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  <p:sldId id="262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F91E5-0AFD-413A-B4F3-246CCDF38D6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12EC0-125B-4F51-A2C4-ACA915B24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8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Человеческий субъект уже «здесь», он присутствует, «заброшен» в пред-существующий мир. Необходимо изучать  первичные способы - «экзистенциалы».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12EC0-125B-4F51-A2C4-ACA915B2416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09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3284984"/>
            <a:ext cx="5563344" cy="2582416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МЕТОДОЛОГИЯ и ОРГАНИЗАЦИЯ ПЕДАГОГИЧЕСКИХ ИССЛЕДОВАНИЙ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Т.И. Власова,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доктор педагогических наук, профессор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9" y="358794"/>
            <a:ext cx="2130269" cy="266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58795"/>
            <a:ext cx="4077363" cy="269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3356992"/>
            <a:ext cx="2201813" cy="225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79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rgbClr val="775F55"/>
                </a:solidFill>
              </a:rPr>
              <a:t>ДИАЛЕКТИЧЕСКИЙ МАТЕРИАЛИЗМ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242320" cy="4484712"/>
          </a:xfrm>
        </p:spPr>
        <p:txBody>
          <a:bodyPr/>
          <a:lstStyle/>
          <a:p>
            <a:r>
              <a:rPr lang="ru-RU" dirty="0" smtClean="0"/>
              <a:t>Фридрих Энгельс (1820-1895)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211960" y="1752600"/>
            <a:ext cx="4551040" cy="4419600"/>
          </a:xfrm>
        </p:spPr>
        <p:txBody>
          <a:bodyPr>
            <a:normAutofit/>
          </a:bodyPr>
          <a:lstStyle/>
          <a:p>
            <a:pPr marL="0" indent="360000">
              <a:lnSpc>
                <a:spcPct val="90000"/>
              </a:lnSpc>
              <a:spcBef>
                <a:spcPts val="0"/>
              </a:spcBef>
              <a:buClr>
                <a:srgbClr val="DD8047"/>
              </a:buClr>
              <a:buNone/>
            </a:pPr>
            <a:r>
              <a:rPr lang="ru-RU" sz="2200" dirty="0" smtClean="0">
                <a:solidFill>
                  <a:prstClr val="black"/>
                </a:solidFill>
                <a:ea typeface="Times New Roman"/>
              </a:rPr>
              <a:t>Материя </a:t>
            </a:r>
            <a:r>
              <a:rPr lang="ru-RU" sz="2200" dirty="0">
                <a:solidFill>
                  <a:prstClr val="black"/>
                </a:solidFill>
                <a:ea typeface="Times New Roman"/>
              </a:rPr>
              <a:t>первична, а сознание вторично; оно возникает в результате развития материи (мозга человека) и является его продуктом (принцип материалистического </a:t>
            </a:r>
            <a:r>
              <a:rPr lang="ru-RU" sz="2200" dirty="0" smtClean="0">
                <a:solidFill>
                  <a:prstClr val="black"/>
                </a:solidFill>
                <a:ea typeface="Times New Roman"/>
              </a:rPr>
              <a:t>монизма).</a:t>
            </a:r>
            <a:r>
              <a:rPr lang="ru-RU" sz="2200" dirty="0" smtClean="0"/>
              <a:t> </a:t>
            </a:r>
          </a:p>
          <a:p>
            <a:pPr marL="0" indent="360000">
              <a:lnSpc>
                <a:spcPct val="90000"/>
              </a:lnSpc>
              <a:spcBef>
                <a:spcPts val="0"/>
              </a:spcBef>
              <a:buClr>
                <a:srgbClr val="DD8047"/>
              </a:buClr>
              <a:buNone/>
            </a:pPr>
            <a:endParaRPr lang="ru-RU" sz="2200" dirty="0" smtClean="0"/>
          </a:p>
          <a:p>
            <a:pPr marL="0" indent="360000">
              <a:lnSpc>
                <a:spcPct val="90000"/>
              </a:lnSpc>
              <a:spcBef>
                <a:spcPts val="0"/>
              </a:spcBef>
              <a:buClr>
                <a:srgbClr val="DD8047"/>
              </a:buClr>
              <a:buNone/>
            </a:pPr>
            <a:r>
              <a:rPr lang="ru-RU" sz="2200" dirty="0" smtClean="0"/>
              <a:t>Источник </a:t>
            </a:r>
            <a:r>
              <a:rPr lang="ru-RU" sz="2200" dirty="0"/>
              <a:t>происхождения общественных идей и теорий следует искать не в самих идеях и теориях, а в условиях материальной жизни общества. </a:t>
            </a:r>
          </a:p>
          <a:p>
            <a:pPr marL="0" lvl="0" indent="360000">
              <a:spcBef>
                <a:spcPts val="0"/>
              </a:spcBef>
              <a:buClr>
                <a:srgbClr val="DD8047"/>
              </a:buClr>
              <a:buNone/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2066535" cy="361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351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251520" y="2276872"/>
            <a:ext cx="2859198" cy="28545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/>
                <a:ea typeface="Calibri"/>
              </a:rPr>
              <a:t>Сущность </a:t>
            </a:r>
            <a:r>
              <a:rPr lang="ru-RU" sz="3600" b="1" dirty="0">
                <a:latin typeface="Times New Roman"/>
                <a:ea typeface="Calibri"/>
              </a:rPr>
              <a:t>системного подхода как общенаучной методологии педагогики</a:t>
            </a:r>
            <a:endParaRPr 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67544" y="2276872"/>
            <a:ext cx="2376264" cy="2664296"/>
            <a:chOff x="609600" y="3169123"/>
            <a:chExt cx="1600199" cy="1510353"/>
          </a:xfrm>
        </p:grpSpPr>
        <p:sp>
          <p:nvSpPr>
            <p:cNvPr id="7" name="Полилиния 6"/>
            <p:cNvSpPr/>
            <p:nvPr/>
          </p:nvSpPr>
          <p:spPr>
            <a:xfrm>
              <a:off x="944975" y="3169123"/>
              <a:ext cx="929448" cy="929448"/>
            </a:xfrm>
            <a:custGeom>
              <a:avLst/>
              <a:gdLst>
                <a:gd name="connsiteX0" fmla="*/ 0 w 929448"/>
                <a:gd name="connsiteY0" fmla="*/ 464724 h 929448"/>
                <a:gd name="connsiteX1" fmla="*/ 464724 w 929448"/>
                <a:gd name="connsiteY1" fmla="*/ 0 h 929448"/>
                <a:gd name="connsiteX2" fmla="*/ 929448 w 929448"/>
                <a:gd name="connsiteY2" fmla="*/ 464724 h 929448"/>
                <a:gd name="connsiteX3" fmla="*/ 464724 w 929448"/>
                <a:gd name="connsiteY3" fmla="*/ 929448 h 929448"/>
                <a:gd name="connsiteX4" fmla="*/ 0 w 929448"/>
                <a:gd name="connsiteY4" fmla="*/ 464724 h 92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448" h="929448">
                  <a:moveTo>
                    <a:pt x="0" y="464724"/>
                  </a:moveTo>
                  <a:cubicBezTo>
                    <a:pt x="0" y="208064"/>
                    <a:pt x="208064" y="0"/>
                    <a:pt x="464724" y="0"/>
                  </a:cubicBezTo>
                  <a:cubicBezTo>
                    <a:pt x="721384" y="0"/>
                    <a:pt x="929448" y="208064"/>
                    <a:pt x="929448" y="464724"/>
                  </a:cubicBezTo>
                  <a:cubicBezTo>
                    <a:pt x="929448" y="721384"/>
                    <a:pt x="721384" y="929448"/>
                    <a:pt x="464724" y="929448"/>
                  </a:cubicBezTo>
                  <a:cubicBezTo>
                    <a:pt x="208064" y="929448"/>
                    <a:pt x="0" y="721384"/>
                    <a:pt x="0" y="464724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23927" tIns="162653" rIns="123926" bIns="348544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280351" y="3750028"/>
              <a:ext cx="929448" cy="929448"/>
            </a:xfrm>
            <a:custGeom>
              <a:avLst/>
              <a:gdLst>
                <a:gd name="connsiteX0" fmla="*/ 0 w 929448"/>
                <a:gd name="connsiteY0" fmla="*/ 464724 h 929448"/>
                <a:gd name="connsiteX1" fmla="*/ 464724 w 929448"/>
                <a:gd name="connsiteY1" fmla="*/ 0 h 929448"/>
                <a:gd name="connsiteX2" fmla="*/ 929448 w 929448"/>
                <a:gd name="connsiteY2" fmla="*/ 464724 h 929448"/>
                <a:gd name="connsiteX3" fmla="*/ 464724 w 929448"/>
                <a:gd name="connsiteY3" fmla="*/ 929448 h 929448"/>
                <a:gd name="connsiteX4" fmla="*/ 0 w 929448"/>
                <a:gd name="connsiteY4" fmla="*/ 464724 h 92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448" h="929448">
                  <a:moveTo>
                    <a:pt x="0" y="464724"/>
                  </a:moveTo>
                  <a:cubicBezTo>
                    <a:pt x="0" y="208064"/>
                    <a:pt x="208064" y="0"/>
                    <a:pt x="464724" y="0"/>
                  </a:cubicBezTo>
                  <a:cubicBezTo>
                    <a:pt x="721384" y="0"/>
                    <a:pt x="929448" y="208064"/>
                    <a:pt x="929448" y="464724"/>
                  </a:cubicBezTo>
                  <a:cubicBezTo>
                    <a:pt x="929448" y="721384"/>
                    <a:pt x="721384" y="929448"/>
                    <a:pt x="464724" y="929448"/>
                  </a:cubicBezTo>
                  <a:cubicBezTo>
                    <a:pt x="208064" y="929448"/>
                    <a:pt x="0" y="721384"/>
                    <a:pt x="0" y="464724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4257" tIns="240107" rIns="87523" bIns="17814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609600" y="3750028"/>
              <a:ext cx="929448" cy="929448"/>
            </a:xfrm>
            <a:custGeom>
              <a:avLst/>
              <a:gdLst>
                <a:gd name="connsiteX0" fmla="*/ 0 w 929448"/>
                <a:gd name="connsiteY0" fmla="*/ 464724 h 929448"/>
                <a:gd name="connsiteX1" fmla="*/ 464724 w 929448"/>
                <a:gd name="connsiteY1" fmla="*/ 0 h 929448"/>
                <a:gd name="connsiteX2" fmla="*/ 929448 w 929448"/>
                <a:gd name="connsiteY2" fmla="*/ 464724 h 929448"/>
                <a:gd name="connsiteX3" fmla="*/ 464724 w 929448"/>
                <a:gd name="connsiteY3" fmla="*/ 929448 h 929448"/>
                <a:gd name="connsiteX4" fmla="*/ 0 w 929448"/>
                <a:gd name="connsiteY4" fmla="*/ 464724 h 92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448" h="929448">
                  <a:moveTo>
                    <a:pt x="0" y="464724"/>
                  </a:moveTo>
                  <a:cubicBezTo>
                    <a:pt x="0" y="208064"/>
                    <a:pt x="208064" y="0"/>
                    <a:pt x="464724" y="0"/>
                  </a:cubicBezTo>
                  <a:cubicBezTo>
                    <a:pt x="721384" y="0"/>
                    <a:pt x="929448" y="208064"/>
                    <a:pt x="929448" y="464724"/>
                  </a:cubicBezTo>
                  <a:cubicBezTo>
                    <a:pt x="929448" y="721384"/>
                    <a:pt x="721384" y="929448"/>
                    <a:pt x="464724" y="929448"/>
                  </a:cubicBezTo>
                  <a:cubicBezTo>
                    <a:pt x="208064" y="929448"/>
                    <a:pt x="0" y="721384"/>
                    <a:pt x="0" y="464724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87523" tIns="240107" rIns="284257" bIns="17814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/>
            </a:p>
          </p:txBody>
        </p:sp>
      </p:grp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275856" y="1988840"/>
            <a:ext cx="5487144" cy="3960440"/>
          </a:xfrm>
        </p:spPr>
        <p:txBody>
          <a:bodyPr>
            <a:normAutofit/>
          </a:bodyPr>
          <a:lstStyle/>
          <a:p>
            <a:pPr indent="450215">
              <a:lnSpc>
                <a:spcPct val="120000"/>
              </a:lnSpc>
              <a:spcAft>
                <a:spcPts val="0"/>
              </a:spcAft>
            </a:pPr>
            <a:r>
              <a:rPr lang="ru-RU" sz="2700" i="1" dirty="0" smtClean="0">
                <a:latin typeface="Times New Roman"/>
                <a:ea typeface="Times New Roman"/>
                <a:cs typeface="Times New Roman"/>
              </a:rPr>
              <a:t>целостность </a:t>
            </a:r>
          </a:p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Свойства </a:t>
            </a:r>
            <a:r>
              <a:rPr lang="ru-RU" sz="2700" dirty="0">
                <a:latin typeface="Times New Roman"/>
                <a:ea typeface="Times New Roman"/>
                <a:cs typeface="Times New Roman"/>
              </a:rPr>
              <a:t>целого принципиально несводимы к механической сумме его элементов. </a:t>
            </a:r>
            <a:endParaRPr lang="ru-RU" sz="2700" dirty="0" smtClean="0">
              <a:latin typeface="Times New Roman"/>
              <a:ea typeface="Times New Roman"/>
              <a:cs typeface="Times New Roman"/>
            </a:endParaRPr>
          </a:p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Вместе </a:t>
            </a:r>
            <a:r>
              <a:rPr lang="ru-RU" sz="2700" dirty="0">
                <a:latin typeface="Times New Roman"/>
                <a:ea typeface="Times New Roman"/>
                <a:cs typeface="Times New Roman"/>
              </a:rPr>
              <a:t>с тем каждый элемент в системе имеет свое место и свои </a:t>
            </a: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функции.</a:t>
            </a:r>
            <a:endParaRPr lang="ru-RU" sz="27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81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775F55"/>
                </a:solidFill>
                <a:latin typeface="Times New Roman"/>
                <a:ea typeface="Calibri"/>
              </a:rPr>
              <a:t>Сущность системного подхода как общенаучной методологии педагогики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23528" y="2348880"/>
            <a:ext cx="3456384" cy="3312368"/>
            <a:chOff x="704269" y="3068437"/>
            <a:chExt cx="1659176" cy="1783170"/>
          </a:xfrm>
        </p:grpSpPr>
        <p:sp>
          <p:nvSpPr>
            <p:cNvPr id="7" name="Полилиния 6"/>
            <p:cNvSpPr/>
            <p:nvPr/>
          </p:nvSpPr>
          <p:spPr>
            <a:xfrm>
              <a:off x="1329690" y="3844290"/>
              <a:ext cx="880110" cy="880110"/>
            </a:xfrm>
            <a:custGeom>
              <a:avLst/>
              <a:gdLst>
                <a:gd name="connsiteX0" fmla="*/ 624706 w 880110"/>
                <a:gd name="connsiteY0" fmla="*/ 140323 h 880110"/>
                <a:gd name="connsiteX1" fmla="*/ 693164 w 880110"/>
                <a:gd name="connsiteY1" fmla="*/ 82877 h 880110"/>
                <a:gd name="connsiteX2" fmla="*/ 747855 w 880110"/>
                <a:gd name="connsiteY2" fmla="*/ 128768 h 880110"/>
                <a:gd name="connsiteX3" fmla="*/ 703169 w 880110"/>
                <a:gd name="connsiteY3" fmla="*/ 206162 h 880110"/>
                <a:gd name="connsiteX4" fmla="*/ 774170 w 880110"/>
                <a:gd name="connsiteY4" fmla="*/ 329139 h 880110"/>
                <a:gd name="connsiteX5" fmla="*/ 863538 w 880110"/>
                <a:gd name="connsiteY5" fmla="*/ 329136 h 880110"/>
                <a:gd name="connsiteX6" fmla="*/ 875935 w 880110"/>
                <a:gd name="connsiteY6" fmla="*/ 399445 h 880110"/>
                <a:gd name="connsiteX7" fmla="*/ 791956 w 880110"/>
                <a:gd name="connsiteY7" fmla="*/ 430008 h 880110"/>
                <a:gd name="connsiteX8" fmla="*/ 767298 w 880110"/>
                <a:gd name="connsiteY8" fmla="*/ 569852 h 880110"/>
                <a:gd name="connsiteX9" fmla="*/ 835759 w 880110"/>
                <a:gd name="connsiteY9" fmla="*/ 627296 h 880110"/>
                <a:gd name="connsiteX10" fmla="*/ 800062 w 880110"/>
                <a:gd name="connsiteY10" fmla="*/ 689124 h 880110"/>
                <a:gd name="connsiteX11" fmla="*/ 716084 w 880110"/>
                <a:gd name="connsiteY11" fmla="*/ 658556 h 880110"/>
                <a:gd name="connsiteX12" fmla="*/ 607305 w 880110"/>
                <a:gd name="connsiteY12" fmla="*/ 749833 h 880110"/>
                <a:gd name="connsiteX13" fmla="*/ 622826 w 880110"/>
                <a:gd name="connsiteY13" fmla="*/ 837843 h 880110"/>
                <a:gd name="connsiteX14" fmla="*/ 555738 w 880110"/>
                <a:gd name="connsiteY14" fmla="*/ 862261 h 880110"/>
                <a:gd name="connsiteX15" fmla="*/ 511056 w 880110"/>
                <a:gd name="connsiteY15" fmla="*/ 784865 h 880110"/>
                <a:gd name="connsiteX16" fmla="*/ 369054 w 880110"/>
                <a:gd name="connsiteY16" fmla="*/ 784865 h 880110"/>
                <a:gd name="connsiteX17" fmla="*/ 324372 w 880110"/>
                <a:gd name="connsiteY17" fmla="*/ 862261 h 880110"/>
                <a:gd name="connsiteX18" fmla="*/ 257284 w 880110"/>
                <a:gd name="connsiteY18" fmla="*/ 837843 h 880110"/>
                <a:gd name="connsiteX19" fmla="*/ 272805 w 880110"/>
                <a:gd name="connsiteY19" fmla="*/ 749833 h 880110"/>
                <a:gd name="connsiteX20" fmla="*/ 164025 w 880110"/>
                <a:gd name="connsiteY20" fmla="*/ 658556 h 880110"/>
                <a:gd name="connsiteX21" fmla="*/ 80048 w 880110"/>
                <a:gd name="connsiteY21" fmla="*/ 689124 h 880110"/>
                <a:gd name="connsiteX22" fmla="*/ 44351 w 880110"/>
                <a:gd name="connsiteY22" fmla="*/ 627296 h 880110"/>
                <a:gd name="connsiteX23" fmla="*/ 112813 w 880110"/>
                <a:gd name="connsiteY23" fmla="*/ 569853 h 880110"/>
                <a:gd name="connsiteX24" fmla="*/ 88155 w 880110"/>
                <a:gd name="connsiteY24" fmla="*/ 430009 h 880110"/>
                <a:gd name="connsiteX25" fmla="*/ 4175 w 880110"/>
                <a:gd name="connsiteY25" fmla="*/ 399445 h 880110"/>
                <a:gd name="connsiteX26" fmla="*/ 16572 w 880110"/>
                <a:gd name="connsiteY26" fmla="*/ 329136 h 880110"/>
                <a:gd name="connsiteX27" fmla="*/ 105940 w 880110"/>
                <a:gd name="connsiteY27" fmla="*/ 329139 h 880110"/>
                <a:gd name="connsiteX28" fmla="*/ 176941 w 880110"/>
                <a:gd name="connsiteY28" fmla="*/ 206162 h 880110"/>
                <a:gd name="connsiteX29" fmla="*/ 132255 w 880110"/>
                <a:gd name="connsiteY29" fmla="*/ 128768 h 880110"/>
                <a:gd name="connsiteX30" fmla="*/ 186946 w 880110"/>
                <a:gd name="connsiteY30" fmla="*/ 82877 h 880110"/>
                <a:gd name="connsiteX31" fmla="*/ 255404 w 880110"/>
                <a:gd name="connsiteY31" fmla="*/ 140323 h 880110"/>
                <a:gd name="connsiteX32" fmla="*/ 388842 w 880110"/>
                <a:gd name="connsiteY32" fmla="*/ 91756 h 880110"/>
                <a:gd name="connsiteX33" fmla="*/ 404358 w 880110"/>
                <a:gd name="connsiteY33" fmla="*/ 3745 h 880110"/>
                <a:gd name="connsiteX34" fmla="*/ 475752 w 880110"/>
                <a:gd name="connsiteY34" fmla="*/ 3745 h 880110"/>
                <a:gd name="connsiteX35" fmla="*/ 491268 w 880110"/>
                <a:gd name="connsiteY35" fmla="*/ 91756 h 880110"/>
                <a:gd name="connsiteX36" fmla="*/ 624706 w 880110"/>
                <a:gd name="connsiteY36" fmla="*/ 140323 h 88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80110" h="880110">
                  <a:moveTo>
                    <a:pt x="624706" y="140323"/>
                  </a:moveTo>
                  <a:lnTo>
                    <a:pt x="693164" y="82877"/>
                  </a:lnTo>
                  <a:lnTo>
                    <a:pt x="747855" y="128768"/>
                  </a:lnTo>
                  <a:lnTo>
                    <a:pt x="703169" y="206162"/>
                  </a:lnTo>
                  <a:cubicBezTo>
                    <a:pt x="734943" y="241906"/>
                    <a:pt x="759102" y="283749"/>
                    <a:pt x="774170" y="329139"/>
                  </a:cubicBezTo>
                  <a:lnTo>
                    <a:pt x="863538" y="329136"/>
                  </a:lnTo>
                  <a:lnTo>
                    <a:pt x="875935" y="399445"/>
                  </a:lnTo>
                  <a:lnTo>
                    <a:pt x="791956" y="430008"/>
                  </a:lnTo>
                  <a:cubicBezTo>
                    <a:pt x="793321" y="477814"/>
                    <a:pt x="784931" y="525396"/>
                    <a:pt x="767298" y="569852"/>
                  </a:cubicBezTo>
                  <a:lnTo>
                    <a:pt x="835759" y="627296"/>
                  </a:lnTo>
                  <a:lnTo>
                    <a:pt x="800062" y="689124"/>
                  </a:lnTo>
                  <a:lnTo>
                    <a:pt x="716084" y="658556"/>
                  </a:lnTo>
                  <a:cubicBezTo>
                    <a:pt x="686401" y="696055"/>
                    <a:pt x="649388" y="727112"/>
                    <a:pt x="607305" y="749833"/>
                  </a:cubicBezTo>
                  <a:lnTo>
                    <a:pt x="622826" y="837843"/>
                  </a:lnTo>
                  <a:lnTo>
                    <a:pt x="555738" y="862261"/>
                  </a:lnTo>
                  <a:lnTo>
                    <a:pt x="511056" y="784865"/>
                  </a:lnTo>
                  <a:cubicBezTo>
                    <a:pt x="464214" y="794510"/>
                    <a:pt x="415897" y="794510"/>
                    <a:pt x="369054" y="784865"/>
                  </a:cubicBezTo>
                  <a:lnTo>
                    <a:pt x="324372" y="862261"/>
                  </a:lnTo>
                  <a:lnTo>
                    <a:pt x="257284" y="837843"/>
                  </a:lnTo>
                  <a:lnTo>
                    <a:pt x="272805" y="749833"/>
                  </a:lnTo>
                  <a:cubicBezTo>
                    <a:pt x="230722" y="727112"/>
                    <a:pt x="193709" y="696055"/>
                    <a:pt x="164025" y="658556"/>
                  </a:cubicBezTo>
                  <a:lnTo>
                    <a:pt x="80048" y="689124"/>
                  </a:lnTo>
                  <a:lnTo>
                    <a:pt x="44351" y="627296"/>
                  </a:lnTo>
                  <a:lnTo>
                    <a:pt x="112813" y="569853"/>
                  </a:lnTo>
                  <a:cubicBezTo>
                    <a:pt x="95180" y="525397"/>
                    <a:pt x="86790" y="477815"/>
                    <a:pt x="88155" y="430009"/>
                  </a:cubicBezTo>
                  <a:lnTo>
                    <a:pt x="4175" y="399445"/>
                  </a:lnTo>
                  <a:lnTo>
                    <a:pt x="16572" y="329136"/>
                  </a:lnTo>
                  <a:lnTo>
                    <a:pt x="105940" y="329139"/>
                  </a:lnTo>
                  <a:cubicBezTo>
                    <a:pt x="121008" y="283749"/>
                    <a:pt x="145166" y="241906"/>
                    <a:pt x="176941" y="206162"/>
                  </a:cubicBezTo>
                  <a:lnTo>
                    <a:pt x="132255" y="128768"/>
                  </a:lnTo>
                  <a:lnTo>
                    <a:pt x="186946" y="82877"/>
                  </a:lnTo>
                  <a:lnTo>
                    <a:pt x="255404" y="140323"/>
                  </a:lnTo>
                  <a:cubicBezTo>
                    <a:pt x="296123" y="115238"/>
                    <a:pt x="341525" y="98713"/>
                    <a:pt x="388842" y="91756"/>
                  </a:cubicBezTo>
                  <a:lnTo>
                    <a:pt x="404358" y="3745"/>
                  </a:lnTo>
                  <a:lnTo>
                    <a:pt x="475752" y="3745"/>
                  </a:lnTo>
                  <a:lnTo>
                    <a:pt x="491268" y="91756"/>
                  </a:lnTo>
                  <a:cubicBezTo>
                    <a:pt x="538584" y="98713"/>
                    <a:pt x="583987" y="115239"/>
                    <a:pt x="624706" y="140323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451" tIns="222672" rIns="193451" bIns="238064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817626" y="3636264"/>
              <a:ext cx="640080" cy="640080"/>
            </a:xfrm>
            <a:custGeom>
              <a:avLst/>
              <a:gdLst>
                <a:gd name="connsiteX0" fmla="*/ 478938 w 640080"/>
                <a:gd name="connsiteY0" fmla="*/ 162116 h 640080"/>
                <a:gd name="connsiteX1" fmla="*/ 573371 w 640080"/>
                <a:gd name="connsiteY1" fmla="*/ 133656 h 640080"/>
                <a:gd name="connsiteX2" fmla="*/ 608119 w 640080"/>
                <a:gd name="connsiteY2" fmla="*/ 193841 h 640080"/>
                <a:gd name="connsiteX3" fmla="*/ 536255 w 640080"/>
                <a:gd name="connsiteY3" fmla="*/ 261392 h 640080"/>
                <a:gd name="connsiteX4" fmla="*/ 536255 w 640080"/>
                <a:gd name="connsiteY4" fmla="*/ 378687 h 640080"/>
                <a:gd name="connsiteX5" fmla="*/ 608119 w 640080"/>
                <a:gd name="connsiteY5" fmla="*/ 446239 h 640080"/>
                <a:gd name="connsiteX6" fmla="*/ 573371 w 640080"/>
                <a:gd name="connsiteY6" fmla="*/ 506424 h 640080"/>
                <a:gd name="connsiteX7" fmla="*/ 478938 w 640080"/>
                <a:gd name="connsiteY7" fmla="*/ 477964 h 640080"/>
                <a:gd name="connsiteX8" fmla="*/ 377357 w 640080"/>
                <a:gd name="connsiteY8" fmla="*/ 536612 h 640080"/>
                <a:gd name="connsiteX9" fmla="*/ 354788 w 640080"/>
                <a:gd name="connsiteY9" fmla="*/ 632624 h 640080"/>
                <a:gd name="connsiteX10" fmla="*/ 285292 w 640080"/>
                <a:gd name="connsiteY10" fmla="*/ 632624 h 640080"/>
                <a:gd name="connsiteX11" fmla="*/ 262723 w 640080"/>
                <a:gd name="connsiteY11" fmla="*/ 536612 h 640080"/>
                <a:gd name="connsiteX12" fmla="*/ 161142 w 640080"/>
                <a:gd name="connsiteY12" fmla="*/ 477964 h 640080"/>
                <a:gd name="connsiteX13" fmla="*/ 66709 w 640080"/>
                <a:gd name="connsiteY13" fmla="*/ 506424 h 640080"/>
                <a:gd name="connsiteX14" fmla="*/ 31961 w 640080"/>
                <a:gd name="connsiteY14" fmla="*/ 446239 h 640080"/>
                <a:gd name="connsiteX15" fmla="*/ 103825 w 640080"/>
                <a:gd name="connsiteY15" fmla="*/ 378688 h 640080"/>
                <a:gd name="connsiteX16" fmla="*/ 103825 w 640080"/>
                <a:gd name="connsiteY16" fmla="*/ 261393 h 640080"/>
                <a:gd name="connsiteX17" fmla="*/ 31961 w 640080"/>
                <a:gd name="connsiteY17" fmla="*/ 193841 h 640080"/>
                <a:gd name="connsiteX18" fmla="*/ 66709 w 640080"/>
                <a:gd name="connsiteY18" fmla="*/ 133656 h 640080"/>
                <a:gd name="connsiteX19" fmla="*/ 161142 w 640080"/>
                <a:gd name="connsiteY19" fmla="*/ 162116 h 640080"/>
                <a:gd name="connsiteX20" fmla="*/ 262723 w 640080"/>
                <a:gd name="connsiteY20" fmla="*/ 103468 h 640080"/>
                <a:gd name="connsiteX21" fmla="*/ 285292 w 640080"/>
                <a:gd name="connsiteY21" fmla="*/ 7456 h 640080"/>
                <a:gd name="connsiteX22" fmla="*/ 354788 w 640080"/>
                <a:gd name="connsiteY22" fmla="*/ 7456 h 640080"/>
                <a:gd name="connsiteX23" fmla="*/ 377357 w 640080"/>
                <a:gd name="connsiteY23" fmla="*/ 103468 h 640080"/>
                <a:gd name="connsiteX24" fmla="*/ 478938 w 640080"/>
                <a:gd name="connsiteY24" fmla="*/ 162116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40080" h="640080">
                  <a:moveTo>
                    <a:pt x="478938" y="162116"/>
                  </a:moveTo>
                  <a:lnTo>
                    <a:pt x="573371" y="133656"/>
                  </a:lnTo>
                  <a:lnTo>
                    <a:pt x="608119" y="193841"/>
                  </a:lnTo>
                  <a:lnTo>
                    <a:pt x="536255" y="261392"/>
                  </a:lnTo>
                  <a:cubicBezTo>
                    <a:pt x="546672" y="299797"/>
                    <a:pt x="546672" y="340283"/>
                    <a:pt x="536255" y="378687"/>
                  </a:cubicBezTo>
                  <a:lnTo>
                    <a:pt x="608119" y="446239"/>
                  </a:lnTo>
                  <a:lnTo>
                    <a:pt x="573371" y="506424"/>
                  </a:lnTo>
                  <a:lnTo>
                    <a:pt x="478938" y="477964"/>
                  </a:lnTo>
                  <a:cubicBezTo>
                    <a:pt x="450887" y="506188"/>
                    <a:pt x="415825" y="526431"/>
                    <a:pt x="377357" y="536612"/>
                  </a:cubicBezTo>
                  <a:lnTo>
                    <a:pt x="354788" y="632624"/>
                  </a:lnTo>
                  <a:lnTo>
                    <a:pt x="285292" y="632624"/>
                  </a:lnTo>
                  <a:lnTo>
                    <a:pt x="262723" y="536612"/>
                  </a:lnTo>
                  <a:cubicBezTo>
                    <a:pt x="224255" y="526431"/>
                    <a:pt x="189193" y="506188"/>
                    <a:pt x="161142" y="477964"/>
                  </a:cubicBezTo>
                  <a:lnTo>
                    <a:pt x="66709" y="506424"/>
                  </a:lnTo>
                  <a:lnTo>
                    <a:pt x="31961" y="446239"/>
                  </a:lnTo>
                  <a:lnTo>
                    <a:pt x="103825" y="378688"/>
                  </a:lnTo>
                  <a:cubicBezTo>
                    <a:pt x="93408" y="340283"/>
                    <a:pt x="93408" y="299797"/>
                    <a:pt x="103825" y="261393"/>
                  </a:cubicBezTo>
                  <a:lnTo>
                    <a:pt x="31961" y="193841"/>
                  </a:lnTo>
                  <a:lnTo>
                    <a:pt x="66709" y="133656"/>
                  </a:lnTo>
                  <a:lnTo>
                    <a:pt x="161142" y="162116"/>
                  </a:lnTo>
                  <a:cubicBezTo>
                    <a:pt x="189193" y="133892"/>
                    <a:pt x="224255" y="113649"/>
                    <a:pt x="262723" y="103468"/>
                  </a:cubicBezTo>
                  <a:lnTo>
                    <a:pt x="285292" y="7456"/>
                  </a:lnTo>
                  <a:lnTo>
                    <a:pt x="354788" y="7456"/>
                  </a:lnTo>
                  <a:lnTo>
                    <a:pt x="377357" y="103468"/>
                  </a:lnTo>
                  <a:cubicBezTo>
                    <a:pt x="415825" y="113649"/>
                    <a:pt x="450887" y="133892"/>
                    <a:pt x="478938" y="162116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302" tIns="172276" rIns="171302" bIns="172276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1105661" y="3124199"/>
              <a:ext cx="768097" cy="768097"/>
            </a:xfrm>
            <a:custGeom>
              <a:avLst/>
              <a:gdLst>
                <a:gd name="connsiteX0" fmla="*/ 469261 w 627147"/>
                <a:gd name="connsiteY0" fmla="*/ 158840 h 627147"/>
                <a:gd name="connsiteX1" fmla="*/ 561786 w 627147"/>
                <a:gd name="connsiteY1" fmla="*/ 130955 h 627147"/>
                <a:gd name="connsiteX2" fmla="*/ 595832 w 627147"/>
                <a:gd name="connsiteY2" fmla="*/ 189924 h 627147"/>
                <a:gd name="connsiteX3" fmla="*/ 525420 w 627147"/>
                <a:gd name="connsiteY3" fmla="*/ 256111 h 627147"/>
                <a:gd name="connsiteX4" fmla="*/ 525420 w 627147"/>
                <a:gd name="connsiteY4" fmla="*/ 371036 h 627147"/>
                <a:gd name="connsiteX5" fmla="*/ 595832 w 627147"/>
                <a:gd name="connsiteY5" fmla="*/ 437223 h 627147"/>
                <a:gd name="connsiteX6" fmla="*/ 561786 w 627147"/>
                <a:gd name="connsiteY6" fmla="*/ 496192 h 627147"/>
                <a:gd name="connsiteX7" fmla="*/ 469261 w 627147"/>
                <a:gd name="connsiteY7" fmla="*/ 468307 h 627147"/>
                <a:gd name="connsiteX8" fmla="*/ 369733 w 627147"/>
                <a:gd name="connsiteY8" fmla="*/ 525770 h 627147"/>
                <a:gd name="connsiteX9" fmla="*/ 347619 w 627147"/>
                <a:gd name="connsiteY9" fmla="*/ 619841 h 627147"/>
                <a:gd name="connsiteX10" fmla="*/ 279528 w 627147"/>
                <a:gd name="connsiteY10" fmla="*/ 619841 h 627147"/>
                <a:gd name="connsiteX11" fmla="*/ 257414 w 627147"/>
                <a:gd name="connsiteY11" fmla="*/ 525769 h 627147"/>
                <a:gd name="connsiteX12" fmla="*/ 157886 w 627147"/>
                <a:gd name="connsiteY12" fmla="*/ 468306 h 627147"/>
                <a:gd name="connsiteX13" fmla="*/ 65361 w 627147"/>
                <a:gd name="connsiteY13" fmla="*/ 496192 h 627147"/>
                <a:gd name="connsiteX14" fmla="*/ 31315 w 627147"/>
                <a:gd name="connsiteY14" fmla="*/ 437223 h 627147"/>
                <a:gd name="connsiteX15" fmla="*/ 101727 w 627147"/>
                <a:gd name="connsiteY15" fmla="*/ 371036 h 627147"/>
                <a:gd name="connsiteX16" fmla="*/ 101727 w 627147"/>
                <a:gd name="connsiteY16" fmla="*/ 256111 h 627147"/>
                <a:gd name="connsiteX17" fmla="*/ 31315 w 627147"/>
                <a:gd name="connsiteY17" fmla="*/ 189924 h 627147"/>
                <a:gd name="connsiteX18" fmla="*/ 65361 w 627147"/>
                <a:gd name="connsiteY18" fmla="*/ 130955 h 627147"/>
                <a:gd name="connsiteX19" fmla="*/ 157886 w 627147"/>
                <a:gd name="connsiteY19" fmla="*/ 158840 h 627147"/>
                <a:gd name="connsiteX20" fmla="*/ 257414 w 627147"/>
                <a:gd name="connsiteY20" fmla="*/ 101377 h 627147"/>
                <a:gd name="connsiteX21" fmla="*/ 279528 w 627147"/>
                <a:gd name="connsiteY21" fmla="*/ 7306 h 627147"/>
                <a:gd name="connsiteX22" fmla="*/ 347619 w 627147"/>
                <a:gd name="connsiteY22" fmla="*/ 7306 h 627147"/>
                <a:gd name="connsiteX23" fmla="*/ 369733 w 627147"/>
                <a:gd name="connsiteY23" fmla="*/ 101378 h 627147"/>
                <a:gd name="connsiteX24" fmla="*/ 469261 w 627147"/>
                <a:gd name="connsiteY24" fmla="*/ 158841 h 627147"/>
                <a:gd name="connsiteX25" fmla="*/ 469261 w 627147"/>
                <a:gd name="connsiteY25" fmla="*/ 158840 h 62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7147" h="627147">
                  <a:moveTo>
                    <a:pt x="403661" y="158639"/>
                  </a:moveTo>
                  <a:lnTo>
                    <a:pt x="470740" y="117094"/>
                  </a:lnTo>
                  <a:lnTo>
                    <a:pt x="510053" y="156406"/>
                  </a:lnTo>
                  <a:lnTo>
                    <a:pt x="468508" y="223486"/>
                  </a:lnTo>
                  <a:cubicBezTo>
                    <a:pt x="484510" y="251006"/>
                    <a:pt x="492893" y="282291"/>
                    <a:pt x="492794" y="314124"/>
                  </a:cubicBezTo>
                  <a:lnTo>
                    <a:pt x="562313" y="351444"/>
                  </a:lnTo>
                  <a:lnTo>
                    <a:pt x="547924" y="405146"/>
                  </a:lnTo>
                  <a:lnTo>
                    <a:pt x="469059" y="402707"/>
                  </a:lnTo>
                  <a:cubicBezTo>
                    <a:pt x="453227" y="430324"/>
                    <a:pt x="430325" y="453226"/>
                    <a:pt x="402707" y="469059"/>
                  </a:cubicBezTo>
                  <a:lnTo>
                    <a:pt x="405146" y="547924"/>
                  </a:lnTo>
                  <a:lnTo>
                    <a:pt x="351445" y="562313"/>
                  </a:lnTo>
                  <a:lnTo>
                    <a:pt x="314124" y="492794"/>
                  </a:lnTo>
                  <a:cubicBezTo>
                    <a:pt x="282290" y="492892"/>
                    <a:pt x="251006" y="484509"/>
                    <a:pt x="223486" y="468507"/>
                  </a:cubicBezTo>
                  <a:lnTo>
                    <a:pt x="156407" y="510053"/>
                  </a:lnTo>
                  <a:lnTo>
                    <a:pt x="117094" y="470741"/>
                  </a:lnTo>
                  <a:lnTo>
                    <a:pt x="158639" y="403661"/>
                  </a:lnTo>
                  <a:cubicBezTo>
                    <a:pt x="142637" y="376141"/>
                    <a:pt x="134254" y="344856"/>
                    <a:pt x="134353" y="313023"/>
                  </a:cubicBezTo>
                  <a:lnTo>
                    <a:pt x="64834" y="275703"/>
                  </a:lnTo>
                  <a:lnTo>
                    <a:pt x="79223" y="222001"/>
                  </a:lnTo>
                  <a:lnTo>
                    <a:pt x="158088" y="224440"/>
                  </a:lnTo>
                  <a:cubicBezTo>
                    <a:pt x="173920" y="196823"/>
                    <a:pt x="196822" y="173921"/>
                    <a:pt x="224440" y="158088"/>
                  </a:cubicBezTo>
                  <a:lnTo>
                    <a:pt x="222001" y="79223"/>
                  </a:lnTo>
                  <a:lnTo>
                    <a:pt x="275702" y="64834"/>
                  </a:lnTo>
                  <a:lnTo>
                    <a:pt x="313023" y="134353"/>
                  </a:lnTo>
                  <a:cubicBezTo>
                    <a:pt x="344857" y="134255"/>
                    <a:pt x="376141" y="142638"/>
                    <a:pt x="403661" y="158640"/>
                  </a:cubicBezTo>
                  <a:lnTo>
                    <a:pt x="403661" y="15863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9457" tIns="219457" rIns="219456" bIns="219456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900" kern="1200"/>
            </a:p>
          </p:txBody>
        </p:sp>
        <p:sp>
          <p:nvSpPr>
            <p:cNvPr id="10" name="Круговая стрелка 9"/>
            <p:cNvSpPr/>
            <p:nvPr/>
          </p:nvSpPr>
          <p:spPr>
            <a:xfrm>
              <a:off x="1236905" y="3725067"/>
              <a:ext cx="1126540" cy="1126540"/>
            </a:xfrm>
            <a:prstGeom prst="circularArrow">
              <a:avLst>
                <a:gd name="adj1" fmla="val 4687"/>
                <a:gd name="adj2" fmla="val 299029"/>
                <a:gd name="adj3" fmla="val 2383835"/>
                <a:gd name="adj4" fmla="val 16183479"/>
                <a:gd name="adj5" fmla="val 546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hape 10"/>
            <p:cNvSpPr/>
            <p:nvPr/>
          </p:nvSpPr>
          <p:spPr>
            <a:xfrm>
              <a:off x="704269" y="3505771"/>
              <a:ext cx="818502" cy="818502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Круговая стрелка 11"/>
            <p:cNvSpPr/>
            <p:nvPr/>
          </p:nvSpPr>
          <p:spPr>
            <a:xfrm>
              <a:off x="1031070" y="3068437"/>
              <a:ext cx="882510" cy="882510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779912" y="2204864"/>
            <a:ext cx="4983088" cy="3600400"/>
          </a:xfrm>
        </p:spPr>
        <p:txBody>
          <a:bodyPr/>
          <a:lstStyle/>
          <a:p>
            <a:pPr lvl="0" indent="450215">
              <a:lnSpc>
                <a:spcPct val="120000"/>
              </a:lnSpc>
              <a:buClr>
                <a:srgbClr val="DD8047"/>
              </a:buClr>
            </a:pPr>
            <a:r>
              <a:rPr lang="ru-RU" sz="27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структурность </a:t>
            </a: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Функционирование </a:t>
            </a:r>
            <a:r>
              <a:rPr lang="ru-RU" sz="27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системы обусловлено не столько особенностями отдельных элементов, сколько свойствами ее </a:t>
            </a: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структуры.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552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775F55"/>
                </a:solidFill>
                <a:latin typeface="Times New Roman"/>
                <a:ea typeface="Calibri"/>
              </a:rPr>
              <a:t>Сущность системного подхода как общенаучной методологии педагогики</a:t>
            </a:r>
            <a:endParaRPr lang="ru-RU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609798" y="2132856"/>
            <a:ext cx="2954090" cy="3168352"/>
            <a:chOff x="609798" y="3152133"/>
            <a:chExt cx="1599802" cy="1544332"/>
          </a:xfrm>
        </p:grpSpPr>
        <p:sp>
          <p:nvSpPr>
            <p:cNvPr id="47" name="Полилиния 46"/>
            <p:cNvSpPr/>
            <p:nvPr/>
          </p:nvSpPr>
          <p:spPr>
            <a:xfrm>
              <a:off x="1176467" y="3152133"/>
              <a:ext cx="466464" cy="466464"/>
            </a:xfrm>
            <a:custGeom>
              <a:avLst/>
              <a:gdLst>
                <a:gd name="connsiteX0" fmla="*/ 0 w 466464"/>
                <a:gd name="connsiteY0" fmla="*/ 233232 h 466464"/>
                <a:gd name="connsiteX1" fmla="*/ 233232 w 466464"/>
                <a:gd name="connsiteY1" fmla="*/ 0 h 466464"/>
                <a:gd name="connsiteX2" fmla="*/ 466464 w 466464"/>
                <a:gd name="connsiteY2" fmla="*/ 233232 h 466464"/>
                <a:gd name="connsiteX3" fmla="*/ 233232 w 466464"/>
                <a:gd name="connsiteY3" fmla="*/ 466464 h 466464"/>
                <a:gd name="connsiteX4" fmla="*/ 0 w 466464"/>
                <a:gd name="connsiteY4" fmla="*/ 233232 h 46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64" h="466464">
                  <a:moveTo>
                    <a:pt x="0" y="233232"/>
                  </a:moveTo>
                  <a:cubicBezTo>
                    <a:pt x="0" y="104422"/>
                    <a:pt x="104422" y="0"/>
                    <a:pt x="233232" y="0"/>
                  </a:cubicBezTo>
                  <a:cubicBezTo>
                    <a:pt x="362042" y="0"/>
                    <a:pt x="466464" y="104422"/>
                    <a:pt x="466464" y="233232"/>
                  </a:cubicBezTo>
                  <a:cubicBezTo>
                    <a:pt x="466464" y="362042"/>
                    <a:pt x="362042" y="466464"/>
                    <a:pt x="233232" y="466464"/>
                  </a:cubicBezTo>
                  <a:cubicBezTo>
                    <a:pt x="104422" y="466464"/>
                    <a:pt x="0" y="362042"/>
                    <a:pt x="0" y="23323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472" tIns="78472" rIns="78472" bIns="78472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48" name="Полилиния 47"/>
            <p:cNvSpPr/>
            <p:nvPr/>
          </p:nvSpPr>
          <p:spPr>
            <a:xfrm rot="2160000">
              <a:off x="1628191" y="3510441"/>
              <a:ext cx="124007" cy="157431"/>
            </a:xfrm>
            <a:custGeom>
              <a:avLst/>
              <a:gdLst>
                <a:gd name="connsiteX0" fmla="*/ 0 w 124007"/>
                <a:gd name="connsiteY0" fmla="*/ 31486 h 157431"/>
                <a:gd name="connsiteX1" fmla="*/ 62004 w 124007"/>
                <a:gd name="connsiteY1" fmla="*/ 31486 h 157431"/>
                <a:gd name="connsiteX2" fmla="*/ 62004 w 124007"/>
                <a:gd name="connsiteY2" fmla="*/ 0 h 157431"/>
                <a:gd name="connsiteX3" fmla="*/ 124007 w 124007"/>
                <a:gd name="connsiteY3" fmla="*/ 78716 h 157431"/>
                <a:gd name="connsiteX4" fmla="*/ 62004 w 124007"/>
                <a:gd name="connsiteY4" fmla="*/ 157431 h 157431"/>
                <a:gd name="connsiteX5" fmla="*/ 62004 w 124007"/>
                <a:gd name="connsiteY5" fmla="*/ 125945 h 157431"/>
                <a:gd name="connsiteX6" fmla="*/ 0 w 124007"/>
                <a:gd name="connsiteY6" fmla="*/ 125945 h 157431"/>
                <a:gd name="connsiteX7" fmla="*/ 0 w 124007"/>
                <a:gd name="connsiteY7" fmla="*/ 31486 h 1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" h="157431">
                  <a:moveTo>
                    <a:pt x="0" y="31486"/>
                  </a:moveTo>
                  <a:lnTo>
                    <a:pt x="62004" y="31486"/>
                  </a:lnTo>
                  <a:lnTo>
                    <a:pt x="62004" y="0"/>
                  </a:lnTo>
                  <a:lnTo>
                    <a:pt x="124007" y="78716"/>
                  </a:lnTo>
                  <a:lnTo>
                    <a:pt x="62004" y="157431"/>
                  </a:lnTo>
                  <a:lnTo>
                    <a:pt x="62004" y="125945"/>
                  </a:lnTo>
                  <a:lnTo>
                    <a:pt x="0" y="125945"/>
                  </a:lnTo>
                  <a:lnTo>
                    <a:pt x="0" y="3148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31486" rIns="37201" bIns="31485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00" kern="1200"/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1743136" y="3563842"/>
              <a:ext cx="466464" cy="466464"/>
            </a:xfrm>
            <a:custGeom>
              <a:avLst/>
              <a:gdLst>
                <a:gd name="connsiteX0" fmla="*/ 0 w 466464"/>
                <a:gd name="connsiteY0" fmla="*/ 233232 h 466464"/>
                <a:gd name="connsiteX1" fmla="*/ 233232 w 466464"/>
                <a:gd name="connsiteY1" fmla="*/ 0 h 466464"/>
                <a:gd name="connsiteX2" fmla="*/ 466464 w 466464"/>
                <a:gd name="connsiteY2" fmla="*/ 233232 h 466464"/>
                <a:gd name="connsiteX3" fmla="*/ 233232 w 466464"/>
                <a:gd name="connsiteY3" fmla="*/ 466464 h 466464"/>
                <a:gd name="connsiteX4" fmla="*/ 0 w 466464"/>
                <a:gd name="connsiteY4" fmla="*/ 233232 h 46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64" h="466464">
                  <a:moveTo>
                    <a:pt x="0" y="233232"/>
                  </a:moveTo>
                  <a:cubicBezTo>
                    <a:pt x="0" y="104422"/>
                    <a:pt x="104422" y="0"/>
                    <a:pt x="233232" y="0"/>
                  </a:cubicBezTo>
                  <a:cubicBezTo>
                    <a:pt x="362042" y="0"/>
                    <a:pt x="466464" y="104422"/>
                    <a:pt x="466464" y="233232"/>
                  </a:cubicBezTo>
                  <a:cubicBezTo>
                    <a:pt x="466464" y="362042"/>
                    <a:pt x="362042" y="466464"/>
                    <a:pt x="233232" y="466464"/>
                  </a:cubicBezTo>
                  <a:cubicBezTo>
                    <a:pt x="104422" y="466464"/>
                    <a:pt x="0" y="362042"/>
                    <a:pt x="0" y="23323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472" tIns="78472" rIns="78472" bIns="78472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50" name="Полилиния 49"/>
            <p:cNvSpPr/>
            <p:nvPr/>
          </p:nvSpPr>
          <p:spPr>
            <a:xfrm rot="17280000">
              <a:off x="1807225" y="4048100"/>
              <a:ext cx="124008" cy="157431"/>
            </a:xfrm>
            <a:custGeom>
              <a:avLst/>
              <a:gdLst>
                <a:gd name="connsiteX0" fmla="*/ 0 w 124007"/>
                <a:gd name="connsiteY0" fmla="*/ 31486 h 157431"/>
                <a:gd name="connsiteX1" fmla="*/ 62004 w 124007"/>
                <a:gd name="connsiteY1" fmla="*/ 31486 h 157431"/>
                <a:gd name="connsiteX2" fmla="*/ 62004 w 124007"/>
                <a:gd name="connsiteY2" fmla="*/ 0 h 157431"/>
                <a:gd name="connsiteX3" fmla="*/ 124007 w 124007"/>
                <a:gd name="connsiteY3" fmla="*/ 78716 h 157431"/>
                <a:gd name="connsiteX4" fmla="*/ 62004 w 124007"/>
                <a:gd name="connsiteY4" fmla="*/ 157431 h 157431"/>
                <a:gd name="connsiteX5" fmla="*/ 62004 w 124007"/>
                <a:gd name="connsiteY5" fmla="*/ 125945 h 157431"/>
                <a:gd name="connsiteX6" fmla="*/ 0 w 124007"/>
                <a:gd name="connsiteY6" fmla="*/ 125945 h 157431"/>
                <a:gd name="connsiteX7" fmla="*/ 0 w 124007"/>
                <a:gd name="connsiteY7" fmla="*/ 31486 h 1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" h="157431">
                  <a:moveTo>
                    <a:pt x="124007" y="125945"/>
                  </a:moveTo>
                  <a:lnTo>
                    <a:pt x="62003" y="125945"/>
                  </a:lnTo>
                  <a:lnTo>
                    <a:pt x="62003" y="157431"/>
                  </a:lnTo>
                  <a:lnTo>
                    <a:pt x="0" y="78715"/>
                  </a:lnTo>
                  <a:lnTo>
                    <a:pt x="62003" y="0"/>
                  </a:lnTo>
                  <a:lnTo>
                    <a:pt x="62003" y="31486"/>
                  </a:lnTo>
                  <a:lnTo>
                    <a:pt x="124007" y="31486"/>
                  </a:lnTo>
                  <a:lnTo>
                    <a:pt x="124007" y="1259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202" tIns="31485" rIns="0" bIns="31486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00" kern="1200"/>
            </a:p>
          </p:txBody>
        </p:sp>
        <p:sp>
          <p:nvSpPr>
            <p:cNvPr id="51" name="Полилиния 50"/>
            <p:cNvSpPr/>
            <p:nvPr/>
          </p:nvSpPr>
          <p:spPr>
            <a:xfrm>
              <a:off x="1526688" y="4230001"/>
              <a:ext cx="466464" cy="466464"/>
            </a:xfrm>
            <a:custGeom>
              <a:avLst/>
              <a:gdLst>
                <a:gd name="connsiteX0" fmla="*/ 0 w 466464"/>
                <a:gd name="connsiteY0" fmla="*/ 233232 h 466464"/>
                <a:gd name="connsiteX1" fmla="*/ 233232 w 466464"/>
                <a:gd name="connsiteY1" fmla="*/ 0 h 466464"/>
                <a:gd name="connsiteX2" fmla="*/ 466464 w 466464"/>
                <a:gd name="connsiteY2" fmla="*/ 233232 h 466464"/>
                <a:gd name="connsiteX3" fmla="*/ 233232 w 466464"/>
                <a:gd name="connsiteY3" fmla="*/ 466464 h 466464"/>
                <a:gd name="connsiteX4" fmla="*/ 0 w 466464"/>
                <a:gd name="connsiteY4" fmla="*/ 233232 h 46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64" h="466464">
                  <a:moveTo>
                    <a:pt x="0" y="233232"/>
                  </a:moveTo>
                  <a:cubicBezTo>
                    <a:pt x="0" y="104422"/>
                    <a:pt x="104422" y="0"/>
                    <a:pt x="233232" y="0"/>
                  </a:cubicBezTo>
                  <a:cubicBezTo>
                    <a:pt x="362042" y="0"/>
                    <a:pt x="466464" y="104422"/>
                    <a:pt x="466464" y="233232"/>
                  </a:cubicBezTo>
                  <a:cubicBezTo>
                    <a:pt x="466464" y="362042"/>
                    <a:pt x="362042" y="466464"/>
                    <a:pt x="233232" y="466464"/>
                  </a:cubicBezTo>
                  <a:cubicBezTo>
                    <a:pt x="104422" y="466464"/>
                    <a:pt x="0" y="362042"/>
                    <a:pt x="0" y="23323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472" tIns="78472" rIns="78472" bIns="78472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52" name="Полилиния 51"/>
            <p:cNvSpPr/>
            <p:nvPr/>
          </p:nvSpPr>
          <p:spPr>
            <a:xfrm rot="21600000">
              <a:off x="1351204" y="4384518"/>
              <a:ext cx="124008" cy="157431"/>
            </a:xfrm>
            <a:custGeom>
              <a:avLst/>
              <a:gdLst>
                <a:gd name="connsiteX0" fmla="*/ 0 w 124007"/>
                <a:gd name="connsiteY0" fmla="*/ 31486 h 157431"/>
                <a:gd name="connsiteX1" fmla="*/ 62004 w 124007"/>
                <a:gd name="connsiteY1" fmla="*/ 31486 h 157431"/>
                <a:gd name="connsiteX2" fmla="*/ 62004 w 124007"/>
                <a:gd name="connsiteY2" fmla="*/ 0 h 157431"/>
                <a:gd name="connsiteX3" fmla="*/ 124007 w 124007"/>
                <a:gd name="connsiteY3" fmla="*/ 78716 h 157431"/>
                <a:gd name="connsiteX4" fmla="*/ 62004 w 124007"/>
                <a:gd name="connsiteY4" fmla="*/ 157431 h 157431"/>
                <a:gd name="connsiteX5" fmla="*/ 62004 w 124007"/>
                <a:gd name="connsiteY5" fmla="*/ 125945 h 157431"/>
                <a:gd name="connsiteX6" fmla="*/ 0 w 124007"/>
                <a:gd name="connsiteY6" fmla="*/ 125945 h 157431"/>
                <a:gd name="connsiteX7" fmla="*/ 0 w 124007"/>
                <a:gd name="connsiteY7" fmla="*/ 31486 h 1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" h="157431">
                  <a:moveTo>
                    <a:pt x="124007" y="125945"/>
                  </a:moveTo>
                  <a:lnTo>
                    <a:pt x="62003" y="125945"/>
                  </a:lnTo>
                  <a:lnTo>
                    <a:pt x="62003" y="157431"/>
                  </a:lnTo>
                  <a:lnTo>
                    <a:pt x="0" y="78715"/>
                  </a:lnTo>
                  <a:lnTo>
                    <a:pt x="62003" y="0"/>
                  </a:lnTo>
                  <a:lnTo>
                    <a:pt x="62003" y="31486"/>
                  </a:lnTo>
                  <a:lnTo>
                    <a:pt x="124007" y="31486"/>
                  </a:lnTo>
                  <a:lnTo>
                    <a:pt x="124007" y="1259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203" tIns="31486" rIns="0" bIns="31486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00" kern="1200"/>
            </a:p>
          </p:txBody>
        </p:sp>
        <p:sp>
          <p:nvSpPr>
            <p:cNvPr id="53" name="Полилиния 52"/>
            <p:cNvSpPr/>
            <p:nvPr/>
          </p:nvSpPr>
          <p:spPr>
            <a:xfrm>
              <a:off x="826247" y="4230001"/>
              <a:ext cx="466464" cy="466464"/>
            </a:xfrm>
            <a:custGeom>
              <a:avLst/>
              <a:gdLst>
                <a:gd name="connsiteX0" fmla="*/ 0 w 466464"/>
                <a:gd name="connsiteY0" fmla="*/ 233232 h 466464"/>
                <a:gd name="connsiteX1" fmla="*/ 233232 w 466464"/>
                <a:gd name="connsiteY1" fmla="*/ 0 h 466464"/>
                <a:gd name="connsiteX2" fmla="*/ 466464 w 466464"/>
                <a:gd name="connsiteY2" fmla="*/ 233232 h 466464"/>
                <a:gd name="connsiteX3" fmla="*/ 233232 w 466464"/>
                <a:gd name="connsiteY3" fmla="*/ 466464 h 466464"/>
                <a:gd name="connsiteX4" fmla="*/ 0 w 466464"/>
                <a:gd name="connsiteY4" fmla="*/ 233232 h 46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64" h="466464">
                  <a:moveTo>
                    <a:pt x="0" y="233232"/>
                  </a:moveTo>
                  <a:cubicBezTo>
                    <a:pt x="0" y="104422"/>
                    <a:pt x="104422" y="0"/>
                    <a:pt x="233232" y="0"/>
                  </a:cubicBezTo>
                  <a:cubicBezTo>
                    <a:pt x="362042" y="0"/>
                    <a:pt x="466464" y="104422"/>
                    <a:pt x="466464" y="233232"/>
                  </a:cubicBezTo>
                  <a:cubicBezTo>
                    <a:pt x="466464" y="362042"/>
                    <a:pt x="362042" y="466464"/>
                    <a:pt x="233232" y="466464"/>
                  </a:cubicBezTo>
                  <a:cubicBezTo>
                    <a:pt x="104422" y="466464"/>
                    <a:pt x="0" y="362042"/>
                    <a:pt x="0" y="23323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472" tIns="78472" rIns="78472" bIns="78472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54" name="Полилиния 53"/>
            <p:cNvSpPr/>
            <p:nvPr/>
          </p:nvSpPr>
          <p:spPr>
            <a:xfrm rot="25920000">
              <a:off x="890336" y="4054776"/>
              <a:ext cx="124008" cy="157431"/>
            </a:xfrm>
            <a:custGeom>
              <a:avLst/>
              <a:gdLst>
                <a:gd name="connsiteX0" fmla="*/ 0 w 124007"/>
                <a:gd name="connsiteY0" fmla="*/ 31486 h 157431"/>
                <a:gd name="connsiteX1" fmla="*/ 62004 w 124007"/>
                <a:gd name="connsiteY1" fmla="*/ 31486 h 157431"/>
                <a:gd name="connsiteX2" fmla="*/ 62004 w 124007"/>
                <a:gd name="connsiteY2" fmla="*/ 0 h 157431"/>
                <a:gd name="connsiteX3" fmla="*/ 124007 w 124007"/>
                <a:gd name="connsiteY3" fmla="*/ 78716 h 157431"/>
                <a:gd name="connsiteX4" fmla="*/ 62004 w 124007"/>
                <a:gd name="connsiteY4" fmla="*/ 157431 h 157431"/>
                <a:gd name="connsiteX5" fmla="*/ 62004 w 124007"/>
                <a:gd name="connsiteY5" fmla="*/ 125945 h 157431"/>
                <a:gd name="connsiteX6" fmla="*/ 0 w 124007"/>
                <a:gd name="connsiteY6" fmla="*/ 125945 h 157431"/>
                <a:gd name="connsiteX7" fmla="*/ 0 w 124007"/>
                <a:gd name="connsiteY7" fmla="*/ 31486 h 1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" h="157431">
                  <a:moveTo>
                    <a:pt x="124007" y="125945"/>
                  </a:moveTo>
                  <a:lnTo>
                    <a:pt x="62003" y="125945"/>
                  </a:lnTo>
                  <a:lnTo>
                    <a:pt x="62003" y="157431"/>
                  </a:lnTo>
                  <a:lnTo>
                    <a:pt x="0" y="78715"/>
                  </a:lnTo>
                  <a:lnTo>
                    <a:pt x="62003" y="0"/>
                  </a:lnTo>
                  <a:lnTo>
                    <a:pt x="62003" y="31486"/>
                  </a:lnTo>
                  <a:lnTo>
                    <a:pt x="124007" y="31486"/>
                  </a:lnTo>
                  <a:lnTo>
                    <a:pt x="124007" y="1259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203" tIns="31486" rIns="-1" bIns="31485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00" kern="1200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609798" y="3563842"/>
              <a:ext cx="466464" cy="466464"/>
            </a:xfrm>
            <a:custGeom>
              <a:avLst/>
              <a:gdLst>
                <a:gd name="connsiteX0" fmla="*/ 0 w 466464"/>
                <a:gd name="connsiteY0" fmla="*/ 233232 h 466464"/>
                <a:gd name="connsiteX1" fmla="*/ 233232 w 466464"/>
                <a:gd name="connsiteY1" fmla="*/ 0 h 466464"/>
                <a:gd name="connsiteX2" fmla="*/ 466464 w 466464"/>
                <a:gd name="connsiteY2" fmla="*/ 233232 h 466464"/>
                <a:gd name="connsiteX3" fmla="*/ 233232 w 466464"/>
                <a:gd name="connsiteY3" fmla="*/ 466464 h 466464"/>
                <a:gd name="connsiteX4" fmla="*/ 0 w 466464"/>
                <a:gd name="connsiteY4" fmla="*/ 233232 h 46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64" h="466464">
                  <a:moveTo>
                    <a:pt x="0" y="233232"/>
                  </a:moveTo>
                  <a:cubicBezTo>
                    <a:pt x="0" y="104422"/>
                    <a:pt x="104422" y="0"/>
                    <a:pt x="233232" y="0"/>
                  </a:cubicBezTo>
                  <a:cubicBezTo>
                    <a:pt x="362042" y="0"/>
                    <a:pt x="466464" y="104422"/>
                    <a:pt x="466464" y="233232"/>
                  </a:cubicBezTo>
                  <a:cubicBezTo>
                    <a:pt x="466464" y="362042"/>
                    <a:pt x="362042" y="466464"/>
                    <a:pt x="233232" y="466464"/>
                  </a:cubicBezTo>
                  <a:cubicBezTo>
                    <a:pt x="104422" y="466464"/>
                    <a:pt x="0" y="362042"/>
                    <a:pt x="0" y="23323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472" tIns="78472" rIns="78472" bIns="78472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/>
            </a:p>
          </p:txBody>
        </p:sp>
        <p:sp>
          <p:nvSpPr>
            <p:cNvPr id="56" name="Полилиния 55"/>
            <p:cNvSpPr/>
            <p:nvPr/>
          </p:nvSpPr>
          <p:spPr>
            <a:xfrm rot="19440000">
              <a:off x="1061522" y="3514567"/>
              <a:ext cx="124007" cy="157431"/>
            </a:xfrm>
            <a:custGeom>
              <a:avLst/>
              <a:gdLst>
                <a:gd name="connsiteX0" fmla="*/ 0 w 124007"/>
                <a:gd name="connsiteY0" fmla="*/ 31486 h 157431"/>
                <a:gd name="connsiteX1" fmla="*/ 62004 w 124007"/>
                <a:gd name="connsiteY1" fmla="*/ 31486 h 157431"/>
                <a:gd name="connsiteX2" fmla="*/ 62004 w 124007"/>
                <a:gd name="connsiteY2" fmla="*/ 0 h 157431"/>
                <a:gd name="connsiteX3" fmla="*/ 124007 w 124007"/>
                <a:gd name="connsiteY3" fmla="*/ 78716 h 157431"/>
                <a:gd name="connsiteX4" fmla="*/ 62004 w 124007"/>
                <a:gd name="connsiteY4" fmla="*/ 157431 h 157431"/>
                <a:gd name="connsiteX5" fmla="*/ 62004 w 124007"/>
                <a:gd name="connsiteY5" fmla="*/ 125945 h 157431"/>
                <a:gd name="connsiteX6" fmla="*/ 0 w 124007"/>
                <a:gd name="connsiteY6" fmla="*/ 125945 h 157431"/>
                <a:gd name="connsiteX7" fmla="*/ 0 w 124007"/>
                <a:gd name="connsiteY7" fmla="*/ 31486 h 1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7" h="157431">
                  <a:moveTo>
                    <a:pt x="0" y="31486"/>
                  </a:moveTo>
                  <a:lnTo>
                    <a:pt x="62004" y="31486"/>
                  </a:lnTo>
                  <a:lnTo>
                    <a:pt x="62004" y="0"/>
                  </a:lnTo>
                  <a:lnTo>
                    <a:pt x="124007" y="78716"/>
                  </a:lnTo>
                  <a:lnTo>
                    <a:pt x="62004" y="157431"/>
                  </a:lnTo>
                  <a:lnTo>
                    <a:pt x="62004" y="125945"/>
                  </a:lnTo>
                  <a:lnTo>
                    <a:pt x="0" y="125945"/>
                  </a:lnTo>
                  <a:lnTo>
                    <a:pt x="0" y="3148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1485" rIns="37202" bIns="31486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00" kern="1200"/>
            </a:p>
          </p:txBody>
        </p:sp>
      </p:grp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067944" y="1988840"/>
            <a:ext cx="4695056" cy="3744416"/>
          </a:xfrm>
        </p:spPr>
        <p:txBody>
          <a:bodyPr>
            <a:normAutofit/>
          </a:bodyPr>
          <a:lstStyle/>
          <a:p>
            <a:pPr lvl="0" indent="450215">
              <a:lnSpc>
                <a:spcPct val="120000"/>
              </a:lnSpc>
              <a:buClr>
                <a:srgbClr val="DD8047"/>
              </a:buClr>
            </a:pPr>
            <a:r>
              <a:rPr lang="ru-RU" sz="27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иерархичность</a:t>
            </a:r>
            <a:r>
              <a:rPr lang="ru-RU" sz="27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700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0">
              <a:lnSpc>
                <a:spcPct val="120000"/>
              </a:lnSpc>
              <a:buClr>
                <a:srgbClr val="DD8047"/>
              </a:buClr>
              <a:buNone/>
            </a:pP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Каждый </a:t>
            </a:r>
            <a:r>
              <a:rPr lang="ru-RU" sz="27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элемент системы может быть рассмотрен как относительно самостоятельная </a:t>
            </a: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подсистема.</a:t>
            </a:r>
            <a:endParaRPr lang="ru-RU" sz="27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buClr>
                <a:srgbClr val="DD8047"/>
              </a:buClr>
            </a:pPr>
            <a:endParaRPr lang="ru-RU" sz="2800" dirty="0">
              <a:solidFill>
                <a:prstClr val="black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6432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775F55"/>
                </a:solidFill>
                <a:latin typeface="Times New Roman"/>
                <a:ea typeface="Calibri"/>
              </a:rPr>
              <a:t>Сущность системного подхода как общенаучной методологии педагогики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95536" y="2204864"/>
            <a:ext cx="3600400" cy="3168352"/>
            <a:chOff x="609600" y="3308838"/>
            <a:chExt cx="1600200" cy="1230923"/>
          </a:xfrm>
        </p:grpSpPr>
        <p:sp>
          <p:nvSpPr>
            <p:cNvPr id="7" name="Полилиния 6"/>
            <p:cNvSpPr/>
            <p:nvPr/>
          </p:nvSpPr>
          <p:spPr>
            <a:xfrm>
              <a:off x="1601724" y="4145866"/>
              <a:ext cx="608076" cy="393895"/>
            </a:xfrm>
            <a:custGeom>
              <a:avLst/>
              <a:gdLst>
                <a:gd name="connsiteX0" fmla="*/ 0 w 608076"/>
                <a:gd name="connsiteY0" fmla="*/ 39390 h 393895"/>
                <a:gd name="connsiteX1" fmla="*/ 39390 w 608076"/>
                <a:gd name="connsiteY1" fmla="*/ 0 h 393895"/>
                <a:gd name="connsiteX2" fmla="*/ 568687 w 608076"/>
                <a:gd name="connsiteY2" fmla="*/ 0 h 393895"/>
                <a:gd name="connsiteX3" fmla="*/ 608077 w 608076"/>
                <a:gd name="connsiteY3" fmla="*/ 39390 h 393895"/>
                <a:gd name="connsiteX4" fmla="*/ 608076 w 608076"/>
                <a:gd name="connsiteY4" fmla="*/ 354506 h 393895"/>
                <a:gd name="connsiteX5" fmla="*/ 568686 w 608076"/>
                <a:gd name="connsiteY5" fmla="*/ 393896 h 393895"/>
                <a:gd name="connsiteX6" fmla="*/ 39390 w 608076"/>
                <a:gd name="connsiteY6" fmla="*/ 393895 h 393895"/>
                <a:gd name="connsiteX7" fmla="*/ 0 w 608076"/>
                <a:gd name="connsiteY7" fmla="*/ 354505 h 393895"/>
                <a:gd name="connsiteX8" fmla="*/ 0 w 608076"/>
                <a:gd name="connsiteY8" fmla="*/ 39390 h 39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076" h="393895">
                  <a:moveTo>
                    <a:pt x="0" y="39390"/>
                  </a:moveTo>
                  <a:cubicBezTo>
                    <a:pt x="0" y="17636"/>
                    <a:pt x="17636" y="0"/>
                    <a:pt x="39390" y="0"/>
                  </a:cubicBezTo>
                  <a:lnTo>
                    <a:pt x="568687" y="0"/>
                  </a:lnTo>
                  <a:cubicBezTo>
                    <a:pt x="590441" y="0"/>
                    <a:pt x="608077" y="17636"/>
                    <a:pt x="608077" y="39390"/>
                  </a:cubicBezTo>
                  <a:cubicBezTo>
                    <a:pt x="608077" y="144429"/>
                    <a:pt x="608076" y="249467"/>
                    <a:pt x="608076" y="354506"/>
                  </a:cubicBezTo>
                  <a:cubicBezTo>
                    <a:pt x="608076" y="376260"/>
                    <a:pt x="590440" y="393896"/>
                    <a:pt x="568686" y="393896"/>
                  </a:cubicBezTo>
                  <a:lnTo>
                    <a:pt x="39390" y="393895"/>
                  </a:lnTo>
                  <a:cubicBezTo>
                    <a:pt x="17636" y="393895"/>
                    <a:pt x="0" y="376259"/>
                    <a:pt x="0" y="354505"/>
                  </a:cubicBezTo>
                  <a:lnTo>
                    <a:pt x="0" y="3939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5365" tIns="141417" rIns="42944" bIns="42943" numCol="1" spcCol="1270" anchor="t" anchorCtr="0">
              <a:noAutofit/>
            </a:bodyPr>
            <a:lstStyle/>
            <a:p>
              <a:pPr marL="57150" lvl="1" indent="-57150" algn="l" defTabSz="311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700" kern="120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609600" y="4145866"/>
              <a:ext cx="608076" cy="393895"/>
            </a:xfrm>
            <a:custGeom>
              <a:avLst/>
              <a:gdLst>
                <a:gd name="connsiteX0" fmla="*/ 0 w 608076"/>
                <a:gd name="connsiteY0" fmla="*/ 39390 h 393895"/>
                <a:gd name="connsiteX1" fmla="*/ 39390 w 608076"/>
                <a:gd name="connsiteY1" fmla="*/ 0 h 393895"/>
                <a:gd name="connsiteX2" fmla="*/ 568687 w 608076"/>
                <a:gd name="connsiteY2" fmla="*/ 0 h 393895"/>
                <a:gd name="connsiteX3" fmla="*/ 608077 w 608076"/>
                <a:gd name="connsiteY3" fmla="*/ 39390 h 393895"/>
                <a:gd name="connsiteX4" fmla="*/ 608076 w 608076"/>
                <a:gd name="connsiteY4" fmla="*/ 354506 h 393895"/>
                <a:gd name="connsiteX5" fmla="*/ 568686 w 608076"/>
                <a:gd name="connsiteY5" fmla="*/ 393896 h 393895"/>
                <a:gd name="connsiteX6" fmla="*/ 39390 w 608076"/>
                <a:gd name="connsiteY6" fmla="*/ 393895 h 393895"/>
                <a:gd name="connsiteX7" fmla="*/ 0 w 608076"/>
                <a:gd name="connsiteY7" fmla="*/ 354505 h 393895"/>
                <a:gd name="connsiteX8" fmla="*/ 0 w 608076"/>
                <a:gd name="connsiteY8" fmla="*/ 39390 h 39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076" h="393895">
                  <a:moveTo>
                    <a:pt x="0" y="39390"/>
                  </a:moveTo>
                  <a:cubicBezTo>
                    <a:pt x="0" y="17636"/>
                    <a:pt x="17636" y="0"/>
                    <a:pt x="39390" y="0"/>
                  </a:cubicBezTo>
                  <a:lnTo>
                    <a:pt x="568687" y="0"/>
                  </a:lnTo>
                  <a:cubicBezTo>
                    <a:pt x="590441" y="0"/>
                    <a:pt x="608077" y="17636"/>
                    <a:pt x="608077" y="39390"/>
                  </a:cubicBezTo>
                  <a:cubicBezTo>
                    <a:pt x="608077" y="144429"/>
                    <a:pt x="608076" y="249467"/>
                    <a:pt x="608076" y="354506"/>
                  </a:cubicBezTo>
                  <a:cubicBezTo>
                    <a:pt x="608076" y="376260"/>
                    <a:pt x="590440" y="393896"/>
                    <a:pt x="568686" y="393896"/>
                  </a:cubicBezTo>
                  <a:lnTo>
                    <a:pt x="39390" y="393895"/>
                  </a:lnTo>
                  <a:cubicBezTo>
                    <a:pt x="17636" y="393895"/>
                    <a:pt x="0" y="376259"/>
                    <a:pt x="0" y="354505"/>
                  </a:cubicBezTo>
                  <a:lnTo>
                    <a:pt x="0" y="3939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943" tIns="141417" rIns="225366" bIns="42943" numCol="1" spcCol="1270" anchor="t" anchorCtr="0">
              <a:noAutofit/>
            </a:bodyPr>
            <a:lstStyle/>
            <a:p>
              <a:pPr marL="57150" lvl="1" indent="-57150" algn="l" defTabSz="311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700" kern="120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1601724" y="3308838"/>
              <a:ext cx="608076" cy="393895"/>
            </a:xfrm>
            <a:custGeom>
              <a:avLst/>
              <a:gdLst>
                <a:gd name="connsiteX0" fmla="*/ 0 w 608076"/>
                <a:gd name="connsiteY0" fmla="*/ 39390 h 393895"/>
                <a:gd name="connsiteX1" fmla="*/ 39390 w 608076"/>
                <a:gd name="connsiteY1" fmla="*/ 0 h 393895"/>
                <a:gd name="connsiteX2" fmla="*/ 568687 w 608076"/>
                <a:gd name="connsiteY2" fmla="*/ 0 h 393895"/>
                <a:gd name="connsiteX3" fmla="*/ 608077 w 608076"/>
                <a:gd name="connsiteY3" fmla="*/ 39390 h 393895"/>
                <a:gd name="connsiteX4" fmla="*/ 608076 w 608076"/>
                <a:gd name="connsiteY4" fmla="*/ 354506 h 393895"/>
                <a:gd name="connsiteX5" fmla="*/ 568686 w 608076"/>
                <a:gd name="connsiteY5" fmla="*/ 393896 h 393895"/>
                <a:gd name="connsiteX6" fmla="*/ 39390 w 608076"/>
                <a:gd name="connsiteY6" fmla="*/ 393895 h 393895"/>
                <a:gd name="connsiteX7" fmla="*/ 0 w 608076"/>
                <a:gd name="connsiteY7" fmla="*/ 354505 h 393895"/>
                <a:gd name="connsiteX8" fmla="*/ 0 w 608076"/>
                <a:gd name="connsiteY8" fmla="*/ 39390 h 39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076" h="393895">
                  <a:moveTo>
                    <a:pt x="0" y="39390"/>
                  </a:moveTo>
                  <a:cubicBezTo>
                    <a:pt x="0" y="17636"/>
                    <a:pt x="17636" y="0"/>
                    <a:pt x="39390" y="0"/>
                  </a:cubicBezTo>
                  <a:lnTo>
                    <a:pt x="568687" y="0"/>
                  </a:lnTo>
                  <a:cubicBezTo>
                    <a:pt x="590441" y="0"/>
                    <a:pt x="608077" y="17636"/>
                    <a:pt x="608077" y="39390"/>
                  </a:cubicBezTo>
                  <a:cubicBezTo>
                    <a:pt x="608077" y="144429"/>
                    <a:pt x="608076" y="249467"/>
                    <a:pt x="608076" y="354506"/>
                  </a:cubicBezTo>
                  <a:cubicBezTo>
                    <a:pt x="608076" y="376260"/>
                    <a:pt x="590440" y="393896"/>
                    <a:pt x="568686" y="393896"/>
                  </a:cubicBezTo>
                  <a:lnTo>
                    <a:pt x="39390" y="393895"/>
                  </a:lnTo>
                  <a:cubicBezTo>
                    <a:pt x="17636" y="393895"/>
                    <a:pt x="0" y="376259"/>
                    <a:pt x="0" y="354505"/>
                  </a:cubicBezTo>
                  <a:lnTo>
                    <a:pt x="0" y="3939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5365" tIns="42943" rIns="42944" bIns="141417" numCol="1" spcCol="1270" anchor="t" anchorCtr="0">
              <a:noAutofit/>
            </a:bodyPr>
            <a:lstStyle/>
            <a:p>
              <a:pPr marL="57150" lvl="1" indent="-57150" algn="l" defTabSz="311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700" kern="120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609600" y="3308838"/>
              <a:ext cx="608076" cy="393895"/>
            </a:xfrm>
            <a:custGeom>
              <a:avLst/>
              <a:gdLst>
                <a:gd name="connsiteX0" fmla="*/ 0 w 608076"/>
                <a:gd name="connsiteY0" fmla="*/ 39390 h 393895"/>
                <a:gd name="connsiteX1" fmla="*/ 39390 w 608076"/>
                <a:gd name="connsiteY1" fmla="*/ 0 h 393895"/>
                <a:gd name="connsiteX2" fmla="*/ 568687 w 608076"/>
                <a:gd name="connsiteY2" fmla="*/ 0 h 393895"/>
                <a:gd name="connsiteX3" fmla="*/ 608077 w 608076"/>
                <a:gd name="connsiteY3" fmla="*/ 39390 h 393895"/>
                <a:gd name="connsiteX4" fmla="*/ 608076 w 608076"/>
                <a:gd name="connsiteY4" fmla="*/ 354506 h 393895"/>
                <a:gd name="connsiteX5" fmla="*/ 568686 w 608076"/>
                <a:gd name="connsiteY5" fmla="*/ 393896 h 393895"/>
                <a:gd name="connsiteX6" fmla="*/ 39390 w 608076"/>
                <a:gd name="connsiteY6" fmla="*/ 393895 h 393895"/>
                <a:gd name="connsiteX7" fmla="*/ 0 w 608076"/>
                <a:gd name="connsiteY7" fmla="*/ 354505 h 393895"/>
                <a:gd name="connsiteX8" fmla="*/ 0 w 608076"/>
                <a:gd name="connsiteY8" fmla="*/ 39390 h 39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076" h="393895">
                  <a:moveTo>
                    <a:pt x="0" y="39390"/>
                  </a:moveTo>
                  <a:cubicBezTo>
                    <a:pt x="0" y="17636"/>
                    <a:pt x="17636" y="0"/>
                    <a:pt x="39390" y="0"/>
                  </a:cubicBezTo>
                  <a:lnTo>
                    <a:pt x="568687" y="0"/>
                  </a:lnTo>
                  <a:cubicBezTo>
                    <a:pt x="590441" y="0"/>
                    <a:pt x="608077" y="17636"/>
                    <a:pt x="608077" y="39390"/>
                  </a:cubicBezTo>
                  <a:cubicBezTo>
                    <a:pt x="608077" y="144429"/>
                    <a:pt x="608076" y="249467"/>
                    <a:pt x="608076" y="354506"/>
                  </a:cubicBezTo>
                  <a:cubicBezTo>
                    <a:pt x="608076" y="376260"/>
                    <a:pt x="590440" y="393896"/>
                    <a:pt x="568686" y="393896"/>
                  </a:cubicBezTo>
                  <a:lnTo>
                    <a:pt x="39390" y="393895"/>
                  </a:lnTo>
                  <a:cubicBezTo>
                    <a:pt x="17636" y="393895"/>
                    <a:pt x="0" y="376259"/>
                    <a:pt x="0" y="354505"/>
                  </a:cubicBezTo>
                  <a:lnTo>
                    <a:pt x="0" y="3939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943" tIns="42943" rIns="225366" bIns="141417" numCol="1" spcCol="1270" anchor="t" anchorCtr="0">
              <a:noAutofit/>
            </a:bodyPr>
            <a:lstStyle/>
            <a:p>
              <a:pPr marL="57150" lvl="1" indent="-57150" algn="l" defTabSz="311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700" kern="120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864401" y="3379001"/>
              <a:ext cx="532989" cy="532989"/>
            </a:xfrm>
            <a:custGeom>
              <a:avLst/>
              <a:gdLst>
                <a:gd name="connsiteX0" fmla="*/ 0 w 532989"/>
                <a:gd name="connsiteY0" fmla="*/ 532989 h 532989"/>
                <a:gd name="connsiteX1" fmla="*/ 532989 w 532989"/>
                <a:gd name="connsiteY1" fmla="*/ 0 h 532989"/>
                <a:gd name="connsiteX2" fmla="*/ 532989 w 532989"/>
                <a:gd name="connsiteY2" fmla="*/ 532989 h 532989"/>
                <a:gd name="connsiteX3" fmla="*/ 0 w 532989"/>
                <a:gd name="connsiteY3" fmla="*/ 532989 h 5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989" h="532989">
                  <a:moveTo>
                    <a:pt x="0" y="532989"/>
                  </a:moveTo>
                  <a:cubicBezTo>
                    <a:pt x="0" y="238627"/>
                    <a:pt x="238627" y="0"/>
                    <a:pt x="532989" y="0"/>
                  </a:cubicBezTo>
                  <a:lnTo>
                    <a:pt x="532989" y="532989"/>
                  </a:lnTo>
                  <a:lnTo>
                    <a:pt x="0" y="532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3" tIns="205893" rIns="49784" bIns="49784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1422009" y="3379001"/>
              <a:ext cx="532989" cy="532989"/>
            </a:xfrm>
            <a:custGeom>
              <a:avLst/>
              <a:gdLst>
                <a:gd name="connsiteX0" fmla="*/ 0 w 532989"/>
                <a:gd name="connsiteY0" fmla="*/ 532989 h 532989"/>
                <a:gd name="connsiteX1" fmla="*/ 532989 w 532989"/>
                <a:gd name="connsiteY1" fmla="*/ 0 h 532989"/>
                <a:gd name="connsiteX2" fmla="*/ 532989 w 532989"/>
                <a:gd name="connsiteY2" fmla="*/ 532989 h 532989"/>
                <a:gd name="connsiteX3" fmla="*/ 0 w 532989"/>
                <a:gd name="connsiteY3" fmla="*/ 532989 h 5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989" h="532989">
                  <a:moveTo>
                    <a:pt x="0" y="0"/>
                  </a:moveTo>
                  <a:cubicBezTo>
                    <a:pt x="294362" y="0"/>
                    <a:pt x="532989" y="238627"/>
                    <a:pt x="532989" y="532989"/>
                  </a:cubicBezTo>
                  <a:lnTo>
                    <a:pt x="0" y="5329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784" tIns="205893" rIns="205893" bIns="49784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13" name="Полилиния 12"/>
            <p:cNvSpPr/>
            <p:nvPr/>
          </p:nvSpPr>
          <p:spPr>
            <a:xfrm rot="21600000">
              <a:off x="1422009" y="3936609"/>
              <a:ext cx="532990" cy="532989"/>
            </a:xfrm>
            <a:custGeom>
              <a:avLst/>
              <a:gdLst>
                <a:gd name="connsiteX0" fmla="*/ 0 w 532989"/>
                <a:gd name="connsiteY0" fmla="*/ 532989 h 532989"/>
                <a:gd name="connsiteX1" fmla="*/ 532989 w 532989"/>
                <a:gd name="connsiteY1" fmla="*/ 0 h 532989"/>
                <a:gd name="connsiteX2" fmla="*/ 532989 w 532989"/>
                <a:gd name="connsiteY2" fmla="*/ 532989 h 532989"/>
                <a:gd name="connsiteX3" fmla="*/ 0 w 532989"/>
                <a:gd name="connsiteY3" fmla="*/ 532989 h 5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989" h="532989">
                  <a:moveTo>
                    <a:pt x="532989" y="0"/>
                  </a:moveTo>
                  <a:cubicBezTo>
                    <a:pt x="532989" y="294362"/>
                    <a:pt x="294362" y="532989"/>
                    <a:pt x="0" y="532989"/>
                  </a:cubicBezTo>
                  <a:lnTo>
                    <a:pt x="0" y="0"/>
                  </a:lnTo>
                  <a:lnTo>
                    <a:pt x="532989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784" tIns="49784" rIns="205893" bIns="20589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14" name="Полилиния 13"/>
            <p:cNvSpPr/>
            <p:nvPr/>
          </p:nvSpPr>
          <p:spPr>
            <a:xfrm rot="21600000">
              <a:off x="864401" y="3936609"/>
              <a:ext cx="532989" cy="532989"/>
            </a:xfrm>
            <a:custGeom>
              <a:avLst/>
              <a:gdLst>
                <a:gd name="connsiteX0" fmla="*/ 0 w 532989"/>
                <a:gd name="connsiteY0" fmla="*/ 532989 h 532989"/>
                <a:gd name="connsiteX1" fmla="*/ 532989 w 532989"/>
                <a:gd name="connsiteY1" fmla="*/ 0 h 532989"/>
                <a:gd name="connsiteX2" fmla="*/ 532989 w 532989"/>
                <a:gd name="connsiteY2" fmla="*/ 532989 h 532989"/>
                <a:gd name="connsiteX3" fmla="*/ 0 w 532989"/>
                <a:gd name="connsiteY3" fmla="*/ 532989 h 5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989" h="532989">
                  <a:moveTo>
                    <a:pt x="532989" y="532989"/>
                  </a:moveTo>
                  <a:cubicBezTo>
                    <a:pt x="238627" y="532989"/>
                    <a:pt x="0" y="294362"/>
                    <a:pt x="0" y="0"/>
                  </a:cubicBezTo>
                  <a:lnTo>
                    <a:pt x="532989" y="0"/>
                  </a:lnTo>
                  <a:lnTo>
                    <a:pt x="532989" y="532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3" tIns="49784" rIns="49784" bIns="205893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15" name="Круговая стрелка 14"/>
            <p:cNvSpPr/>
            <p:nvPr/>
          </p:nvSpPr>
          <p:spPr>
            <a:xfrm>
              <a:off x="1317688" y="3813516"/>
              <a:ext cx="184023" cy="160020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Круговая стрелка 15"/>
            <p:cNvSpPr/>
            <p:nvPr/>
          </p:nvSpPr>
          <p:spPr>
            <a:xfrm rot="10800000">
              <a:off x="1317688" y="3875063"/>
              <a:ext cx="184023" cy="160020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355976" y="1988840"/>
            <a:ext cx="4407024" cy="3672408"/>
          </a:xfrm>
        </p:spPr>
        <p:txBody>
          <a:bodyPr/>
          <a:lstStyle/>
          <a:p>
            <a:pPr lvl="0" indent="450215">
              <a:lnSpc>
                <a:spcPct val="120000"/>
              </a:lnSpc>
              <a:buClr>
                <a:srgbClr val="DD8047"/>
              </a:buClr>
            </a:pPr>
            <a:r>
              <a:rPr lang="ru-RU" sz="27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взаимозависимость </a:t>
            </a:r>
            <a:r>
              <a:rPr lang="ru-RU" sz="27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системы и среды. </a:t>
            </a:r>
            <a:endParaRPr lang="ru-RU" sz="2700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0">
              <a:lnSpc>
                <a:spcPct val="120000"/>
              </a:lnSpc>
              <a:buClr>
                <a:srgbClr val="DD8047"/>
              </a:buClr>
              <a:buNone/>
            </a:pP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Система </a:t>
            </a:r>
            <a:r>
              <a:rPr lang="ru-RU" sz="27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функционирует и развивается в тесном взаимодействии со </a:t>
            </a: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средой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586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775F55"/>
                </a:solidFill>
                <a:latin typeface="Times New Roman"/>
                <a:ea typeface="Calibri"/>
              </a:rPr>
              <a:t>Сущность системного подхода как общенаучной методологии педагогики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23528" y="1700808"/>
            <a:ext cx="5256584" cy="3816424"/>
            <a:chOff x="609600" y="3284220"/>
            <a:chExt cx="1600200" cy="1280160"/>
          </a:xfrm>
        </p:grpSpPr>
        <p:sp>
          <p:nvSpPr>
            <p:cNvPr id="7" name="Овал 6"/>
            <p:cNvSpPr/>
            <p:nvPr/>
          </p:nvSpPr>
          <p:spPr>
            <a:xfrm>
              <a:off x="609600" y="3604260"/>
              <a:ext cx="960120" cy="9601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Овал 7"/>
            <p:cNvSpPr/>
            <p:nvPr/>
          </p:nvSpPr>
          <p:spPr>
            <a:xfrm>
              <a:off x="801624" y="3796284"/>
              <a:ext cx="576072" cy="57607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8"/>
            <p:cNvSpPr/>
            <p:nvPr/>
          </p:nvSpPr>
          <p:spPr>
            <a:xfrm>
              <a:off x="993648" y="3988308"/>
              <a:ext cx="192024" cy="19202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1729740" y="3284220"/>
              <a:ext cx="480060" cy="280035"/>
            </a:xfrm>
            <a:custGeom>
              <a:avLst/>
              <a:gdLst>
                <a:gd name="connsiteX0" fmla="*/ 0 w 480060"/>
                <a:gd name="connsiteY0" fmla="*/ 0 h 280035"/>
                <a:gd name="connsiteX1" fmla="*/ 480060 w 480060"/>
                <a:gd name="connsiteY1" fmla="*/ 0 h 280035"/>
                <a:gd name="connsiteX2" fmla="*/ 480060 w 480060"/>
                <a:gd name="connsiteY2" fmla="*/ 280035 h 280035"/>
                <a:gd name="connsiteX3" fmla="*/ 0 w 480060"/>
                <a:gd name="connsiteY3" fmla="*/ 280035 h 280035"/>
                <a:gd name="connsiteX4" fmla="*/ 0 w 480060"/>
                <a:gd name="connsiteY4" fmla="*/ 0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0" h="280035">
                  <a:moveTo>
                    <a:pt x="0" y="0"/>
                  </a:moveTo>
                  <a:lnTo>
                    <a:pt x="480060" y="0"/>
                  </a:lnTo>
                  <a:lnTo>
                    <a:pt x="480060" y="280035"/>
                  </a:lnTo>
                  <a:lnTo>
                    <a:pt x="0" y="2800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12700" bIns="1270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kern="1200"/>
            </a:p>
          </p:txBody>
        </p:sp>
        <p:sp>
          <p:nvSpPr>
            <p:cNvPr id="11" name="Прямая соединительная линия 10"/>
            <p:cNvSpPr/>
            <p:nvPr/>
          </p:nvSpPr>
          <p:spPr>
            <a:xfrm>
              <a:off x="1609725" y="3424237"/>
              <a:ext cx="120015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рямая соединительная линия 11"/>
            <p:cNvSpPr/>
            <p:nvPr/>
          </p:nvSpPr>
          <p:spPr>
            <a:xfrm rot="5400000">
              <a:off x="1019491" y="3494566"/>
              <a:ext cx="659922" cy="519584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1729740" y="3564255"/>
              <a:ext cx="480060" cy="280035"/>
            </a:xfrm>
            <a:custGeom>
              <a:avLst/>
              <a:gdLst>
                <a:gd name="connsiteX0" fmla="*/ 0 w 480060"/>
                <a:gd name="connsiteY0" fmla="*/ 0 h 280035"/>
                <a:gd name="connsiteX1" fmla="*/ 480060 w 480060"/>
                <a:gd name="connsiteY1" fmla="*/ 0 h 280035"/>
                <a:gd name="connsiteX2" fmla="*/ 480060 w 480060"/>
                <a:gd name="connsiteY2" fmla="*/ 280035 h 280035"/>
                <a:gd name="connsiteX3" fmla="*/ 0 w 480060"/>
                <a:gd name="connsiteY3" fmla="*/ 280035 h 280035"/>
                <a:gd name="connsiteX4" fmla="*/ 0 w 480060"/>
                <a:gd name="connsiteY4" fmla="*/ 0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0" h="280035">
                  <a:moveTo>
                    <a:pt x="0" y="0"/>
                  </a:moveTo>
                  <a:lnTo>
                    <a:pt x="480060" y="0"/>
                  </a:lnTo>
                  <a:lnTo>
                    <a:pt x="480060" y="280035"/>
                  </a:lnTo>
                  <a:lnTo>
                    <a:pt x="0" y="2800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12700" bIns="1270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kern="1200"/>
            </a:p>
          </p:txBody>
        </p:sp>
        <p:sp>
          <p:nvSpPr>
            <p:cNvPr id="14" name="Прямая соединительная линия 13"/>
            <p:cNvSpPr/>
            <p:nvPr/>
          </p:nvSpPr>
          <p:spPr>
            <a:xfrm>
              <a:off x="1609725" y="3704272"/>
              <a:ext cx="120015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рямая соединительная линия 14"/>
            <p:cNvSpPr/>
            <p:nvPr/>
          </p:nvSpPr>
          <p:spPr>
            <a:xfrm rot="5400000">
              <a:off x="1161140" y="3770232"/>
              <a:ext cx="514240" cy="381967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1729740" y="3844290"/>
              <a:ext cx="480060" cy="280035"/>
            </a:xfrm>
            <a:custGeom>
              <a:avLst/>
              <a:gdLst>
                <a:gd name="connsiteX0" fmla="*/ 0 w 480060"/>
                <a:gd name="connsiteY0" fmla="*/ 0 h 280035"/>
                <a:gd name="connsiteX1" fmla="*/ 480060 w 480060"/>
                <a:gd name="connsiteY1" fmla="*/ 0 h 280035"/>
                <a:gd name="connsiteX2" fmla="*/ 480060 w 480060"/>
                <a:gd name="connsiteY2" fmla="*/ 280035 h 280035"/>
                <a:gd name="connsiteX3" fmla="*/ 0 w 480060"/>
                <a:gd name="connsiteY3" fmla="*/ 280035 h 280035"/>
                <a:gd name="connsiteX4" fmla="*/ 0 w 480060"/>
                <a:gd name="connsiteY4" fmla="*/ 0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0" h="280035">
                  <a:moveTo>
                    <a:pt x="0" y="0"/>
                  </a:moveTo>
                  <a:lnTo>
                    <a:pt x="480060" y="0"/>
                  </a:lnTo>
                  <a:lnTo>
                    <a:pt x="480060" y="280035"/>
                  </a:lnTo>
                  <a:lnTo>
                    <a:pt x="0" y="2800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12700" bIns="1270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kern="1200"/>
            </a:p>
          </p:txBody>
        </p:sp>
        <p:sp>
          <p:nvSpPr>
            <p:cNvPr id="17" name="Прямая соединительная линия 16"/>
            <p:cNvSpPr/>
            <p:nvPr/>
          </p:nvSpPr>
          <p:spPr>
            <a:xfrm>
              <a:off x="1609725" y="3984307"/>
              <a:ext cx="120015" cy="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ая соединительная линия 17"/>
            <p:cNvSpPr/>
            <p:nvPr/>
          </p:nvSpPr>
          <p:spPr>
            <a:xfrm rot="5400000">
              <a:off x="1302966" y="4045675"/>
              <a:ext cx="367405" cy="244350"/>
            </a:xfrm>
            <a:prstGeom prst="line">
              <a:avLst/>
            </a:prstGeom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716016" y="1988840"/>
            <a:ext cx="4046984" cy="3960440"/>
          </a:xfrm>
        </p:spPr>
        <p:txBody>
          <a:bodyPr>
            <a:normAutofit fontScale="92500"/>
          </a:bodyPr>
          <a:lstStyle/>
          <a:p>
            <a:pPr lvl="0" indent="450215">
              <a:lnSpc>
                <a:spcPct val="120000"/>
              </a:lnSpc>
              <a:buClr>
                <a:srgbClr val="DD8047"/>
              </a:buClr>
            </a:pPr>
            <a:r>
              <a:rPr lang="ru-RU" sz="27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множественность </a:t>
            </a:r>
            <a:r>
              <a:rPr lang="ru-RU" sz="27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описаний. </a:t>
            </a:r>
            <a:endParaRPr lang="ru-RU" sz="2700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0">
              <a:lnSpc>
                <a:spcPct val="120000"/>
              </a:lnSpc>
              <a:buClr>
                <a:srgbClr val="DD8047"/>
              </a:buClr>
              <a:buNone/>
            </a:pPr>
            <a:r>
              <a:rPr lang="ru-RU" sz="27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7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связи со сложностью системных объектов в процессе их познания могут быть использованы различные схемы, модели их описания.</a:t>
            </a:r>
            <a:endParaRPr lang="ru-RU" sz="2700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316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tvlasova@rambler.ru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533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/>
              <a:t>Лекция 2 </a:t>
            </a:r>
            <a:r>
              <a:rPr lang="ru-RU" sz="4000" b="1" dirty="0"/>
              <a:t>Общеметодологический уровень педагогических исследований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3200" dirty="0" smtClean="0">
                <a:latin typeface="Times New Roman"/>
                <a:ea typeface="Times New Roman"/>
              </a:rPr>
              <a:t>Основные </a:t>
            </a:r>
            <a:r>
              <a:rPr lang="ru-RU" sz="3200" dirty="0">
                <a:latin typeface="Times New Roman"/>
                <a:ea typeface="Times New Roman"/>
              </a:rPr>
              <a:t>современные </a:t>
            </a:r>
            <a:r>
              <a:rPr lang="ru-RU" sz="3200" dirty="0" smtClean="0">
                <a:latin typeface="Times New Roman"/>
                <a:ea typeface="Times New Roman"/>
              </a:rPr>
              <a:t>учения - </a:t>
            </a:r>
            <a:r>
              <a:rPr lang="ru-RU" sz="3200" smtClean="0">
                <a:latin typeface="Times New Roman"/>
                <a:ea typeface="Times New Roman"/>
              </a:rPr>
              <a:t>философский уровень </a:t>
            </a:r>
            <a:r>
              <a:rPr lang="ru-RU" sz="3200" dirty="0">
                <a:latin typeface="Times New Roman"/>
                <a:ea typeface="Times New Roman"/>
              </a:rPr>
              <a:t>методологии педагогики.</a:t>
            </a:r>
            <a:endParaRPr lang="ru-RU" dirty="0"/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3200" dirty="0">
                <a:latin typeface="Times New Roman"/>
                <a:ea typeface="Times New Roman"/>
              </a:rPr>
              <a:t>Сущность системного подхода как общенаучной методологии педагогики</a:t>
            </a:r>
            <a:r>
              <a:rPr lang="ru-RU" sz="3200" dirty="0" smtClean="0">
                <a:latin typeface="Times New Roman"/>
                <a:ea typeface="Times New Roman"/>
              </a:rPr>
              <a:t>.</a:t>
            </a:r>
            <a:r>
              <a:rPr lang="ru-RU" b="1" dirty="0" smtClean="0"/>
              <a:t>		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167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НЕОТОМИЗМ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234208" cy="4343400"/>
          </a:xfrm>
        </p:spPr>
        <p:txBody>
          <a:bodyPr/>
          <a:lstStyle/>
          <a:p>
            <a:r>
              <a:rPr lang="ru-RU" dirty="0" smtClean="0"/>
              <a:t>Фома Аквинский </a:t>
            </a:r>
            <a:r>
              <a:rPr lang="ru-RU" sz="1600" dirty="0" smtClean="0"/>
              <a:t>(1225-1274)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563888" y="1752600"/>
            <a:ext cx="5199112" cy="4419600"/>
          </a:xfrm>
        </p:spPr>
        <p:txBody>
          <a:bodyPr>
            <a:normAutofit fontScale="77500" lnSpcReduction="20000"/>
          </a:bodyPr>
          <a:lstStyle/>
          <a:p>
            <a:pPr marL="0" indent="360000">
              <a:spcBef>
                <a:spcPts val="0"/>
              </a:spcBef>
              <a:buNone/>
            </a:pPr>
            <a:r>
              <a:rPr lang="ru-RU" sz="2800" dirty="0" smtClean="0">
                <a:ea typeface="Times New Roman"/>
              </a:rPr>
              <a:t>Разум - средство</a:t>
            </a:r>
            <a:r>
              <a:rPr lang="ru-RU" sz="2800" dirty="0">
                <a:ea typeface="Times New Roman"/>
              </a:rPr>
              <a:t>, необходимое для доказательства религиозных догм</a:t>
            </a:r>
            <a:r>
              <a:rPr lang="ru-RU" sz="2800" dirty="0" smtClean="0">
                <a:ea typeface="Times New Roman"/>
              </a:rPr>
              <a:t>.</a:t>
            </a:r>
          </a:p>
          <a:p>
            <a:pPr marL="0" indent="360000">
              <a:spcBef>
                <a:spcPts val="0"/>
              </a:spcBef>
              <a:buNone/>
            </a:pPr>
            <a:endParaRPr lang="ru-RU" dirty="0" smtClean="0"/>
          </a:p>
          <a:p>
            <a:pPr marL="0" indent="360000">
              <a:spcBef>
                <a:spcPts val="0"/>
              </a:spcBef>
              <a:buNone/>
            </a:pPr>
            <a:r>
              <a:rPr lang="ru-RU" dirty="0" smtClean="0"/>
              <a:t>Неотомизм претендует </a:t>
            </a:r>
            <a:r>
              <a:rPr lang="ru-RU" dirty="0"/>
              <a:t>на </a:t>
            </a:r>
            <a:r>
              <a:rPr lang="ru-RU" dirty="0" smtClean="0"/>
              <a:t>универсализм - </a:t>
            </a:r>
            <a:r>
              <a:rPr lang="ru-RU" dirty="0"/>
              <a:t>объединение в целостном синтезе веры и разума, умозрения и эмпирии, созерцательности и практицизма, индивидуализма и </a:t>
            </a:r>
            <a:r>
              <a:rPr lang="ru-RU" dirty="0" smtClean="0"/>
              <a:t>соборности на основе догматики. </a:t>
            </a:r>
          </a:p>
          <a:p>
            <a:pPr marL="0" indent="360000">
              <a:spcBef>
                <a:spcPts val="0"/>
              </a:spcBef>
              <a:buNone/>
            </a:pPr>
            <a:r>
              <a:rPr lang="ru-RU" dirty="0" smtClean="0"/>
              <a:t>Мир – это сотворённое Богом </a:t>
            </a:r>
            <a:r>
              <a:rPr lang="ru-RU" dirty="0"/>
              <a:t>и иерархически </a:t>
            </a:r>
            <a:r>
              <a:rPr lang="ru-RU" dirty="0" smtClean="0"/>
              <a:t>расчленённое </a:t>
            </a:r>
            <a:r>
              <a:rPr lang="ru-RU" dirty="0"/>
              <a:t>на </a:t>
            </a:r>
            <a:r>
              <a:rPr lang="ru-RU" dirty="0" smtClean="0"/>
              <a:t>ряд ступеней творение, </a:t>
            </a:r>
            <a:r>
              <a:rPr lang="ru-RU" dirty="0"/>
              <a:t>соотношение между которыми описывается на основе преобразованных Фомой аристотелианских </a:t>
            </a:r>
            <a:r>
              <a:rPr lang="ru-RU" dirty="0" smtClean="0"/>
              <a:t>моделей: опыт, искусство, знание, мудрость.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08920"/>
            <a:ext cx="223224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052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ЭКЗИСТЕНЦИАЛИЗМ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314328" cy="4343400"/>
          </a:xfrm>
        </p:spPr>
        <p:txBody>
          <a:bodyPr/>
          <a:lstStyle/>
          <a:p>
            <a:r>
              <a:rPr lang="ru-RU" dirty="0" smtClean="0"/>
              <a:t>Мартин Хайдеггер (1889-1976)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283968" y="1752600"/>
            <a:ext cx="4680520" cy="4628728"/>
          </a:xfrm>
        </p:spPr>
        <p:txBody>
          <a:bodyPr>
            <a:noAutofit/>
          </a:bodyPr>
          <a:lstStyle/>
          <a:p>
            <a:pPr marL="0" indent="36000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Человеческое </a:t>
            </a:r>
            <a:r>
              <a:rPr lang="ru-RU" sz="2200" dirty="0"/>
              <a:t>существование должно анализироваться через его </a:t>
            </a:r>
            <a:r>
              <a:rPr lang="ru-RU" sz="2200" dirty="0" smtClean="0"/>
              <a:t>отношения </a:t>
            </a:r>
            <a:r>
              <a:rPr lang="ru-RU" sz="2200" dirty="0"/>
              <a:t>с социально-историческим миром, в котором </a:t>
            </a:r>
            <a:r>
              <a:rPr lang="ru-RU" sz="2200" dirty="0" smtClean="0"/>
              <a:t>человек действует: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-инструментальное </a:t>
            </a:r>
            <a:r>
              <a:rPr lang="ru-RU" sz="2200" dirty="0"/>
              <a:t>обращение с вещами, </a:t>
            </a:r>
            <a:endParaRPr lang="ru-RU" sz="2200" dirty="0" smtClean="0"/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-понимание </a:t>
            </a:r>
            <a:r>
              <a:rPr lang="ru-RU" sz="2200" dirty="0"/>
              <a:t>и истолкование мира, </a:t>
            </a:r>
            <a:endParaRPr lang="ru-RU" sz="2200" dirty="0" smtClean="0"/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-использование </a:t>
            </a:r>
            <a:r>
              <a:rPr lang="ru-RU" sz="2200" dirty="0"/>
              <a:t>человеком языка, </a:t>
            </a:r>
            <a:endParaRPr lang="ru-RU" sz="2200" dirty="0" smtClean="0"/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-понимание </a:t>
            </a:r>
            <a:r>
              <a:rPr lang="ru-RU" sz="2200" dirty="0"/>
              <a:t>того, что существует </a:t>
            </a:r>
            <a:r>
              <a:rPr lang="ru-RU" sz="2200" dirty="0" smtClean="0"/>
              <a:t>другой». </a:t>
            </a:r>
          </a:p>
          <a:p>
            <a:pPr marL="0" indent="360000">
              <a:lnSpc>
                <a:spcPct val="8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36000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В </a:t>
            </a:r>
            <a:r>
              <a:rPr lang="ru-RU" sz="2200" dirty="0"/>
              <a:t>каждом из этих способов бытия человеческое существование отличается от существования </a:t>
            </a:r>
            <a:r>
              <a:rPr lang="ru-RU" sz="2200" dirty="0" smtClean="0"/>
              <a:t>объектов.</a:t>
            </a:r>
            <a:endParaRPr lang="ru-RU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52576"/>
            <a:ext cx="287982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264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75F55"/>
                </a:solidFill>
              </a:rPr>
              <a:t>ЭКЗИСТЕНЦИАЛИЗМ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810272" cy="4343400"/>
          </a:xfrm>
        </p:spPr>
        <p:txBody>
          <a:bodyPr/>
          <a:lstStyle/>
          <a:p>
            <a:r>
              <a:rPr lang="ru-RU" dirty="0"/>
              <a:t>Карл Ясперс </a:t>
            </a:r>
            <a:r>
              <a:rPr lang="ru-RU" dirty="0" smtClean="0"/>
              <a:t>(1883-1969)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707904" y="1752600"/>
            <a:ext cx="5055096" cy="4419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Человек </a:t>
            </a:r>
            <a:r>
              <a:rPr lang="ru-RU" dirty="0"/>
              <a:t>и история </a:t>
            </a:r>
            <a:r>
              <a:rPr lang="ru-RU" dirty="0" smtClean="0"/>
              <a:t>- изначальное </a:t>
            </a:r>
            <a:r>
              <a:rPr lang="ru-RU" dirty="0"/>
              <a:t>измерение человеческого </a:t>
            </a:r>
            <a:r>
              <a:rPr lang="ru-RU" dirty="0" smtClean="0"/>
              <a:t>бытия. </a:t>
            </a:r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спасти цивилизацию, культуру, человечество, как противостоять тоталитаризму, угрозе войны, культурному, духовному упадку, как возродить гуманизм, обрести свободу, духовную самостоятельность, как остаться, как стать </a:t>
            </a:r>
            <a:r>
              <a:rPr lang="ru-RU" dirty="0" smtClean="0"/>
              <a:t>Человеком? </a:t>
            </a:r>
          </a:p>
          <a:p>
            <a:pPr marL="0" indent="0">
              <a:buNone/>
            </a:pPr>
            <a:r>
              <a:rPr lang="ru-RU" dirty="0" smtClean="0"/>
              <a:t>Особая </a:t>
            </a:r>
            <a:r>
              <a:rPr lang="ru-RU" dirty="0"/>
              <a:t>роль </a:t>
            </a:r>
            <a:r>
              <a:rPr lang="ru-RU" dirty="0" smtClean="0"/>
              <a:t>философии – как способу </a:t>
            </a:r>
            <a:r>
              <a:rPr lang="ru-RU" dirty="0"/>
              <a:t>свободного размышления, постижения человеческого и исторического </a:t>
            </a:r>
            <a:r>
              <a:rPr lang="ru-RU" dirty="0" smtClean="0"/>
              <a:t>бытия, которая приводит к вере, т.е. к духу </a:t>
            </a:r>
            <a:r>
              <a:rPr lang="ru-RU" dirty="0"/>
              <a:t>взаимопонимания, братства и любви.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12008"/>
            <a:ext cx="2276896" cy="323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9955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75F55"/>
                </a:solidFill>
              </a:rPr>
              <a:t>ЭКЗИСТЕНЦИАЛИЗМ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170312" cy="4343400"/>
          </a:xfrm>
        </p:spPr>
        <p:txBody>
          <a:bodyPr/>
          <a:lstStyle/>
          <a:p>
            <a:r>
              <a:rPr lang="ru-RU" dirty="0" smtClean="0"/>
              <a:t>Жан-Поль Сартр (1905-1980)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211960" y="1752600"/>
            <a:ext cx="4551040" cy="4419600"/>
          </a:xfrm>
        </p:spPr>
        <p:txBody>
          <a:bodyPr>
            <a:normAutofit fontScale="77500" lnSpcReduction="20000"/>
          </a:bodyPr>
          <a:lstStyle/>
          <a:p>
            <a:pPr marL="0" indent="360000">
              <a:buNone/>
            </a:pPr>
            <a:r>
              <a:rPr lang="ru-RU" dirty="0" smtClean="0"/>
              <a:t>Мир — </a:t>
            </a:r>
            <a:r>
              <a:rPr lang="ru-RU" dirty="0"/>
              <a:t>это «универсальное не то», полное отсутствие чего-либо, соответствующего человеческим ожиданиям, образам, понятиям. Быть реальным - значит оказываться чуждым сознанию, совершенно «случайным» (противоположным столь охотно предполагаемой упорядоченности мира), а в пределе — абсурдным. </a:t>
            </a:r>
            <a:endParaRPr lang="ru-RU" dirty="0" smtClean="0"/>
          </a:p>
          <a:p>
            <a:pPr marL="0" indent="360000">
              <a:buNone/>
            </a:pPr>
            <a:r>
              <a:rPr lang="ru-RU" dirty="0" smtClean="0"/>
              <a:t>Только </a:t>
            </a:r>
            <a:r>
              <a:rPr lang="ru-RU" dirty="0"/>
              <a:t>такое понимание мира </a:t>
            </a:r>
            <a:r>
              <a:rPr lang="ru-RU" dirty="0" smtClean="0"/>
              <a:t>соответствует </a:t>
            </a:r>
            <a:r>
              <a:rPr lang="ru-RU" dirty="0"/>
              <a:t>подлинному атеизму, последовательному убеждению в том, что Бога не существует.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80" y="2306712"/>
            <a:ext cx="2605392" cy="341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097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ПРАГМАТИЗМ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738264" cy="4343400"/>
          </a:xfrm>
        </p:spPr>
        <p:txBody>
          <a:bodyPr/>
          <a:lstStyle/>
          <a:p>
            <a:r>
              <a:rPr lang="ru-RU" dirty="0" smtClean="0"/>
              <a:t>Джон </a:t>
            </a:r>
            <a:r>
              <a:rPr lang="ru-RU" dirty="0" err="1" smtClean="0"/>
              <a:t>Дьюи</a:t>
            </a:r>
            <a:r>
              <a:rPr lang="ru-RU" dirty="0" smtClean="0"/>
              <a:t> (1859-1952)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139952" y="1752600"/>
            <a:ext cx="4623048" cy="4419600"/>
          </a:xfrm>
        </p:spPr>
        <p:txBody>
          <a:bodyPr>
            <a:normAutofit/>
          </a:bodyPr>
          <a:lstStyle/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err="1" smtClean="0">
                <a:ea typeface="Times New Roman"/>
                <a:cs typeface="Times New Roman"/>
              </a:rPr>
              <a:t>Прагма</a:t>
            </a:r>
            <a:r>
              <a:rPr lang="ru-RU" sz="2400" dirty="0" smtClean="0">
                <a:ea typeface="Times New Roman"/>
                <a:cs typeface="Times New Roman"/>
              </a:rPr>
              <a:t> – </a:t>
            </a:r>
            <a:r>
              <a:rPr lang="ru-RU" sz="2400" dirty="0">
                <a:ea typeface="Times New Roman"/>
                <a:cs typeface="Times New Roman"/>
              </a:rPr>
              <a:t>опыт, дело. </a:t>
            </a:r>
            <a:endParaRPr lang="ru-RU" sz="2400" dirty="0" smtClean="0">
              <a:ea typeface="Times New Roman"/>
              <a:cs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ea typeface="Times New Roman"/>
                <a:cs typeface="Times New Roman"/>
              </a:rPr>
              <a:t>Познание </a:t>
            </a:r>
            <a:r>
              <a:rPr lang="ru-RU" sz="2400" dirty="0">
                <a:ea typeface="Times New Roman"/>
                <a:cs typeface="Times New Roman"/>
              </a:rPr>
              <a:t>действительности </a:t>
            </a:r>
            <a:r>
              <a:rPr lang="ru-RU" sz="2400" dirty="0" smtClean="0">
                <a:ea typeface="Times New Roman"/>
                <a:cs typeface="Times New Roman"/>
              </a:rPr>
              <a:t>происходит в процессе </a:t>
            </a:r>
            <a:r>
              <a:rPr lang="ru-RU" sz="2400" dirty="0">
                <a:ea typeface="Times New Roman"/>
                <a:cs typeface="Times New Roman"/>
              </a:rPr>
              <a:t>обретения </a:t>
            </a:r>
            <a:r>
              <a:rPr lang="ru-RU" sz="2400" dirty="0" smtClean="0">
                <a:ea typeface="Times New Roman"/>
                <a:cs typeface="Times New Roman"/>
              </a:rPr>
              <a:t>человеком индивидуального </a:t>
            </a:r>
            <a:r>
              <a:rPr lang="ru-RU" sz="2400" dirty="0">
                <a:ea typeface="Times New Roman"/>
                <a:cs typeface="Times New Roman"/>
              </a:rPr>
              <a:t>опыта. </a:t>
            </a:r>
            <a:endParaRPr lang="ru-RU" sz="2400" dirty="0" smtClean="0">
              <a:ea typeface="Times New Roman"/>
              <a:cs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ea typeface="Times New Roman"/>
              <a:cs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ea typeface="Times New Roman"/>
                <a:cs typeface="Times New Roman"/>
              </a:rPr>
              <a:t>Объективного </a:t>
            </a:r>
            <a:r>
              <a:rPr lang="ru-RU" sz="2400" dirty="0">
                <a:ea typeface="Times New Roman"/>
                <a:cs typeface="Times New Roman"/>
              </a:rPr>
              <a:t>научного </a:t>
            </a:r>
            <a:r>
              <a:rPr lang="ru-RU" sz="2400" dirty="0" smtClean="0">
                <a:ea typeface="Times New Roman"/>
                <a:cs typeface="Times New Roman"/>
              </a:rPr>
              <a:t>знания не существует. </a:t>
            </a:r>
          </a:p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ea typeface="Times New Roman"/>
              <a:cs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ea typeface="Times New Roman"/>
                <a:cs typeface="Times New Roman"/>
              </a:rPr>
              <a:t>Всякое </a:t>
            </a:r>
            <a:r>
              <a:rPr lang="ru-RU" sz="2400" dirty="0">
                <a:ea typeface="Times New Roman"/>
                <a:cs typeface="Times New Roman"/>
              </a:rPr>
              <a:t>знание истинно, если оно получено в процессе практической деятельности </a:t>
            </a:r>
            <a:r>
              <a:rPr lang="ru-RU" sz="2400" dirty="0" smtClean="0">
                <a:ea typeface="Times New Roman"/>
                <a:cs typeface="Times New Roman"/>
              </a:rPr>
              <a:t>человека и </a:t>
            </a:r>
            <a:r>
              <a:rPr lang="ru-RU" sz="2400" dirty="0">
                <a:ea typeface="Times New Roman"/>
                <a:cs typeface="Times New Roman"/>
              </a:rPr>
              <a:t>полезно для него</a:t>
            </a:r>
            <a:r>
              <a:rPr lang="ru-RU" sz="2600" dirty="0">
                <a:ea typeface="Times New Roman"/>
                <a:cs typeface="Times New Roman"/>
              </a:rPr>
              <a:t>.</a:t>
            </a:r>
            <a:endParaRPr lang="ru-RU" sz="26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79"/>
            <a:ext cx="2459417" cy="335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213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НЕОПОЗИТИВИЗМ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306216" cy="4343400"/>
          </a:xfrm>
        </p:spPr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Брайант</a:t>
            </a:r>
            <a:r>
              <a:rPr lang="ru-RU" dirty="0" smtClean="0"/>
              <a:t> </a:t>
            </a:r>
            <a:r>
              <a:rPr lang="ru-RU" dirty="0" err="1" smtClean="0"/>
              <a:t>Конант</a:t>
            </a:r>
            <a:r>
              <a:rPr lang="ru-RU" dirty="0" smtClean="0"/>
              <a:t> (1893-1978)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355976" y="1988840"/>
            <a:ext cx="4407024" cy="4183360"/>
          </a:xfrm>
        </p:spPr>
        <p:txBody>
          <a:bodyPr>
            <a:noAutofit/>
          </a:bodyPr>
          <a:lstStyle/>
          <a:p>
            <a:pPr marL="36000" indent="36000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>
                <a:ea typeface="Times New Roman"/>
              </a:rPr>
              <a:t>Абсолютизация </a:t>
            </a:r>
            <a:r>
              <a:rPr lang="ru-RU" sz="2200" dirty="0">
                <a:ea typeface="Times New Roman"/>
              </a:rPr>
              <a:t>естественных наук и применяемых ими методов. </a:t>
            </a:r>
            <a:endParaRPr lang="ru-RU" sz="2200" dirty="0" smtClean="0">
              <a:ea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>
                <a:ea typeface="Times New Roman"/>
              </a:rPr>
              <a:t>Верным </a:t>
            </a:r>
            <a:r>
              <a:rPr lang="ru-RU" sz="2200" dirty="0">
                <a:ea typeface="Times New Roman"/>
              </a:rPr>
              <a:t>и испытанным является только то, что получено с помощью количественных методов. </a:t>
            </a:r>
            <a:endParaRPr lang="ru-RU" sz="2200" dirty="0" smtClean="0">
              <a:ea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buNone/>
            </a:pPr>
            <a:endParaRPr lang="ru-RU" sz="2200" dirty="0" smtClean="0">
              <a:ea typeface="Times New Roman"/>
              <a:cs typeface="Times New Roman"/>
            </a:endParaRPr>
          </a:p>
          <a:p>
            <a:pPr marL="36000" indent="36000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>
                <a:ea typeface="Times New Roman"/>
                <a:cs typeface="Times New Roman"/>
              </a:rPr>
              <a:t>Перестройка </a:t>
            </a:r>
            <a:r>
              <a:rPr lang="ru-RU" sz="2200" dirty="0">
                <a:ea typeface="Times New Roman"/>
                <a:cs typeface="Times New Roman"/>
              </a:rPr>
              <a:t>содержания естественно-математического образования в 1960-1970-е гг. </a:t>
            </a:r>
            <a:r>
              <a:rPr lang="ru-RU" sz="2200" dirty="0" smtClean="0">
                <a:ea typeface="Times New Roman"/>
                <a:cs typeface="Times New Roman"/>
              </a:rPr>
              <a:t>в зарубежных странах. Приоритет отдан </a:t>
            </a:r>
            <a:r>
              <a:rPr lang="ru-RU" sz="2200" dirty="0">
                <a:ea typeface="Times New Roman"/>
                <a:cs typeface="Times New Roman"/>
              </a:rPr>
              <a:t>методам познания, а не его содержанию: главное не знания, а методы их приобретения.</a:t>
            </a:r>
            <a:endParaRPr lang="ru-RU" sz="2200" dirty="0"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48" y="2807196"/>
            <a:ext cx="13716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502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ДИАЛЕКТИЧЕСКИЙ МАТЕРИАЛИЗМ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242320" cy="4343400"/>
          </a:xfrm>
        </p:spPr>
        <p:txBody>
          <a:bodyPr/>
          <a:lstStyle/>
          <a:p>
            <a:r>
              <a:rPr lang="ru-RU" dirty="0" smtClean="0"/>
              <a:t>Карл Маркс (1818-1883)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139952" y="1752600"/>
            <a:ext cx="4824536" cy="4419600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2200" dirty="0" smtClean="0"/>
              <a:t>"</a:t>
            </a:r>
            <a:r>
              <a:rPr lang="ru-RU" sz="2200" dirty="0"/>
              <a:t>В общественном производстве </a:t>
            </a:r>
            <a:r>
              <a:rPr lang="ru-RU" sz="2200" dirty="0" smtClean="0"/>
              <a:t>… люди </a:t>
            </a:r>
            <a:r>
              <a:rPr lang="ru-RU" sz="2200" dirty="0"/>
              <a:t>вступают в определенные, от их воли не зависящие отношения - </a:t>
            </a:r>
            <a:r>
              <a:rPr lang="ru-RU" sz="2200" dirty="0" smtClean="0"/>
              <a:t>производственные </a:t>
            </a:r>
            <a:r>
              <a:rPr lang="ru-RU" sz="2200" dirty="0"/>
              <a:t>отношения, которые соответствуют определенной ступени развития их материальных производительных сил. </a:t>
            </a:r>
            <a:endParaRPr lang="ru-RU" sz="22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sz="2200" dirty="0" smtClean="0"/>
              <a:t>Совокупность </a:t>
            </a:r>
            <a:r>
              <a:rPr lang="ru-RU" sz="2200" dirty="0"/>
              <a:t>этих производственных отношений составляет экономическую структуру общества, реальный базис, на котором возвышается юридическая и политическая надстройка и которому способствуют определенные формы общественного сознания</a:t>
            </a:r>
            <a:r>
              <a:rPr lang="ru-RU" sz="2200" dirty="0" smtClean="0"/>
              <a:t>." </a:t>
            </a:r>
            <a:endParaRPr lang="ru-RU" sz="2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22" y="2420888"/>
            <a:ext cx="2642665" cy="351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60932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278</TotalTime>
  <Words>699</Words>
  <Application>Microsoft Office PowerPoint</Application>
  <PresentationFormat>Экран (4:3)</PresentationFormat>
  <Paragraphs>72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МЕТОДОЛОГИЯ и ОРГАНИЗАЦИЯ ПЕДАГОГИЧЕСКИХ ИССЛЕДОВАНИЙ</vt:lpstr>
      <vt:lpstr> Лекция 2 Общеметодологический уровень педагогических исследований </vt:lpstr>
      <vt:lpstr>НЕОТОМИЗМ</vt:lpstr>
      <vt:lpstr>ЭКЗИСТЕНЦИАЛИЗМ </vt:lpstr>
      <vt:lpstr>ЭКЗИСТЕНЦИАЛИЗМ</vt:lpstr>
      <vt:lpstr>ЭКЗИСТЕНЦИАЛИЗМ</vt:lpstr>
      <vt:lpstr>ПРАГМАТИЗМ</vt:lpstr>
      <vt:lpstr>НЕОПОЗИТИВИЗМ</vt:lpstr>
      <vt:lpstr>ДИАЛЕКТИЧЕСКИЙ МАТЕРИАЛИЗМ</vt:lpstr>
      <vt:lpstr>ДИАЛЕКТИЧЕСКИЙ МАТЕРИАЛИЗМ</vt:lpstr>
      <vt:lpstr>Сущность системного подхода как общенаучной методологии педагогики</vt:lpstr>
      <vt:lpstr>Сущность системного подхода как общенаучной методологии педагогики</vt:lpstr>
      <vt:lpstr>Сущность системного подхода как общенаучной методологии педагогики</vt:lpstr>
      <vt:lpstr>Сущность системного подхода как общенаучной методологии педагогики</vt:lpstr>
      <vt:lpstr>Сущность системного подхода как общенаучной методологии педагогики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и ОРГАНИЗАЦИЯ ПЕДАГОГИЧЕСКИХ ИССЛЕДОВАНИЙ</dc:title>
  <dc:creator>Власова Татьяна Ивановна</dc:creator>
  <cp:lastModifiedBy>Власова Татьяна Ивановна</cp:lastModifiedBy>
  <cp:revision>21</cp:revision>
  <dcterms:created xsi:type="dcterms:W3CDTF">2014-03-03T06:18:03Z</dcterms:created>
  <dcterms:modified xsi:type="dcterms:W3CDTF">2015-09-23T11:04:48Z</dcterms:modified>
</cp:coreProperties>
</file>