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3" r:id="rId8"/>
    <p:sldId id="264" r:id="rId9"/>
    <p:sldId id="265" r:id="rId10"/>
    <p:sldId id="272" r:id="rId11"/>
    <p:sldId id="266" r:id="rId12"/>
    <p:sldId id="267" r:id="rId13"/>
    <p:sldId id="268" r:id="rId14"/>
    <p:sldId id="269" r:id="rId15"/>
    <p:sldId id="270" r:id="rId16"/>
    <p:sldId id="273" r:id="rId17"/>
    <p:sldId id="271"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26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4C71EC6-210F-42DE-9C53-41977AD35B3D}" type="datetimeFigureOut">
              <a:rPr lang="ru-RU" smtClean="0"/>
              <a:t>01.01.2016</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01.01.2016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01.01.2016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01.01.2016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01.01.2016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01.01.2016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01.01.2016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01.01.2016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01.01.2016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B4C71EC6-210F-42DE-9C53-41977AD35B3D}" type="datetimeFigureOut">
              <a:rPr lang="ru-RU" smtClean="0"/>
              <a:t>01.01.2016</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B4C71EC6-210F-42DE-9C53-41977AD35B3D}" type="datetimeFigureOut">
              <a:rPr lang="ru-RU" smtClean="0"/>
              <a:t>01.01.2016</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4C71EC6-210F-42DE-9C53-41977AD35B3D}" type="datetimeFigureOut">
              <a:rPr lang="ru-RU" smtClean="0"/>
              <a:t>01.01.2016</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27201" y="1268760"/>
            <a:ext cx="6013152" cy="4176463"/>
          </a:xfrm>
        </p:spPr>
        <p:txBody>
          <a:bodyPr>
            <a:noAutofit/>
          </a:bodyPr>
          <a:lstStyle/>
          <a:p>
            <a:r>
              <a:rPr lang="ru-RU" b="1" dirty="0" smtClean="0">
                <a:solidFill>
                  <a:srgbClr val="FF0000"/>
                </a:solidFill>
              </a:rPr>
              <a:t>РЕЧЕВОЕ ПОВЕДЕНИЕ </a:t>
            </a:r>
            <a:r>
              <a:rPr lang="ru-RU" b="1" dirty="0" smtClean="0">
                <a:solidFill>
                  <a:srgbClr val="FF0000"/>
                </a:solidFill>
              </a:rPr>
              <a:t>ВЕДУЩЕГО</a:t>
            </a:r>
            <a:br>
              <a:rPr lang="ru-RU" b="1" dirty="0" smtClean="0">
                <a:solidFill>
                  <a:srgbClr val="FF0000"/>
                </a:solidFill>
              </a:rPr>
            </a:br>
            <a:r>
              <a:rPr lang="ru-RU" sz="2800" b="1" dirty="0" smtClean="0">
                <a:solidFill>
                  <a:srgbClr val="006600"/>
                </a:solidFill>
              </a:rPr>
              <a:t>Базалий Р.В. – доцент кафедры </a:t>
            </a:r>
            <a:r>
              <a:rPr lang="ru-RU" sz="2800" b="1" dirty="0" err="1" smtClean="0">
                <a:solidFill>
                  <a:srgbClr val="006600"/>
                </a:solidFill>
              </a:rPr>
              <a:t>ТиМПО</a:t>
            </a:r>
            <a:r>
              <a:rPr lang="ru-RU" sz="2800" b="1" dirty="0" smtClean="0">
                <a:solidFill>
                  <a:srgbClr val="006600"/>
                </a:solidFill>
              </a:rPr>
              <a:t>, </a:t>
            </a:r>
            <a:r>
              <a:rPr lang="ru-RU" sz="2800" b="1" dirty="0" err="1" smtClean="0">
                <a:solidFill>
                  <a:srgbClr val="006600"/>
                </a:solidFill>
              </a:rPr>
              <a:t>канд.пед.наук</a:t>
            </a:r>
            <a:endParaRPr lang="ru-RU" sz="2800" b="1" dirty="0">
              <a:solidFill>
                <a:srgbClr val="006600"/>
              </a:solidFill>
            </a:endParaRPr>
          </a:p>
        </p:txBody>
      </p:sp>
      <p:sp>
        <p:nvSpPr>
          <p:cNvPr id="3" name="Подзаголовок 2"/>
          <p:cNvSpPr>
            <a:spLocks noGrp="1"/>
          </p:cNvSpPr>
          <p:nvPr>
            <p:ph type="subTitle" idx="1"/>
          </p:nvPr>
        </p:nvSpPr>
        <p:spPr>
          <a:xfrm>
            <a:off x="1403648" y="1340768"/>
            <a:ext cx="6336704" cy="4392488"/>
          </a:xfrm>
        </p:spPr>
        <p:txBody>
          <a:bodyPr/>
          <a:lstStyle/>
          <a:p>
            <a:r>
              <a:rPr lang="ru-RU" dirty="0" smtClean="0"/>
              <a:t> </a:t>
            </a:r>
            <a:endParaRPr lang="ru-RU" dirty="0"/>
          </a:p>
        </p:txBody>
      </p:sp>
    </p:spTree>
    <p:extLst>
      <p:ext uri="{BB962C8B-B14F-4D97-AF65-F5344CB8AC3E}">
        <p14:creationId xmlns:p14="http://schemas.microsoft.com/office/powerpoint/2010/main" val="5857544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692696"/>
            <a:ext cx="7344816" cy="5112568"/>
          </a:xfrm>
        </p:spPr>
        <p:txBody>
          <a:bodyPr>
            <a:noAutofit/>
          </a:bodyPr>
          <a:lstStyle/>
          <a:p>
            <a:r>
              <a:rPr lang="ru-RU" sz="1400" i="1" dirty="0" smtClean="0"/>
              <a:t> </a:t>
            </a:r>
            <a:r>
              <a:rPr lang="ru-RU" sz="2000" b="1" dirty="0" smtClean="0">
                <a:solidFill>
                  <a:srgbClr val="006600"/>
                </a:solidFill>
              </a:rPr>
              <a:t>Внушение </a:t>
            </a:r>
            <a:r>
              <a:rPr lang="ru-RU" sz="2000" b="1" dirty="0">
                <a:solidFill>
                  <a:srgbClr val="006600"/>
                </a:solidFill>
              </a:rPr>
              <a:t>как способ воздействия на подсознание слушателей, на чувственную и эмоциональную сферу человека. Убеждение как риторическая форма воздействующей речи (сочетание доказательства и внушения, «силы чувства» и убедительности). Психологическая сторона убеждающей речи. Психологические (иррациональные) аргументы. Приемы и способы создания системы аргументов. Ошибки в использовании аргументов. Демонстрация (доказательное рассуждение). Связь тезиса и аргументов в структуре доказательного рассуждения (умозаключения). Виды рассуждений. Структура аргументирующей речи. Функции вводной, основной и заключительной частей аргументирующей речи. Специфика подготовки к аргументирующей речи. Устные жанры аргументирующей речи.</a:t>
            </a:r>
          </a:p>
          <a:p>
            <a:endParaRPr lang="ru-RU" sz="2000" b="1" dirty="0">
              <a:solidFill>
                <a:srgbClr val="006600"/>
              </a:solidFill>
            </a:endParaRPr>
          </a:p>
        </p:txBody>
      </p:sp>
    </p:spTree>
    <p:extLst>
      <p:ext uri="{BB962C8B-B14F-4D97-AF65-F5344CB8AC3E}">
        <p14:creationId xmlns:p14="http://schemas.microsoft.com/office/powerpoint/2010/main" val="2121793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16643" y="908720"/>
            <a:ext cx="7416824" cy="4278094"/>
          </a:xfrm>
          <a:prstGeom prst="rect">
            <a:avLst/>
          </a:prstGeom>
        </p:spPr>
        <p:txBody>
          <a:bodyPr wrap="square">
            <a:spAutoFit/>
          </a:bodyPr>
          <a:lstStyle/>
          <a:p>
            <a:r>
              <a:rPr lang="ru-RU" sz="1600" b="1" i="1" dirty="0">
                <a:solidFill>
                  <a:srgbClr val="006600"/>
                </a:solidFill>
              </a:rPr>
              <a:t>Дискуссия. Дискуссионная речь.</a:t>
            </a:r>
            <a:r>
              <a:rPr lang="ru-RU" sz="1600" b="1" dirty="0">
                <a:solidFill>
                  <a:srgbClr val="006600"/>
                </a:solidFill>
              </a:rPr>
              <a:t> Взаимодействие аргументирующих </a:t>
            </a:r>
            <a:r>
              <a:rPr lang="ru-RU" sz="1600" b="1" dirty="0" smtClean="0">
                <a:solidFill>
                  <a:srgbClr val="006600"/>
                </a:solidFill>
              </a:rPr>
              <a:t> высказываний </a:t>
            </a:r>
            <a:r>
              <a:rPr lang="ru-RU" sz="1600" b="1" dirty="0">
                <a:solidFill>
                  <a:srgbClr val="006600"/>
                </a:solidFill>
              </a:rPr>
              <a:t>в процессе обмена мнениями при обсуждении спорных, проблемных вопросов. Спор, дискуссия, полемика, прения, обсуждение, дебаты, диспут. Общее и различное в этих формах общения. Дискуссия как разновидность полемического общения, в процессе которого сталкиваются </a:t>
            </a:r>
            <a:r>
              <a:rPr lang="ru-RU" sz="1600" b="1" dirty="0" smtClean="0">
                <a:solidFill>
                  <a:srgbClr val="006600"/>
                </a:solidFill>
              </a:rPr>
              <a:t>различные  </a:t>
            </a:r>
            <a:r>
              <a:rPr lang="ru-RU" sz="1600" b="1" dirty="0">
                <a:solidFill>
                  <a:srgbClr val="006600"/>
                </a:solidFill>
              </a:rPr>
              <a:t>точки зрения. Цели дискуссии. Типы дискуссии в зависимости от целевой установки. Требования к формулировке темы дискуссии. Культура дискуссии, требования к поведению полемистов. Речевое поведение ведущего. Функции и специфика вступительного слова ведущего. Приемы, позволяющие активизировать участников дискуссии, регламентировать их поведение, корректировать ход дискуссии с учетом ее темы и цели. Функции и специфика заключительного слова в речи ведущего. Дискуссионная речь как разновидность устной публичной речи, которая возникает во время спора (полемики, </a:t>
            </a:r>
            <a:r>
              <a:rPr lang="ru-RU" sz="1600" b="1" dirty="0" smtClean="0">
                <a:solidFill>
                  <a:srgbClr val="006600"/>
                </a:solidFill>
              </a:rPr>
              <a:t>дискуссии). </a:t>
            </a:r>
            <a:r>
              <a:rPr lang="ru-RU" sz="1600" b="1" dirty="0">
                <a:solidFill>
                  <a:srgbClr val="006600"/>
                </a:solidFill>
              </a:rPr>
              <a:t>Стилистические особенности дискуссионной речи. Взаимодействие монолога и диалога в дискуссионной речи.</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952" y="5198425"/>
            <a:ext cx="1016802" cy="1060750"/>
          </a:xfrm>
          <a:prstGeom prst="rect">
            <a:avLst/>
          </a:prstGeom>
        </p:spPr>
      </p:pic>
    </p:spTree>
    <p:extLst>
      <p:ext uri="{BB962C8B-B14F-4D97-AF65-F5344CB8AC3E}">
        <p14:creationId xmlns:p14="http://schemas.microsoft.com/office/powerpoint/2010/main" val="14374662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2924944"/>
            <a:ext cx="6264696" cy="2862322"/>
          </a:xfrm>
          <a:prstGeom prst="rect">
            <a:avLst/>
          </a:prstGeom>
        </p:spPr>
        <p:txBody>
          <a:bodyPr wrap="square">
            <a:spAutoFit/>
          </a:bodyPr>
          <a:lstStyle/>
          <a:p>
            <a:r>
              <a:rPr lang="ru-RU" b="1" i="1" dirty="0">
                <a:solidFill>
                  <a:srgbClr val="006600"/>
                </a:solidFill>
              </a:rPr>
              <a:t>Эпидейктическая речь.</a:t>
            </a:r>
            <a:r>
              <a:rPr lang="ru-RU" b="1" dirty="0">
                <a:solidFill>
                  <a:srgbClr val="006600"/>
                </a:solidFill>
              </a:rPr>
              <a:t> Сущность и функции эпидейктической речи. Предмет и содержание эпидейктической речи, ее разновидности. Правила похвалы и «хулы». Законы эпидейктической речи и ее структура. Риторические приемы организации </a:t>
            </a:r>
            <a:r>
              <a:rPr lang="ru-RU" b="1" dirty="0" smtClean="0">
                <a:solidFill>
                  <a:srgbClr val="006600"/>
                </a:solidFill>
              </a:rPr>
              <a:t> эпидейктической </a:t>
            </a:r>
            <a:r>
              <a:rPr lang="ru-RU" b="1" dirty="0">
                <a:solidFill>
                  <a:srgbClr val="006600"/>
                </a:solidFill>
              </a:rPr>
              <a:t>речи. Этос, пафос, логос в эпидейктической речи. Устные жанры эпидейктической речи. </a:t>
            </a:r>
            <a:r>
              <a:rPr lang="ru-RU" b="1" dirty="0" smtClean="0">
                <a:solidFill>
                  <a:srgbClr val="006600"/>
                </a:solidFill>
              </a:rPr>
              <a:t>Взаимодействие </a:t>
            </a:r>
            <a:r>
              <a:rPr lang="ru-RU" b="1" dirty="0">
                <a:solidFill>
                  <a:srgbClr val="006600"/>
                </a:solidFill>
              </a:rPr>
              <a:t>элементов информирующей, аргументирующей и </a:t>
            </a:r>
            <a:r>
              <a:rPr lang="ru-RU" b="1" dirty="0" smtClean="0">
                <a:solidFill>
                  <a:srgbClr val="006600"/>
                </a:solidFill>
              </a:rPr>
              <a:t>эпидейктической </a:t>
            </a:r>
            <a:r>
              <a:rPr lang="ru-RU" b="1" dirty="0">
                <a:solidFill>
                  <a:srgbClr val="006600"/>
                </a:solidFill>
              </a:rPr>
              <a:t>речи в процессе общения.</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1640" y="692696"/>
            <a:ext cx="2691172" cy="2089206"/>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0865" y="3501008"/>
            <a:ext cx="1356842" cy="1356842"/>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8024" y="692696"/>
            <a:ext cx="3297152" cy="2095647"/>
          </a:xfrm>
          <a:prstGeom prst="rect">
            <a:avLst/>
          </a:prstGeom>
        </p:spPr>
      </p:pic>
    </p:spTree>
    <p:extLst>
      <p:ext uri="{BB962C8B-B14F-4D97-AF65-F5344CB8AC3E}">
        <p14:creationId xmlns:p14="http://schemas.microsoft.com/office/powerpoint/2010/main" val="8022174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692696"/>
            <a:ext cx="7416824" cy="4890836"/>
          </a:xfrm>
        </p:spPr>
        <p:txBody>
          <a:bodyPr>
            <a:normAutofit fontScale="92500" lnSpcReduction="10000"/>
          </a:bodyPr>
          <a:lstStyle/>
          <a:p>
            <a:r>
              <a:rPr lang="ru-RU" b="1" dirty="0">
                <a:solidFill>
                  <a:srgbClr val="006600"/>
                </a:solidFill>
              </a:rPr>
              <a:t>Стилевые особенности - это развитие лексики. </a:t>
            </a:r>
            <a:br>
              <a:rPr lang="ru-RU" b="1" dirty="0">
                <a:solidFill>
                  <a:srgbClr val="006600"/>
                </a:solidFill>
              </a:rPr>
            </a:br>
            <a:r>
              <a:rPr lang="ru-RU" b="1" dirty="0">
                <a:solidFill>
                  <a:srgbClr val="006600"/>
                </a:solidFill>
              </a:rPr>
              <a:t>В языке отражаются типичные, существенные стороны явлений окружающей действительности. Если речь идет о литературном произведении, то посредством языка передаются характер персонажа, его культура, склад мыслей, душевное состояние. Язык служит важнейшим средством выражения авторской идеи, в нем раскрывается содержание произведения. Помимо этого основного смыслового материала, язык автора содержит еще огромный дополнительный материал, который является источником самых разнообразных сведений, помогающих раскрыть тончайший смысл произведения. </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95936" y="5361581"/>
            <a:ext cx="952694" cy="875730"/>
          </a:xfrm>
          <a:prstGeom prst="rect">
            <a:avLst/>
          </a:prstGeom>
        </p:spPr>
      </p:pic>
    </p:spTree>
    <p:extLst>
      <p:ext uri="{BB962C8B-B14F-4D97-AF65-F5344CB8AC3E}">
        <p14:creationId xmlns:p14="http://schemas.microsoft.com/office/powerpoint/2010/main" val="31224915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404664"/>
            <a:ext cx="6965245" cy="1202485"/>
          </a:xfrm>
        </p:spPr>
        <p:txBody>
          <a:bodyPr>
            <a:normAutofit/>
          </a:bodyPr>
          <a:lstStyle/>
          <a:p>
            <a:r>
              <a:rPr lang="ru-RU" sz="3200" b="1" dirty="0" smtClean="0">
                <a:solidFill>
                  <a:schemeClr val="accent5"/>
                </a:solidFill>
              </a:rPr>
              <a:t>Дискуссия </a:t>
            </a:r>
            <a:r>
              <a:rPr lang="ru-RU" sz="3200" b="1" dirty="0" smtClean="0">
                <a:solidFill>
                  <a:schemeClr val="accent5"/>
                </a:solidFill>
              </a:rPr>
              <a:t>речи</a:t>
            </a:r>
            <a:endParaRPr lang="ru-RU" sz="3200" b="1" dirty="0">
              <a:solidFill>
                <a:schemeClr val="accent5"/>
              </a:solidFill>
            </a:endParaRPr>
          </a:p>
        </p:txBody>
      </p:sp>
      <p:sp>
        <p:nvSpPr>
          <p:cNvPr id="3" name="Объект 2"/>
          <p:cNvSpPr>
            <a:spLocks noGrp="1"/>
          </p:cNvSpPr>
          <p:nvPr>
            <p:ph idx="1"/>
          </p:nvPr>
        </p:nvSpPr>
        <p:spPr>
          <a:xfrm>
            <a:off x="899592" y="1340768"/>
            <a:ext cx="6196405" cy="3603812"/>
          </a:xfrm>
        </p:spPr>
        <p:txBody>
          <a:bodyPr>
            <a:normAutofit fontScale="70000" lnSpcReduction="20000"/>
          </a:bodyPr>
          <a:lstStyle/>
          <a:p>
            <a:r>
              <a:rPr lang="ru-RU" b="1" i="1" dirty="0">
                <a:solidFill>
                  <a:srgbClr val="006600"/>
                </a:solidFill>
              </a:rPr>
              <a:t>Деловая дискуссия</a:t>
            </a:r>
            <a:r>
              <a:rPr lang="ru-RU" b="1" dirty="0">
                <a:solidFill>
                  <a:srgbClr val="006600"/>
                </a:solidFill>
              </a:rPr>
              <a:t> - это обмен мнениями по вопросу в соответствии с более или менее определенными правилами процедуры и с участием всех или отдельных ее участников. Почти каждое предприятие или фирма обсуждают деловые вопросы на заседаниях групп или комиссий. Многие деловые собрания и совещания также проводятся в виде дискуссий. При массовой дискуссии все участники, за исключением председателя, находятся в равном положении. Специально подготовленные докладчики не назначаются, в то же время все присутствуют не только в качестве слушателей. Специальный вопрос обсуждается в определенном порядке, обычно в соответствии со строгим регламентом и под председательством должностного лица.</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4813082"/>
            <a:ext cx="2020019" cy="1340721"/>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928" y="4725144"/>
            <a:ext cx="1877964" cy="1516599"/>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2200" y="4685195"/>
            <a:ext cx="1296144" cy="1510071"/>
          </a:xfrm>
          <a:prstGeom prst="rect">
            <a:avLst/>
          </a:prstGeom>
        </p:spPr>
      </p:pic>
    </p:spTree>
    <p:extLst>
      <p:ext uri="{BB962C8B-B14F-4D97-AF65-F5344CB8AC3E}">
        <p14:creationId xmlns:p14="http://schemas.microsoft.com/office/powerpoint/2010/main" val="17199604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764704"/>
            <a:ext cx="7344816" cy="5256584"/>
          </a:xfrm>
        </p:spPr>
        <p:txBody>
          <a:bodyPr>
            <a:normAutofit fontScale="77500" lnSpcReduction="20000"/>
          </a:bodyPr>
          <a:lstStyle/>
          <a:p>
            <a:r>
              <a:rPr lang="ru-RU" b="1" dirty="0"/>
              <a:t> </a:t>
            </a:r>
            <a:r>
              <a:rPr lang="ru-RU" sz="2500" b="1" dirty="0">
                <a:solidFill>
                  <a:srgbClr val="006600"/>
                </a:solidFill>
              </a:rPr>
              <a:t>Групповая дискуссия отличается тем, что специально подготовленная группа обсуждает вопрос, дискутирует перед аудиторией. Целью такой дискуссии является представление возможных решений проблемы, обсуждений противоположных точек зрения по спорным вопросам, презентация новой информации. Как правило, такого рода дискуссии спора не разрешают и не склоняют аудиторию к какому-либо единообразию действий. В групповой дискуссии в качестве оппонентов могут участвовать от трех до восьми-десяти человек, не считая ведущего. Основное коммуникативное средство - диалог, который каждый раз ведут только два участника. Число участников групповой дискуссии может меняться в ту или другую сторону в зависимости от запаса времени, сложности и актуальности проблемы и наличия компетентных специалистов, которые могут участвовать в обсуждении</a:t>
            </a:r>
            <a:r>
              <a:rPr lang="ru-RU" sz="2500" b="1" dirty="0" smtClean="0">
                <a:solidFill>
                  <a:srgbClr val="006600"/>
                </a:solidFill>
              </a:rPr>
              <a:t>.</a:t>
            </a:r>
          </a:p>
          <a:p>
            <a:pPr marL="0" indent="0">
              <a:buNone/>
            </a:pPr>
            <a:r>
              <a:rPr lang="ru-RU" sz="2500" dirty="0"/>
              <a:t/>
            </a:r>
            <a:br>
              <a:rPr lang="ru-RU" sz="2500" dirty="0"/>
            </a:br>
            <a:r>
              <a:rPr lang="ru-RU" sz="2500" dirty="0"/>
              <a:t>     </a:t>
            </a:r>
            <a:r>
              <a:rPr lang="ru-RU" sz="2500" dirty="0" smtClean="0"/>
              <a:t> </a:t>
            </a:r>
            <a:endParaRPr lang="ru-RU" sz="25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1920" y="4893162"/>
            <a:ext cx="1728192" cy="1152129"/>
          </a:xfrm>
          <a:prstGeom prst="rect">
            <a:avLst/>
          </a:prstGeom>
        </p:spPr>
      </p:pic>
    </p:spTree>
    <p:extLst>
      <p:ext uri="{BB962C8B-B14F-4D97-AF65-F5344CB8AC3E}">
        <p14:creationId xmlns:p14="http://schemas.microsoft.com/office/powerpoint/2010/main" val="7038506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764704"/>
            <a:ext cx="7344816" cy="5256584"/>
          </a:xfrm>
        </p:spPr>
        <p:txBody>
          <a:bodyPr>
            <a:normAutofit fontScale="70000" lnSpcReduction="20000"/>
          </a:bodyPr>
          <a:lstStyle/>
          <a:p>
            <a:pPr marL="0" indent="0">
              <a:buNone/>
            </a:pPr>
            <a:endParaRPr lang="ru-RU" sz="2500" dirty="0" smtClean="0"/>
          </a:p>
          <a:p>
            <a:r>
              <a:rPr lang="ru-RU" sz="2500" b="1" dirty="0" smtClean="0">
                <a:solidFill>
                  <a:srgbClr val="006600"/>
                </a:solidFill>
              </a:rPr>
              <a:t>Приглашенные </a:t>
            </a:r>
            <a:r>
              <a:rPr lang="ru-RU" sz="2500" b="1" dirty="0">
                <a:solidFill>
                  <a:srgbClr val="006600"/>
                </a:solidFill>
              </a:rPr>
              <a:t>для дискуссии специалисты сидят полукругом, лицом к аудитории, а ведущий - в центре. Такая организация пространственной среды позволяет каждому участнику групповой дискуссии видеть и слышать друг друга как можно </a:t>
            </a:r>
            <a:r>
              <a:rPr lang="ru-RU" sz="2500" b="1" dirty="0" smtClean="0">
                <a:solidFill>
                  <a:srgbClr val="006600"/>
                </a:solidFill>
              </a:rPr>
              <a:t>лучше</a:t>
            </a:r>
          </a:p>
          <a:p>
            <a:r>
              <a:rPr lang="ru-RU" sz="2500" b="1" dirty="0">
                <a:solidFill>
                  <a:srgbClr val="006600"/>
                </a:solidFill>
              </a:rPr>
              <a:t/>
            </a:r>
            <a:br>
              <a:rPr lang="ru-RU" sz="2500" b="1" dirty="0">
                <a:solidFill>
                  <a:srgbClr val="006600"/>
                </a:solidFill>
              </a:rPr>
            </a:br>
            <a:r>
              <a:rPr lang="ru-RU" sz="2500" b="1" dirty="0">
                <a:solidFill>
                  <a:srgbClr val="006600"/>
                </a:solidFill>
              </a:rPr>
              <a:t>     Очень важно, чтобы участники дискуссии были хорошо подготовлены, имели при себе статистические данные, необходимые материалы. Большое значение имеет также их манера говорения, культура речевой коммуникации, а также стиль ее демонстрации: непринужденно, в оживленной манере, точно формулируя вопросы и лаконично комментируя ответы или краткие замечания. Целесообразно, чтобы участники называли друг друга по имени и отчеству. Аудитория, наблюдающая дискуссию, должна быть постоянно в центре внимания выступающих, с ней необходимо поддерживать не только невербальный, но и вербальный контакт. Ведущий дискуссию регулирует ее ход, все процедуры, представляет тему и выступающих, следит за регламентом, руководит обменом мнений, произносит заключительное слово</a:t>
            </a:r>
            <a:r>
              <a:rPr lang="ru-RU" sz="2500" dirty="0">
                <a:solidFill>
                  <a:srgbClr val="006600"/>
                </a:solidFill>
              </a:rPr>
              <a:t>.</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5373216"/>
            <a:ext cx="1188708" cy="792473"/>
          </a:xfrm>
          <a:prstGeom prst="rect">
            <a:avLst/>
          </a:prstGeom>
        </p:spPr>
      </p:pic>
    </p:spTree>
    <p:extLst>
      <p:ext uri="{BB962C8B-B14F-4D97-AF65-F5344CB8AC3E}">
        <p14:creationId xmlns:p14="http://schemas.microsoft.com/office/powerpoint/2010/main" val="14587824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312"/>
            <a:ext cx="9144000" cy="6858000"/>
          </a:xfrm>
          <a:prstGeom prst="rect">
            <a:avLst/>
          </a:prstGeom>
        </p:spPr>
      </p:pic>
    </p:spTree>
    <p:extLst>
      <p:ext uri="{BB962C8B-B14F-4D97-AF65-F5344CB8AC3E}">
        <p14:creationId xmlns:p14="http://schemas.microsoft.com/office/powerpoint/2010/main" val="30187576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Азбука р</a:t>
            </a:r>
            <a:r>
              <a:rPr lang="ru-RU" dirty="0" smtClean="0"/>
              <a:t>еч</a:t>
            </a:r>
            <a:r>
              <a:rPr lang="ru-RU" dirty="0"/>
              <a:t>и</a:t>
            </a:r>
            <a:endParaRPr lang="ru-RU" dirty="0"/>
          </a:p>
        </p:txBody>
      </p:sp>
      <p:sp>
        <p:nvSpPr>
          <p:cNvPr id="3" name="Объект 2"/>
          <p:cNvSpPr>
            <a:spLocks noGrp="1"/>
          </p:cNvSpPr>
          <p:nvPr>
            <p:ph idx="1"/>
          </p:nvPr>
        </p:nvSpPr>
        <p:spPr>
          <a:xfrm>
            <a:off x="1475656" y="2132856"/>
            <a:ext cx="6196405" cy="3603812"/>
          </a:xfrm>
        </p:spPr>
        <p:txBody>
          <a:bodyPr>
            <a:normAutofit/>
          </a:bodyPr>
          <a:lstStyle/>
          <a:p>
            <a:r>
              <a:rPr lang="ru-RU" sz="1900" dirty="0"/>
              <a:t/>
            </a:r>
            <a:br>
              <a:rPr lang="ru-RU" sz="1900" dirty="0"/>
            </a:br>
            <a:r>
              <a:rPr lang="ru-RU" dirty="0"/>
              <a:t/>
            </a:r>
            <a:br>
              <a:rPr lang="ru-RU" dirty="0"/>
            </a:br>
            <a:r>
              <a:rPr lang="ru-RU" dirty="0"/>
              <a:t/>
            </a:r>
            <a:br>
              <a:rPr lang="ru-RU" dirty="0"/>
            </a:br>
            <a:r>
              <a:rPr lang="ru-RU" dirty="0"/>
              <a:t/>
            </a:r>
            <a:br>
              <a:rPr lang="ru-RU" dirty="0"/>
            </a:b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20" y="1916832"/>
            <a:ext cx="1944216" cy="2064060"/>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81673" y="3980892"/>
            <a:ext cx="1767824" cy="2147292"/>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146" y="2144688"/>
            <a:ext cx="4602088" cy="3672408"/>
          </a:xfrm>
          <a:prstGeom prst="rect">
            <a:avLst/>
          </a:prstGeom>
        </p:spPr>
      </p:pic>
    </p:spTree>
    <p:extLst>
      <p:ext uri="{BB962C8B-B14F-4D97-AF65-F5344CB8AC3E}">
        <p14:creationId xmlns:p14="http://schemas.microsoft.com/office/powerpoint/2010/main" val="39895459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908720"/>
            <a:ext cx="3096344" cy="2376264"/>
          </a:xfrm>
          <a:prstGeom prst="rect">
            <a:avLst/>
          </a:prstGeom>
        </p:spPr>
      </p:pic>
      <p:sp>
        <p:nvSpPr>
          <p:cNvPr id="3" name="Прямоугольник 2"/>
          <p:cNvSpPr/>
          <p:nvPr/>
        </p:nvSpPr>
        <p:spPr>
          <a:xfrm>
            <a:off x="4211960" y="692696"/>
            <a:ext cx="4104455" cy="6093976"/>
          </a:xfrm>
          <a:prstGeom prst="rect">
            <a:avLst/>
          </a:prstGeom>
        </p:spPr>
        <p:txBody>
          <a:bodyPr wrap="square">
            <a:spAutoFit/>
          </a:bodyPr>
          <a:lstStyle/>
          <a:p>
            <a:r>
              <a:rPr lang="ru-RU" dirty="0" smtClean="0"/>
              <a:t> </a:t>
            </a:r>
          </a:p>
          <a:p>
            <a:r>
              <a:rPr lang="ru-RU" dirty="0" smtClean="0"/>
              <a:t>  </a:t>
            </a:r>
            <a:r>
              <a:rPr lang="ru-RU" sz="2400" dirty="0" smtClean="0">
                <a:solidFill>
                  <a:srgbClr val="006600"/>
                </a:solidFill>
              </a:rPr>
              <a:t>Эмоционально-экспрессивная лексика является </a:t>
            </a:r>
            <a:r>
              <a:rPr lang="ru-RU" sz="2400" dirty="0">
                <a:solidFill>
                  <a:srgbClr val="006600"/>
                </a:solidFill>
              </a:rPr>
              <a:t>наиболее показательной для характеристики авторских интенций.</a:t>
            </a:r>
            <a:br>
              <a:rPr lang="ru-RU" sz="2400" dirty="0">
                <a:solidFill>
                  <a:srgbClr val="006600"/>
                </a:solidFill>
              </a:rPr>
            </a:br>
            <a:r>
              <a:rPr lang="ru-RU" sz="2400" dirty="0" smtClean="0">
                <a:solidFill>
                  <a:srgbClr val="006600"/>
                </a:solidFill>
              </a:rPr>
              <a:t>Эмоционально-экспрессивная </a:t>
            </a:r>
            <a:r>
              <a:rPr lang="ru-RU" sz="2400" dirty="0">
                <a:solidFill>
                  <a:srgbClr val="006600"/>
                </a:solidFill>
              </a:rPr>
              <a:t>лексика служит для выражения чувства, настроения говорящего, а также его субъективного отношения к предмету </a:t>
            </a:r>
            <a:r>
              <a:rPr lang="ru-RU" sz="2400" dirty="0" smtClean="0">
                <a:solidFill>
                  <a:srgbClr val="006600"/>
                </a:solidFill>
              </a:rPr>
              <a:t>речи.  </a:t>
            </a:r>
            <a:r>
              <a:rPr lang="ru-RU" sz="2400" dirty="0"/>
              <a:t/>
            </a:r>
            <a:br>
              <a:rPr lang="ru-RU" sz="2400" dirty="0"/>
            </a:br>
            <a:r>
              <a:rPr lang="ru-RU" sz="2400" dirty="0"/>
              <a:t/>
            </a:r>
            <a:br>
              <a:rPr lang="ru-RU" sz="2400" dirty="0"/>
            </a:br>
            <a:r>
              <a:rPr lang="ru-RU" dirty="0"/>
              <a:t/>
            </a:r>
            <a:br>
              <a:rPr lang="ru-RU" dirty="0"/>
            </a:br>
            <a:endParaRPr lang="ru-RU"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612" y="3587436"/>
            <a:ext cx="3160324" cy="2088232"/>
          </a:xfrm>
          <a:prstGeom prst="rect">
            <a:avLst/>
          </a:prstGeom>
        </p:spPr>
      </p:pic>
    </p:spTree>
    <p:extLst>
      <p:ext uri="{BB962C8B-B14F-4D97-AF65-F5344CB8AC3E}">
        <p14:creationId xmlns:p14="http://schemas.microsoft.com/office/powerpoint/2010/main" val="2294940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31640" y="1052736"/>
            <a:ext cx="6552728" cy="4016484"/>
          </a:xfrm>
          <a:prstGeom prst="rect">
            <a:avLst/>
          </a:prstGeom>
        </p:spPr>
        <p:txBody>
          <a:bodyPr wrap="square">
            <a:spAutoFit/>
          </a:bodyPr>
          <a:lstStyle/>
          <a:p>
            <a:r>
              <a:rPr lang="ru-RU" sz="1700" b="1" dirty="0">
                <a:solidFill>
                  <a:srgbClr val="006600"/>
                </a:solidFill>
              </a:rPr>
              <a:t>Изучение соотношения оценки с ее объектом составляет особую проблему. Так, оценка приобретает особые прагматические характеристики, если ее объектом является участник акта коммуникации -говорящий </a:t>
            </a:r>
            <a:r>
              <a:rPr lang="ru-RU" sz="1700" b="1" dirty="0" smtClean="0">
                <a:solidFill>
                  <a:srgbClr val="006600"/>
                </a:solidFill>
              </a:rPr>
              <a:t> или </a:t>
            </a:r>
            <a:r>
              <a:rPr lang="ru-RU" sz="1700" b="1" dirty="0">
                <a:solidFill>
                  <a:srgbClr val="006600"/>
                </a:solidFill>
              </a:rPr>
              <a:t>адресат или если объект входит в сферу интересов того или другого: средства экспрессивной оценки используются главным образом в этих случаях. </a:t>
            </a:r>
            <a:r>
              <a:rPr lang="ru-RU" sz="1700" b="1" dirty="0" smtClean="0">
                <a:solidFill>
                  <a:srgbClr val="006600"/>
                </a:solidFill>
              </a:rPr>
              <a:t> </a:t>
            </a:r>
          </a:p>
          <a:p>
            <a:r>
              <a:rPr lang="ru-RU" sz="1700" b="1" dirty="0" smtClean="0">
                <a:solidFill>
                  <a:srgbClr val="006600"/>
                </a:solidFill>
              </a:rPr>
              <a:t> </a:t>
            </a:r>
            <a:r>
              <a:rPr lang="ru-RU" sz="1700" b="1" dirty="0">
                <a:solidFill>
                  <a:srgbClr val="006600"/>
                </a:solidFill>
              </a:rPr>
              <a:t>Л</a:t>
            </a:r>
            <a:r>
              <a:rPr lang="ru-RU" sz="1700" b="1" dirty="0" smtClean="0">
                <a:solidFill>
                  <a:srgbClr val="006600"/>
                </a:solidFill>
              </a:rPr>
              <a:t>ексические </a:t>
            </a:r>
            <a:r>
              <a:rPr lang="ru-RU" sz="1700" b="1" dirty="0">
                <a:solidFill>
                  <a:srgbClr val="006600"/>
                </a:solidFill>
              </a:rPr>
              <a:t>единицы данной группы условно можно разделить на две подгруппы: лексику, выражающую субъективное отношение говорящего к предмету речи, не входящему в личную сферу </a:t>
            </a:r>
            <a:r>
              <a:rPr lang="ru-RU" sz="1700" b="1" dirty="0" smtClean="0">
                <a:solidFill>
                  <a:srgbClr val="006600"/>
                </a:solidFill>
              </a:rPr>
              <a:t>собеседника, </a:t>
            </a:r>
            <a:r>
              <a:rPr lang="ru-RU" sz="1700" b="1" dirty="0">
                <a:solidFill>
                  <a:srgbClr val="006600"/>
                </a:solidFill>
              </a:rPr>
              <a:t>и лексику, напротив, выражающую чувства, настроения, субъективное отношение говорящего к предмету речи, входящему в личную сферу собеседника. </a:t>
            </a:r>
            <a:r>
              <a:rPr lang="ru-RU" sz="1700" b="1" dirty="0" smtClean="0">
                <a:solidFill>
                  <a:srgbClr val="006600"/>
                </a:solidFill>
              </a:rPr>
              <a:t> </a:t>
            </a:r>
            <a:r>
              <a:rPr lang="ru-RU" sz="1700" b="1" dirty="0">
                <a:solidFill>
                  <a:srgbClr val="006600"/>
                </a:solidFill>
              </a:rPr>
              <a:t/>
            </a:r>
            <a:br>
              <a:rPr lang="ru-RU" sz="1700" b="1" dirty="0">
                <a:solidFill>
                  <a:srgbClr val="006600"/>
                </a:solidFill>
              </a:rPr>
            </a:br>
            <a:endParaRPr lang="ru-RU" sz="1700" b="1" dirty="0">
              <a:solidFill>
                <a:srgbClr val="006600"/>
              </a:solidFill>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2636" y="4869160"/>
            <a:ext cx="975368" cy="1082728"/>
          </a:xfrm>
          <a:prstGeom prst="rect">
            <a:avLst/>
          </a:prstGeom>
        </p:spPr>
      </p:pic>
    </p:spTree>
    <p:extLst>
      <p:ext uri="{BB962C8B-B14F-4D97-AF65-F5344CB8AC3E}">
        <p14:creationId xmlns:p14="http://schemas.microsoft.com/office/powerpoint/2010/main" val="22157767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88829" y="888116"/>
            <a:ext cx="3683171" cy="4247317"/>
          </a:xfrm>
          <a:prstGeom prst="rect">
            <a:avLst/>
          </a:prstGeom>
        </p:spPr>
        <p:txBody>
          <a:bodyPr wrap="square">
            <a:spAutoFit/>
          </a:bodyPr>
          <a:lstStyle/>
          <a:p>
            <a:r>
              <a:rPr lang="ru-RU" b="1" dirty="0">
                <a:solidFill>
                  <a:srgbClr val="006600"/>
                </a:solidFill>
              </a:rPr>
              <a:t>Лексика, выражающая отношение говорящего к предмету речи, не входящему в личную сферу </a:t>
            </a:r>
            <a:r>
              <a:rPr lang="ru-RU" b="1" dirty="0" smtClean="0">
                <a:solidFill>
                  <a:srgbClr val="006600"/>
                </a:solidFill>
              </a:rPr>
              <a:t>собеседника.</a:t>
            </a:r>
            <a:r>
              <a:rPr lang="ru-RU" b="1" dirty="0">
                <a:solidFill>
                  <a:srgbClr val="006600"/>
                </a:solidFill>
              </a:rPr>
              <a:t> Лексических единиц данной группы обнаружилось в речи К. Прошутинской сравнительно немного. Из тех, что встретились, это прежде всего разговорная лексика и </a:t>
            </a:r>
            <a:r>
              <a:rPr lang="ru-RU" dirty="0"/>
              <a:t/>
            </a:r>
            <a:br>
              <a:rPr lang="ru-RU" dirty="0"/>
            </a:br>
            <a:r>
              <a:rPr lang="ru-RU" dirty="0"/>
              <a:t/>
            </a:r>
            <a:br>
              <a:rPr lang="ru-RU" dirty="0"/>
            </a:br>
            <a:r>
              <a:rPr lang="ru-RU" dirty="0"/>
              <a:t/>
            </a:r>
            <a:br>
              <a:rPr lang="ru-RU" dirty="0"/>
            </a:br>
            <a:r>
              <a:rPr lang="ru-RU" dirty="0"/>
              <a:t/>
            </a:r>
            <a:br>
              <a:rPr lang="ru-RU" dirty="0"/>
            </a:br>
            <a:endParaRPr lang="ru-RU"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7208" y="3933056"/>
            <a:ext cx="2774712" cy="2249820"/>
          </a:xfrm>
          <a:prstGeom prst="rect">
            <a:avLst/>
          </a:prstGeom>
        </p:spPr>
      </p:pic>
      <p:sp>
        <p:nvSpPr>
          <p:cNvPr id="4" name="Прямоугольник 3"/>
          <p:cNvSpPr/>
          <p:nvPr/>
        </p:nvSpPr>
        <p:spPr>
          <a:xfrm>
            <a:off x="4579137" y="980728"/>
            <a:ext cx="3672408" cy="5078313"/>
          </a:xfrm>
          <a:prstGeom prst="rect">
            <a:avLst/>
          </a:prstGeom>
        </p:spPr>
        <p:txBody>
          <a:bodyPr wrap="square">
            <a:spAutoFit/>
          </a:bodyPr>
          <a:lstStyle/>
          <a:p>
            <a:r>
              <a:rPr lang="ru-RU" b="1" dirty="0" smtClean="0">
                <a:solidFill>
                  <a:srgbClr val="006600"/>
                </a:solidFill>
              </a:rPr>
              <a:t>фразеология </a:t>
            </a:r>
            <a:r>
              <a:rPr lang="ru-RU" b="1" dirty="0">
                <a:solidFill>
                  <a:srgbClr val="006600"/>
                </a:solidFill>
              </a:rPr>
              <a:t>без дополнительных эмоциональных наслоений, которая в ситуации общения приобретает оттенок пренебрежения, граничащего с </a:t>
            </a:r>
            <a:r>
              <a:rPr lang="ru-RU" b="1" dirty="0" smtClean="0">
                <a:solidFill>
                  <a:srgbClr val="006600"/>
                </a:solidFill>
              </a:rPr>
              <a:t>жалостью.</a:t>
            </a:r>
            <a:r>
              <a:rPr lang="ru-RU" b="1" dirty="0">
                <a:solidFill>
                  <a:srgbClr val="006600"/>
                </a:solidFill>
              </a:rPr>
              <a:t> Таким образом, проведенный анализ показал, что в целом эмоционально-экспрессивную лексику, выражающую субъективное отношение говорящего к предмету речи, не входящему в личную сферу собеседника, ведущие используют не очень часто. </a:t>
            </a:r>
            <a:br>
              <a:rPr lang="ru-RU" b="1" dirty="0">
                <a:solidFill>
                  <a:srgbClr val="006600"/>
                </a:solidFill>
              </a:rPr>
            </a:br>
            <a:r>
              <a:rPr lang="ru-RU" dirty="0"/>
              <a:t/>
            </a:r>
            <a:br>
              <a:rPr lang="ru-RU" dirty="0"/>
            </a:br>
            <a:endParaRPr lang="ru-RU" dirty="0"/>
          </a:p>
        </p:txBody>
      </p:sp>
    </p:spTree>
    <p:extLst>
      <p:ext uri="{BB962C8B-B14F-4D97-AF65-F5344CB8AC3E}">
        <p14:creationId xmlns:p14="http://schemas.microsoft.com/office/powerpoint/2010/main" val="31822029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592" y="764704"/>
            <a:ext cx="5112568" cy="5016758"/>
          </a:xfrm>
          <a:prstGeom prst="rect">
            <a:avLst/>
          </a:prstGeom>
        </p:spPr>
        <p:txBody>
          <a:bodyPr wrap="square">
            <a:spAutoFit/>
          </a:bodyPr>
          <a:lstStyle/>
          <a:p>
            <a:r>
              <a:rPr lang="ru-RU" sz="2000" b="1" dirty="0">
                <a:solidFill>
                  <a:srgbClr val="006600"/>
                </a:solidFill>
              </a:rPr>
              <a:t>Что касается использования стилистически маркированной лексики, то К. Прошутинская, если и делает это, то в основном использует разговорную лексику и фразеологию без дополнительных эмоциональных наслоений. Чаще же используются лексические единицы, не обладающие стилистическим впечатлением, которые приобретают оттенок книжности (высокопарности и отчасти патетики) в своем денотативном </a:t>
            </a:r>
            <a:r>
              <a:rPr lang="ru-RU" sz="2000" b="1" dirty="0" smtClean="0">
                <a:solidFill>
                  <a:srgbClr val="006600"/>
                </a:solidFill>
              </a:rPr>
              <a:t>значении.</a:t>
            </a:r>
            <a:r>
              <a:rPr lang="ru-RU" sz="2000" b="1" dirty="0">
                <a:solidFill>
                  <a:srgbClr val="006600"/>
                </a:solidFill>
              </a:rPr>
              <a:t/>
            </a:r>
            <a:br>
              <a:rPr lang="ru-RU" sz="2000" b="1" dirty="0">
                <a:solidFill>
                  <a:srgbClr val="006600"/>
                </a:solidFill>
              </a:rPr>
            </a:br>
            <a:r>
              <a:rPr lang="ru-RU" sz="2000" b="1" dirty="0">
                <a:solidFill>
                  <a:srgbClr val="006600"/>
                </a:solidFill>
              </a:rPr>
              <a:t/>
            </a:r>
            <a:br>
              <a:rPr lang="ru-RU" sz="2000" b="1" dirty="0">
                <a:solidFill>
                  <a:srgbClr val="006600"/>
                </a:solidFill>
              </a:rPr>
            </a:br>
            <a:r>
              <a:rPr lang="ru-RU" sz="2000" b="1" dirty="0">
                <a:solidFill>
                  <a:srgbClr val="006600"/>
                </a:solidFill>
              </a:rPr>
              <a:t/>
            </a:r>
            <a:br>
              <a:rPr lang="ru-RU" sz="2000" b="1" dirty="0">
                <a:solidFill>
                  <a:srgbClr val="006600"/>
                </a:solidFill>
              </a:rPr>
            </a:br>
            <a:endParaRPr lang="ru-RU" sz="2000" b="1" dirty="0">
              <a:solidFill>
                <a:srgbClr val="00660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7840" y="1258096"/>
            <a:ext cx="2282946" cy="3722195"/>
          </a:xfrm>
          <a:prstGeom prst="rect">
            <a:avLst/>
          </a:prstGeom>
        </p:spPr>
      </p:pic>
    </p:spTree>
    <p:extLst>
      <p:ext uri="{BB962C8B-B14F-4D97-AF65-F5344CB8AC3E}">
        <p14:creationId xmlns:p14="http://schemas.microsoft.com/office/powerpoint/2010/main" val="20406686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608" y="764704"/>
            <a:ext cx="5112568" cy="5472607"/>
          </a:xfrm>
        </p:spPr>
        <p:txBody>
          <a:bodyPr>
            <a:normAutofit/>
          </a:bodyPr>
          <a:lstStyle/>
          <a:p>
            <a:r>
              <a:rPr lang="ru-RU" sz="1900" b="1" i="1" dirty="0">
                <a:solidFill>
                  <a:srgbClr val="006600"/>
                </a:solidFill>
              </a:rPr>
              <a:t>Требования к поведению говорящего.</a:t>
            </a:r>
            <a:r>
              <a:rPr lang="ru-RU" sz="1900" b="1" dirty="0">
                <a:solidFill>
                  <a:srgbClr val="006600"/>
                </a:solidFill>
              </a:rPr>
              <a:t> Нравственный долг оратора. Риторика и этика. Личность говорящего (образ автора</a:t>
            </a:r>
            <a:r>
              <a:rPr lang="ru-RU" sz="1900" b="1" dirty="0" smtClean="0">
                <a:solidFill>
                  <a:srgbClr val="006600"/>
                </a:solidFill>
              </a:rPr>
              <a:t>). </a:t>
            </a:r>
            <a:r>
              <a:rPr lang="ru-RU" sz="1900" b="1" dirty="0">
                <a:solidFill>
                  <a:srgbClr val="006600"/>
                </a:solidFill>
              </a:rPr>
              <a:t>Принцип «гармонизации диалога» и средства его реализации. Принципы коммуникативного сотрудничества и формы его проявления. Индивидуальный речевой стиль оратора. Чувство аудитории и особенности его проявления в речи оратора (зрительный контакт, голосовой контакт, устность, импровизационность речи). Основные приемы управления вниманием аудитории. </a:t>
            </a:r>
            <a:r>
              <a:rPr lang="ru-RU" sz="1900" b="1" dirty="0" smtClean="0">
                <a:solidFill>
                  <a:srgbClr val="006600"/>
                </a:solidFill>
              </a:rPr>
              <a:t> </a:t>
            </a:r>
            <a:endParaRPr lang="ru-RU" sz="1900" b="1" dirty="0">
              <a:solidFill>
                <a:srgbClr val="006600"/>
              </a:solidFill>
            </a:endParaRPr>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21976" y="3212976"/>
            <a:ext cx="2132566" cy="2520280"/>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8909" y="1279039"/>
            <a:ext cx="2132566" cy="1500386"/>
          </a:xfrm>
          <a:prstGeom prst="rect">
            <a:avLst/>
          </a:prstGeom>
        </p:spPr>
      </p:pic>
    </p:spTree>
    <p:extLst>
      <p:ext uri="{BB962C8B-B14F-4D97-AF65-F5344CB8AC3E}">
        <p14:creationId xmlns:p14="http://schemas.microsoft.com/office/powerpoint/2010/main" val="27725523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1115616" y="908721"/>
            <a:ext cx="6840760" cy="4025717"/>
          </a:xfrm>
          <a:prstGeom prst="rect">
            <a:avLst/>
          </a:prstGeom>
        </p:spPr>
        <p:txBody>
          <a:bodyPr wrap="square">
            <a:spAutoFit/>
          </a:bodyPr>
          <a:lstStyle/>
          <a:p>
            <a:r>
              <a:rPr lang="ru-RU" sz="1800" b="1" i="1" dirty="0">
                <a:solidFill>
                  <a:srgbClr val="006600"/>
                </a:solidFill>
              </a:rPr>
              <a:t>Информирующая </a:t>
            </a:r>
            <a:r>
              <a:rPr lang="ru-RU" sz="1800" b="1" i="1" dirty="0" smtClean="0">
                <a:solidFill>
                  <a:srgbClr val="006600"/>
                </a:solidFill>
              </a:rPr>
              <a:t> </a:t>
            </a:r>
            <a:r>
              <a:rPr lang="ru-RU" sz="1800" b="1" i="1" dirty="0">
                <a:solidFill>
                  <a:srgbClr val="006600"/>
                </a:solidFill>
              </a:rPr>
              <a:t>речь и ее особенности.</a:t>
            </a:r>
            <a:r>
              <a:rPr lang="ru-RU" sz="1800" b="1" dirty="0">
                <a:solidFill>
                  <a:srgbClr val="006600"/>
                </a:solidFill>
              </a:rPr>
              <a:t> Функции </a:t>
            </a:r>
            <a:r>
              <a:rPr lang="ru-RU" sz="1800" b="1" dirty="0" smtClean="0">
                <a:solidFill>
                  <a:srgbClr val="006600"/>
                </a:solidFill>
              </a:rPr>
              <a:t>информирующего  </a:t>
            </a:r>
            <a:r>
              <a:rPr lang="ru-RU" sz="1800" b="1" dirty="0">
                <a:solidFill>
                  <a:srgbClr val="006600"/>
                </a:solidFill>
              </a:rPr>
              <a:t>высказывания. Виды и типы информации. Принципы отбора информации для реализации замысла высказывания. Структурирование информации, принципы расположения материала в информирующей речи. Структурно-смысловые части информирующей речи, их функции. Устные информативные жанры, их специфика и разновидности. Устная научная информирующая </a:t>
            </a:r>
            <a:r>
              <a:rPr lang="ru-RU" sz="1800" b="1" dirty="0" smtClean="0">
                <a:solidFill>
                  <a:srgbClr val="006600"/>
                </a:solidFill>
              </a:rPr>
              <a:t>речь</a:t>
            </a:r>
            <a:r>
              <a:rPr lang="ru-RU" sz="1800" b="1" dirty="0">
                <a:solidFill>
                  <a:srgbClr val="006600"/>
                </a:solidFill>
              </a:rPr>
              <a:t> Специфика учебно-научной  информации. Средства активизации внимания слушателей в процессе публичного выступления информирующего характера.</a:t>
            </a:r>
          </a:p>
          <a:p>
            <a:endParaRPr lang="ru-RU" sz="1800" b="1" dirty="0">
              <a:solidFill>
                <a:srgbClr val="006600"/>
              </a:solidFill>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5736" y="4604910"/>
            <a:ext cx="1789437" cy="1640317"/>
          </a:xfrm>
          <a:prstGeom prst="rect">
            <a:avLst/>
          </a:prstGeom>
        </p:spPr>
      </p:pic>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4478992"/>
            <a:ext cx="1844042" cy="1758319"/>
          </a:xfrm>
          <a:prstGeom prst="rect">
            <a:avLst/>
          </a:prstGeom>
        </p:spPr>
      </p:pic>
    </p:spTree>
    <p:extLst>
      <p:ext uri="{BB962C8B-B14F-4D97-AF65-F5344CB8AC3E}">
        <p14:creationId xmlns:p14="http://schemas.microsoft.com/office/powerpoint/2010/main" val="3945995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620688"/>
            <a:ext cx="7344816" cy="5616624"/>
          </a:xfrm>
        </p:spPr>
        <p:txBody>
          <a:bodyPr>
            <a:noAutofit/>
          </a:bodyPr>
          <a:lstStyle/>
          <a:p>
            <a:r>
              <a:rPr lang="ru-RU" sz="1800" b="1" i="1" dirty="0">
                <a:solidFill>
                  <a:srgbClr val="006600"/>
                </a:solidFill>
              </a:rPr>
              <a:t>Аргументирующая речь.</a:t>
            </a:r>
            <a:r>
              <a:rPr lang="ru-RU" sz="1800" b="1" dirty="0">
                <a:solidFill>
                  <a:srgbClr val="006600"/>
                </a:solidFill>
              </a:rPr>
              <a:t> Функции и разновидности аргументирующей речи (убеждающая, доказательная, объяснительная, агитирующая и др.). Общая характеристика аргументирующей речи. Задачи оратора, решаемые в процессе подготовки аргументирующей речи: определение проблемы речи (спорного вопроса); формулировка тезиса, требующего доказательства; выбор стратегии доказательства. Доказательство в аргументирующей речи. Структура доказательства: тезис, аргументы и демонстрация. Тезис, требования к формулировке тезиса. Тезис и антитезис. Термины тезиса и требования к их использованию. Деление тезиса на составляющие его части. Основные приемы деления тезиса. Ошибки в формулировке тезиса. Формы отклонения от тезиса. Аргументация как система убеждения, доказательства, объяснения. Специфика риторической аргументации. Логическое и риторическое в аргументации. Доказательство как совокупность логических приемов обоснования истинности доказываемого положения. </a:t>
            </a:r>
            <a:r>
              <a:rPr lang="ru-RU" sz="1800" b="1" dirty="0" smtClean="0">
                <a:solidFill>
                  <a:srgbClr val="006600"/>
                </a:solidFill>
              </a:rPr>
              <a:t> </a:t>
            </a:r>
            <a:endParaRPr lang="ru-RU" sz="1800" b="1" dirty="0">
              <a:solidFill>
                <a:srgbClr val="006600"/>
              </a:solidFill>
            </a:endParaRPr>
          </a:p>
          <a:p>
            <a:endParaRPr lang="ru-RU" sz="1400" dirty="0"/>
          </a:p>
        </p:txBody>
      </p:sp>
    </p:spTree>
    <p:extLst>
      <p:ext uri="{BB962C8B-B14F-4D97-AF65-F5344CB8AC3E}">
        <p14:creationId xmlns:p14="http://schemas.microsoft.com/office/powerpoint/2010/main" val="378317834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147</TotalTime>
  <Words>904</Words>
  <Application>Microsoft Office PowerPoint</Application>
  <PresentationFormat>Экран (4:3)</PresentationFormat>
  <Paragraphs>25</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Кнопка</vt:lpstr>
      <vt:lpstr>РЕЧЕВОЕ ПОВЕДЕНИЕ ВЕДУЩЕГО Базалий Р.В. – доцент кафедры ТиМПО, канд.пед.наук</vt:lpstr>
      <vt:lpstr>Азбука речи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Дискуссия речи</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РЕЧЕВОЕ ПОВЕДЕНИЕ ВЕДУЩЕГО</dc:title>
  <dc:creator>Нася</dc:creator>
  <cp:lastModifiedBy>ASUS</cp:lastModifiedBy>
  <cp:revision>21</cp:revision>
  <dcterms:created xsi:type="dcterms:W3CDTF">2013-06-17T22:29:54Z</dcterms:created>
  <dcterms:modified xsi:type="dcterms:W3CDTF">2016-01-01T14:08:48Z</dcterms:modified>
</cp:coreProperties>
</file>