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8" r:id="rId1"/>
  </p:sldMasterIdLst>
  <p:sldIdLst>
    <p:sldId id="256" r:id="rId2"/>
    <p:sldId id="257" r:id="rId3"/>
    <p:sldId id="258" r:id="rId4"/>
    <p:sldId id="269" r:id="rId5"/>
    <p:sldId id="259" r:id="rId6"/>
    <p:sldId id="260" r:id="rId7"/>
    <p:sldId id="261" r:id="rId8"/>
    <p:sldId id="262" r:id="rId9"/>
    <p:sldId id="270" r:id="rId10"/>
    <p:sldId id="263" r:id="rId11"/>
    <p:sldId id="264" r:id="rId12"/>
    <p:sldId id="265" r:id="rId13"/>
    <p:sldId id="266" r:id="rId14"/>
    <p:sldId id="267" r:id="rId15"/>
    <p:sldId id="271" r:id="rId16"/>
    <p:sldId id="268"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868" autoAdjust="0"/>
    <p:restoredTop sz="94660"/>
  </p:normalViewPr>
  <p:slideViewPr>
    <p:cSldViewPr snapToGrid="0">
      <p:cViewPr varScale="1">
        <p:scale>
          <a:sx n="68" d="100"/>
          <a:sy n="68" d="100"/>
        </p:scale>
        <p:origin x="-564"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1/9/2016</a:t>
            </a:fld>
            <a:endParaRPr lang="en-US" dirty="0"/>
          </a:p>
        </p:txBody>
      </p:sp>
      <p:sp>
        <p:nvSpPr>
          <p:cNvPr id="5" name="Footer Placeholder 4"/>
          <p:cNvSpPr>
            <a:spLocks noGrp="1"/>
          </p:cNvSpPr>
          <p:nvPr>
            <p:ph type="ftr" sz="quarter" idx="11"/>
          </p:nvPr>
        </p:nvSpPr>
        <p:spPr>
          <a:xfrm>
            <a:off x="5332412" y="5883275"/>
            <a:ext cx="4324044" cy="365125"/>
          </a:xfrm>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47776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smtClean="0"/>
              <a:pPr/>
              <a:t>1/9/2016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798457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3195443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354171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214199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347060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ru-RU" smtClean="0"/>
              <a:t>Образец заголовка</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575913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180785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93791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951856" y="5867131"/>
            <a:ext cx="5511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88780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1/9/2016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94943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1/9/2016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455012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1/9/2016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531188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1/9/2016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948831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1/9/2016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824113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smtClean="0"/>
              <a:pPr/>
              <a:t>1/9/2016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33058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ru-RU" smtClean="0"/>
              <a:t>Образец заголовка</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smtClean="0"/>
              <a:pPr/>
              <a:t>1/9/2016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1564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1/9/2016</a:t>
            </a:fld>
            <a:endParaRPr lang="en-US" dirty="0"/>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03947492"/>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03282" y="0"/>
            <a:ext cx="8676222" cy="3372119"/>
          </a:xfrm>
        </p:spPr>
        <p:txBody>
          <a:bodyPr>
            <a:normAutofit/>
          </a:bodyPr>
          <a:lstStyle/>
          <a:p>
            <a:pPr algn="ctr"/>
            <a:r>
              <a:rPr lang="ru-RU" b="1" dirty="0" smtClean="0"/>
              <a:t>  </a:t>
            </a:r>
            <a:r>
              <a:rPr lang="ru-RU" b="1" dirty="0"/>
              <a:t>С</a:t>
            </a:r>
            <a:r>
              <a:rPr lang="ru-RU" b="1" dirty="0" smtClean="0"/>
              <a:t>пособы речевого воздействия на личность</a:t>
            </a:r>
            <a:endParaRPr lang="ru-RU" dirty="0"/>
          </a:p>
        </p:txBody>
      </p:sp>
    </p:spTree>
    <p:extLst>
      <p:ext uri="{BB962C8B-B14F-4D97-AF65-F5344CB8AC3E}">
        <p14:creationId xmlns:p14="http://schemas.microsoft.com/office/powerpoint/2010/main" val="14140561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141413" y="270457"/>
            <a:ext cx="9905998" cy="6259132"/>
          </a:xfrm>
        </p:spPr>
        <p:txBody>
          <a:bodyPr>
            <a:normAutofit lnSpcReduction="10000"/>
          </a:bodyPr>
          <a:lstStyle/>
          <a:p>
            <a:pPr marL="0" indent="0" algn="ctr">
              <a:buNone/>
            </a:pPr>
            <a:r>
              <a:rPr lang="ru-RU" dirty="0">
                <a:effectLst/>
              </a:rPr>
              <a:t>Причины психологического характера: с конца </a:t>
            </a:r>
            <a:r>
              <a:rPr lang="ru-RU" dirty="0" smtClean="0">
                <a:effectLst/>
              </a:rPr>
              <a:t>Х</a:t>
            </a:r>
            <a:r>
              <a:rPr lang="en-US" dirty="0" smtClean="0">
                <a:effectLst/>
              </a:rPr>
              <a:t>I</a:t>
            </a:r>
            <a:r>
              <a:rPr lang="ru-RU" dirty="0" smtClean="0">
                <a:effectLst/>
              </a:rPr>
              <a:t>Х </a:t>
            </a:r>
            <a:r>
              <a:rPr lang="ru-RU" dirty="0">
                <a:effectLst/>
              </a:rPr>
              <a:t>века меняется концепция человека в обществе. Если ранее считалось, что человек примитивен, ленив, ему нужны кнут и пряник, и этим можно обеспечить его адекватное "функционирование" в обществе, то теперь представление о человеке меняется. Развитие культуры, литературы и искусства, возникновение научной психологии - все это привело к смене концепции человека. Человек оказался сложным, разносторонним в психологическом плане, требующим дифференцированного подхода - словом, личностью. При этом личностью, как выяснилось, является каждый человек, а не только представители элиты, просвещенная часть общества, представители господствующих классов.</a:t>
            </a:r>
            <a:r>
              <a:rPr lang="ru-RU" dirty="0"/>
              <a:t/>
            </a:r>
            <a:br>
              <a:rPr lang="ru-RU" dirty="0"/>
            </a:br>
            <a:r>
              <a:rPr lang="ru-RU" dirty="0"/>
              <a:t/>
            </a:r>
            <a:br>
              <a:rPr lang="ru-RU" dirty="0"/>
            </a:br>
            <a:r>
              <a:rPr lang="ru-RU" dirty="0">
                <a:effectLst/>
              </a:rPr>
              <a:t>Кроме того, ХХ век - век персонификации личности, то есть роста индивидуальной неповторимости личности, увеличения непохожести каждого отдельного человека на </a:t>
            </a:r>
            <a:r>
              <a:rPr lang="ru-RU" dirty="0" smtClean="0">
                <a:effectLst/>
              </a:rPr>
              <a:t>других</a:t>
            </a:r>
            <a:r>
              <a:rPr lang="ru-RU" dirty="0" smtClean="0"/>
              <a:t>. </a:t>
            </a:r>
            <a:r>
              <a:rPr lang="ru-RU" dirty="0" smtClean="0">
                <a:effectLst/>
              </a:rPr>
              <a:t>Увеличение </a:t>
            </a:r>
            <a:r>
              <a:rPr lang="ru-RU" dirty="0">
                <a:effectLst/>
              </a:rPr>
              <a:t>непохожести людей друг на друга ведет к затруднениям в общении между ними, что и обусловливает потребность в науке об общении, в обучении общению.</a:t>
            </a:r>
            <a:endParaRPr lang="ru-RU" dirty="0"/>
          </a:p>
        </p:txBody>
      </p:sp>
    </p:spTree>
    <p:extLst>
      <p:ext uri="{BB962C8B-B14F-4D97-AF65-F5344CB8AC3E}">
        <p14:creationId xmlns:p14="http://schemas.microsoft.com/office/powerpoint/2010/main" val="13528685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115655" y="115910"/>
            <a:ext cx="9905998" cy="4327301"/>
          </a:xfrm>
        </p:spPr>
        <p:txBody>
          <a:bodyPr/>
          <a:lstStyle/>
          <a:p>
            <a:pPr marL="0" indent="0" algn="ctr">
              <a:buNone/>
            </a:pPr>
            <a:r>
              <a:rPr lang="ru-RU" dirty="0">
                <a:effectLst/>
              </a:rPr>
              <a:t>Есть и чисто коммуникативные причины возникновения развития науки о речевом воздействии в ХХ веке, то есть причины, связанные с развитием самого человеческого общения. Для нашего времени характерно резкое расширение сфер общения людей, увеличение числа ситуаций, в которых необходимо вступать в общение и убеждать друг друга - не только в суде и на дворянских собраниях. Расширяется само значение устной речи, она начинает выполнять все более разнообразные функции, играет все более существенную роль в обществе, что приводит к необходимости искать особые приемы в общении, уделять больше внимания разговорной речи.</a:t>
            </a:r>
            <a:r>
              <a:rPr lang="ru-RU" dirty="0"/>
              <a:t/>
            </a:r>
            <a:br>
              <a:rPr lang="ru-RU" dirty="0"/>
            </a:br>
            <a:endParaRPr lang="ru-RU" dirty="0"/>
          </a:p>
        </p:txBody>
      </p:sp>
    </p:spTree>
    <p:extLst>
      <p:ext uri="{BB962C8B-B14F-4D97-AF65-F5344CB8AC3E}">
        <p14:creationId xmlns:p14="http://schemas.microsoft.com/office/powerpoint/2010/main" val="23156379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1413" y="115910"/>
            <a:ext cx="9905998" cy="1067873"/>
          </a:xfrm>
        </p:spPr>
        <p:txBody>
          <a:bodyPr/>
          <a:lstStyle/>
          <a:p>
            <a:pPr algn="ctr"/>
            <a:r>
              <a:rPr lang="ru-RU" dirty="0">
                <a:effectLst/>
              </a:rPr>
              <a:t>Риторика и демократия</a:t>
            </a:r>
            <a:endParaRPr lang="ru-RU" dirty="0"/>
          </a:p>
        </p:txBody>
      </p:sp>
      <p:sp>
        <p:nvSpPr>
          <p:cNvPr id="3" name="Объект 2"/>
          <p:cNvSpPr>
            <a:spLocks noGrp="1"/>
          </p:cNvSpPr>
          <p:nvPr>
            <p:ph idx="1"/>
          </p:nvPr>
        </p:nvSpPr>
        <p:spPr>
          <a:xfrm>
            <a:off x="862884" y="1183783"/>
            <a:ext cx="10184527" cy="5435958"/>
          </a:xfrm>
        </p:spPr>
        <p:txBody>
          <a:bodyPr/>
          <a:lstStyle/>
          <a:p>
            <a:pPr marL="0" indent="0" algn="ctr">
              <a:buNone/>
            </a:pPr>
            <a:r>
              <a:rPr lang="ru-RU" dirty="0">
                <a:effectLst/>
              </a:rPr>
              <a:t>РИТОРИКА ВОЗНИКЛА В 5 ВЕКЕ ДО Н.Э. В ДРЕВНЕЙ ГРЕЦИИ. ОБЪЕКТИВНОЙ ОСНОВОЙ ЗАРОЖДЕНИЯ РИТОРИКИ СТАЛА НЕОБХОДИМОСТЬ ПУБЛИЧНОГО ОБСУЖДЕНИЯ ВОПРОСОВ, ЗНАЧИМЫХ ДЛЯ ВСЕГО ОБЩЕСТВА В ЦЕЛОМ. В СЕРЕДИНЕ 5 ВЕКА ДО Н.Э. В АФИНАХ УСТАНАВЛИВАЕТСЯ СТРОЙ РАБОВЛАДЕЛЬЧЕСКОЙ ДЕМОКРАТИИ. В ЭТО ВРЕМЯ АФИНЫ ИМЕЛИ 3 ОСНОВНЫХ ОРГАНА УПРАВЛЕНИЯ: НАРОДНОЕ СОБРАНИЕ, СОВЕТ ПЯТИСОТ И СУД. ГЛАВНАЯ РОЛЬ ПРИНАДЛЕЖАЛА НАРОДНОМУ СОБРАНИЮ. ЧЕРЕЗ КАЖДЫЕ 10 ДНЕЙ АФИНСКИЕ ГРАЖДАНЕ СОБИРАЛИСЬ НА ПЛОЩАДИ ГОРОДА И ОБСУЖДАЛИ ВАЖНЫЕ ГОСУДАРСТВЕННЫЕ ДЕЛА. МЕЖДУ ЗАСЕДАНИЯМИ НАРОДНОГО СОБРАНИЯ ТЕКУЩИЕ ДЕЛА РАССМАТРИВАЛИСЬ СОВЕТОМ ПЯТИСОТ. </a:t>
            </a:r>
            <a:endParaRPr lang="ru-RU" dirty="0"/>
          </a:p>
        </p:txBody>
      </p:sp>
    </p:spTree>
    <p:extLst>
      <p:ext uri="{BB962C8B-B14F-4D97-AF65-F5344CB8AC3E}">
        <p14:creationId xmlns:p14="http://schemas.microsoft.com/office/powerpoint/2010/main" val="7860187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8235" y="2377224"/>
            <a:ext cx="9905998" cy="4480776"/>
          </a:xfrm>
        </p:spPr>
        <p:txBody>
          <a:bodyPr>
            <a:normAutofit/>
          </a:bodyPr>
          <a:lstStyle/>
          <a:p>
            <a:pPr marL="0" indent="0" algn="ctr">
              <a:buNone/>
            </a:pPr>
            <a:r>
              <a:rPr lang="ru-RU" dirty="0">
                <a:effectLst/>
              </a:rPr>
              <a:t>ЧЛЕНЫ СОВЕТА ИЗБИРАЛИСЬ ПО ЖРЕБИЮ, ПО 50 ЧЕЛОВЕК ОТ КАЖДОГО ИЗ </a:t>
            </a:r>
            <a:r>
              <a:rPr lang="ru-RU" dirty="0" smtClean="0"/>
              <a:t>10</a:t>
            </a:r>
            <a:r>
              <a:rPr lang="ru-RU" dirty="0" smtClean="0">
                <a:effectLst/>
              </a:rPr>
              <a:t> </a:t>
            </a:r>
            <a:r>
              <a:rPr lang="ru-RU" dirty="0">
                <a:effectLst/>
              </a:rPr>
              <a:t>РАЙОНОВ ГОРОДА. СУД В АФИНАХ БЫЛ СУДОМ ПРИСЯЖНЫХ. В АФИНСКОМ СУДЕ НЕ БЫЛО СПЕЦИАЛЬНЫХ ГОСУДАРСТВЕННЫХ ОБВИНИТЕЛЕЙ. НЕ БЫЛО И АДВОКАТОВ – СПЕЦИАЛЬНЫХ ЗАЩИТНИКОВ. ЧТОБЫ УСПЕШНО ВЕСТИ ДЕЛО В СУДЕ, ИЛИ УДАЧНО ВЫСТУПАТЬ В НАРОДНОМ СОБРАНИИ И СОВЕТЕ ПЯТИСОТ, НУЖНО БЫЛО УМЕТЬ УБЕДИТЕЛЬНО ГОВОРИТЬ. </a:t>
            </a:r>
            <a:r>
              <a:rPr lang="ru-RU" dirty="0"/>
              <a:t/>
            </a:r>
            <a:br>
              <a:rPr lang="ru-RU" dirty="0"/>
            </a:br>
            <a:r>
              <a:rPr lang="ru-RU" dirty="0">
                <a:effectLst/>
              </a:rPr>
              <a:t>ВАЖНЕЙШИМ УСЛОВИЕМ ПОЯВЛЕНИЯ И РАЗВИТИЯ РИТОРИКИ ЯВЛЯЕТСЯ АКТИВНОЕ УЧАСТИЕ ГРАЖДАН В ЖИЗНИ СВОЕЙ СТРАНЫ, ЧТО ВОЗМОЖНО ТОЛЬКО В УСЛОВИИ ДЕМОКРАТИИ. </a:t>
            </a:r>
            <a:r>
              <a:rPr lang="ru-RU" dirty="0"/>
              <a:t/>
            </a:r>
            <a:br>
              <a:rPr lang="ru-RU" dirty="0"/>
            </a:br>
            <a:r>
              <a:rPr lang="ru-RU" dirty="0">
                <a:effectLst/>
              </a:rPr>
              <a:t>ПОЭТОМУ РИТОРИКУ НАЗЫВАЮТ ВЕЧНОЙ СПУТНИЦЕЙ ДЕМОКРАТИИ.</a:t>
            </a:r>
            <a:endParaRPr lang="ru-RU" dirty="0"/>
          </a:p>
        </p:txBody>
      </p:sp>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46600" y="103031"/>
            <a:ext cx="7356499" cy="2180374"/>
          </a:xfrm>
          <a:prstGeom prst="rect">
            <a:avLst/>
          </a:prstGeom>
          <a:ln>
            <a:noFill/>
          </a:ln>
          <a:effectLst>
            <a:softEdge rad="112500"/>
          </a:effectLst>
        </p:spPr>
      </p:pic>
    </p:spTree>
    <p:extLst>
      <p:ext uri="{BB962C8B-B14F-4D97-AF65-F5344CB8AC3E}">
        <p14:creationId xmlns:p14="http://schemas.microsoft.com/office/powerpoint/2010/main" val="20951723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32269" y="0"/>
            <a:ext cx="9905998" cy="875763"/>
          </a:xfrm>
        </p:spPr>
        <p:txBody>
          <a:bodyPr>
            <a:normAutofit fontScale="90000"/>
          </a:bodyPr>
          <a:lstStyle/>
          <a:p>
            <a:pPr algn="ctr"/>
            <a:r>
              <a:rPr lang="ru-RU" dirty="0">
                <a:effectLst/>
              </a:rPr>
              <a:t>Педагогическое общение как прагматическая необходимость</a:t>
            </a:r>
            <a:endParaRPr lang="ru-RU" dirty="0"/>
          </a:p>
        </p:txBody>
      </p:sp>
      <p:sp>
        <p:nvSpPr>
          <p:cNvPr id="3" name="Объект 2"/>
          <p:cNvSpPr>
            <a:spLocks noGrp="1"/>
          </p:cNvSpPr>
          <p:nvPr>
            <p:ph idx="1"/>
          </p:nvPr>
        </p:nvSpPr>
        <p:spPr>
          <a:xfrm>
            <a:off x="927280" y="830687"/>
            <a:ext cx="11101588" cy="3870102"/>
          </a:xfrm>
        </p:spPr>
        <p:txBody>
          <a:bodyPr>
            <a:normAutofit/>
          </a:bodyPr>
          <a:lstStyle/>
          <a:p>
            <a:pPr marL="0" indent="0" algn="ctr">
              <a:buNone/>
            </a:pPr>
            <a:r>
              <a:rPr lang="ru-RU" dirty="0">
                <a:effectLst/>
              </a:rPr>
              <a:t>Педагогическое общение – одна из самых обсуждаемых проблем современной педагогики и педагогической психологии. С конца 60-х годов и по настоящее время этой тематике посвящены тысячи работ. Такой неуклонный рост исследовательского интереса к проблеме педагогического общения связан с изменениями как внутри педагогической сферы и поиском путей повышения продуктивности педагогической деятельности, так и с усилением тенденций гуманизации в обществе в целом.</a:t>
            </a:r>
            <a:r>
              <a:rPr lang="ru-RU" dirty="0"/>
              <a:t/>
            </a:r>
            <a:br>
              <a:rPr lang="ru-RU" dirty="0"/>
            </a:br>
            <a:r>
              <a:rPr lang="ru-RU" dirty="0"/>
              <a:t/>
            </a:r>
            <a:br>
              <a:rPr lang="ru-RU" dirty="0"/>
            </a:b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34700" y="3791454"/>
            <a:ext cx="3543407" cy="2834726"/>
          </a:xfrm>
          <a:prstGeom prst="rect">
            <a:avLst/>
          </a:prstGeom>
          <a:ln>
            <a:noFill/>
          </a:ln>
          <a:effectLst>
            <a:softEdge rad="112500"/>
          </a:effectLst>
        </p:spPr>
      </p:pic>
    </p:spTree>
    <p:extLst>
      <p:ext uri="{BB962C8B-B14F-4D97-AF65-F5344CB8AC3E}">
        <p14:creationId xmlns:p14="http://schemas.microsoft.com/office/powerpoint/2010/main" val="33370504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561583" y="566670"/>
            <a:ext cx="10018713" cy="5834129"/>
          </a:xfrm>
        </p:spPr>
        <p:txBody>
          <a:bodyPr>
            <a:normAutofit/>
          </a:bodyPr>
          <a:lstStyle/>
          <a:p>
            <a:pPr marL="0" indent="0">
              <a:buNone/>
            </a:pPr>
            <a:r>
              <a:rPr lang="ru-RU" dirty="0"/>
              <a:t>Многочисленные беседы с детьми и их родителями свидетельствуют о том, что за неуспехами в учении часто кроются не столько трудности познания, сколько трудности общения с учителем. Так, многие педагоги прибегают в педагогическом общении к повышенным тонам. Нередко педагогическое общение подменяется назидательным пустословием учителя. В. А. Сухомлинский, А. А. Леонтьев и другие исследователи обращают внимание на проблему «субъективности» общения учителя, проявляющуюся, прежде всего в избирательном отношении. Гуманизация системы образования, характеризующая современный этап ее развития, предъявляет высокие требования к общей и профессиональной подготовке педагогических кадров, к проявлению их творческой индивидуальности. Поэтому каждый учитель должен правильно наладить педагогическое общение со своими учениками. Это определило выбор темы настоящего исследования: «Педагогическое общение». </a:t>
            </a:r>
            <a:br>
              <a:rPr lang="ru-RU" dirty="0"/>
            </a:br>
            <a:r>
              <a:rPr lang="ru-RU" dirty="0"/>
              <a:t>и </a:t>
            </a:r>
            <a:r>
              <a:rPr lang="ru-RU" dirty="0" smtClean="0"/>
              <a:t> </a:t>
            </a:r>
            <a:r>
              <a:rPr lang="ru-RU" dirty="0"/>
              <a:t>педагогической психологии</a:t>
            </a:r>
          </a:p>
        </p:txBody>
      </p:sp>
    </p:spTree>
    <p:extLst>
      <p:ext uri="{BB962C8B-B14F-4D97-AF65-F5344CB8AC3E}">
        <p14:creationId xmlns:p14="http://schemas.microsoft.com/office/powerpoint/2010/main" val="42609792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pPr algn="ctr"/>
            <a:r>
              <a:rPr lang="ru-RU" dirty="0" smtClean="0"/>
              <a:t>Спасибо за внимание!</a:t>
            </a:r>
            <a:endParaRPr lang="ru-RU" dirty="0"/>
          </a:p>
        </p:txBody>
      </p:sp>
    </p:spTree>
    <p:extLst>
      <p:ext uri="{BB962C8B-B14F-4D97-AF65-F5344CB8AC3E}">
        <p14:creationId xmlns:p14="http://schemas.microsoft.com/office/powerpoint/2010/main" val="2349507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6715" y="17172"/>
            <a:ext cx="9905998" cy="884349"/>
          </a:xfrm>
        </p:spPr>
        <p:txBody>
          <a:bodyPr/>
          <a:lstStyle/>
          <a:p>
            <a:pPr algn="ctr"/>
            <a:r>
              <a:rPr lang="ru-RU" dirty="0" smtClean="0"/>
              <a:t>Содержание</a:t>
            </a:r>
            <a:endParaRPr lang="ru-RU" dirty="0"/>
          </a:p>
        </p:txBody>
      </p:sp>
      <p:sp>
        <p:nvSpPr>
          <p:cNvPr id="3" name="Объект 2"/>
          <p:cNvSpPr>
            <a:spLocks noGrp="1"/>
          </p:cNvSpPr>
          <p:nvPr>
            <p:ph idx="1"/>
          </p:nvPr>
        </p:nvSpPr>
        <p:spPr>
          <a:xfrm>
            <a:off x="1503680" y="1107583"/>
            <a:ext cx="10151699" cy="5640947"/>
          </a:xfrm>
        </p:spPr>
        <p:txBody>
          <a:bodyPr>
            <a:normAutofit/>
          </a:bodyPr>
          <a:lstStyle/>
          <a:p>
            <a:pPr marL="1371600" lvl="2" indent="-457200">
              <a:buFont typeface="+mj-lt"/>
              <a:buAutoNum type="arabicPeriod"/>
            </a:pPr>
            <a:r>
              <a:rPr lang="ru-RU" sz="2800" b="1" dirty="0">
                <a:effectLst/>
              </a:rPr>
              <a:t>Речевое воздействие и манипулирование</a:t>
            </a:r>
            <a:r>
              <a:rPr lang="ru-RU" sz="2800" b="1" dirty="0" smtClean="0">
                <a:effectLst/>
              </a:rPr>
              <a:t>.</a:t>
            </a:r>
          </a:p>
          <a:p>
            <a:pPr marL="1371600" lvl="2" indent="-457200">
              <a:buFont typeface="+mj-lt"/>
              <a:buAutoNum type="arabicPeriod"/>
            </a:pPr>
            <a:r>
              <a:rPr lang="ru-RU" sz="2800" b="1" dirty="0">
                <a:effectLst/>
              </a:rPr>
              <a:t>Коммуникативные неудачи</a:t>
            </a:r>
            <a:r>
              <a:rPr lang="ru-RU" sz="2800" b="1" dirty="0" smtClean="0">
                <a:effectLst/>
              </a:rPr>
              <a:t>.</a:t>
            </a:r>
          </a:p>
          <a:p>
            <a:pPr marL="1371600" lvl="2" indent="-457200">
              <a:buFont typeface="+mj-lt"/>
              <a:buAutoNum type="arabicPeriod"/>
            </a:pPr>
            <a:r>
              <a:rPr lang="ru-RU" sz="2800" b="1" dirty="0">
                <a:effectLst/>
              </a:rPr>
              <a:t>Коммуникативная грамотность. </a:t>
            </a:r>
            <a:endParaRPr lang="ru-RU" sz="2800" b="1" dirty="0" smtClean="0">
              <a:effectLst/>
            </a:endParaRPr>
          </a:p>
          <a:p>
            <a:pPr marL="1371600" lvl="2" indent="-457200">
              <a:buFont typeface="+mj-lt"/>
              <a:buAutoNum type="arabicPeriod"/>
            </a:pPr>
            <a:r>
              <a:rPr lang="ru-RU" sz="2800" b="1" dirty="0">
                <a:effectLst/>
              </a:rPr>
              <a:t>Причины возникновения науки о речевом воздействии в </a:t>
            </a:r>
            <a:r>
              <a:rPr lang="ru-RU" sz="2800" b="1" dirty="0" smtClean="0">
                <a:effectLst/>
              </a:rPr>
              <a:t>ХХв.</a:t>
            </a:r>
          </a:p>
          <a:p>
            <a:pPr marL="1371600" lvl="2" indent="-457200">
              <a:buFont typeface="+mj-lt"/>
              <a:buAutoNum type="arabicPeriod"/>
            </a:pPr>
            <a:r>
              <a:rPr lang="ru-RU" sz="2800" b="1" dirty="0">
                <a:effectLst/>
              </a:rPr>
              <a:t>Риторика и демократия. </a:t>
            </a:r>
            <a:endParaRPr lang="ru-RU" sz="2800" b="1" dirty="0" smtClean="0">
              <a:effectLst/>
            </a:endParaRPr>
          </a:p>
          <a:p>
            <a:pPr marL="1371600" lvl="2" indent="-457200">
              <a:buFont typeface="+mj-lt"/>
              <a:buAutoNum type="arabicPeriod"/>
            </a:pPr>
            <a:r>
              <a:rPr lang="ru-RU" sz="2800" b="1" dirty="0">
                <a:effectLst/>
              </a:rPr>
              <a:t>Педагогическое общение как прагматическая необходимость.</a:t>
            </a:r>
            <a:endParaRPr lang="ru-RU" sz="2800" b="1" dirty="0"/>
          </a:p>
        </p:txBody>
      </p:sp>
    </p:spTree>
    <p:extLst>
      <p:ext uri="{BB962C8B-B14F-4D97-AF65-F5344CB8AC3E}">
        <p14:creationId xmlns:p14="http://schemas.microsoft.com/office/powerpoint/2010/main" val="42377739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1413" y="270456"/>
            <a:ext cx="9905998" cy="1026017"/>
          </a:xfrm>
        </p:spPr>
        <p:txBody>
          <a:bodyPr>
            <a:normAutofit fontScale="90000"/>
          </a:bodyPr>
          <a:lstStyle/>
          <a:p>
            <a:pPr algn="ctr"/>
            <a:r>
              <a:rPr lang="ru-RU" dirty="0">
                <a:effectLst/>
              </a:rPr>
              <a:t>Речевое воздействие и </a:t>
            </a:r>
            <a:r>
              <a:rPr lang="ru-RU" dirty="0" smtClean="0">
                <a:effectLst/>
              </a:rPr>
              <a:t>манипулирование</a:t>
            </a:r>
            <a:r>
              <a:rPr lang="ru-RU" dirty="0">
                <a:effectLst/>
              </a:rPr>
              <a:t/>
            </a:r>
            <a:br>
              <a:rPr lang="ru-RU" dirty="0">
                <a:effectLst/>
              </a:rPr>
            </a:br>
            <a:endParaRPr lang="ru-RU" dirty="0"/>
          </a:p>
        </p:txBody>
      </p:sp>
      <p:sp>
        <p:nvSpPr>
          <p:cNvPr id="3" name="Объект 2"/>
          <p:cNvSpPr>
            <a:spLocks noGrp="1"/>
          </p:cNvSpPr>
          <p:nvPr>
            <p:ph idx="1"/>
          </p:nvPr>
        </p:nvSpPr>
        <p:spPr>
          <a:xfrm>
            <a:off x="1141413" y="1159099"/>
            <a:ext cx="10784425" cy="5396248"/>
          </a:xfrm>
        </p:spPr>
        <p:txBody>
          <a:bodyPr>
            <a:normAutofit/>
          </a:bodyPr>
          <a:lstStyle/>
          <a:p>
            <a:pPr marL="0" indent="0" algn="ctr">
              <a:buNone/>
            </a:pPr>
            <a:r>
              <a:rPr lang="ru-RU" dirty="0">
                <a:effectLst/>
              </a:rPr>
              <a:t>Речевое воздействие в широком смысле – воздействие на индивидуальное </a:t>
            </a:r>
            <a:r>
              <a:rPr lang="ru-RU" dirty="0" smtClean="0">
                <a:effectLst/>
              </a:rPr>
              <a:t>или </a:t>
            </a:r>
            <a:r>
              <a:rPr lang="ru-RU" dirty="0">
                <a:effectLst/>
              </a:rPr>
              <a:t>коллективное сознание и поведение, осуществляемое разнообразными речевыми средствами, иными словами – с помощью сообщений на естественном языке. Иногда под понятие речевого воздействия подводят также использование сообщений, построенных средствами так называемых паралингвистических </a:t>
            </a:r>
            <a:r>
              <a:rPr lang="ru-RU" dirty="0" smtClean="0">
                <a:effectLst/>
              </a:rPr>
              <a:t> семиотических </a:t>
            </a:r>
            <a:r>
              <a:rPr lang="ru-RU" dirty="0">
                <a:effectLst/>
              </a:rPr>
              <a:t>систем, к которым относятся, прежде всего, жесты, мимика и </a:t>
            </a:r>
            <a:r>
              <a:rPr lang="ru-RU" dirty="0" smtClean="0">
                <a:effectLst/>
              </a:rPr>
              <a:t>позы; </a:t>
            </a:r>
            <a:r>
              <a:rPr lang="ru-RU" dirty="0">
                <a:effectLst/>
              </a:rPr>
              <a:t>эстетические коды словесного </a:t>
            </a:r>
            <a:r>
              <a:rPr lang="ru-RU" dirty="0" smtClean="0">
                <a:effectLst/>
              </a:rPr>
              <a:t>творчества; </a:t>
            </a:r>
          </a:p>
          <a:p>
            <a:pPr marL="0" indent="0" algn="ctr">
              <a:buNone/>
            </a:pPr>
            <a:r>
              <a:rPr lang="ru-RU" dirty="0" smtClean="0">
                <a:effectLst/>
              </a:rPr>
              <a:t> </a:t>
            </a:r>
            <a:r>
              <a:rPr lang="ru-RU" dirty="0">
                <a:effectLst/>
              </a:rPr>
              <a:t>в случае письменной коммуникации, средства графического оформления </a:t>
            </a:r>
            <a:r>
              <a:rPr lang="ru-RU" dirty="0" smtClean="0">
                <a:effectLst/>
              </a:rPr>
              <a:t>текста.  </a:t>
            </a:r>
            <a:r>
              <a:rPr lang="ru-RU" dirty="0"/>
              <a:t/>
            </a:r>
            <a:br>
              <a:rPr lang="ru-RU" dirty="0"/>
            </a:br>
            <a:endParaRPr lang="ru-RU" dirty="0"/>
          </a:p>
        </p:txBody>
      </p:sp>
    </p:spTree>
    <p:extLst>
      <p:ext uri="{BB962C8B-B14F-4D97-AF65-F5344CB8AC3E}">
        <p14:creationId xmlns:p14="http://schemas.microsoft.com/office/powerpoint/2010/main" val="5276876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484310" y="450761"/>
            <a:ext cx="10018713" cy="5340439"/>
          </a:xfrm>
        </p:spPr>
        <p:txBody>
          <a:bodyPr/>
          <a:lstStyle/>
          <a:p>
            <a:r>
              <a:rPr lang="ru-RU" dirty="0"/>
              <a:t>В узком смысле, который на практике встречается гораздо чаще, под речевым воздействием понимают использование особенностей устройства и функционирования перечисленных знаковых систем, и, прежде всего, естественного языка, с целью построения сообщений, обладающих повышенной способностью воздействия на сознание и поведение адресата или адресатов сообщения. </a:t>
            </a:r>
            <a:br>
              <a:rPr lang="ru-RU" dirty="0"/>
            </a:br>
            <a:r>
              <a:rPr lang="ru-RU" dirty="0"/>
              <a:t>Как наука теория речевого воздействия имеет свою историю. В Древней Греции и Риме процветала риторика, которая учила эффективному публичному выступлению, умению вести спор и одерживать в споре победу. На первых этапах риторика была не столько теорией, сколько практикой, так как заключалась в обучении речевому мастерству.</a:t>
            </a:r>
          </a:p>
        </p:txBody>
      </p:sp>
    </p:spTree>
    <p:extLst>
      <p:ext uri="{BB962C8B-B14F-4D97-AF65-F5344CB8AC3E}">
        <p14:creationId xmlns:p14="http://schemas.microsoft.com/office/powerpoint/2010/main" val="19049310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1413" y="107324"/>
            <a:ext cx="9905998" cy="845713"/>
          </a:xfrm>
        </p:spPr>
        <p:txBody>
          <a:bodyPr/>
          <a:lstStyle/>
          <a:p>
            <a:pPr algn="ctr"/>
            <a:r>
              <a:rPr lang="ru-RU" dirty="0">
                <a:effectLst/>
              </a:rPr>
              <a:t>Коммуникативные неудачи</a:t>
            </a:r>
            <a:endParaRPr lang="ru-RU" dirty="0"/>
          </a:p>
        </p:txBody>
      </p:sp>
      <p:sp>
        <p:nvSpPr>
          <p:cNvPr id="3" name="Объект 2"/>
          <p:cNvSpPr>
            <a:spLocks noGrp="1"/>
          </p:cNvSpPr>
          <p:nvPr>
            <p:ph idx="1"/>
          </p:nvPr>
        </p:nvSpPr>
        <p:spPr>
          <a:xfrm>
            <a:off x="837127" y="1043189"/>
            <a:ext cx="10586434" cy="5563673"/>
          </a:xfrm>
        </p:spPr>
        <p:txBody>
          <a:bodyPr>
            <a:normAutofit lnSpcReduction="10000"/>
          </a:bodyPr>
          <a:lstStyle/>
          <a:p>
            <a:pPr marL="0" indent="0" algn="ctr">
              <a:buNone/>
            </a:pPr>
            <a:r>
              <a:rPr lang="ru-RU" dirty="0"/>
              <a:t/>
            </a:r>
            <a:br>
              <a:rPr lang="ru-RU" dirty="0"/>
            </a:br>
            <a:r>
              <a:rPr lang="ru-RU" dirty="0">
                <a:effectLst/>
              </a:rPr>
              <a:t>Коммуникативные неудачи - это недостижение инициатором общения коммуникативной цели и, шире, прагматических устремлений, а также отсутствие взаимодействия, взаимопонимания и согласия между участниками общения.</a:t>
            </a:r>
            <a:r>
              <a:rPr lang="ru-RU" dirty="0"/>
              <a:t/>
            </a:r>
            <a:br>
              <a:rPr lang="ru-RU" dirty="0"/>
            </a:br>
            <a:r>
              <a:rPr lang="ru-RU" dirty="0">
                <a:effectLst/>
              </a:rPr>
              <a:t>Линейное развертывание диалога </a:t>
            </a:r>
            <a:r>
              <a:rPr lang="ru-RU" dirty="0" smtClean="0">
                <a:effectLst/>
              </a:rPr>
              <a:t> обусловлено </a:t>
            </a:r>
            <a:r>
              <a:rPr lang="ru-RU" dirty="0">
                <a:effectLst/>
              </a:rPr>
              <a:t>разнопорядковыми, но в то же время взаимосвязанными факторами, лингвистическими и экстралингвистическими процессами. Поэтому поиск причин коммуникативных неудач должен вестись в разных сферах: в социально-культурных стереотипах коммуникантов, в их фоновых знаниях, в различиях коммуникативной компетенции, в психологии пола, возраста, личности. Кроме того, естественно, негативное влияние на исход речевого общения могут оказывать дистантность участников, присутствие посторонних лиц, общение через записки, письма, пейджер, по телефону. Большую роль играют все особенности развития речевой ситуации, вплоть до состояния коммуникантов и их настроения.</a:t>
            </a:r>
            <a:endParaRPr lang="ru-RU" dirty="0"/>
          </a:p>
        </p:txBody>
      </p:sp>
    </p:spTree>
    <p:extLst>
      <p:ext uri="{BB962C8B-B14F-4D97-AF65-F5344CB8AC3E}">
        <p14:creationId xmlns:p14="http://schemas.microsoft.com/office/powerpoint/2010/main" val="19963381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1413" y="107324"/>
            <a:ext cx="9905998" cy="935865"/>
          </a:xfrm>
        </p:spPr>
        <p:txBody>
          <a:bodyPr/>
          <a:lstStyle/>
          <a:p>
            <a:pPr algn="ctr"/>
            <a:r>
              <a:rPr lang="ru-RU" dirty="0">
                <a:effectLst/>
              </a:rPr>
              <a:t>Коммуникативная грамотность</a:t>
            </a:r>
            <a:endParaRPr lang="ru-RU" dirty="0"/>
          </a:p>
        </p:txBody>
      </p:sp>
      <p:sp>
        <p:nvSpPr>
          <p:cNvPr id="3" name="Объект 2"/>
          <p:cNvSpPr>
            <a:spLocks noGrp="1"/>
          </p:cNvSpPr>
          <p:nvPr>
            <p:ph idx="1"/>
          </p:nvPr>
        </p:nvSpPr>
        <p:spPr>
          <a:xfrm>
            <a:off x="940158" y="1043189"/>
            <a:ext cx="10328856" cy="5615188"/>
          </a:xfrm>
        </p:spPr>
        <p:txBody>
          <a:bodyPr/>
          <a:lstStyle/>
          <a:p>
            <a:pPr marL="0" indent="0" algn="ctr">
              <a:buNone/>
            </a:pPr>
            <a:r>
              <a:rPr lang="ru-RU" dirty="0">
                <a:effectLst/>
              </a:rPr>
              <a:t>Коммуникативная грамотность, как утверждают словари, - это знание правил общения, умение соотнести их с конкретной </a:t>
            </a:r>
            <a:r>
              <a:rPr lang="ru-RU" dirty="0" smtClean="0">
                <a:effectLst/>
              </a:rPr>
              <a:t>ситуацией. Понятие </a:t>
            </a:r>
            <a:r>
              <a:rPr lang="ru-RU" dirty="0">
                <a:effectLst/>
              </a:rPr>
              <a:t>включает культуру речи, языковую и речевую грамотность, знания о педагогике, психологии, логике и этике общения. </a:t>
            </a:r>
            <a:r>
              <a:rPr lang="ru-RU" dirty="0"/>
              <a:t/>
            </a:r>
            <a:br>
              <a:rPr lang="ru-RU" dirty="0"/>
            </a:br>
            <a:r>
              <a:rPr lang="ru-RU" dirty="0">
                <a:effectLst/>
              </a:rPr>
              <a:t>Под коммуникативной грамотностью копирайтера подразумевается способность автора создавать тематический текстовый контент с самой разнообразной функциональностью, категорийностью, смыслом, но всегда безупречный с точки зрения отсутствия разнотипных ошибок. Разумеется, существуют определенные допуски, как и в любых других сферах. </a:t>
            </a:r>
            <a:r>
              <a:rPr lang="ru-RU" dirty="0"/>
              <a:t/>
            </a:r>
            <a:br>
              <a:rPr lang="ru-RU" dirty="0"/>
            </a:br>
            <a:r>
              <a:rPr lang="ru-RU" dirty="0">
                <a:effectLst/>
              </a:rPr>
              <a:t>Минимальная концентрация ошибок, опечаток, недочетов </a:t>
            </a:r>
            <a:r>
              <a:rPr lang="ru-RU" dirty="0" smtClean="0">
                <a:effectLst/>
              </a:rPr>
              <a:t>допустима, </a:t>
            </a:r>
            <a:r>
              <a:rPr lang="ru-RU" dirty="0">
                <a:effectLst/>
              </a:rPr>
              <a:t>ибо в копирайтинге, как нигде, присутствует человеческий фактор. От него никогда уйти не удастся, даже при появлении самых совершенных инструментов и полной автоматизации проверки. </a:t>
            </a:r>
            <a:endParaRPr lang="ru-RU" dirty="0"/>
          </a:p>
        </p:txBody>
      </p:sp>
    </p:spTree>
    <p:extLst>
      <p:ext uri="{BB962C8B-B14F-4D97-AF65-F5344CB8AC3E}">
        <p14:creationId xmlns:p14="http://schemas.microsoft.com/office/powerpoint/2010/main" val="2450336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167171" y="426075"/>
            <a:ext cx="9905998" cy="4983052"/>
          </a:xfrm>
        </p:spPr>
        <p:txBody>
          <a:bodyPr/>
          <a:lstStyle/>
          <a:p>
            <a:pPr marL="0" indent="0" algn="ctr">
              <a:buNone/>
            </a:pPr>
            <a:r>
              <a:rPr lang="ru-RU" dirty="0">
                <a:effectLst/>
              </a:rPr>
              <a:t>Автор – не машина, а машина - лишь его помощник без ума и интеллекта. Копирайтер иногда просто пропускает недочет не из-за своей безграмотности или профессиональной недоразвитости. Срабатывает так называемая «замыленность» глаза и ума, когда ошибку не замечают. </a:t>
            </a:r>
            <a:r>
              <a:rPr lang="ru-RU" dirty="0"/>
              <a:t/>
            </a:r>
            <a:br>
              <a:rPr lang="ru-RU" dirty="0"/>
            </a:br>
            <a:r>
              <a:rPr lang="ru-RU" dirty="0">
                <a:effectLst/>
              </a:rPr>
              <a:t>Например, человек всегда прочитает правильно слово, в котором переставлены местами буквы. Такое явление довольно часто сопровождает работу авторов, пишущих со скоростью речи: их пальцы работают так быстро, что кнопки клавиатуры, порой, срабатывают одновременно и последовательность букв меняется автоматически. При проверке (вычитке) перестановка упускается из внимания. Это доказанный психологический факт.</a:t>
            </a:r>
            <a:endParaRPr lang="ru-RU" dirty="0"/>
          </a:p>
        </p:txBody>
      </p:sp>
    </p:spTree>
    <p:extLst>
      <p:ext uri="{BB962C8B-B14F-4D97-AF65-F5344CB8AC3E}">
        <p14:creationId xmlns:p14="http://schemas.microsoft.com/office/powerpoint/2010/main" val="34668539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84312" y="93371"/>
            <a:ext cx="10018713" cy="1752599"/>
          </a:xfrm>
        </p:spPr>
        <p:txBody>
          <a:bodyPr>
            <a:normAutofit/>
          </a:bodyPr>
          <a:lstStyle/>
          <a:p>
            <a:pPr algn="ctr"/>
            <a:r>
              <a:rPr lang="ru-RU" dirty="0">
                <a:effectLst/>
              </a:rPr>
              <a:t>Причины возникновения науки о речевом воздействии в </a:t>
            </a:r>
            <a:r>
              <a:rPr lang="ru-RU" dirty="0" smtClean="0">
                <a:effectLst/>
              </a:rPr>
              <a:t>ХХв</a:t>
            </a:r>
            <a:endParaRPr lang="ru-RU" dirty="0"/>
          </a:p>
        </p:txBody>
      </p:sp>
      <p:sp>
        <p:nvSpPr>
          <p:cNvPr id="3" name="Объект 2"/>
          <p:cNvSpPr>
            <a:spLocks noGrp="1"/>
          </p:cNvSpPr>
          <p:nvPr>
            <p:ph sz="half" idx="1"/>
          </p:nvPr>
        </p:nvSpPr>
        <p:spPr>
          <a:xfrm>
            <a:off x="862886" y="1944711"/>
            <a:ext cx="5516482" cy="4913289"/>
          </a:xfrm>
        </p:spPr>
        <p:txBody>
          <a:bodyPr>
            <a:noAutofit/>
          </a:bodyPr>
          <a:lstStyle/>
          <a:p>
            <a:pPr marL="0" indent="0" algn="ctr">
              <a:buNone/>
            </a:pPr>
            <a:r>
              <a:rPr lang="ru-RU" sz="2400" dirty="0">
                <a:effectLst/>
              </a:rPr>
              <a:t>Причины социально-политического характера: развитие свободы, демократии, появление идеи свободы личности, равенства людей потребовали науку, которая показала бы, как убеждать равному равного. Не случайно в античных демократиях речевое воздействие играло столь заметную роль и сошло на нет в средневековье, когда господствовали тоталитарные и религиозно-догматические формы правления.</a:t>
            </a:r>
            <a:r>
              <a:rPr lang="ru-RU" sz="2400" dirty="0"/>
              <a:t/>
            </a:r>
            <a:br>
              <a:rPr lang="ru-RU" sz="2400" dirty="0"/>
            </a:br>
            <a:r>
              <a:rPr lang="ru-RU" sz="2400" dirty="0"/>
              <a:t/>
            </a:r>
            <a:br>
              <a:rPr lang="ru-RU" sz="2400" dirty="0"/>
            </a:br>
            <a:endParaRPr lang="ru-RU" sz="2400" dirty="0"/>
          </a:p>
        </p:txBody>
      </p:sp>
      <p:pic>
        <p:nvPicPr>
          <p:cNvPr id="5" name="Объект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787166" y="2073499"/>
            <a:ext cx="4040529" cy="4108360"/>
          </a:xfrm>
          <a:prstGeom prst="rect">
            <a:avLst/>
          </a:prstGeom>
          <a:ln>
            <a:noFill/>
          </a:ln>
          <a:effectLst>
            <a:softEdge rad="112500"/>
          </a:effectLst>
        </p:spPr>
      </p:pic>
    </p:spTree>
    <p:extLst>
      <p:ext uri="{BB962C8B-B14F-4D97-AF65-F5344CB8AC3E}">
        <p14:creationId xmlns:p14="http://schemas.microsoft.com/office/powerpoint/2010/main" val="20536844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574462" y="425002"/>
            <a:ext cx="10018713" cy="5417713"/>
          </a:xfrm>
        </p:spPr>
        <p:txBody>
          <a:bodyPr/>
          <a:lstStyle/>
          <a:p>
            <a:pPr marL="0" indent="0">
              <a:buNone/>
            </a:pPr>
            <a:r>
              <a:rPr lang="ru-RU" dirty="0"/>
              <a:t>В настоящее время люди "внизу" получили определенные права. Они перестали трепетать перед начальством, поскольку законы стали их защищать; профсоюзы, политические партии, различные общества стали выступать в защиту людей; права человека становятся постепенно важнейшей стороной общественной жизни развитых государств. Люди стали "оговариваться" - ХХ век стал "веком возражений". В нынешних условиях людей стало нужно убеждать, причем всех (даже детей!). Стало необходимо убеждать широкий круг лиц, неравных друг другу по уровню образования, культуры и т. д., но требующих равного отношения. Убеждать стало необходимо в демократических государствах при выборах, в условиях плюрализма мнений и политической жизни, в условиях политической борьбы - политикам стало необходимо учиться убеждать людей в своей правоте.</a:t>
            </a:r>
          </a:p>
        </p:txBody>
      </p:sp>
    </p:spTree>
    <p:extLst>
      <p:ext uri="{BB962C8B-B14F-4D97-AF65-F5344CB8AC3E}">
        <p14:creationId xmlns:p14="http://schemas.microsoft.com/office/powerpoint/2010/main" val="22767815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араллакс">
  <a:themeElements>
    <a:clrScheme name="Параллакс">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Параллакс">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Параллакс">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xmlns="" name="Parallax" id="{3388167B-A2EB-4685-9635-1831D9AEF8C4}" vid="{4F7A876A-7598-49CA-AFC8-8EDA2551E4A7}"/>
    </a:ext>
  </a:extLst>
</a:theme>
</file>

<file path=docProps/app.xml><?xml version="1.0" encoding="utf-8"?>
<Properties xmlns="http://schemas.openxmlformats.org/officeDocument/2006/extended-properties" xmlns:vt="http://schemas.openxmlformats.org/officeDocument/2006/docPropsVTypes">
  <Template>TM03457496[[fn=Параллакс]]</Template>
  <TotalTime>59</TotalTime>
  <Words>1003</Words>
  <Application>Microsoft Office PowerPoint</Application>
  <PresentationFormat>Произвольный</PresentationFormat>
  <Paragraphs>29</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Параллакс</vt:lpstr>
      <vt:lpstr>  Способы речевого воздействия на личность</vt:lpstr>
      <vt:lpstr>Содержание</vt:lpstr>
      <vt:lpstr>Речевое воздействие и манипулирование </vt:lpstr>
      <vt:lpstr>Презентация PowerPoint</vt:lpstr>
      <vt:lpstr>Коммуникативные неудачи</vt:lpstr>
      <vt:lpstr>Коммуникативная грамотность</vt:lpstr>
      <vt:lpstr>Презентация PowerPoint</vt:lpstr>
      <vt:lpstr>Причины возникновения науки о речевом воздействии в ХХв</vt:lpstr>
      <vt:lpstr>Презентация PowerPoint</vt:lpstr>
      <vt:lpstr>Презентация PowerPoint</vt:lpstr>
      <vt:lpstr>Презентация PowerPoint</vt:lpstr>
      <vt:lpstr>Риторика и демократия</vt:lpstr>
      <vt:lpstr>Презентация PowerPoint</vt:lpstr>
      <vt:lpstr>Педагогическое общение как прагматическая необходимость</vt:lpstr>
      <vt:lpstr>Презентация PowerPoint</vt:lpstr>
      <vt:lpstr>Спасибо за внимание!</vt:lpstr>
    </vt:vector>
  </TitlesOfParts>
  <Company>UralSOFT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Зачетная работа по риторике.  На тему : способы речевого воздействия на личность.</dc:title>
  <dc:creator>Ксюша</dc:creator>
  <cp:lastModifiedBy>ASUS</cp:lastModifiedBy>
  <cp:revision>10</cp:revision>
  <dcterms:created xsi:type="dcterms:W3CDTF">2015-12-22T18:14:48Z</dcterms:created>
  <dcterms:modified xsi:type="dcterms:W3CDTF">2016-01-09T10:28:47Z</dcterms:modified>
</cp:coreProperties>
</file>