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02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1" r:id="rId15"/>
    <p:sldId id="269" r:id="rId16"/>
    <p:sldId id="270" r:id="rId17"/>
    <p:sldId id="271" r:id="rId18"/>
    <p:sldId id="272" r:id="rId19"/>
    <p:sldId id="273" r:id="rId20"/>
    <p:sldId id="280" r:id="rId21"/>
    <p:sldId id="274" r:id="rId22"/>
    <p:sldId id="275" r:id="rId23"/>
    <p:sldId id="276" r:id="rId24"/>
    <p:sldId id="277" r:id="rId25"/>
    <p:sldId id="278" r:id="rId26"/>
    <p:sldId id="279" r:id="rId27"/>
    <p:sldId id="282" r:id="rId28"/>
    <p:sldId id="284" r:id="rId29"/>
    <p:sldId id="283" r:id="rId30"/>
    <p:sldId id="285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47" d="100"/>
          <a:sy n="47" d="100"/>
        </p:scale>
        <p:origin x="73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72287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61587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27217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0537208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3120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06622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41422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95226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98058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62784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13104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63992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2450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88464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02970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78010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33717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EAB5F-78EB-45CA-9E26-D1BAA0AA6EEC}" type="datetimeFigureOut">
              <a:rPr lang="en-US" smtClean="0"/>
              <a:t>12/21/2015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1754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  <p:sldLayoutId id="2147484012" r:id="rId10"/>
    <p:sldLayoutId id="2147484013" r:id="rId11"/>
    <p:sldLayoutId id="2147484014" r:id="rId12"/>
    <p:sldLayoutId id="2147484015" r:id="rId13"/>
    <p:sldLayoutId id="2147484016" r:id="rId14"/>
    <p:sldLayoutId id="2147484017" r:id="rId15"/>
    <p:sldLayoutId id="2147484018" r:id="rId16"/>
    <p:sldLayoutId id="2147484019" r:id="rId17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04109" y="2426860"/>
            <a:ext cx="9448800" cy="1825096"/>
          </a:xfrm>
        </p:spPr>
        <p:txBody>
          <a:bodyPr>
            <a:normAutofit fontScale="90000"/>
          </a:bodyPr>
          <a:lstStyle/>
          <a:p>
            <a:r>
              <a:rPr lang="ru-RU" b="1" cap="none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Факторы </a:t>
            </a:r>
            <a:r>
              <a:rPr lang="ru-RU" b="1" cap="none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эффективности </a:t>
            </a:r>
            <a:r>
              <a:rPr lang="ru-RU" b="1" cap="none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речевого воздействия</a:t>
            </a:r>
            <a:endParaRPr lang="ru-RU" b="1" cap="none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6220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/>
        </p:nvSpPr>
        <p:spPr bwMode="auto">
          <a:xfrm>
            <a:off x="477983" y="1485899"/>
            <a:ext cx="11003972" cy="4790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ru-RU" altLang="ru-RU" b="1" smtClean="0"/>
              <a:t>Вертикальное коммуникативное равновесие</a:t>
            </a:r>
            <a:r>
              <a:rPr lang="ru-RU" altLang="ru-RU" smtClean="0"/>
              <a:t> связано с соблюдением норм общения, принятых для лиц, находящихся в неравных отношениях по вертикали: начальник – подчиненный; старший – младший; занимающий более высокое служебное положение – занимающий более низкое служебное положение; стоящий выше в социальной иерархии – стоящий ниже в социальной иерархии.</a:t>
            </a:r>
          </a:p>
        </p:txBody>
      </p:sp>
    </p:spTree>
    <p:extLst>
      <p:ext uri="{BB962C8B-B14F-4D97-AF65-F5344CB8AC3E}">
        <p14:creationId xmlns:p14="http://schemas.microsoft.com/office/powerpoint/2010/main" val="193097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9546" y="1278082"/>
            <a:ext cx="11055927" cy="457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841663" y="1880754"/>
            <a:ext cx="10650682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ru-RU" altLang="ru-RU" b="1" dirty="0" smtClean="0">
                <a:solidFill>
                  <a:schemeClr val="bg1"/>
                </a:solidFill>
              </a:rPr>
              <a:t>И при горизонтальном, и при вертикальном коммуникативном равновесии важно, чтобы соблюдались принятые в обществе ролевые нормы. Если равный не командует равным ему, начальник не унижает, сын послушен родителям, подчиненный уважителен и т.д., то коммуникативное равновесие соблюдено.</a:t>
            </a:r>
          </a:p>
        </p:txBody>
      </p:sp>
    </p:spTree>
    <p:extLst>
      <p:ext uri="{BB962C8B-B14F-4D97-AF65-F5344CB8AC3E}">
        <p14:creationId xmlns:p14="http://schemas.microsoft.com/office/powerpoint/2010/main" val="3283620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/>
        </p:nvSpPr>
        <p:spPr bwMode="auto">
          <a:xfrm>
            <a:off x="308262" y="160015"/>
            <a:ext cx="11662065" cy="1131779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5400" dirty="0" smtClean="0">
                <a:solidFill>
                  <a:schemeClr val="bg1"/>
                </a:solidFill>
              </a:rPr>
              <a:t>Условия успешного общения</a:t>
            </a:r>
          </a:p>
        </p:txBody>
      </p:sp>
      <p:sp>
        <p:nvSpPr>
          <p:cNvPr id="3" name="Rectangle 4"/>
          <p:cNvSpPr>
            <a:spLocks noGrp="1" noChangeArrowheads="1"/>
          </p:cNvSpPr>
          <p:nvPr/>
        </p:nvSpPr>
        <p:spPr bwMode="auto">
          <a:xfrm>
            <a:off x="308262" y="1435606"/>
            <a:ext cx="516774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 dirty="0" smtClean="0"/>
              <a:t>1. Коммуникативная заинтересованность;</a:t>
            </a:r>
          </a:p>
        </p:txBody>
      </p:sp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308262" y="2951018"/>
            <a:ext cx="507422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 dirty="0" smtClean="0"/>
              <a:t>2. Настроенность на мир собеседника; </a:t>
            </a:r>
            <a:br>
              <a:rPr lang="ru-RU" altLang="ru-RU" sz="3600" dirty="0" smtClean="0"/>
            </a:br>
            <a:endParaRPr lang="ru-RU" altLang="ru-RU" sz="3600" dirty="0" smtClean="0"/>
          </a:p>
        </p:txBody>
      </p:sp>
      <p:sp>
        <p:nvSpPr>
          <p:cNvPr id="5" name="Rectangle 2"/>
          <p:cNvSpPr>
            <a:spLocks noGrp="1" noChangeArrowheads="1"/>
          </p:cNvSpPr>
          <p:nvPr/>
        </p:nvSpPr>
        <p:spPr bwMode="auto">
          <a:xfrm>
            <a:off x="308262" y="3744047"/>
            <a:ext cx="5323609" cy="333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 dirty="0" smtClean="0"/>
              <a:t>3. Умение слушателя проникнуть в коммуникативный замысел (намерение, интенцию) говорящего; </a:t>
            </a:r>
            <a:br>
              <a:rPr lang="ru-RU" altLang="ru-RU" sz="3200" dirty="0" smtClean="0"/>
            </a:br>
            <a:endParaRPr lang="ru-RU" altLang="ru-RU" sz="3200" dirty="0" smtClean="0"/>
          </a:p>
        </p:txBody>
      </p:sp>
      <p:sp>
        <p:nvSpPr>
          <p:cNvPr id="7" name="Rectangle 2"/>
          <p:cNvSpPr>
            <a:spLocks noGrp="1" noChangeArrowheads="1"/>
          </p:cNvSpPr>
          <p:nvPr/>
        </p:nvSpPr>
        <p:spPr bwMode="auto">
          <a:xfrm>
            <a:off x="5486400" y="1705769"/>
            <a:ext cx="6705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 dirty="0" smtClean="0"/>
              <a:t>4. Способность говорящего варьировать способ языкового представления;</a:t>
            </a:r>
          </a:p>
        </p:txBody>
      </p:sp>
      <p:sp>
        <p:nvSpPr>
          <p:cNvPr id="8" name="Rectangle 2"/>
          <p:cNvSpPr>
            <a:spLocks noGrp="1" noChangeArrowheads="1"/>
          </p:cNvSpPr>
          <p:nvPr/>
        </p:nvSpPr>
        <p:spPr bwMode="auto">
          <a:xfrm>
            <a:off x="5476007" y="2763981"/>
            <a:ext cx="6889173" cy="1745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 dirty="0" smtClean="0"/>
              <a:t>5. Внешние обстоятельства;</a:t>
            </a:r>
          </a:p>
        </p:txBody>
      </p:sp>
      <p:sp>
        <p:nvSpPr>
          <p:cNvPr id="9" name="Rectangle 2"/>
          <p:cNvSpPr>
            <a:spLocks noGrp="1" noChangeArrowheads="1"/>
          </p:cNvSpPr>
          <p:nvPr/>
        </p:nvSpPr>
        <p:spPr bwMode="auto">
          <a:xfrm>
            <a:off x="5476006" y="4279393"/>
            <a:ext cx="688917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 dirty="0" smtClean="0"/>
              <a:t>6. Знание говорящим норм этикетного речевого общения;</a:t>
            </a:r>
            <a:br>
              <a:rPr lang="ru-RU" altLang="ru-RU" sz="3600" dirty="0" smtClean="0"/>
            </a:br>
            <a:endParaRPr lang="ru-RU" altLang="ru-RU" sz="3600" dirty="0" smtClean="0"/>
          </a:p>
        </p:txBody>
      </p:sp>
      <p:sp>
        <p:nvSpPr>
          <p:cNvPr id="10" name="Rectangle 2"/>
          <p:cNvSpPr>
            <a:spLocks noGrp="1" noChangeArrowheads="1"/>
          </p:cNvSpPr>
          <p:nvPr/>
        </p:nvSpPr>
        <p:spPr bwMode="auto">
          <a:xfrm>
            <a:off x="5476005" y="5410128"/>
            <a:ext cx="6602581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 dirty="0" smtClean="0"/>
              <a:t>7. Соблюдение норм русского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77337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52755" y="730011"/>
            <a:ext cx="565265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Roboto"/>
              </a:rPr>
              <a:t>Коммуникативный барьер – это совокупность внешних и внутренних причин и явлений, мешающих эффективной коммуникации или полностью блокирующих её</a:t>
            </a:r>
            <a:r>
              <a:rPr lang="ru-RU" sz="2800" dirty="0">
                <a:latin typeface="Roboto"/>
              </a:rPr>
              <a:t>. Проще говоря, это то, что не даёт нам общаться. Понятное дело, что в зависимости от процесса возникновения, барьеры делятся на внешние и внутренние.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40" y="730011"/>
            <a:ext cx="5926236" cy="555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25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904009" y="1787236"/>
            <a:ext cx="9975273" cy="407323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Приведем несколько примеров видов коммуникативных барьеров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4890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036" y="744428"/>
            <a:ext cx="1200496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rebuchet MS" panose="020B0603020202020204" pitchFamily="34" charset="0"/>
              </a:rPr>
              <a:t>1. Логический барьер.</a:t>
            </a: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>Каждый человек воспринимает ситуацию со своей точки зрения в зависимости от опыта, знаний, культуры, личностных потребностей и мотивации. Прежде чем высказать мысль вслух, человек кодирует информацию – вербализирует (превращает внутреннюю речь в слова).  Получатель сообщения, расшифровывает слова в соответствие со своим уровнем знаний, способом восприятия информации и мировоззрения. На этапе ВЫСКАЗАЛ-УСЛЫШАЛ-РАСКОДИРОВАЛ-ПОНЯЛ теряется или искажается 70% информации.</a:t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i="1" dirty="0">
                <a:latin typeface="Trebuchet MS" panose="020B0603020202020204" pitchFamily="34" charset="0"/>
              </a:rPr>
              <a:t>Пример.</a:t>
            </a: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i="1" dirty="0">
                <a:latin typeface="Trebuchet MS" panose="020B0603020202020204" pitchFamily="34" charset="0"/>
              </a:rPr>
              <a:t>Ночью раздался стук в окно.</a:t>
            </a: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i="1" dirty="0">
                <a:latin typeface="Trebuchet MS" panose="020B0603020202020204" pitchFamily="34" charset="0"/>
              </a:rPr>
              <a:t>-Хозяин, дрова нужны?</a:t>
            </a: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i="1" dirty="0">
                <a:latin typeface="Trebuchet MS" panose="020B0603020202020204" pitchFamily="34" charset="0"/>
              </a:rPr>
              <a:t>-Нет, не нужны.</a:t>
            </a: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i="1" dirty="0">
                <a:latin typeface="Trebuchet MS" panose="020B0603020202020204" pitchFamily="34" charset="0"/>
              </a:rPr>
              <a:t>  Наутро глядь: дрова во дворе исчезли.</a:t>
            </a: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> Типичная ошибка в процессе оценки информации формулируется так: «Я сказал то, что хотел сказать, он понял то, что я сказал». Это иллюзия. Во-первых, партнер понимает все по-другому, во-вторых, по-своему. Основная проблема понимания заложена в особенностях мышления. </a:t>
            </a:r>
            <a:r>
              <a:rPr lang="ru-RU" i="1" dirty="0">
                <a:latin typeface="Trebuchet MS" panose="020B0603020202020204" pitchFamily="34" charset="0"/>
              </a:rPr>
              <a:t>Виды мышления</a:t>
            </a:r>
            <a:r>
              <a:rPr lang="ru-RU" dirty="0">
                <a:latin typeface="Trebuchet MS" panose="020B0603020202020204" pitchFamily="34" charset="0"/>
              </a:rPr>
              <a:t>: абстрактно-логическое, наглядно-образное, наглядно-действенное. Скорость, гибкость, широта, критичность мыслительной деятельности у всех различна, что и приводит к искажению информации и понимании ее отлично от другого человека.</a:t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i="1" dirty="0">
                <a:latin typeface="Trebuchet MS" panose="020B0603020202020204" pitchFamily="34" charset="0"/>
              </a:rPr>
              <a:t> </a:t>
            </a:r>
            <a:endParaRPr lang="ru-RU" b="0" i="0" dirty="0">
              <a:effectLst/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14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4464" y="225101"/>
            <a:ext cx="11492344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rebuchet MS" panose="020B0603020202020204" pitchFamily="34" charset="0"/>
              </a:rPr>
              <a:t>Факторы, затрудняющие передачу информации от одного партнера к другому:</a:t>
            </a:r>
            <a:endParaRPr lang="ru-RU" sz="2400" b="1" dirty="0">
              <a:latin typeface="Trebuchet MS" panose="020B0603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atin typeface="Trebuchet MS" panose="020B0603020202020204" pitchFamily="34" charset="0"/>
              </a:rPr>
              <a:t>Неточность высказывания.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atin typeface="Trebuchet MS" panose="020B0603020202020204" pitchFamily="34" charset="0"/>
              </a:rPr>
              <a:t>Неуместное использование профессиональных терминов.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atin typeface="Trebuchet MS" panose="020B0603020202020204" pitchFamily="34" charset="0"/>
              </a:rPr>
              <a:t>Неверное истолкование намерений собеседника.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atin typeface="Trebuchet MS" panose="020B0603020202020204" pitchFamily="34" charset="0"/>
              </a:rPr>
              <a:t>Чрезмерное использование иностранных слов.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atin typeface="Trebuchet MS" panose="020B0603020202020204" pitchFamily="34" charset="0"/>
              </a:rPr>
              <a:t>Неполное информирование партнера.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atin typeface="Trebuchet MS" panose="020B0603020202020204" pitchFamily="34" charset="0"/>
              </a:rPr>
              <a:t>Быстрый темп изложения информации.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atin typeface="Trebuchet MS" panose="020B0603020202020204" pitchFamily="34" charset="0"/>
              </a:rPr>
              <a:t>Неполная концентрация внимания.</a:t>
            </a:r>
          </a:p>
          <a:p>
            <a:r>
              <a:rPr lang="ru-RU" sz="2400" b="1" dirty="0">
                <a:latin typeface="Trebuchet MS" panose="020B0603020202020204" pitchFamily="34" charset="0"/>
              </a:rPr>
              <a:t>Витиеватость мысли.</a:t>
            </a:r>
            <a:br>
              <a:rPr lang="ru-RU" sz="2400" b="1" dirty="0">
                <a:latin typeface="Trebuchet MS" panose="020B0603020202020204" pitchFamily="34" charset="0"/>
              </a:rPr>
            </a:br>
            <a:r>
              <a:rPr lang="ru-RU" sz="2400" b="1" dirty="0">
                <a:latin typeface="Trebuchet MS" panose="020B0603020202020204" pitchFamily="34" charset="0"/>
              </a:rPr>
              <a:t/>
            </a:r>
            <a:br>
              <a:rPr lang="ru-RU" sz="2400" b="1" dirty="0">
                <a:latin typeface="Trebuchet MS" panose="020B0603020202020204" pitchFamily="34" charset="0"/>
              </a:rPr>
            </a:br>
            <a:r>
              <a:rPr lang="ru-RU" sz="2400" b="1" i="1" dirty="0">
                <a:latin typeface="Trebuchet MS" panose="020B0603020202020204" pitchFamily="34" charset="0"/>
              </a:rPr>
              <a:t>Преодоление барьера </a:t>
            </a:r>
            <a:r>
              <a:rPr lang="ru-RU" sz="2400" b="1" dirty="0">
                <a:latin typeface="Trebuchet MS" panose="020B0603020202020204" pitchFamily="34" charset="0"/>
              </a:rPr>
              <a:t/>
            </a:r>
            <a:br>
              <a:rPr lang="ru-RU" sz="2400" b="1" dirty="0">
                <a:latin typeface="Trebuchet MS" panose="020B0603020202020204" pitchFamily="34" charset="0"/>
              </a:rPr>
            </a:br>
            <a:r>
              <a:rPr lang="ru-RU" sz="2400" b="1" dirty="0">
                <a:latin typeface="Trebuchet MS" panose="020B0603020202020204" pitchFamily="34" charset="0"/>
              </a:rPr>
              <a:t/>
            </a:r>
            <a:br>
              <a:rPr lang="ru-RU" sz="2400" b="1" dirty="0">
                <a:latin typeface="Trebuchet MS" panose="020B0603020202020204" pitchFamily="34" charset="0"/>
              </a:rPr>
            </a:br>
            <a:r>
              <a:rPr lang="ru-RU" sz="2400" b="1" dirty="0">
                <a:latin typeface="Trebuchet MS" panose="020B0603020202020204" pitchFamily="34" charset="0"/>
              </a:rPr>
              <a:t>1.      Постоянный анализ информации, размышление о ней.</a:t>
            </a:r>
            <a:br>
              <a:rPr lang="ru-RU" sz="2400" b="1" dirty="0">
                <a:latin typeface="Trebuchet MS" panose="020B0603020202020204" pitchFamily="34" charset="0"/>
              </a:rPr>
            </a:br>
            <a:r>
              <a:rPr lang="ru-RU" sz="2400" b="1" dirty="0">
                <a:latin typeface="Trebuchet MS" panose="020B0603020202020204" pitchFamily="34" charset="0"/>
              </a:rPr>
              <a:t>2.      Включение внимания в партнера с целью понять его точку зрения.</a:t>
            </a:r>
            <a:br>
              <a:rPr lang="ru-RU" sz="2400" b="1" dirty="0">
                <a:latin typeface="Trebuchet MS" panose="020B0603020202020204" pitchFamily="34" charset="0"/>
              </a:rPr>
            </a:br>
            <a:r>
              <a:rPr lang="ru-RU" sz="2400" b="1" dirty="0">
                <a:latin typeface="Trebuchet MS" panose="020B0603020202020204" pitchFamily="34" charset="0"/>
              </a:rPr>
              <a:t>3.      Обратная связь (Давайте уточним, все ли понято).</a:t>
            </a:r>
            <a:br>
              <a:rPr lang="ru-RU" sz="2400" b="1" dirty="0">
                <a:latin typeface="Trebuchet MS" panose="020B0603020202020204" pitchFamily="34" charset="0"/>
              </a:rPr>
            </a:br>
            <a:r>
              <a:rPr lang="ru-RU" sz="2400" b="1" dirty="0">
                <a:latin typeface="Trebuchet MS" panose="020B0603020202020204" pitchFamily="34" charset="0"/>
              </a:rPr>
              <a:t>4.      Логически выстроенное сообщение: грамотно, лаконично и донесено понятным языком для слушателя.</a:t>
            </a:r>
            <a:br>
              <a:rPr lang="ru-RU" sz="2400" b="1" dirty="0">
                <a:latin typeface="Trebuchet MS" panose="020B0603020202020204" pitchFamily="34" charset="0"/>
              </a:rPr>
            </a:br>
            <a:endParaRPr lang="ru-RU" sz="2400" b="1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84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327" y="856357"/>
            <a:ext cx="1190798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rebuchet MS" panose="020B0603020202020204" pitchFamily="34" charset="0"/>
              </a:rPr>
              <a:t> 2. Стилистический барьер.</a:t>
            </a:r>
            <a:r>
              <a:rPr lang="ru-RU" sz="2400" dirty="0">
                <a:latin typeface="Trebuchet MS" panose="020B0603020202020204" pitchFamily="34" charset="0"/>
              </a:rPr>
              <a:t/>
            </a:r>
            <a:br>
              <a:rPr lang="ru-RU" sz="2400" dirty="0">
                <a:latin typeface="Trebuchet MS" panose="020B0603020202020204" pitchFamily="34" charset="0"/>
              </a:rPr>
            </a:br>
            <a:r>
              <a:rPr lang="ru-RU" sz="2400" dirty="0">
                <a:latin typeface="Trebuchet MS" panose="020B0603020202020204" pitchFamily="34" charset="0"/>
              </a:rPr>
              <a:t/>
            </a:r>
            <a:br>
              <a:rPr lang="ru-RU" sz="2400" dirty="0">
                <a:latin typeface="Trebuchet MS" panose="020B0603020202020204" pitchFamily="34" charset="0"/>
              </a:rPr>
            </a:br>
            <a:r>
              <a:rPr lang="ru-RU" sz="2400" dirty="0">
                <a:latin typeface="Trebuchet MS" panose="020B0603020202020204" pitchFamily="34" charset="0"/>
              </a:rPr>
              <a:t>Стиль изложения информации должен соответствовать содержанию. Для правильности восприятия информации необходимо правильно подбирать аргументы, основные доводы, четко и структурировано излагать информацию.           </a:t>
            </a:r>
            <a:br>
              <a:rPr lang="ru-RU" sz="2400" dirty="0">
                <a:latin typeface="Trebuchet MS" panose="020B0603020202020204" pitchFamily="34" charset="0"/>
              </a:rPr>
            </a:br>
            <a:r>
              <a:rPr lang="ru-RU" sz="2400" dirty="0">
                <a:latin typeface="Trebuchet MS" panose="020B0603020202020204" pitchFamily="34" charset="0"/>
              </a:rPr>
              <a:t/>
            </a:r>
            <a:br>
              <a:rPr lang="ru-RU" sz="2400" dirty="0">
                <a:latin typeface="Trebuchet MS" panose="020B0603020202020204" pitchFamily="34" charset="0"/>
              </a:rPr>
            </a:br>
            <a:r>
              <a:rPr lang="ru-RU" sz="2400" i="1" dirty="0">
                <a:latin typeface="Trebuchet MS" panose="020B0603020202020204" pitchFamily="34" charset="0"/>
              </a:rPr>
              <a:t>Правило рамки.</a:t>
            </a:r>
            <a:r>
              <a:rPr lang="ru-RU" sz="2400" dirty="0">
                <a:latin typeface="Trebuchet MS" panose="020B0603020202020204" pitchFamily="34" charset="0"/>
              </a:rPr>
              <a:t> Основано на действии психологического закона работы памяти: начало и конец любого информационного ряда запоминаются лучше. Поэтому начало и конец любого делового разговора должны быть четко очерчены. </a:t>
            </a:r>
            <a:br>
              <a:rPr lang="ru-RU" sz="2400" dirty="0">
                <a:latin typeface="Trebuchet MS" panose="020B0603020202020204" pitchFamily="34" charset="0"/>
              </a:rPr>
            </a:br>
            <a:r>
              <a:rPr lang="ru-RU" sz="2400" dirty="0">
                <a:latin typeface="Trebuchet MS" panose="020B0603020202020204" pitchFamily="34" charset="0"/>
              </a:rPr>
              <a:t/>
            </a:r>
            <a:br>
              <a:rPr lang="ru-RU" sz="2400" dirty="0">
                <a:latin typeface="Trebuchet MS" panose="020B0603020202020204" pitchFamily="34" charset="0"/>
              </a:rPr>
            </a:br>
            <a:r>
              <a:rPr lang="ru-RU" sz="2400" dirty="0">
                <a:latin typeface="Trebuchet MS" panose="020B0603020202020204" pitchFamily="34" charset="0"/>
              </a:rPr>
              <a:t>Для эффективности общения целесообразно в начале разговора указать цель, перспективы и предполагаемые результаты общения. В конце – подвести итог, показать ретроспективу и отметить степень достижения цели.</a:t>
            </a:r>
            <a:br>
              <a:rPr lang="ru-RU" sz="2400" dirty="0">
                <a:latin typeface="Trebuchet MS" panose="020B0603020202020204" pitchFamily="34" charset="0"/>
              </a:rPr>
            </a:br>
            <a:r>
              <a:rPr lang="ru-RU" sz="2400" dirty="0">
                <a:latin typeface="Trebuchet MS" panose="020B0603020202020204" pitchFamily="34" charset="0"/>
              </a:rPr>
              <a:t/>
            </a:r>
            <a:br>
              <a:rPr lang="ru-RU" sz="2400" dirty="0">
                <a:latin typeface="Trebuchet MS" panose="020B0603020202020204" pitchFamily="34" charset="0"/>
              </a:rPr>
            </a:br>
            <a:endParaRPr lang="ru-RU" sz="2400" i="0" dirty="0">
              <a:effectLst/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74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381" y="302359"/>
            <a:ext cx="1114944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rebuchet MS" panose="020B0603020202020204" pitchFamily="34" charset="0"/>
              </a:rPr>
              <a:t>Важно помнить, что при первой встрече наиболее важной частью является начало, так как формируются симпатии или неприязни собеседников друг к другу, а это, в свою очередь, влияет на слушание и доверие к партнеру. При последующих встречах и деловом общении важен конец разговора, так как он остается в памяти.</a:t>
            </a:r>
            <a:br>
              <a:rPr lang="ru-RU" sz="2000" b="1" dirty="0">
                <a:latin typeface="Trebuchet MS" panose="020B0603020202020204" pitchFamily="34" charset="0"/>
              </a:rPr>
            </a:br>
            <a:r>
              <a:rPr lang="ru-RU" sz="2000" b="1" dirty="0">
                <a:latin typeface="Trebuchet MS" panose="020B0603020202020204" pitchFamily="34" charset="0"/>
              </a:rPr>
              <a:t/>
            </a:r>
            <a:br>
              <a:rPr lang="ru-RU" sz="2000" b="1" dirty="0">
                <a:latin typeface="Trebuchet MS" panose="020B0603020202020204" pitchFamily="34" charset="0"/>
              </a:rPr>
            </a:br>
            <a:r>
              <a:rPr lang="ru-RU" sz="2000" b="1" i="1" dirty="0">
                <a:latin typeface="Trebuchet MS" panose="020B0603020202020204" pitchFamily="34" charset="0"/>
              </a:rPr>
              <a:t>Помните, людей не интересуют сами переговоры, их интересует, чем они закончатся.</a:t>
            </a:r>
            <a:r>
              <a:rPr lang="ru-RU" sz="2000" b="1" dirty="0">
                <a:latin typeface="Trebuchet MS" panose="020B0603020202020204" pitchFamily="34" charset="0"/>
              </a:rPr>
              <a:t/>
            </a:r>
            <a:br>
              <a:rPr lang="ru-RU" sz="2000" b="1" dirty="0">
                <a:latin typeface="Trebuchet MS" panose="020B0603020202020204" pitchFamily="34" charset="0"/>
              </a:rPr>
            </a:br>
            <a:r>
              <a:rPr lang="ru-RU" sz="2000" b="1" dirty="0">
                <a:latin typeface="Trebuchet MS" panose="020B0603020202020204" pitchFamily="34" charset="0"/>
              </a:rPr>
              <a:t/>
            </a:r>
            <a:br>
              <a:rPr lang="ru-RU" sz="2000" b="1" dirty="0">
                <a:latin typeface="Trebuchet MS" panose="020B0603020202020204" pitchFamily="34" charset="0"/>
              </a:rPr>
            </a:br>
            <a:r>
              <a:rPr lang="ru-RU" sz="2000" b="1" i="1" dirty="0">
                <a:latin typeface="Trebuchet MS" panose="020B0603020202020204" pitchFamily="34" charset="0"/>
              </a:rPr>
              <a:t>Правило цепи.</a:t>
            </a:r>
            <a:r>
              <a:rPr lang="ru-RU" sz="2000" b="1" dirty="0">
                <a:latin typeface="Trebuchet MS" panose="020B0603020202020204" pitchFamily="34" charset="0"/>
              </a:rPr>
              <a:t> Основано на том, что содержание общения должно быть выстроено в цепь – упорядочивая, связывая содержание. Таким образом, выполняется сразу две задачи: улучшается запоминание; структурируется информация.</a:t>
            </a:r>
            <a:br>
              <a:rPr lang="ru-RU" sz="2000" b="1" dirty="0">
                <a:latin typeface="Trebuchet MS" panose="020B0603020202020204" pitchFamily="34" charset="0"/>
              </a:rPr>
            </a:br>
            <a:r>
              <a:rPr lang="ru-RU" sz="2000" b="1" dirty="0">
                <a:latin typeface="Trebuchet MS" panose="020B0603020202020204" pitchFamily="34" charset="0"/>
              </a:rPr>
              <a:t/>
            </a:r>
            <a:br>
              <a:rPr lang="ru-RU" sz="2000" b="1" dirty="0">
                <a:latin typeface="Trebuchet MS" panose="020B0603020202020204" pitchFamily="34" charset="0"/>
              </a:rPr>
            </a:br>
            <a:r>
              <a:rPr lang="ru-RU" sz="2000" b="1" dirty="0">
                <a:latin typeface="Trebuchet MS" panose="020B0603020202020204" pitchFamily="34" charset="0"/>
              </a:rPr>
              <a:t>Варианты цепи: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latin typeface="Trebuchet MS" panose="020B0603020202020204" pitchFamily="34" charset="0"/>
              </a:rPr>
              <a:t>Перечисление 1, 2, 3 и т.д.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latin typeface="Trebuchet MS" panose="020B0603020202020204" pitchFamily="34" charset="0"/>
              </a:rPr>
              <a:t>Ранжирование – сначала о главном, потом о составных элементах и т.д.</a:t>
            </a:r>
          </a:p>
          <a:p>
            <a:r>
              <a:rPr lang="ru-RU" sz="2000" b="1" dirty="0">
                <a:latin typeface="Trebuchet MS" panose="020B0603020202020204" pitchFamily="34" charset="0"/>
              </a:rPr>
              <a:t>Логическая цепь: «Если это так…, то напрашивается вывод…».</a:t>
            </a:r>
            <a:br>
              <a:rPr lang="ru-RU" sz="2000" b="1" dirty="0">
                <a:latin typeface="Trebuchet MS" panose="020B0603020202020204" pitchFamily="34" charset="0"/>
              </a:rPr>
            </a:br>
            <a:r>
              <a:rPr lang="ru-RU" sz="2000" b="1" dirty="0">
                <a:latin typeface="Trebuchet MS" panose="020B0603020202020204" pitchFamily="34" charset="0"/>
              </a:rPr>
              <a:t/>
            </a:r>
            <a:br>
              <a:rPr lang="ru-RU" sz="2000" b="1" dirty="0">
                <a:latin typeface="Trebuchet MS" panose="020B0603020202020204" pitchFamily="34" charset="0"/>
              </a:rPr>
            </a:br>
            <a:r>
              <a:rPr lang="ru-RU" sz="2000" b="1" dirty="0">
                <a:latin typeface="Trebuchet MS" panose="020B0603020202020204" pitchFamily="34" charset="0"/>
              </a:rPr>
              <a:t>Используя при деловом взаимодействии правило цепи, мы не только упорядочиваем, связываем, организуем содержание, но и облегчаем партнеру восприятие информации, а также ее запоминание. </a:t>
            </a:r>
            <a:br>
              <a:rPr lang="ru-RU" sz="2000" b="1" dirty="0">
                <a:latin typeface="Trebuchet MS" panose="020B0603020202020204" pitchFamily="34" charset="0"/>
              </a:rPr>
            </a:br>
            <a:endParaRPr lang="ru-RU" sz="2000" b="1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54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153" y="155920"/>
            <a:ext cx="10858499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rebuchet MS" panose="020B0603020202020204" pitchFamily="34" charset="0"/>
              </a:rPr>
              <a:t>Логическое построение сообщения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1.      Привлечение внимания к информации.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2.      Обсуждение основных положений.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3.      Ответы на вопросы и возражения.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4.      Заключение: выводы, </a:t>
            </a:r>
            <a:r>
              <a:rPr lang="ru-RU" sz="2000" b="1" dirty="0" err="1">
                <a:latin typeface="Trebuchet MS" panose="020B0603020202020204" pitchFamily="34" charset="0"/>
              </a:rPr>
              <a:t>резюмирование</a:t>
            </a:r>
            <a:r>
              <a:rPr lang="ru-RU" sz="2000" b="1" dirty="0">
                <a:latin typeface="Trebuchet MS" panose="020B0603020202020204" pitchFamily="34" charset="0"/>
              </a:rPr>
              <a:t>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5.      Призыв к действию.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Стилистический барьер возникает и тогда, когда форма коммуникации не соответствует ее содержанию. Пример, пригласили на беседу, а вместо диалога был односторонний монолог. Отрицательные и негативные эмоции также являются причиной стилистического барьера, так как не позволяют внимательно слушать, а значит, и понимать информацию.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И, наконец, стилистический барьер возникает тогда, когда информация передается функционально-книжным языком. 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>
                <a:latin typeface="Trebuchet MS" panose="020B0603020202020204" pitchFamily="34" charset="0"/>
              </a:rPr>
              <a:t>Преодоление барьера 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1.      Правильно структурировать передаваемую информацию.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2.      Говорить кратко и в темпе, который наиболее уместен и подходит партнеру по общению.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40293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25591" y="546253"/>
            <a:ext cx="427066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Эффективность речевого воздействия непрерывно связанна с достижением тех целей, которые ставит участник общения в данной ситуации.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14" y="1768411"/>
            <a:ext cx="6465570" cy="4309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370935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208" y="117693"/>
            <a:ext cx="11492345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3. Барьер «авторитет».</a:t>
            </a: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>Разделив всех людей на авторитетных и не авторитетных, человек доверяет только первым и отказывает в доверии другим. Таким образом, доверие \ недоверие как бы персонифицируются и зависят не от особенностей информации, а от того, кто говорит. </a:t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>Авторитет зависит от: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rebuchet MS" panose="020B0603020202020204" pitchFamily="34" charset="0"/>
              </a:rPr>
              <a:t>Социального положения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rebuchet MS" panose="020B0603020202020204" pitchFamily="34" charset="0"/>
              </a:rPr>
              <a:t>Привлекательного внешнего вида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rebuchet MS" panose="020B0603020202020204" pitchFamily="34" charset="0"/>
              </a:rPr>
              <a:t>Доброжелательного отношения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rebuchet MS" panose="020B0603020202020204" pitchFamily="34" charset="0"/>
              </a:rPr>
              <a:t>Компетентности</a:t>
            </a:r>
          </a:p>
          <a:p>
            <a:r>
              <a:rPr lang="ru-RU" dirty="0">
                <a:latin typeface="Trebuchet MS" panose="020B0603020202020204" pitchFamily="34" charset="0"/>
              </a:rPr>
              <a:t>Искренности.</a:t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>Если слушатель доверяет говорящему, то он очень хорошо воспринимает  и запоминает выводы, не обращая на ход рассуждений. Если же доверия меньше, то к выводам он относится прохладнее, зато очень внимательно – к ходу рассуждений. </a:t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i="1" dirty="0">
                <a:latin typeface="Trebuchet MS" panose="020B0603020202020204" pitchFamily="34" charset="0"/>
              </a:rPr>
              <a:t>Преодоление барьера </a:t>
            </a: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/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>1.      Установите контакт, вызывающий доверие к вам.</a:t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>2.      Тщательно готовьтесь к встрече.</a:t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>3.      Будьте доброжелательны.</a:t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>4.      Одевайтесь в соответствии цели, места и времени общения.</a:t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>5.      Ведите себя уверенно, общайтесь на равных.</a:t>
            </a:r>
            <a:endParaRPr lang="ru-RU" i="0" dirty="0">
              <a:effectLst/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0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773" y="415694"/>
            <a:ext cx="11461172" cy="62478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i="1" dirty="0">
                <a:solidFill>
                  <a:schemeClr val="bg1"/>
                </a:solidFill>
                <a:latin typeface="Trebuchet MS" panose="020B0603020202020204" pitchFamily="34" charset="0"/>
              </a:rPr>
              <a:t>4. Семантический барьер</a:t>
            </a:r>
            <a:r>
              <a:rPr lang="ru-RU" sz="2000" dirty="0">
                <a:solidFill>
                  <a:schemeClr val="bg1"/>
                </a:solidFill>
                <a:latin typeface="Trebuchet MS" panose="020B0603020202020204" pitchFamily="34" charset="0"/>
              </a:rPr>
              <a:t> .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  <a:latin typeface="Trebuchet MS" panose="020B0603020202020204" pitchFamily="34" charset="0"/>
              </a:rPr>
              <a:t>Возникает, когда фонетический язык «наш», но по передаваемому смыслу «чужой». Пример, слово имеет не одно, а несколько значений. «Смысловые поля» у всех разные. 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i="1" dirty="0">
                <a:solidFill>
                  <a:schemeClr val="bg1"/>
                </a:solidFill>
                <a:latin typeface="Trebuchet MS" panose="020B0603020202020204" pitchFamily="34" charset="0"/>
              </a:rPr>
              <a:t>Причины возникновения: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  <a:latin typeface="Trebuchet MS" panose="020B0603020202020204" pitchFamily="34" charset="0"/>
              </a:rPr>
              <a:t>1.      Множество лексических значений у одного и того же слова.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  <a:latin typeface="Trebuchet MS" panose="020B0603020202020204" pitchFamily="34" charset="0"/>
              </a:rPr>
              <a:t>2.      Ограниченный лексикон у одного из партнеров по общению.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  <a:latin typeface="Trebuchet MS" panose="020B0603020202020204" pitchFamily="34" charset="0"/>
              </a:rPr>
              <a:t>3.      Использование жаргонных слов.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  <a:latin typeface="Trebuchet MS" panose="020B0603020202020204" pitchFamily="34" charset="0"/>
              </a:rPr>
              <a:t>4.      </a:t>
            </a:r>
            <a:r>
              <a:rPr lang="ru-RU" sz="2000" dirty="0" err="1">
                <a:solidFill>
                  <a:schemeClr val="bg1"/>
                </a:solidFill>
                <a:latin typeface="Trebuchet MS" panose="020B0603020202020204" pitchFamily="34" charset="0"/>
              </a:rPr>
              <a:t>Социо</a:t>
            </a:r>
            <a:r>
              <a:rPr lang="ru-RU" sz="2000" dirty="0">
                <a:solidFill>
                  <a:schemeClr val="bg1"/>
                </a:solidFill>
                <a:latin typeface="Trebuchet MS" panose="020B0603020202020204" pitchFamily="34" charset="0"/>
              </a:rPr>
              <a:t>-культурные, профессиональные, психологические и другие различия.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i="1" dirty="0">
                <a:solidFill>
                  <a:schemeClr val="bg1"/>
                </a:solidFill>
                <a:latin typeface="Trebuchet MS" panose="020B0603020202020204" pitchFamily="34" charset="0"/>
              </a:rPr>
              <a:t>Приемы преодоления: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  <a:latin typeface="Trebuchet MS" panose="020B0603020202020204" pitchFamily="34" charset="0"/>
              </a:rPr>
              <a:t>1.      Говорите «на одном языке» партнера.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  <a:latin typeface="Trebuchet MS" panose="020B0603020202020204" pitchFamily="34" charset="0"/>
              </a:rPr>
              <a:t>2.      Говорите максимально просто.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  <a:latin typeface="Trebuchet MS" panose="020B0603020202020204" pitchFamily="34" charset="0"/>
              </a:rPr>
              <a:t>3.      Заранее разъясняйте ключевые слова.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  <a:latin typeface="Trebuchet MS" panose="020B0603020202020204" pitchFamily="34" charset="0"/>
              </a:rPr>
              <a:t>4.      Поясняйте определения слов, имеющих множественное лексическое значение, и как вы их понимаете.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45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946" y="536966"/>
            <a:ext cx="11481954" cy="59400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>
                <a:latin typeface="Trebuchet MS" panose="020B0603020202020204" pitchFamily="34" charset="0"/>
              </a:rPr>
              <a:t> 5. Фонетический барьер.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             Это препятствие, создаваемое особенностями речи говорящего. 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>
                <a:latin typeface="Trebuchet MS" panose="020B0603020202020204" pitchFamily="34" charset="0"/>
              </a:rPr>
              <a:t>Причины возникновения: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1.      Говорят на иностранном языке.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2.      Используется много специальной терминологии.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3.      Говорят быстро, тихо, невнятно или слишком громко.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Фонетический барьер возникает, когда люди говорят на повышенных тонах, при этом сразу блокируется понимание информации. Это связано с психологической особенностью человека. Когда на нас кричат, внимание человека концентрируется не на словах и смысле, а на отношении говорящего к партнеру. В результате (как защитная реакция) происходит сдвиг внимания. Он блокирует анализаторскую деятельность мозга, и слова, адресованные партнеру, не осознаются им.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Большое значение для понимания информации играет тон голоса и интонационные выделения ключевых слов и фраз. Делая те или иные ударения, расставляя разные акценты, мы можем изменить содержание мысли.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71904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702379"/>
              </p:ext>
            </p:extLst>
          </p:nvPr>
        </p:nvGraphicFramePr>
        <p:xfrm>
          <a:off x="6192980" y="165372"/>
          <a:ext cx="5714404" cy="418093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857202"/>
                <a:gridCol w="2857202"/>
              </a:tblGrid>
              <a:tr h="574902">
                <a:tc>
                  <a:txBody>
                    <a:bodyPr/>
                    <a:lstStyle/>
                    <a:p>
                      <a:r>
                        <a:rPr lang="ru-RU" sz="2000" b="1" dirty="0">
                          <a:effectLst/>
                        </a:rPr>
                        <a:t>Выделение голосом</a:t>
                      </a:r>
                      <a:r>
                        <a:rPr lang="ru-RU" sz="1400" dirty="0">
                          <a:effectLst/>
                        </a:rPr>
                        <a:t/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/>
                      </a:r>
                      <a:br>
                        <a:rPr lang="ru-RU" sz="1400" dirty="0">
                          <a:effectLst/>
                        </a:rPr>
                      </a:br>
                      <a:endParaRPr lang="ru-RU" sz="14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effectLst/>
                        </a:rPr>
                        <a:t>Намерение партнера</a:t>
                      </a:r>
                      <a:r>
                        <a:rPr lang="ru-RU" sz="1400" dirty="0">
                          <a:effectLst/>
                        </a:rPr>
                        <a:t/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/>
                      </a:r>
                      <a:br>
                        <a:rPr lang="ru-RU" sz="1400" dirty="0">
                          <a:effectLst/>
                        </a:rPr>
                      </a:br>
                      <a:endParaRPr lang="ru-RU" sz="1400" dirty="0">
                        <a:effectLst/>
                      </a:endParaRPr>
                    </a:p>
                  </a:txBody>
                  <a:tcPr marL="0" marR="0" marT="0" marB="0"/>
                </a:tc>
              </a:tr>
              <a:tr h="3449411">
                <a:tc>
                  <a:txBody>
                    <a:bodyPr/>
                    <a:lstStyle/>
                    <a:p>
                      <a:r>
                        <a:rPr lang="ru-RU" sz="1400" b="1" dirty="0">
                          <a:effectLst/>
                        </a:rPr>
                        <a:t>ЭТУ (а не какую-либо другую)</a:t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/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>ПРОБЛЕМУ (а не рядовую задачу)</a:t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/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>МЫ (а не кто-нибудь другой)</a:t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/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>ДОЛЖНЫ (а не </a:t>
                      </a:r>
                      <a:r>
                        <a:rPr lang="ru-RU" sz="1200" b="1" dirty="0">
                          <a:effectLst/>
                        </a:rPr>
                        <a:t>хотели</a:t>
                      </a:r>
                      <a:r>
                        <a:rPr lang="ru-RU" sz="1400" b="1" dirty="0">
                          <a:effectLst/>
                        </a:rPr>
                        <a:t> бы)</a:t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/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>РЕШАТЬ (а не только обсуждать)</a:t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/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>СОВМЕСТНО (а не в одиночку)</a:t>
                      </a:r>
                      <a:r>
                        <a:rPr lang="ru-RU" sz="1300" dirty="0">
                          <a:effectLst/>
                        </a:rPr>
                        <a:t/>
                      </a:r>
                      <a:br>
                        <a:rPr lang="ru-RU" sz="1300" dirty="0">
                          <a:effectLst/>
                        </a:rPr>
                      </a:br>
                      <a:r>
                        <a:rPr lang="ru-RU" sz="1300" dirty="0">
                          <a:effectLst/>
                        </a:rPr>
                        <a:t/>
                      </a:r>
                      <a:br>
                        <a:rPr lang="ru-RU" sz="1300" dirty="0">
                          <a:effectLst/>
                        </a:rPr>
                      </a:br>
                      <a:endParaRPr lang="ru-RU" sz="13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effectLst/>
                        </a:rPr>
                        <a:t>Концентрация внимания</a:t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/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>Определение степени сложности</a:t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/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>Коллективная ответственность</a:t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/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>Обязанность действовать</a:t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/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>Уровень решения</a:t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/>
                      </a:r>
                      <a:br>
                        <a:rPr lang="ru-RU" sz="1400" b="1" dirty="0">
                          <a:effectLst/>
                        </a:rPr>
                      </a:br>
                      <a:r>
                        <a:rPr lang="ru-RU" sz="1400" b="1" dirty="0">
                          <a:effectLst/>
                        </a:rPr>
                        <a:t>Метод решения</a:t>
                      </a:r>
                      <a:r>
                        <a:rPr lang="ru-RU" sz="1300" dirty="0">
                          <a:effectLst/>
                        </a:rPr>
                        <a:t/>
                      </a:r>
                      <a:br>
                        <a:rPr lang="ru-RU" sz="1300" dirty="0">
                          <a:effectLst/>
                        </a:rPr>
                      </a:br>
                      <a:r>
                        <a:rPr lang="ru-RU" sz="1300" dirty="0">
                          <a:effectLst/>
                        </a:rPr>
                        <a:t/>
                      </a:r>
                      <a:br>
                        <a:rPr lang="ru-RU" sz="1300" dirty="0">
                          <a:effectLst/>
                        </a:rPr>
                      </a:br>
                      <a:endParaRPr lang="ru-RU" sz="1300" dirty="0">
                        <a:effectLst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973513" y="2032700"/>
            <a:ext cx="65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725648"/>
                </a:solidFill>
                <a:effectLst/>
                <a:latin typeface="Trebuchet MS" panose="020B0603020202020204" pitchFamily="34" charset="0"/>
              </a:rPr>
              <a:t/>
            </a:r>
            <a:b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725648"/>
                </a:solidFill>
                <a:effectLst/>
                <a:latin typeface="Trebuchet MS" panose="020B0603020202020204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8208" y="1288473"/>
            <a:ext cx="5652655" cy="52474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/>
              <a:t> </a:t>
            </a:r>
            <a:r>
              <a:rPr lang="ru-RU" sz="2000" b="1" i="1"/>
              <a:t>Приемы преодоления:</a:t>
            </a:r>
            <a:r>
              <a:rPr lang="ru-RU" sz="2000" b="1"/>
              <a:t/>
            </a:r>
            <a:br>
              <a:rPr lang="ru-RU" sz="2000" b="1"/>
            </a:br>
            <a:r>
              <a:rPr lang="ru-RU" sz="2000" b="1"/>
              <a:t/>
            </a:r>
            <a:br>
              <a:rPr lang="ru-RU" sz="2000" b="1"/>
            </a:br>
            <a:r>
              <a:rPr lang="ru-RU" sz="2000" b="1"/>
              <a:t>1.      Говорите громко, внятно, разборчиво.</a:t>
            </a:r>
            <a:br>
              <a:rPr lang="ru-RU" sz="2000" b="1"/>
            </a:br>
            <a:r>
              <a:rPr lang="ru-RU" sz="2000" b="1"/>
              <a:t>2.      Учитывайте аудиторию и индивидуальную особенность собеседника. Чем хуже он знает предмет обсуждения, тем медленнее надо говорить.</a:t>
            </a:r>
            <a:br>
              <a:rPr lang="ru-RU" sz="2000" b="1"/>
            </a:br>
            <a:r>
              <a:rPr lang="ru-RU" sz="2000" b="1"/>
              <a:t>3.      Наличие обратной связи. Пример, «Вам все понятно?» «Какие вопросы у вас еще есть по данной теме» и т.д.</a:t>
            </a:r>
            <a:br>
              <a:rPr lang="ru-RU" sz="2000" b="1"/>
            </a:br>
            <a:r>
              <a:rPr lang="ru-RU" sz="2000" b="1"/>
              <a:t>4.      Делайте логические ударения на важных фразах или словах, это позволяет партнеру лучше понять смысл вашего высказывания.</a:t>
            </a:r>
            <a:br>
              <a:rPr lang="ru-RU" sz="2000" b="1"/>
            </a:br>
            <a:endParaRPr lang="ru-RU" sz="2000" b="1"/>
          </a:p>
        </p:txBody>
      </p:sp>
    </p:spTree>
    <p:extLst>
      <p:ext uri="{BB962C8B-B14F-4D97-AF65-F5344CB8AC3E}">
        <p14:creationId xmlns:p14="http://schemas.microsoft.com/office/powerpoint/2010/main" val="184580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454" y="1819018"/>
            <a:ext cx="11793682" cy="41549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i="1" dirty="0">
                <a:latin typeface="Trebuchet MS" panose="020B0603020202020204" pitchFamily="34" charset="0"/>
              </a:rPr>
              <a:t> 6. Психологический барьер. 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latin typeface="Trebuchet MS" panose="020B0603020202020204" pitchFamily="34" charset="0"/>
              </a:rPr>
              <a:t>           Возникают вследствие индивидуальных психологических особенностей общающихся или в силу сложившихся между ними отношений. Любая информация несет на себе элемент воздействия на поведение, мнение партнера с целью его частичного или полного изменения. Не всякий человек хочет этих изменений, соответственно, он может противиться получению нежелательной информации, защищаясь, как от самого источника информации, так и самого сообщения.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2478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5637" y="543801"/>
            <a:ext cx="11388436" cy="59400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>
                <a:latin typeface="Trebuchet MS" panose="020B0603020202020204" pitchFamily="34" charset="0"/>
              </a:rPr>
              <a:t>Факторы, влияющие на формирование барьера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1.      Негативный эгоцентризм (концентрация на своих негативных моментах: болезни, неприятности дома или на работе и т.д.).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2.      Банальность (разговор об известных всем вещах).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3.      Эгоцентризм (сосредоточенность только на себе).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4.      Низкая эмоциональность (неизменное выражение лица, монотонный голос, отсутствие визуального контакта).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5.      Угрюмость.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6.      Заискивающее поведение.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7.      Агрессивное поведение.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8.      Высокомерие.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9.      Излишняя болтливость.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10. Непрошенные советы.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11. Негативная оценка поведения или информации.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12. </a:t>
            </a:r>
            <a:r>
              <a:rPr lang="ru-RU" sz="2000" b="1" dirty="0" err="1">
                <a:latin typeface="Trebuchet MS" panose="020B0603020202020204" pitchFamily="34" charset="0"/>
              </a:rPr>
              <a:t>Безаппеляционные</a:t>
            </a:r>
            <a:r>
              <a:rPr lang="ru-RU" sz="2000" b="1" dirty="0">
                <a:latin typeface="Trebuchet MS" panose="020B0603020202020204" pitchFamily="34" charset="0"/>
              </a:rPr>
              <a:t> замечания с небрежным «</a:t>
            </a:r>
            <a:r>
              <a:rPr lang="ru-RU" sz="2000" b="1" dirty="0" err="1">
                <a:latin typeface="Trebuchet MS" panose="020B0603020202020204" pitchFamily="34" charset="0"/>
              </a:rPr>
              <a:t>отметанием</a:t>
            </a:r>
            <a:r>
              <a:rPr lang="ru-RU" sz="2000" b="1" dirty="0">
                <a:latin typeface="Trebuchet MS" panose="020B0603020202020204" pitchFamily="34" charset="0"/>
              </a:rPr>
              <a:t>» чужого мнения.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13. Нечетко сформулированный вопрос или закрытые вопросы.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14. Игнорирование собеседника.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latin typeface="Trebuchet MS" panose="020B0603020202020204" pitchFamily="34" charset="0"/>
              </a:rPr>
              <a:t>15. Напоминание об ошибках.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73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7627" y="1319646"/>
            <a:ext cx="8956963" cy="5070764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/>
              <a:t>Приемы преодоления:</a:t>
            </a:r>
            <a:r>
              <a:rPr lang="ru-RU" sz="2400"/>
              <a:t/>
            </a:r>
            <a:br>
              <a:rPr lang="ru-RU" sz="2400"/>
            </a:br>
            <a:r>
              <a:rPr lang="ru-RU" sz="2400"/>
              <a:t/>
            </a:r>
            <a:br>
              <a:rPr lang="ru-RU" sz="2400"/>
            </a:br>
            <a:r>
              <a:rPr lang="ru-RU" sz="2400"/>
              <a:t>1.      Настрой на сотрудничество в процессе коммуникации.</a:t>
            </a:r>
            <a:br>
              <a:rPr lang="ru-RU" sz="2400"/>
            </a:br>
            <a:r>
              <a:rPr lang="ru-RU" sz="2400"/>
              <a:t>2.      Доброжелательное поведение.</a:t>
            </a:r>
            <a:br>
              <a:rPr lang="ru-RU" sz="2400"/>
            </a:br>
            <a:r>
              <a:rPr lang="ru-RU" sz="2400"/>
              <a:t>3.      Уважение чужого мнения.</a:t>
            </a:r>
            <a:br>
              <a:rPr lang="ru-RU" sz="2400"/>
            </a:br>
            <a:r>
              <a:rPr lang="ru-RU" sz="2400"/>
              <a:t>4.      Честность и открытость в процессе общения.</a:t>
            </a:r>
            <a:br>
              <a:rPr lang="ru-RU" sz="2400"/>
            </a:br>
            <a:r>
              <a:rPr lang="ru-RU" sz="2400"/>
              <a:t>5.      Проявление эмпатии (сочувствия) к партнеру.</a:t>
            </a:r>
            <a:br>
              <a:rPr lang="ru-RU" sz="2400"/>
            </a:br>
            <a:r>
              <a:rPr lang="ru-RU" sz="2400"/>
              <a:t>6.      Выраженная эмоциональность поведения (доброжелательная мимика, выразительный голос, активная жестикуляция, улыбка, визуальный контакт).</a:t>
            </a:r>
            <a:br>
              <a:rPr lang="ru-RU" sz="2400"/>
            </a:br>
            <a:r>
              <a:rPr lang="ru-RU" sz="2400"/>
              <a:t>7.      Подстройка под собеседника.</a:t>
            </a:r>
            <a:br>
              <a:rPr lang="ru-RU" sz="2400"/>
            </a:br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418863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537" y="1163781"/>
            <a:ext cx="1171055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</a:rPr>
              <a:t>Существуют </a:t>
            </a:r>
            <a:r>
              <a:rPr lang="ru-RU" sz="2000" b="1" i="1" dirty="0">
                <a:latin typeface="Arial" panose="020B0604020202020204" pitchFamily="34" charset="0"/>
              </a:rPr>
              <a:t>когнитивные барьеры</a:t>
            </a:r>
            <a:r>
              <a:rPr lang="ru-RU" sz="2000" dirty="0">
                <a:latin typeface="Arial" panose="020B0604020202020204" pitchFamily="34" charset="0"/>
              </a:rPr>
              <a:t>, т.е. барьеры, вытекающие из особенностей действия мыслительных механизмов человека. Когнитивные барьеры связаны с наличием определенных мыслительных стереотипов в сознании человека, тех или иных приемов мышления, способов получения выводов из наблюдаемого материала.</a:t>
            </a:r>
          </a:p>
          <a:p>
            <a:r>
              <a:rPr lang="ru-RU" sz="2000" b="1" dirty="0">
                <a:latin typeface="Arial" panose="020B0604020202020204" pitchFamily="34" charset="0"/>
              </a:rPr>
              <a:t>Стереотипы</a:t>
            </a:r>
            <a:r>
              <a:rPr lang="ru-RU" sz="2000" dirty="0">
                <a:latin typeface="Arial" panose="020B0604020202020204" pitchFamily="34" charset="0"/>
              </a:rPr>
              <a:t> определяют восприятие и интерпретацию фактов теми или иными группами людей. </a:t>
            </a:r>
            <a:r>
              <a:rPr lang="ru-RU" sz="2000" b="1" dirty="0">
                <a:latin typeface="Arial" panose="020B0604020202020204" pitchFamily="34" charset="0"/>
              </a:rPr>
              <a:t>Стереотипы</a:t>
            </a:r>
            <a:r>
              <a:rPr lang="ru-RU" sz="2000" dirty="0">
                <a:latin typeface="Arial" panose="020B0604020202020204" pitchFamily="34" charset="0"/>
              </a:rPr>
              <a:t> – это стандартизованные, упрощенные образы какого-либо явления, существующие в общественном сознании и усваиваемые индивидом в готовом виде. Выделяют следующие</a:t>
            </a:r>
            <a:r>
              <a:rPr lang="ru-RU" sz="2000" b="1" i="1" dirty="0">
                <a:latin typeface="Arial" panose="020B0604020202020204" pitchFamily="34" charset="0"/>
              </a:rPr>
              <a:t> способы воздействия </a:t>
            </a:r>
            <a:r>
              <a:rPr lang="ru-RU" sz="2000" b="1" i="1" dirty="0" smtClean="0">
                <a:latin typeface="Arial" panose="020B0604020202020204" pitchFamily="34" charset="0"/>
              </a:rPr>
              <a:t>стереотипов сознания</a:t>
            </a:r>
            <a:r>
              <a:rPr lang="ru-RU" sz="2000" dirty="0">
                <a:latin typeface="Arial" panose="020B0604020202020204" pitchFamily="34" charset="0"/>
              </a:rPr>
              <a:t> на коммуникативное поведение человека (</a:t>
            </a:r>
            <a:r>
              <a:rPr lang="ru-RU" sz="2000" dirty="0" err="1">
                <a:latin typeface="Arial" panose="020B0604020202020204" pitchFamily="34" charset="0"/>
              </a:rPr>
              <a:t>Н.В.Лебедева</a:t>
            </a:r>
            <a:r>
              <a:rPr lang="ru-RU" sz="2000" dirty="0">
                <a:latin typeface="Arial" panose="020B0604020202020204" pitchFamily="34" charset="0"/>
              </a:rPr>
              <a:t>):</a:t>
            </a:r>
          </a:p>
          <a:p>
            <a:r>
              <a:rPr lang="ru-RU" sz="2000" dirty="0">
                <a:latin typeface="Arial" panose="020B0604020202020204" pitchFamily="34" charset="0"/>
              </a:rPr>
              <a:t>· увязывание группового членства с определенными </a:t>
            </a:r>
            <a:r>
              <a:rPr lang="ru-RU" sz="2000" i="1" dirty="0">
                <a:latin typeface="Arial" panose="020B0604020202020204" pitchFamily="34" charset="0"/>
              </a:rPr>
              <a:t>психологическими характеристиками</a:t>
            </a:r>
            <a:r>
              <a:rPr lang="ru-RU" sz="2000" dirty="0">
                <a:latin typeface="Arial" panose="020B0604020202020204" pitchFamily="34" charset="0"/>
              </a:rPr>
              <a:t> собеседника (англичане консервативны, немцы пунктуальны);</a:t>
            </a:r>
          </a:p>
          <a:p>
            <a:r>
              <a:rPr lang="ru-RU" sz="2000" dirty="0">
                <a:latin typeface="Arial" panose="020B0604020202020204" pitchFamily="34" charset="0"/>
              </a:rPr>
              <a:t>· воздействие стереотипа на </a:t>
            </a:r>
            <a:r>
              <a:rPr lang="ru-RU" sz="2000" i="1" dirty="0">
                <a:latin typeface="Arial" panose="020B0604020202020204" pitchFamily="34" charset="0"/>
              </a:rPr>
              <a:t>способ отбора и прохождения информации</a:t>
            </a:r>
            <a:r>
              <a:rPr lang="ru-RU" sz="2000" dirty="0">
                <a:latin typeface="Arial" panose="020B0604020202020204" pitchFamily="34" charset="0"/>
              </a:rPr>
              <a:t> (о своей группе запоминается наиболее благоприятная информация, о чужой группе – наиболее неблагоприятная);</a:t>
            </a:r>
          </a:p>
          <a:p>
            <a:r>
              <a:rPr lang="ru-RU" sz="2000" dirty="0">
                <a:latin typeface="Arial" panose="020B0604020202020204" pitchFamily="34" charset="0"/>
              </a:rPr>
              <a:t>· формирование </a:t>
            </a:r>
            <a:r>
              <a:rPr lang="ru-RU" sz="2000" i="1" dirty="0">
                <a:latin typeface="Arial" panose="020B0604020202020204" pitchFamily="34" charset="0"/>
              </a:rPr>
              <a:t>ожидания</a:t>
            </a:r>
            <a:r>
              <a:rPr lang="ru-RU" sz="2000" dirty="0">
                <a:latin typeface="Arial" panose="020B0604020202020204" pitchFamily="34" charset="0"/>
              </a:rPr>
              <a:t> определенного поведения от других;</a:t>
            </a:r>
          </a:p>
          <a:p>
            <a:r>
              <a:rPr lang="ru-RU" sz="2000" dirty="0">
                <a:latin typeface="Arial" panose="020B0604020202020204" pitchFamily="34" charset="0"/>
              </a:rPr>
              <a:t>· порождение </a:t>
            </a:r>
            <a:r>
              <a:rPr lang="ru-RU" sz="2000" i="1" dirty="0">
                <a:latin typeface="Arial" panose="020B0604020202020204" pitchFamily="34" charset="0"/>
              </a:rPr>
              <a:t>предсказаний</a:t>
            </a:r>
            <a:r>
              <a:rPr lang="ru-RU" sz="2000" dirty="0">
                <a:latin typeface="Arial" panose="020B0604020202020204" pitchFamily="34" charset="0"/>
              </a:rPr>
              <a:t>, которые сбываются (так как люди отбирают модели поведения других людей, согласующиеся с уже сложившимися в их сознании стереотипами).</a:t>
            </a:r>
          </a:p>
          <a:p>
            <a:endParaRPr lang="ru-RU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19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9709" y="2278670"/>
            <a:ext cx="10931235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</a:rPr>
              <a:t>Некоторые личностные стереотипы могут стать очень жесткими убеждениями (групповые социальные стереотипы обычно несколько менее жесткие) и вообще не давать человеку возможности изменять взгляд на вещи, объективно оценивать ситуацию. Такое наблюдается у людей с </a:t>
            </a:r>
            <a:r>
              <a:rPr lang="ru-RU" sz="2000" i="1" dirty="0">
                <a:latin typeface="Arial" panose="020B0604020202020204" pitchFamily="34" charset="0"/>
              </a:rPr>
              <a:t>ригидным типом психики</a:t>
            </a:r>
            <a:r>
              <a:rPr lang="ru-RU" sz="2000" dirty="0">
                <a:latin typeface="Arial" panose="020B0604020202020204" pitchFamily="34" charset="0"/>
              </a:rPr>
              <a:t>, а также у больных людей. А. </a:t>
            </a:r>
            <a:r>
              <a:rPr lang="ru-RU" sz="2000" dirty="0" err="1">
                <a:latin typeface="Arial" panose="020B0604020202020204" pitchFamily="34" charset="0"/>
              </a:rPr>
              <a:t>Маслоу</a:t>
            </a:r>
            <a:r>
              <a:rPr lang="ru-RU" sz="2000" dirty="0">
                <a:latin typeface="Arial" panose="020B0604020202020204" pitchFamily="34" charset="0"/>
              </a:rPr>
              <a:t> писал о пациенте, который утверждал, что он труп, и никакие аргументы не могли его разубедить. А. </a:t>
            </a:r>
            <a:r>
              <a:rPr lang="ru-RU" sz="2000" dirty="0" err="1">
                <a:latin typeface="Arial" panose="020B0604020202020204" pitchFamily="34" charset="0"/>
              </a:rPr>
              <a:t>Маслоу</a:t>
            </a:r>
            <a:r>
              <a:rPr lang="ru-RU" sz="2000" dirty="0">
                <a:latin typeface="Arial" panose="020B0604020202020204" pitchFamily="34" charset="0"/>
              </a:rPr>
              <a:t> спросил:</a:t>
            </a:r>
          </a:p>
          <a:p>
            <a:r>
              <a:rPr lang="ru-RU" sz="2000" dirty="0">
                <a:latin typeface="Arial" panose="020B0604020202020204" pitchFamily="34" charset="0"/>
              </a:rPr>
              <a:t>– А течет ли у трупов кровь?</a:t>
            </a:r>
          </a:p>
          <a:p>
            <a:r>
              <a:rPr lang="ru-RU" sz="2000" dirty="0">
                <a:latin typeface="Arial" panose="020B0604020202020204" pitchFamily="34" charset="0"/>
              </a:rPr>
              <a:t>– Нет, – ответил больной.</a:t>
            </a:r>
          </a:p>
          <a:p>
            <a:r>
              <a:rPr lang="ru-RU" sz="2000" dirty="0">
                <a:latin typeface="Arial" panose="020B0604020202020204" pitchFamily="34" charset="0"/>
              </a:rPr>
              <a:t>Тогда А. </a:t>
            </a:r>
            <a:r>
              <a:rPr lang="ru-RU" sz="2000" dirty="0" err="1">
                <a:latin typeface="Arial" panose="020B0604020202020204" pitchFamily="34" charset="0"/>
              </a:rPr>
              <a:t>Маслоу</a:t>
            </a:r>
            <a:r>
              <a:rPr lang="ru-RU" sz="2000" dirty="0">
                <a:latin typeface="Arial" panose="020B0604020202020204" pitchFamily="34" charset="0"/>
              </a:rPr>
              <a:t> проколол пациенту палец и показал, что у него выступила капля крови. Пациент с изумлением уставился на свою кровь и воскликнул:</a:t>
            </a:r>
          </a:p>
          <a:p>
            <a:r>
              <a:rPr lang="ru-RU" sz="2000" dirty="0">
                <a:latin typeface="Arial" panose="020B0604020202020204" pitchFamily="34" charset="0"/>
              </a:rPr>
              <a:t>– Ничего себе! Оказывается, у трупов течет кровь!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3808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8976" y="193824"/>
            <a:ext cx="1138746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</a:rPr>
              <a:t>Групповые стереотипы</a:t>
            </a:r>
            <a:r>
              <a:rPr lang="ru-RU" dirty="0">
                <a:latin typeface="Arial" panose="020B0604020202020204" pitchFamily="34" charset="0"/>
              </a:rPr>
              <a:t> необходимо выявлять и учитывать при общении и воздействии на ту или иную группу людей. Примеры групповых стереотипов:</a:t>
            </a:r>
          </a:p>
          <a:p>
            <a:r>
              <a:rPr lang="ru-RU" dirty="0">
                <a:latin typeface="Arial" panose="020B0604020202020204" pitchFamily="34" charset="0"/>
              </a:rPr>
              <a:t>· старики: </a:t>
            </a:r>
            <a:r>
              <a:rPr lang="ru-RU" i="1" dirty="0">
                <a:latin typeface="Arial" panose="020B0604020202020204" pitchFamily="34" charset="0"/>
              </a:rPr>
              <a:t>«Яйца курицу не учат»; «Молодо–зелено</a:t>
            </a:r>
            <a:r>
              <a:rPr lang="ru-RU" dirty="0">
                <a:latin typeface="Arial" panose="020B0604020202020204" pitchFamily="34" charset="0"/>
              </a:rPr>
              <a:t>»;</a:t>
            </a:r>
          </a:p>
          <a:p>
            <a:r>
              <a:rPr lang="ru-RU" dirty="0">
                <a:latin typeface="Arial" panose="020B0604020202020204" pitchFamily="34" charset="0"/>
              </a:rPr>
              <a:t>· мужчины: все женщины интеллектуально ниже мужчин;</a:t>
            </a:r>
          </a:p>
          <a:p>
            <a:r>
              <a:rPr lang="ru-RU" dirty="0">
                <a:latin typeface="Arial" panose="020B0604020202020204" pitchFamily="34" charset="0"/>
              </a:rPr>
              <a:t>· женщины: </a:t>
            </a:r>
            <a:r>
              <a:rPr lang="ru-RU" i="1" dirty="0">
                <a:latin typeface="Arial" panose="020B0604020202020204" pitchFamily="34" charset="0"/>
              </a:rPr>
              <a:t>«Изменил, значит, никогда не любил»</a:t>
            </a:r>
            <a:r>
              <a:rPr lang="ru-RU" dirty="0">
                <a:latin typeface="Arial" panose="020B0604020202020204" pitchFamily="34" charset="0"/>
              </a:rPr>
              <a:t>;</a:t>
            </a:r>
          </a:p>
          <a:p>
            <a:r>
              <a:rPr lang="ru-RU" dirty="0">
                <a:latin typeface="Arial" panose="020B0604020202020204" pitchFamily="34" charset="0"/>
              </a:rPr>
              <a:t>· «маленькие люди»: </a:t>
            </a:r>
            <a:r>
              <a:rPr lang="ru-RU" i="1" dirty="0">
                <a:latin typeface="Arial" panose="020B0604020202020204" pitchFamily="34" charset="0"/>
              </a:rPr>
              <a:t>«Начальство что хочет, то и делает»</a:t>
            </a:r>
            <a:r>
              <a:rPr lang="ru-RU" dirty="0">
                <a:latin typeface="Arial" panose="020B0604020202020204" pitchFamily="34" charset="0"/>
              </a:rPr>
              <a:t> и т.д.</a:t>
            </a:r>
          </a:p>
          <a:p>
            <a:r>
              <a:rPr lang="ru-RU" dirty="0">
                <a:latin typeface="Arial" panose="020B0604020202020204" pitchFamily="34" charset="0"/>
              </a:rPr>
              <a:t>Стереотипы восприятия приводят иногда к возникновению как бы «групповой» или «возрастной» логики, своеобразного стиля мышления, способов делать выводы. Когда ребенок говорит: </a:t>
            </a:r>
            <a:r>
              <a:rPr lang="ru-RU" i="1" dirty="0">
                <a:latin typeface="Arial" panose="020B0604020202020204" pitchFamily="34" charset="0"/>
              </a:rPr>
              <a:t>«Солнышко живое, потому что оно движется»</a:t>
            </a:r>
            <a:r>
              <a:rPr lang="ru-RU" dirty="0">
                <a:latin typeface="Arial" panose="020B0604020202020204" pitchFamily="34" charset="0"/>
              </a:rPr>
              <a:t>, это соответствует его логике мышления. Этой фразой он может убедить другого ребенка, но не взрослого. Или вот пример женской крестьянской логики, приведенный </a:t>
            </a:r>
            <a:r>
              <a:rPr lang="ru-RU" dirty="0" err="1">
                <a:latin typeface="Arial" panose="020B0604020202020204" pitchFamily="34" charset="0"/>
              </a:rPr>
              <a:t>Р.М</a:t>
            </a:r>
            <a:r>
              <a:rPr lang="ru-RU" dirty="0">
                <a:latin typeface="Arial" panose="020B0604020202020204" pitchFamily="34" charset="0"/>
              </a:rPr>
              <a:t>. Горбачевой в книге «Я надеюсь…»: «Вспоминаю одну женщину, в чьем доме я очутилась поздно вечером со своим опросно-анкетным листом. После беседы, после ответов на мои многочисленные дотошные вопросы, она вздохнула и спросила: «Доченька, что ж ты больно худенькая?» Я ей говорю: «Да что Вы, нет, нормальная». Она тем не менее продолжила: «Мужа-то, небось, нету у тебя?» Я говорю: «Есть...». Опять вздохнула: «Нет». - «Что Вы? Нет, конечно». - «Что ж ты, доченька, меня обманываешь? Я век прожила и знаю: от добра по дворам не </a:t>
            </a:r>
            <a:r>
              <a:rPr lang="ru-RU" dirty="0" err="1">
                <a:latin typeface="Arial" panose="020B0604020202020204" pitchFamily="34" charset="0"/>
              </a:rPr>
              <a:t>ходют</a:t>
            </a:r>
            <a:r>
              <a:rPr lang="ru-RU" dirty="0">
                <a:latin typeface="Arial" panose="020B0604020202020204" pitchFamily="34" charset="0"/>
              </a:rPr>
              <a:t>». (Горбачева </a:t>
            </a:r>
            <a:r>
              <a:rPr lang="ru-RU" dirty="0" err="1">
                <a:latin typeface="Arial" panose="020B0604020202020204" pitchFamily="34" charset="0"/>
              </a:rPr>
              <a:t>Р.М</a:t>
            </a:r>
            <a:r>
              <a:rPr lang="ru-RU" dirty="0">
                <a:latin typeface="Arial" panose="020B0604020202020204" pitchFamily="34" charset="0"/>
              </a:rPr>
              <a:t>. М., 1991. С. 124-125). Подобные стереотипы мышления и создают те специфические особенности адресата (аудитории), которые неплохо знать, прежде чем начнется коммуникация.</a:t>
            </a:r>
          </a:p>
          <a:p>
            <a:r>
              <a:rPr lang="ru-RU" dirty="0">
                <a:latin typeface="Arial" panose="020B0604020202020204" pitchFamily="34" charset="0"/>
              </a:rPr>
              <a:t>Есть и чисто </a:t>
            </a:r>
            <a:r>
              <a:rPr lang="ru-RU" b="1" i="1" dirty="0">
                <a:latin typeface="Arial" panose="020B0604020202020204" pitchFamily="34" charset="0"/>
              </a:rPr>
              <a:t>языковые барьеры</a:t>
            </a:r>
            <a:r>
              <a:rPr lang="ru-RU" dirty="0">
                <a:latin typeface="Arial" panose="020B0604020202020204" pitchFamily="34" charset="0"/>
              </a:rPr>
              <a:t> в общении, когда собеседники говорят на разных языках либо уровень владения языком у них очень сильно различается. Языковой барьер возникает и тогда, когда они не заботятся о взаимном понимании (упускают из виду информационную цель общения) и употребляют привычную им лексику, не думая о том, знает ли ее партнер. Языковой барьер часто создают научные термины, иноязычные слова, обилие жаргонизмов.</a:t>
            </a:r>
          </a:p>
        </p:txBody>
      </p:sp>
    </p:spTree>
    <p:extLst>
      <p:ext uri="{BB962C8B-B14F-4D97-AF65-F5344CB8AC3E}">
        <p14:creationId xmlns:p14="http://schemas.microsoft.com/office/powerpoint/2010/main" val="60899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2717" y="644236"/>
            <a:ext cx="5995555" cy="10183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Цели общения: </a:t>
            </a:r>
            <a:endParaRPr lang="ru-RU" sz="2800" b="1" dirty="0"/>
          </a:p>
        </p:txBody>
      </p:sp>
      <p:sp>
        <p:nvSpPr>
          <p:cNvPr id="3" name="Rectangle 3"/>
          <p:cNvSpPr>
            <a:spLocks noGrp="1" noChangeArrowheads="1"/>
          </p:cNvSpPr>
          <p:nvPr/>
        </p:nvSpPr>
        <p:spPr bwMode="auto">
          <a:xfrm>
            <a:off x="422562" y="2317172"/>
            <a:ext cx="1122564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ru-RU" altLang="ru-RU" sz="3000" smtClean="0">
                <a:solidFill>
                  <a:schemeClr val="bg2"/>
                </a:solidFill>
              </a:rPr>
              <a:t>1)</a:t>
            </a:r>
            <a:r>
              <a:rPr lang="ru-RU" altLang="ru-RU" smtClean="0"/>
              <a:t>  </a:t>
            </a:r>
            <a:r>
              <a:rPr lang="ru-RU" altLang="ru-RU" b="1" i="1" u="sng" smtClean="0"/>
              <a:t>информативная</a:t>
            </a:r>
            <a:r>
              <a:rPr lang="ru-RU" altLang="ru-RU" smtClean="0"/>
              <a:t> – донести свою информацию до собеседника, получив подтверждение, что она получена; </a:t>
            </a:r>
          </a:p>
          <a:p>
            <a:pPr marL="609600" indent="-609600" eaLnBrk="1" hangingPunct="1">
              <a:buFontTx/>
              <a:buAutoNum type="arabicParenR" startAt="2"/>
            </a:pPr>
            <a:r>
              <a:rPr lang="ru-RU" altLang="ru-RU" b="1" i="1" u="sng" smtClean="0"/>
              <a:t>предметная</a:t>
            </a:r>
            <a:r>
              <a:rPr lang="ru-RU" altLang="ru-RU" smtClean="0"/>
              <a:t> – что-то получить, узнать, изменить в поведении собеседника;</a:t>
            </a:r>
          </a:p>
          <a:p>
            <a:pPr marL="609600" indent="-609600" eaLnBrk="1" hangingPunct="1">
              <a:buFontTx/>
              <a:buAutoNum type="arabicParenR" startAt="2"/>
            </a:pPr>
            <a:r>
              <a:rPr lang="ru-RU" altLang="ru-RU" b="1" i="1" u="sng" smtClean="0"/>
              <a:t>коммуникативная</a:t>
            </a:r>
            <a:r>
              <a:rPr lang="ru-RU" altLang="ru-RU" smtClean="0"/>
              <a:t> – сформировать определенные отношения с собеседником.</a:t>
            </a:r>
          </a:p>
        </p:txBody>
      </p:sp>
    </p:spTree>
    <p:extLst>
      <p:ext uri="{BB962C8B-B14F-4D97-AF65-F5344CB8AC3E}">
        <p14:creationId xmlns:p14="http://schemas.microsoft.com/office/powerpoint/2010/main" val="23746633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6909" y="2057401"/>
            <a:ext cx="9642763" cy="33458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СПАСИБО </a:t>
            </a:r>
            <a:r>
              <a:rPr lang="ru-RU" sz="4000" smtClean="0"/>
              <a:t>ЗА </a:t>
            </a:r>
            <a:r>
              <a:rPr lang="ru-RU" sz="4000" smtClean="0"/>
              <a:t>ВНИМАНИЕ</a:t>
            </a:r>
            <a:r>
              <a:rPr lang="ru-RU" sz="4000" smtClean="0"/>
              <a:t>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2830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9098" y="1048987"/>
            <a:ext cx="114923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georgia" panose="02040502050405020303" pitchFamily="18" charset="0"/>
              </a:rPr>
              <a:t>Коммуникативная ситуация</a:t>
            </a:r>
          </a:p>
          <a:p>
            <a:r>
              <a:rPr lang="ru-RU" sz="2400" b="1" dirty="0">
                <a:latin typeface="Georgia" panose="02040502050405020303" pitchFamily="18" charset="0"/>
              </a:rPr>
              <a:t>– это ситуация речевого общения двух и более людей.</a:t>
            </a:r>
            <a:r>
              <a:rPr lang="ru-RU" sz="2400" b="1" i="1" dirty="0">
                <a:latin typeface="Georgia" panose="02040502050405020303" pitchFamily="18" charset="0"/>
              </a:rPr>
              <a:t> </a:t>
            </a:r>
            <a:r>
              <a:rPr lang="ru-RU" sz="2400" b="1" dirty="0">
                <a:latin typeface="Georgia" panose="02040502050405020303" pitchFamily="18" charset="0"/>
              </a:rPr>
              <a:t>Коммуникативная ситуация имеет определенную структуру. Она состоит из следующих компонентов:</a:t>
            </a: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Georgia" panose="02040502050405020303" pitchFamily="18" charset="0"/>
              </a:rPr>
              <a:t>говорящий </a:t>
            </a:r>
            <a:r>
              <a:rPr lang="ru-RU" sz="2400" b="1" dirty="0">
                <a:latin typeface="Georgia" panose="02040502050405020303" pitchFamily="18" charset="0"/>
              </a:rPr>
              <a:t>(адресант); </a:t>
            </a:r>
            <a:endParaRPr lang="ru-RU" sz="2400" b="1" dirty="0" smtClean="0">
              <a:latin typeface="Georgia" panose="02040502050405020303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Georgia" panose="02040502050405020303" pitchFamily="18" charset="0"/>
              </a:rPr>
              <a:t> </a:t>
            </a:r>
            <a:r>
              <a:rPr lang="ru-RU" sz="2400" b="1" dirty="0">
                <a:latin typeface="Georgia" panose="02040502050405020303" pitchFamily="18" charset="0"/>
              </a:rPr>
              <a:t>слушающий (адресат); </a:t>
            </a:r>
            <a:endParaRPr lang="ru-RU" sz="2400" b="1" dirty="0" smtClean="0">
              <a:latin typeface="Georgia" panose="02040502050405020303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Georgia" panose="02040502050405020303" pitchFamily="18" charset="0"/>
              </a:rPr>
              <a:t>отношения </a:t>
            </a:r>
            <a:r>
              <a:rPr lang="ru-RU" sz="2400" b="1" dirty="0">
                <a:latin typeface="Georgia" panose="02040502050405020303" pitchFamily="18" charset="0"/>
              </a:rPr>
              <a:t>между говорящим и слушающим и связанная с этим </a:t>
            </a:r>
            <a:endParaRPr lang="ru-RU" sz="2400" b="1" dirty="0" smtClean="0">
              <a:latin typeface="Georgia" panose="02040502050405020303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Georgia" panose="02040502050405020303" pitchFamily="18" charset="0"/>
              </a:rPr>
              <a:t> </a:t>
            </a:r>
            <a:r>
              <a:rPr lang="ru-RU" sz="2400" b="1" dirty="0">
                <a:latin typeface="Georgia" panose="02040502050405020303" pitchFamily="18" charset="0"/>
              </a:rPr>
              <a:t>тональность общения (официальная – нейтральная – дружеская</a:t>
            </a:r>
            <a:r>
              <a:rPr lang="ru-RU" sz="2400" b="1" dirty="0" smtClean="0">
                <a:latin typeface="Georgia" panose="02040502050405020303" pitchFamily="18" charset="0"/>
              </a:rPr>
              <a:t>);</a:t>
            </a: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Georgia" panose="02040502050405020303" pitchFamily="18" charset="0"/>
              </a:rPr>
              <a:t>  </a:t>
            </a:r>
            <a:r>
              <a:rPr lang="ru-RU" sz="2400" b="1" dirty="0">
                <a:latin typeface="Georgia" panose="02040502050405020303" pitchFamily="18" charset="0"/>
              </a:rPr>
              <a:t>цель; </a:t>
            </a:r>
            <a:endParaRPr lang="ru-RU" sz="2400" b="1" dirty="0" smtClean="0">
              <a:latin typeface="Georgia" panose="02040502050405020303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Georgia" panose="02040502050405020303" pitchFamily="18" charset="0"/>
              </a:rPr>
              <a:t>средство </a:t>
            </a:r>
            <a:r>
              <a:rPr lang="ru-RU" sz="2400" b="1" dirty="0">
                <a:latin typeface="Georgia" panose="02040502050405020303" pitchFamily="18" charset="0"/>
              </a:rPr>
              <a:t>общения (язык или его подсистема – диалект, стиль, а также паралингвистические средства – жесты, мимика</a:t>
            </a:r>
            <a:r>
              <a:rPr lang="ru-RU" sz="2400" b="1" dirty="0" smtClean="0">
                <a:latin typeface="Georgia" panose="02040502050405020303" pitchFamily="18" charset="0"/>
              </a:rPr>
              <a:t>);</a:t>
            </a: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Georgia" panose="02040502050405020303" pitchFamily="18" charset="0"/>
              </a:rPr>
              <a:t> способ </a:t>
            </a:r>
            <a:r>
              <a:rPr lang="ru-RU" sz="2400" b="1" dirty="0">
                <a:latin typeface="Georgia" panose="02040502050405020303" pitchFamily="18" charset="0"/>
              </a:rPr>
              <a:t>общения (устный/письменный, контактный/</a:t>
            </a:r>
            <a:r>
              <a:rPr lang="ru-RU" sz="2400" b="1" dirty="0" err="1">
                <a:latin typeface="Georgia" panose="02040502050405020303" pitchFamily="18" charset="0"/>
              </a:rPr>
              <a:t>дистантный</a:t>
            </a:r>
            <a:r>
              <a:rPr lang="ru-RU" sz="2400" b="1" dirty="0" smtClean="0">
                <a:latin typeface="Georgia" panose="02040502050405020303" pitchFamily="18" charset="0"/>
              </a:rPr>
              <a:t>);</a:t>
            </a: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Georgia" panose="02040502050405020303" pitchFamily="18" charset="0"/>
              </a:rPr>
              <a:t> </a:t>
            </a:r>
            <a:r>
              <a:rPr lang="ru-RU" sz="2400" b="1" dirty="0">
                <a:latin typeface="Georgia" panose="02040502050405020303" pitchFamily="18" charset="0"/>
              </a:rPr>
              <a:t>место общения.</a:t>
            </a:r>
            <a:endParaRPr lang="ru-RU" sz="2400" b="1" i="0" dirty="0"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291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4" t="4545" r="3693" b="3788"/>
          <a:stretch/>
        </p:blipFill>
        <p:spPr>
          <a:xfrm>
            <a:off x="1423554" y="207817"/>
            <a:ext cx="8832273" cy="628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233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4793" y="1557727"/>
            <a:ext cx="10474036" cy="452431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600" b="1" i="1" dirty="0">
                <a:latin typeface="Georgia" panose="02040502050405020303" pitchFamily="18" charset="0"/>
              </a:rPr>
              <a:t>Это – ситуативные переменные. Изменение значений каждой из этих переменных ведет к изменению коммуникативной ситуации и, следовательно, к варьированию средств, используемых участниками ситуации, и их коммуникативного поведения в целом.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2604810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35" y="270164"/>
            <a:ext cx="10640291" cy="614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885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/>
        </p:nvSpPr>
        <p:spPr bwMode="auto">
          <a:xfrm>
            <a:off x="952717" y="1352550"/>
            <a:ext cx="11239283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ru-RU" altLang="ru-RU" b="1" dirty="0" smtClean="0"/>
              <a:t>Коммуникативное равновесие</a:t>
            </a:r>
            <a:r>
              <a:rPr lang="ru-RU" altLang="ru-RU" dirty="0" smtClean="0"/>
              <a:t> – отведение собеседнику в процессе общения роли не ниже той, которая обусловлена его социальной ролью и представлением о его собственном достоинстве.</a:t>
            </a:r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dirty="0" smtClean="0"/>
              <a:t>   горизонтальное                   вертикальное</a:t>
            </a:r>
          </a:p>
          <a:p>
            <a:pPr eaLnBrk="1" hangingPunct="1"/>
            <a:endParaRPr lang="ru-RU" altLang="ru-RU" dirty="0" smtClean="0"/>
          </a:p>
        </p:txBody>
      </p:sp>
      <p:sp>
        <p:nvSpPr>
          <p:cNvPr id="3" name="Стрелка вниз 2"/>
          <p:cNvSpPr/>
          <p:nvPr/>
        </p:nvSpPr>
        <p:spPr>
          <a:xfrm>
            <a:off x="2722418" y="3564082"/>
            <a:ext cx="529937" cy="1039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7810500" y="3564081"/>
            <a:ext cx="529937" cy="1039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199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/>
        </p:nvSpPr>
        <p:spPr bwMode="auto">
          <a:xfrm>
            <a:off x="332509" y="1371961"/>
            <a:ext cx="11482315" cy="536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ru-RU" altLang="ru-RU" b="1" dirty="0" smtClean="0"/>
              <a:t>Горизонтальное коммуникативное равновесие</a:t>
            </a:r>
            <a:r>
              <a:rPr lang="ru-RU" altLang="ru-RU" dirty="0" smtClean="0"/>
              <a:t> – это адекватное выполнение в соответствии с принятыми в обществе правилами роли равного собеседника – по степени знакомства, возрасту, служебному положению, социальному положению и др. Достичь горизонтального коммуникативного равновесия – значит оправдать ролевые ожидания равных тебе, говорить с собеседниками в рамках принятых в обществе правил вежливости и уважения.</a:t>
            </a:r>
          </a:p>
        </p:txBody>
      </p:sp>
    </p:spTree>
    <p:extLst>
      <p:ext uri="{BB962C8B-B14F-4D97-AF65-F5344CB8AC3E}">
        <p14:creationId xmlns:p14="http://schemas.microsoft.com/office/powerpoint/2010/main" val="3732498809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132</TotalTime>
  <Words>590</Words>
  <Application>Microsoft Office PowerPoint</Application>
  <PresentationFormat>Широкоэкранный</PresentationFormat>
  <Paragraphs>86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Century Gothic</vt:lpstr>
      <vt:lpstr>Georgia</vt:lpstr>
      <vt:lpstr>Georgia</vt:lpstr>
      <vt:lpstr>Roboto</vt:lpstr>
      <vt:lpstr>Trebuchet MS</vt:lpstr>
      <vt:lpstr>Wingdings</vt:lpstr>
      <vt:lpstr>След самолета</vt:lpstr>
      <vt:lpstr>Факторы эффективности речевого воздействия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Факторы Эффективности речевого воздействия</dc:title>
  <dc:creator>Код да Винчи</dc:creator>
  <cp:lastModifiedBy>Базалий Раиса Викторовна</cp:lastModifiedBy>
  <cp:revision>10</cp:revision>
  <dcterms:created xsi:type="dcterms:W3CDTF">2015-12-19T19:16:30Z</dcterms:created>
  <dcterms:modified xsi:type="dcterms:W3CDTF">2015-12-21T10:05:53Z</dcterms:modified>
</cp:coreProperties>
</file>