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9" r:id="rId24"/>
    <p:sldId id="279" r:id="rId25"/>
    <p:sldId id="280" r:id="rId26"/>
    <p:sldId id="281" r:id="rId27"/>
    <p:sldId id="282" r:id="rId28"/>
    <p:sldId id="283" r:id="rId29"/>
    <p:sldId id="284" r:id="rId30"/>
    <p:sldId id="285" r:id="rId31"/>
    <p:sldId id="286" r:id="rId32"/>
    <p:sldId id="287" r:id="rId33"/>
    <p:sldId id="290" r:id="rId34"/>
    <p:sldId id="291" r:id="rId35"/>
    <p:sldId id="288" r:id="rId36"/>
    <p:sldId id="292" r:id="rId37"/>
    <p:sldId id="293" r:id="rId38"/>
    <p:sldId id="295" r:id="rId39"/>
    <p:sldId id="296" r:id="rId40"/>
    <p:sldId id="294" r:id="rId41"/>
    <p:sldId id="297" r:id="rId42"/>
    <p:sldId id="298"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6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09.01.2016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09.01.2016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09.01.2016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09.01.2016</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a:t>Организационные моменты выступления</a:t>
            </a:r>
          </a:p>
        </p:txBody>
      </p:sp>
    </p:spTree>
    <p:extLst>
      <p:ext uri="{BB962C8B-B14F-4D97-AF65-F5344CB8AC3E}">
        <p14:creationId xmlns:p14="http://schemas.microsoft.com/office/powerpoint/2010/main" val="24349116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10000"/>
          </a:bodyPr>
          <a:lstStyle/>
          <a:p>
            <a:r>
              <a:rPr lang="ru-RU" dirty="0"/>
              <a:t>Внимание аудитории надо привлечь. </a:t>
            </a:r>
            <a:endParaRPr lang="ru-RU" dirty="0" smtClean="0"/>
          </a:p>
          <a:p>
            <a:r>
              <a:rPr lang="ru-RU" dirty="0"/>
              <a:t>Внимание — это направленность психической деятельности и сосредоточенность ее на объекте. Внимание бывает непроизвольное— то, которое возникает </a:t>
            </a:r>
            <a:r>
              <a:rPr lang="ru-RU" dirty="0" smtClean="0"/>
              <a:t>непреднамеренно, </a:t>
            </a:r>
            <a:r>
              <a:rPr lang="ru-RU" dirty="0"/>
              <a:t>произвольное — сознательно регулируемое сосредоточение на объекте и </a:t>
            </a:r>
            <a:r>
              <a:rPr lang="ru-RU" dirty="0" err="1"/>
              <a:t>послепроизвольное</a:t>
            </a:r>
            <a:r>
              <a:rPr lang="ru-RU" dirty="0"/>
              <a:t> — поддерживаемое </a:t>
            </a:r>
            <a:r>
              <a:rPr lang="ru-RU" dirty="0" smtClean="0"/>
              <a:t>интересом. </a:t>
            </a:r>
            <a:r>
              <a:rPr lang="ru-RU" dirty="0"/>
              <a:t>В аудитории необходимо вызвать в первую очередь произвольное внимание. Эту задачу выполняет вступление. </a:t>
            </a:r>
            <a:endParaRPr lang="ru-RU" dirty="0" smtClean="0"/>
          </a:p>
          <a:p>
            <a:pPr marL="0" indent="0">
              <a:buNone/>
            </a:pPr>
            <a:endParaRPr lang="ru-RU" dirty="0"/>
          </a:p>
        </p:txBody>
      </p:sp>
      <p:sp>
        <p:nvSpPr>
          <p:cNvPr id="2" name="Заголовок 1"/>
          <p:cNvSpPr>
            <a:spLocks noGrp="1"/>
          </p:cNvSpPr>
          <p:nvPr>
            <p:ph type="title"/>
          </p:nvPr>
        </p:nvSpPr>
        <p:spPr/>
        <p:txBody>
          <a:bodyPr/>
          <a:lstStyle/>
          <a:p>
            <a:r>
              <a:rPr lang="ru-RU" dirty="0"/>
              <a:t>Вступление, его виды и функции</a:t>
            </a:r>
          </a:p>
        </p:txBody>
      </p:sp>
    </p:spTree>
    <p:extLst>
      <p:ext uri="{BB962C8B-B14F-4D97-AF65-F5344CB8AC3E}">
        <p14:creationId xmlns:p14="http://schemas.microsoft.com/office/powerpoint/2010/main" val="37617468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10000"/>
          </a:bodyPr>
          <a:lstStyle/>
          <a:p>
            <a:r>
              <a:rPr lang="ru-RU" dirty="0"/>
              <a:t>Вступление является обязательным элементом любого публичного выступления. Различают две части вступления: зачин и завязку</a:t>
            </a:r>
            <a:r>
              <a:rPr lang="ru-RU" dirty="0" smtClean="0"/>
              <a:t>.</a:t>
            </a:r>
          </a:p>
          <a:p>
            <a:r>
              <a:rPr lang="ru-RU" dirty="0"/>
              <a:t>Зачин нужен для того, чтобы завладеть первичным вниманием аудитории. Он представляет собой краткий словесный подход к теме, причем он может быть не связан с темой выступления, а касаться условий, в которых происходит встреча со слушателями, степени их организованности, времени начала выступления, предыдущего выступления или выступлений </a:t>
            </a:r>
            <a:r>
              <a:rPr lang="ru-RU" dirty="0" smtClean="0"/>
              <a:t>.</a:t>
            </a:r>
            <a:endParaRPr lang="ru-RU" dirty="0"/>
          </a:p>
        </p:txBody>
      </p:sp>
      <p:sp>
        <p:nvSpPr>
          <p:cNvPr id="2" name="Заголовок 1"/>
          <p:cNvSpPr>
            <a:spLocks noGrp="1"/>
          </p:cNvSpPr>
          <p:nvPr>
            <p:ph type="title"/>
          </p:nvPr>
        </p:nvSpPr>
        <p:spPr/>
        <p:txBody>
          <a:bodyPr/>
          <a:lstStyle/>
          <a:p>
            <a:endParaRPr lang="ru-RU" dirty="0"/>
          </a:p>
        </p:txBody>
      </p:sp>
    </p:spTree>
    <p:extLst>
      <p:ext uri="{BB962C8B-B14F-4D97-AF65-F5344CB8AC3E}">
        <p14:creationId xmlns:p14="http://schemas.microsoft.com/office/powerpoint/2010/main" val="207957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62500" lnSpcReduction="20000"/>
          </a:bodyPr>
          <a:lstStyle/>
          <a:p>
            <a:r>
              <a:rPr lang="ru-RU" dirty="0"/>
              <a:t>1.Добрый день! Итак, мы с вами снова собрались в этой аудитории. Мне приятно здесь выступить снова. В прошлом году мы тоже здесь встречались и обсуждали проблемы... Сегодня наша тема... </a:t>
            </a:r>
          </a:p>
          <a:p>
            <a:r>
              <a:rPr lang="ru-RU" dirty="0"/>
              <a:t>2.Итак, вы уже прослушали ряд интересных и ярких выступлений моих коллег по проблемам... Я сам с удовольствием их послушал и теперь продолжу эти тему. Я хочу предложить вам свое понимание данных проблем. </a:t>
            </a:r>
          </a:p>
          <a:p>
            <a:r>
              <a:rPr lang="ru-RU" dirty="0"/>
              <a:t>3.Здравствуйте! Ну, кажется все собрались? Надо ли еще кого- </a:t>
            </a:r>
            <a:r>
              <a:rPr lang="ru-RU" dirty="0" err="1"/>
              <a:t>нибудь</a:t>
            </a:r>
            <a:r>
              <a:rPr lang="ru-RU" dirty="0"/>
              <a:t> подождать или можно начинать? Можно еще немного подождать, если кто-то задержался, но точно придет. ...Итак, теперь начинаем. Наша тема... </a:t>
            </a:r>
          </a:p>
          <a:p>
            <a:r>
              <a:rPr lang="ru-RU" dirty="0"/>
              <a:t>4.Здравствуйте! О, какая большая и разнообразная аудитория у нас сегодня! Очень приятно вас всех видеть! </a:t>
            </a:r>
          </a:p>
          <a:p>
            <a:r>
              <a:rPr lang="ru-RU" dirty="0"/>
              <a:t>5.Добрый день! Ну, я вижу, нас собралось сегодня немного, но самые главные и заинтересованные слушатели, я уверен, уже здесь. Думаю, мы уже можем начать... </a:t>
            </a:r>
          </a:p>
        </p:txBody>
      </p:sp>
      <p:sp>
        <p:nvSpPr>
          <p:cNvPr id="2" name="Заголовок 1"/>
          <p:cNvSpPr>
            <a:spLocks noGrp="1"/>
          </p:cNvSpPr>
          <p:nvPr>
            <p:ph type="title"/>
          </p:nvPr>
        </p:nvSpPr>
        <p:spPr/>
        <p:txBody>
          <a:bodyPr/>
          <a:lstStyle/>
          <a:p>
            <a:r>
              <a:rPr lang="ru-RU" dirty="0"/>
              <a:t>Примеры зачинов:</a:t>
            </a:r>
          </a:p>
        </p:txBody>
      </p:sp>
    </p:spTree>
    <p:extLst>
      <p:ext uri="{BB962C8B-B14F-4D97-AF65-F5344CB8AC3E}">
        <p14:creationId xmlns:p14="http://schemas.microsoft.com/office/powerpoint/2010/main" val="34857905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Завязка — это уже подход к теме выступления. В завязке надо тем или иным способом обозначить проблему, которую вы будете раскрывать, и связать ее с интересами слушателей. </a:t>
            </a:r>
          </a:p>
          <a:p>
            <a:r>
              <a:rPr lang="ru-RU" dirty="0"/>
              <a:t>Завязка должна захватить внимание слушателей.</a:t>
            </a:r>
          </a:p>
          <a:p>
            <a:endParaRPr lang="ru-RU" dirty="0"/>
          </a:p>
        </p:txBody>
      </p:sp>
      <p:sp>
        <p:nvSpPr>
          <p:cNvPr id="2" name="Заголовок 1"/>
          <p:cNvSpPr>
            <a:spLocks noGrp="1"/>
          </p:cNvSpPr>
          <p:nvPr>
            <p:ph type="title"/>
          </p:nvPr>
        </p:nvSpPr>
        <p:spPr/>
        <p:txBody>
          <a:bodyPr/>
          <a:lstStyle/>
          <a:p>
            <a:endParaRPr lang="ru-RU"/>
          </a:p>
        </p:txBody>
      </p:sp>
    </p:spTree>
    <p:extLst>
      <p:ext uri="{BB962C8B-B14F-4D97-AF65-F5344CB8AC3E}">
        <p14:creationId xmlns:p14="http://schemas.microsoft.com/office/powerpoint/2010/main" val="25329146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Обращение к событию, времени, месту</a:t>
            </a:r>
            <a:r>
              <a:rPr lang="ru-RU" dirty="0" smtClean="0"/>
              <a:t>.</a:t>
            </a:r>
          </a:p>
          <a:p>
            <a:r>
              <a:rPr lang="ru-RU" dirty="0"/>
              <a:t> «Начните с того места, где вы находитесь», — советует </a:t>
            </a:r>
            <a:r>
              <a:rPr lang="ru-RU" dirty="0" err="1"/>
              <a:t>П.Сопер</a:t>
            </a:r>
            <a:r>
              <a:rPr lang="ru-RU" dirty="0"/>
              <a:t>. Скажите: «Мы собрались сегодня в аудитории, в которой... Вот висит портрет Толстого... Сегодня годовщина... Я думаю, все вчера смотрели новости по телевизору и знают, что... Сегодня утром в «Последних известиях» сообщили...» и т.д. и т.п. Этот прием несложен и весьма эффективен для привлечения внимания. </a:t>
            </a:r>
            <a:endParaRPr lang="ru-RU" dirty="0" smtClean="0"/>
          </a:p>
        </p:txBody>
      </p:sp>
      <p:sp>
        <p:nvSpPr>
          <p:cNvPr id="2" name="Заголовок 1"/>
          <p:cNvSpPr>
            <a:spLocks noGrp="1"/>
          </p:cNvSpPr>
          <p:nvPr>
            <p:ph type="title"/>
          </p:nvPr>
        </p:nvSpPr>
        <p:spPr/>
        <p:txBody>
          <a:bodyPr>
            <a:normAutofit fontScale="90000"/>
          </a:bodyPr>
          <a:lstStyle/>
          <a:p>
            <a:r>
              <a:rPr lang="ru-RU" dirty="0"/>
              <a:t>Приемы захвата внимания аудитории</a:t>
            </a:r>
          </a:p>
        </p:txBody>
      </p:sp>
    </p:spTree>
    <p:extLst>
      <p:ext uri="{BB962C8B-B14F-4D97-AF65-F5344CB8AC3E}">
        <p14:creationId xmlns:p14="http://schemas.microsoft.com/office/powerpoint/2010/main" val="34651698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85000" lnSpcReduction="10000"/>
          </a:bodyPr>
          <a:lstStyle/>
          <a:p>
            <a:r>
              <a:rPr lang="ru-RU" dirty="0"/>
              <a:t>Обращение к борьбе, конфликту, противоречиям между людьми, различиям во мнениях</a:t>
            </a:r>
            <a:r>
              <a:rPr lang="ru-RU" dirty="0" smtClean="0"/>
              <a:t>.</a:t>
            </a:r>
          </a:p>
          <a:p>
            <a:r>
              <a:rPr lang="ru-RU" dirty="0"/>
              <a:t>П. </a:t>
            </a:r>
            <a:r>
              <a:rPr lang="ru-RU" dirty="0" err="1"/>
              <a:t>Сопер</a:t>
            </a:r>
            <a:r>
              <a:rPr lang="ru-RU" dirty="0"/>
              <a:t> предлагает оратору отыскать в теме то, что связано со столкновением: «Ищите конфликт: столкновение и борьба вызывают невольный интерес...»; «стоит оратору сказать: “Зимой 1930 года, в бурную ночь, когда грузовое судно приближалось к побережью” — и аудитория сразу встрепенется». Вот еще примеры такого начала: Почему родители всегда недовольны своими детьми? Почему дети всегда считают, что старшее поколение их не понимает ? Ссоры между мужем и женой — обычное дело. Почему это происходит? Давайте попробуем разобраться и т.д.</a:t>
            </a:r>
          </a:p>
        </p:txBody>
      </p:sp>
      <p:sp>
        <p:nvSpPr>
          <p:cNvPr id="2" name="Заголовок 1"/>
          <p:cNvSpPr>
            <a:spLocks noGrp="1"/>
          </p:cNvSpPr>
          <p:nvPr>
            <p:ph type="title"/>
          </p:nvPr>
        </p:nvSpPr>
        <p:spPr/>
        <p:txBody>
          <a:bodyPr>
            <a:normAutofit fontScale="90000"/>
          </a:bodyPr>
          <a:lstStyle/>
          <a:p>
            <a:r>
              <a:rPr lang="ru-RU" dirty="0"/>
              <a:t>Приемы захвата внимания аудитории</a:t>
            </a:r>
          </a:p>
        </p:txBody>
      </p:sp>
    </p:spTree>
    <p:extLst>
      <p:ext uri="{BB962C8B-B14F-4D97-AF65-F5344CB8AC3E}">
        <p14:creationId xmlns:p14="http://schemas.microsoft.com/office/powerpoint/2010/main" val="17632266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85000" lnSpcReduction="20000"/>
          </a:bodyPr>
          <a:lstStyle/>
          <a:p>
            <a:r>
              <a:rPr lang="ru-RU" dirty="0"/>
              <a:t> Ссылка на общеизвестный и общедоступный источник информации</a:t>
            </a:r>
            <a:r>
              <a:rPr lang="ru-RU" dirty="0" smtClean="0"/>
              <a:t>.</a:t>
            </a:r>
          </a:p>
          <a:p>
            <a:endParaRPr lang="ru-RU" dirty="0"/>
          </a:p>
          <a:p>
            <a:r>
              <a:rPr lang="ru-RU" dirty="0"/>
              <a:t> Например: Вчера в «Известиях» была небольшая заметка о...; Сегодня в программе «Утро» я услышал любопытное сообщение...', Вчера поздно вечером «Маяк» передал, что... и т.д. Этот прием весьма надежен как средство захвата внимания, потому что среди слушателей, как правило, есть люди, которые слушали или смотрели, читали то, о чем вы собираетесь рассказать, и это сразу ставит их в положение «заодно с оратором»; такие люди обычно говорят сидящим рядом: «Да, я видел (читал, слушал) тоже...»—	и мобилизуют этим остальных слушателей внимательно слушать. </a:t>
            </a:r>
          </a:p>
        </p:txBody>
      </p:sp>
      <p:sp>
        <p:nvSpPr>
          <p:cNvPr id="2" name="Заголовок 1"/>
          <p:cNvSpPr>
            <a:spLocks noGrp="1"/>
          </p:cNvSpPr>
          <p:nvPr>
            <p:ph type="title"/>
          </p:nvPr>
        </p:nvSpPr>
        <p:spPr/>
        <p:txBody>
          <a:bodyPr>
            <a:normAutofit fontScale="90000"/>
          </a:bodyPr>
          <a:lstStyle/>
          <a:p>
            <a:r>
              <a:rPr lang="ru-RU" dirty="0"/>
              <a:t>Приемы захвата внимания аудитории</a:t>
            </a:r>
          </a:p>
        </p:txBody>
      </p:sp>
    </p:spTree>
    <p:extLst>
      <p:ext uri="{BB962C8B-B14F-4D97-AF65-F5344CB8AC3E}">
        <p14:creationId xmlns:p14="http://schemas.microsoft.com/office/powerpoint/2010/main" val="24722532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Если риторический вопрос </a:t>
            </a:r>
            <a:r>
              <a:rPr lang="ru-RU" dirty="0" smtClean="0"/>
              <a:t>задается </a:t>
            </a:r>
            <a:r>
              <a:rPr lang="ru-RU" dirty="0"/>
              <a:t>эмоционально, а после него выдерживается пауза, то оратор в большинстве случаев оказывается в состоянии приковать к себе внимание аудитории. Например: Нужна ли нам частная собственность ? Должно ли образование быть бесплатным ? </a:t>
            </a:r>
          </a:p>
        </p:txBody>
      </p:sp>
      <p:sp>
        <p:nvSpPr>
          <p:cNvPr id="2" name="Заголовок 1"/>
          <p:cNvSpPr>
            <a:spLocks noGrp="1"/>
          </p:cNvSpPr>
          <p:nvPr>
            <p:ph type="title"/>
          </p:nvPr>
        </p:nvSpPr>
        <p:spPr/>
        <p:txBody>
          <a:bodyPr/>
          <a:lstStyle/>
          <a:p>
            <a:r>
              <a:rPr lang="ru-RU" dirty="0"/>
              <a:t>Риторический вопрос.</a:t>
            </a:r>
          </a:p>
        </p:txBody>
      </p:sp>
    </p:spTree>
    <p:extLst>
      <p:ext uri="{BB962C8B-B14F-4D97-AF65-F5344CB8AC3E}">
        <p14:creationId xmlns:p14="http://schemas.microsoft.com/office/powerpoint/2010/main" val="4284820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Возбуждение любопытства. </a:t>
            </a:r>
          </a:p>
          <a:p>
            <a:r>
              <a:rPr lang="ru-RU" dirty="0"/>
              <a:t>Затроньте необычный факт, который показывает слушателям, что они еще не все знают. Например: Знаете ли вы, что рабство существует в 17 странах мира? — Как? В каких? </a:t>
            </a:r>
          </a:p>
          <a:p>
            <a:endParaRPr lang="ru-RU" dirty="0"/>
          </a:p>
        </p:txBody>
      </p:sp>
      <p:sp>
        <p:nvSpPr>
          <p:cNvPr id="2" name="Заголовок 1"/>
          <p:cNvSpPr>
            <a:spLocks noGrp="1"/>
          </p:cNvSpPr>
          <p:nvPr>
            <p:ph type="title"/>
          </p:nvPr>
        </p:nvSpPr>
        <p:spPr/>
        <p:txBody>
          <a:bodyPr/>
          <a:lstStyle/>
          <a:p>
            <a:r>
              <a:rPr lang="ru-RU" dirty="0"/>
              <a:t>Риторический вопрос.</a:t>
            </a:r>
          </a:p>
        </p:txBody>
      </p:sp>
    </p:spTree>
    <p:extLst>
      <p:ext uri="{BB962C8B-B14F-4D97-AF65-F5344CB8AC3E}">
        <p14:creationId xmlns:p14="http://schemas.microsoft.com/office/powerpoint/2010/main" val="3028480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r>
              <a:rPr lang="ru-RU" dirty="0"/>
              <a:t>Приведите парадокс, который возбудит мыслительную деятельность слушателей. Поставив аудиторию перед парадоксом, мы добиваемся того, что аудитория проявит интерес к поставленной проблеме: как же оратор разрешит этот парадокс? Например: Эйнштейн сказал, что образование— это то, что остается, когда все выученное забыто. Правильно ли это? Или: Как сказал Гейне, мудрецы продумывают свои мысли, глупцы оглашают их. Согласны ли вы с этим? Или еще один вариант: Чем больше нищеты, тем больше надежды. Так сказал Шолом-Алейхем. Действительно, почему так? </a:t>
            </a:r>
          </a:p>
          <a:p>
            <a:endParaRPr lang="ru-RU" dirty="0"/>
          </a:p>
        </p:txBody>
      </p:sp>
      <p:sp>
        <p:nvSpPr>
          <p:cNvPr id="2" name="Заголовок 1"/>
          <p:cNvSpPr>
            <a:spLocks noGrp="1"/>
          </p:cNvSpPr>
          <p:nvPr>
            <p:ph type="title"/>
          </p:nvPr>
        </p:nvSpPr>
        <p:spPr/>
        <p:txBody>
          <a:bodyPr/>
          <a:lstStyle/>
          <a:p>
            <a:r>
              <a:rPr lang="ru-RU" dirty="0"/>
              <a:t>Риторический вопрос.</a:t>
            </a:r>
          </a:p>
        </p:txBody>
      </p:sp>
    </p:spTree>
    <p:extLst>
      <p:ext uri="{BB962C8B-B14F-4D97-AF65-F5344CB8AC3E}">
        <p14:creationId xmlns:p14="http://schemas.microsoft.com/office/powerpoint/2010/main" val="1194935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 Во-первых, в аудитории обязательно должен быть свежий воздух. Если душно — не начинайте, пока не проветрите, даже если придется для этого оторвать время от вашего выступления. </a:t>
            </a:r>
            <a:endParaRPr lang="ru-RU" dirty="0" smtClean="0"/>
          </a:p>
        </p:txBody>
      </p:sp>
      <p:sp>
        <p:nvSpPr>
          <p:cNvPr id="2" name="Заголовок 1"/>
          <p:cNvSpPr>
            <a:spLocks noGrp="1"/>
          </p:cNvSpPr>
          <p:nvPr>
            <p:ph type="title"/>
          </p:nvPr>
        </p:nvSpPr>
        <p:spPr/>
        <p:txBody>
          <a:bodyPr>
            <a:normAutofit fontScale="90000"/>
          </a:bodyPr>
          <a:lstStyle/>
          <a:p>
            <a:r>
              <a:rPr lang="ru-RU" sz="2700" dirty="0"/>
              <a:t>НАЧАЛО </a:t>
            </a:r>
            <a:r>
              <a:rPr lang="ru-RU" sz="2700" dirty="0" smtClean="0"/>
              <a:t>ВЫСТУПЛЕНИЯ</a:t>
            </a:r>
            <a:br>
              <a:rPr lang="ru-RU" sz="2700" dirty="0" smtClean="0"/>
            </a:br>
            <a:r>
              <a:rPr lang="ru-RU" sz="2700" dirty="0"/>
              <a:t>Организационный момент в аудитории</a:t>
            </a:r>
            <a:r>
              <a:rPr lang="ru-RU" dirty="0"/>
              <a:t/>
            </a:r>
            <a:br>
              <a:rPr lang="ru-RU" dirty="0"/>
            </a:br>
            <a:endParaRPr lang="ru-RU" dirty="0"/>
          </a:p>
        </p:txBody>
      </p:sp>
    </p:spTree>
    <p:extLst>
      <p:ext uri="{BB962C8B-B14F-4D97-AF65-F5344CB8AC3E}">
        <p14:creationId xmlns:p14="http://schemas.microsoft.com/office/powerpoint/2010/main" val="22611345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a:t>Любопытство можно вызвать, поставив слушателей перед дилеммой </a:t>
            </a:r>
            <a:r>
              <a:rPr lang="ru-RU" dirty="0" smtClean="0"/>
              <a:t>механизм </a:t>
            </a:r>
            <a:r>
              <a:rPr lang="ru-RU" dirty="0"/>
              <a:t>будет тот же самый, что и при предложении некоторого парадоксального утверждения — аудитории самой не захочется решать поставленную проблему, но захочется, чтобы эту проблему решил за нее оратор, и внимание будет обеспечено. </a:t>
            </a:r>
          </a:p>
          <a:p>
            <a:endParaRPr lang="ru-RU" dirty="0"/>
          </a:p>
        </p:txBody>
      </p:sp>
      <p:sp>
        <p:nvSpPr>
          <p:cNvPr id="2" name="Заголовок 1"/>
          <p:cNvSpPr>
            <a:spLocks noGrp="1"/>
          </p:cNvSpPr>
          <p:nvPr>
            <p:ph type="title"/>
          </p:nvPr>
        </p:nvSpPr>
        <p:spPr/>
        <p:txBody>
          <a:bodyPr/>
          <a:lstStyle/>
          <a:p>
            <a:r>
              <a:rPr lang="ru-RU" dirty="0"/>
              <a:t>Риторический вопрос.</a:t>
            </a:r>
          </a:p>
        </p:txBody>
      </p:sp>
    </p:spTree>
    <p:extLst>
      <p:ext uri="{BB962C8B-B14F-4D97-AF65-F5344CB8AC3E}">
        <p14:creationId xmlns:p14="http://schemas.microsoft.com/office/powerpoint/2010/main" val="39932144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Функции концовки публичного </a:t>
            </a:r>
            <a:r>
              <a:rPr lang="ru-RU" dirty="0" smtClean="0"/>
              <a:t>выступления</a:t>
            </a:r>
          </a:p>
          <a:p>
            <a:r>
              <a:rPr lang="ru-RU" dirty="0"/>
              <a:t>Эффективное завершение устного выступления — половина дела. Вспомним закон края — последнее запоминается лучше, остается в памяти прочнее. Отсюда и то огромное значение, которое имеет завершающая стадия выступления оратора.</a:t>
            </a:r>
          </a:p>
          <a:p>
            <a:endParaRPr lang="ru-RU" dirty="0"/>
          </a:p>
        </p:txBody>
      </p:sp>
      <p:sp>
        <p:nvSpPr>
          <p:cNvPr id="2" name="Заголовок 1"/>
          <p:cNvSpPr>
            <a:spLocks noGrp="1"/>
          </p:cNvSpPr>
          <p:nvPr>
            <p:ph type="title"/>
          </p:nvPr>
        </p:nvSpPr>
        <p:spPr>
          <a:xfrm>
            <a:off x="467544" y="260648"/>
            <a:ext cx="8229600" cy="1143000"/>
          </a:xfrm>
        </p:spPr>
        <p:txBody>
          <a:bodyPr>
            <a:normAutofit fontScale="90000"/>
          </a:bodyPr>
          <a:lstStyle/>
          <a:p>
            <a:r>
              <a:rPr lang="ru-RU" sz="4800" dirty="0"/>
              <a:t/>
            </a:r>
            <a:br>
              <a:rPr lang="ru-RU" sz="4800" dirty="0"/>
            </a:br>
            <a:r>
              <a:rPr lang="ru-RU" sz="4800" dirty="0"/>
              <a:t>ЗАВЕРШЕНИЕ ПУБЛИЧНОГО ВЫСТУПЛЕНИЯ</a:t>
            </a:r>
            <a:r>
              <a:rPr lang="ru-RU" dirty="0"/>
              <a:t/>
            </a:r>
            <a:br>
              <a:rPr lang="ru-RU" dirty="0"/>
            </a:br>
            <a:endParaRPr lang="ru-RU" dirty="0"/>
          </a:p>
        </p:txBody>
      </p:sp>
    </p:spTree>
    <p:extLst>
      <p:ext uri="{BB962C8B-B14F-4D97-AF65-F5344CB8AC3E}">
        <p14:creationId xmlns:p14="http://schemas.microsoft.com/office/powerpoint/2010/main" val="22085706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a:t>Ф. </a:t>
            </a:r>
            <a:r>
              <a:rPr lang="ru-RU" dirty="0" err="1"/>
              <a:t>Снелл</a:t>
            </a:r>
            <a:r>
              <a:rPr lang="ru-RU" dirty="0"/>
              <a:t> справедливо считает, что «удавшимся можно считать то публичное выступление, после которого аудитория твердо знает, что нужно делать с полученной информацией. Аудитория должна хорошо представлять, что и как делать дальше. Должен быть результат вашего выступления. Обязательно в заключение объясните, зачем нужна слушателям полученная информация».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21918310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85000" lnSpcReduction="10000"/>
          </a:bodyPr>
          <a:lstStyle/>
          <a:p>
            <a:r>
              <a:rPr lang="ru-RU" dirty="0"/>
              <a:t> Можно предложить следующие варианты </a:t>
            </a:r>
            <a:r>
              <a:rPr lang="ru-RU" dirty="0" smtClean="0"/>
              <a:t>концовок</a:t>
            </a:r>
            <a:r>
              <a:rPr lang="ru-RU" dirty="0"/>
              <a:t>:</a:t>
            </a:r>
          </a:p>
          <a:p>
            <a:r>
              <a:rPr lang="ru-RU" dirty="0"/>
              <a:t>Цитата, крылатое изречение, поговорка, народная мудрость. </a:t>
            </a:r>
          </a:p>
          <a:p>
            <a:r>
              <a:rPr lang="ru-RU" dirty="0"/>
              <a:t>Обобщающий вывод.</a:t>
            </a:r>
          </a:p>
          <a:p>
            <a:r>
              <a:rPr lang="ru-RU" dirty="0"/>
              <a:t>Обращение к слушателям.</a:t>
            </a:r>
          </a:p>
          <a:p>
            <a:r>
              <a:rPr lang="ru-RU" dirty="0"/>
              <a:t>Подытоживающее повторение. </a:t>
            </a:r>
          </a:p>
          <a:p>
            <a:r>
              <a:rPr lang="ru-RU" dirty="0"/>
              <a:t>Иллюстрация. </a:t>
            </a:r>
          </a:p>
          <a:p>
            <a:r>
              <a:rPr lang="ru-RU" dirty="0"/>
              <a:t>Кульминация. </a:t>
            </a:r>
          </a:p>
          <a:p>
            <a:r>
              <a:rPr lang="ru-RU" dirty="0"/>
              <a:t>Комплимент аудитории. </a:t>
            </a:r>
          </a:p>
          <a:p>
            <a:r>
              <a:rPr lang="ru-RU" dirty="0"/>
              <a:t>Юмористическая концовка. </a:t>
            </a:r>
          </a:p>
          <a:p>
            <a:r>
              <a:rPr lang="ru-RU" dirty="0"/>
              <a:t>Благодарность за внимание. </a:t>
            </a:r>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23850446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smtClean="0"/>
              <a:t>Цитата</a:t>
            </a:r>
            <a:r>
              <a:rPr lang="ru-RU" dirty="0"/>
              <a:t>, крылатое изречение, поговорка, народная мудрость. </a:t>
            </a:r>
          </a:p>
          <a:p>
            <a:r>
              <a:rPr lang="ru-RU" dirty="0"/>
              <a:t>Данная концовка особенно хорошо запоминается в аудитории среднего и ниже среднего уровня подготовленности. Например: Правильно говорит русская поговорка «Терпение и труд все перетрут». Таким образом, все зависит от </a:t>
            </a:r>
            <a:r>
              <a:rPr lang="ru-RU" dirty="0" smtClean="0"/>
              <a:t>нас.</a:t>
            </a:r>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21386306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Обобщающий вывод.</a:t>
            </a:r>
          </a:p>
          <a:p>
            <a:r>
              <a:rPr lang="ru-RU" dirty="0"/>
              <a:t>Обобщающий вывод надо словесно оформить как вывод, чтобы он был воспринят аудиторией именно в этом качестве, как основная мысль выступления: Итак... Основной вывод формулируется кратко, но исчерпывающе. Он должен быть выражен простыми словами; после вывода не надо ничего добавлять и ничего комментировать.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1430828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Обращение к слушателям.</a:t>
            </a:r>
          </a:p>
          <a:p>
            <a:r>
              <a:rPr lang="ru-RU" dirty="0"/>
              <a:t> Можно завершить выступление пожеланием слушателям приятно провести выходные или летний отпуск, хорошо провести сегодняшний вечер и т.д., поздравить их с наступающими праздниками и др.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18617705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Подытоживающее повторение. </a:t>
            </a:r>
          </a:p>
          <a:p>
            <a:r>
              <a:rPr lang="ru-RU" dirty="0"/>
              <a:t>Основная мысль повторяется в развернутой словесной форме в виде тезиса или перечисления: во-первых, во-вторых и в-третьих. Как слушатели мы большей частью ленивы, у нас короткая память, поэтому слушатели всегда благодарны за краткое повторение, сделанное в любой форме.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18527899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Кульминация. </a:t>
            </a:r>
          </a:p>
          <a:p>
            <a:r>
              <a:rPr lang="ru-RU" dirty="0"/>
              <a:t>Главная мысль высказывается в конце выступления на высокой эмоциональной ноте, например: «И история яркими буквами напишет имя этого человека над именами всех тех, кто пытался ему помешать!». Специалисты отмечают, что кульминация как эффектная концовка подходит не для всех типов публичных выступлений, но обычно производит сильное впечатление на слушателей.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4316466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Например: Итак, я заканчиваю. В завершение я хотел бы поблагодарить вас за то, что так внимательно меня слушали и задавали интересные вопросы. В вашей аудитории мне было очень приятно выступать. Или: Благодарю вас за внимание. Мне было очень приятно выступать в вашей внимательной и доброжелательной аудитории. Или: Благодарю за внимание. И хочу отдельно поблагодарить вас за очень интересные вопросы, которые вы мне задавали. </a:t>
            </a:r>
          </a:p>
          <a:p>
            <a:endParaRPr lang="ru-RU" dirty="0"/>
          </a:p>
        </p:txBody>
      </p:sp>
      <p:sp>
        <p:nvSpPr>
          <p:cNvPr id="2" name="Заголовок 1"/>
          <p:cNvSpPr>
            <a:spLocks noGrp="1"/>
          </p:cNvSpPr>
          <p:nvPr>
            <p:ph type="title"/>
          </p:nvPr>
        </p:nvSpPr>
        <p:spPr/>
        <p:txBody>
          <a:bodyPr>
            <a:normAutofit fontScale="90000"/>
          </a:bodyPr>
          <a:lstStyle/>
          <a:p>
            <a:r>
              <a:rPr lang="ru-RU" dirty="0"/>
              <a:t>ЗАВЕРШЕНИЕ ПУБЛИЧНОГО ВЫСТУПЛЕНИЯ</a:t>
            </a:r>
          </a:p>
        </p:txBody>
      </p:sp>
    </p:spTree>
    <p:extLst>
      <p:ext uri="{BB962C8B-B14F-4D97-AF65-F5344CB8AC3E}">
        <p14:creationId xmlns:p14="http://schemas.microsoft.com/office/powerpoint/2010/main" val="1289949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Во-вторых, самый благоприятный фон для публичного выступления — темно-синий занавес, по возможности из тяжелой ткани. Вообще на темном фоне выступать лучше — он способствует концентрации внимания слушателей на ораторе</a:t>
            </a:r>
            <a:r>
              <a:rPr lang="ru-RU" dirty="0">
                <a:solidFill>
                  <a:schemeClr val="bg1"/>
                </a:solidFill>
              </a:rPr>
              <a:t>.</a:t>
            </a:r>
          </a:p>
        </p:txBody>
      </p:sp>
      <p:sp>
        <p:nvSpPr>
          <p:cNvPr id="2" name="Заголовок 1"/>
          <p:cNvSpPr>
            <a:spLocks noGrp="1"/>
          </p:cNvSpPr>
          <p:nvPr>
            <p:ph type="title"/>
          </p:nvPr>
        </p:nvSpPr>
        <p:spPr/>
        <p:txBody>
          <a:bodyPr/>
          <a:lstStyle/>
          <a:p>
            <a:r>
              <a:rPr lang="ru-RU" dirty="0"/>
              <a:t>НАЧАЛО ВЫСТУПЛЕНИЯ</a:t>
            </a:r>
          </a:p>
        </p:txBody>
      </p:sp>
    </p:spTree>
    <p:extLst>
      <p:ext uri="{BB962C8B-B14F-4D97-AF65-F5344CB8AC3E}">
        <p14:creationId xmlns:p14="http://schemas.microsoft.com/office/powerpoint/2010/main" val="15830873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r>
              <a:rPr lang="ru-RU" dirty="0"/>
              <a:t>Не рекомендуется заканчивать шуткой, не относящейся к делу. Это вызывает у аудитории недоумение, и эффект от всего выступления исчезнет. </a:t>
            </a:r>
          </a:p>
          <a:p>
            <a:r>
              <a:rPr lang="ru-RU" dirty="0"/>
              <a:t>Не следует извиняться: Я понимаю, мне не удалось все охватить, Я вижу, несколько утомил вас... и др. </a:t>
            </a:r>
          </a:p>
          <a:p>
            <a:r>
              <a:rPr lang="ru-RU" dirty="0"/>
              <a:t>Не надо ничего вспоминать дополнительно после того, как вы сформулировали вывод — все впечатление от него будет смазано. Нельзя обрывать речь без заключения и уходить. </a:t>
            </a:r>
          </a:p>
          <a:p>
            <a:endParaRPr lang="ru-RU" dirty="0"/>
          </a:p>
        </p:txBody>
      </p:sp>
      <p:sp>
        <p:nvSpPr>
          <p:cNvPr id="2" name="Заголовок 1"/>
          <p:cNvSpPr>
            <a:spLocks noGrp="1"/>
          </p:cNvSpPr>
          <p:nvPr>
            <p:ph type="title"/>
          </p:nvPr>
        </p:nvSpPr>
        <p:spPr/>
        <p:txBody>
          <a:bodyPr>
            <a:normAutofit fontScale="90000"/>
          </a:bodyPr>
          <a:lstStyle/>
          <a:p>
            <a:r>
              <a:rPr lang="ru-RU" dirty="0">
                <a:solidFill>
                  <a:schemeClr val="bg1"/>
                </a:solidFill>
              </a:rPr>
              <a:t>Как не надо заканчивать выступление</a:t>
            </a:r>
          </a:p>
        </p:txBody>
      </p:sp>
    </p:spTree>
    <p:extLst>
      <p:ext uri="{BB962C8B-B14F-4D97-AF65-F5344CB8AC3E}">
        <p14:creationId xmlns:p14="http://schemas.microsoft.com/office/powerpoint/2010/main" val="2225425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r>
              <a:rPr lang="ru-RU" dirty="0"/>
              <a:t>Ни в коем случае нельзя оставлять аудиторию в настроении безнадежности и беспросветности в связи с нарисованными вами мрачными картинами. Обязательно надо дать слушателям некоторую перспективу, наметить выход из положения и выразить уверенность в том, что худшее не произойдет. Завершать выступление надо только на оптимистической ноте. </a:t>
            </a:r>
          </a:p>
          <a:p>
            <a:r>
              <a:rPr lang="ru-RU" dirty="0"/>
              <a:t>Не рекомендуется завершать выступление фразой типа Вот и все, что я хотел сказать. Лучше заканчивать фразой, относящейся к содержанию выступления или благодарностью за внимание. </a:t>
            </a:r>
          </a:p>
          <a:p>
            <a:endParaRPr lang="ru-RU" dirty="0"/>
          </a:p>
        </p:txBody>
      </p:sp>
      <p:sp>
        <p:nvSpPr>
          <p:cNvPr id="2" name="Заголовок 1"/>
          <p:cNvSpPr>
            <a:spLocks noGrp="1"/>
          </p:cNvSpPr>
          <p:nvPr>
            <p:ph type="title"/>
          </p:nvPr>
        </p:nvSpPr>
        <p:spPr/>
        <p:txBody>
          <a:bodyPr>
            <a:normAutofit fontScale="90000"/>
          </a:bodyPr>
          <a:lstStyle/>
          <a:p>
            <a:r>
              <a:rPr lang="ru-RU" dirty="0"/>
              <a:t>Как не надо заканчивать выступление</a:t>
            </a:r>
          </a:p>
        </p:txBody>
      </p:sp>
    </p:spTree>
    <p:extLst>
      <p:ext uri="{BB962C8B-B14F-4D97-AF65-F5344CB8AC3E}">
        <p14:creationId xmlns:p14="http://schemas.microsoft.com/office/powerpoint/2010/main" val="3294166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Начинающие, неопытные ораторы боятся вопросов, а иногда даже считают удачным такое свое выступление, которое не вызвало вопросов слушателей. Это ошибка. Вопросов не стоит бояться, а в целях усиления воздействующей силы вашего выступления вопросы аудитории даже следует стимулировать и даже и провоцировать</a:t>
            </a:r>
            <a:r>
              <a:rPr lang="ru-RU" dirty="0" smtClean="0"/>
              <a:t>.</a:t>
            </a:r>
            <a:r>
              <a:rPr lang="ru-RU" dirty="0"/>
              <a:t> Каковы же основные принципы ответа оратора на вопросы? </a:t>
            </a:r>
            <a:r>
              <a:rPr lang="ru-RU" dirty="0" smtClean="0"/>
              <a:t> </a:t>
            </a:r>
            <a:endParaRPr lang="ru-RU" dirty="0"/>
          </a:p>
        </p:txBody>
      </p:sp>
      <p:sp>
        <p:nvSpPr>
          <p:cNvPr id="2" name="Заголовок 1"/>
          <p:cNvSpPr>
            <a:spLocks noGrp="1"/>
          </p:cNvSpPr>
          <p:nvPr>
            <p:ph type="title"/>
          </p:nvPr>
        </p:nvSpPr>
        <p:spPr/>
        <p:txBody>
          <a:bodyPr/>
          <a:lstStyle/>
          <a:p>
            <a:r>
              <a:rPr lang="ru-RU" dirty="0"/>
              <a:t>Ответы на вопросы аудитории</a:t>
            </a:r>
          </a:p>
        </p:txBody>
      </p:sp>
    </p:spTree>
    <p:extLst>
      <p:ext uri="{BB962C8B-B14F-4D97-AF65-F5344CB8AC3E}">
        <p14:creationId xmlns:p14="http://schemas.microsoft.com/office/powerpoint/2010/main" val="2461714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85000" lnSpcReduction="10000"/>
          </a:bodyPr>
          <a:lstStyle/>
          <a:p>
            <a:r>
              <a:rPr lang="ru-RU" dirty="0"/>
              <a:t>Отметим при этом, что не обязательно на все вопросы отвечать немедленно. Ответ можно отложить словами: Я понял вас, я вам отвечу несколько позже. Это не совсем относится к нашей теме, но я постараюсь вам в конце нашей беседы ответить... Можно сказать и так: Это частный вопрос, подойдите, пожалуйста, ко мне в перерыве (после моего выступления), мы обсудим это с вами. Нельзя показывать свое пренебрежительное отношение к вопросу, демонстрировать несерьезность или глупость вопроса — любой вопрос законен и требует ответа. Даже на не очень серьезный вопрос лучше ответить серьезно, найдя в нем некоторое рациональное зерно. </a:t>
            </a:r>
          </a:p>
          <a:p>
            <a:endParaRPr lang="ru-RU" dirty="0"/>
          </a:p>
        </p:txBody>
      </p:sp>
      <p:sp>
        <p:nvSpPr>
          <p:cNvPr id="3" name="Заголовок 2"/>
          <p:cNvSpPr>
            <a:spLocks noGrp="1"/>
          </p:cNvSpPr>
          <p:nvPr>
            <p:ph type="title"/>
          </p:nvPr>
        </p:nvSpPr>
        <p:spPr/>
        <p:txBody>
          <a:bodyPr>
            <a:normAutofit/>
          </a:bodyPr>
          <a:lstStyle/>
          <a:p>
            <a:r>
              <a:rPr lang="ru-RU" dirty="0"/>
              <a:t>Отвечать надо на все </a:t>
            </a:r>
            <a:r>
              <a:rPr lang="ru-RU" dirty="0" smtClean="0"/>
              <a:t>вопросы </a:t>
            </a:r>
            <a:endParaRPr lang="ru-RU" dirty="0"/>
          </a:p>
        </p:txBody>
      </p:sp>
    </p:spTree>
    <p:extLst>
      <p:ext uri="{BB962C8B-B14F-4D97-AF65-F5344CB8AC3E}">
        <p14:creationId xmlns:p14="http://schemas.microsoft.com/office/powerpoint/2010/main" val="3522470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r>
              <a:rPr lang="ru-RU" dirty="0"/>
              <a:t>Это означает, что оратор должен проявить внимание, уважение к любому, задающему вопрос, признать вопрос любого слушателя законным, правомерным, заслуживающим внимания. Подчеркнуто внимательно следует выслушать каждый вопрос, даже если видно, что слушатель задает его, чтобы показать себя или просто не понял элементарного. Кстати, отвечая на вопрос, никогда не следует говорить спрашивающему: Вы меня не так поняли, нужно сказать: Видно, я неудачно выразился или Видимо, я не смог хорошо объяснить свою мысль и др. </a:t>
            </a:r>
          </a:p>
          <a:p>
            <a:endParaRPr lang="ru-RU" dirty="0"/>
          </a:p>
        </p:txBody>
      </p:sp>
      <p:sp>
        <p:nvSpPr>
          <p:cNvPr id="3" name="Заголовок 2"/>
          <p:cNvSpPr>
            <a:spLocks noGrp="1"/>
          </p:cNvSpPr>
          <p:nvPr>
            <p:ph type="title"/>
          </p:nvPr>
        </p:nvSpPr>
        <p:spPr/>
        <p:txBody>
          <a:bodyPr>
            <a:normAutofit fontScale="90000"/>
          </a:bodyPr>
          <a:lstStyle/>
          <a:p>
            <a:r>
              <a:rPr lang="ru-RU" dirty="0"/>
              <a:t>Отвечать одинаково уважительно </a:t>
            </a:r>
            <a:r>
              <a:rPr lang="ru-RU" dirty="0" smtClean="0"/>
              <a:t>всем </a:t>
            </a:r>
            <a:endParaRPr lang="ru-RU" dirty="0"/>
          </a:p>
        </p:txBody>
      </p:sp>
    </p:spTree>
    <p:extLst>
      <p:ext uri="{BB962C8B-B14F-4D97-AF65-F5344CB8AC3E}">
        <p14:creationId xmlns:p14="http://schemas.microsoft.com/office/powerpoint/2010/main" val="25248147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r>
              <a:rPr lang="ru-RU" dirty="0"/>
              <a:t>Не превращать ответ в лекцию! Минута-полторы — предел для ответа на любой вопрос. </a:t>
            </a:r>
          </a:p>
          <a:p>
            <a:r>
              <a:rPr lang="ru-RU" dirty="0"/>
              <a:t>Можно дать некоторые рекомендации, как отвечать на трудные вопросы — те, которые, как правило, самой своей формой нередко ставят оратора в трудное положение. Разумеется, все зависит от содержания вопроса, но некоторые технические приемы могут быть рекомендованы начинающим ораторам. А. </a:t>
            </a:r>
            <a:r>
              <a:rPr lang="ru-RU" dirty="0" err="1"/>
              <a:t>В.Стешов</a:t>
            </a:r>
            <a:r>
              <a:rPr lang="ru-RU" dirty="0"/>
              <a:t> дает следующие рекомендации. </a:t>
            </a:r>
          </a:p>
        </p:txBody>
      </p:sp>
      <p:sp>
        <p:nvSpPr>
          <p:cNvPr id="2" name="Заголовок 1"/>
          <p:cNvSpPr>
            <a:spLocks noGrp="1"/>
          </p:cNvSpPr>
          <p:nvPr>
            <p:ph type="title"/>
          </p:nvPr>
        </p:nvSpPr>
        <p:spPr/>
        <p:txBody>
          <a:bodyPr/>
          <a:lstStyle/>
          <a:p>
            <a:r>
              <a:rPr lang="ru-RU" dirty="0"/>
              <a:t>Отвечать кратко. </a:t>
            </a:r>
          </a:p>
        </p:txBody>
      </p:sp>
    </p:spTree>
    <p:extLst>
      <p:ext uri="{BB962C8B-B14F-4D97-AF65-F5344CB8AC3E}">
        <p14:creationId xmlns:p14="http://schemas.microsoft.com/office/powerpoint/2010/main" val="16268888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a:bodyPr>
          <a:lstStyle/>
          <a:p>
            <a:r>
              <a:rPr lang="ru-RU" dirty="0"/>
              <a:t>Вопрос задается с уверенностью, что оратор на него ответить не сможет. Лучший ответ на такой вопрос — ирония. К примеру, С.	Михалкова в Италии спросили: «Почему Вы, известный при Сталине человек, уцелели? Д. Кугультинов был репрессирован, а Вы нет?» — «Даже самые злостные браконьеры не могут отстрелять всех птиц», — ответил С. Михалков. Это классический прием возвратного удара, не позволяющего противнику втянуть вас в дискуссию, в которой он наверняка выиграет. </a:t>
            </a:r>
          </a:p>
          <a:p>
            <a:endParaRPr lang="ru-RU" dirty="0"/>
          </a:p>
        </p:txBody>
      </p:sp>
      <p:sp>
        <p:nvSpPr>
          <p:cNvPr id="3" name="Заголовок 2"/>
          <p:cNvSpPr>
            <a:spLocks noGrp="1"/>
          </p:cNvSpPr>
          <p:nvPr>
            <p:ph type="title"/>
          </p:nvPr>
        </p:nvSpPr>
        <p:spPr/>
        <p:txBody>
          <a:bodyPr>
            <a:normAutofit fontScale="90000"/>
          </a:bodyPr>
          <a:lstStyle/>
          <a:p>
            <a:r>
              <a:rPr lang="ru-RU" dirty="0"/>
              <a:t>Вопрос-капкан. </a:t>
            </a:r>
            <a:br>
              <a:rPr lang="ru-RU" dirty="0"/>
            </a:br>
            <a:endParaRPr lang="ru-RU" dirty="0"/>
          </a:p>
        </p:txBody>
      </p:sp>
    </p:spTree>
    <p:extLst>
      <p:ext uri="{BB962C8B-B14F-4D97-AF65-F5344CB8AC3E}">
        <p14:creationId xmlns:p14="http://schemas.microsoft.com/office/powerpoint/2010/main" val="39840783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Это вопрос, который собеседник задает оратору в ответ на его вопрос. В таком случае рекомендуется сказать так: Я охотно отвечу вам, но после того, как вы ответите на мой вопрос, который, согласитесь, был задан раньше. </a:t>
            </a:r>
          </a:p>
          <a:p>
            <a:endParaRPr lang="ru-RU" dirty="0"/>
          </a:p>
        </p:txBody>
      </p:sp>
      <p:sp>
        <p:nvSpPr>
          <p:cNvPr id="3" name="Заголовок 2"/>
          <p:cNvSpPr>
            <a:spLocks noGrp="1"/>
          </p:cNvSpPr>
          <p:nvPr>
            <p:ph type="title"/>
          </p:nvPr>
        </p:nvSpPr>
        <p:spPr/>
        <p:txBody>
          <a:bodyPr>
            <a:normAutofit fontScale="90000"/>
          </a:bodyPr>
          <a:lstStyle/>
          <a:p>
            <a:r>
              <a:rPr lang="ru-RU" dirty="0"/>
              <a:t>Контрвопрос. </a:t>
            </a:r>
            <a:br>
              <a:rPr lang="ru-RU" dirty="0"/>
            </a:br>
            <a:endParaRPr lang="ru-RU" dirty="0"/>
          </a:p>
        </p:txBody>
      </p:sp>
    </p:spTree>
    <p:extLst>
      <p:ext uri="{BB962C8B-B14F-4D97-AF65-F5344CB8AC3E}">
        <p14:creationId xmlns:p14="http://schemas.microsoft.com/office/powerpoint/2010/main" val="33763170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r>
              <a:rPr lang="ru-RU" dirty="0"/>
              <a:t>Это попытка разоблачить в чем-то оратора, показать всем его слабость: Вы читаете нам лекции об искусстве общения, а у вас у самого разве не бывает конфликтов в общении ? </a:t>
            </a:r>
          </a:p>
          <a:p>
            <a:r>
              <a:rPr lang="ru-RU" dirty="0"/>
              <a:t>На каверзные вопросы тоже можно отвечать двояко: либо пойти на полную откровенность, доверительность (это очень хорошо нейтрализует такие вопросы), либо прибегнуть к иронии: Я понимаю ваш вопрос... Видите ли, изобретатель гоночной машины не всегда самый лучший гонщик... и т.д. </a:t>
            </a:r>
          </a:p>
          <a:p>
            <a:endParaRPr lang="ru-RU" dirty="0"/>
          </a:p>
        </p:txBody>
      </p:sp>
      <p:sp>
        <p:nvSpPr>
          <p:cNvPr id="3" name="Заголовок 2"/>
          <p:cNvSpPr>
            <a:spLocks noGrp="1"/>
          </p:cNvSpPr>
          <p:nvPr>
            <p:ph type="title"/>
          </p:nvPr>
        </p:nvSpPr>
        <p:spPr/>
        <p:txBody>
          <a:bodyPr>
            <a:normAutofit fontScale="90000"/>
          </a:bodyPr>
          <a:lstStyle/>
          <a:p>
            <a:r>
              <a:rPr lang="ru-RU" dirty="0"/>
              <a:t>Каверзный вопрос. </a:t>
            </a:r>
            <a:br>
              <a:rPr lang="ru-RU" dirty="0"/>
            </a:br>
            <a:endParaRPr lang="ru-RU" dirty="0"/>
          </a:p>
        </p:txBody>
      </p:sp>
    </p:spTree>
    <p:extLst>
      <p:ext uri="{BB962C8B-B14F-4D97-AF65-F5344CB8AC3E}">
        <p14:creationId xmlns:p14="http://schemas.microsoft.com/office/powerpoint/2010/main" val="20135609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Такой вопрос представляет собой попытку «нажать» на оратора, уговорить его принять точку зрения задающего вопрос. Вымогающие вопросы обычно начинаются с фраз типа: Вы же не станете отрицать, что... Кто же может отрицать, что... Вы же не можете не признать тот факт, что... и др. Лучший вариант ответа в данном случае — Да, но... или Это не совсем так... </a:t>
            </a:r>
          </a:p>
          <a:p>
            <a:endParaRPr lang="ru-RU" dirty="0"/>
          </a:p>
        </p:txBody>
      </p:sp>
      <p:sp>
        <p:nvSpPr>
          <p:cNvPr id="3" name="Заголовок 2"/>
          <p:cNvSpPr>
            <a:spLocks noGrp="1"/>
          </p:cNvSpPr>
          <p:nvPr>
            <p:ph type="title"/>
          </p:nvPr>
        </p:nvSpPr>
        <p:spPr/>
        <p:txBody>
          <a:bodyPr>
            <a:normAutofit fontScale="90000"/>
          </a:bodyPr>
          <a:lstStyle/>
          <a:p>
            <a:r>
              <a:rPr lang="ru-RU" dirty="0"/>
              <a:t>Вымогающий вопрос.</a:t>
            </a:r>
            <a:br>
              <a:rPr lang="ru-RU" dirty="0"/>
            </a:br>
            <a:endParaRPr lang="ru-RU" dirty="0"/>
          </a:p>
        </p:txBody>
      </p:sp>
    </p:spTree>
    <p:extLst>
      <p:ext uri="{BB962C8B-B14F-4D97-AF65-F5344CB8AC3E}">
        <p14:creationId xmlns:p14="http://schemas.microsoft.com/office/powerpoint/2010/main" val="19391193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a:t>В-третьих, позади вас должен быть минимум мебели, каких- либо других предметов. Если все-таки они позади вас есть, постарайтесь отойти от них как можно дальше. Не должно быть мебели и по бокам; лучше выйдите вперед по направлению к слушателям. Вы должны стоять перед ними в полном одиночестве — тогда все их внимание будет направлено на вас. </a:t>
            </a:r>
          </a:p>
        </p:txBody>
      </p:sp>
      <p:sp>
        <p:nvSpPr>
          <p:cNvPr id="2" name="Заголовок 1"/>
          <p:cNvSpPr>
            <a:spLocks noGrp="1"/>
          </p:cNvSpPr>
          <p:nvPr>
            <p:ph type="title"/>
          </p:nvPr>
        </p:nvSpPr>
        <p:spPr/>
        <p:txBody>
          <a:bodyPr/>
          <a:lstStyle/>
          <a:p>
            <a:r>
              <a:rPr lang="ru-RU" dirty="0">
                <a:solidFill>
                  <a:schemeClr val="bg1"/>
                </a:solidFill>
              </a:rPr>
              <a:t>НАЧАЛО ВЫСТУПЛЕНИЯ</a:t>
            </a:r>
          </a:p>
        </p:txBody>
      </p:sp>
    </p:spTree>
    <p:extLst>
      <p:ext uri="{BB962C8B-B14F-4D97-AF65-F5344CB8AC3E}">
        <p14:creationId xmlns:p14="http://schemas.microsoft.com/office/powerpoint/2010/main" val="322943805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a:bodyPr>
          <a:lstStyle/>
          <a:p>
            <a:r>
              <a:rPr lang="ru-RU" dirty="0"/>
              <a:t> Это вопрос типа: Почему вы говорите... в то время как?.. На подобные вопросы лучше отвечать, признавая правомочность высказанной точки зрения: Да, есть и такая точка зрения. Мне неоднократно приходилось слышать такое мнение, оно довольно распространено. Но дальше следует представить эту точку зрения лишь как одну из существующих: Но у меня другая точка зрения. Моя позиция мне кажется более обоснованной. Не хотелось бы повторять приведенные мной аргументы. </a:t>
            </a:r>
          </a:p>
          <a:p>
            <a:endParaRPr lang="ru-RU" dirty="0"/>
          </a:p>
        </p:txBody>
      </p:sp>
      <p:sp>
        <p:nvSpPr>
          <p:cNvPr id="3" name="Заголовок 2"/>
          <p:cNvSpPr>
            <a:spLocks noGrp="1"/>
          </p:cNvSpPr>
          <p:nvPr>
            <p:ph type="title"/>
          </p:nvPr>
        </p:nvSpPr>
        <p:spPr/>
        <p:txBody>
          <a:bodyPr>
            <a:normAutofit fontScale="90000"/>
          </a:bodyPr>
          <a:lstStyle/>
          <a:p>
            <a:r>
              <a:rPr lang="ru-RU" dirty="0"/>
              <a:t>Вопрос-несогласие</a:t>
            </a:r>
            <a:r>
              <a:rPr lang="ru-RU" dirty="0" smtClean="0"/>
              <a:t>.</a:t>
            </a:r>
            <a:br>
              <a:rPr lang="ru-RU" dirty="0" smtClean="0"/>
            </a:br>
            <a:endParaRPr lang="ru-RU" dirty="0"/>
          </a:p>
        </p:txBody>
      </p:sp>
    </p:spTree>
    <p:extLst>
      <p:ext uri="{BB962C8B-B14F-4D97-AF65-F5344CB8AC3E}">
        <p14:creationId xmlns:p14="http://schemas.microsoft.com/office/powerpoint/2010/main" val="42421749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Если оратор получил письменные записки, а ответить на них не успел из-за дефицита времени, лучше сказать: Товарищи, задавшие письменные вопросы, будьте добры, подойдите ко мне сейчас, после того как я закончу, я отвечу на ваши вопросы. </a:t>
            </a:r>
          </a:p>
          <a:p>
            <a:endParaRPr lang="ru-RU" dirty="0"/>
          </a:p>
        </p:txBody>
      </p:sp>
      <p:sp>
        <p:nvSpPr>
          <p:cNvPr id="3" name="Заголовок 2"/>
          <p:cNvSpPr>
            <a:spLocks noGrp="1"/>
          </p:cNvSpPr>
          <p:nvPr>
            <p:ph type="title"/>
          </p:nvPr>
        </p:nvSpPr>
        <p:spPr/>
        <p:txBody>
          <a:bodyPr/>
          <a:lstStyle/>
          <a:p>
            <a:r>
              <a:rPr lang="ru-RU" dirty="0"/>
              <a:t>Ответы на вопросы аудитории</a:t>
            </a:r>
          </a:p>
        </p:txBody>
      </p:sp>
    </p:spTree>
    <p:extLst>
      <p:ext uri="{BB962C8B-B14F-4D97-AF65-F5344CB8AC3E}">
        <p14:creationId xmlns:p14="http://schemas.microsoft.com/office/powerpoint/2010/main" val="2032673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20000"/>
          </a:bodyPr>
          <a:lstStyle/>
          <a:p>
            <a:r>
              <a:rPr lang="ru-RU" dirty="0"/>
              <a:t>И последнее: как быть, если вы получили оскорбительную, грубую записку — отвечать на нее или нет? Принцип остается единым: на все вопросы надо ответить. Либо вы превратите этот вопрос в серьезный, содержательный (в таком случае передайте его содержание своими словами) и ответите на него всерьез, либо зачитайте вслух начало вопроса, а затем скажите: Я что-то не совсем понял один вопрос. Есть здесь автор вопроса ? Будьте добры, повторите вслух свой вопрос, и я с удовольствием отвечу. Вы можете быть полностью уверены в том, что вопрос вслух повторен не будет. </a:t>
            </a:r>
          </a:p>
          <a:p>
            <a:endParaRPr lang="ru-RU" dirty="0"/>
          </a:p>
        </p:txBody>
      </p:sp>
      <p:sp>
        <p:nvSpPr>
          <p:cNvPr id="3" name="Заголовок 2"/>
          <p:cNvSpPr>
            <a:spLocks noGrp="1"/>
          </p:cNvSpPr>
          <p:nvPr>
            <p:ph type="title"/>
          </p:nvPr>
        </p:nvSpPr>
        <p:spPr/>
        <p:txBody>
          <a:bodyPr/>
          <a:lstStyle/>
          <a:p>
            <a:r>
              <a:rPr lang="ru-RU" dirty="0"/>
              <a:t>Ответы на вопросы аудитории</a:t>
            </a:r>
          </a:p>
        </p:txBody>
      </p:sp>
    </p:spTree>
    <p:extLst>
      <p:ext uri="{BB962C8B-B14F-4D97-AF65-F5344CB8AC3E}">
        <p14:creationId xmlns:p14="http://schemas.microsoft.com/office/powerpoint/2010/main" val="2205898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Следите за освещенностью: свет должен быть направлен вам в лицо; оратор должен находиться в самом освещенном месте зала, так как аудитория хочет видеть мельчайшие подробности. Ни в коем случае не стойте среди слушателей — стойте перед всеми слушателями. </a:t>
            </a:r>
          </a:p>
        </p:txBody>
      </p:sp>
      <p:sp>
        <p:nvSpPr>
          <p:cNvPr id="2" name="Заголовок 1"/>
          <p:cNvSpPr>
            <a:spLocks noGrp="1"/>
          </p:cNvSpPr>
          <p:nvPr>
            <p:ph type="title"/>
          </p:nvPr>
        </p:nvSpPr>
        <p:spPr/>
        <p:txBody>
          <a:bodyPr/>
          <a:lstStyle/>
          <a:p>
            <a:r>
              <a:rPr lang="ru-RU" dirty="0">
                <a:solidFill>
                  <a:schemeClr val="bg1"/>
                </a:solidFill>
              </a:rPr>
              <a:t>НАЧАЛО ВЫСТУПЛЕНИЯ</a:t>
            </a:r>
          </a:p>
        </p:txBody>
      </p:sp>
    </p:spTree>
    <p:extLst>
      <p:ext uri="{BB962C8B-B14F-4D97-AF65-F5344CB8AC3E}">
        <p14:creationId xmlns:p14="http://schemas.microsoft.com/office/powerpoint/2010/main" val="888399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a:t>Желательно, чтобы слушатели, сидя перед вами, не могли видеть входную дверь — опаздывающих, заглядывающих и т.д</a:t>
            </a:r>
            <a:r>
              <a:rPr lang="ru-RU" dirty="0" smtClean="0"/>
              <a:t>.</a:t>
            </a:r>
          </a:p>
          <a:p>
            <a:r>
              <a:rPr lang="ru-RU" dirty="0"/>
              <a:t>Перед началом выступления лучше не показываться публике. </a:t>
            </a:r>
            <a:endParaRPr lang="ru-RU" dirty="0" smtClean="0"/>
          </a:p>
          <a:p>
            <a:r>
              <a:rPr lang="ru-RU" dirty="0"/>
              <a:t>Не берите в свои руки организацию и управление, пока все не будет готово и вас не объявят — пусть обо всем заботится организатор. </a:t>
            </a:r>
          </a:p>
        </p:txBody>
      </p:sp>
      <p:sp>
        <p:nvSpPr>
          <p:cNvPr id="2" name="Заголовок 1"/>
          <p:cNvSpPr>
            <a:spLocks noGrp="1"/>
          </p:cNvSpPr>
          <p:nvPr>
            <p:ph type="title"/>
          </p:nvPr>
        </p:nvSpPr>
        <p:spPr/>
        <p:txBody>
          <a:bodyPr>
            <a:normAutofit fontScale="90000"/>
          </a:bodyPr>
          <a:lstStyle/>
          <a:p>
            <a:r>
              <a:rPr lang="ru-RU" b="1" i="1" dirty="0"/>
              <a:t>НАЧАЛО ВЫСТУПЛЕНИЯ</a:t>
            </a:r>
            <a:r>
              <a:rPr lang="ru-RU" dirty="0"/>
              <a:t/>
            </a:r>
            <a:br>
              <a:rPr lang="ru-RU" dirty="0"/>
            </a:br>
            <a:endParaRPr lang="ru-RU" dirty="0"/>
          </a:p>
        </p:txBody>
      </p:sp>
    </p:spTree>
    <p:extLst>
      <p:ext uri="{BB962C8B-B14F-4D97-AF65-F5344CB8AC3E}">
        <p14:creationId xmlns:p14="http://schemas.microsoft.com/office/powerpoint/2010/main" val="3658290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solidFill>
                  <a:schemeClr val="bg2">
                    <a:lumMod val="50000"/>
                  </a:schemeClr>
                </a:solidFill>
              </a:rPr>
              <a:t> Взяв микрофон, не выпускайте его из рук. Если кто-либо из администрации попытается взять микрофон — деликатно не давайте, пусть он изложит вам суть дела, а вы решите, давать ему микрофон или нет. </a:t>
            </a:r>
          </a:p>
        </p:txBody>
      </p:sp>
      <p:sp>
        <p:nvSpPr>
          <p:cNvPr id="2" name="Заголовок 1"/>
          <p:cNvSpPr>
            <a:spLocks noGrp="1"/>
          </p:cNvSpPr>
          <p:nvPr>
            <p:ph type="title"/>
          </p:nvPr>
        </p:nvSpPr>
        <p:spPr/>
        <p:txBody>
          <a:bodyPr>
            <a:normAutofit fontScale="90000"/>
          </a:bodyPr>
          <a:lstStyle/>
          <a:p>
            <a:r>
              <a:rPr lang="ru-RU" b="1" i="1" dirty="0">
                <a:solidFill>
                  <a:schemeClr val="bg1"/>
                </a:solidFill>
              </a:rPr>
              <a:t>НАЧАЛО ВЫСТУПЛЕНИЯ</a:t>
            </a:r>
            <a:r>
              <a:rPr lang="ru-RU" dirty="0"/>
              <a:t/>
            </a:r>
            <a:br>
              <a:rPr lang="ru-RU" dirty="0"/>
            </a:br>
            <a:endParaRPr lang="ru-RU" dirty="0"/>
          </a:p>
        </p:txBody>
      </p:sp>
    </p:spTree>
    <p:extLst>
      <p:ext uri="{BB962C8B-B14F-4D97-AF65-F5344CB8AC3E}">
        <p14:creationId xmlns:p14="http://schemas.microsoft.com/office/powerpoint/2010/main" val="4118133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t> Начиная выступление, ни в коем случае не демонстрируйте какого-либо недовольства — численностью собравшихся, подготовкой помещения, опаздывающими слушателями и т.д. </a:t>
            </a:r>
          </a:p>
        </p:txBody>
      </p:sp>
      <p:sp>
        <p:nvSpPr>
          <p:cNvPr id="2" name="Заголовок 1"/>
          <p:cNvSpPr>
            <a:spLocks noGrp="1"/>
          </p:cNvSpPr>
          <p:nvPr>
            <p:ph type="title"/>
          </p:nvPr>
        </p:nvSpPr>
        <p:spPr/>
        <p:txBody>
          <a:bodyPr/>
          <a:lstStyle/>
          <a:p>
            <a:r>
              <a:rPr lang="ru-RU" dirty="0">
                <a:solidFill>
                  <a:schemeClr val="bg1"/>
                </a:solidFill>
              </a:rPr>
              <a:t>НАЧАЛО ВЫСТУПЛЕНИЯ</a:t>
            </a:r>
          </a:p>
        </p:txBody>
      </p:sp>
    </p:spTree>
    <p:extLst>
      <p:ext uri="{BB962C8B-B14F-4D97-AF65-F5344CB8AC3E}">
        <p14:creationId xmlns:p14="http://schemas.microsoft.com/office/powerpoint/2010/main" val="4700721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dirty="0" smtClean="0"/>
              <a:t> Как </a:t>
            </a:r>
            <a:r>
              <a:rPr lang="ru-RU" dirty="0"/>
              <a:t>быть, если в помещении народу немного, но все сели в задние ряды, а передняя часть аудитории пуста? </a:t>
            </a:r>
            <a:r>
              <a:rPr lang="ru-RU" dirty="0" smtClean="0"/>
              <a:t>Пустые </a:t>
            </a:r>
            <a:r>
              <a:rPr lang="ru-RU" dirty="0"/>
              <a:t>кресла </a:t>
            </a:r>
            <a:r>
              <a:rPr lang="ru-RU" dirty="0" smtClean="0"/>
              <a:t>действуют </a:t>
            </a:r>
            <a:r>
              <a:rPr lang="ru-RU" dirty="0"/>
              <a:t>на аудиторию негативно</a:t>
            </a:r>
            <a:r>
              <a:rPr lang="ru-RU" dirty="0" smtClean="0"/>
              <a:t>!</a:t>
            </a:r>
          </a:p>
          <a:p>
            <a:r>
              <a:rPr lang="ru-RU" dirty="0" smtClean="0"/>
              <a:t> </a:t>
            </a:r>
            <a:r>
              <a:rPr lang="ru-RU" dirty="0"/>
              <a:t>Выход есть. Если передние ряды в аудитории пусты, оратору необходимо подойти к основной массе слушателей и начать выступление перед ними.</a:t>
            </a:r>
          </a:p>
          <a:p>
            <a:endParaRPr lang="ru-RU" dirty="0"/>
          </a:p>
        </p:txBody>
      </p:sp>
      <p:sp>
        <p:nvSpPr>
          <p:cNvPr id="2" name="Заголовок 1"/>
          <p:cNvSpPr>
            <a:spLocks noGrp="1"/>
          </p:cNvSpPr>
          <p:nvPr>
            <p:ph type="title"/>
          </p:nvPr>
        </p:nvSpPr>
        <p:spPr/>
        <p:txBody>
          <a:bodyPr/>
          <a:lstStyle/>
          <a:p>
            <a:r>
              <a:rPr lang="ru-RU" dirty="0">
                <a:solidFill>
                  <a:schemeClr val="bg1"/>
                </a:solidFill>
              </a:rPr>
              <a:t>НАЧАЛО ВЫСТУПЛЕНИЯ</a:t>
            </a:r>
          </a:p>
        </p:txBody>
      </p:sp>
    </p:spTree>
    <p:extLst>
      <p:ext uri="{BB962C8B-B14F-4D97-AF65-F5344CB8AC3E}">
        <p14:creationId xmlns:p14="http://schemas.microsoft.com/office/powerpoint/2010/main" val="33699006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124</TotalTime>
  <Words>2698</Words>
  <Application>Microsoft Office PowerPoint</Application>
  <PresentationFormat>Экран (4:3)</PresentationFormat>
  <Paragraphs>116</Paragraphs>
  <Slides>42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Волна</vt:lpstr>
      <vt:lpstr>Организационные моменты выступления</vt:lpstr>
      <vt:lpstr>НАЧАЛО ВЫСТУПЛЕНИЯ Организационный момент в аудитории </vt:lpstr>
      <vt:lpstr>НАЧАЛО ВЫСТУПЛЕНИЯ</vt:lpstr>
      <vt:lpstr>НАЧАЛО ВЫСТУПЛЕНИЯ</vt:lpstr>
      <vt:lpstr>НАЧАЛО ВЫСТУПЛЕНИЯ</vt:lpstr>
      <vt:lpstr>НАЧАЛО ВЫСТУПЛЕНИЯ </vt:lpstr>
      <vt:lpstr>НАЧАЛО ВЫСТУПЛЕНИЯ </vt:lpstr>
      <vt:lpstr>НАЧАЛО ВЫСТУПЛЕНИЯ</vt:lpstr>
      <vt:lpstr>НАЧАЛО ВЫСТУПЛЕНИЯ</vt:lpstr>
      <vt:lpstr>Вступление, его виды и функции</vt:lpstr>
      <vt:lpstr>Презентация PowerPoint</vt:lpstr>
      <vt:lpstr>Примеры зачинов:</vt:lpstr>
      <vt:lpstr>Презентация PowerPoint</vt:lpstr>
      <vt:lpstr>Приемы захвата внимания аудитории</vt:lpstr>
      <vt:lpstr>Приемы захвата внимания аудитории</vt:lpstr>
      <vt:lpstr>Приемы захвата внимания аудитории</vt:lpstr>
      <vt:lpstr>Риторический вопрос.</vt:lpstr>
      <vt:lpstr>Риторический вопрос.</vt:lpstr>
      <vt:lpstr>Риторический вопрос.</vt:lpstr>
      <vt:lpstr>Риторический вопрос.</vt:lpstr>
      <vt:lpstr> ЗАВЕРШЕНИЕ ПУБЛИЧНОГО ВЫСТУПЛЕНИЯ </vt:lpstr>
      <vt:lpstr>ЗАВЕРШЕНИЕ ПУБЛИЧНОГО ВЫСТУПЛЕНИЯ</vt:lpstr>
      <vt:lpstr>ЗАВЕРШЕНИЕ ПУБЛИЧНОГО ВЫСТУПЛЕНИЯ</vt:lpstr>
      <vt:lpstr>ЗАВЕРШЕНИЕ ПУБЛИЧНОГО ВЫСТУПЛЕНИЯ</vt:lpstr>
      <vt:lpstr>ЗАВЕРШЕНИЕ ПУБЛИЧНОГО ВЫСТУПЛЕНИЯ</vt:lpstr>
      <vt:lpstr>ЗАВЕРШЕНИЕ ПУБЛИЧНОГО ВЫСТУПЛЕНИЯ</vt:lpstr>
      <vt:lpstr>ЗАВЕРШЕНИЕ ПУБЛИЧНОГО ВЫСТУПЛЕНИЯ</vt:lpstr>
      <vt:lpstr>ЗАВЕРШЕНИЕ ПУБЛИЧНОГО ВЫСТУПЛЕНИЯ</vt:lpstr>
      <vt:lpstr>ЗАВЕРШЕНИЕ ПУБЛИЧНОГО ВЫСТУПЛЕНИЯ</vt:lpstr>
      <vt:lpstr>Как не надо заканчивать выступление</vt:lpstr>
      <vt:lpstr>Как не надо заканчивать выступление</vt:lpstr>
      <vt:lpstr>Ответы на вопросы аудитории</vt:lpstr>
      <vt:lpstr>Отвечать надо на все вопросы </vt:lpstr>
      <vt:lpstr>Отвечать одинаково уважительно всем </vt:lpstr>
      <vt:lpstr>Отвечать кратко. </vt:lpstr>
      <vt:lpstr>Вопрос-капкан.  </vt:lpstr>
      <vt:lpstr>Контрвопрос.  </vt:lpstr>
      <vt:lpstr>Каверзный вопрос.  </vt:lpstr>
      <vt:lpstr>Вымогающий вопрос. </vt:lpstr>
      <vt:lpstr>Вопрос-несогласие. </vt:lpstr>
      <vt:lpstr>Ответы на вопросы аудитории</vt:lpstr>
      <vt:lpstr>Ответы на вопросы аудитории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Организационные моменты выступления</dc:title>
  <cp:lastModifiedBy>ASUS</cp:lastModifiedBy>
  <cp:revision>13</cp:revision>
  <dcterms:modified xsi:type="dcterms:W3CDTF">2016-01-09T10:20:04Z</dcterms:modified>
</cp:coreProperties>
</file>