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82" r:id="rId13"/>
    <p:sldId id="280" r:id="rId14"/>
    <p:sldId id="281" r:id="rId15"/>
    <p:sldId id="268" r:id="rId16"/>
    <p:sldId id="269" r:id="rId17"/>
    <p:sldId id="270" r:id="rId18"/>
    <p:sldId id="283" r:id="rId19"/>
    <p:sldId id="271" r:id="rId20"/>
    <p:sldId id="272" r:id="rId21"/>
    <p:sldId id="284" r:id="rId22"/>
    <p:sldId id="273" r:id="rId23"/>
    <p:sldId id="285" r:id="rId24"/>
    <p:sldId id="274" r:id="rId25"/>
    <p:sldId id="275" r:id="rId26"/>
    <p:sldId id="276" r:id="rId27"/>
    <p:sldId id="277" r:id="rId28"/>
    <p:sldId id="278" r:id="rId29"/>
    <p:sldId id="279"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6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535E8A-D065-446B-A891-3EA8FE6276B0}" type="datetimeFigureOut">
              <a:rPr lang="ru-RU" smtClean="0"/>
              <a:t>09.01.2016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871628-3348-45B3-969A-D1FE7DC97B45}" type="slidenum">
              <a:rPr lang="ru-RU" smtClean="0"/>
              <a:t>‹#›</a:t>
            </a:fld>
            <a:endParaRPr lang="ru-RU"/>
          </a:p>
        </p:txBody>
      </p:sp>
    </p:spTree>
    <p:extLst>
      <p:ext uri="{BB962C8B-B14F-4D97-AF65-F5344CB8AC3E}">
        <p14:creationId xmlns:p14="http://schemas.microsoft.com/office/powerpoint/2010/main" val="255518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09.01.2016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564904"/>
            <a:ext cx="8229600" cy="1143000"/>
          </a:xfrm>
        </p:spPr>
        <p:txBody>
          <a:bodyPr>
            <a:normAutofit fontScale="90000"/>
          </a:bodyPr>
          <a:lstStyle/>
          <a:p>
            <a:pPr algn="ctr"/>
            <a:r>
              <a:rPr lang="ru-RU" b="1" i="1" dirty="0" smtClean="0"/>
              <a:t>Правила и приёмы речевого воздействия</a:t>
            </a:r>
            <a:endParaRPr lang="ru-RU"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686800" cy="838200"/>
          </a:xfrm>
        </p:spPr>
        <p:txBody>
          <a:bodyPr>
            <a:normAutofit fontScale="90000"/>
          </a:bodyPr>
          <a:lstStyle/>
          <a:p>
            <a:pPr algn="ctr"/>
            <a:r>
              <a:rPr lang="ru-RU" dirty="0" smtClean="0"/>
              <a:t>Используйте опережающее обсуждение возражений</a:t>
            </a:r>
            <a:endParaRPr lang="ru-RU" dirty="0"/>
          </a:p>
        </p:txBody>
      </p:sp>
      <p:sp>
        <p:nvSpPr>
          <p:cNvPr id="3" name="Содержимое 2"/>
          <p:cNvSpPr>
            <a:spLocks noGrp="1"/>
          </p:cNvSpPr>
          <p:nvPr>
            <p:ph idx="1"/>
          </p:nvPr>
        </p:nvSpPr>
        <p:spPr>
          <a:xfrm>
            <a:off x="457200" y="1196752"/>
            <a:ext cx="8229600" cy="5661247"/>
          </a:xfrm>
        </p:spPr>
        <p:txBody>
          <a:bodyPr>
            <a:normAutofit fontScale="85000" lnSpcReduction="10000"/>
          </a:bodyPr>
          <a:lstStyle/>
          <a:p>
            <a:pPr>
              <a:buNone/>
            </a:pPr>
            <a:r>
              <a:rPr lang="ru-RU" dirty="0" smtClean="0"/>
              <a:t>Используйте опровергающую аргументацию. Предвидя возражения, лучше изложить их заранее самому«в своей редакции» и показать их слабость. Сначала приведите чужую точку зрения, а потом свою- таким образом, последнее слово останется за вами. Опережающее обсуждение возражений позволяет избегать резкого противоборства. Мы сами формулируем замечание </a:t>
            </a:r>
            <a:r>
              <a:rPr lang="ru-RU" dirty="0" err="1" smtClean="0"/>
              <a:t>так,как</a:t>
            </a:r>
            <a:r>
              <a:rPr lang="ru-RU" dirty="0" smtClean="0"/>
              <a:t> нам удобно, и подаем его аудитории в выгодной для себя формулировке. Оппонент будет при этом«вторичен», он вынужден будет повторяться, а вы сможете сказать: «Я уже ответил на это возражение в своем выступлении». Кроме того, оппонент может быть и доволен- его мнение учитывают, упоминают, обсуждают.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524056" cy="576064"/>
          </a:xfrm>
        </p:spPr>
        <p:txBody>
          <a:bodyPr>
            <a:normAutofit fontScale="90000"/>
          </a:bodyPr>
          <a:lstStyle/>
          <a:p>
            <a:pPr algn="ctr"/>
            <a:r>
              <a:rPr lang="ru-RU" dirty="0" smtClean="0"/>
              <a:t>Ссылайтесь на авторитеты</a:t>
            </a:r>
            <a:endParaRPr lang="ru-RU" dirty="0"/>
          </a:p>
        </p:txBody>
      </p:sp>
      <p:sp>
        <p:nvSpPr>
          <p:cNvPr id="3" name="Содержимое 2"/>
          <p:cNvSpPr>
            <a:spLocks noGrp="1"/>
          </p:cNvSpPr>
          <p:nvPr>
            <p:ph idx="1"/>
          </p:nvPr>
        </p:nvSpPr>
        <p:spPr>
          <a:xfrm>
            <a:off x="0" y="764704"/>
            <a:ext cx="8820472" cy="6093296"/>
          </a:xfrm>
        </p:spPr>
        <p:txBody>
          <a:bodyPr>
            <a:normAutofit fontScale="92500" lnSpcReduction="20000"/>
          </a:bodyPr>
          <a:lstStyle/>
          <a:p>
            <a:pPr>
              <a:buNone/>
            </a:pPr>
            <a:r>
              <a:rPr lang="ru-RU" sz="4000" dirty="0" smtClean="0"/>
              <a:t> Три основных типа ссылок на авторитет : ссылка на авторитет оратора, на авторитет общественного мнения и на авторитет сведущих лиц. </a:t>
            </a:r>
            <a:endParaRPr lang="ru-RU" sz="4000" dirty="0"/>
          </a:p>
          <a:p>
            <a:pPr>
              <a:buNone/>
            </a:pPr>
            <a:r>
              <a:rPr lang="ru-RU" sz="4000" dirty="0" smtClean="0"/>
              <a:t> </a:t>
            </a:r>
            <a:r>
              <a:rPr lang="ru-RU" sz="4000" dirty="0"/>
              <a:t>Е</a:t>
            </a:r>
            <a:r>
              <a:rPr lang="ru-RU" sz="4000" dirty="0" smtClean="0"/>
              <a:t>сли оратор признан авторитетным, то одно и то же сообщение оценивается как:- более объективное, стройное логически;- более фактически обоснованное;- более грамматически правильное, как нам удобно, и подаем его аудитории в выгодной для себя формулировке. </a:t>
            </a:r>
          </a:p>
          <a:p>
            <a:endParaRPr lang="ru-RU" sz="35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268760"/>
            <a:ext cx="8686800" cy="5400600"/>
          </a:xfrm>
        </p:spPr>
        <p:txBody>
          <a:bodyPr>
            <a:normAutofit/>
          </a:bodyPr>
          <a:lstStyle/>
          <a:p>
            <a:r>
              <a:rPr lang="ru-RU" dirty="0" smtClean="0"/>
              <a:t>Оппонент будет при этом«вторичен», он вынужден будет повторяться, а вы сможете сказать: «Я уже ответил на это возражение в своем выступлении». Кроме того, оппонент может быть и доволен- его мнение учитывают, упоминают, обсуждают.  </a:t>
            </a:r>
          </a:p>
          <a:p>
            <a:r>
              <a:rPr lang="ru-RU" dirty="0" smtClean="0"/>
              <a:t>Ссылка оратора на свой авторитет является наиболее убедительной , особенно если оратор уже известен аудитории как специалист или сумел вызвать у нее доверие.</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052736"/>
            <a:ext cx="8686800" cy="5688632"/>
          </a:xfrm>
        </p:spPr>
        <p:txBody>
          <a:bodyPr>
            <a:normAutofit lnSpcReduction="10000"/>
          </a:bodyPr>
          <a:lstStyle/>
          <a:p>
            <a:r>
              <a:rPr lang="ru-RU" dirty="0" smtClean="0"/>
              <a:t>Поэтому очень важно авторитетно представить оратора- как знатока, специалиста, либо он сам должен рассказать о себе:«Я давно занимаюсь этой проблемой...», «Я специально изучаю этот вопрос уже много лет...», «Меня привлекают как консультанта по данной проблеме...», «Это тема моей научной работы». Если оратор признан аудиторией авторитетным, то его ссылка на собственное мнение, полученные лично им результаты очень значимы для аудитории, высоко убедительны. </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268760"/>
            <a:ext cx="8686800" cy="5400600"/>
          </a:xfrm>
        </p:spPr>
        <p:txBody>
          <a:bodyPr>
            <a:normAutofit lnSpcReduction="10000"/>
          </a:bodyPr>
          <a:lstStyle/>
          <a:p>
            <a:r>
              <a:rPr lang="ru-RU" dirty="0" smtClean="0"/>
              <a:t> Ссылка оратора на общественное мнение может принимать различные формы: ссылка на официальные данные о голосовании , данные социологического опроса, ссылки на народную мудрость(пословицы, поговорки), ссылки на мнение людей, сходных со слушателями(соседи, человек из толпы), ссылка на прецедент. Ссылка на авторитет сведущих лиц- это ссылка на мнение экспертов , известных специалистов, знаменитых ученых и политических деятелей.</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Используйте наглядные примеры</a:t>
            </a:r>
            <a:endParaRPr lang="ru-RU" dirty="0"/>
          </a:p>
        </p:txBody>
      </p:sp>
      <p:sp>
        <p:nvSpPr>
          <p:cNvPr id="3" name="Содержимое 2"/>
          <p:cNvSpPr>
            <a:spLocks noGrp="1"/>
          </p:cNvSpPr>
          <p:nvPr>
            <p:ph idx="1"/>
          </p:nvPr>
        </p:nvSpPr>
        <p:spPr>
          <a:xfrm>
            <a:off x="304800" y="1268760"/>
            <a:ext cx="8686800" cy="5400600"/>
          </a:xfrm>
        </p:spPr>
        <p:txBody>
          <a:bodyPr>
            <a:normAutofit fontScale="85000" lnSpcReduction="20000"/>
          </a:bodyPr>
          <a:lstStyle/>
          <a:p>
            <a:pPr>
              <a:buNone/>
            </a:pPr>
            <a:r>
              <a:rPr lang="ru-RU" dirty="0" smtClean="0"/>
              <a:t>Использование примеров- это большое искусство. Их не должно быть очень много. Примеры, которые оратор приводит, должны быть наглядными- то есть конкретными, легко представимыми, вызывающими зрительный образ, любопытство . Есть три основных правила приведения примеров:</a:t>
            </a:r>
          </a:p>
          <a:p>
            <a:pPr marL="514350" indent="-514350">
              <a:buNone/>
            </a:pPr>
            <a:r>
              <a:rPr lang="ru-RU" b="1" dirty="0" smtClean="0">
                <a:solidFill>
                  <a:schemeClr val="tx1">
                    <a:lumMod val="95000"/>
                    <a:lumOff val="5000"/>
                  </a:schemeClr>
                </a:solidFill>
              </a:rPr>
              <a:t>1</a:t>
            </a:r>
            <a:r>
              <a:rPr lang="ru-RU" dirty="0" smtClean="0"/>
              <a:t>. Заострите внимание на примере до его приведения.</a:t>
            </a:r>
          </a:p>
          <a:p>
            <a:pPr marL="514350" indent="-514350">
              <a:buNone/>
            </a:pPr>
            <a:r>
              <a:rPr lang="ru-RU" b="1" dirty="0" smtClean="0">
                <a:solidFill>
                  <a:schemeClr val="tx1">
                    <a:lumMod val="95000"/>
                    <a:lumOff val="5000"/>
                  </a:schemeClr>
                </a:solidFill>
              </a:rPr>
              <a:t>2</a:t>
            </a:r>
            <a:r>
              <a:rPr lang="ru-RU" dirty="0" smtClean="0"/>
              <a:t>. Не навязывайте аудитории смысл примера</a:t>
            </a:r>
          </a:p>
          <a:p>
            <a:pPr marL="514350" indent="-514350">
              <a:buNone/>
            </a:pPr>
            <a:r>
              <a:rPr lang="ru-RU" b="1" dirty="0" smtClean="0">
                <a:solidFill>
                  <a:schemeClr val="tx1">
                    <a:lumMod val="95000"/>
                    <a:lumOff val="5000"/>
                  </a:schemeClr>
                </a:solidFill>
              </a:rPr>
              <a:t>3</a:t>
            </a:r>
            <a:r>
              <a:rPr lang="ru-RU" dirty="0" smtClean="0"/>
              <a:t>. Пример должен быть предварительно обработан- сокращен и включен в контекст вашего выступления. Не следует приводить в качестве примеров длинные цитаты </a:t>
            </a:r>
            <a:r>
              <a:rPr lang="ru-RU" dirty="0" smtClean="0">
                <a:solidFill>
                  <a:schemeClr val="tx1">
                    <a:lumMod val="95000"/>
                    <a:lumOff val="5000"/>
                  </a:schemeClr>
                </a:solidFill>
              </a:rPr>
              <a:t>и абстрактные соображения- необходимо быть кратким и </a:t>
            </a:r>
            <a:r>
              <a:rPr lang="ru-RU" dirty="0" smtClean="0"/>
              <a:t>обеспечить наглядность примера для слушателей</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Используйте цифры</a:t>
            </a:r>
            <a:endParaRPr lang="ru-RU" dirty="0"/>
          </a:p>
        </p:txBody>
      </p:sp>
      <p:sp>
        <p:nvSpPr>
          <p:cNvPr id="3" name="Содержимое 2"/>
          <p:cNvSpPr>
            <a:spLocks noGrp="1"/>
          </p:cNvSpPr>
          <p:nvPr>
            <p:ph idx="1"/>
          </p:nvPr>
        </p:nvSpPr>
        <p:spPr>
          <a:xfrm>
            <a:off x="304800" y="1554162"/>
            <a:ext cx="8686800" cy="5115198"/>
          </a:xfrm>
        </p:spPr>
        <p:txBody>
          <a:bodyPr>
            <a:normAutofit/>
          </a:bodyPr>
          <a:lstStyle/>
          <a:p>
            <a:r>
              <a:rPr lang="ru-RU" sz="4000" dirty="0" smtClean="0"/>
              <a:t>Статистические данные, цифровой материал обладают значительной убедительностью практически для большинства аудиторий и при соблюдении правил устной подачи цифровой информации убедительность речи оратора значительно повышается</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Опирайтесь на наглядность</a:t>
            </a:r>
            <a:endParaRPr lang="ru-RU" dirty="0"/>
          </a:p>
        </p:txBody>
      </p:sp>
      <p:sp>
        <p:nvSpPr>
          <p:cNvPr id="3" name="Содержимое 2"/>
          <p:cNvSpPr>
            <a:spLocks noGrp="1"/>
          </p:cNvSpPr>
          <p:nvPr>
            <p:ph idx="1"/>
          </p:nvPr>
        </p:nvSpPr>
        <p:spPr>
          <a:xfrm>
            <a:off x="323528" y="1124744"/>
            <a:ext cx="8686800" cy="5733256"/>
          </a:xfrm>
        </p:spPr>
        <p:txBody>
          <a:bodyPr>
            <a:normAutofit fontScale="70000" lnSpcReduction="20000"/>
          </a:bodyPr>
          <a:lstStyle/>
          <a:p>
            <a:pPr>
              <a:buNone/>
            </a:pPr>
            <a:r>
              <a:rPr lang="ru-RU" dirty="0" smtClean="0"/>
              <a:t>Наглядность не только обеспечивает запоминание, но и в большей степени способствует повышению убедительности речи, так как обеспечивает взаимодействие левого(логического) и правого(образного)полушарий головного мозга . Использование наглядных приемов в процессе выступления дает оратору возможность упростить излагаемую идею для ее восприятия и тем самым сделать ее более понятной и убедительной. Использование наглядных средств в процессе устного выступления требует соблюдения ряда правил, основные из которых:</a:t>
            </a:r>
          </a:p>
          <a:p>
            <a:pPr marL="514350" indent="-514350">
              <a:buNone/>
            </a:pPr>
            <a:r>
              <a:rPr lang="ru-RU" b="1" dirty="0" smtClean="0">
                <a:solidFill>
                  <a:schemeClr val="tx1">
                    <a:lumMod val="95000"/>
                    <a:lumOff val="5000"/>
                  </a:schemeClr>
                </a:solidFill>
              </a:rPr>
              <a:t>1</a:t>
            </a:r>
            <a:r>
              <a:rPr lang="ru-RU" b="1" dirty="0" smtClean="0"/>
              <a:t>.</a:t>
            </a:r>
            <a:r>
              <a:rPr lang="ru-RU" dirty="0" smtClean="0"/>
              <a:t>Если наглядный материал не является существенно необходимым для пояснения или возбуждения интереса к речи в целом, то применение его бессмысленно.</a:t>
            </a:r>
          </a:p>
          <a:p>
            <a:pPr marL="514350" indent="-514350">
              <a:buNone/>
            </a:pPr>
            <a:r>
              <a:rPr lang="ru-RU" b="1" dirty="0" smtClean="0">
                <a:solidFill>
                  <a:schemeClr val="tx1">
                    <a:lumMod val="95000"/>
                    <a:lumOff val="5000"/>
                  </a:schemeClr>
                </a:solidFill>
              </a:rPr>
              <a:t>2</a:t>
            </a:r>
            <a:r>
              <a:rPr lang="ru-RU" dirty="0" smtClean="0"/>
              <a:t>. Заранее ничего не выставлять, делать это только в нужный момент.</a:t>
            </a:r>
          </a:p>
          <a:p>
            <a:pPr marL="514350" indent="-514350">
              <a:buNone/>
            </a:pPr>
            <a:r>
              <a:rPr lang="ru-RU" b="1" dirty="0" smtClean="0">
                <a:solidFill>
                  <a:schemeClr val="tx1">
                    <a:lumMod val="95000"/>
                    <a:lumOff val="5000"/>
                  </a:schemeClr>
                </a:solidFill>
              </a:rPr>
              <a:t>3</a:t>
            </a:r>
            <a:r>
              <a:rPr lang="ru-RU" dirty="0" smtClean="0"/>
              <a:t>. Не включать в таблицы и графики слова, которые не будут всем видны.</a:t>
            </a:r>
          </a:p>
          <a:p>
            <a:pPr marL="514350" indent="-514350">
              <a:buNone/>
            </a:pPr>
            <a:r>
              <a:rPr lang="ru-RU" b="1" dirty="0" smtClean="0">
                <a:solidFill>
                  <a:schemeClr val="tx1">
                    <a:lumMod val="95000"/>
                    <a:lumOff val="5000"/>
                  </a:schemeClr>
                </a:solidFill>
              </a:rPr>
              <a:t>4</a:t>
            </a:r>
            <a:r>
              <a:rPr lang="ru-RU" dirty="0" smtClean="0"/>
              <a:t>. Не говорить аудитории: «Тут, правда, плохо видно...» - лучше в таком случае вообще не вешать таблицу.</a:t>
            </a:r>
          </a:p>
          <a:p>
            <a:pPr marL="514350" indent="-514350">
              <a:buNone/>
            </a:pPr>
            <a:r>
              <a:rPr lang="ru-RU" b="1" dirty="0" smtClean="0">
                <a:solidFill>
                  <a:schemeClr val="tx1">
                    <a:lumMod val="95000"/>
                    <a:lumOff val="5000"/>
                  </a:schemeClr>
                </a:solidFill>
              </a:rPr>
              <a:t>5</a:t>
            </a:r>
            <a:r>
              <a:rPr lang="ru-RU" dirty="0" smtClean="0"/>
              <a:t>. Каждая таблица должна иметь крупно написанное название, все надписи должны быть выполнены горизонтально.</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196752"/>
            <a:ext cx="8686800" cy="5472608"/>
          </a:xfrm>
        </p:spPr>
        <p:txBody>
          <a:bodyPr>
            <a:normAutofit fontScale="70000" lnSpcReduction="20000"/>
          </a:bodyPr>
          <a:lstStyle/>
          <a:p>
            <a:pPr marL="514350" indent="-514350">
              <a:buNone/>
            </a:pPr>
            <a:r>
              <a:rPr lang="ru-RU" b="1" dirty="0" smtClean="0">
                <a:solidFill>
                  <a:schemeClr val="tx1">
                    <a:lumMod val="95000"/>
                    <a:lumOff val="5000"/>
                  </a:schemeClr>
                </a:solidFill>
              </a:rPr>
              <a:t>6</a:t>
            </a:r>
            <a:r>
              <a:rPr lang="ru-RU" dirty="0" smtClean="0"/>
              <a:t>. Статистическим таблицам придавать вид диаграмм, отражающих размеры, тенденции. Самые эффектные графики, как показывают исследования, - в форме разноцветных прямоугольников разной высоты.</a:t>
            </a:r>
          </a:p>
          <a:p>
            <a:pPr marL="514350" indent="-514350">
              <a:buNone/>
            </a:pPr>
            <a:r>
              <a:rPr lang="ru-RU" b="1" dirty="0" smtClean="0">
                <a:solidFill>
                  <a:schemeClr val="tx1">
                    <a:lumMod val="95000"/>
                    <a:lumOff val="5000"/>
                  </a:schemeClr>
                </a:solidFill>
              </a:rPr>
              <a:t>7</a:t>
            </a:r>
            <a:r>
              <a:rPr lang="ru-RU" dirty="0" smtClean="0"/>
              <a:t>. Обязательно словесно увязывать ваши суждения с изображением на таблицах и графиках.</a:t>
            </a:r>
          </a:p>
          <a:p>
            <a:pPr marL="514350" indent="-514350">
              <a:buNone/>
            </a:pPr>
            <a:r>
              <a:rPr lang="ru-RU" b="1" dirty="0" smtClean="0">
                <a:solidFill>
                  <a:schemeClr val="tx1">
                    <a:lumMod val="95000"/>
                    <a:lumOff val="5000"/>
                  </a:schemeClr>
                </a:solidFill>
              </a:rPr>
              <a:t>8</a:t>
            </a:r>
            <a:r>
              <a:rPr lang="ru-RU" dirty="0" smtClean="0"/>
              <a:t>. Обращаться к слушателям, а не к пособиям.</a:t>
            </a:r>
          </a:p>
          <a:p>
            <a:pPr marL="514350" indent="-514350">
              <a:buNone/>
            </a:pPr>
            <a:r>
              <a:rPr lang="ru-RU" b="1" dirty="0" smtClean="0">
                <a:solidFill>
                  <a:schemeClr val="tx1">
                    <a:lumMod val="95000"/>
                    <a:lumOff val="5000"/>
                  </a:schemeClr>
                </a:solidFill>
              </a:rPr>
              <a:t>9</a:t>
            </a:r>
            <a:r>
              <a:rPr lang="ru-RU" dirty="0" smtClean="0"/>
              <a:t>. Пособия убрать, таблицы снять, с доски стереть как только это стало ненужным, чтобы в дальнейшем это не отвлекало слушателей.</a:t>
            </a:r>
          </a:p>
          <a:p>
            <a:pPr marL="514350" indent="-514350">
              <a:buNone/>
            </a:pPr>
            <a:r>
              <a:rPr lang="ru-RU" b="1" dirty="0" smtClean="0">
                <a:solidFill>
                  <a:schemeClr val="tx1">
                    <a:lumMod val="95000"/>
                    <a:lumOff val="5000"/>
                  </a:schemeClr>
                </a:solidFill>
              </a:rPr>
              <a:t>10</a:t>
            </a:r>
            <a:r>
              <a:rPr lang="ru-RU" dirty="0" smtClean="0"/>
              <a:t>. Не раздавать слушателям никаких пособий и изображений- это отвлекает аудиторию, снижает уровень внимания. Все пособия держите при себе.</a:t>
            </a:r>
          </a:p>
          <a:p>
            <a:pPr marL="514350" indent="-514350">
              <a:buNone/>
            </a:pPr>
            <a:r>
              <a:rPr lang="ru-RU" b="1" dirty="0" smtClean="0">
                <a:solidFill>
                  <a:schemeClr val="tx1">
                    <a:lumMod val="95000"/>
                    <a:lumOff val="5000"/>
                  </a:schemeClr>
                </a:solidFill>
              </a:rPr>
              <a:t>11</a:t>
            </a:r>
            <a:r>
              <a:rPr lang="ru-RU" dirty="0" smtClean="0"/>
              <a:t>. Если слушатели разглядывают пособие, которое вы повесили , сделайте паузу, дайте им закончить.</a:t>
            </a:r>
          </a:p>
          <a:p>
            <a:pPr marL="514350" indent="-514350">
              <a:buNone/>
            </a:pPr>
            <a:r>
              <a:rPr lang="ru-RU" b="1" dirty="0" smtClean="0">
                <a:solidFill>
                  <a:schemeClr val="tx1">
                    <a:lumMod val="95000"/>
                    <a:lumOff val="5000"/>
                  </a:schemeClr>
                </a:solidFill>
              </a:rPr>
              <a:t>12</a:t>
            </a:r>
            <a:r>
              <a:rPr lang="ru-RU" dirty="0" smtClean="0"/>
              <a:t>. Если вы демонстрируете слушателям какой-либо предмет, держа его в руке, держите его на уровне плеч либо на5 см выше.</a:t>
            </a:r>
          </a:p>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Используйте юмор</a:t>
            </a:r>
            <a:endParaRPr lang="ru-RU" dirty="0"/>
          </a:p>
        </p:txBody>
      </p:sp>
      <p:sp>
        <p:nvSpPr>
          <p:cNvPr id="3" name="Содержимое 2"/>
          <p:cNvSpPr>
            <a:spLocks noGrp="1"/>
          </p:cNvSpPr>
          <p:nvPr>
            <p:ph idx="1"/>
          </p:nvPr>
        </p:nvSpPr>
        <p:spPr>
          <a:xfrm>
            <a:off x="304800" y="1268760"/>
            <a:ext cx="8686800" cy="5472608"/>
          </a:xfrm>
        </p:spPr>
        <p:txBody>
          <a:bodyPr>
            <a:normAutofit fontScale="70000" lnSpcReduction="20000"/>
          </a:bodyPr>
          <a:lstStyle/>
          <a:p>
            <a:pPr>
              <a:buNone/>
            </a:pPr>
            <a:r>
              <a:rPr lang="ru-RU" dirty="0" smtClean="0"/>
              <a:t>Юмор любит любая аудитория. Шутки хорошо запоминаются, они поднимают престиж оратора, располагают к нему аудиторию, снимают усталость и напряжение. Однако юмор- очень тонкое оружие в руках оратора, и надо умело им пользоваться Ф.  </a:t>
            </a:r>
            <a:r>
              <a:rPr lang="ru-RU" dirty="0" err="1" smtClean="0"/>
              <a:t>Снелл</a:t>
            </a:r>
            <a:r>
              <a:rPr lang="ru-RU" dirty="0" smtClean="0"/>
              <a:t> сформулировал для ораторов ряд правил«рассказывания смешных историй»</a:t>
            </a:r>
          </a:p>
          <a:p>
            <a:pPr marL="514350" indent="-514350">
              <a:buNone/>
            </a:pPr>
            <a:r>
              <a:rPr lang="ru-RU" b="1" dirty="0" smtClean="0">
                <a:solidFill>
                  <a:schemeClr val="tx1">
                    <a:lumMod val="95000"/>
                    <a:lumOff val="5000"/>
                  </a:schemeClr>
                </a:solidFill>
              </a:rPr>
              <a:t>1</a:t>
            </a:r>
            <a:r>
              <a:rPr lang="ru-RU" dirty="0" smtClean="0"/>
              <a:t>. Рассказывайте только то, что хорошо знаете.</a:t>
            </a:r>
          </a:p>
          <a:p>
            <a:pPr marL="514350" indent="-514350">
              <a:buNone/>
            </a:pPr>
            <a:r>
              <a:rPr lang="ru-RU" b="1" dirty="0" smtClean="0">
                <a:solidFill>
                  <a:schemeClr val="tx1">
                    <a:lumMod val="95000"/>
                    <a:lumOff val="5000"/>
                  </a:schemeClr>
                </a:solidFill>
              </a:rPr>
              <a:t>2</a:t>
            </a:r>
            <a:r>
              <a:rPr lang="ru-RU" dirty="0" smtClean="0"/>
              <a:t>. Ваша шутка должна быть понятна всем присутствующим.</a:t>
            </a:r>
          </a:p>
          <a:p>
            <a:pPr marL="514350" indent="-514350">
              <a:buNone/>
            </a:pPr>
            <a:r>
              <a:rPr lang="ru-RU" b="1" dirty="0" smtClean="0">
                <a:solidFill>
                  <a:schemeClr val="tx1">
                    <a:lumMod val="95000"/>
                    <a:lumOff val="5000"/>
                  </a:schemeClr>
                </a:solidFill>
              </a:rPr>
              <a:t>3</a:t>
            </a:r>
            <a:r>
              <a:rPr lang="ru-RU" dirty="0" smtClean="0"/>
              <a:t>. Шутка должна развивать тему вашей речи.</a:t>
            </a:r>
          </a:p>
          <a:p>
            <a:pPr marL="514350" indent="-514350">
              <a:buNone/>
            </a:pPr>
            <a:r>
              <a:rPr lang="ru-RU" b="1" dirty="0" smtClean="0">
                <a:solidFill>
                  <a:schemeClr val="tx1">
                    <a:lumMod val="95000"/>
                    <a:lumOff val="5000"/>
                  </a:schemeClr>
                </a:solidFill>
              </a:rPr>
              <a:t>4</a:t>
            </a:r>
            <a:r>
              <a:rPr lang="ru-RU" dirty="0" smtClean="0"/>
              <a:t>. Шутка должна быть короткой.</a:t>
            </a:r>
          </a:p>
          <a:p>
            <a:pPr marL="514350" indent="-514350">
              <a:buNone/>
            </a:pPr>
            <a:r>
              <a:rPr lang="ru-RU" b="1" dirty="0" smtClean="0">
                <a:solidFill>
                  <a:schemeClr val="tx1">
                    <a:lumMod val="95000"/>
                    <a:lumOff val="5000"/>
                  </a:schemeClr>
                </a:solidFill>
              </a:rPr>
              <a:t>5</a:t>
            </a:r>
            <a:r>
              <a:rPr lang="ru-RU" dirty="0" smtClean="0"/>
              <a:t>. Не пользуйтесь старыми остротами- хуже всего, если аудитория скажет«Старо!».</a:t>
            </a:r>
          </a:p>
          <a:p>
            <a:pPr marL="514350" indent="-514350">
              <a:buNone/>
            </a:pPr>
            <a:r>
              <a:rPr lang="ru-RU" b="1" dirty="0" smtClean="0">
                <a:solidFill>
                  <a:schemeClr val="tx1">
                    <a:lumMod val="95000"/>
                    <a:lumOff val="5000"/>
                  </a:schemeClr>
                </a:solidFill>
              </a:rPr>
              <a:t>6</a:t>
            </a:r>
            <a:r>
              <a:rPr lang="ru-RU" dirty="0" smtClean="0"/>
              <a:t>. Перед большой аудиторией избегайте пикантных шуток и подробностей. В узком кругу такие шутки допустимы, но в окружении большого количества незнакомых людей многие слушатели чувствуют себя от таких шуток неловко.</a:t>
            </a:r>
          </a:p>
          <a:p>
            <a:pPr marL="514350" indent="-514350">
              <a:buNone/>
            </a:pPr>
            <a:r>
              <a:rPr lang="ru-RU" b="1" dirty="0" smtClean="0">
                <a:solidFill>
                  <a:schemeClr val="tx1">
                    <a:lumMod val="95000"/>
                    <a:lumOff val="5000"/>
                  </a:schemeClr>
                </a:solidFill>
              </a:rPr>
              <a:t>7</a:t>
            </a:r>
            <a:r>
              <a:rPr lang="ru-RU" dirty="0" smtClean="0"/>
              <a:t>. Не делайте больших пауз для смеха и аплодисментов.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effectLst/>
              </a:rPr>
              <a:t>Будьте</a:t>
            </a:r>
            <a:r>
              <a:rPr lang="ru-RU" dirty="0" smtClean="0"/>
              <a:t> </a:t>
            </a:r>
            <a:r>
              <a:rPr lang="ru-RU" dirty="0" smtClean="0">
                <a:effectLst/>
              </a:rPr>
              <a:t>эмоциональны</a:t>
            </a:r>
            <a:endParaRPr lang="ru-RU" dirty="0">
              <a:effectLst/>
            </a:endParaRPr>
          </a:p>
        </p:txBody>
      </p:sp>
      <p:sp>
        <p:nvSpPr>
          <p:cNvPr id="3" name="Содержимое 2"/>
          <p:cNvSpPr>
            <a:spLocks noGrp="1"/>
          </p:cNvSpPr>
          <p:nvPr>
            <p:ph idx="1"/>
          </p:nvPr>
        </p:nvSpPr>
        <p:spPr>
          <a:xfrm>
            <a:off x="457200" y="1646236"/>
            <a:ext cx="8229600" cy="4879107"/>
          </a:xfrm>
        </p:spPr>
        <p:txBody>
          <a:bodyPr>
            <a:normAutofit fontScale="77500" lnSpcReduction="20000"/>
          </a:bodyPr>
          <a:lstStyle/>
          <a:p>
            <a:pPr>
              <a:buNone/>
            </a:pPr>
            <a:r>
              <a:rPr lang="ru-RU" dirty="0" smtClean="0"/>
              <a:t>Эмоциональность важнейшее качество эффективного публичного выступления. Показывайте аудитории, что вы взволнованы, что то, о чем вы рассказываете, вас действительно беспокоит и вы хотите донести это беспокойство и волнение до слушателей. Эмоция в публичном выступлении перед современной аудиторией оказывается очень сильным риторическим средством, публика на эмоцию легко«клюет», и внимание вам будет обеспечено.</a:t>
            </a:r>
          </a:p>
          <a:p>
            <a:pPr>
              <a:buNone/>
            </a:pPr>
            <a:r>
              <a:rPr lang="ru-RU" dirty="0" smtClean="0"/>
              <a:t>Эмоциональность оратора должна быть заметна аудитории, но она недолжна доминировать над самим содержанием его выступления. В связи с этим следует придерживаться следующего правила: «Обращаться к фактами примера, вызывающим эмоции, а не к самим эмоциям»</a:t>
            </a:r>
          </a:p>
          <a:p>
            <a:endParaRPr lang="ru-RU" dirty="0" smtClean="0"/>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Приемы«усиления текста» </a:t>
            </a:r>
            <a:br>
              <a:rPr lang="ru-RU" dirty="0" smtClean="0"/>
            </a:br>
            <a:r>
              <a:rPr lang="ru-RU" dirty="0" smtClean="0"/>
              <a:t/>
            </a:r>
            <a:br>
              <a:rPr lang="ru-RU" dirty="0" smtClean="0"/>
            </a:br>
            <a:r>
              <a:rPr lang="ru-RU" dirty="0" smtClean="0"/>
              <a:t/>
            </a:r>
            <a:br>
              <a:rPr lang="ru-RU" dirty="0" smtClean="0"/>
            </a:br>
            <a:r>
              <a:rPr lang="ru-RU" dirty="0" smtClean="0"/>
              <a:t>  </a:t>
            </a:r>
            <a:br>
              <a:rPr lang="ru-RU" dirty="0" smtClean="0"/>
            </a:br>
            <a:endParaRPr lang="ru-RU" dirty="0"/>
          </a:p>
        </p:txBody>
      </p:sp>
      <p:sp>
        <p:nvSpPr>
          <p:cNvPr id="3" name="Содержимое 2"/>
          <p:cNvSpPr>
            <a:spLocks noGrp="1"/>
          </p:cNvSpPr>
          <p:nvPr>
            <p:ph idx="1"/>
          </p:nvPr>
        </p:nvSpPr>
        <p:spPr>
          <a:xfrm>
            <a:off x="304800" y="1052736"/>
            <a:ext cx="8686800" cy="5805264"/>
          </a:xfrm>
        </p:spPr>
        <p:txBody>
          <a:bodyPr>
            <a:normAutofit fontScale="85000" lnSpcReduction="10000"/>
          </a:bodyPr>
          <a:lstStyle/>
          <a:p>
            <a:r>
              <a:rPr lang="ru-RU" dirty="0" smtClean="0"/>
              <a:t>подача факта как нового</a:t>
            </a:r>
          </a:p>
          <a:p>
            <a:r>
              <a:rPr lang="ru-RU" dirty="0" smtClean="0"/>
              <a:t>подача факта как не сразу осознанного оратором</a:t>
            </a:r>
          </a:p>
          <a:p>
            <a:r>
              <a:rPr lang="ru-RU" dirty="0" smtClean="0"/>
              <a:t>подача факта как установленного в результате проведенных экспериментов: «экспериментально установлено...»,«эксперименты показали, что...» Говорят, что в эксперимент верят все, кроме </a:t>
            </a:r>
            <a:r>
              <a:rPr lang="ru-RU" dirty="0" err="1" smtClean="0"/>
              <a:t>того,кто</a:t>
            </a:r>
            <a:r>
              <a:rPr lang="ru-RU" dirty="0" smtClean="0"/>
              <a:t> его проводил, - с точки зрения аудитории, это действительно так. Аудитория очень верит фактам, если указано, что они получены или проверены экспериментально;</a:t>
            </a:r>
          </a:p>
          <a:p>
            <a:r>
              <a:rPr lang="ru-RU" dirty="0" smtClean="0"/>
              <a:t>подача факта как установленного психологами;</a:t>
            </a:r>
          </a:p>
          <a:p>
            <a:r>
              <a:rPr lang="ru-RU" dirty="0" smtClean="0"/>
              <a:t>подача факта как установленного американскими или японскими</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268760"/>
            <a:ext cx="8686800" cy="5589240"/>
          </a:xfrm>
        </p:spPr>
        <p:txBody>
          <a:bodyPr>
            <a:normAutofit fontScale="92500" lnSpcReduction="10000"/>
          </a:bodyPr>
          <a:lstStyle/>
          <a:p>
            <a:r>
              <a:rPr lang="ru-RU" dirty="0" smtClean="0"/>
              <a:t>подача факта как установленного молодыми учеными;</a:t>
            </a:r>
          </a:p>
          <a:p>
            <a:r>
              <a:rPr lang="ru-RU" dirty="0" smtClean="0"/>
              <a:t>подача факта как установленного московскими или ленинградскими учеными;</a:t>
            </a:r>
          </a:p>
          <a:p>
            <a:r>
              <a:rPr lang="ru-RU" dirty="0" smtClean="0"/>
              <a:t>упоминание о том, что факт установлен профессором или академиком;</a:t>
            </a:r>
          </a:p>
          <a:p>
            <a:r>
              <a:rPr lang="ru-RU" dirty="0" smtClean="0"/>
              <a:t>упоминание фамилий ученых, установивших этот факт, особенно иностранных;</a:t>
            </a:r>
          </a:p>
          <a:p>
            <a:r>
              <a:rPr lang="ru-RU" dirty="0" smtClean="0"/>
              <a:t>ссылка на то, что об этом говорил еще Петр I, И. Грозный, Я.Мудрый, Л. Толстой;</a:t>
            </a:r>
          </a:p>
          <a:p>
            <a:r>
              <a:rPr lang="ru-RU" dirty="0" smtClean="0"/>
              <a:t>подача факта как такого, который был давно известен, но вспомнили о нем только сейчас</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Факторы речевого воздействия</a:t>
            </a:r>
            <a:endParaRPr lang="ru-RU" dirty="0"/>
          </a:p>
        </p:txBody>
      </p:sp>
      <p:sp>
        <p:nvSpPr>
          <p:cNvPr id="3" name="Содержимое 2"/>
          <p:cNvSpPr>
            <a:spLocks noGrp="1"/>
          </p:cNvSpPr>
          <p:nvPr>
            <p:ph idx="1"/>
          </p:nvPr>
        </p:nvSpPr>
        <p:spPr>
          <a:xfrm>
            <a:off x="457200" y="1556792"/>
            <a:ext cx="8229600" cy="5301208"/>
          </a:xfrm>
        </p:spPr>
        <p:txBody>
          <a:bodyPr>
            <a:normAutofit fontScale="92500" lnSpcReduction="10000"/>
          </a:bodyPr>
          <a:lstStyle/>
          <a:p>
            <a:pPr>
              <a:buNone/>
            </a:pPr>
            <a:r>
              <a:rPr lang="ru-RU" dirty="0" smtClean="0">
                <a:solidFill>
                  <a:schemeClr val="tx1">
                    <a:lumMod val="95000"/>
                    <a:lumOff val="5000"/>
                  </a:schemeClr>
                </a:solidFill>
              </a:rPr>
              <a:t>1</a:t>
            </a:r>
            <a:r>
              <a:rPr lang="ru-RU" dirty="0" smtClean="0">
                <a:solidFill>
                  <a:schemeClr val="bg1">
                    <a:lumMod val="95000"/>
                    <a:lumOff val="5000"/>
                  </a:schemeClr>
                </a:solidFill>
              </a:rPr>
              <a:t> </a:t>
            </a:r>
            <a:r>
              <a:rPr lang="ru-RU" dirty="0" smtClean="0"/>
              <a:t>.Информационно-текстовые: </a:t>
            </a:r>
          </a:p>
          <a:p>
            <a:pPr>
              <a:buNone/>
            </a:pPr>
            <a:r>
              <a:rPr lang="ru-RU" dirty="0" smtClean="0"/>
              <a:t>         1) формальные</a:t>
            </a:r>
          </a:p>
          <a:p>
            <a:pPr>
              <a:buNone/>
            </a:pPr>
            <a:r>
              <a:rPr lang="ru-RU" dirty="0" smtClean="0"/>
              <a:t>         2) содержательные</a:t>
            </a:r>
          </a:p>
          <a:p>
            <a:pPr>
              <a:buNone/>
            </a:pPr>
            <a:r>
              <a:rPr lang="ru-RU" dirty="0" smtClean="0"/>
              <a:t>         3) процессуальные</a:t>
            </a:r>
          </a:p>
          <a:p>
            <a:pPr>
              <a:buNone/>
            </a:pPr>
            <a:r>
              <a:rPr lang="ru-RU" dirty="0" smtClean="0">
                <a:solidFill>
                  <a:schemeClr val="tx1">
                    <a:lumMod val="95000"/>
                    <a:lumOff val="5000"/>
                  </a:schemeClr>
                </a:solidFill>
              </a:rPr>
              <a:t>2</a:t>
            </a:r>
            <a:r>
              <a:rPr lang="ru-RU" dirty="0" smtClean="0">
                <a:solidFill>
                  <a:schemeClr val="bg1">
                    <a:lumMod val="95000"/>
                    <a:lumOff val="5000"/>
                  </a:schemeClr>
                </a:solidFill>
              </a:rPr>
              <a:t> </a:t>
            </a:r>
            <a:r>
              <a:rPr lang="ru-RU" dirty="0" smtClean="0"/>
              <a:t>.Ситуативные: </a:t>
            </a:r>
          </a:p>
          <a:p>
            <a:pPr>
              <a:buNone/>
            </a:pPr>
            <a:r>
              <a:rPr lang="ru-RU" dirty="0" smtClean="0"/>
              <a:t>         1) неопределенность ситуации</a:t>
            </a:r>
          </a:p>
          <a:p>
            <a:pPr>
              <a:buNone/>
            </a:pPr>
            <a:r>
              <a:rPr lang="ru-RU" dirty="0" smtClean="0"/>
              <a:t>         2) фактор времени воздействия</a:t>
            </a:r>
          </a:p>
          <a:p>
            <a:pPr>
              <a:buNone/>
            </a:pPr>
            <a:r>
              <a:rPr lang="ru-RU" dirty="0" smtClean="0"/>
              <a:t>         3) фактор количества участников коммуникативного акта</a:t>
            </a:r>
          </a:p>
          <a:p>
            <a:pPr>
              <a:buNone/>
            </a:pPr>
            <a:r>
              <a:rPr lang="ru-RU" dirty="0" smtClean="0"/>
              <a:t>         4) фактор места и времени воздействия</a:t>
            </a:r>
          </a:p>
          <a:p>
            <a:pPr>
              <a:buNone/>
            </a:pPr>
            <a:endParaRPr lang="ru-RU" dirty="0" smtClean="0"/>
          </a:p>
          <a:p>
            <a:pPr>
              <a:buNone/>
            </a:pPr>
            <a:endParaRPr lang="ru-RU" dirty="0" smtClean="0"/>
          </a:p>
          <a:p>
            <a:pPr>
              <a:buNone/>
            </a:pPr>
            <a:endParaRPr lang="ru-RU" dirty="0" smtClean="0"/>
          </a:p>
          <a:p>
            <a:pPr>
              <a:buNone/>
            </a:pPr>
            <a:endParaRPr lang="ru-RU" dirty="0" smtClean="0"/>
          </a:p>
          <a:p>
            <a:endParaRPr lang="ru-RU" dirty="0" smtClean="0"/>
          </a:p>
          <a:p>
            <a:pPr>
              <a:buNone/>
            </a:pPr>
            <a:endParaRPr lang="ru-RU" dirty="0" smtClean="0"/>
          </a:p>
          <a:p>
            <a:endParaRPr lang="ru-RU" dirty="0" smtClean="0"/>
          </a:p>
          <a:p>
            <a:pPr>
              <a:buNone/>
            </a:pPr>
            <a:endParaRPr lang="ru-RU"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196752"/>
            <a:ext cx="8686800" cy="5472608"/>
          </a:xfrm>
        </p:spPr>
        <p:txBody>
          <a:bodyPr>
            <a:normAutofit fontScale="77500" lnSpcReduction="20000"/>
          </a:bodyPr>
          <a:lstStyle/>
          <a:p>
            <a:pPr>
              <a:buNone/>
            </a:pPr>
            <a:r>
              <a:rPr lang="ru-RU" dirty="0" smtClean="0">
                <a:solidFill>
                  <a:schemeClr val="tx1">
                    <a:lumMod val="95000"/>
                    <a:lumOff val="5000"/>
                  </a:schemeClr>
                </a:solidFill>
              </a:rPr>
              <a:t>3</a:t>
            </a:r>
            <a:r>
              <a:rPr lang="ru-RU" dirty="0" smtClean="0">
                <a:solidFill>
                  <a:schemeClr val="bg1">
                    <a:lumMod val="95000"/>
                    <a:lumOff val="5000"/>
                  </a:schemeClr>
                </a:solidFill>
              </a:rPr>
              <a:t> </a:t>
            </a:r>
            <a:r>
              <a:rPr lang="ru-RU" dirty="0" smtClean="0"/>
              <a:t>.Личностные и психические:            </a:t>
            </a:r>
          </a:p>
          <a:p>
            <a:pPr>
              <a:buNone/>
            </a:pPr>
            <a:r>
              <a:rPr lang="ru-RU" dirty="0" smtClean="0"/>
              <a:t>         1)внешность адресанта;</a:t>
            </a:r>
          </a:p>
          <a:p>
            <a:pPr>
              <a:buNone/>
            </a:pPr>
            <a:r>
              <a:rPr lang="ru-RU" dirty="0" smtClean="0"/>
              <a:t>         2) социальный статус адресанта и    адресата, обаяние;</a:t>
            </a:r>
          </a:p>
          <a:p>
            <a:pPr>
              <a:buNone/>
            </a:pPr>
            <a:r>
              <a:rPr lang="ru-RU" dirty="0" smtClean="0"/>
              <a:t>         3) установление контакта с собеседником;</a:t>
            </a:r>
          </a:p>
          <a:p>
            <a:pPr>
              <a:buNone/>
            </a:pPr>
            <a:r>
              <a:rPr lang="ru-RU" dirty="0" smtClean="0"/>
              <a:t>         4) отношения, складывающиеся между адресантом и адресатом – доверие и недоверие , зависимость, подчинение, превосходство, равноправное сотрудничеств</a:t>
            </a:r>
          </a:p>
          <a:p>
            <a:pPr>
              <a:buNone/>
            </a:pPr>
            <a:r>
              <a:rPr lang="ru-RU" dirty="0" smtClean="0"/>
              <a:t>         5) согласованность информации с основными установками и мотивацией адресата</a:t>
            </a:r>
          </a:p>
          <a:p>
            <a:pPr>
              <a:buNone/>
            </a:pPr>
            <a:r>
              <a:rPr lang="ru-RU" dirty="0" smtClean="0"/>
              <a:t>         6) уровень конформности личности адресата</a:t>
            </a:r>
          </a:p>
          <a:p>
            <a:pPr>
              <a:buNone/>
            </a:pPr>
            <a:r>
              <a:rPr lang="ru-RU" dirty="0" smtClean="0"/>
              <a:t>         7) психические склонности и состояния адресата, куда относятся внушаемость;</a:t>
            </a:r>
          </a:p>
          <a:p>
            <a:pPr>
              <a:buNone/>
            </a:pPr>
            <a:r>
              <a:rPr lang="ru-RU" dirty="0" smtClean="0"/>
              <a:t>         8) низкий уровень осведомленности адресата</a:t>
            </a:r>
          </a:p>
          <a:p>
            <a:pPr>
              <a:buNone/>
            </a:pPr>
            <a:r>
              <a:rPr lang="ru-RU" dirty="0" smtClean="0"/>
              <a:t>         9)интеллектуальные качества адресата</a:t>
            </a: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Способы речевого воздействия</a:t>
            </a:r>
            <a:endParaRPr lang="ru-RU" dirty="0"/>
          </a:p>
        </p:txBody>
      </p:sp>
      <p:sp>
        <p:nvSpPr>
          <p:cNvPr id="3" name="Содержимое 2"/>
          <p:cNvSpPr>
            <a:spLocks noGrp="1"/>
          </p:cNvSpPr>
          <p:nvPr>
            <p:ph idx="1"/>
          </p:nvPr>
        </p:nvSpPr>
        <p:spPr/>
        <p:txBody>
          <a:bodyPr>
            <a:normAutofit fontScale="62500" lnSpcReduction="20000"/>
          </a:bodyPr>
          <a:lstStyle/>
          <a:p>
            <a:pPr>
              <a:buNone/>
            </a:pPr>
            <a:r>
              <a:rPr lang="ru-RU" dirty="0" smtClean="0">
                <a:solidFill>
                  <a:schemeClr val="tx1">
                    <a:lumMod val="95000"/>
                    <a:lumOff val="5000"/>
                  </a:schemeClr>
                </a:solidFill>
              </a:rPr>
              <a:t>Убеждение</a:t>
            </a:r>
            <a:r>
              <a:rPr lang="ru-RU" dirty="0" smtClean="0"/>
              <a:t>– воздействие на сознание личности через обращение </a:t>
            </a:r>
            <a:r>
              <a:rPr lang="ru-RU" dirty="0" err="1" smtClean="0"/>
              <a:t>кее</a:t>
            </a:r>
            <a:r>
              <a:rPr lang="ru-RU" dirty="0" smtClean="0"/>
              <a:t> собственному критическому суждению. Основу метода убеждений составляет отбор, логическое упорядочение фактов и выводов согласно единой функциональной задаче, логическое доказательство, возможно , вкупе с эмоциональным воздействием, призванное обеспечить сознательное принятие реципиентом системы оценок и суждений в согласии с иной точкой зрения</a:t>
            </a:r>
          </a:p>
          <a:p>
            <a:pPr>
              <a:buNone/>
            </a:pPr>
            <a:endParaRPr lang="ru-RU" dirty="0" smtClean="0"/>
          </a:p>
          <a:p>
            <a:pPr>
              <a:buNone/>
            </a:pPr>
            <a:r>
              <a:rPr lang="ru-RU" dirty="0" smtClean="0">
                <a:solidFill>
                  <a:schemeClr val="tx1">
                    <a:lumMod val="95000"/>
                    <a:lumOff val="5000"/>
                  </a:schemeClr>
                </a:solidFill>
              </a:rPr>
              <a:t>Внушение</a:t>
            </a:r>
            <a:r>
              <a:rPr lang="ru-RU" dirty="0" smtClean="0"/>
              <a:t>– воздействие на подсознание, эмоции и чувства человека, косвенно обеспечивающее воздействие на его ум, волю, поведение и осуществляющееся за счет ослабления контрольно-регулятивной функции сознания, снижения сознательности и критичности при восприятии и реализации внушаемого содержания, благодаря отсутствию целенаправленного активного понимания, развернутого логического анализа и оценки со стороны реципиента </a:t>
            </a: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Роль общения в деловом взаимодействии</a:t>
            </a:r>
            <a:endParaRPr lang="ru-RU" dirty="0"/>
          </a:p>
        </p:txBody>
      </p:sp>
      <p:sp>
        <p:nvSpPr>
          <p:cNvPr id="3" name="Содержимое 2"/>
          <p:cNvSpPr>
            <a:spLocks noGrp="1"/>
          </p:cNvSpPr>
          <p:nvPr>
            <p:ph idx="1"/>
          </p:nvPr>
        </p:nvSpPr>
        <p:spPr>
          <a:xfrm>
            <a:off x="457200" y="1646236"/>
            <a:ext cx="8229600" cy="4879107"/>
          </a:xfrm>
        </p:spPr>
        <p:txBody>
          <a:bodyPr>
            <a:normAutofit fontScale="70000" lnSpcReduction="20000"/>
          </a:bodyPr>
          <a:lstStyle/>
          <a:p>
            <a:r>
              <a:rPr lang="ru-RU" dirty="0" smtClean="0"/>
              <a:t>Человек – существо не только биологическое, но и социальное. Он живет, трудится, достигает каких-то целей, удовлетворяет свои потребности, взаимодействуя с окружающими его людьми. А эффективным это взаимодействие становится благодаря возможности людей общаться друг с другом, т.е. обмениваться мыслями, чувствами, эмоциями, переживаниями, действиями. В процессе этого обмена осуществляется интерпретация полученной информации, взаимовосприятие партнеров, их взаимооценка, формируются определенные отношения (симпатии или антипатии), возникает сопереживание, взаимопонимание и т.д. Общение между людьми – важнейший признак человеческого существования. Без него невозможны совместная деятельность, формирование и усвоение духовных ценностей, развитие личности. Общение выступает как способ объединения индивидов и одновременно как способ развития этих индивидов.</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Модели и стили педагогического общения</a:t>
            </a:r>
            <a:endParaRPr lang="ru-RU" dirty="0"/>
          </a:p>
        </p:txBody>
      </p:sp>
      <p:sp>
        <p:nvSpPr>
          <p:cNvPr id="3" name="Содержимое 2"/>
          <p:cNvSpPr>
            <a:spLocks noGrp="1"/>
          </p:cNvSpPr>
          <p:nvPr>
            <p:ph idx="1"/>
          </p:nvPr>
        </p:nvSpPr>
        <p:spPr>
          <a:xfrm>
            <a:off x="304800" y="1554162"/>
            <a:ext cx="8686800" cy="5303838"/>
          </a:xfrm>
        </p:spPr>
        <p:txBody>
          <a:bodyPr>
            <a:normAutofit fontScale="77500" lnSpcReduction="20000"/>
          </a:bodyPr>
          <a:lstStyle/>
          <a:p>
            <a:pPr>
              <a:buNone/>
            </a:pPr>
            <a:r>
              <a:rPr lang="ru-RU" b="1" dirty="0" smtClean="0"/>
              <a:t>1. Учебно-дисциплинарная модель общения.</a:t>
            </a:r>
          </a:p>
          <a:p>
            <a:pPr>
              <a:buNone/>
            </a:pPr>
            <a:r>
              <a:rPr lang="ru-RU" b="1" i="1" dirty="0" smtClean="0">
                <a:solidFill>
                  <a:schemeClr val="bg1">
                    <a:lumMod val="95000"/>
                    <a:lumOff val="5000"/>
                  </a:schemeClr>
                </a:solidFill>
              </a:rPr>
              <a:t>       </a:t>
            </a:r>
            <a:r>
              <a:rPr lang="ru-RU" b="1" i="1" dirty="0" smtClean="0">
                <a:solidFill>
                  <a:schemeClr val="tx1">
                    <a:lumMod val="95000"/>
                    <a:lumOff val="5000"/>
                  </a:schemeClr>
                </a:solidFill>
              </a:rPr>
              <a:t>1)</a:t>
            </a:r>
            <a:r>
              <a:rPr lang="ru-RU" i="1" dirty="0" smtClean="0"/>
              <a:t>Способы общения:</a:t>
            </a:r>
            <a:r>
              <a:rPr lang="ru-RU" dirty="0" smtClean="0"/>
              <a:t> наставления, разъяснения, запреты, требования, угрозы, наказания, нотации, окрик. </a:t>
            </a:r>
          </a:p>
          <a:p>
            <a:pPr>
              <a:buNone/>
            </a:pPr>
            <a:r>
              <a:rPr lang="ru-RU" b="1" i="1" dirty="0" smtClean="0">
                <a:solidFill>
                  <a:schemeClr val="bg1">
                    <a:lumMod val="95000"/>
                    <a:lumOff val="5000"/>
                  </a:schemeClr>
                </a:solidFill>
              </a:rPr>
              <a:t>       </a:t>
            </a:r>
            <a:r>
              <a:rPr lang="ru-RU" b="1" i="1" dirty="0" smtClean="0">
                <a:solidFill>
                  <a:schemeClr val="tx1">
                    <a:lumMod val="95000"/>
                    <a:lumOff val="5000"/>
                  </a:schemeClr>
                </a:solidFill>
              </a:rPr>
              <a:t>2)</a:t>
            </a:r>
            <a:r>
              <a:rPr lang="ru-RU" i="1" dirty="0" smtClean="0"/>
              <a:t>Тактика общения:</a:t>
            </a:r>
            <a:r>
              <a:rPr lang="ru-RU" dirty="0" smtClean="0"/>
              <a:t> диктат или опека. </a:t>
            </a:r>
          </a:p>
          <a:p>
            <a:pPr>
              <a:buNone/>
            </a:pPr>
            <a:r>
              <a:rPr lang="ru-RU" b="1" i="1" dirty="0" smtClean="0">
                <a:solidFill>
                  <a:schemeClr val="bg1">
                    <a:lumMod val="95000"/>
                    <a:lumOff val="5000"/>
                  </a:schemeClr>
                </a:solidFill>
              </a:rPr>
              <a:t>       </a:t>
            </a:r>
            <a:r>
              <a:rPr lang="ru-RU" b="1" i="1" dirty="0" smtClean="0">
                <a:solidFill>
                  <a:schemeClr val="tx1">
                    <a:lumMod val="95000"/>
                    <a:lumOff val="5000"/>
                  </a:schemeClr>
                </a:solidFill>
              </a:rPr>
              <a:t>3)</a:t>
            </a:r>
            <a:r>
              <a:rPr lang="ru-RU" i="1" dirty="0" smtClean="0"/>
              <a:t>Личностная позиция:</a:t>
            </a:r>
            <a:r>
              <a:rPr lang="ru-RU" dirty="0" smtClean="0"/>
              <a:t> удовлетворить требования руководства и контролирующих инстанций. </a:t>
            </a:r>
          </a:p>
          <a:p>
            <a:pPr>
              <a:buNone/>
            </a:pPr>
            <a:r>
              <a:rPr lang="ru-RU" b="1" dirty="0" smtClean="0"/>
              <a:t>2.Личностно-ориентированная модель общения.</a:t>
            </a:r>
          </a:p>
          <a:p>
            <a:pPr>
              <a:buNone/>
            </a:pPr>
            <a:r>
              <a:rPr lang="ru-RU" b="1" i="1" dirty="0" smtClean="0">
                <a:solidFill>
                  <a:schemeClr val="bg1">
                    <a:lumMod val="95000"/>
                    <a:lumOff val="5000"/>
                  </a:schemeClr>
                </a:solidFill>
              </a:rPr>
              <a:t>     </a:t>
            </a:r>
            <a:r>
              <a:rPr lang="ru-RU" b="1" i="1" dirty="0" smtClean="0">
                <a:solidFill>
                  <a:schemeClr val="tx1">
                    <a:lumMod val="95000"/>
                    <a:lumOff val="5000"/>
                  </a:schemeClr>
                </a:solidFill>
              </a:rPr>
              <a:t>1)</a:t>
            </a:r>
            <a:r>
              <a:rPr lang="ru-RU" i="1" dirty="0" smtClean="0"/>
              <a:t>Способы общения:</a:t>
            </a:r>
            <a:r>
              <a:rPr lang="ru-RU" dirty="0" smtClean="0"/>
              <a:t> понимание, признание и принятие личности ребенка, основанное на формирующейся у взрослых способности к децентрации </a:t>
            </a:r>
          </a:p>
          <a:p>
            <a:pPr>
              <a:buNone/>
            </a:pPr>
            <a:r>
              <a:rPr lang="ru-RU" b="1" i="1" dirty="0" smtClean="0">
                <a:solidFill>
                  <a:schemeClr val="tx1">
                    <a:lumMod val="95000"/>
                    <a:lumOff val="5000"/>
                  </a:schemeClr>
                </a:solidFill>
              </a:rPr>
              <a:t>     2)</a:t>
            </a:r>
            <a:r>
              <a:rPr lang="ru-RU" i="1" dirty="0" smtClean="0"/>
              <a:t>Тактика общения:</a:t>
            </a:r>
            <a:r>
              <a:rPr lang="ru-RU" dirty="0" smtClean="0"/>
              <a:t> сотрудничество, создание и использование ситуаций, требующих проявления интеллектуальной и нравственной активности детей. </a:t>
            </a:r>
          </a:p>
          <a:p>
            <a:pPr>
              <a:buNone/>
            </a:pPr>
            <a:r>
              <a:rPr lang="ru-RU" b="1" i="1" dirty="0" smtClean="0">
                <a:solidFill>
                  <a:schemeClr val="bg1">
                    <a:lumMod val="95000"/>
                    <a:lumOff val="5000"/>
                  </a:schemeClr>
                </a:solidFill>
              </a:rPr>
              <a:t>     </a:t>
            </a:r>
            <a:r>
              <a:rPr lang="ru-RU" b="1" i="1" dirty="0" smtClean="0">
                <a:solidFill>
                  <a:schemeClr val="tx1">
                    <a:lumMod val="95000"/>
                    <a:lumOff val="5000"/>
                  </a:schemeClr>
                </a:solidFill>
              </a:rPr>
              <a:t>3)</a:t>
            </a:r>
            <a:r>
              <a:rPr lang="ru-RU" i="1" dirty="0" smtClean="0"/>
              <a:t>Личностная позиция педагога:</a:t>
            </a:r>
            <a:r>
              <a:rPr lang="ru-RU" dirty="0" smtClean="0"/>
              <a:t> исходить из интересов ребенка и перспектив его дальнейшего развития. </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Коммуникативная позиция</a:t>
            </a:r>
            <a:endParaRPr lang="ru-RU" dirty="0"/>
          </a:p>
        </p:txBody>
      </p:sp>
      <p:sp>
        <p:nvSpPr>
          <p:cNvPr id="3" name="Содержимое 2"/>
          <p:cNvSpPr>
            <a:spLocks noGrp="1"/>
          </p:cNvSpPr>
          <p:nvPr>
            <p:ph idx="1"/>
          </p:nvPr>
        </p:nvSpPr>
        <p:spPr>
          <a:xfrm>
            <a:off x="457200" y="1124744"/>
            <a:ext cx="8686800" cy="5547246"/>
          </a:xfrm>
        </p:spPr>
        <p:txBody>
          <a:bodyPr>
            <a:normAutofit fontScale="70000" lnSpcReduction="20000"/>
          </a:bodyPr>
          <a:lstStyle/>
          <a:p>
            <a:r>
              <a:rPr lang="ru-RU" b="1" dirty="0" smtClean="0"/>
              <a:t>Коммуникативной позицией</a:t>
            </a:r>
            <a:r>
              <a:rPr lang="ru-RU" dirty="0" smtClean="0"/>
              <a:t> называют степень вашей авторитетности  для собеседников, степень влиятельности вашей речи в конкретной ситуации общения. Чтобы понять, какую коммуникативную позицию занимаете вы, необходимо проанализировать ситуацию общения и коммуникативные позиции в ней других участников </a:t>
            </a:r>
          </a:p>
          <a:p>
            <a:r>
              <a:rPr lang="ru-RU" b="1" dirty="0" smtClean="0"/>
              <a:t>Усиливают коммуникативную позицию</a:t>
            </a:r>
            <a:r>
              <a:rPr lang="ru-RU" dirty="0" smtClean="0"/>
              <a:t> следующие приемы:</a:t>
            </a:r>
            <a:br>
              <a:rPr lang="ru-RU" dirty="0" smtClean="0"/>
            </a:br>
            <a:r>
              <a:rPr lang="ru-RU" dirty="0" smtClean="0"/>
              <a:t>• обращение по имени: — Ну Анна Петровна, ну Анна Петровна, ну пожалуйста, ну Анна Петровна...;</a:t>
            </a:r>
            <a:br>
              <a:rPr lang="ru-RU" dirty="0" smtClean="0"/>
            </a:br>
            <a:r>
              <a:rPr lang="ru-RU" dirty="0" smtClean="0"/>
              <a:t>• повышенная эмоциональность речи;</a:t>
            </a:r>
            <a:br>
              <a:rPr lang="ru-RU" dirty="0" smtClean="0"/>
            </a:br>
            <a:r>
              <a:rPr lang="ru-RU" dirty="0" smtClean="0"/>
              <a:t>• приближение к собеседнику;</a:t>
            </a:r>
            <a:br>
              <a:rPr lang="ru-RU" dirty="0" smtClean="0"/>
            </a:br>
            <a:r>
              <a:rPr lang="ru-RU" dirty="0" smtClean="0"/>
              <a:t>• физический контакт с собеседником (ненавязчиво дотронуться до того, кого вы убеждаете);</a:t>
            </a:r>
            <a:br>
              <a:rPr lang="ru-RU" dirty="0" smtClean="0"/>
            </a:br>
            <a:r>
              <a:rPr lang="ru-RU" dirty="0" smtClean="0"/>
              <a:t>• открытые жесты, обращенные к слушателю;</a:t>
            </a:r>
            <a:br>
              <a:rPr lang="ru-RU" dirty="0" smtClean="0"/>
            </a:br>
            <a:r>
              <a:rPr lang="ru-RU" dirty="0" smtClean="0"/>
              <a:t>• укрупнение собеседника (когда вы хвалите его, выделяете из других, делаете ему комплименты и т.д.);</a:t>
            </a:r>
            <a:br>
              <a:rPr lang="ru-RU" dirty="0" smtClean="0"/>
            </a:br>
            <a:r>
              <a:rPr lang="ru-RU" dirty="0" smtClean="0"/>
              <a:t>• повышение громкости голоса, придающее речи авторитетность и уверенность;</a:t>
            </a:r>
            <a:br>
              <a:rPr lang="ru-RU" dirty="0" smtClean="0"/>
            </a:br>
            <a:r>
              <a:rPr lang="ru-RU" dirty="0" smtClean="0"/>
              <a:t>• демонстрация доброжелательности мимикой, жестами;</a:t>
            </a:r>
            <a:br>
              <a:rPr lang="ru-RU" dirty="0" smtClean="0"/>
            </a:br>
            <a:r>
              <a:rPr lang="ru-RU" dirty="0" smtClean="0"/>
              <a:t>• привлекательность вашего внешнего вида.</a:t>
            </a:r>
          </a:p>
          <a:p>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Коммуникативная позиция</a:t>
            </a:r>
            <a:endParaRPr lang="ru-RU" dirty="0"/>
          </a:p>
        </p:txBody>
      </p:sp>
      <p:sp>
        <p:nvSpPr>
          <p:cNvPr id="3" name="Содержимое 2"/>
          <p:cNvSpPr>
            <a:spLocks noGrp="1"/>
          </p:cNvSpPr>
          <p:nvPr>
            <p:ph idx="1"/>
          </p:nvPr>
        </p:nvSpPr>
        <p:spPr>
          <a:xfrm>
            <a:off x="304800" y="1554162"/>
            <a:ext cx="8686800" cy="5303838"/>
          </a:xfrm>
        </p:spPr>
        <p:txBody>
          <a:bodyPr>
            <a:normAutofit fontScale="92500" lnSpcReduction="10000"/>
          </a:bodyPr>
          <a:lstStyle/>
          <a:p>
            <a:pPr>
              <a:buNone/>
            </a:pPr>
            <a:r>
              <a:rPr lang="ru-RU" dirty="0" smtClean="0"/>
              <a:t> </a:t>
            </a:r>
            <a:r>
              <a:rPr lang="ru-RU" b="1" dirty="0" smtClean="0"/>
              <a:t>Чтобы защитить свою коммуникативную позицию, попробуйте</a:t>
            </a:r>
            <a:r>
              <a:rPr lang="ru-RU" dirty="0" smtClean="0"/>
              <a:t>:</a:t>
            </a:r>
          </a:p>
          <a:p>
            <a:pPr>
              <a:buNone/>
            </a:pPr>
            <a:r>
              <a:rPr lang="ru-RU" dirty="0" smtClean="0"/>
              <a:t>   • увеличить дистанцию между вами и собеседником;</a:t>
            </a:r>
            <a:br>
              <a:rPr lang="ru-RU" dirty="0" smtClean="0"/>
            </a:br>
            <a:r>
              <a:rPr lang="ru-RU" dirty="0" smtClean="0"/>
              <a:t>• разместиться за препятствием; </a:t>
            </a:r>
            <a:br>
              <a:rPr lang="ru-RU" dirty="0" smtClean="0"/>
            </a:br>
            <a:r>
              <a:rPr lang="ru-RU" dirty="0" smtClean="0"/>
              <a:t>• отклониться назад при разговоре;</a:t>
            </a:r>
            <a:br>
              <a:rPr lang="ru-RU" dirty="0" smtClean="0"/>
            </a:br>
            <a:r>
              <a:rPr lang="ru-RU" dirty="0" smtClean="0"/>
              <a:t>• принятья закрытую позу;</a:t>
            </a:r>
          </a:p>
          <a:p>
            <a:pPr>
              <a:buNone/>
            </a:pPr>
            <a:r>
              <a:rPr lang="ru-RU" b="1" dirty="0" smtClean="0"/>
              <a:t>Ослабить коммуникативную позицию</a:t>
            </a:r>
            <a:r>
              <a:rPr lang="ru-RU" dirty="0" smtClean="0"/>
              <a:t> собеседника можно, посадив его в низкое кресло, расположив собеседника так, чтобы у него за спиной было движение, чтобы он был хорошо освещен, а вы — в тени.</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Список литературы</a:t>
            </a:r>
            <a:endParaRPr lang="ru-RU" dirty="0"/>
          </a:p>
        </p:txBody>
      </p:sp>
      <p:sp>
        <p:nvSpPr>
          <p:cNvPr id="3" name="Содержимое 2"/>
          <p:cNvSpPr>
            <a:spLocks noGrp="1"/>
          </p:cNvSpPr>
          <p:nvPr>
            <p:ph idx="1"/>
          </p:nvPr>
        </p:nvSpPr>
        <p:spPr/>
        <p:txBody>
          <a:bodyPr/>
          <a:lstStyle/>
          <a:p>
            <a:r>
              <a:rPr lang="ru-RU" sz="2800" dirty="0" err="1" smtClean="0"/>
              <a:t>И.А.Стернин</a:t>
            </a:r>
            <a:r>
              <a:rPr lang="ru-RU" sz="2800" dirty="0" smtClean="0"/>
              <a:t> </a:t>
            </a:r>
            <a:r>
              <a:rPr lang="ru-RU" sz="2800" smtClean="0"/>
              <a:t>: Основы речевого </a:t>
            </a:r>
            <a:r>
              <a:rPr lang="ru-RU" sz="2800" dirty="0" smtClean="0"/>
              <a:t>воздействия</a:t>
            </a:r>
          </a:p>
          <a:p>
            <a:pPr>
              <a:buNone/>
            </a:pPr>
            <a:endParaRPr lang="ru-RU" sz="2800" dirty="0" smtClean="0"/>
          </a:p>
          <a:p>
            <a:r>
              <a:rPr lang="ru-RU" sz="2800" dirty="0" smtClean="0"/>
              <a:t>Е.В. </a:t>
            </a:r>
            <a:r>
              <a:rPr lang="ru-RU" sz="2800" dirty="0" err="1" smtClean="0"/>
              <a:t>Шелестюк</a:t>
            </a:r>
            <a:r>
              <a:rPr lang="ru-RU" sz="2800" dirty="0" smtClean="0"/>
              <a:t> : Речевое воздействие: онтология и методология исследования</a:t>
            </a:r>
          </a:p>
          <a:p>
            <a:endParaRPr lang="ru-RU" dirty="0" smtClean="0"/>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dirty="0" smtClean="0">
                <a:effectLst/>
              </a:rPr>
              <a:t> </a:t>
            </a:r>
            <a:br>
              <a:rPr lang="ru-RU" sz="3200" dirty="0" smtClean="0">
                <a:effectLst/>
              </a:rPr>
            </a:br>
            <a:r>
              <a:rPr lang="ru-RU" sz="3200" dirty="0" smtClean="0">
                <a:effectLst/>
              </a:rPr>
              <a:t>Не злоупотребляйте логическим давлением</a:t>
            </a:r>
            <a:endParaRPr lang="ru-RU" sz="3200" dirty="0">
              <a:effectLst/>
            </a:endParaRPr>
          </a:p>
        </p:txBody>
      </p:sp>
      <p:sp>
        <p:nvSpPr>
          <p:cNvPr id="3" name="Содержимое 2"/>
          <p:cNvSpPr>
            <a:spLocks noGrp="1"/>
          </p:cNvSpPr>
          <p:nvPr>
            <p:ph idx="1"/>
          </p:nvPr>
        </p:nvSpPr>
        <p:spPr/>
        <p:txBody>
          <a:bodyPr>
            <a:normAutofit lnSpcReduction="10000"/>
          </a:bodyPr>
          <a:lstStyle/>
          <a:p>
            <a:pPr>
              <a:buNone/>
            </a:pPr>
            <a:r>
              <a:rPr lang="ru-RU" dirty="0" smtClean="0"/>
              <a:t>В паре «эмоция- логика»для большинства современных аудиторий предпочтение должно быть отдано эмоции. Всякое логичное рассуждение, особенно любая дедукция, есть своего рода мыслительное принуждение, некоторое интеллектуальное насилие над аудиторией- ее загоняют логическими доводами в некую специально подготовленную ловушку, подводят к выводу, которому нет альтернативы.</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Обращайтесь к жизненно важным для слушателей фактам</a:t>
            </a:r>
            <a:endParaRPr lang="ru-RU" dirty="0"/>
          </a:p>
        </p:txBody>
      </p:sp>
      <p:sp>
        <p:nvSpPr>
          <p:cNvPr id="3" name="Содержимое 2"/>
          <p:cNvSpPr>
            <a:spLocks noGrp="1"/>
          </p:cNvSpPr>
          <p:nvPr>
            <p:ph idx="1"/>
          </p:nvPr>
        </p:nvSpPr>
        <p:spPr>
          <a:xfrm>
            <a:off x="457200" y="1646236"/>
            <a:ext cx="8229600" cy="5095132"/>
          </a:xfrm>
        </p:spPr>
        <p:txBody>
          <a:bodyPr>
            <a:normAutofit fontScale="85000" lnSpcReduction="20000"/>
          </a:bodyPr>
          <a:lstStyle/>
          <a:p>
            <a:pPr>
              <a:buNone/>
            </a:pPr>
            <a:r>
              <a:rPr lang="ru-RU" dirty="0" smtClean="0"/>
              <a:t>Выступая перед любой аудиторией старайтесь найти и объяснить слушателям причину, по которой для них должно быть важно то, о чем вы сейчас будете им рассказывать: «болеть наркоманией будет сын соседа, а платить за лечение будете </a:t>
            </a:r>
            <a:r>
              <a:rPr lang="ru-RU" dirty="0" err="1" smtClean="0"/>
              <a:t>вы».Старайтесь</a:t>
            </a:r>
            <a:r>
              <a:rPr lang="ru-RU" dirty="0" smtClean="0"/>
              <a:t> показать реальную пользу для слушателей от ваших предположений или информации- что они смогут сделать, получить- вплоть до деталей: «это поможет вам обрести здоровье», «я научу вас сохранять спокойствие в критических ситуациях»,«вы узнаете сегодня, как можно прожить на минимальную зарплату». Перед выступлением надо хорошо продумать, какую практическую пользу должны получить слушатели от вашего выступления, и сообщить им об этом</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Персонифицируйте свои идеи</a:t>
            </a:r>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dirty="0" smtClean="0"/>
              <a:t>Очень эффективен прием: «превращайте обсуждение идей в обсуждение людей». Данный прием заключается в том, что хвалят или критикуют носителя идеи, а потом уже и саму идею, персонифицируемую им. Ср.такую постановку вопроса: «Кто прав- У или Х?» вместо того, чтобы спросить: «Надо нам ужесточать вертикаль власти или нет?». В логике такой аргумент называют«аргументом к человеку» или «аргументом к публике»; этот прием неизменно демонстрирует высокую эффективность.</a:t>
            </a:r>
          </a:p>
          <a:p>
            <a:pPr>
              <a:buNone/>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Отвлекайтесь в изложении</a:t>
            </a:r>
            <a:endParaRPr lang="ru-RU" dirty="0"/>
          </a:p>
        </p:txBody>
      </p:sp>
      <p:sp>
        <p:nvSpPr>
          <p:cNvPr id="3" name="Содержимое 2"/>
          <p:cNvSpPr>
            <a:spLocks noGrp="1"/>
          </p:cNvSpPr>
          <p:nvPr>
            <p:ph idx="1"/>
          </p:nvPr>
        </p:nvSpPr>
        <p:spPr>
          <a:xfrm>
            <a:off x="457200" y="1646236"/>
            <a:ext cx="8229600" cy="4951115"/>
          </a:xfrm>
        </p:spPr>
        <p:txBody>
          <a:bodyPr>
            <a:normAutofit fontScale="85000" lnSpcReduction="20000"/>
          </a:bodyPr>
          <a:lstStyle/>
          <a:p>
            <a:pPr>
              <a:buNone/>
            </a:pPr>
            <a:r>
              <a:rPr lang="ru-RU" dirty="0" smtClean="0"/>
              <a:t>Нельзя говорить все время только на тему. Идеям необходим«упаковочный материал». В изложении надо слегка отвлекаться, чуть-чуть отклоняться от основной темы, чтобы дать слушателям возможность немного расслабиться.  </a:t>
            </a:r>
          </a:p>
          <a:p>
            <a:pPr>
              <a:buNone/>
            </a:pPr>
            <a:r>
              <a:rPr lang="ru-RU" dirty="0"/>
              <a:t>Е</a:t>
            </a:r>
            <a:r>
              <a:rPr lang="ru-RU" dirty="0" smtClean="0"/>
              <a:t>сли внимание аудитории несколько отвлекать, то убеждающее воздействие оратора на аудиторию усиливается. Например, негромкая музыка, демонстрация слайдов с картинами природы, слабый неритмичный стук за стеной  (естественно, в разумных пределах),как выяснилось, способствуют тому, что аудитория больше верит оратору, более склонна принять его точку зрения.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Используйте парадоксальные аргументы</a:t>
            </a:r>
            <a:endParaRPr lang="ru-RU" dirty="0"/>
          </a:p>
        </p:txBody>
      </p:sp>
      <p:sp>
        <p:nvSpPr>
          <p:cNvPr id="3" name="Содержимое 2"/>
          <p:cNvSpPr>
            <a:spLocks noGrp="1"/>
          </p:cNvSpPr>
          <p:nvPr>
            <p:ph idx="1"/>
          </p:nvPr>
        </p:nvSpPr>
        <p:spPr>
          <a:xfrm>
            <a:off x="457200" y="1646236"/>
            <a:ext cx="8229600" cy="4951115"/>
          </a:xfrm>
        </p:spPr>
        <p:txBody>
          <a:bodyPr>
            <a:normAutofit fontScale="92500" lnSpcReduction="20000"/>
          </a:bodyPr>
          <a:lstStyle/>
          <a:p>
            <a:pPr>
              <a:buNone/>
            </a:pPr>
            <a:r>
              <a:rPr lang="ru-RU" dirty="0" smtClean="0"/>
              <a:t>Во многих аудиториях эффективно использование парадоксов в процессе аргументации</a:t>
            </a:r>
            <a:r>
              <a:rPr lang="ru-RU" dirty="0"/>
              <a:t>:</a:t>
            </a:r>
            <a:r>
              <a:rPr lang="ru-RU" dirty="0" smtClean="0"/>
              <a:t> «бывают люди, которых надо ошеломить, чтобы убедить». Этот прием довольно труден, его необходимо заранее обдумывать и готовить, но подобные аргументы обычно хорошо запоминаются и в силу этого оказываются довольно эффективными. Ср. использование такого приема в рекламе, которую опубликовал американский врач-отоларинголог: «Половина населения США носит очки. Это еще раз доказывает, что без ушей жить нельзя.</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Демонстрируйте некоторое превосходство над аудиторией</a:t>
            </a:r>
            <a:endParaRPr lang="ru-RU" dirty="0"/>
          </a:p>
        </p:txBody>
      </p:sp>
      <p:sp>
        <p:nvSpPr>
          <p:cNvPr id="3" name="Содержимое 2"/>
          <p:cNvSpPr>
            <a:spLocks noGrp="1"/>
          </p:cNvSpPr>
          <p:nvPr>
            <p:ph idx="1"/>
          </p:nvPr>
        </p:nvSpPr>
        <p:spPr>
          <a:xfrm>
            <a:off x="457200" y="1646236"/>
            <a:ext cx="8229600" cy="5023123"/>
          </a:xfrm>
        </p:spPr>
        <p:txBody>
          <a:bodyPr>
            <a:normAutofit fontScale="77500" lnSpcReduction="20000"/>
          </a:bodyPr>
          <a:lstStyle/>
          <a:p>
            <a:pPr>
              <a:buNone/>
            </a:pPr>
            <a:r>
              <a:rPr lang="ru-RU" dirty="0" smtClean="0"/>
              <a:t>Показывайте аудитории свою образованность: умеренно используйте иностранные термины, латинские изречения, цитируйте зарубежных ученых, иностранные источники. Подчеркнем, что это надо делать умеренно, но этот прием, называемый«аргумент к невежеству», нередко оказывается эффективным и повышает убедительность речи оратора. Это происходит потому, что многие слушатели, не понимая тех или иных терминов или не зная тех или иных фактов, боятся в этом признаться- ведь остальные-то молчат! В силу этого возникает ощущение правоты, превосходства оратора в обсуждаемом вопросе: вроде бы, все поняли, всех он убедил, не могу же я быть против!</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Будьте лаконичны</a:t>
            </a:r>
            <a:endParaRPr lang="ru-RU" dirty="0"/>
          </a:p>
        </p:txBody>
      </p:sp>
      <p:sp>
        <p:nvSpPr>
          <p:cNvPr id="3" name="Содержимое 2"/>
          <p:cNvSpPr>
            <a:spLocks noGrp="1"/>
          </p:cNvSpPr>
          <p:nvPr>
            <p:ph idx="1"/>
          </p:nvPr>
        </p:nvSpPr>
        <p:spPr>
          <a:xfrm>
            <a:off x="457200" y="1196752"/>
            <a:ext cx="8229600" cy="5661248"/>
          </a:xfrm>
        </p:spPr>
        <p:txBody>
          <a:bodyPr>
            <a:normAutofit fontScale="77500" lnSpcReduction="20000"/>
          </a:bodyPr>
          <a:lstStyle/>
          <a:p>
            <a:pPr>
              <a:buNone/>
            </a:pPr>
            <a:endParaRPr lang="ru-RU" dirty="0" smtClean="0"/>
          </a:p>
          <a:p>
            <a:pPr>
              <a:buNone/>
            </a:pPr>
            <a:r>
              <a:rPr lang="ru-RU" dirty="0" smtClean="0"/>
              <a:t>Требование лаконичности- одно из важнейших. Краткая, лаконичная речь всегда является более действенной. Краткие выступления хорошо запоминаются и кажутся аудитории более умными и правильными, нежели более длинные, они нередко дают очень большой эффект. В качестве примера приведем речь Героя Советского Союза снайпера Людмилы </a:t>
            </a:r>
            <a:r>
              <a:rPr lang="ru-RU" dirty="0" err="1" smtClean="0"/>
              <a:t>Павличенко</a:t>
            </a:r>
            <a:r>
              <a:rPr lang="ru-RU" dirty="0" smtClean="0"/>
              <a:t>, с которой она обратилась к американцам во время войны, когда была в США в составе делегации советской молодежи. На митинге ей дали для выступления две минуты, но она говорила всего несколько секунд. Вот ее речь: «Мужчины, американские мужчины! До каких пор выбудете держаться за юбки американских женщин? Пора открывать второй фронт!».Лаконизм выступления достигается за счет тщательного отбора материала</a:t>
            </a:r>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272</TotalTime>
  <Words>2421</Words>
  <Application>Microsoft Office PowerPoint</Application>
  <PresentationFormat>Экран (4:3)</PresentationFormat>
  <Paragraphs>123</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Трек</vt:lpstr>
      <vt:lpstr>Правила и приёмы речевого воздействия</vt:lpstr>
      <vt:lpstr>Будьте эмоциональны</vt:lpstr>
      <vt:lpstr>  Не злоупотребляйте логическим давлением</vt:lpstr>
      <vt:lpstr>Обращайтесь к жизненно важным для слушателей фактам</vt:lpstr>
      <vt:lpstr>Персонифицируйте свои идеи</vt:lpstr>
      <vt:lpstr>Отвлекайтесь в изложении</vt:lpstr>
      <vt:lpstr>Используйте парадоксальные аргументы</vt:lpstr>
      <vt:lpstr>Демонстрируйте некоторое превосходство над аудиторией</vt:lpstr>
      <vt:lpstr>Будьте лаконичны</vt:lpstr>
      <vt:lpstr>Используйте опережающее обсуждение возражений</vt:lpstr>
      <vt:lpstr>Ссылайтесь на авторитеты</vt:lpstr>
      <vt:lpstr>Презентация PowerPoint</vt:lpstr>
      <vt:lpstr>Презентация PowerPoint</vt:lpstr>
      <vt:lpstr>Презентация PowerPoint</vt:lpstr>
      <vt:lpstr>Используйте наглядные примеры</vt:lpstr>
      <vt:lpstr>Используйте цифры</vt:lpstr>
      <vt:lpstr>Опирайтесь на наглядность</vt:lpstr>
      <vt:lpstr>Презентация PowerPoint</vt:lpstr>
      <vt:lpstr>Используйте юмор</vt:lpstr>
      <vt:lpstr>    Приемы«усиления текста»       </vt:lpstr>
      <vt:lpstr>Презентация PowerPoint</vt:lpstr>
      <vt:lpstr>Факторы речевого воздействия</vt:lpstr>
      <vt:lpstr>Презентация PowerPoint</vt:lpstr>
      <vt:lpstr>Способы речевого воздействия</vt:lpstr>
      <vt:lpstr>Роль общения в деловом взаимодействии</vt:lpstr>
      <vt:lpstr>Модели и стили педагогического общения</vt:lpstr>
      <vt:lpstr>Коммуникативная позиция</vt:lpstr>
      <vt:lpstr>Коммуникативная позиция</vt:lpstr>
      <vt:lpstr>Список литературы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Макс</dc:creator>
  <cp:lastModifiedBy>ASUS</cp:lastModifiedBy>
  <cp:revision>32</cp:revision>
  <dcterms:created xsi:type="dcterms:W3CDTF">2015-12-22T17:18:33Z</dcterms:created>
  <dcterms:modified xsi:type="dcterms:W3CDTF">2016-01-09T10:21:40Z</dcterms:modified>
</cp:coreProperties>
</file>