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74" r:id="rId4"/>
    <p:sldId id="257" r:id="rId5"/>
    <p:sldId id="276" r:id="rId6"/>
    <p:sldId id="259" r:id="rId7"/>
    <p:sldId id="258" r:id="rId8"/>
    <p:sldId id="277" r:id="rId9"/>
    <p:sldId id="260" r:id="rId10"/>
    <p:sldId id="262" r:id="rId11"/>
    <p:sldId id="263" r:id="rId12"/>
    <p:sldId id="264" r:id="rId13"/>
    <p:sldId id="265" r:id="rId14"/>
    <p:sldId id="266" r:id="rId15"/>
    <p:sldId id="267" r:id="rId16"/>
    <p:sldId id="261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465" y="4538174"/>
            <a:ext cx="2634965" cy="19762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332656"/>
            <a:ext cx="7848872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Специфика чтения как вида </a:t>
            </a:r>
            <a:r>
              <a:rPr lang="ru-RU" sz="6600" b="1" smtClean="0">
                <a:solidFill>
                  <a:srgbClr val="FF0000"/>
                </a:solidFill>
              </a:rPr>
              <a:t>речевой </a:t>
            </a:r>
            <a:r>
              <a:rPr lang="ru-RU" sz="6600" b="1" smtClean="0">
                <a:solidFill>
                  <a:srgbClr val="FF0000"/>
                </a:solidFill>
              </a:rPr>
              <a:t>деятельности</a:t>
            </a:r>
            <a:endParaRPr lang="ru-RU" sz="6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Базалий Р.В. –доцент кафедры </a:t>
            </a:r>
            <a:r>
              <a:rPr lang="ru-RU" sz="3200" b="1" dirty="0" err="1" smtClean="0">
                <a:solidFill>
                  <a:srgbClr val="002060"/>
                </a:solidFill>
              </a:rPr>
              <a:t>ТиМПО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</a:rPr>
              <a:t>канд.пед.наук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86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7" y="188640"/>
            <a:ext cx="8280921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B050"/>
                </a:solidFill>
                <a:latin typeface="Arial"/>
              </a:rPr>
              <a:t>ПЯТЬ СПОСОБОВ </a:t>
            </a:r>
            <a:r>
              <a:rPr lang="ru-RU" sz="4000" b="1" dirty="0" smtClean="0">
                <a:solidFill>
                  <a:srgbClr val="00B050"/>
                </a:solidFill>
                <a:latin typeface="Arial"/>
              </a:rPr>
              <a:t>ЧТЕНИЯ</a:t>
            </a:r>
            <a:r>
              <a:rPr lang="ru-RU" sz="4400" b="1" dirty="0" smtClean="0">
                <a:solidFill>
                  <a:srgbClr val="00B050"/>
                </a:solidFill>
                <a:latin typeface="Arial"/>
              </a:rPr>
              <a:t>:</a:t>
            </a:r>
          </a:p>
          <a:p>
            <a:pPr>
              <a:buFont typeface="+mj-lt"/>
              <a:buAutoNum type="arabicPeriod"/>
            </a:pPr>
            <a:r>
              <a:rPr lang="ru-RU" sz="4000" dirty="0" smtClean="0">
                <a:solidFill>
                  <a:srgbClr val="C00000"/>
                </a:solidFill>
                <a:latin typeface="Arial"/>
              </a:rPr>
              <a:t>углубленное;  </a:t>
            </a:r>
            <a:r>
              <a:rPr lang="ru-RU" sz="4000" dirty="0">
                <a:solidFill>
                  <a:srgbClr val="C00000"/>
                </a:solidFill>
                <a:latin typeface="Arial"/>
              </a:rPr>
              <a:t>              </a:t>
            </a:r>
            <a:r>
              <a:rPr lang="ru-RU" sz="4000" dirty="0" smtClean="0">
                <a:solidFill>
                  <a:srgbClr val="C00000"/>
                </a:solidFill>
                <a:latin typeface="Arial"/>
              </a:rPr>
              <a:t>   </a:t>
            </a:r>
            <a:r>
              <a:rPr lang="ru-RU" sz="4000" dirty="0">
                <a:solidFill>
                  <a:srgbClr val="C00000"/>
                </a:solidFill>
                <a:latin typeface="Arial"/>
              </a:rPr>
              <a:t>             </a:t>
            </a:r>
          </a:p>
          <a:p>
            <a:pPr>
              <a:buFont typeface="+mj-lt"/>
              <a:buAutoNum type="arabicPeriod"/>
            </a:pPr>
            <a:r>
              <a:rPr lang="ru-RU" sz="4000" dirty="0">
                <a:solidFill>
                  <a:srgbClr val="C00000"/>
                </a:solidFill>
                <a:latin typeface="Arial"/>
              </a:rPr>
              <a:t>собственно быстрое чтение;</a:t>
            </a:r>
          </a:p>
          <a:p>
            <a:pPr>
              <a:buFont typeface="+mj-lt"/>
              <a:buAutoNum type="arabicPeriod"/>
            </a:pPr>
            <a:r>
              <a:rPr lang="ru-RU" sz="4000" dirty="0">
                <a:solidFill>
                  <a:srgbClr val="C00000"/>
                </a:solidFill>
                <a:latin typeface="Arial"/>
              </a:rPr>
              <a:t>выборочное чтение;</a:t>
            </a:r>
          </a:p>
          <a:p>
            <a:pPr>
              <a:buFont typeface="+mj-lt"/>
              <a:buAutoNum type="arabicPeriod"/>
            </a:pPr>
            <a:r>
              <a:rPr lang="ru-RU" sz="4000" dirty="0">
                <a:solidFill>
                  <a:srgbClr val="C00000"/>
                </a:solidFill>
                <a:latin typeface="Arial"/>
              </a:rPr>
              <a:t>чтение-просмотр;</a:t>
            </a:r>
          </a:p>
          <a:p>
            <a:pPr>
              <a:buFont typeface="+mj-lt"/>
              <a:buAutoNum type="arabicPeriod"/>
            </a:pPr>
            <a:r>
              <a:rPr lang="ru-RU" sz="4000" dirty="0">
                <a:solidFill>
                  <a:srgbClr val="C00000"/>
                </a:solidFill>
                <a:latin typeface="Arial"/>
              </a:rPr>
              <a:t>чтение-сканирование.</a:t>
            </a:r>
          </a:p>
          <a:p>
            <a:pPr marL="285750" indent="-285750">
              <a:buFont typeface="Wingdings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15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908720"/>
            <a:ext cx="56166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Arial"/>
              </a:rPr>
              <a:t>Углубленное </a:t>
            </a:r>
            <a:r>
              <a:rPr lang="ru-RU" sz="3200" b="1" i="1" dirty="0">
                <a:solidFill>
                  <a:srgbClr val="FF0000"/>
                </a:solidFill>
                <a:latin typeface="Arial"/>
              </a:rPr>
              <a:t>чтение.</a:t>
            </a:r>
            <a:r>
              <a:rPr lang="ru-RU" sz="2800" dirty="0">
                <a:solidFill>
                  <a:srgbClr val="000000"/>
                </a:solidFill>
                <a:latin typeface="Arial"/>
              </a:rPr>
              <a:t> </a:t>
            </a:r>
            <a:r>
              <a:rPr lang="ru-RU" sz="3200" b="1" dirty="0">
                <a:solidFill>
                  <a:srgbClr val="000099"/>
                </a:solidFill>
                <a:latin typeface="Arial"/>
              </a:rPr>
              <a:t>При таком чтении обращается внимание на детали, производится их анализ и оценка. Некоторые педагоги высшей школы называют углубленное чтение аналитическим, критическим, творческим.</a:t>
            </a:r>
            <a:endParaRPr lang="ru-RU" sz="3200" b="1" dirty="0">
              <a:solidFill>
                <a:srgbClr val="000099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556792"/>
            <a:ext cx="3048713" cy="3463677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29090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56992"/>
            <a:ext cx="88569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"/>
              </a:rPr>
              <a:t>Быстрое чтение.</a:t>
            </a:r>
            <a:r>
              <a:rPr lang="ru-RU" sz="3200" i="1" dirty="0">
                <a:solidFill>
                  <a:srgbClr val="000000"/>
                </a:solidFill>
                <a:latin typeface="Arial"/>
              </a:rPr>
              <a:t> </a:t>
            </a:r>
            <a:r>
              <a:rPr lang="ru-RU" sz="3200" b="1" dirty="0">
                <a:solidFill>
                  <a:srgbClr val="000099"/>
                </a:solidFill>
                <a:latin typeface="Arial"/>
              </a:rPr>
              <a:t>Этот способ достаточно подробно разбирался нами выше. Быстрое чтение в тех случаях, когда оно достигает своего совершенства, частично переходит в углубленное чтени</a:t>
            </a:r>
            <a:r>
              <a:rPr lang="ru-RU" sz="3200" dirty="0">
                <a:solidFill>
                  <a:srgbClr val="000099"/>
                </a:solidFill>
                <a:latin typeface="Arial"/>
              </a:rPr>
              <a:t>е.</a:t>
            </a:r>
            <a:endParaRPr lang="ru-RU" sz="3200" dirty="0">
              <a:solidFill>
                <a:srgbClr val="000099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32656"/>
            <a:ext cx="4280024" cy="284220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45461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8569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Arial"/>
              </a:rPr>
              <a:t>Выборочное чтение </a:t>
            </a:r>
            <a:r>
              <a:rPr lang="ru-RU" sz="2800" b="1" dirty="0">
                <a:solidFill>
                  <a:srgbClr val="006600"/>
                </a:solidFill>
                <a:latin typeface="Arial"/>
              </a:rPr>
              <a:t>— разновидность быстрого чтения, при котором читаются избирательно отдельные разделы текста. В этом случае читатель как бы видит все и ничего при этом не пропускает, но фиксирует свое внима­ние только на тех аспектах текста, которые ему необходимы.</a:t>
            </a:r>
            <a:endParaRPr lang="ru-RU" sz="2800" b="1" dirty="0">
              <a:solidFill>
                <a:srgbClr val="0066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360977"/>
            <a:ext cx="6441504" cy="3001664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65316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9444" y="620688"/>
            <a:ext cx="77788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Arial"/>
              </a:rPr>
              <a:t>Чтение-просмотр</a:t>
            </a:r>
            <a:r>
              <a:rPr lang="ru-RU" sz="2800" i="1" dirty="0">
                <a:solidFill>
                  <a:srgbClr val="000000"/>
                </a:solidFill>
                <a:latin typeface="Arial"/>
              </a:rPr>
              <a:t> </a:t>
            </a:r>
            <a:r>
              <a:rPr lang="ru-RU" sz="2800" b="1" dirty="0">
                <a:solidFill>
                  <a:srgbClr val="006600"/>
                </a:solidFill>
                <a:latin typeface="Arial"/>
              </a:rPr>
              <a:t>используется для предварительного ознакомления с книгой. Это исключительно важный способ чтения, которым несмотря на его простоту владеют немногие</a:t>
            </a:r>
            <a:endParaRPr lang="ru-RU" sz="2800" b="1" dirty="0">
              <a:solidFill>
                <a:srgbClr val="0066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452" y="2867457"/>
            <a:ext cx="5348808" cy="3419329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70990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717032"/>
            <a:ext cx="82089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"/>
              </a:rPr>
              <a:t>Сканирование.</a:t>
            </a:r>
            <a:r>
              <a:rPr lang="ru-RU" sz="3200" b="1" i="1" dirty="0">
                <a:solidFill>
                  <a:srgbClr val="000000"/>
                </a:solidFill>
                <a:latin typeface="Arial"/>
              </a:rPr>
              <a:t> </a:t>
            </a:r>
            <a:r>
              <a:rPr lang="ru-RU" sz="3200" b="1" dirty="0">
                <a:solidFill>
                  <a:srgbClr val="006600"/>
                </a:solidFill>
                <a:latin typeface="Arial"/>
              </a:rPr>
              <a:t>Уже само название говорит о характере такого чтения: это быстрый просмотр с целью поиска фамилии, слова, факта.</a:t>
            </a:r>
            <a:endParaRPr lang="ru-RU" sz="3200" b="1" dirty="0">
              <a:solidFill>
                <a:srgbClr val="0066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32656"/>
            <a:ext cx="4680520" cy="278940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60282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45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440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0648"/>
            <a:ext cx="4392488" cy="610321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5076056" y="105273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5505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92696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Arial"/>
              </a:rPr>
              <a:t>  </a:t>
            </a:r>
            <a:r>
              <a:rPr lang="ru-RU" sz="4000" b="1" i="1" dirty="0">
                <a:solidFill>
                  <a:srgbClr val="FF0000"/>
                </a:solidFill>
                <a:latin typeface="Arial"/>
              </a:rPr>
              <a:t>Чтение </a:t>
            </a:r>
            <a:r>
              <a:rPr lang="ru-RU" sz="4000" b="1" i="1" dirty="0">
                <a:solidFill>
                  <a:srgbClr val="000000"/>
                </a:solidFill>
                <a:latin typeface="Arial"/>
              </a:rPr>
              <a:t>— древнейший вид познавательной деятельности человека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548725"/>
            <a:ext cx="4741118" cy="4741118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11" y="4024743"/>
            <a:ext cx="3787725" cy="25302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50516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789040"/>
            <a:ext cx="879294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002060"/>
                </a:solidFill>
                <a:latin typeface="Verdana"/>
              </a:rPr>
              <a:t>Чтение, посредством которого люди получают большую часть информации, играет огромную роль в процессе усвоения знаний. Его значение все возрастает в условиях существующей системы образования. 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774500"/>
            <a:ext cx="5734948" cy="2222452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3669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2765772"/>
            <a:ext cx="892899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/>
              </a:rPr>
              <a:t> </a:t>
            </a:r>
            <a:r>
              <a:rPr lang="ru-RU" sz="2800" b="1" dirty="0">
                <a:solidFill>
                  <a:srgbClr val="002060"/>
                </a:solidFill>
                <a:latin typeface="Arial"/>
              </a:rPr>
              <a:t>Инженерная психология достаточно давно и глубоко изучает чтение. В этой науке организм человека представлен как сложная кибернетическая машина, которая воспринимает информацию из внешней и внутренней среды, перерабатывает ее и хранит необходимые сведения в системе памяти головного Мозга.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882" y="404664"/>
            <a:ext cx="3803606" cy="2540809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81821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65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0648"/>
            <a:ext cx="6353228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2060"/>
                </a:solidFill>
                <a:ea typeface="Times New Roman"/>
                <a:cs typeface="Calibri"/>
              </a:rPr>
              <a:t>Огромное количество информации, заключенной в текстах, предназначенных для чтения современного человека, побуждает к выработке гибкого подхода к чтению, то есть к развитию способности извлекать информацию с разной степенью глубины и полноты в зависимости от коммуникативной задачи. Таким образом, в опыте читающего </a:t>
            </a:r>
            <a:r>
              <a:rPr lang="ru-RU" sz="2400" b="1" dirty="0" smtClean="0">
                <a:solidFill>
                  <a:srgbClr val="002060"/>
                </a:solidFill>
                <a:ea typeface="Times New Roman"/>
                <a:cs typeface="Calibri"/>
              </a:rPr>
              <a:t>выкристаллизовываются </a:t>
            </a:r>
            <a:r>
              <a:rPr lang="ru-RU" sz="2400" b="1" dirty="0">
                <a:solidFill>
                  <a:srgbClr val="002060"/>
                </a:solidFill>
                <a:ea typeface="Times New Roman"/>
                <a:cs typeface="Calibri"/>
              </a:rPr>
              <a:t>виды чтения, за которыми закрепились следующие названия: изучающее, ознакомительное, просмотровое. Владение разными видами чтения является важным компонентом культуры чтения на родном языке.</a:t>
            </a:r>
            <a:endParaRPr lang="ru-RU" sz="2400" b="1" dirty="0">
              <a:solidFill>
                <a:srgbClr val="002060"/>
              </a:solidFill>
              <a:ea typeface="Times New Roman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732" y="3068960"/>
            <a:ext cx="2683268" cy="233704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0334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476672"/>
            <a:ext cx="6408712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Чтение можно воспринимать через:</a:t>
            </a:r>
            <a:endParaRPr lang="ru-RU" sz="2800" b="1" dirty="0"/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4302289" y="1224855"/>
            <a:ext cx="773767" cy="7639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3707904" y="1224855"/>
            <a:ext cx="594385" cy="7639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115616" y="2317522"/>
            <a:ext cx="2952328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Слуховые органы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682405" y="2348880"/>
            <a:ext cx="4138067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Зрительные органы</a:t>
            </a:r>
            <a:endParaRPr lang="ru-RU" sz="2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76418" y="3789038"/>
            <a:ext cx="468807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6600"/>
                </a:solidFill>
                <a:latin typeface="Arial"/>
              </a:rPr>
              <a:t>Зрение обеспечивает человеку возможность получать информацию о внешнем мире, ориентироваться в пространстве, контролировать свои действия, выполнять точные операции</a:t>
            </a:r>
            <a:r>
              <a:rPr lang="ru-RU" sz="2200" dirty="0">
                <a:solidFill>
                  <a:srgbClr val="000000"/>
                </a:solidFill>
                <a:latin typeface="Arial"/>
              </a:rPr>
              <a:t>.</a:t>
            </a:r>
            <a:endParaRPr lang="ru-RU" sz="22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5685999" y="3059654"/>
            <a:ext cx="470177" cy="5853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70966" y="3789040"/>
            <a:ext cx="42313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6600"/>
                </a:solidFill>
              </a:rPr>
              <a:t>З</a:t>
            </a:r>
            <a:r>
              <a:rPr lang="ru-RU" sz="2400" b="1" dirty="0" smtClean="0">
                <a:solidFill>
                  <a:srgbClr val="006600"/>
                </a:solidFill>
              </a:rPr>
              <a:t>вук интерпретируется </a:t>
            </a:r>
            <a:r>
              <a:rPr lang="ru-RU" sz="2400" b="1" dirty="0">
                <a:solidFill>
                  <a:srgbClr val="006600"/>
                </a:solidFill>
              </a:rPr>
              <a:t>в мозге, используя интеграцию нашей памяти и всех наших других чувств, дает нам аудио представление и анализ мира.</a:t>
            </a:r>
            <a:br>
              <a:rPr lang="ru-RU" sz="2400" b="1" dirty="0">
                <a:solidFill>
                  <a:srgbClr val="0066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3131840" y="3059654"/>
            <a:ext cx="576064" cy="7293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87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0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B050"/>
                </a:solidFill>
                <a:latin typeface="Arial Black" pitchFamily="34" charset="0"/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  <a:latin typeface="Arial Black" pitchFamily="34" charset="0"/>
              </a:rPr>
              <a:t>Пять </a:t>
            </a:r>
            <a:r>
              <a:rPr lang="ru-RU" sz="2000" b="1" dirty="0">
                <a:solidFill>
                  <a:srgbClr val="00B050"/>
                </a:solidFill>
                <a:latin typeface="Arial Black" pitchFamily="34" charset="0"/>
              </a:rPr>
              <a:t>основных недостатков традиционного метода </a:t>
            </a:r>
            <a:r>
              <a:rPr lang="ru-RU" sz="2000" b="1" dirty="0" smtClean="0">
                <a:solidFill>
                  <a:srgbClr val="00B050"/>
                </a:solidFill>
                <a:latin typeface="Arial Black" pitchFamily="34" charset="0"/>
              </a:rPr>
              <a:t>чтения</a:t>
            </a:r>
            <a:r>
              <a:rPr lang="ru-RU" sz="2000" b="1" dirty="0" smtClean="0">
                <a:solidFill>
                  <a:srgbClr val="00B050"/>
                </a:solidFill>
              </a:rPr>
              <a:t>: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000" b="1" i="1" dirty="0">
                <a:solidFill>
                  <a:srgbClr val="000000"/>
                </a:solidFill>
                <a:latin typeface="Arial"/>
              </a:rPr>
              <a:t>Первый из них </a:t>
            </a:r>
            <a:r>
              <a:rPr lang="ru-RU" sz="2400" b="1" i="1" dirty="0">
                <a:solidFill>
                  <a:srgbClr val="000000"/>
                </a:solidFill>
                <a:latin typeface="Arial"/>
              </a:rPr>
              <a:t>— </a:t>
            </a:r>
            <a:r>
              <a:rPr lang="ru-RU" sz="2800" b="1" i="1" dirty="0" smtClean="0">
                <a:solidFill>
                  <a:srgbClr val="000000"/>
                </a:solidFill>
                <a:latin typeface="Arial"/>
              </a:rPr>
              <a:t>артикуляция </a:t>
            </a:r>
            <a:r>
              <a:rPr lang="ru-RU" sz="2800" b="1" i="1" dirty="0">
                <a:solidFill>
                  <a:srgbClr val="000000"/>
                </a:solidFill>
                <a:latin typeface="Arial"/>
              </a:rPr>
              <a:t>при чтении</a:t>
            </a:r>
            <a:r>
              <a:rPr lang="ru-RU" sz="2400" b="1" i="1" dirty="0" smtClean="0">
                <a:solidFill>
                  <a:srgbClr val="000000"/>
                </a:solidFill>
                <a:latin typeface="Arial"/>
              </a:rPr>
              <a:t>.</a:t>
            </a:r>
          </a:p>
          <a:p>
            <a:endParaRPr lang="ru-RU" sz="2400" b="1" i="1" dirty="0" smtClean="0">
              <a:solidFill>
                <a:srgbClr val="000000"/>
              </a:solidFill>
              <a:latin typeface="Arial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sz="2000" b="1" i="1" dirty="0">
                <a:solidFill>
                  <a:srgbClr val="000000"/>
                </a:solidFill>
                <a:latin typeface="Arial"/>
              </a:rPr>
              <a:t>Второй принципиальный недостаток </a:t>
            </a:r>
            <a:r>
              <a:rPr lang="ru-RU" sz="2400" b="1" i="1" dirty="0">
                <a:solidFill>
                  <a:srgbClr val="000000"/>
                </a:solidFill>
                <a:latin typeface="Arial"/>
              </a:rPr>
              <a:t>— </a:t>
            </a:r>
            <a:r>
              <a:rPr lang="ru-RU" sz="2800" b="1" i="1" dirty="0">
                <a:solidFill>
                  <a:srgbClr val="000000"/>
                </a:solidFill>
                <a:latin typeface="Arial"/>
              </a:rPr>
              <a:t>малое поле зрения при чтении</a:t>
            </a:r>
            <a:r>
              <a:rPr lang="ru-RU" sz="2800" b="1" i="1" dirty="0" smtClean="0">
                <a:solidFill>
                  <a:srgbClr val="000000"/>
                </a:solidFill>
                <a:latin typeface="Arial"/>
              </a:rPr>
              <a:t>.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2000" b="1" i="1" dirty="0">
              <a:solidFill>
                <a:srgbClr val="000000"/>
              </a:solidFill>
              <a:latin typeface="Arial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sz="2000" b="1" i="1" dirty="0">
                <a:solidFill>
                  <a:srgbClr val="000000"/>
                </a:solidFill>
                <a:latin typeface="Arial"/>
              </a:rPr>
              <a:t>Третий недостаток — </a:t>
            </a:r>
            <a:r>
              <a:rPr lang="ru-RU" sz="2400" b="1" i="1" dirty="0">
                <a:solidFill>
                  <a:srgbClr val="000000"/>
                </a:solidFill>
                <a:latin typeface="Arial"/>
              </a:rPr>
              <a:t>р</a:t>
            </a:r>
            <a:r>
              <a:rPr lang="ru-RU" sz="2800" b="1" i="1" dirty="0">
                <a:solidFill>
                  <a:srgbClr val="000000"/>
                </a:solidFill>
                <a:latin typeface="Arial"/>
              </a:rPr>
              <a:t>егрессия при чтении</a:t>
            </a:r>
            <a:r>
              <a:rPr lang="ru-RU" sz="2400" b="1" i="1" dirty="0">
                <a:solidFill>
                  <a:srgbClr val="000000"/>
                </a:solidFill>
                <a:latin typeface="Arial"/>
              </a:rPr>
              <a:t>. </a:t>
            </a:r>
            <a:endParaRPr lang="ru-RU" sz="2400" b="1" i="1" dirty="0" smtClean="0">
              <a:solidFill>
                <a:srgbClr val="000000"/>
              </a:solidFill>
              <a:latin typeface="Arial"/>
            </a:endParaRPr>
          </a:p>
          <a:p>
            <a:pPr marL="285750" indent="-285750">
              <a:buFont typeface="Wingdings" pitchFamily="2" charset="2"/>
              <a:buChar char="v"/>
            </a:pPr>
            <a:endParaRPr lang="ru-RU" sz="2400" b="1" i="1" dirty="0">
              <a:solidFill>
                <a:srgbClr val="000000"/>
              </a:solidFill>
              <a:latin typeface="Arial"/>
            </a:endParaRPr>
          </a:p>
          <a:p>
            <a:pPr marL="285750" indent="-285750">
              <a:buFont typeface="Wingdings" pitchFamily="2" charset="2"/>
              <a:buChar char="v"/>
            </a:pPr>
            <a:endParaRPr lang="ru-RU" sz="2400" b="1" i="1" dirty="0" smtClean="0">
              <a:solidFill>
                <a:srgbClr val="000000"/>
              </a:solidFill>
              <a:latin typeface="Arial"/>
            </a:endParaRPr>
          </a:p>
          <a:p>
            <a:pPr marL="285750" indent="-285750">
              <a:buFont typeface="Wingdings" pitchFamily="2" charset="2"/>
              <a:buChar char="v"/>
            </a:pPr>
            <a:endParaRPr lang="ru-RU" sz="2400" b="1" i="1" dirty="0">
              <a:solidFill>
                <a:srgbClr val="000000"/>
              </a:solidFill>
              <a:latin typeface="Arial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sz="2000" b="1" i="1" dirty="0">
                <a:solidFill>
                  <a:srgbClr val="000000"/>
                </a:solidFill>
                <a:latin typeface="Arial"/>
              </a:rPr>
              <a:t>Четвертый недостаток традиционного чтения — </a:t>
            </a:r>
            <a:r>
              <a:rPr lang="ru-RU" sz="2800" b="1" i="1" dirty="0">
                <a:latin typeface="Arial"/>
              </a:rPr>
              <a:t>комплексный, и условно его можно назвать</a:t>
            </a:r>
            <a:r>
              <a:rPr lang="ru-RU" sz="2800" b="1" dirty="0">
                <a:latin typeface="Arial"/>
              </a:rPr>
              <a:t> — </a:t>
            </a:r>
            <a:r>
              <a:rPr lang="ru-RU" sz="2800" b="1" i="1" dirty="0">
                <a:latin typeface="Arial"/>
              </a:rPr>
              <a:t>отсутствие гибкой стратегии чтения</a:t>
            </a:r>
            <a:r>
              <a:rPr lang="ru-RU" sz="2800" b="1" i="1" dirty="0" smtClean="0">
                <a:latin typeface="Arial"/>
              </a:rPr>
              <a:t>.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2000" b="1" i="1" dirty="0">
              <a:solidFill>
                <a:srgbClr val="000000"/>
              </a:solidFill>
              <a:latin typeface="Arial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sz="2000" b="1" i="1" dirty="0">
                <a:solidFill>
                  <a:srgbClr val="000000"/>
                </a:solidFill>
                <a:latin typeface="Arial"/>
              </a:rPr>
              <a:t>Последний, </a:t>
            </a:r>
            <a:r>
              <a:rPr lang="ru-RU" sz="2000" b="1" i="1" cap="small" dirty="0">
                <a:solidFill>
                  <a:srgbClr val="000000"/>
                </a:solidFill>
                <a:latin typeface="Arial"/>
              </a:rPr>
              <a:t>пятый </a:t>
            </a:r>
            <a:r>
              <a:rPr lang="ru-RU" sz="2000" b="1" i="1" dirty="0">
                <a:solidFill>
                  <a:srgbClr val="000000"/>
                </a:solidFill>
                <a:latin typeface="Arial"/>
              </a:rPr>
              <a:t>недостаток — </a:t>
            </a:r>
            <a:r>
              <a:rPr lang="ru-RU" sz="2800" b="1" i="1" dirty="0">
                <a:solidFill>
                  <a:srgbClr val="000000"/>
                </a:solidFill>
                <a:latin typeface="Arial"/>
              </a:rPr>
              <a:t>отсутствие внимания при чтении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358" y="424036"/>
            <a:ext cx="3175633" cy="5017501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317500" dir="2700000" algn="ctr">
              <a:srgbClr val="000000">
                <a:alpha val="43000"/>
              </a:srgbClr>
            </a:outerShdw>
            <a:reflection blurRad="6350" stA="50000" endA="300" endPos="90000" dir="5400000" sy="-100000" algn="bl" rotWithShape="0"/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</p:pic>
    </p:spTree>
    <p:extLst>
      <p:ext uri="{BB962C8B-B14F-4D97-AF65-F5344CB8AC3E}">
        <p14:creationId xmlns:p14="http://schemas.microsoft.com/office/powerpoint/2010/main" val="197785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224</Words>
  <Application>Microsoft Office PowerPoint</Application>
  <PresentationFormat>Экран (4:3)</PresentationFormat>
  <Paragraphs>35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777</dc:creator>
  <cp:lastModifiedBy>ASUS</cp:lastModifiedBy>
  <cp:revision>15</cp:revision>
  <dcterms:created xsi:type="dcterms:W3CDTF">2013-06-09T14:13:11Z</dcterms:created>
  <dcterms:modified xsi:type="dcterms:W3CDTF">2016-01-01T14:48:04Z</dcterms:modified>
</cp:coreProperties>
</file>