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7" d="100"/>
          <a:sy n="47" d="100"/>
        </p:scale>
        <p:origin x="73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04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549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363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514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F52CC-F3D9-41D4-BCE4-C208E61A3F31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37524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F52CC-F3D9-41D4-BCE4-C208E61A3F31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03806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532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B1BF-4039-460D-A637-65428CBD720E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4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38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332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726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864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1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25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31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53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smtClean="0"/>
              <a:t>12/28/2015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95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Условия эффективной коммуникации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679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7654" y="1266509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И при горизонтальном, и при вертикальном коммуникативном равновесии важно, чтобы соблюдались принятые нормы в обществе ролевые нормы. Если равный не командует равным ему, начальник не унижает, сын послушен родителям, подчиненный </a:t>
            </a:r>
            <a:r>
              <a:rPr lang="ru-RU" sz="2800" dirty="0" smtClean="0"/>
              <a:t>уважителен, </a:t>
            </a:r>
            <a:r>
              <a:rPr lang="ru-RU" sz="2800" dirty="0" smtClean="0"/>
              <a:t>то коммуникативное равновесие соблюдено.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6194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678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Любой факт и процесс межкультурной коммуникации может быть охарактеризован по уровню</a:t>
            </a:r>
            <a:r>
              <a:rPr lang="en-US" sz="2700" b="1" dirty="0" smtClean="0"/>
              <a:t>/</a:t>
            </a:r>
            <a:r>
              <a:rPr lang="ru-RU" sz="2700" b="1" dirty="0" smtClean="0"/>
              <a:t>глубине проникновения в контактирующие культуры могут быть выделены следующе уровни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5680" y="2743200"/>
            <a:ext cx="8278322" cy="329816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2800" dirty="0" smtClean="0"/>
              <a:t>Культурное </a:t>
            </a:r>
            <a:r>
              <a:rPr lang="ru-RU" sz="2800" dirty="0" err="1" smtClean="0"/>
              <a:t>взаимоприятие</a:t>
            </a:r>
            <a:r>
              <a:rPr lang="ru-RU" sz="2800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Культурное взаимопонимания 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Культурное «</a:t>
            </a:r>
            <a:r>
              <a:rPr lang="ru-RU" sz="2800" dirty="0" err="1" smtClean="0"/>
              <a:t>взаимоединения</a:t>
            </a:r>
            <a:r>
              <a:rPr lang="ru-RU" sz="2800" dirty="0" smtClean="0"/>
              <a:t>»</a:t>
            </a:r>
          </a:p>
          <a:p>
            <a:pPr>
              <a:buFont typeface="+mj-lt"/>
              <a:buAutoNum type="arabicPeriod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93082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Первый уровень: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360" y="1524001"/>
            <a:ext cx="8806642" cy="45173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Можно условно представить через утверждения: «Я предполагаю, знаю и учитываю, что другой думает и действует по – другому»</a:t>
            </a:r>
          </a:p>
          <a:p>
            <a:r>
              <a:rPr lang="ru-RU" sz="2800" dirty="0" smtClean="0"/>
              <a:t>Цель Первого уровня: Гарантирование взаимной культуры толерантности.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27485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Второй уровень: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13281"/>
            <a:ext cx="8596668" cy="39280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Через утверждения: «Я знаю и понимаю, почему другой - другой и я готов согласиться с объяснением его </a:t>
            </a:r>
            <a:r>
              <a:rPr lang="ru-RU" sz="2800" dirty="0" err="1" smtClean="0"/>
              <a:t>инакости</a:t>
            </a:r>
            <a:r>
              <a:rPr lang="ru-RU" sz="2800" dirty="0" smtClean="0"/>
              <a:t> и принять ее»</a:t>
            </a:r>
          </a:p>
          <a:p>
            <a:r>
              <a:rPr lang="ru-RU" sz="2800" dirty="0" smtClean="0"/>
              <a:t>Цель второго уровня: обеспечения взаимной культурной адаптации.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6564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Третий уровень: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Третий высший, уровень можно попытаться выразить утверждением: «Я понимаю и принимаю концептуальные ценности другого и готов разделить их.</a:t>
            </a:r>
          </a:p>
          <a:p>
            <a:r>
              <a:rPr lang="ru-RU" sz="2800" dirty="0" smtClean="0"/>
              <a:t>Цель: Достижение взаимного культурного ассоциирования(единения)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034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0"/>
            <a:ext cx="8258002" cy="1219200"/>
          </a:xfrm>
        </p:spPr>
        <p:txBody>
          <a:bodyPr/>
          <a:lstStyle/>
          <a:p>
            <a:pPr algn="ctr"/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960" y="955040"/>
            <a:ext cx="8705042" cy="5086323"/>
          </a:xfrm>
        </p:spPr>
        <p:txBody>
          <a:bodyPr>
            <a:normAutofit fontScale="92500" lnSpcReduction="20000"/>
          </a:bodyPr>
          <a:lstStyle/>
          <a:p>
            <a:r>
              <a:rPr lang="ru-RU" sz="2200" dirty="0" smtClean="0"/>
              <a:t>В современном обществе залогом успешного взаимодействия является наличие у человека коммуникативной компетентности, т.е. наличия коммуникативных задач. В обществе людей  развитой коммуникативной компетентностью часто называют «стратегами общения» или «мастерами общения». В сложных ситуациях такие люди способны найти адекватные способы решения проблем, преодолеть барьеры общения, легко вступить в контакт с представителями других социальных групп, классов и даже этносов.</a:t>
            </a:r>
          </a:p>
          <a:p>
            <a:r>
              <a:rPr lang="ru-RU" sz="2200" dirty="0" smtClean="0"/>
              <a:t>Практика показывает, что наиболее эффективной формой коммуникации является форма диалога. Она предполагает, что каждый из участников активен, самостоятелен и несет личностное своеобразие. Вступая в диалог, люди исходят из признания ценности и значимости позиции другой стороны, стремясь понять друг друга. Коммуникативная компетентность проявляется в различных сферах коммуникативного взаимодействия. Мы можем говорить о коммуникативной компетентности преподавателя, студента, юриста, политика, управленца, предпринимателя, специалиста в сфере </a:t>
            </a:r>
            <a:r>
              <a:rPr lang="en-US" sz="2200" dirty="0" smtClean="0"/>
              <a:t>PR</a:t>
            </a:r>
            <a:r>
              <a:rPr lang="ru-RU" sz="2200" dirty="0"/>
              <a:t>.</a:t>
            </a:r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332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Само понятие эффективности связано с достижением тех целей, которые ставят участник общения в данной коммуникативной ситуации 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9520" y="568960"/>
            <a:ext cx="7904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90C226"/>
                </a:solidFill>
                <a:ea typeface="+mj-ea"/>
                <a:cs typeface="+mj-cs"/>
              </a:rPr>
              <a:t>Какое же общение можно считать</a:t>
            </a:r>
            <a:br>
              <a:rPr lang="ru-RU" sz="3600" dirty="0">
                <a:solidFill>
                  <a:srgbClr val="90C226"/>
                </a:solidFill>
                <a:ea typeface="+mj-ea"/>
                <a:cs typeface="+mj-cs"/>
              </a:rPr>
            </a:br>
            <a:r>
              <a:rPr lang="ru-RU" sz="3600" dirty="0">
                <a:solidFill>
                  <a:srgbClr val="90C226"/>
                </a:solidFill>
                <a:ea typeface="+mj-ea"/>
                <a:cs typeface="+mj-cs"/>
              </a:rPr>
              <a:t> эффективным?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635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148" y="1632269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1) </a:t>
            </a:r>
            <a:r>
              <a:rPr lang="ru-RU" sz="2800" dirty="0" smtClean="0"/>
              <a:t>информативная - </a:t>
            </a:r>
            <a:r>
              <a:rPr lang="ru-RU" sz="2800" dirty="0" smtClean="0"/>
              <a:t>донести свою информацию до собеседника, получив подтверждения, что она получена;</a:t>
            </a:r>
          </a:p>
          <a:p>
            <a:r>
              <a:rPr lang="ru-RU" sz="2800" dirty="0" smtClean="0"/>
              <a:t>2)предметная - </a:t>
            </a:r>
            <a:r>
              <a:rPr lang="ru-RU" sz="2800" dirty="0" smtClean="0"/>
              <a:t>что-то получить, узнать, изменить в поведении собеседника;</a:t>
            </a:r>
          </a:p>
          <a:p>
            <a:r>
              <a:rPr lang="ru-RU" sz="2800" dirty="0" smtClean="0"/>
              <a:t>3)коммуникативная - сформировать </a:t>
            </a:r>
            <a:r>
              <a:rPr lang="ru-RU" sz="2800" dirty="0" smtClean="0"/>
              <a:t>определенные отношения с собеседником.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49838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каких случаях можно считать речевое воздействие эффективным, а в каких нет?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Воздействие эффективно в том случае, если достигнуты все три цели. Но так бывает не всегда</a:t>
            </a:r>
          </a:p>
          <a:p>
            <a:r>
              <a:rPr lang="ru-RU" sz="2000" dirty="0" smtClean="0"/>
              <a:t>- передайте, пожалуйста соль!</a:t>
            </a:r>
          </a:p>
          <a:p>
            <a:r>
              <a:rPr lang="ru-RU" sz="2000" dirty="0" smtClean="0"/>
              <a:t>- Пожалуйста</a:t>
            </a:r>
          </a:p>
          <a:p>
            <a:pPr algn="r"/>
            <a:r>
              <a:rPr lang="ru-RU" sz="2400" dirty="0" smtClean="0"/>
              <a:t>Информационная +</a:t>
            </a:r>
          </a:p>
          <a:p>
            <a:pPr algn="r"/>
            <a:r>
              <a:rPr lang="ru-RU" sz="2400" dirty="0" smtClean="0"/>
              <a:t>Предметная +</a:t>
            </a:r>
          </a:p>
          <a:p>
            <a:pPr algn="r"/>
            <a:r>
              <a:rPr lang="ru-RU" sz="2400" dirty="0" smtClean="0"/>
              <a:t>Коммуникативная +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5399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720" y="1198881"/>
            <a:ext cx="8847282" cy="48424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Если не достигнута коммуникативная цель (отношения не сохранены, нарушены, собеседник обиделся), то такое воздействие также неэффективно, поскольку сохранение коммуникативного равновесия- одно из условий эффективности речевого воздействия.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86050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487681"/>
            <a:ext cx="9070802" cy="555368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Если предметная цель не достигнута, то речевое воздействие иногда может быть эффективным: ведь цель не достигнута по объективным причинам (соли нет на столе), но при это коммуникативное равновесие сохранено.</a:t>
            </a:r>
          </a:p>
          <a:p>
            <a:r>
              <a:rPr lang="ru-RU" sz="2400" dirty="0" smtClean="0"/>
              <a:t>- Передайте, пожалуйста, соль!</a:t>
            </a:r>
          </a:p>
          <a:p>
            <a:r>
              <a:rPr lang="ru-RU" sz="2400" dirty="0" smtClean="0"/>
              <a:t>Простите, здесь соли нет.</a:t>
            </a:r>
          </a:p>
          <a:p>
            <a:pPr algn="r"/>
            <a:r>
              <a:rPr lang="ru-RU" sz="2400" dirty="0" smtClean="0"/>
              <a:t>Информационная +</a:t>
            </a:r>
          </a:p>
          <a:p>
            <a:pPr algn="r"/>
            <a:r>
              <a:rPr lang="ru-RU" sz="2400" dirty="0" smtClean="0"/>
              <a:t>Предметная –</a:t>
            </a:r>
          </a:p>
          <a:p>
            <a:pPr algn="r"/>
            <a:r>
              <a:rPr lang="ru-RU" sz="2400" dirty="0" smtClean="0"/>
              <a:t>Коммуникативная +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67775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960" y="203200"/>
            <a:ext cx="8705042" cy="1727200"/>
          </a:xfrm>
        </p:spPr>
        <p:txBody>
          <a:bodyPr/>
          <a:lstStyle/>
          <a:p>
            <a:pPr algn="ctr"/>
            <a:r>
              <a:rPr lang="ru-RU" dirty="0" smtClean="0"/>
              <a:t>Коммуникативное равновесие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198881"/>
            <a:ext cx="8908242" cy="4842482"/>
          </a:xfrm>
        </p:spPr>
        <p:txBody>
          <a:bodyPr/>
          <a:lstStyle/>
          <a:p>
            <a:r>
              <a:rPr lang="ru-RU" dirty="0" smtClean="0"/>
              <a:t>-</a:t>
            </a:r>
            <a:r>
              <a:rPr lang="ru-RU" sz="2400" dirty="0" smtClean="0"/>
              <a:t>отведение собеседнику в процессе общение роли не ниже той, которая обусловлена его социальной ролью и представлением о его собственном достоинстве.</a:t>
            </a:r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Горизонтальное                                          вертикальное 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030583" y="3553097"/>
            <a:ext cx="666210" cy="64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852160" y="3553097"/>
            <a:ext cx="476484" cy="5939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338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Горизонтальное коммуникативное равновесие: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Это адекватное выполнение в соответствии с принятыми в обществе правилами роли равного собеседника- по степени знакомства, возрасту, служебному положению, социальному положению и др. Достичь горизонтального  коммуникативного равновесия- значит оправдать ролевое ожидания равных тебе, говорить с собеседниками в рамках принятых в обществе правил вежливости и уважения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154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	Вертикальное коммуникативное равновесие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Связано с соблюдением норм общения, принятых для лиц, находящихся в неравных отношениях по вертикали: начальник- подчиненный; старший- младший; занимающий более высокое служебное положения- занимающий более низкое служебное положения; стоящий выше в социальной иерархии- стоящий ниже в социальной иерархии</a:t>
            </a:r>
            <a:r>
              <a:rPr lang="en-US" sz="2400" dirty="0" smtClean="0"/>
              <a:t>.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863433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142</TotalTime>
  <Words>647</Words>
  <Application>Microsoft Office PowerPoint</Application>
  <PresentationFormat>Широкоэкранный</PresentationFormat>
  <Paragraphs>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 3</vt:lpstr>
      <vt:lpstr>Аспект</vt:lpstr>
      <vt:lpstr>Условия эффективной коммуникации </vt:lpstr>
      <vt:lpstr>Презентация PowerPoint</vt:lpstr>
      <vt:lpstr>Цели:</vt:lpstr>
      <vt:lpstr>В каких случаях можно считать речевое воздействие эффективным, а в каких нет? </vt:lpstr>
      <vt:lpstr>Презентация PowerPoint</vt:lpstr>
      <vt:lpstr>Презентация PowerPoint</vt:lpstr>
      <vt:lpstr>Коммуникативное равновесие</vt:lpstr>
      <vt:lpstr>Горизонтальное коммуникативное равновесие:</vt:lpstr>
      <vt:lpstr> Вертикальное коммуникативное равновесие</vt:lpstr>
      <vt:lpstr>Презентация PowerPoint</vt:lpstr>
      <vt:lpstr>Любой факт и процесс межкультурной коммуникации может быть охарактеризован по уровню/глубине проникновения в контактирующие культуры могут быть выделены следующе уровни:</vt:lpstr>
      <vt:lpstr>Первый уровень:</vt:lpstr>
      <vt:lpstr>Второй уровень:</vt:lpstr>
      <vt:lpstr>Третий уровень:</vt:lpstr>
      <vt:lpstr>Вывод: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Условия эффективной коммуникации</dc:title>
  <dc:creator>Александр Диидык</dc:creator>
  <cp:lastModifiedBy>Базалий Раиса Викторовна</cp:lastModifiedBy>
  <cp:revision>15</cp:revision>
  <dcterms:created xsi:type="dcterms:W3CDTF">2015-12-27T20:47:29Z</dcterms:created>
  <dcterms:modified xsi:type="dcterms:W3CDTF">2015-12-28T09:18:58Z</dcterms:modified>
</cp:coreProperties>
</file>