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9" r:id="rId2"/>
    <p:sldId id="260" r:id="rId3"/>
    <p:sldId id="265" r:id="rId4"/>
    <p:sldId id="262" r:id="rId5"/>
    <p:sldId id="275" r:id="rId6"/>
    <p:sldId id="263" r:id="rId7"/>
    <p:sldId id="276" r:id="rId8"/>
    <p:sldId id="264" r:id="rId9"/>
    <p:sldId id="277" r:id="rId10"/>
    <p:sldId id="261" r:id="rId11"/>
    <p:sldId id="278" r:id="rId12"/>
    <p:sldId id="266" r:id="rId13"/>
    <p:sldId id="279" r:id="rId14"/>
    <p:sldId id="267" r:id="rId15"/>
    <p:sldId id="268" r:id="rId16"/>
    <p:sldId id="26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6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6846B6EA-467A-4860-94A9-87F06147A452}" type="datetimeFigureOut">
              <a:rPr lang="ru-RU" smtClean="0"/>
              <a:t>01.01.2016</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8B085CB5-CD61-464F-87D1-A2069ED8924B}"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846B6EA-467A-4860-94A9-87F06147A452}" type="datetimeFigureOut">
              <a:rPr lang="ru-RU" smtClean="0"/>
              <a:t>01.01.2016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085CB5-CD61-464F-87D1-A2069ED8924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846B6EA-467A-4860-94A9-87F06147A452}" type="datetimeFigureOut">
              <a:rPr lang="ru-RU" smtClean="0"/>
              <a:t>01.01.2016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085CB5-CD61-464F-87D1-A2069ED8924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Объект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6846B6EA-467A-4860-94A9-87F06147A452}" type="datetimeFigureOut">
              <a:rPr lang="ru-RU" smtClean="0"/>
              <a:t>01.01.2016</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8B085CB5-CD61-464F-87D1-A2069ED8924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6846B6EA-467A-4860-94A9-87F06147A452}" type="datetimeFigureOut">
              <a:rPr lang="ru-RU" smtClean="0"/>
              <a:t>01.01.2016</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8B085CB5-CD61-464F-87D1-A2069ED8924B}" type="slidenum">
              <a:rPr lang="ru-RU" smtClean="0"/>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Объект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6846B6EA-467A-4860-94A9-87F06147A452}" type="datetimeFigureOut">
              <a:rPr lang="ru-RU" smtClean="0"/>
              <a:t>01.01.2016</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8B085CB5-CD61-464F-87D1-A2069ED8924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6846B6EA-467A-4860-94A9-87F06147A452}" type="datetimeFigureOut">
              <a:rPr lang="ru-RU" smtClean="0"/>
              <a:t>01.01.2016</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8B085CB5-CD61-464F-87D1-A2069ED8924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846B6EA-467A-4860-94A9-87F06147A452}" type="datetimeFigureOut">
              <a:rPr lang="ru-RU" smtClean="0"/>
              <a:t>01.01.2016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B085CB5-CD61-464F-87D1-A2069ED8924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6846B6EA-467A-4860-94A9-87F06147A452}" type="datetimeFigureOut">
              <a:rPr lang="ru-RU" smtClean="0"/>
              <a:t>01.01.2016</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8B085CB5-CD61-464F-87D1-A2069ED8924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6846B6EA-467A-4860-94A9-87F06147A452}" type="datetimeFigureOut">
              <a:rPr lang="ru-RU" smtClean="0"/>
              <a:t>01.01.2016</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8B085CB5-CD61-464F-87D1-A2069ED8924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6846B6EA-467A-4860-94A9-87F06147A452}" type="datetimeFigureOut">
              <a:rPr lang="ru-RU" smtClean="0"/>
              <a:t>01.01.2016</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8B085CB5-CD61-464F-87D1-A2069ED8924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846B6EA-467A-4860-94A9-87F06147A452}" type="datetimeFigureOut">
              <a:rPr lang="ru-RU" smtClean="0"/>
              <a:t>01.01.2016</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8B085CB5-CD61-464F-87D1-A2069ED8924B}"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kakprosto.ru/kak-67929-kak-chitat-mysli-lyudey-po-zhestam" TargetMode="External"/><Relationship Id="rId2" Type="http://schemas.openxmlformats.org/officeDocument/2006/relationships/hyperlink" Target="http://www.kakprosto.ru/kak-127663-kak-malo-spat-i-vysypatsya" TargetMode="Externa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kakprosto.ru/kak-73346-kak-napisat-pismo-o-blagodarnost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gorka.tv/uploads/posts/2012-06/1340690569_shutterstock_25362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26595"/>
            <a:ext cx="7860708" cy="58326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Заголовок 1"/>
          <p:cNvSpPr>
            <a:spLocks noGrp="1"/>
          </p:cNvSpPr>
          <p:nvPr>
            <p:ph type="title"/>
          </p:nvPr>
        </p:nvSpPr>
        <p:spPr>
          <a:xfrm>
            <a:off x="683568" y="692696"/>
            <a:ext cx="7788700" cy="698429"/>
          </a:xfrm>
        </p:spPr>
        <p:txBody>
          <a:bodyPr>
            <a:noAutofit/>
          </a:bodyPr>
          <a:lstStyle/>
          <a:p>
            <a:pPr algn="ctr"/>
            <a:r>
              <a:rPr lang="ru-RU" sz="4000" b="1" i="1" u="sng" dirty="0" smtClean="0"/>
              <a:t>Развитие ораторских способностей</a:t>
            </a:r>
            <a:endParaRPr lang="ru-RU" sz="4000" b="1" i="1" u="sng" dirty="0"/>
          </a:p>
        </p:txBody>
      </p:sp>
      <p:sp>
        <p:nvSpPr>
          <p:cNvPr id="6" name="Объект 2"/>
          <p:cNvSpPr>
            <a:spLocks noGrp="1"/>
          </p:cNvSpPr>
          <p:nvPr>
            <p:ph idx="1"/>
          </p:nvPr>
        </p:nvSpPr>
        <p:spPr>
          <a:xfrm>
            <a:off x="1043608" y="3861048"/>
            <a:ext cx="3396991" cy="1862021"/>
          </a:xfrm>
        </p:spPr>
        <p:txBody>
          <a:bodyPr>
            <a:normAutofit/>
          </a:bodyPr>
          <a:lstStyle/>
          <a:p>
            <a:r>
              <a:rPr lang="ru-RU" i="1" dirty="0" smtClean="0">
                <a:solidFill>
                  <a:schemeClr val="bg1"/>
                </a:solidFill>
              </a:rPr>
              <a:t> </a:t>
            </a:r>
            <a:endParaRPr lang="ru-RU" i="1" dirty="0">
              <a:solidFill>
                <a:schemeClr val="bg1"/>
              </a:solidFill>
            </a:endParaRPr>
          </a:p>
        </p:txBody>
      </p:sp>
    </p:spTree>
    <p:extLst>
      <p:ext uri="{BB962C8B-B14F-4D97-AF65-F5344CB8AC3E}">
        <p14:creationId xmlns:p14="http://schemas.microsoft.com/office/powerpoint/2010/main" val="166263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Scale>
                                      <p:cBhvr>
                                        <p:cTn id="15"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6">
                                            <p:txEl>
                                              <p:pRg st="0" end="0"/>
                                            </p:txEl>
                                          </p:spTgt>
                                        </p:tgtEl>
                                        <p:attrNameLst>
                                          <p:attrName>ppt_x</p:attrName>
                                          <p:attrName>ppt_y</p:attrName>
                                        </p:attrNameLst>
                                      </p:cBhvr>
                                    </p:animMotion>
                                    <p:animEffect transition="in" filter="fade">
                                      <p:cBhvr>
                                        <p:cTn id="17"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91880" y="188640"/>
            <a:ext cx="5328592" cy="6480720"/>
          </a:xfrm>
        </p:spPr>
        <p:txBody>
          <a:bodyPr>
            <a:normAutofit fontScale="77500" lnSpcReduction="20000"/>
          </a:bodyPr>
          <a:lstStyle/>
          <a:p>
            <a:r>
              <a:rPr lang="ru-RU" b="1" i="1" dirty="0"/>
              <a:t>Многие начинают запинаться во время разговора, бормотать что-то не связное, так как чувствуют себя скованно, бояться совершить ошибку. Этого можно избежать, если заранее продумать все свои страхи, дать себе право на ошибку. Например, вы боитесь, что забудете свою речь. Подумайте, что можно сделать, чтобы исправить эту ситуацию. Представьте, как вы выходите из этого неловкого положения. Если вы переживете все это мысленно, то и в реальной жизни вам потом будет легче сориентироваться, если вдруг окажитесь в подобном положении.</a:t>
            </a:r>
          </a:p>
          <a:p>
            <a:endParaRPr lang="ru-RU" i="1" dirty="0"/>
          </a:p>
        </p:txBody>
      </p:sp>
      <p:pic>
        <p:nvPicPr>
          <p:cNvPr id="7170" name="Picture 2" descr="http://images.slanet.ru/~src4153368/kurs_Ritorik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917" y="980728"/>
            <a:ext cx="3662795" cy="50405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455" fill="hold">
                                          <p:stCondLst>
                                            <p:cond delay="0"/>
                                          </p:stCondLst>
                                        </p:cTn>
                                        <p:tgtEl>
                                          <p:spTgt spid="3">
                                            <p:txEl>
                                              <p:pRg st="0" end="0"/>
                                            </p:txEl>
                                          </p:spTgt>
                                        </p:tgtEl>
                                        <p:attrNameLst>
                                          <p:attrName>style.rotation</p:attrName>
                                        </p:attrNameLst>
                                      </p:cBhvr>
                                      <p:to>
                                        <p:strVal val="-45.0"/>
                                      </p:to>
                                    </p:set>
                                    <p:anim calcmode="lin" valueType="num">
                                      <p:cBhvr>
                                        <p:cTn id="8" dur="455" fill="hold">
                                          <p:stCondLst>
                                            <p:cond delay="455"/>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9" presetClass="entr" presetSubtype="10" fill="hold" nodeType="clickEffect">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cBhvr>
                                        <p:cTn id="16" dur="5000" fill="hold"/>
                                        <p:tgtEl>
                                          <p:spTgt spid="7170"/>
                                        </p:tgtEl>
                                        <p:attrNameLst>
                                          <p:attrName>ppt_w</p:attrName>
                                        </p:attrNameLst>
                                      </p:cBhvr>
                                      <p:tavLst>
                                        <p:tav tm="0" fmla="#ppt_w*sin(2.5*pi*$)">
                                          <p:val>
                                            <p:fltVal val="0"/>
                                          </p:val>
                                        </p:tav>
                                        <p:tav tm="100000">
                                          <p:val>
                                            <p:fltVal val="1"/>
                                          </p:val>
                                        </p:tav>
                                      </p:tavLst>
                                    </p:anim>
                                    <p:anim calcmode="lin" valueType="num">
                                      <p:cBhvr>
                                        <p:cTn id="17" dur="5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etoya.ru/files/images/pub/part_1/24476/pre/150_1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7413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02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33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229600" cy="3304956"/>
          </a:xfrm>
        </p:spPr>
        <p:txBody>
          <a:bodyPr>
            <a:normAutofit fontScale="92500" lnSpcReduction="20000"/>
          </a:bodyPr>
          <a:lstStyle/>
          <a:p>
            <a:r>
              <a:rPr lang="ru-RU" b="1" i="1" dirty="0"/>
              <a:t>Чтобы обладать хорошими ораторскими способностями, одной уверенности в себе </a:t>
            </a:r>
            <a:r>
              <a:rPr lang="ru-RU" b="1" i="1" dirty="0">
                <a:hlinkClick r:id="rId2"/>
              </a:rPr>
              <a:t>мало</a:t>
            </a:r>
            <a:r>
              <a:rPr lang="ru-RU" b="1" i="1" dirty="0"/>
              <a:t>. Нужно уметь еще правильно и красиво говорить. Человек с широким лексическим запасом может по-разному выразить одну и ту же </a:t>
            </a:r>
            <a:r>
              <a:rPr lang="ru-RU" b="1" i="1" dirty="0">
                <a:hlinkClick r:id="rId3"/>
              </a:rPr>
              <a:t>мысль</a:t>
            </a:r>
            <a:r>
              <a:rPr lang="ru-RU" b="1" i="1" dirty="0"/>
              <a:t>. Для этого следует расширять свой кругозор, читать больше книг, интересоваться окружающим </a:t>
            </a:r>
            <a:r>
              <a:rPr lang="ru-RU" b="1" i="1" dirty="0" smtClean="0"/>
              <a:t>миром.</a:t>
            </a:r>
            <a:endParaRPr lang="ru-RU" b="1" i="1" dirty="0"/>
          </a:p>
          <a:p>
            <a:endParaRPr lang="ru-RU" dirty="0"/>
          </a:p>
        </p:txBody>
      </p:sp>
      <p:pic>
        <p:nvPicPr>
          <p:cNvPr id="8194" name="Picture 2" descr="http://www.kasjauns.lv/Otkrito_Foto/rea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3637612"/>
            <a:ext cx="6264696" cy="32480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52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nodeType="click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fade">
                                      <p:cBhvr>
                                        <p:cTn id="11" dur="2000"/>
                                        <p:tgtEl>
                                          <p:spTgt spid="8194"/>
                                        </p:tgtEl>
                                      </p:cBhvr>
                                    </p:animEffect>
                                    <p:anim calcmode="lin" valueType="num">
                                      <p:cBhvr>
                                        <p:cTn id="12" dur="2000" fill="hold"/>
                                        <p:tgtEl>
                                          <p:spTgt spid="8194"/>
                                        </p:tgtEl>
                                        <p:attrNameLst>
                                          <p:attrName>ppt_w</p:attrName>
                                        </p:attrNameLst>
                                      </p:cBhvr>
                                      <p:tavLst>
                                        <p:tav tm="0" fmla="#ppt_w*sin(2.5*pi*$)">
                                          <p:val>
                                            <p:fltVal val="0"/>
                                          </p:val>
                                        </p:tav>
                                        <p:tav tm="100000">
                                          <p:val>
                                            <p:fltVal val="1"/>
                                          </p:val>
                                        </p:tav>
                                      </p:tavLst>
                                    </p:anim>
                                    <p:anim calcmode="lin" valueType="num">
                                      <p:cBhvr>
                                        <p:cTn id="13"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kidki.perekrestok.ru/img/offer/page_main/040/5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1"/>
            <a:ext cx="8856984" cy="662473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73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fltVal val="0"/>
                                          </p:val>
                                        </p:tav>
                                        <p:tav tm="100000">
                                          <p:val>
                                            <p:strVal val="#ppt_w"/>
                                          </p:val>
                                        </p:tav>
                                      </p:tavLst>
                                    </p:anim>
                                    <p:anim calcmode="lin" valueType="num">
                                      <p:cBhvr>
                                        <p:cTn id="8" dur="1000" fill="hold"/>
                                        <p:tgtEl>
                                          <p:spTgt spid="14338"/>
                                        </p:tgtEl>
                                        <p:attrNameLst>
                                          <p:attrName>ppt_h</p:attrName>
                                        </p:attrNameLst>
                                      </p:cBhvr>
                                      <p:tavLst>
                                        <p:tav tm="0">
                                          <p:val>
                                            <p:fltVal val="0"/>
                                          </p:val>
                                        </p:tav>
                                        <p:tav tm="100000">
                                          <p:val>
                                            <p:strVal val="#ppt_h"/>
                                          </p:val>
                                        </p:tav>
                                      </p:tavLst>
                                    </p:anim>
                                    <p:anim calcmode="lin" valueType="num">
                                      <p:cBhvr>
                                        <p:cTn id="9" dur="1000" fill="hold"/>
                                        <p:tgtEl>
                                          <p:spTgt spid="14338"/>
                                        </p:tgtEl>
                                        <p:attrNameLst>
                                          <p:attrName>style.rotation</p:attrName>
                                        </p:attrNameLst>
                                      </p:cBhvr>
                                      <p:tavLst>
                                        <p:tav tm="0">
                                          <p:val>
                                            <p:fltVal val="90"/>
                                          </p:val>
                                        </p:tav>
                                        <p:tav tm="100000">
                                          <p:val>
                                            <p:fltVal val="0"/>
                                          </p:val>
                                        </p:tav>
                                      </p:tavLst>
                                    </p:anim>
                                    <p:animEffect transition="in" filter="fade">
                                      <p:cBhvr>
                                        <p:cTn id="10"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131840" y="476672"/>
            <a:ext cx="5805682" cy="5752418"/>
          </a:xfrm>
        </p:spPr>
        <p:txBody>
          <a:bodyPr>
            <a:normAutofit fontScale="70000" lnSpcReduction="20000"/>
          </a:bodyPr>
          <a:lstStyle/>
          <a:p>
            <a:r>
              <a:rPr lang="ru-RU" b="1" i="1" dirty="0" smtClean="0"/>
              <a:t>Четкая и понятная речь также помогает улучшить ораторское мастерство. Если вы говорите невнятно, окружающие по несколько раз переспрашивают вас, то нужно это исправить. Запишите свою речь на диктофон, а потом прослушайте ее. Запомните все недостатки, которые удалось обнаружить. Затем снова запишите себя, прослушайте еще раз. Делайте так, пока ваша речь вас не удовлетворит. Или можете проговаривать скороговорки. Сначала делайте это медленно, научитесь хорошо произносить все буквы, слова. После этого можете пытаться говорить в более быстром </a:t>
            </a:r>
            <a:r>
              <a:rPr lang="ru-RU" b="1" i="1" dirty="0"/>
              <a:t>темпе, с разными </a:t>
            </a:r>
            <a:r>
              <a:rPr lang="ru-RU" b="1" i="1" dirty="0" smtClean="0"/>
              <a:t>интонациями </a:t>
            </a:r>
            <a:r>
              <a:rPr lang="ru-RU" b="1" i="1" dirty="0"/>
              <a:t>и т.д. Регулярные занятия помогут вам довольно быстро сделать вашу речь более четкой и красивой</a:t>
            </a:r>
            <a:r>
              <a:rPr lang="ru-RU" i="1" dirty="0"/>
              <a:t>.</a:t>
            </a:r>
          </a:p>
          <a:p>
            <a:endParaRPr lang="ru-RU" i="1" dirty="0"/>
          </a:p>
        </p:txBody>
      </p:sp>
      <p:pic>
        <p:nvPicPr>
          <p:cNvPr id="16386" name="Picture 2" descr="http://img1.liveinternet.ru/images/attach/c/6/89/673/89673047__11811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144" y="1052736"/>
            <a:ext cx="3241718" cy="49685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39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6386"/>
                                        </p:tgtEl>
                                        <p:attrNameLst>
                                          <p:attrName>style.visibility</p:attrName>
                                        </p:attrNameLst>
                                      </p:cBhvr>
                                      <p:to>
                                        <p:strVal val="visible"/>
                                      </p:to>
                                    </p:set>
                                    <p:anim calcmode="lin" valueType="num">
                                      <p:cBhvr>
                                        <p:cTn id="16" dur="500" fill="hold"/>
                                        <p:tgtEl>
                                          <p:spTgt spid="16386"/>
                                        </p:tgtEl>
                                        <p:attrNameLst>
                                          <p:attrName>ppt_w</p:attrName>
                                        </p:attrNameLst>
                                      </p:cBhvr>
                                      <p:tavLst>
                                        <p:tav tm="0">
                                          <p:val>
                                            <p:fltVal val="0"/>
                                          </p:val>
                                        </p:tav>
                                        <p:tav tm="100000">
                                          <p:val>
                                            <p:strVal val="#ppt_w"/>
                                          </p:val>
                                        </p:tav>
                                      </p:tavLst>
                                    </p:anim>
                                    <p:anim calcmode="lin" valueType="num">
                                      <p:cBhvr>
                                        <p:cTn id="17" dur="500" fill="hold"/>
                                        <p:tgtEl>
                                          <p:spTgt spid="16386"/>
                                        </p:tgtEl>
                                        <p:attrNameLst>
                                          <p:attrName>ppt_h</p:attrName>
                                        </p:attrNameLst>
                                      </p:cBhvr>
                                      <p:tavLst>
                                        <p:tav tm="0">
                                          <p:val>
                                            <p:fltVal val="0"/>
                                          </p:val>
                                        </p:tav>
                                        <p:tav tm="100000">
                                          <p:val>
                                            <p:strVal val="#ppt_h"/>
                                          </p:val>
                                        </p:tav>
                                      </p:tavLst>
                                    </p:anim>
                                    <p:animEffect transition="in" filter="fade">
                                      <p:cBhvr>
                                        <p:cTn id="18"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vitamarg.com/f/img12/secrety-oratorstv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8477920" cy="56166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3857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2000"/>
                                        <p:tgtEl>
                                          <p:spTgt spid="9218"/>
                                        </p:tgtEl>
                                      </p:cBhvr>
                                    </p:animEffect>
                                    <p:anim calcmode="lin" valueType="num">
                                      <p:cBhvr>
                                        <p:cTn id="8" dur="2000" fill="hold"/>
                                        <p:tgtEl>
                                          <p:spTgt spid="9218"/>
                                        </p:tgtEl>
                                        <p:attrNameLst>
                                          <p:attrName>style.rotation</p:attrName>
                                        </p:attrNameLst>
                                      </p:cBhvr>
                                      <p:tavLst>
                                        <p:tav tm="0">
                                          <p:val>
                                            <p:fltVal val="720"/>
                                          </p:val>
                                        </p:tav>
                                        <p:tav tm="100000">
                                          <p:val>
                                            <p:fltVal val="0"/>
                                          </p:val>
                                        </p:tav>
                                      </p:tavLst>
                                    </p:anim>
                                    <p:anim calcmode="lin" valueType="num">
                                      <p:cBhvr>
                                        <p:cTn id="9" dur="2000" fill="hold"/>
                                        <p:tgtEl>
                                          <p:spTgt spid="9218"/>
                                        </p:tgtEl>
                                        <p:attrNameLst>
                                          <p:attrName>ppt_h</p:attrName>
                                        </p:attrNameLst>
                                      </p:cBhvr>
                                      <p:tavLst>
                                        <p:tav tm="0">
                                          <p:val>
                                            <p:fltVal val="0"/>
                                          </p:val>
                                        </p:tav>
                                        <p:tav tm="100000">
                                          <p:val>
                                            <p:strVal val="#ppt_h"/>
                                          </p:val>
                                        </p:tav>
                                      </p:tavLst>
                                    </p:anim>
                                    <p:anim calcmode="lin" valueType="num">
                                      <p:cBhvr>
                                        <p:cTn id="10" dur="2000" fill="hold"/>
                                        <p:tgtEl>
                                          <p:spTgt spid="921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764704"/>
            <a:ext cx="8280921" cy="3456384"/>
          </a:xfrm>
        </p:spPr>
        <p:txBody>
          <a:bodyPr>
            <a:normAutofit fontScale="92500"/>
          </a:bodyPr>
          <a:lstStyle/>
          <a:p>
            <a:endParaRPr lang="ru-RU" dirty="0" smtClean="0"/>
          </a:p>
          <a:p>
            <a:endParaRPr lang="ru-RU" dirty="0" smtClean="0"/>
          </a:p>
          <a:p>
            <a:pPr marL="64008" indent="0">
              <a:buNone/>
            </a:pPr>
            <a:endParaRPr lang="ru-RU" dirty="0" smtClean="0"/>
          </a:p>
          <a:p>
            <a:endParaRPr lang="ru-RU" dirty="0"/>
          </a:p>
          <a:p>
            <a:pPr marL="64008" indent="0">
              <a:buNone/>
            </a:pPr>
            <a:r>
              <a:rPr lang="ru-RU" sz="5200" dirty="0" smtClean="0"/>
              <a:t>Спасибо за внимание!!!</a:t>
            </a:r>
            <a:endParaRPr lang="ru-RU" sz="5200" dirty="0"/>
          </a:p>
        </p:txBody>
      </p:sp>
    </p:spTree>
    <p:extLst>
      <p:ext uri="{BB962C8B-B14F-4D97-AF65-F5344CB8AC3E}">
        <p14:creationId xmlns:p14="http://schemas.microsoft.com/office/powerpoint/2010/main" val="284712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69910" y="404664"/>
            <a:ext cx="5256583" cy="5400600"/>
          </a:xfrm>
        </p:spPr>
        <p:txBody>
          <a:bodyPr>
            <a:normAutofit fontScale="70000" lnSpcReduction="20000"/>
          </a:bodyPr>
          <a:lstStyle/>
          <a:p>
            <a:r>
              <a:rPr lang="ru-RU" b="1" i="1" dirty="0"/>
              <a:t>Умение убеждать словом, связно, понятно и красиво выражать свои мысли, не бояться выступать перед аудиторией – все эти навыки очень полезны для современного человека. Некоторые люди от природы обладают прекрасными ораторскими способностями, а другим же этого не дано. Последние часто теряются при общении с другими людьми, не знают, что можно сказать, как правильно донести свою мысль и идею до собеседника. Поэтому такие люди задаются вопросом: «Как развить ораторские способности?».</a:t>
            </a:r>
          </a:p>
          <a:p>
            <a:endParaRPr lang="ru-RU" b="1" dirty="0"/>
          </a:p>
        </p:txBody>
      </p:sp>
      <p:pic>
        <p:nvPicPr>
          <p:cNvPr id="2050" name="Picture 2" descr="http://www.frumker.com/images/rom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477" y="908720"/>
            <a:ext cx="3427581" cy="48965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0948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2050"/>
                                        </p:tgtEl>
                                        <p:attrNameLst>
                                          <p:attrName>r</p:attrName>
                                        </p:attrNameLst>
                                      </p:cBhvr>
                                    </p:animRot>
                                    <p:animRot by="-240000">
                                      <p:cBhvr>
                                        <p:cTn id="7" dur="200" fill="hold">
                                          <p:stCondLst>
                                            <p:cond delay="200"/>
                                          </p:stCondLst>
                                        </p:cTn>
                                        <p:tgtEl>
                                          <p:spTgt spid="2050"/>
                                        </p:tgtEl>
                                        <p:attrNameLst>
                                          <p:attrName>r</p:attrName>
                                        </p:attrNameLst>
                                      </p:cBhvr>
                                    </p:animRot>
                                    <p:animRot by="240000">
                                      <p:cBhvr>
                                        <p:cTn id="8" dur="200" fill="hold">
                                          <p:stCondLst>
                                            <p:cond delay="400"/>
                                          </p:stCondLst>
                                        </p:cTn>
                                        <p:tgtEl>
                                          <p:spTgt spid="2050"/>
                                        </p:tgtEl>
                                        <p:attrNameLst>
                                          <p:attrName>r</p:attrName>
                                        </p:attrNameLst>
                                      </p:cBhvr>
                                    </p:animRot>
                                    <p:animRot by="-240000">
                                      <p:cBhvr>
                                        <p:cTn id="9" dur="200" fill="hold">
                                          <p:stCondLst>
                                            <p:cond delay="600"/>
                                          </p:stCondLst>
                                        </p:cTn>
                                        <p:tgtEl>
                                          <p:spTgt spid="2050"/>
                                        </p:tgtEl>
                                        <p:attrNameLst>
                                          <p:attrName>r</p:attrName>
                                        </p:attrNameLst>
                                      </p:cBhvr>
                                    </p:animRot>
                                    <p:animRot by="120000">
                                      <p:cBhvr>
                                        <p:cTn id="10" dur="200" fill="hold">
                                          <p:stCondLst>
                                            <p:cond delay="800"/>
                                          </p:stCondLst>
                                        </p:cTn>
                                        <p:tgtEl>
                                          <p:spTgt spid="205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87424"/>
            <a:ext cx="7632848" cy="4673674"/>
          </a:xfrm>
        </p:spPr>
        <p:txBody>
          <a:bodyPr>
            <a:normAutofit/>
          </a:bodyPr>
          <a:lstStyle/>
          <a:p>
            <a:r>
              <a:rPr lang="ru-RU" i="1" dirty="0"/>
              <a:t>«Как развить ораторские способности?».</a:t>
            </a:r>
            <a:br>
              <a:rPr lang="ru-RU" i="1" dirty="0"/>
            </a:br>
            <a:endParaRPr lang="ru-RU" dirty="0"/>
          </a:p>
        </p:txBody>
      </p:sp>
      <p:pic>
        <p:nvPicPr>
          <p:cNvPr id="6146" name="Picture 2" descr="http://moi-portal.ru/uploads/images/00/00/02/2012/10/24/3968c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564904"/>
            <a:ext cx="7848872" cy="38164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799663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additive="base">
                                        <p:cTn id="12" dur="500" fill="hold"/>
                                        <p:tgtEl>
                                          <p:spTgt spid="6146"/>
                                        </p:tgtEl>
                                        <p:attrNameLst>
                                          <p:attrName>ppt_x</p:attrName>
                                        </p:attrNameLst>
                                      </p:cBhvr>
                                      <p:tavLst>
                                        <p:tav tm="0">
                                          <p:val>
                                            <p:strVal val="#ppt_x"/>
                                          </p:val>
                                        </p:tav>
                                        <p:tav tm="100000">
                                          <p:val>
                                            <p:strVal val="#ppt_x"/>
                                          </p:val>
                                        </p:tav>
                                      </p:tavLst>
                                    </p:anim>
                                    <p:anim calcmode="lin" valueType="num">
                                      <p:cBhvr additive="base">
                                        <p:cTn id="13"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260648"/>
            <a:ext cx="5328592" cy="6264696"/>
          </a:xfrm>
        </p:spPr>
        <p:txBody>
          <a:bodyPr>
            <a:normAutofit fontScale="70000" lnSpcReduction="20000"/>
          </a:bodyPr>
          <a:lstStyle/>
          <a:p>
            <a:pPr marL="64008" indent="0">
              <a:buNone/>
            </a:pPr>
            <a:endParaRPr lang="ru-RU" dirty="0"/>
          </a:p>
          <a:p>
            <a:r>
              <a:rPr lang="ru-RU" b="1" i="1" dirty="0"/>
              <a:t>Очень часто человек способен красиво и связано излагать свои мысли, но проявить свое ораторское мастерство он не может из-за страха публичных выступлений. Чтобы побороть эту фобию нужно следовать нескольким рекомендациям. Чтобы чувствовать себя увереннее во время выступления, подготовьтесь к нему. Составьте план, которому будете следовать во время своей речи. Или, например, если собираетесь выступать с докладом на конференции, то составьте </a:t>
            </a:r>
            <a:r>
              <a:rPr lang="ru-RU" b="1" i="1" dirty="0">
                <a:hlinkClick r:id="rId2"/>
              </a:rPr>
              <a:t>текст</a:t>
            </a:r>
            <a:r>
              <a:rPr lang="ru-RU" b="1" i="1" dirty="0"/>
              <a:t>, который будете произносить во время своего выступления и выучите его. Это поможет чувствовать себя более уверенными.</a:t>
            </a:r>
          </a:p>
          <a:p>
            <a:endParaRPr lang="ru-RU" dirty="0"/>
          </a:p>
        </p:txBody>
      </p:sp>
      <p:pic>
        <p:nvPicPr>
          <p:cNvPr id="3074" name="Picture 2" descr="http://constructorus.ru/wp-content/uploads/2012/10/%D0%9E%D1%80%D0%B0%D1%82%D0%BE%D1%80%D1%81%D0%BA%D0%BE%D0%B5-%D0%B8%D1%81%D0%BA%D1%83%D1%81%D1%81%D1%82%D0%B2%D0%B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8292" y="980727"/>
            <a:ext cx="3246196" cy="518457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94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fade">
                                      <p:cBhvr>
                                        <p:cTn id="2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likeness.kz/uploads/images/00/00/05/2013/01/18/ae1e2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475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280771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anim calcmode="lin" valueType="num">
                                      <p:cBhvr>
                                        <p:cTn id="8" dur="2000" fill="hold"/>
                                        <p:tgtEl>
                                          <p:spTgt spid="10242"/>
                                        </p:tgtEl>
                                        <p:attrNameLst>
                                          <p:attrName>ppt_w</p:attrName>
                                        </p:attrNameLst>
                                      </p:cBhvr>
                                      <p:tavLst>
                                        <p:tav tm="0" fmla="#ppt_w*sin(2.5*pi*$)">
                                          <p:val>
                                            <p:fltVal val="0"/>
                                          </p:val>
                                        </p:tav>
                                        <p:tav tm="100000">
                                          <p:val>
                                            <p:fltVal val="1"/>
                                          </p:val>
                                        </p:tav>
                                      </p:tavLst>
                                    </p:anim>
                                    <p:anim calcmode="lin" valueType="num">
                                      <p:cBhvr>
                                        <p:cTn id="9" dur="2000" fill="hold"/>
                                        <p:tgtEl>
                                          <p:spTgt spid="102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16632"/>
            <a:ext cx="7643192" cy="3024336"/>
          </a:xfrm>
        </p:spPr>
        <p:txBody>
          <a:bodyPr>
            <a:normAutofit fontScale="85000" lnSpcReduction="20000"/>
          </a:bodyPr>
          <a:lstStyle/>
          <a:p>
            <a:r>
              <a:rPr lang="ru-RU" i="1" dirty="0"/>
              <a:t>Если вы теряетесь из-за большого количества народа, то можете выбрать какого-то одного человека и обращаться к нему, а не пытаться охватить взглядом всю аудиторию. Только лучше выбирать человека, который сидит в середине или в конце зала, тогда создастся ощущение, что вы беседуете со всем залом, а не с кем-то одним.</a:t>
            </a:r>
          </a:p>
          <a:p>
            <a:endParaRPr lang="ru-RU" i="1" dirty="0"/>
          </a:p>
        </p:txBody>
      </p:sp>
      <p:pic>
        <p:nvPicPr>
          <p:cNvPr id="4098" name="Picture 2" descr="http://desconto.ru/static/upload/deal/deal_image/1d/70/b7623832ee884d3c3db378edb739439a38afd207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140968"/>
            <a:ext cx="6048672" cy="33623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0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4098"/>
                                        </p:tgtEl>
                                        <p:attrNameLst>
                                          <p:attrName>style.visibility</p:attrName>
                                        </p:attrNameLst>
                                      </p:cBhvr>
                                      <p:to>
                                        <p:strVal val="visible"/>
                                      </p:to>
                                    </p:set>
                                    <p:anim calcmode="lin" valueType="num">
                                      <p:cBhvr>
                                        <p:cTn id="16" dur="1000" fill="hold"/>
                                        <p:tgtEl>
                                          <p:spTgt spid="4098"/>
                                        </p:tgtEl>
                                        <p:attrNameLst>
                                          <p:attrName>ppt_w</p:attrName>
                                        </p:attrNameLst>
                                      </p:cBhvr>
                                      <p:tavLst>
                                        <p:tav tm="0">
                                          <p:val>
                                            <p:fltVal val="0"/>
                                          </p:val>
                                        </p:tav>
                                        <p:tav tm="100000">
                                          <p:val>
                                            <p:strVal val="#ppt_w"/>
                                          </p:val>
                                        </p:tav>
                                      </p:tavLst>
                                    </p:anim>
                                    <p:anim calcmode="lin" valueType="num">
                                      <p:cBhvr>
                                        <p:cTn id="17" dur="1000" fill="hold"/>
                                        <p:tgtEl>
                                          <p:spTgt spid="4098"/>
                                        </p:tgtEl>
                                        <p:attrNameLst>
                                          <p:attrName>ppt_h</p:attrName>
                                        </p:attrNameLst>
                                      </p:cBhvr>
                                      <p:tavLst>
                                        <p:tav tm="0">
                                          <p:val>
                                            <p:fltVal val="0"/>
                                          </p:val>
                                        </p:tav>
                                        <p:tav tm="100000">
                                          <p:val>
                                            <p:strVal val="#ppt_h"/>
                                          </p:val>
                                        </p:tav>
                                      </p:tavLst>
                                    </p:anim>
                                    <p:anim calcmode="lin" valueType="num">
                                      <p:cBhvr>
                                        <p:cTn id="18" dur="1000" fill="hold"/>
                                        <p:tgtEl>
                                          <p:spTgt spid="4098"/>
                                        </p:tgtEl>
                                        <p:attrNameLst>
                                          <p:attrName>style.rotation</p:attrName>
                                        </p:attrNameLst>
                                      </p:cBhvr>
                                      <p:tavLst>
                                        <p:tav tm="0">
                                          <p:val>
                                            <p:fltVal val="90"/>
                                          </p:val>
                                        </p:tav>
                                        <p:tav tm="100000">
                                          <p:val>
                                            <p:fltVal val="0"/>
                                          </p:val>
                                        </p:tav>
                                      </p:tavLst>
                                    </p:anim>
                                    <p:animEffect transition="in" filter="fade">
                                      <p:cBhvr>
                                        <p:cTn id="19"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ulan-ude.barahla.net/images/photo/2/20120704/4050493/big/134136524029007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94171" cy="68324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13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1531" y="764704"/>
            <a:ext cx="4800358" cy="5760640"/>
          </a:xfrm>
        </p:spPr>
        <p:txBody>
          <a:bodyPr>
            <a:normAutofit/>
          </a:bodyPr>
          <a:lstStyle/>
          <a:p>
            <a:r>
              <a:rPr lang="ru-RU" b="1" i="1" dirty="0"/>
              <a:t>Помогайте себе в своей речи жестами, мимикой. Конечно, сильно размахивать руками не надо, но и стоять, как статуя, тоже не стоит. Естественные движения помогут вам почувствовать себя свободнее и непринужденнее.</a:t>
            </a:r>
          </a:p>
          <a:p>
            <a:endParaRPr lang="ru-RU" i="1" dirty="0"/>
          </a:p>
        </p:txBody>
      </p:sp>
      <p:pic>
        <p:nvPicPr>
          <p:cNvPr id="5122" name="Picture 2" descr="http://s58.radikal.ru/i159/1109/bc/2f21f06aeb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1889" y="980728"/>
            <a:ext cx="4020114" cy="51038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158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 calcmode="lin" valueType="num">
                                      <p:cBhvr>
                                        <p:cTn id="15" dur="500" fill="hold"/>
                                        <p:tgtEl>
                                          <p:spTgt spid="5122"/>
                                        </p:tgtEl>
                                        <p:attrNameLst>
                                          <p:attrName>ppt_w</p:attrName>
                                        </p:attrNameLst>
                                      </p:cBhvr>
                                      <p:tavLst>
                                        <p:tav tm="0">
                                          <p:val>
                                            <p:fltVal val="0"/>
                                          </p:val>
                                        </p:tav>
                                        <p:tav tm="100000">
                                          <p:val>
                                            <p:strVal val="#ppt_w"/>
                                          </p:val>
                                        </p:tav>
                                      </p:tavLst>
                                    </p:anim>
                                    <p:anim calcmode="lin" valueType="num">
                                      <p:cBhvr>
                                        <p:cTn id="16" dur="500" fill="hold"/>
                                        <p:tgtEl>
                                          <p:spTgt spid="5122"/>
                                        </p:tgtEl>
                                        <p:attrNameLst>
                                          <p:attrName>ppt_h</p:attrName>
                                        </p:attrNameLst>
                                      </p:cBhvr>
                                      <p:tavLst>
                                        <p:tav tm="0">
                                          <p:val>
                                            <p:fltVal val="0"/>
                                          </p:val>
                                        </p:tav>
                                        <p:tav tm="100000">
                                          <p:val>
                                            <p:strVal val="#ppt_h"/>
                                          </p:val>
                                        </p:tav>
                                      </p:tavLst>
                                    </p:anim>
                                    <p:animEffect transition="in" filter="fade">
                                      <p:cBhvr>
                                        <p:cTn id="1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biznestoday.ru/images/stories/96aira/7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94" y="1"/>
            <a:ext cx="9097906" cy="68234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73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2290"/>
                                        </p:tgtEl>
                                        <p:attrNameLst>
                                          <p:attrName>r</p:attrName>
                                        </p:attrNameLst>
                                      </p:cBhvr>
                                    </p:animRot>
                                    <p:animRot by="-240000">
                                      <p:cBhvr>
                                        <p:cTn id="7" dur="200" fill="hold">
                                          <p:stCondLst>
                                            <p:cond delay="200"/>
                                          </p:stCondLst>
                                        </p:cTn>
                                        <p:tgtEl>
                                          <p:spTgt spid="12290"/>
                                        </p:tgtEl>
                                        <p:attrNameLst>
                                          <p:attrName>r</p:attrName>
                                        </p:attrNameLst>
                                      </p:cBhvr>
                                    </p:animRot>
                                    <p:animRot by="240000">
                                      <p:cBhvr>
                                        <p:cTn id="8" dur="200" fill="hold">
                                          <p:stCondLst>
                                            <p:cond delay="400"/>
                                          </p:stCondLst>
                                        </p:cTn>
                                        <p:tgtEl>
                                          <p:spTgt spid="12290"/>
                                        </p:tgtEl>
                                        <p:attrNameLst>
                                          <p:attrName>r</p:attrName>
                                        </p:attrNameLst>
                                      </p:cBhvr>
                                    </p:animRot>
                                    <p:animRot by="-240000">
                                      <p:cBhvr>
                                        <p:cTn id="9" dur="200" fill="hold">
                                          <p:stCondLst>
                                            <p:cond delay="600"/>
                                          </p:stCondLst>
                                        </p:cTn>
                                        <p:tgtEl>
                                          <p:spTgt spid="12290"/>
                                        </p:tgtEl>
                                        <p:attrNameLst>
                                          <p:attrName>r</p:attrName>
                                        </p:attrNameLst>
                                      </p:cBhvr>
                                    </p:animRot>
                                    <p:animRot by="120000">
                                      <p:cBhvr>
                                        <p:cTn id="10" dur="200" fill="hold">
                                          <p:stCondLst>
                                            <p:cond delay="800"/>
                                          </p:stCondLst>
                                        </p:cTn>
                                        <p:tgtEl>
                                          <p:spTgt spid="122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86</TotalTime>
  <Words>480</Words>
  <Application>Microsoft Office PowerPoint</Application>
  <PresentationFormat>Экран (4:3)</PresentationFormat>
  <Paragraphs>16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Яркая</vt:lpstr>
      <vt:lpstr>Развитие ораторских способностей</vt:lpstr>
      <vt:lpstr>Презентация PowerPoint</vt:lpstr>
      <vt:lpstr>«Как развить ораторские способности?».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Nina</dc:creator>
  <cp:lastModifiedBy>ASUS</cp:lastModifiedBy>
  <cp:revision>11</cp:revision>
  <dcterms:created xsi:type="dcterms:W3CDTF">2013-05-27T14:26:01Z</dcterms:created>
  <dcterms:modified xsi:type="dcterms:W3CDTF">2016-01-01T15:02:16Z</dcterms:modified>
</cp:coreProperties>
</file>