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256" r:id="rId2"/>
    <p:sldId id="258" r:id="rId3"/>
    <p:sldId id="259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40" autoAdjust="0"/>
  </p:normalViewPr>
  <p:slideViewPr>
    <p:cSldViewPr>
      <p:cViewPr varScale="1">
        <p:scale>
          <a:sx n="64" d="100"/>
          <a:sy n="64" d="100"/>
        </p:scale>
        <p:origin x="-123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BDE71A-70D0-401B-84F9-B828AD307FF9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C0633-5655-4A6E-A415-CB2FE74AAA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600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5C0633-5655-4A6E-A415-CB2FE74AAA5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082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21B0-E2F9-4F3A-9FFE-C35D9CF7F912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02D93-0452-453D-B39C-C95F403177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21B0-E2F9-4F3A-9FFE-C35D9CF7F912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02D93-0452-453D-B39C-C95F40317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21B0-E2F9-4F3A-9FFE-C35D9CF7F912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02D93-0452-453D-B39C-C95F40317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21B0-E2F9-4F3A-9FFE-C35D9CF7F912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02D93-0452-453D-B39C-C95F40317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21B0-E2F9-4F3A-9FFE-C35D9CF7F912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2102D93-0452-453D-B39C-C95F40317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21B0-E2F9-4F3A-9FFE-C35D9CF7F912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02D93-0452-453D-B39C-C95F40317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21B0-E2F9-4F3A-9FFE-C35D9CF7F912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02D93-0452-453D-B39C-C95F40317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21B0-E2F9-4F3A-9FFE-C35D9CF7F912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02D93-0452-453D-B39C-C95F40317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21B0-E2F9-4F3A-9FFE-C35D9CF7F912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02D93-0452-453D-B39C-C95F40317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21B0-E2F9-4F3A-9FFE-C35D9CF7F912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02D93-0452-453D-B39C-C95F40317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21B0-E2F9-4F3A-9FFE-C35D9CF7F912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02D93-0452-453D-B39C-C95F40317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97121B0-E2F9-4F3A-9FFE-C35D9CF7F912}" type="datetimeFigureOut">
              <a:rPr lang="ru-RU" smtClean="0"/>
              <a:pPr/>
              <a:t>01.01.2016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2102D93-0452-453D-B39C-C95F40317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404664"/>
            <a:ext cx="6624736" cy="4536504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Слушание в </a:t>
            </a:r>
            <a:r>
              <a:rPr lang="ru-RU" sz="5400" smtClean="0">
                <a:solidFill>
                  <a:srgbClr val="FF0000"/>
                </a:solidFill>
              </a:rPr>
              <a:t>деловой </a:t>
            </a:r>
            <a:r>
              <a:rPr lang="ru-RU" sz="5400" smtClean="0">
                <a:solidFill>
                  <a:srgbClr val="FF0000"/>
                </a:solidFill>
              </a:rPr>
              <a:t>коммуникации</a:t>
            </a:r>
            <a:br>
              <a:rPr lang="ru-RU" sz="5400" smtClean="0">
                <a:solidFill>
                  <a:srgbClr val="FF0000"/>
                </a:solidFill>
              </a:rPr>
            </a:br>
            <a:r>
              <a:rPr lang="ru-RU" sz="5400" dirty="0" smtClean="0">
                <a:solidFill>
                  <a:srgbClr val="FF0000"/>
                </a:solidFill>
              </a:rPr>
              <a:t/>
            </a:r>
            <a:br>
              <a:rPr lang="ru-RU" sz="54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Базалий </a:t>
            </a:r>
            <a:r>
              <a:rPr lang="ru-RU" sz="2800" dirty="0" err="1" smtClean="0">
                <a:solidFill>
                  <a:srgbClr val="002060"/>
                </a:solidFill>
              </a:rPr>
              <a:t>Р.в</a:t>
            </a:r>
            <a:r>
              <a:rPr lang="ru-RU" sz="2800" dirty="0" smtClean="0">
                <a:solidFill>
                  <a:srgbClr val="002060"/>
                </a:solidFill>
              </a:rPr>
              <a:t>. –доцент кафедры </a:t>
            </a:r>
            <a:r>
              <a:rPr lang="ru-RU" sz="2800" dirty="0" err="1" smtClean="0">
                <a:solidFill>
                  <a:srgbClr val="002060"/>
                </a:solidFill>
              </a:rPr>
              <a:t>ТиМПО</a:t>
            </a:r>
            <a:r>
              <a:rPr lang="ru-RU" sz="2800" dirty="0" smtClean="0">
                <a:solidFill>
                  <a:srgbClr val="002060"/>
                </a:solidFill>
              </a:rPr>
              <a:t>, канд. </a:t>
            </a:r>
            <a:r>
              <a:rPr lang="ru-RU" sz="2800" dirty="0" err="1" smtClean="0">
                <a:solidFill>
                  <a:srgbClr val="002060"/>
                </a:solidFill>
              </a:rPr>
              <a:t>Пед</a:t>
            </a:r>
            <a:r>
              <a:rPr lang="ru-RU" sz="2800" dirty="0" smtClean="0">
                <a:solidFill>
                  <a:srgbClr val="002060"/>
                </a:solidFill>
              </a:rPr>
              <a:t>. наук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7416824" cy="648072"/>
          </a:xfrm>
        </p:spPr>
        <p:txBody>
          <a:bodyPr/>
          <a:lstStyle/>
          <a:p>
            <a:r>
              <a:rPr lang="ru-RU" sz="3600" i="1" dirty="0" smtClean="0">
                <a:solidFill>
                  <a:srgbClr val="FF0000"/>
                </a:solidFill>
              </a:rPr>
              <a:t>Нерефлексивное слушание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268760"/>
            <a:ext cx="8496944" cy="4176464"/>
          </a:xfrm>
        </p:spPr>
        <p:txBody>
          <a:bodyPr/>
          <a:lstStyle/>
          <a:p>
            <a:r>
              <a:rPr lang="ru-RU" sz="2400" dirty="0" smtClean="0"/>
              <a:t>Этот вид слушания предполагает минимальное вмешательство в речь собеседника при максимальной сосредоточенности на ней. </a:t>
            </a:r>
          </a:p>
          <a:p>
            <a:r>
              <a:rPr lang="ru-RU" sz="2400" dirty="0" smtClean="0"/>
              <a:t>Такое слушание целесообразно в следующих ситуациях: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партнер горит желанием выразить свою точку зрения, отношение с чему-нибудь;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партнер хочет обсудить наболевшие вопросы, он испытывает отрицательные эмоции;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партнеру трудно выразить словами то, что его волнует;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партнер застенчив, неуверен в себе.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604448" cy="576064"/>
          </a:xfrm>
        </p:spPr>
        <p:txBody>
          <a:bodyPr/>
          <a:lstStyle/>
          <a:p>
            <a:r>
              <a:rPr lang="ru-RU" sz="3600" i="1" dirty="0" smtClean="0">
                <a:solidFill>
                  <a:srgbClr val="FF0000"/>
                </a:solidFill>
              </a:rPr>
              <a:t>Активное рефлексивное слушание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052736"/>
            <a:ext cx="8064896" cy="5544616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При таком слушании с говорящим устанавливается обратная связь. </a:t>
            </a:r>
          </a:p>
          <a:p>
            <a:r>
              <a:rPr lang="ru-RU" sz="3200" dirty="0" smtClean="0"/>
              <a:t>Обратная связь с процессе слушания может осуществляться различными способами:</a:t>
            </a:r>
            <a:endParaRPr lang="ru-RU" sz="3200" dirty="0"/>
          </a:p>
          <a:p>
            <a:pPr>
              <a:buFont typeface="Wingdings" pitchFamily="2" charset="2"/>
              <a:buChar char="q"/>
            </a:pPr>
            <a:r>
              <a:rPr lang="ru-RU" sz="3200" dirty="0" smtClean="0"/>
              <a:t>расспрашивание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 smtClean="0"/>
              <a:t>перефразирование, или вербализация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 smtClean="0"/>
              <a:t>отражение чувств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 err="1" smtClean="0"/>
              <a:t>резюмирование</a:t>
            </a:r>
            <a:endParaRPr lang="ru-RU" sz="3200" dirty="0" smtClean="0"/>
          </a:p>
          <a:p>
            <a:pPr>
              <a:buFont typeface="Wingdings" pitchFamily="2" charset="2"/>
              <a:buChar char="q"/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1844824"/>
            <a:ext cx="8229600" cy="1828800"/>
          </a:xfrm>
        </p:spPr>
        <p:txBody>
          <a:bodyPr>
            <a:normAutofit fontScale="90000"/>
          </a:bodyPr>
          <a:lstStyle/>
          <a:p>
            <a:pPr algn="l"/>
            <a:r>
              <a:rPr lang="ru-RU" i="1" dirty="0" smtClean="0">
                <a:solidFill>
                  <a:srgbClr val="FF0000"/>
                </a:solidFill>
              </a:rPr>
              <a:t>Рекомендации идеальному слушателю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steve-jobs-bill-gat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933056"/>
            <a:ext cx="428625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8686800" cy="590469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Не прерывайте и не перебивайте собеседника</a:t>
            </a:r>
          </a:p>
          <a:p>
            <a:r>
              <a:rPr lang="ru-RU" sz="3200" dirty="0" smtClean="0"/>
              <a:t>Не смотрите на часы</a:t>
            </a:r>
          </a:p>
          <a:p>
            <a:r>
              <a:rPr lang="ru-RU" sz="3200" dirty="0" smtClean="0"/>
              <a:t>Не заканчивайте предложение за собеседника. </a:t>
            </a:r>
          </a:p>
          <a:p>
            <a:r>
              <a:rPr lang="ru-RU" sz="3200" dirty="0" smtClean="0"/>
              <a:t>Задав вопрос, дождитесь ответа. </a:t>
            </a:r>
          </a:p>
          <a:p>
            <a:r>
              <a:rPr lang="ru-RU" sz="3200" dirty="0" smtClean="0"/>
              <a:t>Примите соответствующую позу</a:t>
            </a:r>
          </a:p>
          <a:p>
            <a:endParaRPr lang="ru-RU" dirty="0"/>
          </a:p>
        </p:txBody>
      </p:sp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5660" y="4149080"/>
            <a:ext cx="3555479" cy="236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Покажите собеседнику, что вы его слушаете: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Поддерживайте визуальный контакт. </a:t>
            </a:r>
          </a:p>
          <a:p>
            <a:r>
              <a:rPr lang="ru-RU" dirty="0" smtClean="0"/>
              <a:t>Повернитесь к собеседнику лицом</a:t>
            </a:r>
          </a:p>
          <a:p>
            <a:r>
              <a:rPr lang="ru-RU" dirty="0" smtClean="0"/>
              <a:t>Кивайте</a:t>
            </a:r>
          </a:p>
          <a:p>
            <a:r>
              <a:rPr lang="ru-RU" dirty="0" smtClean="0"/>
              <a:t>Установите вербальную обратную связь.</a:t>
            </a:r>
          </a:p>
          <a:p>
            <a:r>
              <a:rPr lang="ru-RU" dirty="0" smtClean="0"/>
              <a:t>Задавайте уточняющие вопросы.</a:t>
            </a:r>
          </a:p>
          <a:p>
            <a:r>
              <a:rPr lang="ru-RU" dirty="0" smtClean="0"/>
              <a:t>Не поддавайтесь соблазну опровергать новую для вас информацию</a:t>
            </a:r>
          </a:p>
          <a:p>
            <a:r>
              <a:rPr lang="ru-RU" dirty="0" smtClean="0"/>
              <a:t>Избегайте синдрома: «А у меня»</a:t>
            </a:r>
          </a:p>
          <a:p>
            <a:r>
              <a:rPr lang="ru-RU" dirty="0" smtClean="0"/>
              <a:t>Делайте себе пометки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9552" y="1412776"/>
            <a:ext cx="8352928" cy="4725144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solidFill>
                  <a:srgbClr val="002060"/>
                </a:solidFill>
              </a:rPr>
              <a:t>Научись слушать, и ты сможешь извлечь пользу даже из тех, кто говорит плохо.</a:t>
            </a:r>
          </a:p>
          <a:p>
            <a:r>
              <a:rPr lang="ru-RU" sz="4000" dirty="0" smtClean="0"/>
              <a:t>                                                                          Плутарх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2849488"/>
          </a:xfrm>
        </p:spPr>
        <p:txBody>
          <a:bodyPr>
            <a:normAutofit/>
          </a:bodyPr>
          <a:lstStyle/>
          <a:p>
            <a:r>
              <a:rPr lang="ru-RU" dirty="0" smtClean="0"/>
              <a:t>Спасибо</a:t>
            </a:r>
            <a:br>
              <a:rPr lang="ru-RU" dirty="0" smtClean="0"/>
            </a:br>
            <a:r>
              <a:rPr lang="ru-RU" dirty="0" smtClean="0"/>
              <a:t> за </a:t>
            </a:r>
            <a:br>
              <a:rPr lang="ru-RU" dirty="0" smtClean="0"/>
            </a:br>
            <a:r>
              <a:rPr lang="ru-RU" dirty="0" smtClean="0"/>
              <a:t>внимание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5746650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3200" dirty="0" smtClean="0">
                <a:solidFill>
                  <a:srgbClr val="C00000"/>
                </a:solidFill>
              </a:rPr>
              <a:t> </a:t>
            </a:r>
            <a:r>
              <a:rPr lang="ru-RU" sz="3200" i="1" dirty="0" smtClean="0">
                <a:solidFill>
                  <a:srgbClr val="C00000"/>
                </a:solidFill>
              </a:rPr>
              <a:t>Талантом </a:t>
            </a:r>
            <a:r>
              <a:rPr lang="ru-RU" sz="3200" i="1" dirty="0">
                <a:solidFill>
                  <a:srgbClr val="C00000"/>
                </a:solidFill>
              </a:rPr>
              <a:t>собеседника отличается не тот, кто охотно говорит сам, а тот, с кем охотно говорят другие.</a:t>
            </a:r>
            <a:r>
              <a:rPr lang="ru-RU" sz="3200" dirty="0">
                <a:solidFill>
                  <a:srgbClr val="C00000"/>
                </a:solidFill>
              </a:rPr>
              <a:t/>
            </a:r>
            <a:br>
              <a:rPr lang="ru-RU" sz="3200" dirty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                                                </a:t>
            </a:r>
            <a:r>
              <a:rPr lang="ru-RU" sz="2800" i="1" dirty="0" smtClean="0"/>
              <a:t> </a:t>
            </a:r>
            <a:r>
              <a:rPr lang="ru-RU" sz="2800" i="1" dirty="0">
                <a:solidFill>
                  <a:srgbClr val="C00000"/>
                </a:solidFill>
              </a:rPr>
              <a:t/>
            </a:r>
            <a:br>
              <a:rPr lang="ru-RU" sz="2800" i="1" dirty="0">
                <a:solidFill>
                  <a:srgbClr val="C00000"/>
                </a:solidFill>
              </a:rPr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i="1" dirty="0">
                <a:solidFill>
                  <a:srgbClr val="C00000"/>
                </a:solidFill>
              </a:rPr>
              <a:t/>
            </a:r>
            <a:br>
              <a:rPr lang="ru-RU" sz="2800" i="1" dirty="0">
                <a:solidFill>
                  <a:srgbClr val="C00000"/>
                </a:solidFill>
              </a:rPr>
            </a:br>
            <a:r>
              <a:rPr lang="ru-RU" sz="1800" i="1" dirty="0"/>
              <a:t/>
            </a:r>
            <a:br>
              <a:rPr lang="ru-RU" sz="1800" i="1" dirty="0"/>
            </a:br>
            <a:r>
              <a:rPr lang="ru-RU" sz="1800" i="1" dirty="0"/>
              <a:t/>
            </a:r>
            <a:br>
              <a:rPr lang="ru-RU" sz="1800" i="1" dirty="0"/>
            </a:br>
            <a:r>
              <a:rPr lang="ru-RU" sz="1800" i="1" dirty="0"/>
              <a:t/>
            </a:r>
            <a:br>
              <a:rPr lang="ru-RU" sz="1800" i="1" dirty="0"/>
            </a:br>
            <a:endParaRPr lang="ru-RU" sz="1800" dirty="0"/>
          </a:p>
        </p:txBody>
      </p:sp>
      <p:pic>
        <p:nvPicPr>
          <p:cNvPr id="4" name="Рисунок 3" descr="woman_shout_man_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2996952"/>
            <a:ext cx="3562568" cy="2271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i="1" dirty="0" smtClean="0">
                <a:solidFill>
                  <a:srgbClr val="FF0000"/>
                </a:solidFill>
              </a:rPr>
              <a:t>Умение слушать</a:t>
            </a:r>
            <a:r>
              <a:rPr lang="ru-RU" sz="4400" b="0" dirty="0" smtClean="0">
                <a:solidFill>
                  <a:srgbClr val="FF0000"/>
                </a:solidFill>
              </a:rPr>
              <a:t> – это: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7638"/>
            <a:ext cx="8435280" cy="4891722"/>
          </a:xfrm>
        </p:spPr>
        <p:txBody>
          <a:bodyPr>
            <a:normAutofit lnSpcReduction="10000"/>
          </a:bodyPr>
          <a:lstStyle/>
          <a:p>
            <a:endParaRPr lang="ru-RU" dirty="0"/>
          </a:p>
          <a:p>
            <a:r>
              <a:rPr lang="ru-RU" sz="3200" dirty="0" smtClean="0"/>
              <a:t>Восприятие информации от говорящих, при котором слушающий воздерживается от выражения своих эмоций;</a:t>
            </a:r>
          </a:p>
          <a:p>
            <a:r>
              <a:rPr lang="ru-RU" sz="3200" dirty="0" smtClean="0"/>
              <a:t>Поощряющее отношение к говорящему, «подталкивающее» его продолжать акт общения;</a:t>
            </a:r>
          </a:p>
          <a:p>
            <a:r>
              <a:rPr lang="ru-RU" sz="3200" dirty="0" smtClean="0"/>
              <a:t>Незначительное воздействие на говорящего, способствующее развитию мысли последнего «на шаг вперед».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09600"/>
            <a:ext cx="8435280" cy="1019200"/>
          </a:xfrm>
        </p:spPr>
        <p:txBody>
          <a:bodyPr/>
          <a:lstStyle/>
          <a:p>
            <a:pPr algn="ctr"/>
            <a:r>
              <a:rPr lang="ru-RU" sz="4000" i="1" dirty="0" smtClean="0">
                <a:solidFill>
                  <a:srgbClr val="FF0000"/>
                </a:solidFill>
              </a:rPr>
              <a:t>Трудности эффективного слушания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916832"/>
            <a:ext cx="7086600" cy="150971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800" dirty="0" smtClean="0"/>
              <a:t> </a:t>
            </a:r>
            <a:r>
              <a:rPr lang="ru-RU" sz="3200" dirty="0" smtClean="0"/>
              <a:t>отключение внимания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 smtClean="0"/>
              <a:t> высокая скорость умственной деятельности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 smtClean="0"/>
              <a:t> антипатия к чужим мыслям 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 smtClean="0"/>
              <a:t> избирательность внимания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 smtClean="0"/>
              <a:t> потребность реплики</a:t>
            </a:r>
            <a:endParaRPr lang="ru-RU" sz="3200" dirty="0"/>
          </a:p>
        </p:txBody>
      </p:sp>
      <p:pic>
        <p:nvPicPr>
          <p:cNvPr id="4" name="Рисунок 3" descr="kak-nachat-razgovor-s-muzhchino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2120" y="4437112"/>
            <a:ext cx="3168352" cy="21122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7086600" cy="1828800"/>
          </a:xfrm>
        </p:spPr>
        <p:txBody>
          <a:bodyPr/>
          <a:lstStyle/>
          <a:p>
            <a:pPr algn="ctr"/>
            <a:r>
              <a:rPr lang="ru-RU" sz="4400" dirty="0" smtClean="0"/>
              <a:t>  </a:t>
            </a:r>
            <a:r>
              <a:rPr lang="ru-RU" sz="4400" dirty="0">
                <a:solidFill>
                  <a:srgbClr val="FF0000"/>
                </a:solidFill>
              </a:rPr>
              <a:t>В</a:t>
            </a:r>
            <a:r>
              <a:rPr lang="ru-RU" sz="4400" dirty="0" smtClean="0">
                <a:solidFill>
                  <a:srgbClr val="FF0000"/>
                </a:solidFill>
              </a:rPr>
              <a:t>нутренние  помехи слушанию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492896"/>
            <a:ext cx="8352928" cy="1509712"/>
          </a:xfrm>
        </p:spPr>
        <p:txBody>
          <a:bodyPr>
            <a:noAutofit/>
          </a:bodyPr>
          <a:lstStyle/>
          <a:p>
            <a:r>
              <a:rPr lang="ru-RU" sz="3200" dirty="0" smtClean="0"/>
              <a:t>К внутренним помехам слушания относится привычка «размышлять о чем-то еще».  </a:t>
            </a:r>
            <a:endParaRPr lang="ru-RU" sz="3200" dirty="0"/>
          </a:p>
        </p:txBody>
      </p:sp>
      <p:pic>
        <p:nvPicPr>
          <p:cNvPr id="5" name="Рисунок 4" descr="000001-sma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4005064"/>
            <a:ext cx="348615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940748"/>
            <a:ext cx="8496944" cy="479250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dirty="0" smtClean="0"/>
              <a:t>собеседник говорит недостаточно громко или шепотом</a:t>
            </a:r>
            <a:r>
              <a:rPr lang="ru-RU" sz="2400" b="1" i="1" dirty="0" smtClean="0"/>
              <a:t>;</a:t>
            </a:r>
            <a:endParaRPr lang="ru-RU" sz="2400" dirty="0" smtClean="0"/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отвлекающая манера собеседника, его манеры;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помехи (шум транспорта, ремонт.);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телефонные звонки;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акцент говорящего, монотонность, слишком быстрый или слишком медленный темп речи;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непоседливость, суетливость слушателя, а также привычка жевать резинку, постукивать ручкой, рисовать).</a:t>
            </a:r>
          </a:p>
          <a:p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55918"/>
            <a:ext cx="856793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Внешние</a:t>
            </a:r>
            <a:r>
              <a:rPr lang="ru-RU" dirty="0" smtClean="0">
                <a:solidFill>
                  <a:srgbClr val="FF0000"/>
                </a:solidFill>
              </a:rPr>
              <a:t> помехи 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4441254"/>
            <a:ext cx="4464496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260648"/>
            <a:ext cx="6726560" cy="86409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Виды слушания: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67544" y="1340768"/>
            <a:ext cx="6942584" cy="5328592"/>
          </a:xfrm>
        </p:spPr>
        <p:txBody>
          <a:bodyPr>
            <a:normAutofit/>
          </a:bodyPr>
          <a:lstStyle/>
          <a:p>
            <a:endParaRPr lang="ru-RU" sz="2900" b="1" i="1" dirty="0" smtClean="0"/>
          </a:p>
          <a:p>
            <a:pPr>
              <a:buFont typeface="Wingdings" pitchFamily="2" charset="2"/>
              <a:buChar char="q"/>
            </a:pPr>
            <a:r>
              <a:rPr lang="ru-RU" sz="3200" b="1" i="1" dirty="0" smtClean="0"/>
              <a:t>Направленное слушание</a:t>
            </a:r>
          </a:p>
          <a:p>
            <a:endParaRPr lang="ru-RU" sz="3200" b="1" i="1" dirty="0" smtClean="0"/>
          </a:p>
          <a:p>
            <a:pPr>
              <a:buFont typeface="Wingdings" pitchFamily="2" charset="2"/>
              <a:buChar char="q"/>
            </a:pPr>
            <a:r>
              <a:rPr lang="ru-RU" sz="3200" b="1" i="1" dirty="0" err="1" smtClean="0"/>
              <a:t>Эмпатическое</a:t>
            </a:r>
            <a:r>
              <a:rPr lang="ru-RU" sz="3200" b="1" i="1" dirty="0" smtClean="0"/>
              <a:t> слушание</a:t>
            </a:r>
          </a:p>
          <a:p>
            <a:endParaRPr lang="ru-RU" sz="3200" b="1" i="1" dirty="0" smtClean="0"/>
          </a:p>
          <a:p>
            <a:pPr>
              <a:buFont typeface="Wingdings" pitchFamily="2" charset="2"/>
              <a:buChar char="q"/>
            </a:pPr>
            <a:r>
              <a:rPr lang="ru-RU" sz="3200" b="1" i="1" dirty="0" smtClean="0"/>
              <a:t>Нерефлексивное слушание</a:t>
            </a:r>
          </a:p>
          <a:p>
            <a:endParaRPr lang="ru-RU" sz="3200" b="1" i="1" dirty="0" smtClean="0"/>
          </a:p>
          <a:p>
            <a:pPr>
              <a:buFont typeface="Wingdings" pitchFamily="2" charset="2"/>
              <a:buChar char="q"/>
            </a:pPr>
            <a:r>
              <a:rPr lang="ru-RU" sz="3200" b="1" i="1" dirty="0" smtClean="0"/>
              <a:t>Активное рефлексивное слушание</a:t>
            </a:r>
          </a:p>
          <a:p>
            <a:pPr>
              <a:buFont typeface="Wingdings" pitchFamily="2" charset="2"/>
              <a:buChar char="q"/>
            </a:pP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6870576" cy="1008112"/>
          </a:xfrm>
        </p:spPr>
        <p:txBody>
          <a:bodyPr/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</a:rPr>
              <a:t>Направленное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i="1" dirty="0" smtClean="0">
                <a:solidFill>
                  <a:srgbClr val="FF0000"/>
                </a:solidFill>
              </a:rPr>
              <a:t>слушание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268760"/>
            <a:ext cx="8568952" cy="4896544"/>
          </a:xfrm>
        </p:spPr>
        <p:txBody>
          <a:bodyPr>
            <a:noAutofit/>
          </a:bodyPr>
          <a:lstStyle/>
          <a:p>
            <a:r>
              <a:rPr lang="ru-RU" sz="2800" dirty="0" smtClean="0"/>
              <a:t>Участник общения сначала осуществляет критический анализ сообщения, а потом делает попытку его понимания. Такое слушание бывает уместно там, где обсуждаются решения, проекты, идеи, точки зрения. </a:t>
            </a:r>
          </a:p>
          <a:p>
            <a:r>
              <a:rPr lang="ru-RU" sz="2800" dirty="0" smtClean="0"/>
              <a:t> Там же, где обсуждается новая информация, сообщаются новые знания, критическое слушание малоперспективно. </a:t>
            </a:r>
          </a:p>
          <a:p>
            <a:r>
              <a:rPr lang="ru-RU" sz="2800" dirty="0" smtClean="0"/>
              <a:t>Установка на отторжение информации не позволяет прислушиваться к ней, требует акцентирования внимания только на том, что подтверждает нежелательность слушания.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624736" cy="1080120"/>
          </a:xfrm>
        </p:spPr>
        <p:txBody>
          <a:bodyPr/>
          <a:lstStyle/>
          <a:p>
            <a:pPr algn="ctr"/>
            <a:r>
              <a:rPr lang="ru-RU" sz="3600" i="1" dirty="0" err="1" smtClean="0">
                <a:solidFill>
                  <a:srgbClr val="FF0000"/>
                </a:solidFill>
              </a:rPr>
              <a:t>Эмпатическое</a:t>
            </a:r>
            <a:r>
              <a:rPr lang="ru-RU" sz="3600" i="1" dirty="0" smtClean="0">
                <a:solidFill>
                  <a:srgbClr val="FF0000"/>
                </a:solidFill>
              </a:rPr>
              <a:t> слушание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340768"/>
            <a:ext cx="8352928" cy="4896544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При </a:t>
            </a:r>
            <a:r>
              <a:rPr lang="ru-RU" sz="3200" dirty="0" err="1" smtClean="0"/>
              <a:t>эмпатическом</a:t>
            </a:r>
            <a:r>
              <a:rPr lang="ru-RU" sz="3200" dirty="0" smtClean="0"/>
              <a:t> слушании участник делового взаимодействия уделяет большее внимание «считыванию» чувств, а не слов. </a:t>
            </a:r>
          </a:p>
          <a:p>
            <a:r>
              <a:rPr lang="ru-RU" sz="3200" dirty="0" smtClean="0"/>
              <a:t>Такое слушание бывает эффективным, если говорящий вызывает у слушающего положительные эмоции, и неэффективным, если говорящий вызывает своими словами отрицательные эмоции.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1154</TotalTime>
  <Words>358</Words>
  <Application>Microsoft Office PowerPoint</Application>
  <PresentationFormat>Экран (4:3)</PresentationFormat>
  <Paragraphs>71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Слушание в деловой коммуникации  Базалий Р.в. –доцент кафедры ТиМПО, канд. Пед. наук</vt:lpstr>
      <vt:lpstr>  Талантом собеседника отличается не тот, кто охотно говорит сам, а тот, с кем охотно говорят другие.                                                        </vt:lpstr>
      <vt:lpstr>Умение слушать – это:</vt:lpstr>
      <vt:lpstr>Трудности эффективного слушания</vt:lpstr>
      <vt:lpstr>  Внутренние  помехи слушанию</vt:lpstr>
      <vt:lpstr>Внешние помехи  </vt:lpstr>
      <vt:lpstr> Виды слушания:</vt:lpstr>
      <vt:lpstr>Направленное слушание</vt:lpstr>
      <vt:lpstr>Эмпатическое слушание</vt:lpstr>
      <vt:lpstr>Нерефлексивное слушание</vt:lpstr>
      <vt:lpstr>Активное рефлексивное слушание</vt:lpstr>
      <vt:lpstr>Рекомендации идеальному слушателю</vt:lpstr>
      <vt:lpstr>Презентация PowerPoint</vt:lpstr>
      <vt:lpstr>Покажите собеседнику, что вы его слушаете:</vt:lpstr>
      <vt:lpstr>Презентация PowerPoint</vt:lpstr>
      <vt:lpstr>Спасибо  за  внимание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ASUS</cp:lastModifiedBy>
  <cp:revision>60</cp:revision>
  <dcterms:created xsi:type="dcterms:W3CDTF">2013-06-09T09:25:25Z</dcterms:created>
  <dcterms:modified xsi:type="dcterms:W3CDTF">2016-01-01T13:49:42Z</dcterms:modified>
</cp:coreProperties>
</file>