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48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1/9/2016</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smtClean="0"/>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1/9/2016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1/9/2016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8A87A34-81AB-432B-8DAE-1953F412C126}" type="datetimeFigureOut">
              <a:rPr lang="en-US" dirty="0"/>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1/9/2016</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pPr algn="ctr"/>
            <a:r>
              <a:rPr lang="ru-RU" sz="4400" dirty="0" smtClean="0"/>
              <a:t>Ведущий как руководитель, </a:t>
            </a:r>
            <a:r>
              <a:rPr lang="ru-RU" sz="4400" dirty="0" smtClean="0"/>
              <a:t>тренер и участник </a:t>
            </a:r>
            <a:r>
              <a:rPr lang="ru-RU" sz="4400" dirty="0" smtClean="0"/>
              <a:t>коммуникации</a:t>
            </a:r>
            <a:endParaRPr lang="ru-RU" sz="4400" dirty="0"/>
          </a:p>
        </p:txBody>
      </p:sp>
    </p:spTree>
    <p:extLst>
      <p:ext uri="{BB962C8B-B14F-4D97-AF65-F5344CB8AC3E}">
        <p14:creationId xmlns:p14="http://schemas.microsoft.com/office/powerpoint/2010/main" val="15833010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000" dirty="0" smtClean="0"/>
              <a:t>Оценка программы тренинга и обучения</a:t>
            </a:r>
            <a:endParaRPr lang="ru-RU" sz="2000" dirty="0"/>
          </a:p>
        </p:txBody>
      </p:sp>
      <p:sp>
        <p:nvSpPr>
          <p:cNvPr id="3" name="Объект 2"/>
          <p:cNvSpPr>
            <a:spLocks noGrp="1"/>
          </p:cNvSpPr>
          <p:nvPr>
            <p:ph idx="1"/>
          </p:nvPr>
        </p:nvSpPr>
        <p:spPr/>
        <p:txBody>
          <a:bodyPr>
            <a:normAutofit fontScale="92500" lnSpcReduction="20000"/>
          </a:bodyPr>
          <a:lstStyle/>
          <a:p>
            <a:r>
              <a:rPr lang="ru-RU" dirty="0"/>
              <a:t>Для эффективной оценки тренинга и обучения принципиально значимыми вопросами должны быть</a:t>
            </a:r>
            <a:r>
              <a:rPr lang="ru-RU" dirty="0" smtClean="0"/>
              <a:t>:</a:t>
            </a:r>
            <a:endParaRPr lang="ru-RU" dirty="0"/>
          </a:p>
          <a:p>
            <a:r>
              <a:rPr lang="ru-RU" dirty="0"/>
              <a:t>•	Насколько заявленные цели тренинга были достигнуты в результате программы? </a:t>
            </a:r>
          </a:p>
          <a:p>
            <a:r>
              <a:rPr lang="ru-RU" dirty="0"/>
              <a:t>•	Насколько заявленные цели участников были достигнуты? </a:t>
            </a:r>
          </a:p>
          <a:p>
            <a:r>
              <a:rPr lang="ru-RU" dirty="0"/>
              <a:t>•	Чему конкретно участники научились, что им запомнилось? </a:t>
            </a:r>
          </a:p>
          <a:p>
            <a:r>
              <a:rPr lang="ru-RU" dirty="0"/>
              <a:t>•	Что они будут использовать (из материалов тренинга) по возвращению на рабочие места? </a:t>
            </a:r>
          </a:p>
        </p:txBody>
      </p:sp>
    </p:spTree>
    <p:extLst>
      <p:ext uri="{BB962C8B-B14F-4D97-AF65-F5344CB8AC3E}">
        <p14:creationId xmlns:p14="http://schemas.microsoft.com/office/powerpoint/2010/main" val="1995266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Задачи тренера и содержание его работы</a:t>
            </a:r>
            <a:endParaRPr lang="ru-RU" dirty="0"/>
          </a:p>
        </p:txBody>
      </p:sp>
      <p:sp>
        <p:nvSpPr>
          <p:cNvPr id="3" name="Объект 2"/>
          <p:cNvSpPr>
            <a:spLocks noGrp="1"/>
          </p:cNvSpPr>
          <p:nvPr>
            <p:ph idx="1"/>
          </p:nvPr>
        </p:nvSpPr>
        <p:spPr/>
        <p:txBody>
          <a:bodyPr/>
          <a:lstStyle/>
          <a:p>
            <a:r>
              <a:rPr lang="ru-RU" dirty="0"/>
              <a:t>Помимо основной функции — обучения и развития спортсмена — тренер выполняет и другие различные функции (исключая профессиональный спорт, где многие функции, особенно хозяйственно-организаторские, выполняются другими лицами), которые условно делят на следующие группы.</a:t>
            </a:r>
          </a:p>
        </p:txBody>
      </p:sp>
    </p:spTree>
    <p:extLst>
      <p:ext uri="{BB962C8B-B14F-4D97-AF65-F5344CB8AC3E}">
        <p14:creationId xmlns:p14="http://schemas.microsoft.com/office/powerpoint/2010/main" val="3349801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10000"/>
          </a:bodyPr>
          <a:lstStyle/>
          <a:p>
            <a:pPr fontAlgn="base"/>
            <a:r>
              <a:rPr lang="ru-RU" dirty="0"/>
              <a:t>Экспертно-</a:t>
            </a:r>
            <a:r>
              <a:rPr lang="ru-RU" dirty="0" err="1"/>
              <a:t>консулътативные</a:t>
            </a:r>
            <a:r>
              <a:rPr lang="ru-RU" dirty="0"/>
              <a:t>: тренер выступает как специалист, учитель, обладающий большими знаниями по специальным вопросам (методике учебно-тренировочного процесса, тактике ведения соревновательной борьбы, состоянию спортивного инвентаря и т.д.), а при работе с детскими кол-лек сипами он должен обладать определенной эрудицией и по другим вопросам, не относящимся к его профессии.</a:t>
            </a:r>
          </a:p>
          <a:p>
            <a:pPr fontAlgn="base"/>
            <a:r>
              <a:rPr lang="ru-RU" dirty="0"/>
              <a:t>Проектировочные: тренер должен уметь осуществлять перспективное и текущее планирование. Особенно следует отметить умение создавать у учеников перспективу, это значительно повышает их самоотдачу.</a:t>
            </a:r>
          </a:p>
          <a:p>
            <a:endParaRPr lang="ru-RU" dirty="0"/>
          </a:p>
        </p:txBody>
      </p:sp>
    </p:spTree>
    <p:extLst>
      <p:ext uri="{BB962C8B-B14F-4D97-AF65-F5344CB8AC3E}">
        <p14:creationId xmlns:p14="http://schemas.microsoft.com/office/powerpoint/2010/main" val="2759108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Имидж и первое впечатление тренера</a:t>
            </a:r>
            <a:endParaRPr lang="ru-RU" dirty="0"/>
          </a:p>
        </p:txBody>
      </p:sp>
      <p:sp>
        <p:nvSpPr>
          <p:cNvPr id="3" name="Объект 2"/>
          <p:cNvSpPr>
            <a:spLocks noGrp="1"/>
          </p:cNvSpPr>
          <p:nvPr>
            <p:ph idx="1"/>
          </p:nvPr>
        </p:nvSpPr>
        <p:spPr/>
        <p:txBody>
          <a:bodyPr>
            <a:normAutofit fontScale="70000" lnSpcReduction="20000"/>
          </a:bodyPr>
          <a:lstStyle/>
          <a:p>
            <a:r>
              <a:rPr lang="ru-RU" dirty="0"/>
              <a:t>Кроме перечисленных ролей современному тренеру нужно иметь престижный вербальный и невербальный (визуальный) имидж, </a:t>
            </a:r>
            <a:r>
              <a:rPr lang="ru-RU" dirty="0" smtClean="0"/>
              <a:t>так</a:t>
            </a:r>
            <a:endParaRPr lang="ru-RU" dirty="0"/>
          </a:p>
          <a:p>
            <a:r>
              <a:rPr lang="ru-RU" dirty="0"/>
              <a:t>как, работая перед аудиторией и обучая других, нельзя демонстрировать слушателям одностороннюю вербализацию учебного процесса и непререкаемый авторитет стоящего перед ними специалиста</a:t>
            </a:r>
            <a:r>
              <a:rPr lang="ru-RU" dirty="0" smtClean="0"/>
              <a:t>.</a:t>
            </a:r>
            <a:endParaRPr lang="ru-RU" dirty="0"/>
          </a:p>
          <a:p>
            <a:r>
              <a:rPr lang="ru-RU" dirty="0"/>
              <a:t>Поскольку в буквальном смысле слова имидж означает облик, образ, тип, процесс создания </a:t>
            </a:r>
            <a:r>
              <a:rPr lang="ru-RU" dirty="0" err="1"/>
              <a:t>образа.тренера</a:t>
            </a:r>
            <a:r>
              <a:rPr lang="ru-RU" dirty="0"/>
              <a:t> может быть активным и целенаправленным. Он включает процедуры анализа (типичное в объекте) и синтеза (характеристики индивидуального явления). Как набор определенных качеств и характеристик, которые люди обычно ассоциируют с индивидуальностью, имидж проявляет свою информативность в том, что сообщает о некоторой совокупности признаков, которые присущи самому объекту.</a:t>
            </a:r>
          </a:p>
        </p:txBody>
      </p:sp>
    </p:spTree>
    <p:extLst>
      <p:ext uri="{BB962C8B-B14F-4D97-AF65-F5344CB8AC3E}">
        <p14:creationId xmlns:p14="http://schemas.microsoft.com/office/powerpoint/2010/main" val="47415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r>
              <a:rPr lang="ru-RU" dirty="0"/>
              <a:t>Имидж равен персонификации, он включает три группы характеристик</a:t>
            </a:r>
            <a:r>
              <a:rPr lang="ru-RU" dirty="0" smtClean="0"/>
              <a:t>:</a:t>
            </a:r>
            <a:endParaRPr lang="ru-RU" dirty="0"/>
          </a:p>
          <a:p>
            <a:r>
              <a:rPr lang="ru-RU" dirty="0"/>
              <a:t>внешний облик (привлекательность, уверенность в себе, адекватность внешнего облика ситуации, поведенческая направленность личности и др</a:t>
            </a:r>
            <a:r>
              <a:rPr lang="ru-RU" dirty="0" smtClean="0"/>
              <a:t>.)</a:t>
            </a:r>
            <a:endParaRPr lang="ru-RU" dirty="0"/>
          </a:p>
          <a:p>
            <a:r>
              <a:rPr lang="ru-RU" dirty="0"/>
              <a:t>внутреннее содержание личности (интеллект, ценностной потенциал, намерения, цели, внутренняя культура и др</a:t>
            </a:r>
            <a:r>
              <a:rPr lang="ru-RU" dirty="0" smtClean="0"/>
              <a:t>.);</a:t>
            </a:r>
            <a:endParaRPr lang="ru-RU" dirty="0"/>
          </a:p>
          <a:p>
            <a:r>
              <a:rPr lang="ru-RU" dirty="0"/>
              <a:t>психологический тип (склонность к общению и лидерству, направленность на власть, авторитет, на человеческие отношения, на результат, иерархия временных Я-личности).</a:t>
            </a:r>
          </a:p>
          <a:p>
            <a:endParaRPr lang="ru-RU" dirty="0"/>
          </a:p>
          <a:p>
            <a:endParaRPr lang="ru-RU" dirty="0"/>
          </a:p>
        </p:txBody>
      </p:sp>
    </p:spTree>
    <p:extLst>
      <p:ext uri="{BB962C8B-B14F-4D97-AF65-F5344CB8AC3E}">
        <p14:creationId xmlns:p14="http://schemas.microsoft.com/office/powerpoint/2010/main" val="68124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Профессиональные требования к тренеру</a:t>
            </a:r>
            <a:endParaRPr lang="ru-RU" dirty="0"/>
          </a:p>
        </p:txBody>
      </p:sp>
      <p:sp>
        <p:nvSpPr>
          <p:cNvPr id="3" name="Объект 2"/>
          <p:cNvSpPr>
            <a:spLocks noGrp="1"/>
          </p:cNvSpPr>
          <p:nvPr>
            <p:ph idx="1"/>
          </p:nvPr>
        </p:nvSpPr>
        <p:spPr/>
        <p:txBody>
          <a:bodyPr/>
          <a:lstStyle/>
          <a:p>
            <a:r>
              <a:rPr lang="ru-RU" dirty="0"/>
              <a:t>Требования к тренеру — один из аспектов проблемы эффектив­ности тренинга. Однако этот вопрос требует отдельного рассмот­рения, так как тесно связан и с другими проблемами. В частно­сти, с проблемой подготовки специалистов.</a:t>
            </a:r>
          </a:p>
          <a:p>
            <a:endParaRPr lang="ru-RU" dirty="0"/>
          </a:p>
        </p:txBody>
      </p:sp>
    </p:spTree>
    <p:extLst>
      <p:ext uri="{BB962C8B-B14F-4D97-AF65-F5344CB8AC3E}">
        <p14:creationId xmlns:p14="http://schemas.microsoft.com/office/powerpoint/2010/main" val="1737775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Знания и умения эффективного тренера</a:t>
            </a:r>
            <a:endParaRPr lang="ru-RU" dirty="0"/>
          </a:p>
        </p:txBody>
      </p:sp>
      <p:sp>
        <p:nvSpPr>
          <p:cNvPr id="3" name="Объект 2"/>
          <p:cNvSpPr>
            <a:spLocks noGrp="1"/>
          </p:cNvSpPr>
          <p:nvPr>
            <p:ph idx="1"/>
          </p:nvPr>
        </p:nvSpPr>
        <p:spPr/>
        <p:txBody>
          <a:bodyPr>
            <a:normAutofit/>
          </a:bodyPr>
          <a:lstStyle/>
          <a:p>
            <a:r>
              <a:rPr lang="ru-RU" sz="3600" dirty="0" smtClean="0"/>
              <a:t>Успешность деятельности тренера </a:t>
            </a:r>
            <a:r>
              <a:rPr lang="ru-RU" sz="3600" dirty="0"/>
              <a:t>определяется в первую очередь его </a:t>
            </a:r>
            <a:r>
              <a:rPr lang="ru-RU" sz="3600" dirty="0" smtClean="0"/>
              <a:t>знаниями </a:t>
            </a:r>
            <a:r>
              <a:rPr lang="ru-RU" sz="3600" dirty="0"/>
              <a:t>и </a:t>
            </a:r>
            <a:r>
              <a:rPr lang="ru-RU" sz="3600" dirty="0" smtClean="0"/>
              <a:t>умениями</a:t>
            </a:r>
            <a:endParaRPr lang="ru-RU" sz="3600" dirty="0"/>
          </a:p>
        </p:txBody>
      </p:sp>
    </p:spTree>
    <p:extLst>
      <p:ext uri="{BB962C8B-B14F-4D97-AF65-F5344CB8AC3E}">
        <p14:creationId xmlns:p14="http://schemas.microsoft.com/office/powerpoint/2010/main" val="1538822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0000" lnSpcReduction="20000"/>
          </a:bodyPr>
          <a:lstStyle/>
          <a:p>
            <a:r>
              <a:rPr lang="ru-RU" sz="2600" dirty="0"/>
              <a:t>Умения делятся на гностические (умение адекватно оценивать поведение и состояние учеников, их индивидуально-психологические особенности; умение находить причины ошибок в обучении спортсменов), конструктивные (умение планировать учебный материал при подготовке к занятиям, планировать систему собственных действий на тренировках, умение заранее предвидеть затруднения при обучении и предотвращать их), организаторские (умение организовать обучение и воспитание на тренировках и соревнованиях, организовать групповое взаимодействие), коммуникативные (умение устанавливать контакт с людьми, умение использовать средства общения), творческо-исследовательские (умение делать анализ тренировочных занятий и выступлений учеников на соревнованиях, работать с научной литературой и делать выводы для своей работы, планировать и осуществлять эксперименты с использованием различных нагрузок, методом изучении, способов выполнения упражнений).</a:t>
            </a:r>
          </a:p>
          <a:p>
            <a:endParaRPr lang="ru-RU" dirty="0"/>
          </a:p>
          <a:p>
            <a:endParaRPr lang="ru-RU" dirty="0"/>
          </a:p>
        </p:txBody>
      </p:sp>
    </p:spTree>
    <p:extLst>
      <p:ext uri="{BB962C8B-B14F-4D97-AF65-F5344CB8AC3E}">
        <p14:creationId xmlns:p14="http://schemas.microsoft.com/office/powerpoint/2010/main" val="2442848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Сгорание, эмоциональное истощение и деперсонализация тренера и контроль ситуации</a:t>
            </a:r>
            <a:endParaRPr lang="ru-RU" sz="2000" dirty="0"/>
          </a:p>
        </p:txBody>
      </p:sp>
      <p:sp>
        <p:nvSpPr>
          <p:cNvPr id="3" name="Объект 2"/>
          <p:cNvSpPr>
            <a:spLocks noGrp="1"/>
          </p:cNvSpPr>
          <p:nvPr>
            <p:ph idx="1"/>
          </p:nvPr>
        </p:nvSpPr>
        <p:spPr/>
        <p:txBody>
          <a:bodyPr>
            <a:noAutofit/>
          </a:bodyPr>
          <a:lstStyle/>
          <a:p>
            <a:r>
              <a:rPr lang="ru-RU" sz="1600" dirty="0"/>
              <a:t>У некоторых начинающих тренеров именно отсутствие хорошо развитых коммуникативных и интерактивных умений и навыков вызывает настоящую панику при необходимости самому обратиться к аудитории с речью или сообщением, сделать </a:t>
            </a:r>
            <a:r>
              <a:rPr lang="ru-RU" sz="1600" dirty="0" err="1"/>
              <a:t>самопрезентацию</a:t>
            </a:r>
            <a:r>
              <a:rPr lang="ru-RU" sz="1600" dirty="0"/>
              <a:t>, быть руководителем дискуссии, вести имитационную или ролевую игру, тренинг</a:t>
            </a:r>
            <a:r>
              <a:rPr lang="ru-RU" sz="1600" dirty="0" smtClean="0"/>
              <a:t>.</a:t>
            </a:r>
            <a:endParaRPr lang="ru-RU" sz="1600" dirty="0"/>
          </a:p>
          <a:p>
            <a:r>
              <a:rPr lang="ru-RU" sz="1600" dirty="0" smtClean="0"/>
              <a:t>Таким образом, эффективная организация Тренинга педагогического общения требует обязательного владения коммуникативной компетентностью как самого тренера, так и всех его участников, приобрести которую можно только в ходе интерактивного обучения. В то же время практика последипломного обучения специалистов в сфере образования показывает, что многие педагоги, потенциальные тренеры, готовы это делать, однако в высшей школе этому их серьезно не обучали, там не проводили специальных тренингов, не изучали невербальную коммуникацию и ее возможности. Такое недостаточное знание не позволяет многим участникам делового общения выбрать во время презентации информации правильные невербальные сигналы, скрыть нежелательные жесты (например, угрозу кулаком, постукивание по столу ребром ладони или указующий жест), занять лучшую позицию за столом, адекватно разместиться в пространственной среде.</a:t>
            </a:r>
            <a:endParaRPr lang="ru-RU" sz="1600" dirty="0"/>
          </a:p>
        </p:txBody>
      </p:sp>
    </p:spTree>
    <p:extLst>
      <p:ext uri="{BB962C8B-B14F-4D97-AF65-F5344CB8AC3E}">
        <p14:creationId xmlns:p14="http://schemas.microsoft.com/office/powerpoint/2010/main" val="36500240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TM04033919[[fn=Контур]]</Template>
  <TotalTime>27</TotalTime>
  <Words>699</Words>
  <Application>Microsoft Office PowerPoint</Application>
  <PresentationFormat>Произвольный</PresentationFormat>
  <Paragraphs>27</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Контур</vt:lpstr>
      <vt:lpstr>Ведущий как руководитель, тренер и участник коммуникации</vt:lpstr>
      <vt:lpstr>Задачи тренера и содержание его работы</vt:lpstr>
      <vt:lpstr>Презентация PowerPoint</vt:lpstr>
      <vt:lpstr>Имидж и первое впечатление тренера</vt:lpstr>
      <vt:lpstr>Презентация PowerPoint</vt:lpstr>
      <vt:lpstr>Профессиональные требования к тренеру</vt:lpstr>
      <vt:lpstr>Знания и умения эффективного тренера</vt:lpstr>
      <vt:lpstr>Презентация PowerPoint</vt:lpstr>
      <vt:lpstr>Сгорание, эмоциональное истощение и деперсонализация тренера и контроль ситуации</vt:lpstr>
      <vt:lpstr>Оценка программы тренинга и обучения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Ведущий как руководитель, тренер и участник коммуникации</dc:title>
  <dc:creator>Александр Диидык</dc:creator>
  <cp:lastModifiedBy>ASUS</cp:lastModifiedBy>
  <cp:revision>4</cp:revision>
  <dcterms:created xsi:type="dcterms:W3CDTF">2015-12-27T23:11:33Z</dcterms:created>
  <dcterms:modified xsi:type="dcterms:W3CDTF">2016-01-09T10:30:58Z</dcterms:modified>
</cp:coreProperties>
</file>