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72" r:id="rId8"/>
    <p:sldId id="262" r:id="rId9"/>
    <p:sldId id="263" r:id="rId10"/>
    <p:sldId id="264" r:id="rId11"/>
    <p:sldId id="278" r:id="rId12"/>
    <p:sldId id="265" r:id="rId13"/>
    <p:sldId id="273" r:id="rId14"/>
    <p:sldId id="266" r:id="rId15"/>
    <p:sldId id="267" r:id="rId16"/>
    <p:sldId id="281" r:id="rId17"/>
    <p:sldId id="268" r:id="rId18"/>
    <p:sldId id="279" r:id="rId19"/>
    <p:sldId id="269" r:id="rId20"/>
    <p:sldId id="280" r:id="rId21"/>
    <p:sldId id="274" r:id="rId22"/>
    <p:sldId id="270" r:id="rId23"/>
    <p:sldId id="271" r:id="rId24"/>
    <p:sldId id="277" r:id="rId25"/>
    <p:sldId id="276" r:id="rId26"/>
    <p:sldId id="283"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DF3"/>
    <a:srgbClr val="A2AE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500" autoAdjust="0"/>
  </p:normalViewPr>
  <p:slideViewPr>
    <p:cSldViewPr>
      <p:cViewPr varScale="1">
        <p:scale>
          <a:sx n="63" d="100"/>
          <a:sy n="63" d="100"/>
        </p:scale>
        <p:origin x="-126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11DA26A5-4526-451E-BBEE-7C8EB527A3BA}" type="datetimeFigureOut">
              <a:rPr lang="ru-RU"/>
              <a:pPr>
                <a:defRPr/>
              </a:pPr>
              <a:t>01.01.2016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E5BF5873-50D3-4232-8804-36A99BA0EC23}" type="slidenum">
              <a:rPr lang="ru-RU"/>
              <a:pPr>
                <a:defRPr/>
              </a:pPr>
              <a:t>‹#›</a:t>
            </a:fld>
            <a:endParaRPr lang="ru-RU"/>
          </a:p>
        </p:txBody>
      </p:sp>
    </p:spTree>
    <p:extLst>
      <p:ext uri="{BB962C8B-B14F-4D97-AF65-F5344CB8AC3E}">
        <p14:creationId xmlns:p14="http://schemas.microsoft.com/office/powerpoint/2010/main" val="556151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Образ слайда 1"/>
          <p:cNvSpPr>
            <a:spLocks noGrp="1" noRot="1" noChangeAspect="1" noTextEdit="1"/>
          </p:cNvSpPr>
          <p:nvPr>
            <p:ph type="sldImg"/>
          </p:nvPr>
        </p:nvSpPr>
        <p:spPr bwMode="auto">
          <a:noFill/>
          <a:ln>
            <a:solidFill>
              <a:srgbClr val="000000"/>
            </a:solidFill>
            <a:miter lim="800000"/>
            <a:headEnd/>
            <a:tailEnd/>
          </a:ln>
        </p:spPr>
      </p:sp>
      <p:sp>
        <p:nvSpPr>
          <p:cNvPr id="19459"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946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80D089-7B59-4EA2-8723-4613D2F2F2BD}" type="slidenum">
              <a:rPr lang="ru-RU"/>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p:spPr>
      </p:sp>
      <p:sp>
        <p:nvSpPr>
          <p:cNvPr id="20483"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048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D33696-1B2A-465C-88AE-B26C0D9EDDED}" type="slidenum">
              <a:rPr lang="ru-RU"/>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E5BF5873-50D3-4232-8804-36A99BA0EC23}" type="slidenum">
              <a:rPr lang="ru-RU" smtClean="0"/>
              <a:pPr>
                <a:defRPr/>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E5BF5873-50D3-4232-8804-36A99BA0EC23}" type="slidenum">
              <a:rPr lang="ru-RU" smtClean="0"/>
              <a:pPr>
                <a:defRPr/>
              </a:pPr>
              <a:t>8</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p:spPr>
      </p:sp>
      <p:sp>
        <p:nvSpPr>
          <p:cNvPr id="2150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150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5BC7E2-5B7A-4982-B6F2-B1D24E3ED752}" type="slidenum">
              <a:rPr lang="ru-RU"/>
              <a:pPr/>
              <a:t>12</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p:spPr>
      </p:sp>
      <p:sp>
        <p:nvSpPr>
          <p:cNvPr id="2150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150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5BC7E2-5B7A-4982-B6F2-B1D24E3ED752}" type="slidenum">
              <a:rPr lang="ru-RU"/>
              <a:pPr/>
              <a:t>13</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E5BF5873-50D3-4232-8804-36A99BA0EC23}" type="slidenum">
              <a:rPr lang="ru-RU" smtClean="0"/>
              <a:pPr>
                <a:defRPr/>
              </a:pPr>
              <a:t>20</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E5BF5873-50D3-4232-8804-36A99BA0EC23}" type="slidenum">
              <a:rPr lang="ru-RU" smtClean="0"/>
              <a:pPr>
                <a:defRPr/>
              </a:pPr>
              <a:t>23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0F881A2-18F4-49C7-AD95-32D1EFCE453C}" type="slidenum">
              <a:rPr lang="ru-RU"/>
              <a:pPr>
                <a:defRPr/>
              </a:pPr>
              <a:t>‹#›</a:t>
            </a:fld>
            <a:endParaRPr lang="ru-RU"/>
          </a:p>
        </p:txBody>
      </p:sp>
    </p:spTree>
  </p:cSld>
  <p:clrMapOvr>
    <a:masterClrMapping/>
  </p:clrMapOvr>
  <p:transition>
    <p:pull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DEE2F0E-8CB0-4DF2-9C5D-FABF583A315A}" type="slidenum">
              <a:rPr lang="ru-RU"/>
              <a:pPr>
                <a:defRPr/>
              </a:pPr>
              <a:t>‹#›</a:t>
            </a:fld>
            <a:endParaRPr lang="ru-RU"/>
          </a:p>
        </p:txBody>
      </p:sp>
    </p:spTree>
  </p:cSld>
  <p:clrMapOvr>
    <a:masterClrMapping/>
  </p:clrMapOvr>
  <p:transition>
    <p:pull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50FB1FF-0436-4188-BA08-D56767D51ED0}" type="slidenum">
              <a:rPr lang="ru-RU"/>
              <a:pPr>
                <a:defRPr/>
              </a:pPr>
              <a:t>‹#›</a:t>
            </a:fld>
            <a:endParaRPr lang="ru-RU"/>
          </a:p>
        </p:txBody>
      </p:sp>
    </p:spTree>
  </p:cSld>
  <p:clrMapOvr>
    <a:masterClrMapping/>
  </p:clrMapOvr>
  <p:transition>
    <p:pull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71B2239-D272-44B5-B03B-6A78C8EB4E0F}" type="slidenum">
              <a:rPr lang="ru-RU"/>
              <a:pPr>
                <a:defRPr/>
              </a:pPr>
              <a:t>‹#›</a:t>
            </a:fld>
            <a:endParaRPr lang="ru-RU"/>
          </a:p>
        </p:txBody>
      </p:sp>
    </p:spTree>
  </p:cSld>
  <p:clrMapOvr>
    <a:masterClrMapping/>
  </p:clrMapOvr>
  <p:transition>
    <p:pull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EBF26D5-62C8-4015-81FD-0A1E6FF66A4B}" type="slidenum">
              <a:rPr lang="ru-RU"/>
              <a:pPr>
                <a:defRPr/>
              </a:pPr>
              <a:t>‹#›</a:t>
            </a:fld>
            <a:endParaRPr lang="ru-RU"/>
          </a:p>
        </p:txBody>
      </p:sp>
    </p:spTree>
  </p:cSld>
  <p:clrMapOvr>
    <a:masterClrMapping/>
  </p:clrMapOvr>
  <p:transition>
    <p:pull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814B297-4E5D-4100-9B87-65D5160DEA17}" type="slidenum">
              <a:rPr lang="ru-RU"/>
              <a:pPr>
                <a:defRPr/>
              </a:pPr>
              <a:t>‹#›</a:t>
            </a:fld>
            <a:endParaRPr lang="ru-RU"/>
          </a:p>
        </p:txBody>
      </p:sp>
    </p:spTree>
  </p:cSld>
  <p:clrMapOvr>
    <a:masterClrMapping/>
  </p:clrMapOvr>
  <p:transition>
    <p:pull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39AC83F4-1622-42F9-A2FD-B5D2EF3E0F00}" type="slidenum">
              <a:rPr lang="ru-RU"/>
              <a:pPr>
                <a:defRPr/>
              </a:pPr>
              <a:t>‹#›</a:t>
            </a:fld>
            <a:endParaRPr lang="ru-RU"/>
          </a:p>
        </p:txBody>
      </p:sp>
    </p:spTree>
  </p:cSld>
  <p:clrMapOvr>
    <a:masterClrMapping/>
  </p:clrMapOvr>
  <p:transition>
    <p:pull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1453564-D1C4-438C-8A87-518CC42CBD69}" type="slidenum">
              <a:rPr lang="ru-RU"/>
              <a:pPr>
                <a:defRPr/>
              </a:pPr>
              <a:t>‹#›</a:t>
            </a:fld>
            <a:endParaRPr lang="ru-RU"/>
          </a:p>
        </p:txBody>
      </p:sp>
    </p:spTree>
  </p:cSld>
  <p:clrMapOvr>
    <a:masterClrMapping/>
  </p:clrMapOvr>
  <p:transition>
    <p:pull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F7640484-42C2-4E7B-901D-A9C6861A5C18}" type="slidenum">
              <a:rPr lang="ru-RU"/>
              <a:pPr>
                <a:defRPr/>
              </a:pPr>
              <a:t>‹#›</a:t>
            </a:fld>
            <a:endParaRPr lang="ru-RU"/>
          </a:p>
        </p:txBody>
      </p:sp>
    </p:spTree>
  </p:cSld>
  <p:clrMapOvr>
    <a:masterClrMapping/>
  </p:clrMapOvr>
  <p:transition>
    <p:pull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E74C2B9-4CED-4FCE-9A82-6261071E8971}" type="slidenum">
              <a:rPr lang="ru-RU"/>
              <a:pPr>
                <a:defRPr/>
              </a:pPr>
              <a:t>‹#›</a:t>
            </a:fld>
            <a:endParaRPr lang="ru-RU"/>
          </a:p>
        </p:txBody>
      </p:sp>
    </p:spTree>
  </p:cSld>
  <p:clrMapOvr>
    <a:masterClrMapping/>
  </p:clrMapOvr>
  <p:transition>
    <p:pull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B3936ED-F673-4ED5-9B19-05112FD9FA98}" type="slidenum">
              <a:rPr lang="ru-RU"/>
              <a:pPr>
                <a:defRPr/>
              </a:pPr>
              <a:t>‹#›</a:t>
            </a:fld>
            <a:endParaRPr lang="ru-RU"/>
          </a:p>
        </p:txBody>
      </p:sp>
    </p:spTree>
  </p:cSld>
  <p:clrMapOvr>
    <a:masterClrMapping/>
  </p:clrMapOvr>
  <p:transition>
    <p:pull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6000" r="-6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D97BCBCD-29B4-4D0E-9EB4-2DEF4378ECB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ll dir="u"/>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4.gif"/><Relationship Id="rId4" Type="http://schemas.openxmlformats.org/officeDocument/2006/relationships/image" Target="../media/image33.gif"/></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gif"/><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5.gif"/><Relationship Id="rId1" Type="http://schemas.openxmlformats.org/officeDocument/2006/relationships/slideLayout" Target="../slideLayouts/slideLayout2.xml"/><Relationship Id="rId5" Type="http://schemas.openxmlformats.org/officeDocument/2006/relationships/image" Target="../media/image40.gif"/><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png"/><Relationship Id="rId2" Type="http://schemas.openxmlformats.org/officeDocument/2006/relationships/image" Target="../media/image35.gif"/><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gif"/></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gif"/><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61.gif"/></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нутый угол 5"/>
          <p:cNvSpPr/>
          <p:nvPr/>
        </p:nvSpPr>
        <p:spPr bwMode="auto">
          <a:xfrm>
            <a:off x="1371600" y="609600"/>
            <a:ext cx="7086600" cy="2362200"/>
          </a:xfrm>
          <a:prstGeom prst="foldedCorner">
            <a:avLst/>
          </a:prstGeom>
          <a:solidFill>
            <a:srgbClr val="C5CDF3"/>
          </a:solidFill>
          <a:ln w="9525" cap="flat" cmpd="sng" algn="ctr">
            <a:solidFill>
              <a:schemeClr val="accent6">
                <a:lumMod val="60000"/>
                <a:lumOff val="40000"/>
              </a:schemeClr>
            </a:solidFill>
            <a:prstDash val="solid"/>
            <a:round/>
            <a:headEnd type="none" w="med" len="med"/>
            <a:tailEnd type="none" w="med" len="med"/>
          </a:ln>
          <a:effectLst/>
          <a:scene3d>
            <a:camera prst="orthographicFront"/>
            <a:lightRig rig="soft" dir="t">
              <a:rot lat="0" lon="0" rev="3000000"/>
            </a:lightRig>
          </a:scene3d>
        </p:spPr>
        <p:txBody>
          <a:bodyPr/>
          <a:lstStyle/>
          <a:p>
            <a:pPr eaLnBrk="0" hangingPunct="0">
              <a:defRPr/>
            </a:pPr>
            <a:endParaRPr lang="ru-RU"/>
          </a:p>
        </p:txBody>
      </p:sp>
      <p:pic>
        <p:nvPicPr>
          <p:cNvPr id="2051" name="Picture 3" descr="C:\Documents and Settings\User\Рабочий стол\Безимени-2.png"/>
          <p:cNvPicPr>
            <a:picLocks noChangeAspect="1" noChangeArrowheads="1"/>
          </p:cNvPicPr>
          <p:nvPr/>
        </p:nvPicPr>
        <p:blipFill>
          <a:blip r:embed="rId2" cstate="email"/>
          <a:srcRect/>
          <a:stretch>
            <a:fillRect/>
          </a:stretch>
        </p:blipFill>
        <p:spPr bwMode="auto">
          <a:xfrm>
            <a:off x="1143000" y="381000"/>
            <a:ext cx="711200" cy="914400"/>
          </a:xfrm>
          <a:prstGeom prst="rect">
            <a:avLst/>
          </a:prstGeom>
          <a:noFill/>
          <a:ln w="9525">
            <a:noFill/>
            <a:miter lim="800000"/>
            <a:headEnd/>
            <a:tailEnd/>
          </a:ln>
        </p:spPr>
      </p:pic>
      <p:pic>
        <p:nvPicPr>
          <p:cNvPr id="2052" name="Picture 3" descr="C:\Documents and Settings\User\Рабочий стол\Безимени-2.png"/>
          <p:cNvPicPr>
            <a:picLocks noChangeAspect="1" noChangeArrowheads="1"/>
          </p:cNvPicPr>
          <p:nvPr/>
        </p:nvPicPr>
        <p:blipFill>
          <a:blip r:embed="rId2" cstate="email"/>
          <a:srcRect/>
          <a:stretch>
            <a:fillRect/>
          </a:stretch>
        </p:blipFill>
        <p:spPr bwMode="auto">
          <a:xfrm>
            <a:off x="7543800" y="381000"/>
            <a:ext cx="711200" cy="914400"/>
          </a:xfrm>
          <a:prstGeom prst="rect">
            <a:avLst/>
          </a:prstGeom>
          <a:noFill/>
          <a:ln w="9525">
            <a:noFill/>
            <a:miter lim="800000"/>
            <a:headEnd/>
            <a:tailEnd/>
          </a:ln>
        </p:spPr>
      </p:pic>
      <p:sp>
        <p:nvSpPr>
          <p:cNvPr id="7" name="Прямоугольник 6"/>
          <p:cNvSpPr/>
          <p:nvPr/>
        </p:nvSpPr>
        <p:spPr>
          <a:xfrm>
            <a:off x="1447800" y="1143000"/>
            <a:ext cx="7133043" cy="923330"/>
          </a:xfrm>
          <a:prstGeom prst="rect">
            <a:avLst/>
          </a:prstGeom>
          <a:noFill/>
        </p:spPr>
        <p:txBody>
          <a:bodyPr wrap="none">
            <a:spAutoFit/>
          </a:bodyPr>
          <a:lstStyle/>
          <a:p>
            <a:pPr algn="ctr">
              <a:defRPr/>
            </a:pPr>
            <a:r>
              <a:rPr lang="ru-RU" sz="5400" b="1" spc="50" dirty="0">
                <a:ln w="12700" cmpd="sng">
                  <a:solidFill>
                    <a:schemeClr val="accent6">
                      <a:satMod val="120000"/>
                      <a:shade val="80000"/>
                    </a:schemeClr>
                  </a:solidFill>
                  <a:prstDash val="solid"/>
                </a:ln>
                <a:solidFill>
                  <a:srgbClr val="C00000"/>
                </a:solidFill>
                <a:effectLst>
                  <a:glow rad="53100">
                    <a:schemeClr val="accent6">
                      <a:satMod val="180000"/>
                      <a:alpha val="30000"/>
                    </a:schemeClr>
                  </a:glow>
                </a:effectLst>
              </a:rPr>
              <a:t> Этикет знакомства </a:t>
            </a:r>
          </a:p>
        </p:txBody>
      </p:sp>
      <p:pic>
        <p:nvPicPr>
          <p:cNvPr id="11" name="Picture 2" descr="http://www.bibigon.ru/p/b_21920.gif"/>
          <p:cNvPicPr>
            <a:picLocks noChangeAspect="1" noChangeArrowheads="1" noCrop="1"/>
          </p:cNvPicPr>
          <p:nvPr/>
        </p:nvPicPr>
        <p:blipFill>
          <a:blip r:embed="rId3" cstate="print"/>
          <a:srcRect/>
          <a:stretch>
            <a:fillRect/>
          </a:stretch>
        </p:blipFill>
        <p:spPr bwMode="auto">
          <a:xfrm>
            <a:off x="3276600" y="3048000"/>
            <a:ext cx="4572000" cy="3429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56" name="Picture 8" descr="D:\ДОПОЛНЕНИЕ\новейшие  картинки\ВСЕ ДЛЯ ОФОРМЛЕНИЯ\3271e47a1fb9.png"/>
          <p:cNvPicPr>
            <a:picLocks noChangeAspect="1" noChangeArrowheads="1"/>
          </p:cNvPicPr>
          <p:nvPr/>
        </p:nvPicPr>
        <p:blipFill>
          <a:blip r:embed="rId4" cstate="print"/>
          <a:srcRect/>
          <a:stretch>
            <a:fillRect/>
          </a:stretch>
        </p:blipFill>
        <p:spPr bwMode="auto">
          <a:xfrm>
            <a:off x="838200" y="2209800"/>
            <a:ext cx="2517322" cy="3810001"/>
          </a:xfrm>
          <a:prstGeom prst="rect">
            <a:avLst/>
          </a:prstGeom>
          <a:noFill/>
        </p:spPr>
      </p:pic>
      <p:sp>
        <p:nvSpPr>
          <p:cNvPr id="9" name="Прямоугольник 8"/>
          <p:cNvSpPr/>
          <p:nvPr/>
        </p:nvSpPr>
        <p:spPr>
          <a:xfrm>
            <a:off x="1447801" y="2057400"/>
            <a:ext cx="7010400" cy="954107"/>
          </a:xfrm>
          <a:prstGeom prst="rect">
            <a:avLst/>
          </a:prstGeom>
        </p:spPr>
        <p:txBody>
          <a:bodyPr wrap="square">
            <a:spAutoFit/>
          </a:bodyPr>
          <a:lstStyle/>
          <a:p>
            <a:pPr algn="ctr"/>
            <a:r>
              <a:rPr lang="ru-RU" sz="2800" b="1" dirty="0" smtClean="0">
                <a:solidFill>
                  <a:srgbClr val="C00000"/>
                </a:solidFill>
              </a:rPr>
              <a:t> </a:t>
            </a:r>
            <a:r>
              <a:rPr lang="ru-RU" sz="2800" b="1" dirty="0" smtClean="0">
                <a:solidFill>
                  <a:srgbClr val="002060"/>
                </a:solidFill>
              </a:rPr>
              <a:t>Базалий Р.В. –доцент кафедры </a:t>
            </a:r>
            <a:r>
              <a:rPr lang="ru-RU" sz="2800" b="1" dirty="0" err="1" smtClean="0">
                <a:solidFill>
                  <a:srgbClr val="002060"/>
                </a:solidFill>
              </a:rPr>
              <a:t>ТиМПО</a:t>
            </a:r>
            <a:r>
              <a:rPr lang="ru-RU" sz="2800" b="1" dirty="0" smtClean="0">
                <a:solidFill>
                  <a:srgbClr val="002060"/>
                </a:solidFill>
              </a:rPr>
              <a:t>, </a:t>
            </a:r>
            <a:r>
              <a:rPr lang="ru-RU" sz="2800" b="1" dirty="0" err="1" smtClean="0">
                <a:solidFill>
                  <a:srgbClr val="002060"/>
                </a:solidFill>
              </a:rPr>
              <a:t>канд.пед.наук</a:t>
            </a:r>
            <a:endParaRPr lang="ru-RU" sz="2800" b="1" dirty="0">
              <a:solidFill>
                <a:srgbClr val="002060"/>
              </a:solidFill>
            </a:endParaRPr>
          </a:p>
        </p:txBody>
      </p:sp>
      <p:sp>
        <p:nvSpPr>
          <p:cNvPr id="12" name="TextBox 11"/>
          <p:cNvSpPr txBox="1"/>
          <p:nvPr/>
        </p:nvSpPr>
        <p:spPr>
          <a:xfrm>
            <a:off x="4572000" y="6488668"/>
            <a:ext cx="248786" cy="369332"/>
          </a:xfrm>
          <a:prstGeom prst="rect">
            <a:avLst/>
          </a:prstGeom>
          <a:noFill/>
        </p:spPr>
        <p:txBody>
          <a:bodyPr wrap="none" rtlCol="0">
            <a:spAutoFit/>
          </a:bodyPr>
          <a:lstStyle/>
          <a:p>
            <a:r>
              <a:rPr lang="ru-RU" b="1" dirty="0" smtClean="0"/>
              <a:t> </a:t>
            </a:r>
            <a:endParaRPr lang="ru-RU" b="1" dirty="0"/>
          </a:p>
        </p:txBody>
      </p:sp>
    </p:spTree>
  </p:cSld>
  <p:clrMapOvr>
    <a:masterClrMapping/>
  </p:clrMapOvr>
  <p:transition>
    <p:pull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Содержимое 2"/>
          <p:cNvSpPr>
            <a:spLocks noGrp="1"/>
          </p:cNvSpPr>
          <p:nvPr>
            <p:ph idx="1"/>
          </p:nvPr>
        </p:nvSpPr>
        <p:spPr>
          <a:xfrm>
            <a:off x="1524000" y="381000"/>
            <a:ext cx="6781800" cy="4525963"/>
          </a:xfrm>
        </p:spPr>
        <p:txBody>
          <a:bodyPr/>
          <a:lstStyle/>
          <a:p>
            <a:pPr algn="just" eaLnBrk="1" hangingPunct="1">
              <a:buFontTx/>
              <a:buNone/>
            </a:pPr>
            <a:r>
              <a:rPr lang="ru-RU" dirty="0" smtClean="0"/>
              <a:t>   </a:t>
            </a:r>
            <a:r>
              <a:rPr lang="ru-RU" sz="2400" dirty="0" smtClean="0"/>
              <a:t>Мужчину представляют женщине. Во время знакомства открыто смотрят собеседнику в лицо. Хорошее знакомство начинается</a:t>
            </a:r>
            <a:r>
              <a:rPr lang="ru-RU" sz="2400" b="1" dirty="0" smtClean="0">
                <a:solidFill>
                  <a:srgbClr val="C00000"/>
                </a:solidFill>
              </a:rPr>
              <a:t> с доброжелательной улыбки. </a:t>
            </a:r>
            <a:br>
              <a:rPr lang="ru-RU" sz="2400" b="1" dirty="0" smtClean="0">
                <a:solidFill>
                  <a:srgbClr val="C00000"/>
                </a:solidFill>
              </a:rPr>
            </a:br>
            <a:endParaRPr lang="ru-RU" sz="2400" b="1" dirty="0" smtClean="0">
              <a:solidFill>
                <a:srgbClr val="C00000"/>
              </a:solidFill>
            </a:endParaRPr>
          </a:p>
          <a:p>
            <a:pPr algn="just" eaLnBrk="1" hangingPunct="1"/>
            <a:endParaRPr lang="ru-RU" sz="2400" dirty="0" smtClean="0"/>
          </a:p>
        </p:txBody>
      </p:sp>
      <p:pic>
        <p:nvPicPr>
          <p:cNvPr id="4" name="Picture 2" descr="Картинка 213 из 232"/>
          <p:cNvPicPr>
            <a:picLocks noChangeAspect="1" noChangeArrowheads="1"/>
          </p:cNvPicPr>
          <p:nvPr/>
        </p:nvPicPr>
        <p:blipFill>
          <a:blip r:embed="rId2" cstate="print"/>
          <a:srcRect/>
          <a:stretch>
            <a:fillRect/>
          </a:stretch>
        </p:blipFill>
        <p:spPr bwMode="auto">
          <a:xfrm>
            <a:off x="6629400" y="2438400"/>
            <a:ext cx="2190750" cy="3892550"/>
          </a:xfrm>
          <a:prstGeom prst="rect">
            <a:avLst/>
          </a:prstGeom>
          <a:ln>
            <a:noFill/>
          </a:ln>
          <a:effectLst>
            <a:outerShdw blurRad="292100" dist="139700" dir="2700000" algn="tl" rotWithShape="0">
              <a:srgbClr val="333333">
                <a:alpha val="65000"/>
              </a:srgbClr>
            </a:outerShdw>
          </a:effectLst>
        </p:spPr>
      </p:pic>
      <p:pic>
        <p:nvPicPr>
          <p:cNvPr id="5" name="Picture 4" descr="http://www.knigge.ru/images/greetings-03.jpg"/>
          <p:cNvPicPr>
            <a:picLocks noChangeAspect="1" noChangeArrowheads="1"/>
          </p:cNvPicPr>
          <p:nvPr/>
        </p:nvPicPr>
        <p:blipFill>
          <a:blip r:embed="rId3" cstate="email"/>
          <a:srcRect/>
          <a:stretch>
            <a:fillRect/>
          </a:stretch>
        </p:blipFill>
        <p:spPr bwMode="auto">
          <a:xfrm>
            <a:off x="838200" y="3276600"/>
            <a:ext cx="5448300" cy="3067050"/>
          </a:xfrm>
          <a:prstGeom prst="rect">
            <a:avLst/>
          </a:prstGeom>
          <a:ln>
            <a:noFill/>
          </a:ln>
          <a:effectLst>
            <a:outerShdw blurRad="292100" dist="139700" dir="2700000" algn="tl" rotWithShape="0">
              <a:srgbClr val="333333">
                <a:alpha val="65000"/>
              </a:srgbClr>
            </a:outerShdw>
          </a:effectLst>
        </p:spPr>
      </p:pic>
      <p:pic>
        <p:nvPicPr>
          <p:cNvPr id="10245" name="Picture 5" descr="D:\ДОПОЛНЕНИЕ\новейшие  картинки\ВСЕ ДЛЯ ОФОРМЛЕНИЯ\бордюр\525189f14b2e.png"/>
          <p:cNvPicPr>
            <a:picLocks noChangeAspect="1" noChangeArrowheads="1"/>
          </p:cNvPicPr>
          <p:nvPr/>
        </p:nvPicPr>
        <p:blipFill>
          <a:blip r:embed="rId4" cstate="email"/>
          <a:srcRect/>
          <a:stretch>
            <a:fillRect/>
          </a:stretch>
        </p:blipFill>
        <p:spPr bwMode="auto">
          <a:xfrm>
            <a:off x="990600" y="1981200"/>
            <a:ext cx="1981200" cy="1981200"/>
          </a:xfrm>
          <a:prstGeom prst="rect">
            <a:avLst/>
          </a:prstGeom>
          <a:noFill/>
        </p:spPr>
      </p:pic>
    </p:spTree>
  </p:cSld>
  <p:clrMapOvr>
    <a:masterClrMapping/>
  </p:clrMapOvr>
  <p:transition>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304800"/>
            <a:ext cx="8001000" cy="4525963"/>
          </a:xfrm>
        </p:spPr>
        <p:txBody>
          <a:bodyPr/>
          <a:lstStyle/>
          <a:p>
            <a:pPr algn="just">
              <a:buNone/>
            </a:pPr>
            <a:r>
              <a:rPr lang="ru-RU" dirty="0" smtClean="0"/>
              <a:t>   </a:t>
            </a:r>
            <a:r>
              <a:rPr lang="ru-RU" sz="2400" dirty="0" smtClean="0"/>
              <a:t>Женщина, вне зависимости от возраста и положения, </a:t>
            </a:r>
            <a:r>
              <a:rPr lang="ru-RU" sz="2400" b="1" dirty="0" smtClean="0">
                <a:solidFill>
                  <a:srgbClr val="C00000"/>
                </a:solidFill>
              </a:rPr>
              <a:t>никогда не представляется мужчине первой.</a:t>
            </a:r>
            <a:r>
              <a:rPr lang="ru-RU" sz="2400" dirty="0" smtClean="0"/>
              <a:t> Из последнего правила могут быть исключения, например если эта женщина - студентка, а мужчина - почетный профессор. </a:t>
            </a:r>
          </a:p>
          <a:p>
            <a:pPr algn="just"/>
            <a:endParaRPr lang="ru-RU" sz="2400" dirty="0"/>
          </a:p>
        </p:txBody>
      </p:sp>
      <p:pic>
        <p:nvPicPr>
          <p:cNvPr id="4" name="Picture 10" descr="Картинка 60 из 61628"/>
          <p:cNvPicPr>
            <a:picLocks noChangeAspect="1" noChangeArrowheads="1"/>
          </p:cNvPicPr>
          <p:nvPr/>
        </p:nvPicPr>
        <p:blipFill>
          <a:blip r:embed="rId2" cstate="email"/>
          <a:srcRect/>
          <a:stretch>
            <a:fillRect/>
          </a:stretch>
        </p:blipFill>
        <p:spPr bwMode="auto">
          <a:xfrm>
            <a:off x="1981200" y="2590800"/>
            <a:ext cx="3124200" cy="3124200"/>
          </a:xfrm>
          <a:prstGeom prst="rect">
            <a:avLst/>
          </a:prstGeom>
          <a:ln>
            <a:noFill/>
          </a:ln>
          <a:effectLst>
            <a:outerShdw blurRad="292100" dist="139700" dir="2700000" algn="tl" rotWithShape="0">
              <a:srgbClr val="333333">
                <a:alpha val="65000"/>
              </a:srgbClr>
            </a:outerShdw>
          </a:effectLst>
        </p:spPr>
      </p:pic>
      <p:pic>
        <p:nvPicPr>
          <p:cNvPr id="5" name="Picture 10" descr="Картинка 1324 из 61632"/>
          <p:cNvPicPr>
            <a:picLocks noChangeAspect="1" noChangeArrowheads="1"/>
          </p:cNvPicPr>
          <p:nvPr/>
        </p:nvPicPr>
        <p:blipFill>
          <a:blip r:embed="rId3" cstate="email"/>
          <a:srcRect/>
          <a:stretch>
            <a:fillRect/>
          </a:stretch>
        </p:blipFill>
        <p:spPr bwMode="auto">
          <a:xfrm>
            <a:off x="5715000" y="2667000"/>
            <a:ext cx="2809875" cy="3810000"/>
          </a:xfrm>
          <a:prstGeom prst="rect">
            <a:avLst/>
          </a:prstGeom>
          <a:ln>
            <a:noFill/>
          </a:ln>
          <a:effectLst>
            <a:outerShdw blurRad="292100" dist="139700" dir="2700000" algn="tl" rotWithShape="0">
              <a:srgbClr val="333333">
                <a:alpha val="65000"/>
              </a:srgbClr>
            </a:outerShdw>
          </a:effectLst>
        </p:spPr>
      </p:pic>
      <p:pic>
        <p:nvPicPr>
          <p:cNvPr id="36866" name="Picture 2" descr="D:\ДОПОЛНЕНИЕ\новейшие  картинки\ВСЕ ДЛЯ ОФОРМЛЕНИЯ\бордюр\горизонтальный рельефный\a8bd1e73da46.gif"/>
          <p:cNvPicPr>
            <a:picLocks noChangeAspect="1" noChangeArrowheads="1" noCrop="1"/>
          </p:cNvPicPr>
          <p:nvPr/>
        </p:nvPicPr>
        <p:blipFill>
          <a:blip r:embed="rId4" cstate="email"/>
          <a:srcRect/>
          <a:stretch>
            <a:fillRect/>
          </a:stretch>
        </p:blipFill>
        <p:spPr bwMode="auto">
          <a:xfrm>
            <a:off x="1600200" y="5504155"/>
            <a:ext cx="4152900" cy="1353845"/>
          </a:xfrm>
          <a:prstGeom prst="rect">
            <a:avLst/>
          </a:prstGeom>
          <a:noFill/>
        </p:spPr>
      </p:pic>
    </p:spTree>
  </p:cSld>
  <p:clrMapOvr>
    <a:masterClrMapping/>
  </p:clrMapOvr>
  <p:transition>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Содержимое 2"/>
          <p:cNvSpPr>
            <a:spLocks noGrp="1"/>
          </p:cNvSpPr>
          <p:nvPr>
            <p:ph idx="1"/>
          </p:nvPr>
        </p:nvSpPr>
        <p:spPr>
          <a:xfrm>
            <a:off x="990600" y="381000"/>
            <a:ext cx="7772400" cy="4525963"/>
          </a:xfrm>
        </p:spPr>
        <p:txBody>
          <a:bodyPr/>
          <a:lstStyle/>
          <a:p>
            <a:pPr algn="just" eaLnBrk="1" hangingPunct="1">
              <a:buFontTx/>
              <a:buNone/>
            </a:pPr>
            <a:r>
              <a:rPr lang="ru-RU" sz="2400" dirty="0" smtClean="0"/>
              <a:t>    Старший по возрасту и положению человек подает </a:t>
            </a:r>
            <a:r>
              <a:rPr lang="ru-RU" sz="2400" b="1" dirty="0" smtClean="0">
                <a:solidFill>
                  <a:srgbClr val="C00000"/>
                </a:solidFill>
              </a:rPr>
              <a:t>руку младшему, а женщина протягивает руку мужчине. </a:t>
            </a:r>
          </a:p>
        </p:txBody>
      </p:sp>
      <p:pic>
        <p:nvPicPr>
          <p:cNvPr id="4" name="Picture 10" descr="Картинка 1324 из 61632"/>
          <p:cNvPicPr>
            <a:picLocks noChangeAspect="1" noChangeArrowheads="1"/>
          </p:cNvPicPr>
          <p:nvPr/>
        </p:nvPicPr>
        <p:blipFill>
          <a:blip r:embed="rId3" cstate="email"/>
          <a:srcRect/>
          <a:stretch>
            <a:fillRect/>
          </a:stretch>
        </p:blipFill>
        <p:spPr bwMode="auto">
          <a:xfrm>
            <a:off x="5334000" y="2667000"/>
            <a:ext cx="2809875" cy="3810000"/>
          </a:xfrm>
          <a:prstGeom prst="rect">
            <a:avLst/>
          </a:prstGeom>
          <a:ln>
            <a:noFill/>
          </a:ln>
          <a:effectLst>
            <a:outerShdw blurRad="292100" dist="139700" dir="2700000" algn="tl" rotWithShape="0">
              <a:srgbClr val="333333">
                <a:alpha val="65000"/>
              </a:srgbClr>
            </a:outerShdw>
          </a:effectLst>
        </p:spPr>
      </p:pic>
      <p:pic>
        <p:nvPicPr>
          <p:cNvPr id="5" name="Picture 6" descr="Картинка 824 из 61628"/>
          <p:cNvPicPr>
            <a:picLocks noChangeAspect="1" noChangeArrowheads="1"/>
          </p:cNvPicPr>
          <p:nvPr/>
        </p:nvPicPr>
        <p:blipFill>
          <a:blip r:embed="rId4" cstate="email"/>
          <a:srcRect/>
          <a:stretch>
            <a:fillRect/>
          </a:stretch>
        </p:blipFill>
        <p:spPr bwMode="auto">
          <a:xfrm>
            <a:off x="1905000" y="1981200"/>
            <a:ext cx="2752725"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Содержимое 2"/>
          <p:cNvSpPr>
            <a:spLocks noGrp="1"/>
          </p:cNvSpPr>
          <p:nvPr>
            <p:ph idx="1"/>
          </p:nvPr>
        </p:nvSpPr>
        <p:spPr>
          <a:xfrm>
            <a:off x="990600" y="381000"/>
            <a:ext cx="7772400" cy="4525963"/>
          </a:xfrm>
        </p:spPr>
        <p:txBody>
          <a:bodyPr/>
          <a:lstStyle/>
          <a:p>
            <a:pPr algn="just" eaLnBrk="1" hangingPunct="1">
              <a:buFontTx/>
              <a:buNone/>
            </a:pPr>
            <a:r>
              <a:rPr lang="ru-RU" sz="2400" dirty="0" smtClean="0"/>
              <a:t>    Среди ровесников руку первым подает </a:t>
            </a:r>
            <a:r>
              <a:rPr lang="ru-RU" sz="2400" b="1" dirty="0" smtClean="0">
                <a:solidFill>
                  <a:srgbClr val="C00000"/>
                </a:solidFill>
              </a:rPr>
              <a:t>тот человек, которому представляют другого. </a:t>
            </a:r>
            <a:endParaRPr lang="ru-RU" sz="2400" dirty="0" smtClean="0"/>
          </a:p>
        </p:txBody>
      </p:sp>
      <p:pic>
        <p:nvPicPr>
          <p:cNvPr id="6" name="Picture 6" descr="Картинка 434 из 61628"/>
          <p:cNvPicPr>
            <a:picLocks noChangeAspect="1" noChangeArrowheads="1"/>
          </p:cNvPicPr>
          <p:nvPr/>
        </p:nvPicPr>
        <p:blipFill>
          <a:blip r:embed="rId3" cstate="print"/>
          <a:srcRect/>
          <a:stretch>
            <a:fillRect/>
          </a:stretch>
        </p:blipFill>
        <p:spPr bwMode="auto">
          <a:xfrm>
            <a:off x="2743200" y="1447800"/>
            <a:ext cx="3681984" cy="4876800"/>
          </a:xfrm>
          <a:prstGeom prst="rect">
            <a:avLst/>
          </a:prstGeom>
          <a:ln>
            <a:noFill/>
          </a:ln>
          <a:effectLst>
            <a:outerShdw blurRad="292100" dist="139700" dir="2700000" algn="tl" rotWithShape="0">
              <a:srgbClr val="333333">
                <a:alpha val="65000"/>
              </a:srgbClr>
            </a:outerShdw>
          </a:effectLst>
        </p:spPr>
      </p:pic>
      <p:pic>
        <p:nvPicPr>
          <p:cNvPr id="34818" name="Picture 2" descr="D:\ДОПОЛНЕНИЕ\новейшие  картинки\ВСЕ ДЛЯ ОФОРМЛЕНИЯ\бордюр\вертикальный рельефный\add772b26073.gif"/>
          <p:cNvPicPr>
            <a:picLocks noChangeAspect="1" noChangeArrowheads="1" noCrop="1"/>
          </p:cNvPicPr>
          <p:nvPr/>
        </p:nvPicPr>
        <p:blipFill>
          <a:blip r:embed="rId4" cstate="email"/>
          <a:srcRect/>
          <a:stretch>
            <a:fillRect/>
          </a:stretch>
        </p:blipFill>
        <p:spPr bwMode="auto">
          <a:xfrm>
            <a:off x="7467600" y="3505200"/>
            <a:ext cx="857250" cy="2857500"/>
          </a:xfrm>
          <a:prstGeom prst="rect">
            <a:avLst/>
          </a:prstGeom>
          <a:noFill/>
        </p:spPr>
      </p:pic>
      <p:pic>
        <p:nvPicPr>
          <p:cNvPr id="34819" name="Picture 3" descr="D:\ДОПОЛНЕНИЕ\новейшие  картинки\ВСЕ ДЛЯ ОФОРМЛЕНИЯ\бордюр\вертикальный рельефный\8fad947f36d6.gif"/>
          <p:cNvPicPr>
            <a:picLocks noChangeAspect="1" noChangeArrowheads="1" noCrop="1"/>
          </p:cNvPicPr>
          <p:nvPr/>
        </p:nvPicPr>
        <p:blipFill>
          <a:blip r:embed="rId5" cstate="email"/>
          <a:srcRect/>
          <a:stretch>
            <a:fillRect/>
          </a:stretch>
        </p:blipFill>
        <p:spPr bwMode="auto">
          <a:xfrm>
            <a:off x="1371600" y="1447800"/>
            <a:ext cx="762000" cy="2857500"/>
          </a:xfrm>
          <a:prstGeom prst="rect">
            <a:avLst/>
          </a:prstGeom>
          <a:noFill/>
        </p:spPr>
      </p:pic>
    </p:spTree>
  </p:cSld>
  <p:clrMapOvr>
    <a:masterClrMapping/>
  </p:clrMapOvr>
  <p:transition>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idx="1"/>
          </p:nvPr>
        </p:nvSpPr>
        <p:spPr>
          <a:xfrm>
            <a:off x="1066800" y="381000"/>
            <a:ext cx="7543800" cy="4373563"/>
          </a:xfrm>
        </p:spPr>
        <p:txBody>
          <a:bodyPr/>
          <a:lstStyle/>
          <a:p>
            <a:pPr algn="just" eaLnBrk="1" hangingPunct="1">
              <a:buBlip>
                <a:blip r:embed="rId2"/>
              </a:buBlip>
            </a:pPr>
            <a:r>
              <a:rPr lang="ru-RU" sz="2400" dirty="0" smtClean="0"/>
              <a:t>Представленное лицо приветливо </a:t>
            </a:r>
            <a:r>
              <a:rPr lang="ru-RU" sz="2400" b="1" dirty="0" smtClean="0">
                <a:solidFill>
                  <a:srgbClr val="C00000"/>
                </a:solidFill>
              </a:rPr>
              <a:t>отвечает</a:t>
            </a:r>
            <a:r>
              <a:rPr lang="ru-RU" sz="2400" dirty="0" smtClean="0"/>
              <a:t> на рукопожатие. </a:t>
            </a:r>
          </a:p>
          <a:p>
            <a:pPr algn="just" eaLnBrk="1" hangingPunct="1">
              <a:buBlip>
                <a:blip r:embed="rId2"/>
              </a:buBlip>
            </a:pPr>
            <a:r>
              <a:rPr lang="ru-RU" sz="2400" dirty="0" smtClean="0"/>
              <a:t>Во время знакомства пожилого мужчины и молодой девушки последняя ждет, когда руку </a:t>
            </a:r>
            <a:r>
              <a:rPr lang="ru-RU" sz="2400" b="1" dirty="0" smtClean="0">
                <a:solidFill>
                  <a:srgbClr val="C00000"/>
                </a:solidFill>
              </a:rPr>
              <a:t>протянет мужчина</a:t>
            </a:r>
            <a:r>
              <a:rPr lang="ru-RU" sz="2400" dirty="0" smtClean="0"/>
              <a:t>. </a:t>
            </a:r>
          </a:p>
          <a:p>
            <a:pPr algn="just" eaLnBrk="1" hangingPunct="1">
              <a:buBlip>
                <a:blip r:embed="rId2"/>
              </a:buBlip>
            </a:pPr>
            <a:r>
              <a:rPr lang="ru-RU" sz="2400" dirty="0" smtClean="0"/>
              <a:t>При знакомстве с ровесником молодой человек первым называет себя, а </a:t>
            </a:r>
            <a:r>
              <a:rPr lang="ru-RU" sz="2400" b="1" dirty="0" smtClean="0">
                <a:solidFill>
                  <a:srgbClr val="C00000"/>
                </a:solidFill>
              </a:rPr>
              <a:t>девушка подает руку</a:t>
            </a:r>
            <a:r>
              <a:rPr lang="ru-RU" sz="2400" dirty="0" smtClean="0"/>
              <a:t>.</a:t>
            </a:r>
          </a:p>
        </p:txBody>
      </p:sp>
      <p:pic>
        <p:nvPicPr>
          <p:cNvPr id="12291" name="Picture 4" descr="Картинка 376 из 61628"/>
          <p:cNvPicPr>
            <a:picLocks noChangeAspect="1" noChangeArrowheads="1"/>
          </p:cNvPicPr>
          <p:nvPr/>
        </p:nvPicPr>
        <p:blipFill>
          <a:blip r:embed="rId3" cstate="email"/>
          <a:srcRect/>
          <a:stretch>
            <a:fillRect/>
          </a:stretch>
        </p:blipFill>
        <p:spPr bwMode="auto">
          <a:xfrm>
            <a:off x="1219200" y="3657600"/>
            <a:ext cx="4391025" cy="2924604"/>
          </a:xfrm>
          <a:prstGeom prst="rect">
            <a:avLst/>
          </a:prstGeom>
          <a:ln>
            <a:noFill/>
          </a:ln>
          <a:effectLst>
            <a:outerShdw blurRad="292100" dist="139700" dir="2700000" algn="tl" rotWithShape="0">
              <a:srgbClr val="333333">
                <a:alpha val="65000"/>
              </a:srgbClr>
            </a:outerShdw>
          </a:effectLst>
        </p:spPr>
      </p:pic>
      <p:pic>
        <p:nvPicPr>
          <p:cNvPr id="12292" name="Picture 8" descr="Картинка 457 из 61628"/>
          <p:cNvPicPr>
            <a:picLocks noChangeAspect="1" noChangeArrowheads="1"/>
          </p:cNvPicPr>
          <p:nvPr/>
        </p:nvPicPr>
        <p:blipFill>
          <a:blip r:embed="rId4" cstate="email"/>
          <a:srcRect/>
          <a:stretch>
            <a:fillRect/>
          </a:stretch>
        </p:blipFill>
        <p:spPr bwMode="auto">
          <a:xfrm>
            <a:off x="6095999" y="3657600"/>
            <a:ext cx="2332975" cy="288651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Содержимое 2"/>
          <p:cNvSpPr>
            <a:spLocks noGrp="1"/>
          </p:cNvSpPr>
          <p:nvPr>
            <p:ph idx="1"/>
          </p:nvPr>
        </p:nvSpPr>
        <p:spPr>
          <a:xfrm>
            <a:off x="990600" y="228600"/>
            <a:ext cx="7848600" cy="4525963"/>
          </a:xfrm>
        </p:spPr>
        <p:txBody>
          <a:bodyPr/>
          <a:lstStyle/>
          <a:p>
            <a:pPr algn="just" eaLnBrk="1" hangingPunct="1">
              <a:buBlip>
                <a:blip r:embed="rId2"/>
              </a:buBlip>
            </a:pPr>
            <a:r>
              <a:rPr lang="ru-RU" sz="2400" dirty="0" smtClean="0"/>
              <a:t>Если мужчина сидит, то он </a:t>
            </a:r>
            <a:r>
              <a:rPr lang="ru-RU" sz="2400" b="1" dirty="0" smtClean="0">
                <a:solidFill>
                  <a:srgbClr val="C00000"/>
                </a:solidFill>
              </a:rPr>
              <a:t>встает</a:t>
            </a:r>
            <a:r>
              <a:rPr lang="ru-RU" sz="2400" dirty="0" smtClean="0"/>
              <a:t>, когда его представляют. </a:t>
            </a:r>
          </a:p>
          <a:p>
            <a:pPr algn="just" eaLnBrk="1" hangingPunct="1">
              <a:buBlip>
                <a:blip r:embed="rId2"/>
              </a:buBlip>
            </a:pPr>
            <a:r>
              <a:rPr lang="ru-RU" sz="2400" dirty="0" smtClean="0"/>
              <a:t>Женщина встает </a:t>
            </a:r>
            <a:r>
              <a:rPr lang="ru-RU" sz="2400" b="1" dirty="0" smtClean="0">
                <a:solidFill>
                  <a:srgbClr val="C00000"/>
                </a:solidFill>
              </a:rPr>
              <a:t>только в случае </a:t>
            </a:r>
            <a:r>
              <a:rPr lang="ru-RU" sz="2400" dirty="0" smtClean="0"/>
              <a:t>знакомства с пожилой женщиной или пожилым мужчиной.</a:t>
            </a:r>
          </a:p>
          <a:p>
            <a:pPr algn="just" eaLnBrk="1" hangingPunct="1">
              <a:buBlip>
                <a:blip r:embed="rId2"/>
              </a:buBlip>
            </a:pPr>
            <a:r>
              <a:rPr lang="ru-RU" sz="2400" dirty="0" smtClean="0"/>
              <a:t> Человек, которому кого-то представили, называет свое </a:t>
            </a:r>
            <a:r>
              <a:rPr lang="ru-RU" sz="2400" b="1" dirty="0" smtClean="0">
                <a:solidFill>
                  <a:srgbClr val="C00000"/>
                </a:solidFill>
              </a:rPr>
              <a:t>имя и доброжелательно добавляет</a:t>
            </a:r>
            <a:r>
              <a:rPr lang="ru-RU" sz="2400" dirty="0" smtClean="0"/>
              <a:t>: «Очень рад знакомству», «Рад с вами познакомиться», «Очень приятно». </a:t>
            </a:r>
          </a:p>
        </p:txBody>
      </p:sp>
      <p:pic>
        <p:nvPicPr>
          <p:cNvPr id="15362" name="Picture 2" descr="Картинка 2 из 5322"/>
          <p:cNvPicPr>
            <a:picLocks noChangeAspect="1" noChangeArrowheads="1"/>
          </p:cNvPicPr>
          <p:nvPr/>
        </p:nvPicPr>
        <p:blipFill>
          <a:blip r:embed="rId3" cstate="email"/>
          <a:srcRect/>
          <a:stretch>
            <a:fillRect/>
          </a:stretch>
        </p:blipFill>
        <p:spPr bwMode="auto">
          <a:xfrm>
            <a:off x="1371600" y="3733800"/>
            <a:ext cx="2165350" cy="2831513"/>
          </a:xfrm>
          <a:prstGeom prst="rect">
            <a:avLst/>
          </a:prstGeom>
          <a:ln>
            <a:noFill/>
          </a:ln>
          <a:effectLst>
            <a:outerShdw blurRad="292100" dist="139700" dir="2700000" algn="tl" rotWithShape="0">
              <a:srgbClr val="333333">
                <a:alpha val="65000"/>
              </a:srgbClr>
            </a:outerShdw>
          </a:effectLst>
        </p:spPr>
      </p:pic>
      <p:pic>
        <p:nvPicPr>
          <p:cNvPr id="15366" name="Picture 6" descr="Картинка 13 из 425"/>
          <p:cNvPicPr>
            <a:picLocks noChangeAspect="1" noChangeArrowheads="1"/>
          </p:cNvPicPr>
          <p:nvPr/>
        </p:nvPicPr>
        <p:blipFill>
          <a:blip r:embed="rId4" cstate="email"/>
          <a:srcRect/>
          <a:stretch>
            <a:fillRect/>
          </a:stretch>
        </p:blipFill>
        <p:spPr bwMode="auto">
          <a:xfrm>
            <a:off x="3810000" y="3733800"/>
            <a:ext cx="4255121" cy="2842756"/>
          </a:xfrm>
          <a:prstGeom prst="rect">
            <a:avLst/>
          </a:prstGeom>
          <a:ln>
            <a:noFill/>
          </a:ln>
          <a:effectLst>
            <a:outerShdw blurRad="292100" dist="139700" dir="2700000" algn="tl" rotWithShape="0">
              <a:srgbClr val="333333">
                <a:alpha val="65000"/>
              </a:srgbClr>
            </a:outerShdw>
          </a:effectLst>
        </p:spPr>
      </p:pic>
      <p:pic>
        <p:nvPicPr>
          <p:cNvPr id="13317" name="Picture 5" descr="D:\ДОПОЛНЕНИЕ\новейшие  картинки\ВСЕ ДЛЯ ОФОРМЛЕНИЯ\бордюр\вертикальный рельефный\9a438ec9b7d1.gif"/>
          <p:cNvPicPr>
            <a:picLocks noChangeAspect="1" noChangeArrowheads="1" noCrop="1"/>
          </p:cNvPicPr>
          <p:nvPr/>
        </p:nvPicPr>
        <p:blipFill>
          <a:blip r:embed="rId5" cstate="print"/>
          <a:srcRect/>
          <a:stretch>
            <a:fillRect/>
          </a:stretch>
        </p:blipFill>
        <p:spPr bwMode="auto">
          <a:xfrm>
            <a:off x="7679870" y="3429000"/>
            <a:ext cx="1006929" cy="2819400"/>
          </a:xfrm>
          <a:prstGeom prst="rect">
            <a:avLst/>
          </a:prstGeom>
          <a:noFill/>
        </p:spPr>
      </p:pic>
    </p:spTree>
  </p:cSld>
  <p:clrMapOvr>
    <a:masterClrMapping/>
  </p:clrMapOvr>
  <p:transition>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43000" y="228600"/>
            <a:ext cx="7772400" cy="4525963"/>
          </a:xfrm>
        </p:spPr>
        <p:txBody>
          <a:bodyPr/>
          <a:lstStyle/>
          <a:p>
            <a:pPr algn="just">
              <a:buNone/>
            </a:pPr>
            <a:r>
              <a:rPr lang="ru-RU" dirty="0" smtClean="0"/>
              <a:t>   </a:t>
            </a:r>
            <a:r>
              <a:rPr lang="ru-RU" sz="2400" dirty="0" smtClean="0"/>
              <a:t>Не говорите, представляя вашего спутника или спутницу: "Это мой друг". Такое подчеркивание личных отношений может обидеть остальных. Просто </a:t>
            </a:r>
            <a:r>
              <a:rPr lang="ru-RU" sz="2400" b="1" dirty="0" smtClean="0">
                <a:solidFill>
                  <a:srgbClr val="C00000"/>
                </a:solidFill>
              </a:rPr>
              <a:t>назовите имя.</a:t>
            </a:r>
            <a:endParaRPr lang="ru-RU" sz="2400" b="1" dirty="0">
              <a:solidFill>
                <a:srgbClr val="C00000"/>
              </a:solidFill>
            </a:endParaRPr>
          </a:p>
        </p:txBody>
      </p:sp>
      <p:pic>
        <p:nvPicPr>
          <p:cNvPr id="4" name="Picture 4" descr="Картинка 376 из 61628"/>
          <p:cNvPicPr>
            <a:picLocks noChangeAspect="1" noChangeArrowheads="1"/>
          </p:cNvPicPr>
          <p:nvPr/>
        </p:nvPicPr>
        <p:blipFill>
          <a:blip r:embed="rId2" cstate="email"/>
          <a:srcRect/>
          <a:stretch>
            <a:fillRect/>
          </a:stretch>
        </p:blipFill>
        <p:spPr bwMode="auto">
          <a:xfrm>
            <a:off x="1981200" y="2514600"/>
            <a:ext cx="5257800" cy="3501912"/>
          </a:xfrm>
          <a:prstGeom prst="rect">
            <a:avLst/>
          </a:prstGeom>
          <a:ln>
            <a:noFill/>
          </a:ln>
          <a:effectLst>
            <a:outerShdw blurRad="292100" dist="139700" dir="2700000" algn="tl" rotWithShape="0">
              <a:srgbClr val="333333">
                <a:alpha val="65000"/>
              </a:srgbClr>
            </a:outerShdw>
          </a:effectLst>
        </p:spPr>
      </p:pic>
      <p:pic>
        <p:nvPicPr>
          <p:cNvPr id="38914" name="Picture 2" descr="D:\ДОПОЛНЕНИЕ\новейшие  картинки\ВСЕ ДЛЯ ОФОРМЛЕНИЯ\28a24adefcab.png"/>
          <p:cNvPicPr>
            <a:picLocks noChangeAspect="1" noChangeArrowheads="1"/>
          </p:cNvPicPr>
          <p:nvPr/>
        </p:nvPicPr>
        <p:blipFill>
          <a:blip r:embed="rId3" cstate="email"/>
          <a:srcRect/>
          <a:stretch>
            <a:fillRect/>
          </a:stretch>
        </p:blipFill>
        <p:spPr bwMode="auto">
          <a:xfrm>
            <a:off x="6096000" y="4671817"/>
            <a:ext cx="2747963" cy="2186183"/>
          </a:xfrm>
          <a:prstGeom prst="rect">
            <a:avLst/>
          </a:prstGeom>
          <a:noFill/>
        </p:spPr>
      </p:pic>
    </p:spTree>
  </p:cSld>
  <p:clrMapOvr>
    <a:masterClrMapping/>
  </p:clrMapOvr>
  <p:transition>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Содержимое 2"/>
          <p:cNvSpPr>
            <a:spLocks noGrp="1"/>
          </p:cNvSpPr>
          <p:nvPr>
            <p:ph idx="1"/>
          </p:nvPr>
        </p:nvSpPr>
        <p:spPr>
          <a:xfrm>
            <a:off x="1143000" y="381000"/>
            <a:ext cx="7696200" cy="4525963"/>
          </a:xfrm>
        </p:spPr>
        <p:txBody>
          <a:bodyPr/>
          <a:lstStyle/>
          <a:p>
            <a:pPr algn="just" eaLnBrk="1" hangingPunct="1">
              <a:buFontTx/>
              <a:buNone/>
            </a:pPr>
            <a:r>
              <a:rPr lang="ru-RU" dirty="0" smtClean="0"/>
              <a:t>   </a:t>
            </a:r>
            <a:r>
              <a:rPr lang="ru-RU" sz="2400" dirty="0" smtClean="0"/>
              <a:t>В том случае, когда представленные друг другу люди были едва знакомы ранее, один из них при желании </a:t>
            </a:r>
            <a:r>
              <a:rPr lang="ru-RU" sz="2400" b="1" dirty="0" smtClean="0">
                <a:solidFill>
                  <a:srgbClr val="C00000"/>
                </a:solidFill>
              </a:rPr>
              <a:t>напоминает, что они уже встречались</a:t>
            </a:r>
            <a:r>
              <a:rPr lang="ru-RU" sz="2400" dirty="0" smtClean="0"/>
              <a:t>.</a:t>
            </a:r>
          </a:p>
        </p:txBody>
      </p:sp>
      <p:pic>
        <p:nvPicPr>
          <p:cNvPr id="4" name="Picture 4" descr="Картинка 18 из 2308"/>
          <p:cNvPicPr>
            <a:picLocks noChangeAspect="1" noChangeArrowheads="1"/>
          </p:cNvPicPr>
          <p:nvPr/>
        </p:nvPicPr>
        <p:blipFill>
          <a:blip r:embed="rId2" cstate="email"/>
          <a:srcRect/>
          <a:stretch>
            <a:fillRect/>
          </a:stretch>
        </p:blipFill>
        <p:spPr bwMode="auto">
          <a:xfrm>
            <a:off x="1700214" y="2209800"/>
            <a:ext cx="2947986" cy="4449763"/>
          </a:xfrm>
          <a:prstGeom prst="rect">
            <a:avLst/>
          </a:prstGeom>
          <a:ln>
            <a:noFill/>
          </a:ln>
          <a:effectLst>
            <a:outerShdw blurRad="292100" dist="139700" dir="2700000" algn="tl" rotWithShape="0">
              <a:srgbClr val="333333">
                <a:alpha val="65000"/>
              </a:srgbClr>
            </a:outerShdw>
          </a:effectLst>
        </p:spPr>
      </p:pic>
      <p:pic>
        <p:nvPicPr>
          <p:cNvPr id="40962" name="Picture 2" descr="Картинка 15 из 425"/>
          <p:cNvPicPr>
            <a:picLocks noChangeAspect="1" noChangeArrowheads="1"/>
          </p:cNvPicPr>
          <p:nvPr/>
        </p:nvPicPr>
        <p:blipFill>
          <a:blip r:embed="rId3" cstate="print"/>
          <a:srcRect/>
          <a:stretch>
            <a:fillRect/>
          </a:stretch>
        </p:blipFill>
        <p:spPr bwMode="auto">
          <a:xfrm>
            <a:off x="5202590" y="2209800"/>
            <a:ext cx="2895248" cy="4419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2"/>
          <p:cNvSpPr>
            <a:spLocks noGrp="1"/>
          </p:cNvSpPr>
          <p:nvPr>
            <p:ph idx="1"/>
          </p:nvPr>
        </p:nvSpPr>
        <p:spPr>
          <a:xfrm>
            <a:off x="2362200" y="381000"/>
            <a:ext cx="5943600" cy="4144963"/>
          </a:xfrm>
        </p:spPr>
        <p:txBody>
          <a:bodyPr/>
          <a:lstStyle/>
          <a:p>
            <a:pPr algn="just" eaLnBrk="1" hangingPunct="1">
              <a:buBlip>
                <a:blip r:embed="rId2"/>
              </a:buBlip>
            </a:pPr>
            <a:r>
              <a:rPr lang="ru-RU" sz="2400" dirty="0" smtClean="0"/>
              <a:t>Мужчины обязательно </a:t>
            </a:r>
            <a:r>
              <a:rPr lang="ru-RU" sz="2400" b="1" dirty="0" smtClean="0">
                <a:solidFill>
                  <a:srgbClr val="C00000"/>
                </a:solidFill>
              </a:rPr>
              <a:t>встают,</a:t>
            </a:r>
            <a:r>
              <a:rPr lang="ru-RU" sz="2400" dirty="0" smtClean="0"/>
              <a:t> здороваясь с пожилым человеком или женщиной. Они садятся только после того, как сел человек или женщина.</a:t>
            </a:r>
          </a:p>
          <a:p>
            <a:pPr algn="just" eaLnBrk="1" hangingPunct="1">
              <a:buBlip>
                <a:blip r:embed="rId2"/>
              </a:buBlip>
            </a:pPr>
            <a:r>
              <a:rPr lang="ru-RU" sz="2400" dirty="0" smtClean="0"/>
              <a:t> Мужчины </a:t>
            </a:r>
            <a:r>
              <a:rPr lang="ru-RU" sz="2400" b="1" dirty="0" smtClean="0">
                <a:solidFill>
                  <a:srgbClr val="C00000"/>
                </a:solidFill>
              </a:rPr>
              <a:t>встают</a:t>
            </a:r>
            <a:r>
              <a:rPr lang="ru-RU" sz="2400" dirty="0" smtClean="0"/>
              <a:t> и для рукопожатия. </a:t>
            </a:r>
          </a:p>
          <a:p>
            <a:pPr algn="just" eaLnBrk="1" hangingPunct="1">
              <a:buNone/>
            </a:pPr>
            <a:r>
              <a:rPr lang="ru-RU" sz="2400" dirty="0" smtClean="0"/>
              <a:t> </a:t>
            </a:r>
          </a:p>
        </p:txBody>
      </p:sp>
      <p:pic>
        <p:nvPicPr>
          <p:cNvPr id="5" name="Picture 8" descr="Картинка 1597 из 61636"/>
          <p:cNvPicPr>
            <a:picLocks noChangeAspect="1" noChangeArrowheads="1"/>
          </p:cNvPicPr>
          <p:nvPr/>
        </p:nvPicPr>
        <p:blipFill>
          <a:blip r:embed="rId3" cstate="email"/>
          <a:srcRect/>
          <a:stretch>
            <a:fillRect/>
          </a:stretch>
        </p:blipFill>
        <p:spPr bwMode="auto">
          <a:xfrm>
            <a:off x="0" y="4114800"/>
            <a:ext cx="2061364" cy="2743200"/>
          </a:xfrm>
          <a:prstGeom prst="rect">
            <a:avLst/>
          </a:prstGeom>
          <a:ln>
            <a:noFill/>
          </a:ln>
          <a:effectLst>
            <a:outerShdw blurRad="292100" dist="139700" dir="2700000" algn="tl" rotWithShape="0">
              <a:srgbClr val="333333">
                <a:alpha val="65000"/>
              </a:srgbClr>
            </a:outerShdw>
          </a:effectLst>
        </p:spPr>
      </p:pic>
      <p:pic>
        <p:nvPicPr>
          <p:cNvPr id="6" name="Picture 6" descr="Картинка 30 из 232"/>
          <p:cNvPicPr>
            <a:picLocks noChangeAspect="1" noChangeArrowheads="1"/>
          </p:cNvPicPr>
          <p:nvPr/>
        </p:nvPicPr>
        <p:blipFill>
          <a:blip r:embed="rId4" cstate="print"/>
          <a:srcRect/>
          <a:stretch>
            <a:fillRect/>
          </a:stretch>
        </p:blipFill>
        <p:spPr bwMode="auto">
          <a:xfrm>
            <a:off x="3048000" y="3200400"/>
            <a:ext cx="4254500" cy="3190875"/>
          </a:xfrm>
          <a:prstGeom prst="rect">
            <a:avLst/>
          </a:prstGeom>
          <a:ln>
            <a:noFill/>
          </a:ln>
          <a:effectLst>
            <a:outerShdw blurRad="292100" dist="139700" dir="2700000" algn="tl" rotWithShape="0">
              <a:srgbClr val="333333">
                <a:alpha val="65000"/>
              </a:srgbClr>
            </a:outerShdw>
          </a:effectLst>
        </p:spPr>
      </p:pic>
      <p:pic>
        <p:nvPicPr>
          <p:cNvPr id="7" name="Picture 6" descr="http://www.zaneben.com/templates/zaneben/images/handshakesilhouette.jpg"/>
          <p:cNvPicPr>
            <a:picLocks noChangeAspect="1" noChangeArrowheads="1"/>
          </p:cNvPicPr>
          <p:nvPr/>
        </p:nvPicPr>
        <p:blipFill>
          <a:blip r:embed="rId5" cstate="print"/>
          <a:srcRect/>
          <a:stretch>
            <a:fillRect/>
          </a:stretch>
        </p:blipFill>
        <p:spPr bwMode="auto">
          <a:xfrm>
            <a:off x="0" y="0"/>
            <a:ext cx="2079812" cy="3048000"/>
          </a:xfrm>
          <a:prstGeom prst="rect">
            <a:avLst/>
          </a:prstGeom>
          <a:noFill/>
        </p:spPr>
      </p:pic>
      <p:pic>
        <p:nvPicPr>
          <p:cNvPr id="8" name="Picture 2" descr="Картинка 62 из 425"/>
          <p:cNvPicPr>
            <a:picLocks noChangeAspect="1" noChangeArrowheads="1"/>
          </p:cNvPicPr>
          <p:nvPr/>
        </p:nvPicPr>
        <p:blipFill>
          <a:blip r:embed="rId6" cstate="email"/>
          <a:srcRect/>
          <a:stretch>
            <a:fillRect/>
          </a:stretch>
        </p:blipFill>
        <p:spPr bwMode="auto">
          <a:xfrm>
            <a:off x="0" y="2971800"/>
            <a:ext cx="2057400" cy="1252332"/>
          </a:xfrm>
          <a:prstGeom prst="rect">
            <a:avLst/>
          </a:prstGeom>
          <a:ln>
            <a:noFill/>
          </a:ln>
          <a:effectLst>
            <a:outerShdw blurRad="292100" dist="139700" dir="2700000" algn="tl" rotWithShape="0">
              <a:srgbClr val="333333">
                <a:alpha val="65000"/>
              </a:srgbClr>
            </a:outerShdw>
          </a:effectLst>
        </p:spPr>
      </p:pic>
      <p:pic>
        <p:nvPicPr>
          <p:cNvPr id="41986" name="Picture 2" descr="D:\ДОПОЛНЕНИЕ\новейшие  картинки\ВСЕ ДЛЯ ОФОРМЛЕНИЯ\декор й\ВЕНЗЕЛЯ\33babd7e0ae3.png"/>
          <p:cNvPicPr>
            <a:picLocks noChangeAspect="1" noChangeArrowheads="1"/>
          </p:cNvPicPr>
          <p:nvPr/>
        </p:nvPicPr>
        <p:blipFill>
          <a:blip r:embed="rId7" cstate="email"/>
          <a:srcRect/>
          <a:stretch>
            <a:fillRect/>
          </a:stretch>
        </p:blipFill>
        <p:spPr bwMode="auto">
          <a:xfrm>
            <a:off x="7391400" y="5257800"/>
            <a:ext cx="1257546" cy="1160236"/>
          </a:xfrm>
          <a:prstGeom prst="rect">
            <a:avLst/>
          </a:prstGeom>
          <a:noFill/>
        </p:spPr>
      </p:pic>
    </p:spTree>
  </p:cSld>
  <p:clrMapOvr>
    <a:masterClrMapping/>
  </p:clrMapOvr>
  <p:transition>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2"/>
          <p:cNvSpPr>
            <a:spLocks noGrp="1"/>
          </p:cNvSpPr>
          <p:nvPr>
            <p:ph idx="1"/>
          </p:nvPr>
        </p:nvSpPr>
        <p:spPr>
          <a:xfrm>
            <a:off x="1143000" y="381000"/>
            <a:ext cx="7772400" cy="4144963"/>
          </a:xfrm>
        </p:spPr>
        <p:txBody>
          <a:bodyPr/>
          <a:lstStyle/>
          <a:p>
            <a:pPr algn="just" eaLnBrk="1" hangingPunct="1">
              <a:buNone/>
            </a:pPr>
            <a:r>
              <a:rPr lang="ru-RU" sz="2400" dirty="0" smtClean="0"/>
              <a:t>   В гостях </a:t>
            </a:r>
            <a:r>
              <a:rPr lang="ru-RU" sz="2400" b="1" dirty="0" smtClean="0">
                <a:solidFill>
                  <a:srgbClr val="C00000"/>
                </a:solidFill>
              </a:rPr>
              <a:t>хозяева дома </a:t>
            </a:r>
            <a:r>
              <a:rPr lang="ru-RU" sz="2400" dirty="0" smtClean="0"/>
              <a:t>обязательно знакомят приглашенных друг с другом, если они друг друга не знали. </a:t>
            </a:r>
          </a:p>
        </p:txBody>
      </p:sp>
      <p:pic>
        <p:nvPicPr>
          <p:cNvPr id="4" name="Picture 4" descr="http://rcio.pnzgu.ru/personal/58/1/1/gosti.jpg"/>
          <p:cNvPicPr>
            <a:picLocks noChangeAspect="1" noChangeArrowheads="1"/>
          </p:cNvPicPr>
          <p:nvPr/>
        </p:nvPicPr>
        <p:blipFill>
          <a:blip r:embed="rId2" cstate="print"/>
          <a:srcRect/>
          <a:stretch>
            <a:fillRect/>
          </a:stretch>
        </p:blipFill>
        <p:spPr bwMode="auto">
          <a:xfrm>
            <a:off x="990600" y="1752600"/>
            <a:ext cx="4648200" cy="3257123"/>
          </a:xfrm>
          <a:prstGeom prst="rect">
            <a:avLst/>
          </a:prstGeom>
          <a:ln>
            <a:noFill/>
          </a:ln>
          <a:effectLst>
            <a:outerShdw blurRad="292100" dist="139700" dir="2700000" algn="tl" rotWithShape="0">
              <a:srgbClr val="333333">
                <a:alpha val="65000"/>
              </a:srgbClr>
            </a:outerShdw>
          </a:effectLst>
        </p:spPr>
      </p:pic>
      <p:pic>
        <p:nvPicPr>
          <p:cNvPr id="8" name="Picture 4" descr="Картинка 675 из 61628"/>
          <p:cNvPicPr>
            <a:picLocks noChangeAspect="1" noChangeArrowheads="1"/>
          </p:cNvPicPr>
          <p:nvPr/>
        </p:nvPicPr>
        <p:blipFill>
          <a:blip r:embed="rId3" cstate="print"/>
          <a:srcRect/>
          <a:stretch>
            <a:fillRect/>
          </a:stretch>
        </p:blipFill>
        <p:spPr bwMode="auto">
          <a:xfrm>
            <a:off x="4953000" y="3619500"/>
            <a:ext cx="3886200" cy="2914651"/>
          </a:xfrm>
          <a:prstGeom prst="rect">
            <a:avLst/>
          </a:prstGeom>
          <a:ln>
            <a:noFill/>
          </a:ln>
          <a:effectLst>
            <a:outerShdw blurRad="292100" dist="139700" dir="2700000" algn="tl" rotWithShape="0">
              <a:srgbClr val="333333">
                <a:alpha val="65000"/>
              </a:srgbClr>
            </a:outerShdw>
          </a:effectLst>
        </p:spPr>
      </p:pic>
      <p:pic>
        <p:nvPicPr>
          <p:cNvPr id="15368" name="Picture 8" descr="D:\ДОПОЛНЕНИЕ\новейшие  картинки\ВСЕ ДЛЯ ОФОРМЛЕНИЯ\декор й\ВЕНЗЕЛЯ\33babd7e0ae3.png"/>
          <p:cNvPicPr>
            <a:picLocks noChangeAspect="1" noChangeArrowheads="1"/>
          </p:cNvPicPr>
          <p:nvPr/>
        </p:nvPicPr>
        <p:blipFill>
          <a:blip r:embed="rId4" cstate="email"/>
          <a:srcRect/>
          <a:stretch>
            <a:fillRect/>
          </a:stretch>
        </p:blipFill>
        <p:spPr bwMode="auto">
          <a:xfrm>
            <a:off x="2438400" y="4853668"/>
            <a:ext cx="1752600" cy="1616982"/>
          </a:xfrm>
          <a:prstGeom prst="rect">
            <a:avLst/>
          </a:prstGeom>
          <a:noFill/>
        </p:spPr>
      </p:pic>
      <p:pic>
        <p:nvPicPr>
          <p:cNvPr id="15370" name="Picture 10" descr="D:\ДОПОЛНЕНИЕ\новейшие  картинки\ВСЕ ДЛЯ ОФОРМЛЕНИЯ\декор й\ВЕНЗЕЛЯ\fee6637a8653.png"/>
          <p:cNvPicPr>
            <a:picLocks noChangeAspect="1" noChangeArrowheads="1"/>
          </p:cNvPicPr>
          <p:nvPr/>
        </p:nvPicPr>
        <p:blipFill>
          <a:blip r:embed="rId5" cstate="email"/>
          <a:srcRect/>
          <a:stretch>
            <a:fillRect/>
          </a:stretch>
        </p:blipFill>
        <p:spPr bwMode="auto">
          <a:xfrm>
            <a:off x="6705600" y="2133600"/>
            <a:ext cx="1052512" cy="1052512"/>
          </a:xfrm>
          <a:prstGeom prst="rect">
            <a:avLst/>
          </a:prstGeom>
          <a:noFill/>
        </p:spPr>
      </p:pic>
    </p:spTree>
  </p:cSld>
  <p:clrMapOvr>
    <a:masterClrMapping/>
  </p:clrMapOvr>
  <p:transition>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3657600" y="381000"/>
            <a:ext cx="5257800" cy="715963"/>
          </a:xfrm>
          <a:solidFill>
            <a:schemeClr val="accent5"/>
          </a:solidFill>
          <a:ln>
            <a:solidFill>
              <a:schemeClr val="accent5">
                <a:lumMod val="50000"/>
              </a:schemeClr>
            </a:solidFill>
          </a:ln>
        </p:spPr>
        <p:txBody>
          <a:bodyPr/>
          <a:lstStyle/>
          <a:p>
            <a:pPr eaLnBrk="1" hangingPunct="1">
              <a:defRPr/>
            </a:pPr>
            <a:r>
              <a:rPr lang="ru-RU" b="1" dirty="0" smtClean="0">
                <a:solidFill>
                  <a:srgbClr val="FF0000"/>
                </a:solidFill>
              </a:rPr>
              <a:t>Как возник этикет</a:t>
            </a:r>
          </a:p>
        </p:txBody>
      </p:sp>
      <p:sp>
        <p:nvSpPr>
          <p:cNvPr id="3075" name="Содержимое 2"/>
          <p:cNvSpPr>
            <a:spLocks noGrp="1"/>
          </p:cNvSpPr>
          <p:nvPr>
            <p:ph idx="1"/>
          </p:nvPr>
        </p:nvSpPr>
        <p:spPr>
          <a:xfrm>
            <a:off x="3352800" y="1295400"/>
            <a:ext cx="5562600" cy="5334000"/>
          </a:xfrm>
        </p:spPr>
        <p:txBody>
          <a:bodyPr/>
          <a:lstStyle/>
          <a:p>
            <a:pPr algn="just" eaLnBrk="1" hangingPunct="1">
              <a:buFontTx/>
              <a:buNone/>
            </a:pPr>
            <a:r>
              <a:rPr lang="ru-RU" smtClean="0"/>
              <a:t>    </a:t>
            </a:r>
            <a:r>
              <a:rPr lang="ru-RU" sz="2400" smtClean="0"/>
              <a:t>Это знакомое нам слово «этикет» стало общеупотребимым в XVII веке. Дело было так: однажды на одном придворном приеме (в те времена как раз правил французский король Людовик XIV) гостям раздали карточки, на которых перечислялись некоторые приемлемые правила поведения. От их французского названия слово «этикет» и произошло, а позже оно вошло в языки многих стран.</a:t>
            </a:r>
          </a:p>
        </p:txBody>
      </p:sp>
      <p:pic>
        <p:nvPicPr>
          <p:cNvPr id="4" name="Picture 4" descr="Картинка 4 из 232"/>
          <p:cNvPicPr>
            <a:picLocks noChangeAspect="1" noChangeArrowheads="1"/>
          </p:cNvPicPr>
          <p:nvPr/>
        </p:nvPicPr>
        <p:blipFill>
          <a:blip r:embed="rId3" cstate="print"/>
          <a:srcRect/>
          <a:stretch>
            <a:fillRect/>
          </a:stretch>
        </p:blipFill>
        <p:spPr bwMode="auto">
          <a:xfrm>
            <a:off x="0" y="0"/>
            <a:ext cx="3514725" cy="6858000"/>
          </a:xfrm>
          <a:prstGeom prst="rect">
            <a:avLst/>
          </a:prstGeom>
          <a:ln>
            <a:noFill/>
          </a:ln>
          <a:effectLst>
            <a:outerShdw blurRad="190500" algn="tl" rotWithShape="0">
              <a:srgbClr val="000000">
                <a:alpha val="70000"/>
              </a:srgbClr>
            </a:outerShdw>
          </a:effectLst>
        </p:spPr>
      </p:pic>
    </p:spTree>
  </p:cSld>
  <p:clrMapOvr>
    <a:masterClrMapping/>
  </p:clrMapOvr>
  <p:transition>
    <p:pull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304800"/>
            <a:ext cx="7848600" cy="4221163"/>
          </a:xfrm>
        </p:spPr>
        <p:txBody>
          <a:bodyPr/>
          <a:lstStyle/>
          <a:p>
            <a:pPr algn="just">
              <a:buNone/>
            </a:pPr>
            <a:r>
              <a:rPr lang="ru-RU" dirty="0" smtClean="0"/>
              <a:t>   </a:t>
            </a:r>
            <a:r>
              <a:rPr lang="ru-RU" sz="2400" dirty="0" smtClean="0"/>
              <a:t>Трудности знакомства возникают, если один из приглашенных приходит </a:t>
            </a:r>
            <a:r>
              <a:rPr lang="ru-RU" sz="2400" b="1" dirty="0" smtClean="0">
                <a:solidFill>
                  <a:srgbClr val="C00000"/>
                </a:solidFill>
              </a:rPr>
              <a:t>с опозданием</a:t>
            </a:r>
            <a:r>
              <a:rPr lang="ru-RU" sz="2400" dirty="0" smtClean="0"/>
              <a:t>. Ни в коем случае не здоровайтесь в первую очередь со своими друзьями, старыми знакомыми, оставляя без внимания всех остальных. Хозяин дома представит вас всем сразу и усадит на свободное место. Опоздавший может потом сам познакомиться с ближайшими соседями по столу. Если вы пришли с женой, то, как правило, вас должна представить жена, а не вы ее. Она также первой здоровается с хозяйкой и хозяином. </a:t>
            </a:r>
          </a:p>
          <a:p>
            <a:pPr algn="just"/>
            <a:endParaRPr lang="ru-RU" sz="2400" dirty="0"/>
          </a:p>
        </p:txBody>
      </p:sp>
      <p:pic>
        <p:nvPicPr>
          <p:cNvPr id="4" name="Picture 4" descr="Картинка 86 из 425"/>
          <p:cNvPicPr>
            <a:picLocks noChangeAspect="1" noChangeArrowheads="1"/>
          </p:cNvPicPr>
          <p:nvPr/>
        </p:nvPicPr>
        <p:blipFill>
          <a:blip r:embed="rId3" cstate="email"/>
          <a:srcRect/>
          <a:stretch>
            <a:fillRect/>
          </a:stretch>
        </p:blipFill>
        <p:spPr bwMode="auto">
          <a:xfrm>
            <a:off x="1371600" y="4572000"/>
            <a:ext cx="1446501" cy="1981200"/>
          </a:xfrm>
          <a:prstGeom prst="rect">
            <a:avLst/>
          </a:prstGeom>
          <a:ln>
            <a:noFill/>
          </a:ln>
          <a:effectLst>
            <a:outerShdw blurRad="292100" dist="139700" dir="2700000" algn="tl" rotWithShape="0">
              <a:srgbClr val="333333">
                <a:alpha val="65000"/>
              </a:srgbClr>
            </a:outerShdw>
          </a:effectLst>
        </p:spPr>
      </p:pic>
      <p:pic>
        <p:nvPicPr>
          <p:cNvPr id="6" name="Picture 4" descr="http://rcio.pnzgu.ru/personal/58/1/1/gosti.jpg"/>
          <p:cNvPicPr>
            <a:picLocks noChangeAspect="1" noChangeArrowheads="1"/>
          </p:cNvPicPr>
          <p:nvPr/>
        </p:nvPicPr>
        <p:blipFill>
          <a:blip r:embed="rId4" cstate="email"/>
          <a:srcRect/>
          <a:stretch>
            <a:fillRect/>
          </a:stretch>
        </p:blipFill>
        <p:spPr bwMode="auto">
          <a:xfrm>
            <a:off x="5791200" y="4572000"/>
            <a:ext cx="2936090" cy="2057400"/>
          </a:xfrm>
          <a:prstGeom prst="rect">
            <a:avLst/>
          </a:prstGeom>
          <a:ln>
            <a:noFill/>
          </a:ln>
          <a:effectLst>
            <a:outerShdw blurRad="292100" dist="139700" dir="2700000" algn="tl" rotWithShape="0">
              <a:srgbClr val="333333">
                <a:alpha val="65000"/>
              </a:srgbClr>
            </a:outerShdw>
          </a:effectLst>
        </p:spPr>
      </p:pic>
      <p:pic>
        <p:nvPicPr>
          <p:cNvPr id="37890" name="Picture 2" descr="D:\ДОПОЛНЕНИЕ\новейшие  картинки\ВСЕ ДЛЯ ОФОРМЛЕНИЯ\ad4f1382bf87.png"/>
          <p:cNvPicPr>
            <a:picLocks noChangeAspect="1" noChangeArrowheads="1"/>
          </p:cNvPicPr>
          <p:nvPr/>
        </p:nvPicPr>
        <p:blipFill>
          <a:blip r:embed="rId5" cstate="email"/>
          <a:srcRect/>
          <a:stretch>
            <a:fillRect/>
          </a:stretch>
        </p:blipFill>
        <p:spPr bwMode="auto">
          <a:xfrm>
            <a:off x="3657600" y="4724400"/>
            <a:ext cx="1652587" cy="1871663"/>
          </a:xfrm>
          <a:prstGeom prst="rect">
            <a:avLst/>
          </a:prstGeom>
          <a:noFill/>
        </p:spPr>
      </p:pic>
    </p:spTree>
  </p:cSld>
  <p:clrMapOvr>
    <a:masterClrMapping/>
  </p:clrMapOvr>
  <p:transition>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Содержимое 2"/>
          <p:cNvSpPr>
            <a:spLocks noGrp="1"/>
          </p:cNvSpPr>
          <p:nvPr>
            <p:ph idx="1"/>
          </p:nvPr>
        </p:nvSpPr>
        <p:spPr>
          <a:xfrm>
            <a:off x="1143000" y="304801"/>
            <a:ext cx="7620000" cy="2133600"/>
          </a:xfrm>
        </p:spPr>
        <p:txBody>
          <a:bodyPr/>
          <a:lstStyle/>
          <a:p>
            <a:pPr algn="just" eaLnBrk="1" hangingPunct="1">
              <a:buNone/>
            </a:pPr>
            <a:r>
              <a:rPr lang="ru-RU" sz="2400" b="1" dirty="0" smtClean="0">
                <a:solidFill>
                  <a:srgbClr val="C00000"/>
                </a:solidFill>
              </a:rPr>
              <a:t>   Приглашая женщину на танец</a:t>
            </a:r>
            <a:r>
              <a:rPr lang="ru-RU" sz="2400" dirty="0" smtClean="0"/>
              <a:t>, мужчина не представляется. Это необходимо только в том случае, когда мужчина приглашает женщину несколько раз подряд.</a:t>
            </a:r>
          </a:p>
          <a:p>
            <a:pPr algn="just" eaLnBrk="1" hangingPunct="1">
              <a:buNone/>
            </a:pPr>
            <a:endParaRPr lang="ru-RU" sz="2400" dirty="0" smtClean="0"/>
          </a:p>
        </p:txBody>
      </p:sp>
      <p:pic>
        <p:nvPicPr>
          <p:cNvPr id="5" name="Picture 8" descr="Картинка 2 из 61641"/>
          <p:cNvPicPr>
            <a:picLocks noChangeAspect="1" noChangeArrowheads="1"/>
          </p:cNvPicPr>
          <p:nvPr/>
        </p:nvPicPr>
        <p:blipFill>
          <a:blip r:embed="rId2" cstate="email"/>
          <a:srcRect/>
          <a:stretch>
            <a:fillRect/>
          </a:stretch>
        </p:blipFill>
        <p:spPr bwMode="auto">
          <a:xfrm>
            <a:off x="1295400" y="2057400"/>
            <a:ext cx="4228042" cy="3263297"/>
          </a:xfrm>
          <a:prstGeom prst="rect">
            <a:avLst/>
          </a:prstGeom>
          <a:ln>
            <a:noFill/>
          </a:ln>
          <a:effectLst>
            <a:outerShdw blurRad="292100" dist="139700" dir="2700000" algn="tl" rotWithShape="0">
              <a:srgbClr val="333333">
                <a:alpha val="65000"/>
              </a:srgbClr>
            </a:outerShdw>
          </a:effectLst>
        </p:spPr>
      </p:pic>
      <p:pic>
        <p:nvPicPr>
          <p:cNvPr id="4" name="Picture 6" descr="http://bud-horoshim.ru/images/news/21.jpg"/>
          <p:cNvPicPr>
            <a:picLocks noChangeAspect="1" noChangeArrowheads="1"/>
          </p:cNvPicPr>
          <p:nvPr/>
        </p:nvPicPr>
        <p:blipFill>
          <a:blip r:embed="rId3" cstate="email"/>
          <a:srcRect/>
          <a:stretch>
            <a:fillRect/>
          </a:stretch>
        </p:blipFill>
        <p:spPr bwMode="auto">
          <a:xfrm>
            <a:off x="6172200" y="2895600"/>
            <a:ext cx="2550559" cy="3608755"/>
          </a:xfrm>
          <a:prstGeom prst="rect">
            <a:avLst/>
          </a:prstGeom>
          <a:ln>
            <a:noFill/>
          </a:ln>
          <a:effectLst>
            <a:outerShdw blurRad="292100" dist="139700" dir="2700000" algn="tl" rotWithShape="0">
              <a:srgbClr val="333333">
                <a:alpha val="65000"/>
              </a:srgbClr>
            </a:outerShdw>
          </a:effectLst>
        </p:spPr>
      </p:pic>
      <p:pic>
        <p:nvPicPr>
          <p:cNvPr id="35843" name="Picture 3" descr="D:\ДОПОЛНЕНИЕ\новейшие  картинки\ВСЕ ДЛЯ ОФОРМЛЕНИЯ\бордюр\горизонтальный рельефный\25c0a1b07a7c.png"/>
          <p:cNvPicPr>
            <a:picLocks noChangeAspect="1" noChangeArrowheads="1"/>
          </p:cNvPicPr>
          <p:nvPr/>
        </p:nvPicPr>
        <p:blipFill>
          <a:blip r:embed="rId4" cstate="email"/>
          <a:srcRect/>
          <a:stretch>
            <a:fillRect/>
          </a:stretch>
        </p:blipFill>
        <p:spPr bwMode="auto">
          <a:xfrm>
            <a:off x="1447800" y="5471312"/>
            <a:ext cx="4152900" cy="1386688"/>
          </a:xfrm>
          <a:prstGeom prst="rect">
            <a:avLst/>
          </a:prstGeom>
          <a:noFill/>
        </p:spPr>
      </p:pic>
      <p:pic>
        <p:nvPicPr>
          <p:cNvPr id="7" name="Picture 2" descr="D:\ДОПОЛНЕНИЕ\новейшие  картинки\ВСЕ ДЛЯ ОФОРМЛЕНИЯ\бордюр\горизонтальный рельефный\17ba2bc69484.gif"/>
          <p:cNvPicPr>
            <a:picLocks noChangeAspect="1" noChangeArrowheads="1" noCrop="1"/>
          </p:cNvPicPr>
          <p:nvPr/>
        </p:nvPicPr>
        <p:blipFill>
          <a:blip r:embed="rId5" cstate="email"/>
          <a:srcRect/>
          <a:stretch>
            <a:fillRect/>
          </a:stretch>
        </p:blipFill>
        <p:spPr bwMode="auto">
          <a:xfrm>
            <a:off x="6400800" y="2057400"/>
            <a:ext cx="1771650" cy="590550"/>
          </a:xfrm>
          <a:prstGeom prst="rect">
            <a:avLst/>
          </a:prstGeom>
          <a:noFill/>
        </p:spPr>
      </p:pic>
    </p:spTree>
  </p:cSld>
  <p:clrMapOvr>
    <a:masterClrMapping/>
  </p:clrMapOvr>
  <p:transition>
    <p:pull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Содержимое 2"/>
          <p:cNvSpPr>
            <a:spLocks noGrp="1"/>
          </p:cNvSpPr>
          <p:nvPr>
            <p:ph idx="1"/>
          </p:nvPr>
        </p:nvSpPr>
        <p:spPr>
          <a:xfrm>
            <a:off x="1143000" y="533400"/>
            <a:ext cx="7620000" cy="1905000"/>
          </a:xfrm>
        </p:spPr>
        <p:txBody>
          <a:bodyPr/>
          <a:lstStyle/>
          <a:p>
            <a:pPr algn="just" eaLnBrk="1" hangingPunct="1">
              <a:buNone/>
            </a:pPr>
            <a:r>
              <a:rPr lang="ru-RU" sz="2400" b="1" dirty="0" smtClean="0">
                <a:solidFill>
                  <a:srgbClr val="C00000"/>
                </a:solidFill>
              </a:rPr>
              <a:t>   Разговор после знакомства </a:t>
            </a:r>
            <a:r>
              <a:rPr lang="ru-RU" sz="2400" dirty="0" smtClean="0"/>
              <a:t>начинает старший по возрасту и занимающий более высокое социальное положение человек. </a:t>
            </a:r>
          </a:p>
          <a:p>
            <a:pPr algn="just" eaLnBrk="1" hangingPunct="1"/>
            <a:endParaRPr lang="ru-RU" sz="2400" dirty="0" smtClean="0"/>
          </a:p>
        </p:txBody>
      </p:sp>
      <p:pic>
        <p:nvPicPr>
          <p:cNvPr id="6" name="Picture 4" descr="Картинка 376 из 61628"/>
          <p:cNvPicPr>
            <a:picLocks noChangeAspect="1" noChangeArrowheads="1"/>
          </p:cNvPicPr>
          <p:nvPr/>
        </p:nvPicPr>
        <p:blipFill>
          <a:blip r:embed="rId2" cstate="email"/>
          <a:srcRect/>
          <a:stretch>
            <a:fillRect/>
          </a:stretch>
        </p:blipFill>
        <p:spPr bwMode="auto">
          <a:xfrm>
            <a:off x="1143000" y="1905000"/>
            <a:ext cx="4391025" cy="2924604"/>
          </a:xfrm>
          <a:prstGeom prst="rect">
            <a:avLst/>
          </a:prstGeom>
          <a:ln>
            <a:noFill/>
          </a:ln>
          <a:effectLst>
            <a:outerShdw blurRad="292100" dist="139700" dir="2700000" algn="tl" rotWithShape="0">
              <a:srgbClr val="333333">
                <a:alpha val="65000"/>
              </a:srgbClr>
            </a:outerShdw>
          </a:effectLst>
        </p:spPr>
      </p:pic>
      <p:pic>
        <p:nvPicPr>
          <p:cNvPr id="7" name="Picture 6" descr="http://www.knigge.ru/images/greetings-01.jpg"/>
          <p:cNvPicPr>
            <a:picLocks noChangeAspect="1" noChangeArrowheads="1"/>
          </p:cNvPicPr>
          <p:nvPr/>
        </p:nvPicPr>
        <p:blipFill>
          <a:blip r:embed="rId3" cstate="print"/>
          <a:srcRect/>
          <a:stretch>
            <a:fillRect/>
          </a:stretch>
        </p:blipFill>
        <p:spPr bwMode="auto">
          <a:xfrm>
            <a:off x="5410200" y="3505200"/>
            <a:ext cx="3505200" cy="3176588"/>
          </a:xfrm>
          <a:prstGeom prst="rect">
            <a:avLst/>
          </a:prstGeom>
          <a:ln>
            <a:noFill/>
          </a:ln>
          <a:effectLst>
            <a:outerShdw blurRad="292100" dist="139700" dir="2700000" algn="tl" rotWithShape="0">
              <a:srgbClr val="333333">
                <a:alpha val="65000"/>
              </a:srgbClr>
            </a:outerShdw>
          </a:effectLst>
        </p:spPr>
      </p:pic>
      <p:pic>
        <p:nvPicPr>
          <p:cNvPr id="16388" name="Picture 4" descr="D:\ДОПОЛНЕНИЕ\новейшие  картинки\ВСЕ ДЛЯ ОФОРМЛЕНИЯ\бордюр\горизонтальный рельефный\c36db41d27f1.gif"/>
          <p:cNvPicPr>
            <a:picLocks noChangeAspect="1" noChangeArrowheads="1" noCrop="1"/>
          </p:cNvPicPr>
          <p:nvPr/>
        </p:nvPicPr>
        <p:blipFill>
          <a:blip r:embed="rId4" cstate="email"/>
          <a:srcRect/>
          <a:stretch>
            <a:fillRect/>
          </a:stretch>
        </p:blipFill>
        <p:spPr bwMode="auto">
          <a:xfrm>
            <a:off x="1524000" y="5562600"/>
            <a:ext cx="3295650" cy="466725"/>
          </a:xfrm>
          <a:prstGeom prst="rect">
            <a:avLst/>
          </a:prstGeom>
          <a:noFill/>
        </p:spPr>
      </p:pic>
    </p:spTree>
  </p:cSld>
  <p:clrMapOvr>
    <a:masterClrMapping/>
  </p:clrMapOvr>
  <p:transition>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2"/>
          <p:cNvSpPr>
            <a:spLocks noGrp="1"/>
          </p:cNvSpPr>
          <p:nvPr>
            <p:ph idx="1"/>
          </p:nvPr>
        </p:nvSpPr>
        <p:spPr>
          <a:xfrm>
            <a:off x="914400" y="457200"/>
            <a:ext cx="7772400" cy="4525963"/>
          </a:xfrm>
        </p:spPr>
        <p:txBody>
          <a:bodyPr/>
          <a:lstStyle/>
          <a:p>
            <a:pPr algn="just" eaLnBrk="1" hangingPunct="1">
              <a:buFontTx/>
              <a:buNone/>
            </a:pPr>
            <a:r>
              <a:rPr lang="ru-RU" dirty="0" smtClean="0"/>
              <a:t>   </a:t>
            </a:r>
            <a:r>
              <a:rPr lang="ru-RU" sz="2400" dirty="0" smtClean="0"/>
              <a:t>Современный этикет </a:t>
            </a:r>
            <a:r>
              <a:rPr lang="ru-RU" sz="2400" b="1" dirty="0" smtClean="0">
                <a:solidFill>
                  <a:srgbClr val="C00000"/>
                </a:solidFill>
              </a:rPr>
              <a:t>обязывает здороваться всех знакомых и даже незнакомых людей</a:t>
            </a:r>
            <a:r>
              <a:rPr lang="ru-RU" sz="2400" dirty="0" smtClean="0"/>
              <a:t>. Дело в том, что говоря друг другу «Здравствуйте», приветствуя друг друга, люди выражают таким образом доброжелательное отношение к окружающим, показывают намерение вступить в контакт, желание продлить знакомство. </a:t>
            </a:r>
          </a:p>
        </p:txBody>
      </p:sp>
      <p:pic>
        <p:nvPicPr>
          <p:cNvPr id="5" name="Picture 4" descr="Картинка 113 из 232"/>
          <p:cNvPicPr>
            <a:picLocks noChangeAspect="1" noChangeArrowheads="1"/>
          </p:cNvPicPr>
          <p:nvPr/>
        </p:nvPicPr>
        <p:blipFill>
          <a:blip r:embed="rId3" cstate="email"/>
          <a:srcRect/>
          <a:stretch>
            <a:fillRect/>
          </a:stretch>
        </p:blipFill>
        <p:spPr bwMode="auto">
          <a:xfrm>
            <a:off x="4495800" y="3733800"/>
            <a:ext cx="3048000" cy="2032000"/>
          </a:xfrm>
          <a:prstGeom prst="rect">
            <a:avLst/>
          </a:prstGeom>
          <a:ln>
            <a:noFill/>
          </a:ln>
          <a:effectLst>
            <a:outerShdw blurRad="292100" dist="139700" dir="2700000" algn="tl" rotWithShape="0">
              <a:srgbClr val="333333">
                <a:alpha val="65000"/>
              </a:srgbClr>
            </a:outerShdw>
          </a:effectLst>
        </p:spPr>
      </p:pic>
      <p:pic>
        <p:nvPicPr>
          <p:cNvPr id="6" name="Picture 4" descr="Картинка 13 из 61628"/>
          <p:cNvPicPr>
            <a:picLocks noChangeAspect="1" noChangeArrowheads="1"/>
          </p:cNvPicPr>
          <p:nvPr/>
        </p:nvPicPr>
        <p:blipFill>
          <a:blip r:embed="rId4" cstate="email"/>
          <a:srcRect/>
          <a:stretch>
            <a:fillRect/>
          </a:stretch>
        </p:blipFill>
        <p:spPr bwMode="auto">
          <a:xfrm>
            <a:off x="1143000" y="3352800"/>
            <a:ext cx="3150929" cy="3352800"/>
          </a:xfrm>
          <a:prstGeom prst="rect">
            <a:avLst/>
          </a:prstGeom>
          <a:ln>
            <a:noFill/>
          </a:ln>
          <a:effectLst>
            <a:outerShdw blurRad="292100" dist="139700" dir="2700000" algn="tl" rotWithShape="0">
              <a:srgbClr val="333333">
                <a:alpha val="65000"/>
              </a:srgbClr>
            </a:outerShdw>
          </a:effectLst>
        </p:spPr>
      </p:pic>
      <p:pic>
        <p:nvPicPr>
          <p:cNvPr id="17412" name="Picture 4" descr="D:\ДОПОЛНЕНИЕ\новейшие  картинки\ВСЕ ДЛЯ ОФОРМЛЕНИЯ\прикол\63957345_1284363659_5d2fe80a88fa.png"/>
          <p:cNvPicPr>
            <a:picLocks noChangeAspect="1" noChangeArrowheads="1"/>
          </p:cNvPicPr>
          <p:nvPr/>
        </p:nvPicPr>
        <p:blipFill>
          <a:blip r:embed="rId5" cstate="email"/>
          <a:srcRect/>
          <a:stretch>
            <a:fillRect/>
          </a:stretch>
        </p:blipFill>
        <p:spPr bwMode="auto">
          <a:xfrm>
            <a:off x="6629400" y="4495800"/>
            <a:ext cx="2009775" cy="2138363"/>
          </a:xfrm>
          <a:prstGeom prst="rect">
            <a:avLst/>
          </a:prstGeom>
          <a:noFill/>
        </p:spPr>
      </p:pic>
    </p:spTree>
  </p:cSld>
  <p:clrMapOvr>
    <a:masterClrMapping/>
  </p:clrMapOvr>
  <p:transition>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990600"/>
            <a:ext cx="8001000" cy="2590800"/>
          </a:xfrm>
        </p:spPr>
        <p:txBody>
          <a:bodyPr/>
          <a:lstStyle/>
          <a:p>
            <a:pPr algn="just">
              <a:buNone/>
            </a:pPr>
            <a:r>
              <a:rPr lang="ru-RU" sz="2400" dirty="0" smtClean="0"/>
              <a:t>    Этикет имеет национальные особенности. Это можно как нельзя лучше проследить, говоря об этикете приветствия. </a:t>
            </a:r>
            <a:r>
              <a:rPr lang="ru-RU" sz="2400" b="1" dirty="0" smtClean="0">
                <a:solidFill>
                  <a:srgbClr val="C00000"/>
                </a:solidFill>
              </a:rPr>
              <a:t>В России</a:t>
            </a:r>
            <a:r>
              <a:rPr lang="ru-RU" sz="2400" dirty="0" smtClean="0"/>
              <a:t>, например, с незнакомыми людьми в лифте не здороваются, а </a:t>
            </a:r>
            <a:r>
              <a:rPr lang="ru-RU" sz="2400" b="1" dirty="0" smtClean="0">
                <a:solidFill>
                  <a:srgbClr val="C00000"/>
                </a:solidFill>
              </a:rPr>
              <a:t>во многих европейских странах </a:t>
            </a:r>
            <a:r>
              <a:rPr lang="ru-RU" sz="2400" dirty="0" smtClean="0"/>
              <a:t>это считают недопустимым.</a:t>
            </a:r>
            <a:endParaRPr lang="ru-RU" sz="2400" dirty="0"/>
          </a:p>
        </p:txBody>
      </p:sp>
      <p:sp>
        <p:nvSpPr>
          <p:cNvPr id="4" name="Прямоугольник 3"/>
          <p:cNvSpPr/>
          <p:nvPr/>
        </p:nvSpPr>
        <p:spPr>
          <a:xfrm>
            <a:off x="1295400" y="228600"/>
            <a:ext cx="7479292" cy="707886"/>
          </a:xfrm>
          <a:prstGeom prst="rect">
            <a:avLst/>
          </a:prstGeom>
          <a:noFill/>
        </p:spPr>
        <p:txBody>
          <a:bodyPr wrap="none" lIns="91440" tIns="45720" rIns="91440" bIns="45720">
            <a:spAutoFit/>
          </a:bodyPr>
          <a:lstStyle/>
          <a:p>
            <a:pPr algn="ctr"/>
            <a:r>
              <a:rPr lang="ru-RU" sz="40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Национальные особенности</a:t>
            </a:r>
            <a:endParaRPr lang="ru-RU" sz="40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p:txBody>
      </p:sp>
      <p:pic>
        <p:nvPicPr>
          <p:cNvPr id="6" name="Picture 2" descr="Картинка 96 из 232"/>
          <p:cNvPicPr>
            <a:picLocks noChangeAspect="1" noChangeArrowheads="1"/>
          </p:cNvPicPr>
          <p:nvPr/>
        </p:nvPicPr>
        <p:blipFill>
          <a:blip r:embed="rId2" cstate="email"/>
          <a:srcRect/>
          <a:stretch>
            <a:fillRect/>
          </a:stretch>
        </p:blipFill>
        <p:spPr bwMode="auto">
          <a:xfrm>
            <a:off x="5486400" y="3200400"/>
            <a:ext cx="3324225" cy="2201598"/>
          </a:xfrm>
          <a:prstGeom prst="rect">
            <a:avLst/>
          </a:prstGeom>
          <a:ln>
            <a:noFill/>
          </a:ln>
          <a:effectLst>
            <a:outerShdw blurRad="292100" dist="139700" dir="2700000" algn="tl" rotWithShape="0">
              <a:srgbClr val="333333">
                <a:alpha val="65000"/>
              </a:srgbClr>
            </a:outerShdw>
          </a:effectLst>
        </p:spPr>
      </p:pic>
      <p:pic>
        <p:nvPicPr>
          <p:cNvPr id="7" name="Picture 2" descr="Картинка 366 из 61628"/>
          <p:cNvPicPr>
            <a:picLocks noChangeAspect="1" noChangeArrowheads="1"/>
          </p:cNvPicPr>
          <p:nvPr/>
        </p:nvPicPr>
        <p:blipFill>
          <a:blip r:embed="rId3" cstate="email"/>
          <a:srcRect/>
          <a:stretch>
            <a:fillRect/>
          </a:stretch>
        </p:blipFill>
        <p:spPr bwMode="auto">
          <a:xfrm>
            <a:off x="1066800" y="3429000"/>
            <a:ext cx="3705225" cy="2780657"/>
          </a:xfrm>
          <a:prstGeom prst="rect">
            <a:avLst/>
          </a:prstGeom>
          <a:ln>
            <a:noFill/>
          </a:ln>
          <a:effectLst>
            <a:outerShdw blurRad="292100" dist="139700" dir="2700000" algn="tl" rotWithShape="0">
              <a:srgbClr val="333333">
                <a:alpha val="65000"/>
              </a:srgbClr>
            </a:outerShdw>
          </a:effectLst>
        </p:spPr>
      </p:pic>
      <p:pic>
        <p:nvPicPr>
          <p:cNvPr id="39938" name="Picture 2" descr="D:\ДОПОЛНЕНИЕ\новейшие  картинки\ВСЕ ДЛЯ ОФОРМЛЕНИЯ\348fb33214f3.png"/>
          <p:cNvPicPr>
            <a:picLocks noChangeAspect="1" noChangeArrowheads="1"/>
          </p:cNvPicPr>
          <p:nvPr/>
        </p:nvPicPr>
        <p:blipFill>
          <a:blip r:embed="rId4" cstate="email"/>
          <a:srcRect/>
          <a:stretch>
            <a:fillRect/>
          </a:stretch>
        </p:blipFill>
        <p:spPr bwMode="auto">
          <a:xfrm>
            <a:off x="3733800" y="4700587"/>
            <a:ext cx="2468563" cy="2157413"/>
          </a:xfrm>
          <a:prstGeom prst="rect">
            <a:avLst/>
          </a:prstGeom>
          <a:noFill/>
        </p:spPr>
      </p:pic>
    </p:spTree>
  </p:cSld>
  <p:clrMapOvr>
    <a:masterClrMapping/>
  </p:clrMapOvr>
  <p:transition>
    <p:pull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228600"/>
            <a:ext cx="8001000" cy="4297363"/>
          </a:xfrm>
        </p:spPr>
        <p:txBody>
          <a:bodyPr/>
          <a:lstStyle/>
          <a:p>
            <a:pPr algn="just">
              <a:buNone/>
            </a:pPr>
            <a:r>
              <a:rPr lang="ru-RU" sz="2400" dirty="0" smtClean="0"/>
              <a:t>    Обращаясь с какой-либо просьбой к незнакомому человеку на улице, </a:t>
            </a:r>
            <a:r>
              <a:rPr lang="ru-RU" sz="2400" b="1" dirty="0" smtClean="0">
                <a:solidFill>
                  <a:srgbClr val="C00000"/>
                </a:solidFill>
              </a:rPr>
              <a:t>русские</a:t>
            </a:r>
            <a:r>
              <a:rPr lang="ru-RU" sz="2400" dirty="0" smtClean="0"/>
              <a:t> не здороваются, а приносят извинения за причиненные беспокойство словами: «Простите (извините), скажите, пожалуйста…» </a:t>
            </a:r>
            <a:r>
              <a:rPr lang="ru-RU" sz="2400" b="1" dirty="0" smtClean="0">
                <a:solidFill>
                  <a:srgbClr val="C00000"/>
                </a:solidFill>
              </a:rPr>
              <a:t>В странах Прибалтики и многих других европейских странах</a:t>
            </a:r>
            <a:r>
              <a:rPr lang="ru-RU" sz="2400" b="1" dirty="0" smtClean="0"/>
              <a:t> </a:t>
            </a:r>
            <a:r>
              <a:rPr lang="ru-RU" sz="2400" dirty="0" smtClean="0"/>
              <a:t>прежде чем обратиться с просьбой, задать вопрос незнакомому человеку обязательно здороваются. </a:t>
            </a:r>
          </a:p>
          <a:p>
            <a:endParaRPr lang="ru-RU" sz="2400" dirty="0"/>
          </a:p>
        </p:txBody>
      </p:sp>
      <p:pic>
        <p:nvPicPr>
          <p:cNvPr id="4" name="Picture 8" descr="Картинка 851 из 61628"/>
          <p:cNvPicPr>
            <a:picLocks noChangeAspect="1" noChangeArrowheads="1"/>
          </p:cNvPicPr>
          <p:nvPr/>
        </p:nvPicPr>
        <p:blipFill>
          <a:blip r:embed="rId2" cstate="email"/>
          <a:srcRect/>
          <a:stretch>
            <a:fillRect/>
          </a:stretch>
        </p:blipFill>
        <p:spPr bwMode="auto">
          <a:xfrm>
            <a:off x="1143000" y="3429000"/>
            <a:ext cx="2819400" cy="2819400"/>
          </a:xfrm>
          <a:prstGeom prst="rect">
            <a:avLst/>
          </a:prstGeom>
          <a:ln>
            <a:noFill/>
          </a:ln>
          <a:effectLst>
            <a:outerShdw blurRad="292100" dist="139700" dir="2700000" algn="tl" rotWithShape="0">
              <a:srgbClr val="333333">
                <a:alpha val="65000"/>
              </a:srgbClr>
            </a:outerShdw>
          </a:effectLst>
        </p:spPr>
      </p:pic>
      <p:pic>
        <p:nvPicPr>
          <p:cNvPr id="5" name="Picture 2" descr="Картинка 63 из 232"/>
          <p:cNvPicPr>
            <a:picLocks noChangeAspect="1" noChangeArrowheads="1"/>
          </p:cNvPicPr>
          <p:nvPr/>
        </p:nvPicPr>
        <p:blipFill>
          <a:blip r:embed="rId3" cstate="email"/>
          <a:srcRect/>
          <a:stretch>
            <a:fillRect/>
          </a:stretch>
        </p:blipFill>
        <p:spPr bwMode="auto">
          <a:xfrm>
            <a:off x="4343400" y="3352800"/>
            <a:ext cx="3400425" cy="2092570"/>
          </a:xfrm>
          <a:prstGeom prst="rect">
            <a:avLst/>
          </a:prstGeom>
          <a:ln>
            <a:noFill/>
          </a:ln>
          <a:effectLst>
            <a:outerShdw blurRad="292100" dist="139700" dir="2700000" algn="tl" rotWithShape="0">
              <a:srgbClr val="333333">
                <a:alpha val="65000"/>
              </a:srgbClr>
            </a:outerShdw>
          </a:effectLst>
        </p:spPr>
      </p:pic>
      <p:pic>
        <p:nvPicPr>
          <p:cNvPr id="40962" name="Picture 2" descr="D:\ДОПОЛНЕНИЕ\новейшие  картинки\ВСЕ ДЛЯ ОФОРМЛЕНИЯ\декор й\ВЕНЗЕЛЯ\57993987_0dfc254f88b6.png"/>
          <p:cNvPicPr>
            <a:picLocks noChangeAspect="1" noChangeArrowheads="1"/>
          </p:cNvPicPr>
          <p:nvPr/>
        </p:nvPicPr>
        <p:blipFill>
          <a:blip r:embed="rId4" cstate="email"/>
          <a:srcRect/>
          <a:stretch>
            <a:fillRect/>
          </a:stretch>
        </p:blipFill>
        <p:spPr bwMode="auto">
          <a:xfrm>
            <a:off x="3429000" y="5194300"/>
            <a:ext cx="3657600" cy="1663700"/>
          </a:xfrm>
          <a:prstGeom prst="rect">
            <a:avLst/>
          </a:prstGeom>
          <a:noFill/>
        </p:spPr>
      </p:pic>
    </p:spTree>
  </p:cSld>
  <p:clrMapOvr>
    <a:masterClrMapping/>
  </p:clrMapOvr>
  <p:transition>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43000" y="609600"/>
            <a:ext cx="7620000" cy="4525963"/>
          </a:xfrm>
        </p:spPr>
        <p:txBody>
          <a:bodyPr/>
          <a:lstStyle/>
          <a:p>
            <a:pPr>
              <a:buNone/>
            </a:pPr>
            <a:r>
              <a:rPr lang="ru-RU" dirty="0" smtClean="0"/>
              <a:t/>
            </a:r>
            <a:br>
              <a:rPr lang="ru-RU" dirty="0" smtClean="0"/>
            </a:br>
            <a:r>
              <a:rPr lang="ru-RU" sz="2800" b="1" i="1" dirty="0" smtClean="0"/>
              <a:t>Что такое этикет?</a:t>
            </a:r>
            <a:br>
              <a:rPr lang="ru-RU" sz="2800" b="1" i="1" dirty="0" smtClean="0"/>
            </a:br>
            <a:r>
              <a:rPr lang="ru-RU" sz="2800" b="1" i="1" dirty="0" smtClean="0"/>
              <a:t>Это можно,</a:t>
            </a:r>
            <a:br>
              <a:rPr lang="ru-RU" sz="2800" b="1" i="1" dirty="0" smtClean="0"/>
            </a:br>
            <a:r>
              <a:rPr lang="ru-RU" sz="2800" b="1" i="1" dirty="0" smtClean="0"/>
              <a:t>Это нет...</a:t>
            </a:r>
            <a:br>
              <a:rPr lang="ru-RU" sz="2800" b="1" i="1" dirty="0" smtClean="0"/>
            </a:br>
            <a:r>
              <a:rPr lang="ru-RU" sz="2800" b="1" i="1" dirty="0" smtClean="0"/>
              <a:t>Этикет, как этикетка</a:t>
            </a:r>
            <a:br>
              <a:rPr lang="ru-RU" sz="2800" b="1" i="1" dirty="0" smtClean="0"/>
            </a:br>
            <a:r>
              <a:rPr lang="ru-RU" sz="2800" b="1" i="1" dirty="0" smtClean="0"/>
              <a:t>И хорошая отметка,</a:t>
            </a:r>
            <a:br>
              <a:rPr lang="ru-RU" sz="2800" b="1" i="1" dirty="0" smtClean="0"/>
            </a:br>
            <a:r>
              <a:rPr lang="ru-RU" sz="2800" b="1" i="1" dirty="0" smtClean="0"/>
              <a:t>Но не только в дневнике,</a:t>
            </a:r>
            <a:br>
              <a:rPr lang="ru-RU" sz="2800" b="1" i="1" dirty="0" smtClean="0"/>
            </a:br>
            <a:r>
              <a:rPr lang="ru-RU" sz="2800" b="1" i="1" dirty="0" smtClean="0"/>
              <a:t>У людей на языке…</a:t>
            </a:r>
            <a:br>
              <a:rPr lang="ru-RU" sz="2800" b="1" i="1" dirty="0" smtClean="0"/>
            </a:br>
            <a:r>
              <a:rPr lang="ru-RU" sz="2800" b="1" i="1" dirty="0" smtClean="0"/>
              <a:t>Очень просто жить культурно</a:t>
            </a:r>
            <a:br>
              <a:rPr lang="ru-RU" sz="2800" b="1" i="1" dirty="0" smtClean="0"/>
            </a:br>
            <a:r>
              <a:rPr lang="ru-RU" sz="2800" b="1" i="1" dirty="0" smtClean="0"/>
              <a:t>Все прекрасно,</a:t>
            </a:r>
          </a:p>
          <a:p>
            <a:pPr>
              <a:buNone/>
            </a:pPr>
            <a:r>
              <a:rPr lang="ru-RU" sz="2800" b="1" i="1" dirty="0" smtClean="0"/>
              <a:t>   Что не дурно.</a:t>
            </a:r>
            <a:endParaRPr lang="ru-RU" sz="2800" b="1" i="1" dirty="0"/>
          </a:p>
        </p:txBody>
      </p:sp>
      <p:pic>
        <p:nvPicPr>
          <p:cNvPr id="5" name="Picture 6" descr="Картинка 30 из 232"/>
          <p:cNvPicPr>
            <a:picLocks noChangeAspect="1" noChangeArrowheads="1"/>
          </p:cNvPicPr>
          <p:nvPr/>
        </p:nvPicPr>
        <p:blipFill>
          <a:blip r:embed="rId2" cstate="print"/>
          <a:srcRect/>
          <a:stretch>
            <a:fillRect/>
          </a:stretch>
        </p:blipFill>
        <p:spPr bwMode="auto">
          <a:xfrm>
            <a:off x="6096000" y="4572000"/>
            <a:ext cx="2730500" cy="20478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pull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Содержимое 2"/>
          <p:cNvSpPr>
            <a:spLocks noGrp="1"/>
          </p:cNvSpPr>
          <p:nvPr>
            <p:ph idx="1"/>
          </p:nvPr>
        </p:nvSpPr>
        <p:spPr>
          <a:xfrm>
            <a:off x="914400" y="228601"/>
            <a:ext cx="7924800" cy="4191000"/>
          </a:xfrm>
        </p:spPr>
        <p:txBody>
          <a:bodyPr/>
          <a:lstStyle/>
          <a:p>
            <a:pPr algn="just" eaLnBrk="1" hangingPunct="1">
              <a:buFontTx/>
              <a:buNone/>
            </a:pPr>
            <a:r>
              <a:rPr lang="ru-RU" sz="2400" dirty="0" smtClean="0"/>
              <a:t>     Правила поведения возникли очень давно, на заре человеческого общества. Как только люди стали жить вместе, появилась потребность мирного сосуществования. Отсюда следует вывод: приоритетная цель этикета состоит в том, чтобы сделать нашу жизнь </a:t>
            </a:r>
            <a:r>
              <a:rPr lang="ru-RU" sz="2400" b="1" i="1" dirty="0" smtClean="0">
                <a:solidFill>
                  <a:srgbClr val="C00000"/>
                </a:solidFill>
              </a:rPr>
              <a:t>максимально приятной и безопасной при общении друг с другом, сгладить все возможные острые углы и нечаянные обиды, предостеречь нас от случайных претензий и бед</a:t>
            </a:r>
            <a:r>
              <a:rPr lang="ru-RU" b="1" i="1" dirty="0" smtClean="0">
                <a:solidFill>
                  <a:srgbClr val="C00000"/>
                </a:solidFill>
              </a:rPr>
              <a:t>.</a:t>
            </a:r>
          </a:p>
        </p:txBody>
      </p:sp>
      <p:pic>
        <p:nvPicPr>
          <p:cNvPr id="4" name="Picture 2" descr="Картинка 1413 из 61633"/>
          <p:cNvPicPr>
            <a:picLocks noChangeAspect="1" noChangeArrowheads="1"/>
          </p:cNvPicPr>
          <p:nvPr/>
        </p:nvPicPr>
        <p:blipFill>
          <a:blip r:embed="rId2" cstate="email"/>
          <a:srcRect/>
          <a:stretch>
            <a:fillRect/>
          </a:stretch>
        </p:blipFill>
        <p:spPr bwMode="auto">
          <a:xfrm>
            <a:off x="685800" y="4267200"/>
            <a:ext cx="2362200" cy="2362200"/>
          </a:xfrm>
          <a:prstGeom prst="rect">
            <a:avLst/>
          </a:prstGeom>
          <a:ln>
            <a:noFill/>
          </a:ln>
          <a:effectLst>
            <a:outerShdw blurRad="292100" dist="139700" dir="2700000" algn="tl" rotWithShape="0">
              <a:srgbClr val="333333">
                <a:alpha val="65000"/>
              </a:srgbClr>
            </a:outerShdw>
          </a:effectLst>
        </p:spPr>
      </p:pic>
      <p:pic>
        <p:nvPicPr>
          <p:cNvPr id="5" name="Picture 2" descr="Картинка 473 из 61641"/>
          <p:cNvPicPr>
            <a:picLocks noChangeAspect="1" noChangeArrowheads="1"/>
          </p:cNvPicPr>
          <p:nvPr/>
        </p:nvPicPr>
        <p:blipFill>
          <a:blip r:embed="rId3" cstate="email"/>
          <a:srcRect/>
          <a:stretch>
            <a:fillRect/>
          </a:stretch>
        </p:blipFill>
        <p:spPr bwMode="auto">
          <a:xfrm>
            <a:off x="3276600" y="4267200"/>
            <a:ext cx="3450225" cy="2370138"/>
          </a:xfrm>
          <a:prstGeom prst="rect">
            <a:avLst/>
          </a:prstGeom>
          <a:ln>
            <a:noFill/>
          </a:ln>
          <a:effectLst>
            <a:outerShdw blurRad="292100" dist="139700" dir="2700000" algn="tl" rotWithShape="0">
              <a:srgbClr val="333333">
                <a:alpha val="65000"/>
              </a:srgbClr>
            </a:outerShdw>
          </a:effectLst>
        </p:spPr>
      </p:pic>
      <p:pic>
        <p:nvPicPr>
          <p:cNvPr id="6" name="Picture 8" descr="Картинка 28 из 61628"/>
          <p:cNvPicPr>
            <a:picLocks noChangeAspect="1" noChangeArrowheads="1"/>
          </p:cNvPicPr>
          <p:nvPr/>
        </p:nvPicPr>
        <p:blipFill>
          <a:blip r:embed="rId4" cstate="email"/>
          <a:srcRect/>
          <a:stretch>
            <a:fillRect/>
          </a:stretch>
        </p:blipFill>
        <p:spPr bwMode="auto">
          <a:xfrm>
            <a:off x="7010400" y="4267200"/>
            <a:ext cx="1930644" cy="2362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pull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Содержимое 2"/>
          <p:cNvSpPr>
            <a:spLocks noGrp="1"/>
          </p:cNvSpPr>
          <p:nvPr>
            <p:ph idx="1"/>
          </p:nvPr>
        </p:nvSpPr>
        <p:spPr>
          <a:xfrm>
            <a:off x="914400" y="304800"/>
            <a:ext cx="8001000" cy="2514600"/>
          </a:xfrm>
        </p:spPr>
        <p:txBody>
          <a:bodyPr/>
          <a:lstStyle/>
          <a:p>
            <a:pPr algn="just" eaLnBrk="1" hangingPunct="1">
              <a:buFontTx/>
              <a:buNone/>
            </a:pPr>
            <a:r>
              <a:rPr lang="ru-RU" dirty="0" smtClean="0"/>
              <a:t>    </a:t>
            </a:r>
            <a:r>
              <a:rPr lang="ru-RU" sz="2400" b="1" dirty="0" smtClean="0">
                <a:solidFill>
                  <a:srgbClr val="C00000"/>
                </a:solidFill>
              </a:rPr>
              <a:t>Правила хорошего тона  </a:t>
            </a:r>
            <a:r>
              <a:rPr lang="ru-RU" sz="2400" dirty="0" smtClean="0"/>
              <a:t>существовали уже у древних. Так, в «Одиссее» Гомера, в египетских и римских рукописях уже упоминаются правила хорошего тона. Отношения между полами, начальниками и подчиненными, средства общения, приём чужаков были строго регламентированы. </a:t>
            </a:r>
          </a:p>
        </p:txBody>
      </p:sp>
      <p:pic>
        <p:nvPicPr>
          <p:cNvPr id="4" name="Picture 2" descr="Картинка 5 из 61641"/>
          <p:cNvPicPr>
            <a:picLocks noChangeAspect="1" noChangeArrowheads="1"/>
          </p:cNvPicPr>
          <p:nvPr/>
        </p:nvPicPr>
        <p:blipFill>
          <a:blip r:embed="rId3" cstate="print"/>
          <a:srcRect/>
          <a:stretch>
            <a:fillRect/>
          </a:stretch>
        </p:blipFill>
        <p:spPr bwMode="auto">
          <a:xfrm>
            <a:off x="1828800" y="2889250"/>
            <a:ext cx="6248400" cy="3692525"/>
          </a:xfrm>
          <a:prstGeom prst="rect">
            <a:avLst/>
          </a:prstGeom>
          <a:ln>
            <a:noFill/>
          </a:ln>
          <a:effectLst>
            <a:outerShdw blurRad="292100" dist="139700" dir="2700000" algn="tl" rotWithShape="0">
              <a:srgbClr val="333333">
                <a:alpha val="65000"/>
              </a:srgbClr>
            </a:outerShdw>
          </a:effectLst>
        </p:spPr>
      </p:pic>
      <p:pic>
        <p:nvPicPr>
          <p:cNvPr id="5124" name="Picture 4" descr="D:\ДОПОЛНЕНИЕ\новейшие  картинки\e50c16f90eb9.png"/>
          <p:cNvPicPr>
            <a:picLocks noChangeAspect="1" noChangeArrowheads="1"/>
          </p:cNvPicPr>
          <p:nvPr/>
        </p:nvPicPr>
        <p:blipFill>
          <a:blip r:embed="rId4" cstate="email"/>
          <a:srcRect/>
          <a:stretch>
            <a:fillRect/>
          </a:stretch>
        </p:blipFill>
        <p:spPr bwMode="auto">
          <a:xfrm>
            <a:off x="7086600" y="5208587"/>
            <a:ext cx="1828800" cy="1649413"/>
          </a:xfrm>
          <a:prstGeom prst="rect">
            <a:avLst/>
          </a:prstGeom>
          <a:noFill/>
        </p:spPr>
      </p:pic>
    </p:spTree>
  </p:cSld>
  <p:clrMapOvr>
    <a:masterClrMapping/>
  </p:clrMapOvr>
  <p:transition>
    <p:pull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Содержимое 2"/>
          <p:cNvSpPr>
            <a:spLocks noGrp="1"/>
          </p:cNvSpPr>
          <p:nvPr>
            <p:ph idx="1"/>
          </p:nvPr>
        </p:nvSpPr>
        <p:spPr>
          <a:xfrm>
            <a:off x="1066800" y="228600"/>
            <a:ext cx="7391400" cy="4525963"/>
          </a:xfrm>
        </p:spPr>
        <p:txBody>
          <a:bodyPr/>
          <a:lstStyle/>
          <a:p>
            <a:pPr algn="just" eaLnBrk="1" hangingPunct="1">
              <a:buFontTx/>
              <a:buNone/>
            </a:pPr>
            <a:r>
              <a:rPr lang="ru-RU" dirty="0" smtClean="0"/>
              <a:t>    </a:t>
            </a:r>
            <a:r>
              <a:rPr lang="ru-RU" sz="2400" b="1" dirty="0" smtClean="0">
                <a:solidFill>
                  <a:srgbClr val="C00000"/>
                </a:solidFill>
              </a:rPr>
              <a:t>Со времен раннего средневековья </a:t>
            </a:r>
            <a:r>
              <a:rPr lang="ru-RU" sz="2400" dirty="0" smtClean="0"/>
              <a:t>считалось недопустимым завязывать знакомства без участия посредника или специального рекомендательного письма. </a:t>
            </a:r>
            <a:br>
              <a:rPr lang="ru-RU" sz="2400" dirty="0" smtClean="0"/>
            </a:br>
            <a:endParaRPr lang="ru-RU" sz="2400" dirty="0" smtClean="0"/>
          </a:p>
        </p:txBody>
      </p:sp>
      <p:pic>
        <p:nvPicPr>
          <p:cNvPr id="4" name="Picture 8" descr="Картинка 2 из 61641"/>
          <p:cNvPicPr>
            <a:picLocks noChangeAspect="1" noChangeArrowheads="1"/>
          </p:cNvPicPr>
          <p:nvPr/>
        </p:nvPicPr>
        <p:blipFill>
          <a:blip r:embed="rId3" cstate="email"/>
          <a:srcRect/>
          <a:stretch>
            <a:fillRect/>
          </a:stretch>
        </p:blipFill>
        <p:spPr bwMode="auto">
          <a:xfrm>
            <a:off x="1295400" y="3200400"/>
            <a:ext cx="4146550" cy="3200400"/>
          </a:xfrm>
          <a:prstGeom prst="rect">
            <a:avLst/>
          </a:prstGeom>
          <a:ln>
            <a:noFill/>
          </a:ln>
          <a:effectLst>
            <a:outerShdw blurRad="292100" dist="139700" dir="2700000" algn="tl" rotWithShape="0">
              <a:srgbClr val="333333">
                <a:alpha val="65000"/>
              </a:srgbClr>
            </a:outerShdw>
          </a:effectLst>
        </p:spPr>
      </p:pic>
      <p:pic>
        <p:nvPicPr>
          <p:cNvPr id="5" name="Picture 6" descr="Картинка 6 из 232"/>
          <p:cNvPicPr>
            <a:picLocks noChangeAspect="1" noChangeArrowheads="1"/>
          </p:cNvPicPr>
          <p:nvPr/>
        </p:nvPicPr>
        <p:blipFill>
          <a:blip r:embed="rId4" cstate="email"/>
          <a:srcRect/>
          <a:stretch>
            <a:fillRect/>
          </a:stretch>
        </p:blipFill>
        <p:spPr bwMode="auto">
          <a:xfrm>
            <a:off x="5715000" y="2209800"/>
            <a:ext cx="2847975" cy="3200400"/>
          </a:xfrm>
          <a:prstGeom prst="rect">
            <a:avLst/>
          </a:prstGeom>
          <a:ln>
            <a:noFill/>
          </a:ln>
          <a:effectLst>
            <a:outerShdw blurRad="292100" dist="139700" dir="2700000" algn="tl" rotWithShape="0">
              <a:srgbClr val="333333">
                <a:alpha val="65000"/>
              </a:srgbClr>
            </a:outerShdw>
          </a:effectLst>
        </p:spPr>
      </p:pic>
      <p:pic>
        <p:nvPicPr>
          <p:cNvPr id="6149" name="Picture 5" descr="D:\ДОПОЛНЕНИЕ\новейшие  картинки\fcc89291b0b4.png"/>
          <p:cNvPicPr>
            <a:picLocks noChangeAspect="1" noChangeArrowheads="1"/>
          </p:cNvPicPr>
          <p:nvPr/>
        </p:nvPicPr>
        <p:blipFill>
          <a:blip r:embed="rId5" cstate="email"/>
          <a:srcRect/>
          <a:stretch>
            <a:fillRect/>
          </a:stretch>
        </p:blipFill>
        <p:spPr bwMode="auto">
          <a:xfrm>
            <a:off x="6324600" y="4972050"/>
            <a:ext cx="1828800" cy="1885950"/>
          </a:xfrm>
          <a:prstGeom prst="rect">
            <a:avLst/>
          </a:prstGeom>
          <a:noFill/>
        </p:spPr>
      </p:pic>
      <p:pic>
        <p:nvPicPr>
          <p:cNvPr id="6150" name="Picture 6" descr="D:\ДОПОЛНЕНИЕ\новейшие  картинки\ee4cf089114f.png"/>
          <p:cNvPicPr>
            <a:picLocks noChangeAspect="1" noChangeArrowheads="1"/>
          </p:cNvPicPr>
          <p:nvPr/>
        </p:nvPicPr>
        <p:blipFill>
          <a:blip r:embed="rId6" cstate="email"/>
          <a:srcRect/>
          <a:stretch>
            <a:fillRect/>
          </a:stretch>
        </p:blipFill>
        <p:spPr bwMode="auto">
          <a:xfrm>
            <a:off x="2209800" y="1981200"/>
            <a:ext cx="1828800" cy="1560513"/>
          </a:xfrm>
          <a:prstGeom prst="rect">
            <a:avLst/>
          </a:prstGeom>
          <a:noFill/>
        </p:spPr>
      </p:pic>
    </p:spTree>
  </p:cSld>
  <p:clrMapOvr>
    <a:masterClrMapping/>
  </p:clrMapOvr>
  <p:transition>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Содержимое 2"/>
          <p:cNvSpPr>
            <a:spLocks noGrp="1"/>
          </p:cNvSpPr>
          <p:nvPr>
            <p:ph idx="1"/>
          </p:nvPr>
        </p:nvSpPr>
        <p:spPr>
          <a:xfrm>
            <a:off x="1143000" y="228600"/>
            <a:ext cx="7696200" cy="4525963"/>
          </a:xfrm>
        </p:spPr>
        <p:txBody>
          <a:bodyPr/>
          <a:lstStyle/>
          <a:p>
            <a:pPr algn="just" eaLnBrk="1" hangingPunct="1">
              <a:buFontTx/>
              <a:buNone/>
            </a:pPr>
            <a:r>
              <a:rPr lang="ru-RU" sz="2400" dirty="0" smtClean="0"/>
              <a:t>    Современный этикет не предполагает соблюдения этих условностей, но по-прежнему существует целый ряд общепринятых правил знакомства, значение которых необходимо каждому воспитанному человеку. Их соблюдение поможет </a:t>
            </a:r>
            <a:r>
              <a:rPr lang="ru-RU" sz="2400" b="1" dirty="0" smtClean="0">
                <a:solidFill>
                  <a:srgbClr val="C00000"/>
                </a:solidFill>
              </a:rPr>
              <a:t>достичь успеха в повседневной и деловой жизни. </a:t>
            </a:r>
          </a:p>
        </p:txBody>
      </p:sp>
      <p:pic>
        <p:nvPicPr>
          <p:cNvPr id="4" name="Picture 4" descr="Картинка 8 из 232"/>
          <p:cNvPicPr>
            <a:picLocks noChangeAspect="1" noChangeArrowheads="1"/>
          </p:cNvPicPr>
          <p:nvPr/>
        </p:nvPicPr>
        <p:blipFill>
          <a:blip r:embed="rId2" cstate="print"/>
          <a:srcRect/>
          <a:stretch>
            <a:fillRect/>
          </a:stretch>
        </p:blipFill>
        <p:spPr bwMode="auto">
          <a:xfrm>
            <a:off x="1066800" y="3048000"/>
            <a:ext cx="5715000" cy="3549650"/>
          </a:xfrm>
          <a:prstGeom prst="rect">
            <a:avLst/>
          </a:prstGeom>
          <a:ln>
            <a:noFill/>
          </a:ln>
          <a:effectLst>
            <a:outerShdw blurRad="292100" dist="139700" dir="2700000" algn="tl" rotWithShape="0">
              <a:srgbClr val="333333">
                <a:alpha val="65000"/>
              </a:srgbClr>
            </a:outerShdw>
          </a:effectLst>
        </p:spPr>
      </p:pic>
      <p:pic>
        <p:nvPicPr>
          <p:cNvPr id="5" name="Picture 4" descr="Картинка 48 из 232"/>
          <p:cNvPicPr>
            <a:picLocks noChangeAspect="1" noChangeArrowheads="1"/>
          </p:cNvPicPr>
          <p:nvPr/>
        </p:nvPicPr>
        <p:blipFill>
          <a:blip r:embed="rId3" cstate="email"/>
          <a:srcRect/>
          <a:stretch>
            <a:fillRect/>
          </a:stretch>
        </p:blipFill>
        <p:spPr bwMode="auto">
          <a:xfrm>
            <a:off x="6934200" y="4343400"/>
            <a:ext cx="1978025" cy="2286000"/>
          </a:xfrm>
          <a:prstGeom prst="rect">
            <a:avLst/>
          </a:prstGeom>
          <a:ln>
            <a:noFill/>
          </a:ln>
          <a:effectLst>
            <a:outerShdw blurRad="292100" dist="139700" dir="2700000" algn="tl" rotWithShape="0">
              <a:srgbClr val="333333">
                <a:alpha val="65000"/>
              </a:srgbClr>
            </a:outerShdw>
          </a:effectLst>
        </p:spPr>
      </p:pic>
      <p:pic>
        <p:nvPicPr>
          <p:cNvPr id="7173" name="Picture 5" descr="D:\ДОПОЛНЕНИЕ\новейшие  картинки\709bf0b1aee3.png"/>
          <p:cNvPicPr>
            <a:picLocks noChangeAspect="1" noChangeArrowheads="1"/>
          </p:cNvPicPr>
          <p:nvPr/>
        </p:nvPicPr>
        <p:blipFill>
          <a:blip r:embed="rId4" cstate="email"/>
          <a:srcRect/>
          <a:stretch>
            <a:fillRect/>
          </a:stretch>
        </p:blipFill>
        <p:spPr bwMode="auto">
          <a:xfrm>
            <a:off x="6934200" y="2667000"/>
            <a:ext cx="1828800" cy="1590675"/>
          </a:xfrm>
          <a:prstGeom prst="rect">
            <a:avLst/>
          </a:prstGeom>
          <a:noFill/>
        </p:spPr>
      </p:pic>
    </p:spTree>
  </p:cSld>
  <p:clrMapOvr>
    <a:masterClrMapping/>
  </p:clrMapOvr>
  <p:transition>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2"/>
          <p:cNvSpPr>
            <a:spLocks noGrp="1"/>
          </p:cNvSpPr>
          <p:nvPr>
            <p:ph idx="1"/>
          </p:nvPr>
        </p:nvSpPr>
        <p:spPr>
          <a:xfrm>
            <a:off x="762000" y="838200"/>
            <a:ext cx="8001000" cy="3733800"/>
          </a:xfrm>
        </p:spPr>
        <p:txBody>
          <a:bodyPr/>
          <a:lstStyle/>
          <a:p>
            <a:pPr algn="just" eaLnBrk="1" hangingPunct="1">
              <a:buFontTx/>
              <a:buNone/>
            </a:pPr>
            <a:r>
              <a:rPr lang="ru-RU" dirty="0" smtClean="0"/>
              <a:t>    </a:t>
            </a:r>
            <a:r>
              <a:rPr lang="ru-RU" sz="2400" dirty="0" smtClean="0"/>
              <a:t>Не стоит представлять друг другу незнакомых людей «на ходу». Для этого </a:t>
            </a:r>
            <a:r>
              <a:rPr lang="ru-RU" sz="2400" b="1" dirty="0" smtClean="0">
                <a:solidFill>
                  <a:srgbClr val="C00000"/>
                </a:solidFill>
              </a:rPr>
              <a:t>останавливаются. </a:t>
            </a:r>
          </a:p>
        </p:txBody>
      </p:sp>
      <p:pic>
        <p:nvPicPr>
          <p:cNvPr id="5" name="Picture 2" descr="http://www.knigge.ru/images/greetings-02.jpg"/>
          <p:cNvPicPr>
            <a:picLocks noChangeAspect="1" noChangeArrowheads="1"/>
          </p:cNvPicPr>
          <p:nvPr/>
        </p:nvPicPr>
        <p:blipFill>
          <a:blip r:embed="rId2" cstate="print"/>
          <a:srcRect/>
          <a:stretch>
            <a:fillRect/>
          </a:stretch>
        </p:blipFill>
        <p:spPr bwMode="auto">
          <a:xfrm>
            <a:off x="4876800" y="3758790"/>
            <a:ext cx="4083902" cy="2718210"/>
          </a:xfrm>
          <a:prstGeom prst="rect">
            <a:avLst/>
          </a:prstGeom>
          <a:ln>
            <a:noFill/>
          </a:ln>
          <a:effectLst>
            <a:outerShdw blurRad="292100" dist="139700" dir="2700000" algn="tl" rotWithShape="0">
              <a:srgbClr val="333333">
                <a:alpha val="65000"/>
              </a:srgbClr>
            </a:outerShdw>
          </a:effectLst>
        </p:spPr>
      </p:pic>
      <p:pic>
        <p:nvPicPr>
          <p:cNvPr id="7" name="Picture 2" descr="Картинка 112 из 232"/>
          <p:cNvPicPr>
            <a:picLocks noChangeAspect="1" noChangeArrowheads="1"/>
          </p:cNvPicPr>
          <p:nvPr/>
        </p:nvPicPr>
        <p:blipFill>
          <a:blip r:embed="rId3" cstate="print"/>
          <a:srcRect/>
          <a:stretch>
            <a:fillRect/>
          </a:stretch>
        </p:blipFill>
        <p:spPr bwMode="auto">
          <a:xfrm>
            <a:off x="990600" y="2438400"/>
            <a:ext cx="3733800" cy="2987040"/>
          </a:xfrm>
          <a:prstGeom prst="rect">
            <a:avLst/>
          </a:prstGeom>
          <a:ln>
            <a:noFill/>
          </a:ln>
          <a:effectLst>
            <a:outerShdw blurRad="292100" dist="139700" dir="2700000" algn="tl" rotWithShape="0">
              <a:srgbClr val="333333">
                <a:alpha val="65000"/>
              </a:srgbClr>
            </a:outerShdw>
          </a:effectLst>
        </p:spPr>
      </p:pic>
      <p:pic>
        <p:nvPicPr>
          <p:cNvPr id="33795" name="Picture 3" descr="D:\ДОПОЛНЕНИЕ\новейшие  картинки\7983504fd847.png"/>
          <p:cNvPicPr>
            <a:picLocks noChangeAspect="1" noChangeArrowheads="1"/>
          </p:cNvPicPr>
          <p:nvPr/>
        </p:nvPicPr>
        <p:blipFill>
          <a:blip r:embed="rId4" cstate="email"/>
          <a:srcRect/>
          <a:stretch>
            <a:fillRect/>
          </a:stretch>
        </p:blipFill>
        <p:spPr bwMode="auto">
          <a:xfrm>
            <a:off x="6019800" y="2209800"/>
            <a:ext cx="1828800" cy="1298575"/>
          </a:xfrm>
          <a:prstGeom prst="rect">
            <a:avLst/>
          </a:prstGeom>
          <a:noFill/>
        </p:spPr>
      </p:pic>
    </p:spTree>
  </p:cSld>
  <p:clrMapOvr>
    <a:masterClrMapping/>
  </p:clrMapOvr>
  <p:transition>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2"/>
          <p:cNvSpPr>
            <a:spLocks noGrp="1"/>
          </p:cNvSpPr>
          <p:nvPr>
            <p:ph idx="1"/>
          </p:nvPr>
        </p:nvSpPr>
        <p:spPr>
          <a:xfrm>
            <a:off x="762000" y="838200"/>
            <a:ext cx="4038600" cy="3733800"/>
          </a:xfrm>
        </p:spPr>
        <p:txBody>
          <a:bodyPr/>
          <a:lstStyle/>
          <a:p>
            <a:pPr algn="just" eaLnBrk="1" hangingPunct="1">
              <a:buFontTx/>
              <a:buNone/>
            </a:pPr>
            <a:r>
              <a:rPr lang="ru-RU" sz="2400" dirty="0" smtClean="0"/>
              <a:t>    Согласно этикету, при знакомстве обязательно </a:t>
            </a:r>
            <a:r>
              <a:rPr lang="ru-RU" sz="2400" b="1" dirty="0" smtClean="0">
                <a:solidFill>
                  <a:srgbClr val="C00000"/>
                </a:solidFill>
              </a:rPr>
              <a:t>называют свое полное имя, фамилию и по возможности дополнительные сведения. </a:t>
            </a:r>
            <a:br>
              <a:rPr lang="ru-RU" sz="2400" b="1" dirty="0" smtClean="0">
                <a:solidFill>
                  <a:srgbClr val="C00000"/>
                </a:solidFill>
              </a:rPr>
            </a:br>
            <a:endParaRPr lang="ru-RU" sz="2400" b="1" dirty="0" smtClean="0">
              <a:solidFill>
                <a:srgbClr val="C00000"/>
              </a:solidFill>
            </a:endParaRPr>
          </a:p>
        </p:txBody>
      </p:sp>
      <p:pic>
        <p:nvPicPr>
          <p:cNvPr id="4" name="Picture 6" descr="http://bud-horoshim.ru/images/news/21.jpg"/>
          <p:cNvPicPr>
            <a:picLocks noChangeAspect="1" noChangeArrowheads="1"/>
          </p:cNvPicPr>
          <p:nvPr/>
        </p:nvPicPr>
        <p:blipFill>
          <a:blip r:embed="rId3" cstate="print"/>
          <a:srcRect/>
          <a:stretch>
            <a:fillRect/>
          </a:stretch>
        </p:blipFill>
        <p:spPr bwMode="auto">
          <a:xfrm>
            <a:off x="5105400" y="914400"/>
            <a:ext cx="3735388" cy="5285155"/>
          </a:xfrm>
          <a:prstGeom prst="rect">
            <a:avLst/>
          </a:prstGeom>
          <a:ln>
            <a:noFill/>
          </a:ln>
          <a:effectLst>
            <a:outerShdw blurRad="292100" dist="139700" dir="2700000" algn="tl" rotWithShape="0">
              <a:srgbClr val="333333">
                <a:alpha val="65000"/>
              </a:srgbClr>
            </a:outerShdw>
          </a:effectLst>
        </p:spPr>
      </p:pic>
      <p:pic>
        <p:nvPicPr>
          <p:cNvPr id="8199" name="Picture 7" descr="D:\ДОПОЛНЕНИЕ\новейшие  картинки\d78e244e8e7a.png"/>
          <p:cNvPicPr>
            <a:picLocks noChangeAspect="1" noChangeArrowheads="1"/>
          </p:cNvPicPr>
          <p:nvPr/>
        </p:nvPicPr>
        <p:blipFill>
          <a:blip r:embed="rId4" cstate="email"/>
          <a:srcRect/>
          <a:stretch>
            <a:fillRect/>
          </a:stretch>
        </p:blipFill>
        <p:spPr bwMode="auto">
          <a:xfrm>
            <a:off x="990600" y="3581400"/>
            <a:ext cx="3247337" cy="2965450"/>
          </a:xfrm>
          <a:prstGeom prst="rect">
            <a:avLst/>
          </a:prstGeom>
          <a:noFill/>
        </p:spPr>
      </p:pic>
    </p:spTree>
  </p:cSld>
  <p:clrMapOvr>
    <a:masterClrMapping/>
  </p:clrMapOvr>
  <p:transition>
    <p:pull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2"/>
          <p:cNvSpPr>
            <a:spLocks noGrp="1"/>
          </p:cNvSpPr>
          <p:nvPr>
            <p:ph idx="1"/>
          </p:nvPr>
        </p:nvSpPr>
        <p:spPr>
          <a:xfrm>
            <a:off x="838200" y="381000"/>
            <a:ext cx="7924800" cy="2743200"/>
          </a:xfrm>
        </p:spPr>
        <p:txBody>
          <a:bodyPr/>
          <a:lstStyle/>
          <a:p>
            <a:pPr algn="just" eaLnBrk="1" hangingPunct="1">
              <a:buFontTx/>
              <a:buNone/>
            </a:pPr>
            <a:r>
              <a:rPr lang="ru-RU" sz="2400" dirty="0" smtClean="0"/>
              <a:t/>
            </a:r>
            <a:br>
              <a:rPr lang="ru-RU" sz="2400" dirty="0" smtClean="0"/>
            </a:br>
            <a:r>
              <a:rPr lang="ru-RU" sz="2400" b="1" dirty="0" smtClean="0">
                <a:solidFill>
                  <a:srgbClr val="C00000"/>
                </a:solidFill>
              </a:rPr>
              <a:t>Первыми представляются мужчины, младшие по возрасту или социальному положению</a:t>
            </a:r>
            <a:r>
              <a:rPr lang="ru-RU" sz="2400" dirty="0" smtClean="0"/>
              <a:t>. По возможности их представляют. Однако если такой возможности нет, они делают это самостоятельно. </a:t>
            </a:r>
          </a:p>
        </p:txBody>
      </p:sp>
      <p:pic>
        <p:nvPicPr>
          <p:cNvPr id="5" name="Picture 6" descr="http://www.knigge.ru/images/greetings-01.jpg"/>
          <p:cNvPicPr>
            <a:picLocks noChangeAspect="1" noChangeArrowheads="1"/>
          </p:cNvPicPr>
          <p:nvPr/>
        </p:nvPicPr>
        <p:blipFill>
          <a:blip r:embed="rId2" cstate="print"/>
          <a:srcRect/>
          <a:stretch>
            <a:fillRect/>
          </a:stretch>
        </p:blipFill>
        <p:spPr bwMode="auto">
          <a:xfrm>
            <a:off x="1295400" y="2590800"/>
            <a:ext cx="3505200" cy="3176588"/>
          </a:xfrm>
          <a:prstGeom prst="rect">
            <a:avLst/>
          </a:prstGeom>
          <a:ln>
            <a:noFill/>
          </a:ln>
          <a:effectLst>
            <a:outerShdw blurRad="292100" dist="139700" dir="2700000" algn="tl" rotWithShape="0">
              <a:srgbClr val="333333">
                <a:alpha val="65000"/>
              </a:srgbClr>
            </a:outerShdw>
          </a:effectLst>
        </p:spPr>
      </p:pic>
      <p:pic>
        <p:nvPicPr>
          <p:cNvPr id="6" name="Picture 10" descr="Картинка 60 из 61628"/>
          <p:cNvPicPr>
            <a:picLocks noChangeAspect="1" noChangeArrowheads="1"/>
          </p:cNvPicPr>
          <p:nvPr/>
        </p:nvPicPr>
        <p:blipFill>
          <a:blip r:embed="rId3" cstate="email"/>
          <a:srcRect/>
          <a:stretch>
            <a:fillRect/>
          </a:stretch>
        </p:blipFill>
        <p:spPr bwMode="auto">
          <a:xfrm>
            <a:off x="5257800" y="3505200"/>
            <a:ext cx="3124200" cy="3124200"/>
          </a:xfrm>
          <a:prstGeom prst="rect">
            <a:avLst/>
          </a:prstGeom>
          <a:ln>
            <a:noFill/>
          </a:ln>
          <a:effectLst>
            <a:outerShdw blurRad="292100" dist="139700" dir="2700000" algn="tl" rotWithShape="0">
              <a:srgbClr val="333333">
                <a:alpha val="65000"/>
              </a:srgbClr>
            </a:outerShdw>
          </a:effectLst>
        </p:spPr>
      </p:pic>
      <p:pic>
        <p:nvPicPr>
          <p:cNvPr id="7" name="Picture 2" descr="D:\ДОПОЛНЕНИЕ\новейшие  картинки\6a54993d9094.png"/>
          <p:cNvPicPr>
            <a:picLocks noChangeAspect="1" noChangeArrowheads="1"/>
          </p:cNvPicPr>
          <p:nvPr/>
        </p:nvPicPr>
        <p:blipFill>
          <a:blip r:embed="rId4" cstate="email"/>
          <a:srcRect/>
          <a:stretch>
            <a:fillRect/>
          </a:stretch>
        </p:blipFill>
        <p:spPr bwMode="auto">
          <a:xfrm>
            <a:off x="5715000" y="2590800"/>
            <a:ext cx="1828800" cy="1123950"/>
          </a:xfrm>
          <a:prstGeom prst="rect">
            <a:avLst/>
          </a:prstGeom>
          <a:noFill/>
        </p:spPr>
      </p:pic>
    </p:spTree>
  </p:cSld>
  <p:clrMapOvr>
    <a:masterClrMapping/>
  </p:clrMapOvr>
  <p:transition>
    <p:pull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Тема Offic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Тема Offic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Тема Offic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Тема Offic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Тема Offic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Тема Offic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Тема Offic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Тема Offic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Тема Offic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TotalTime>
  <Words>692</Words>
  <Application>Microsoft Office PowerPoint</Application>
  <PresentationFormat>Экран (4:3)</PresentationFormat>
  <Paragraphs>45</Paragraphs>
  <Slides>26</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PowerPoint</vt:lpstr>
      <vt:lpstr>Как возник этикет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Мама</dc:creator>
  <cp:lastModifiedBy>ASUS</cp:lastModifiedBy>
  <cp:revision>19</cp:revision>
  <cp:lastPrinted>1601-01-01T00:00:00Z</cp:lastPrinted>
  <dcterms:created xsi:type="dcterms:W3CDTF">1601-01-01T00:00:00Z</dcterms:created>
  <dcterms:modified xsi:type="dcterms:W3CDTF">2016-01-01T13:07:40Z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