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33CCFF"/>
    <a:srgbClr val="CC66F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2606" autoAdjust="0"/>
  </p:normalViewPr>
  <p:slideViewPr>
    <p:cSldViewPr>
      <p:cViewPr varScale="1">
        <p:scale>
          <a:sx n="42" d="100"/>
          <a:sy n="42" d="100"/>
        </p:scale>
        <p:origin x="12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9D31-40E4-4892-973E-E3B2BDB2F7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2519-8D33-4678-945E-4ABAB2A27E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D134-C084-4932-A417-62AA2887E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0E431-E91B-4958-9C90-346E447F52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BEB36-D223-4ED0-AEBB-C5393D538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BC2F-6313-42C4-986A-233B071F9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4F74-176F-433B-BE66-9C9BF4A5CE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81F46-F213-4F74-8FE0-A861EEC11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F290A-651E-44E1-BC54-BBC5E52320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91C65-545D-490C-AD21-F0DE0E585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FA1B0-59C9-4D54-AA3B-E7A407F6AE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7FBD3D-50FA-4762-99F0-FAE48AFF0E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497888" cy="4679950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4800" dirty="0" smtClean="0">
                <a:solidFill>
                  <a:schemeClr val="tx1"/>
                </a:solidFill>
              </a:rPr>
              <a:t>Сп</a:t>
            </a:r>
            <a:r>
              <a:rPr lang="ru-RU" sz="4800" b="1" dirty="0" smtClean="0">
                <a:solidFill>
                  <a:schemeClr val="tx1"/>
                </a:solidFill>
              </a:rPr>
              <a:t>ецифика слушания как вида речевой деятельности</a:t>
            </a:r>
            <a:r>
              <a:rPr lang="ru-RU" sz="4800" b="1" i="1" dirty="0" smtClean="0"/>
              <a:t> </a:t>
            </a:r>
            <a:r>
              <a:rPr lang="ru-RU" sz="4800" b="1" i="1" dirty="0"/>
              <a:t/>
            </a:r>
            <a:br>
              <a:rPr lang="ru-RU" sz="4800" b="1" i="1" dirty="0"/>
            </a:br>
            <a:r>
              <a:rPr lang="ru-RU" sz="4800" b="1" i="1" dirty="0"/>
              <a:t/>
            </a:r>
            <a:br>
              <a:rPr lang="ru-RU" sz="4800" b="1" i="1" dirty="0"/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Базалий Р.В. –доцент </a:t>
            </a:r>
            <a:r>
              <a:rPr lang="ru-RU" sz="3600" i="1" dirty="0" err="1" smtClean="0">
                <a:solidFill>
                  <a:schemeClr val="accent6">
                    <a:lumMod val="75000"/>
                  </a:schemeClr>
                </a:solidFill>
              </a:rPr>
              <a:t>ТиМПО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3600" i="1" dirty="0" err="1" smtClean="0">
                <a:solidFill>
                  <a:schemeClr val="accent6">
                    <a:lumMod val="75000"/>
                  </a:schemeClr>
                </a:solidFill>
              </a:rPr>
              <a:t>канд.пед.наук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076825" y="4076700"/>
            <a:ext cx="3816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580063" y="4292600"/>
            <a:ext cx="3313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24128" y="4842121"/>
            <a:ext cx="32521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8101013" y="-458788"/>
            <a:ext cx="71437" cy="71438"/>
          </a:xfrm>
        </p:spPr>
        <p:txBody>
          <a:bodyPr>
            <a:normAutofit fontScale="90000"/>
          </a:bodyPr>
          <a:lstStyle/>
          <a:p>
            <a:endParaRPr lang="ru-RU" sz="4000" dirty="0"/>
          </a:p>
        </p:txBody>
      </p:sp>
      <p:sp>
        <p:nvSpPr>
          <p:cNvPr id="262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548680"/>
            <a:ext cx="6912768" cy="5976664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ru-RU" sz="2000" i="1" dirty="0">
                <a:solidFill>
                  <a:srgbClr val="002060"/>
                </a:solidFill>
              </a:rPr>
              <a:t>     Механизм прогнозирования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(антиципации) формируется в процессе прогнозирования всех видов речевой деятельности.</a:t>
            </a:r>
          </a:p>
          <a:p>
            <a:pPr algn="just">
              <a:buFontTx/>
              <a:buNone/>
            </a:pPr>
            <a:r>
              <a:rPr lang="ru-RU" sz="2000" dirty="0"/>
              <a:t>     Убедиться в том, что он действует, можно очень легко. Так, если вы услышите начало фраз типа «Чем дальше вы удалялись от дома…», «Если будет холодно…», то вы мысленно прогнозируете ее продолжение, причем ни у кого не вызовет сомнения то, что далее последуют «тем» (первая фраза) и «то» (вторая фраза).</a:t>
            </a:r>
          </a:p>
          <a:p>
            <a:pPr algn="just">
              <a:buFontTx/>
              <a:buNone/>
            </a:pPr>
            <a:r>
              <a:rPr lang="ru-RU" sz="2000" dirty="0"/>
              <a:t>     В-третьих, в процессе восприятия звучащего текста слушающий должен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выделять смысловые опорные пункты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000" dirty="0"/>
              <a:t>что углубляет понимание услышанного и облегчает запоминание материалов.</a:t>
            </a:r>
          </a:p>
          <a:p>
            <a:pPr algn="just">
              <a:buFontTx/>
              <a:buNone/>
            </a:pPr>
            <a:r>
              <a:rPr lang="ru-RU" sz="2000" dirty="0"/>
              <a:t>     Действие механизмов обеспечивает достижение цели слушания- осознание основной мысли высказывания, понимание авторского замысла, глубокое проникновение в содержание услышанного.</a:t>
            </a:r>
          </a:p>
        </p:txBody>
      </p:sp>
      <p:pic>
        <p:nvPicPr>
          <p:cNvPr id="262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32" y="4365104"/>
            <a:ext cx="179673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Функции слушания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755576" y="1052736"/>
            <a:ext cx="8208912" cy="5616624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Будь  всегда более расположен 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слушать, чем говорить.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Слушая, ты как бы получаешь,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говоря  - даешь.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Благороднее – давать, выгоднее-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получать.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dirty="0"/>
              <a:t>Ф. </a:t>
            </a:r>
            <a:r>
              <a:rPr lang="ru-RU" sz="1800" dirty="0" err="1" smtClean="0"/>
              <a:t>Кворль</a:t>
            </a:r>
            <a:endParaRPr lang="ru-RU" sz="1800" dirty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/>
              <a:t>Люди слушают, чтобы: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/>
              <a:t>     - расширить свои представления и знания об окружающем мире. Именно этим обусловлено слушание лекций, докладов, объяснения преподавателя в институте, звучащей информации теле-, </a:t>
            </a:r>
            <a:r>
              <a:rPr lang="ru-RU" sz="2000" dirty="0" smtClean="0"/>
              <a:t>радиопередач. </a:t>
            </a:r>
            <a:r>
              <a:rPr lang="ru-RU" sz="2000" dirty="0"/>
              <a:t>В этом проявляется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познавательная функция </a:t>
            </a:r>
            <a:r>
              <a:rPr lang="ru-RU" sz="2000" dirty="0"/>
              <a:t>слушания.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ru-RU" sz="2000" i="1" dirty="0">
              <a:solidFill>
                <a:schemeClr val="accent2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endParaRPr lang="ru-RU" sz="20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536" y="333375"/>
            <a:ext cx="8291264" cy="448062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400" dirty="0"/>
              <a:t>     </a:t>
            </a:r>
            <a:r>
              <a:rPr lang="ru-RU" sz="2400" dirty="0">
                <a:latin typeface="Calibri" pitchFamily="34" charset="0"/>
              </a:rPr>
              <a:t>- получить знания о способах деятельности, о том что следует предпринять в той или иной жизненной ситуации. С </a:t>
            </a:r>
            <a:endParaRPr lang="ru-RU" sz="2400" dirty="0"/>
          </a:p>
          <a:p>
            <a:pPr algn="just">
              <a:buFontTx/>
              <a:buNone/>
            </a:pPr>
            <a:r>
              <a:rPr lang="ru-RU" sz="2400" dirty="0" smtClean="0">
                <a:latin typeface="Calibri" pitchFamily="34" charset="0"/>
              </a:rPr>
              <a:t>этой </a:t>
            </a:r>
            <a:r>
              <a:rPr lang="ru-RU" sz="2400" dirty="0">
                <a:latin typeface="Calibri" pitchFamily="34" charset="0"/>
              </a:rPr>
              <a:t>целью человек слушает инструкции, советы, замечания в процессе овладения какой-либо деятельностью и регулирует свои действия. Таким образом реализуется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регулятивная функция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слушания. </a:t>
            </a:r>
          </a:p>
          <a:p>
            <a:pPr algn="just">
              <a:buFontTx/>
              <a:buNone/>
            </a:pPr>
            <a:r>
              <a:rPr lang="ru-RU" sz="2400" dirty="0">
                <a:latin typeface="Calibri" pitchFamily="34" charset="0"/>
              </a:rPr>
              <a:t>     - получать наслаждение, удовлетворить свои эстетические запросы. С этой целью люди слушают стихи, прозу, публицистику в исполнении мастеров слова, осознавать его ценность и значение. в данном случае слушание реализуется в </a:t>
            </a:r>
            <a:r>
              <a:rPr lang="ru-RU" sz="2400" i="1" dirty="0">
                <a:solidFill>
                  <a:srgbClr val="002060"/>
                </a:solidFill>
                <a:latin typeface="Calibri" pitchFamily="34" charset="0"/>
              </a:rPr>
              <a:t>эстетической, ценностной функции.</a:t>
            </a:r>
          </a:p>
          <a:p>
            <a:pPr algn="just">
              <a:buFontTx/>
              <a:buNone/>
            </a:pPr>
            <a:r>
              <a:rPr lang="ru-RU" sz="2400" i="1" dirty="0">
                <a:solidFill>
                  <a:schemeClr val="accent2"/>
                </a:solidFill>
                <a:latin typeface="Calibri" pitchFamily="34" charset="0"/>
              </a:rPr>
              <a:t>     </a:t>
            </a:r>
            <a:r>
              <a:rPr lang="ru-RU" sz="2400" dirty="0">
                <a:latin typeface="Calibri" pitchFamily="34" charset="0"/>
              </a:rPr>
              <a:t>- ответить на вопросы, дать совет, высказать замечания ( если к нам обращаются с подобными просьбами) и т. д.</a:t>
            </a:r>
          </a:p>
          <a:p>
            <a:pPr algn="just">
              <a:buNone/>
            </a:pPr>
            <a:r>
              <a:rPr lang="ru-RU" sz="2400" dirty="0" smtClean="0">
                <a:latin typeface="Calibri" pitchFamily="34" charset="0"/>
              </a:rPr>
              <a:t> Люди </a:t>
            </a:r>
            <a:r>
              <a:rPr lang="ru-RU" sz="2400" dirty="0">
                <a:latin typeface="Calibri" pitchFamily="34" charset="0"/>
              </a:rPr>
              <a:t>слушает потому, что их к этому побуждают ( порой против их воли). Результатом такого слушания является реакция слушающего на слова собеседника, выраженная словесно или в форме какого-либо действия (поступка). </a:t>
            </a:r>
            <a:endParaRPr lang="ru-RU" sz="2400" dirty="0"/>
          </a:p>
          <a:p>
            <a:pPr algn="just">
              <a:buNone/>
            </a:pPr>
            <a:endParaRPr lang="ru-RU" sz="1400" dirty="0"/>
          </a:p>
          <a:p>
            <a:pPr algn="just">
              <a:buFontTx/>
              <a:buNone/>
            </a:pPr>
            <a:endParaRPr lang="ru-RU" sz="1400" i="1" dirty="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813995"/>
            <a:ext cx="82101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Таким образом,  слушание – процесс целенаправленный. Чем яснее осознаются цели слушания, которые реализуются человеком в конкретной ситуации общения, тем результативнее процесс слушания.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7736647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Правила </a:t>
            </a:r>
            <a:r>
              <a:rPr lang="ru-RU" sz="4000" dirty="0"/>
              <a:t>хорошего </a:t>
            </a:r>
            <a:r>
              <a:rPr lang="ru-RU" sz="4000" dirty="0" smtClean="0"/>
              <a:t>слушания</a:t>
            </a:r>
            <a:endParaRPr lang="ru-RU" sz="4000" dirty="0"/>
          </a:p>
        </p:txBody>
      </p:sp>
      <p:sp>
        <p:nvSpPr>
          <p:cNvPr id="26726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5496" y="1052736"/>
            <a:ext cx="5873168" cy="5616624"/>
          </a:xfrm>
        </p:spPr>
        <p:txBody>
          <a:bodyPr>
            <a:normAutofit fontScale="92500" lnSpcReduction="20000"/>
          </a:bodyPr>
          <a:lstStyle/>
          <a:p>
            <a:pPr marL="609600" indent="-609600" algn="just">
              <a:lnSpc>
                <a:spcPct val="90000"/>
              </a:lnSpc>
              <a:buFontTx/>
              <a:buNone/>
            </a:pPr>
            <a:r>
              <a:rPr lang="ru-RU" sz="2000" dirty="0">
                <a:latin typeface="Calibri" pitchFamily="34" charset="0"/>
              </a:rPr>
              <a:t>     </a:t>
            </a:r>
            <a:r>
              <a:rPr lang="ru-RU" sz="2000" dirty="0" smtClean="0">
                <a:latin typeface="Calibri" pitchFamily="34" charset="0"/>
              </a:rPr>
              <a:t> </a:t>
            </a:r>
            <a:endParaRPr lang="ru-RU" sz="2000" dirty="0">
              <a:latin typeface="Calibri" pitchFamily="34" charset="0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Слушающему предписывается отдавать предпочтение слушанию перед всеми другими видами деятельности.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В роли слушающего необходимо уметь выслушивать, терпеливо и доброжелательно относиться к говорящему.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Доброжелательно выслушивая говорящего, не следует сбивать его с темы, неуместно прерывать, вставлять колкие, обидные замечания, а также необходимо не переводить слушание в собственное говорение.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Выслушивая, надо поставить в центр внимания говорящего и  его интересы, дать ему проявить себя , подчеркивать свой интерес к нему, подтверждать контакт внимания, понимания, этический и эмоциональный контакт с помощью невербальных средств коммуникации, </a:t>
            </a:r>
            <a:r>
              <a:rPr lang="ru-RU" dirty="0" smtClean="0">
                <a:latin typeface="Calibri" pitchFamily="34" charset="0"/>
              </a:rPr>
              <a:t>междометий.</a:t>
            </a:r>
            <a:endParaRPr lang="ru-RU" dirty="0">
              <a:latin typeface="Calibri" pitchFamily="34" charset="0"/>
            </a:endParaRPr>
          </a:p>
          <a:p>
            <a:pPr marL="609600" indent="-609600" algn="just">
              <a:lnSpc>
                <a:spcPct val="90000"/>
              </a:lnSpc>
              <a:buFontTx/>
              <a:buNone/>
            </a:pPr>
            <a:endParaRPr lang="ru-RU" sz="2000" dirty="0">
              <a:latin typeface="Calibri" pitchFamily="34" charset="0"/>
            </a:endParaRPr>
          </a:p>
          <a:p>
            <a:pPr marL="609600" indent="-609600" algn="just">
              <a:lnSpc>
                <a:spcPct val="90000"/>
              </a:lnSpc>
              <a:buFontTx/>
              <a:buNone/>
            </a:pPr>
            <a:endParaRPr lang="ru-RU" sz="2000" dirty="0">
              <a:latin typeface="Calibri" pitchFamily="34" charset="0"/>
            </a:endParaRPr>
          </a:p>
        </p:txBody>
      </p:sp>
      <p:pic>
        <p:nvPicPr>
          <p:cNvPr id="267271" name="Picture 7" descr="http://bbcont.ru/uploads/images/default/verbalnye_i_neverbalnye_sredstva_obszeniya_prakt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64" y="2636912"/>
            <a:ext cx="3235336" cy="201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8532813" y="-315913"/>
            <a:ext cx="142875" cy="71438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26829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0" y="333375"/>
            <a:ext cx="8676456" cy="3528029"/>
          </a:xfrm>
        </p:spPr>
        <p:txBody>
          <a:bodyPr>
            <a:noAutofit/>
          </a:bodyPr>
          <a:lstStyle/>
          <a:p>
            <a:pPr marL="609600" indent="-609600" algn="just">
              <a:buFontTx/>
              <a:buNone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5. </a:t>
            </a:r>
            <a:r>
              <a:rPr lang="ru-RU" sz="2000" dirty="0"/>
              <a:t>В роли слушателя необходимо умело входить в           коммуникативное взаимодействие,  вовремя подавая ответную реплику.</a:t>
            </a:r>
          </a:p>
          <a:p>
            <a:pPr marL="609600" indent="-609600" algn="just">
              <a:buFontTx/>
              <a:buAutoNum type="arabicPeriod" startAt="6"/>
            </a:pPr>
            <a:r>
              <a:rPr lang="ru-RU" sz="2000" dirty="0"/>
              <a:t>Не следует без нужды переходить из роли слушающего в роль говорящего. Если же такой переход назрел, его следует обозначить соответствующими средствами.</a:t>
            </a:r>
          </a:p>
          <a:p>
            <a:pPr marL="609600" indent="-609600" algn="just">
              <a:buFontTx/>
              <a:buAutoNum type="arabicPeriod" startAt="6"/>
            </a:pPr>
            <a:r>
              <a:rPr lang="ru-RU" sz="2000" dirty="0"/>
              <a:t>Если слушающих больше, чем два, не следует отвечать на вопрос, заданный другому собеседнику, вообще реагировать на речь, направленную другим.</a:t>
            </a:r>
          </a:p>
        </p:txBody>
      </p:sp>
      <p:pic>
        <p:nvPicPr>
          <p:cNvPr id="268293" name="Picture 5" descr="http://www.gigatoday.com/images/cognitive-behavioral-therapy-and-mindfuln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3736132"/>
            <a:ext cx="3816424" cy="25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60648"/>
            <a:ext cx="6192688" cy="1143000"/>
          </a:xfrm>
        </p:spPr>
        <p:txBody>
          <a:bodyPr/>
          <a:lstStyle/>
          <a:p>
            <a:pPr algn="ctr"/>
            <a:r>
              <a:rPr lang="ru-RU" sz="4000" dirty="0" smtClean="0"/>
              <a:t>Рассматриваемые вопросы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835696" y="1916832"/>
            <a:ext cx="6400800" cy="3474720"/>
          </a:xfr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rabicPeriod"/>
            </a:pPr>
            <a:endParaRPr lang="ru-RU" sz="2000" dirty="0"/>
          </a:p>
          <a:p>
            <a:pPr marL="609600" indent="-609600">
              <a:buFontTx/>
              <a:buAutoNum type="arabicPeriod"/>
            </a:pPr>
            <a:r>
              <a:rPr lang="ru-RU" sz="2000" dirty="0"/>
              <a:t>Слушание как вид речевой деятельности</a:t>
            </a:r>
          </a:p>
          <a:p>
            <a:pPr marL="609600" indent="-609600">
              <a:buFontTx/>
              <a:buAutoNum type="arabicPeriod"/>
            </a:pPr>
            <a:r>
              <a:rPr lang="ru-RU" sz="2000" dirty="0"/>
              <a:t>Этапы слушания</a:t>
            </a:r>
          </a:p>
          <a:p>
            <a:pPr marL="609600" indent="-609600">
              <a:buFontTx/>
              <a:buAutoNum type="arabicPeriod"/>
            </a:pPr>
            <a:r>
              <a:rPr lang="ru-RU" sz="2000" dirty="0"/>
              <a:t>Механизмы слушания</a:t>
            </a:r>
          </a:p>
          <a:p>
            <a:pPr marL="609600" indent="-609600">
              <a:buFontTx/>
              <a:buAutoNum type="arabicPeriod"/>
            </a:pPr>
            <a:r>
              <a:rPr lang="ru-RU" sz="2000" dirty="0"/>
              <a:t>Функции слушания</a:t>
            </a:r>
          </a:p>
          <a:p>
            <a:pPr marL="609600" indent="-609600">
              <a:buFontTx/>
              <a:buAutoNum type="arabicPeriod"/>
            </a:pPr>
            <a:r>
              <a:rPr lang="ru-RU" sz="2000" dirty="0"/>
              <a:t>Правила хорошего слушания</a:t>
            </a:r>
          </a:p>
          <a:p>
            <a:pPr marL="609600" indent="-609600">
              <a:buFontTx/>
              <a:buAutoNum type="arabicPeriod"/>
            </a:pPr>
            <a:endParaRPr lang="ru-RU" sz="2000" dirty="0"/>
          </a:p>
          <a:p>
            <a:pPr marL="609600" indent="-609600">
              <a:buFontTx/>
              <a:buAutoNum type="arabicPeriod"/>
            </a:pPr>
            <a:endParaRPr lang="ru-RU" sz="2000" dirty="0"/>
          </a:p>
          <a:p>
            <a:pPr marL="609600" indent="-609600">
              <a:buFontTx/>
              <a:buNone/>
            </a:pPr>
            <a:r>
              <a:rPr lang="ru-RU" sz="2000" dirty="0"/>
              <a:t>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23928" y="188640"/>
            <a:ext cx="3992231" cy="1143000"/>
          </a:xfrm>
        </p:spPr>
        <p:txBody>
          <a:bodyPr/>
          <a:lstStyle/>
          <a:p>
            <a:pPr algn="ctr"/>
            <a:r>
              <a:rPr lang="ru-RU" sz="4000" dirty="0" smtClean="0"/>
              <a:t> Советы</a:t>
            </a:r>
            <a:endParaRPr lang="ru-RU" sz="4000" dirty="0"/>
          </a:p>
        </p:txBody>
      </p:sp>
      <p:sp>
        <p:nvSpPr>
          <p:cNvPr id="2099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131840" y="908720"/>
            <a:ext cx="5832648" cy="5184576"/>
          </a:xfrm>
        </p:spPr>
        <p:txBody>
          <a:bodyPr>
            <a:normAutofit fontScale="92500" lnSpcReduction="10000"/>
          </a:bodyPr>
          <a:lstStyle/>
          <a:p>
            <a:pPr algn="just">
              <a:buFontTx/>
              <a:buNone/>
            </a:pPr>
            <a:r>
              <a:rPr lang="ru-RU" sz="1800" dirty="0">
                <a:latin typeface="Calibri" pitchFamily="34" charset="0"/>
              </a:rPr>
              <a:t>     </a:t>
            </a:r>
            <a:r>
              <a:rPr lang="ru-RU" sz="2000" b="1" dirty="0">
                <a:latin typeface="Calibri" pitchFamily="34" charset="0"/>
              </a:rPr>
              <a:t>В период царствования Петра </a:t>
            </a:r>
            <a:r>
              <a:rPr lang="en-US" sz="2000" b="1" dirty="0" smtClean="0">
                <a:latin typeface="Calibri" pitchFamily="34" charset="0"/>
              </a:rPr>
              <a:t>I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по его указанию было подготовлено своеобразное пособие для обучения молодых дворян  светскому поведению «Юности честное зерцало…» Среди многих правил, относящихся к общению, мы находим такие, которые касаются умения слушать: «Природа устроила нам только один рот, или уста, а уши даны два, тем </a:t>
            </a:r>
            <a:r>
              <a:rPr lang="ru-RU" sz="2000" b="1" dirty="0" err="1">
                <a:latin typeface="Calibri" pitchFamily="34" charset="0"/>
              </a:rPr>
              <a:t>показуя</a:t>
            </a:r>
            <a:r>
              <a:rPr lang="ru-RU" sz="2000" b="1" dirty="0">
                <a:latin typeface="Calibri" pitchFamily="34" charset="0"/>
              </a:rPr>
              <a:t>, что охотнее надлежит слушать, нежели говорить, сему и 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древние детей своих обучали». Так уже у семи древних мудрецов, которые славились не только своей мудростью, но и </a:t>
            </a:r>
            <a:r>
              <a:rPr lang="ru-RU" sz="2000" b="1" dirty="0" err="1" smtClean="0">
                <a:latin typeface="Calibri" pitchFamily="34" charset="0"/>
              </a:rPr>
              <a:t>лаконским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краткословием</a:t>
            </a:r>
            <a:r>
              <a:rPr lang="ru-RU" sz="2000" b="1" dirty="0">
                <a:latin typeface="Calibri" pitchFamily="34" charset="0"/>
              </a:rPr>
              <a:t>, мы находим следующие советы: «Слушай больше» (</a:t>
            </a:r>
            <a:r>
              <a:rPr lang="ru-RU" sz="2000" b="1" dirty="0" err="1">
                <a:latin typeface="Calibri" pitchFamily="34" charset="0"/>
              </a:rPr>
              <a:t>Биант</a:t>
            </a:r>
            <a:r>
              <a:rPr lang="ru-RU" sz="2000" b="1" dirty="0">
                <a:latin typeface="Calibri" pitchFamily="34" charset="0"/>
              </a:rPr>
              <a:t>); «Будь </a:t>
            </a:r>
            <a:r>
              <a:rPr lang="ru-RU" sz="2000" b="1" dirty="0" err="1">
                <a:latin typeface="Calibri" pitchFamily="34" charset="0"/>
              </a:rPr>
              <a:t>любослух</a:t>
            </a:r>
            <a:r>
              <a:rPr lang="ru-RU" sz="2000" b="1" dirty="0">
                <a:latin typeface="Calibri" pitchFamily="34" charset="0"/>
              </a:rPr>
              <a:t>, а не </a:t>
            </a:r>
            <a:r>
              <a:rPr lang="ru-RU" sz="2000" b="1" dirty="0" err="1">
                <a:latin typeface="Calibri" pitchFamily="34" charset="0"/>
              </a:rPr>
              <a:t>многослов</a:t>
            </a:r>
            <a:r>
              <a:rPr lang="ru-RU" sz="2000" b="1" dirty="0">
                <a:latin typeface="Calibri" pitchFamily="34" charset="0"/>
              </a:rPr>
              <a:t>. Будь сдержан на язык» (</a:t>
            </a:r>
            <a:r>
              <a:rPr lang="ru-RU" sz="2000" b="1" dirty="0" err="1">
                <a:latin typeface="Calibri" pitchFamily="34" charset="0"/>
              </a:rPr>
              <a:t>Клеобул</a:t>
            </a:r>
            <a:r>
              <a:rPr lang="ru-RU" sz="2000" b="1" dirty="0">
                <a:latin typeface="Calibri" pitchFamily="34" charset="0"/>
              </a:rPr>
              <a:t>); «Не допускай, чтобы язык забегал вперед ума» (</a:t>
            </a:r>
            <a:r>
              <a:rPr lang="ru-RU" sz="2000" b="1" dirty="0" err="1">
                <a:latin typeface="Calibri" pitchFamily="34" charset="0"/>
              </a:rPr>
              <a:t>Хилон</a:t>
            </a:r>
            <a:r>
              <a:rPr lang="ru-RU" sz="2000" b="1" dirty="0">
                <a:latin typeface="Calibri" pitchFamily="34" charset="0"/>
              </a:rPr>
              <a:t>).</a:t>
            </a:r>
          </a:p>
          <a:p>
            <a:pPr algn="just">
              <a:buFontTx/>
              <a:buNone/>
            </a:pPr>
            <a:r>
              <a:rPr lang="ru-RU" sz="2000" b="1" dirty="0">
                <a:latin typeface="Calibri" pitchFamily="34" charset="0"/>
              </a:rPr>
              <a:t>    Действительно, умение слушать в нашей жизни не менее важно,</a:t>
            </a:r>
          </a:p>
          <a:p>
            <a:pPr algn="just">
              <a:buFontTx/>
              <a:buNone/>
            </a:pPr>
            <a:endParaRPr lang="ru-RU" sz="1400" dirty="0">
              <a:latin typeface="Calibri" pitchFamily="34" charset="0"/>
            </a:endParaRPr>
          </a:p>
        </p:txBody>
      </p:sp>
      <p:pic>
        <p:nvPicPr>
          <p:cNvPr id="209924" name="Picture 4" descr="C:\Users\Kariston\Desktop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338437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8" name="Rectangle 8"/>
          <p:cNvSpPr>
            <a:spLocks noGrp="1" noChangeArrowheads="1"/>
          </p:cNvSpPr>
          <p:nvPr>
            <p:ph type="title"/>
          </p:nvPr>
        </p:nvSpPr>
        <p:spPr>
          <a:xfrm flipV="1">
            <a:off x="8604250" y="-315913"/>
            <a:ext cx="82550" cy="85725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250889" name="Rectangle 9"/>
          <p:cNvSpPr>
            <a:spLocks noGrp="1" noChangeArrowheads="1"/>
          </p:cNvSpPr>
          <p:nvPr>
            <p:ph sz="quarter" idx="13"/>
          </p:nvPr>
        </p:nvSpPr>
        <p:spPr>
          <a:xfrm>
            <a:off x="468313" y="476250"/>
            <a:ext cx="8229600" cy="567848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 </a:t>
            </a:r>
            <a:r>
              <a:rPr lang="ru-RU" sz="2800" dirty="0">
                <a:latin typeface="Calibri" pitchFamily="34" charset="0"/>
              </a:rPr>
              <a:t>У</a:t>
            </a:r>
            <a:r>
              <a:rPr lang="ru-RU" sz="2800" dirty="0" smtClean="0">
                <a:latin typeface="Calibri" pitchFamily="34" charset="0"/>
              </a:rPr>
              <a:t>мение </a:t>
            </a:r>
            <a:r>
              <a:rPr lang="ru-RU" sz="2800" dirty="0">
                <a:latin typeface="Calibri" pitchFamily="34" charset="0"/>
              </a:rPr>
              <a:t>слушать в нашей жизни не менее </a:t>
            </a:r>
            <a:r>
              <a:rPr lang="ru-RU" sz="2800" dirty="0" smtClean="0">
                <a:latin typeface="Calibri" pitchFamily="34" charset="0"/>
              </a:rPr>
              <a:t>важно, </a:t>
            </a:r>
            <a:r>
              <a:rPr lang="ru-RU" sz="2400" dirty="0" smtClean="0"/>
              <a:t>чем </a:t>
            </a:r>
            <a:r>
              <a:rPr lang="ru-RU" sz="2400" dirty="0"/>
              <a:t>говорить: примерно 25% всей информации об окружающем мире человек получает в устной форме. </a:t>
            </a:r>
            <a:r>
              <a:rPr lang="ru-RU" sz="2400" dirty="0" smtClean="0"/>
              <a:t> </a:t>
            </a:r>
            <a:r>
              <a:rPr lang="ru-RU" sz="2400" dirty="0"/>
              <a:t>У</a:t>
            </a:r>
            <a:r>
              <a:rPr lang="ru-RU" sz="2400" dirty="0" smtClean="0"/>
              <a:t>мением </a:t>
            </a:r>
            <a:r>
              <a:rPr lang="ru-RU" sz="2400" dirty="0"/>
              <a:t>выслушать собеседника спокойно и целенаправленно вникнуть в сущность того, что говорится, обладают не более десяти процентов людей.</a:t>
            </a:r>
          </a:p>
          <a:p>
            <a:pPr algn="just">
              <a:buFontTx/>
              <a:buNone/>
            </a:pPr>
            <a:r>
              <a:rPr lang="ru-RU" sz="2400" dirty="0"/>
              <a:t>     Умение слушать – одно из самых сложных коммуникативных умений. </a:t>
            </a:r>
            <a:r>
              <a:rPr lang="ru-RU" sz="2400" b="1" i="1" dirty="0">
                <a:solidFill>
                  <a:srgbClr val="002060"/>
                </a:solidFill>
              </a:rPr>
              <a:t>Слушание </a:t>
            </a:r>
            <a:r>
              <a:rPr lang="ru-RU" sz="2400" dirty="0"/>
              <a:t>– это смысловое восприятие звучащей как говоримой, так и озвученной письменной речи.</a:t>
            </a:r>
          </a:p>
          <a:p>
            <a:pPr algn="just">
              <a:buFontTx/>
              <a:buNone/>
            </a:pPr>
            <a:r>
              <a:rPr lang="ru-RU" sz="2400" dirty="0"/>
              <a:t>     Слушание сопутствует человеку с самых первых лет становления. именно благодаря слушанию ребенок, подражая взрослым, усваивает и механизмы порождения речи.    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0"/>
            <a:ext cx="6512511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dirty="0" smtClean="0"/>
              <a:t>Слушание </a:t>
            </a:r>
            <a:r>
              <a:rPr lang="ru-RU" sz="3600" dirty="0"/>
              <a:t>как вид речевой </a:t>
            </a:r>
            <a:r>
              <a:rPr lang="ru-RU" sz="3600" dirty="0" smtClean="0"/>
              <a:t>деятельности</a:t>
            </a:r>
            <a:endParaRPr lang="ru-RU" sz="3600" dirty="0"/>
          </a:p>
        </p:txBody>
      </p:sp>
      <p:sp>
        <p:nvSpPr>
          <p:cNvPr id="2570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1143000"/>
            <a:ext cx="6120680" cy="545435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/>
              <a:t>   </a:t>
            </a:r>
            <a:r>
              <a:rPr lang="ru-RU" sz="2400" dirty="0"/>
              <a:t>Слушание предполагает как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непосредственное взаимодействие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 dirty="0"/>
              <a:t>     участников общения – говорящего и слушающего – так и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опосредованное их взаимодействие</a:t>
            </a:r>
            <a:r>
              <a:rPr lang="ru-RU" sz="2400" dirty="0"/>
              <a:t>, если на слух воспринимается речь, звучащая на радио, магнитной </a:t>
            </a:r>
            <a:r>
              <a:rPr lang="ru-RU" sz="2400" dirty="0" smtClean="0"/>
              <a:t>пленке.                                                                            </a:t>
            </a:r>
            <a:endParaRPr lang="ru-RU" sz="2400" dirty="0"/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 dirty="0"/>
              <a:t>     Очевидно, что слушание в условиях непосредственного общения отличается от слушания, которое носит опосредованный характер. Так, в процессе непосредственного взаимодействия и говорящий и слушающий получают возможность использовать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средства невербального общения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/>
              <a:t>(мимику, жесты, телодвижения), которые помогают более результативно решать задачи, стоящие перед каждым из участников коммуникации.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 dirty="0" smtClean="0"/>
              <a:t> </a:t>
            </a:r>
            <a:endParaRPr lang="ru-RU" sz="2400" i="1" dirty="0">
              <a:solidFill>
                <a:schemeClr val="accent2"/>
              </a:solidFill>
            </a:endParaRPr>
          </a:p>
        </p:txBody>
      </p:sp>
      <p:pic>
        <p:nvPicPr>
          <p:cNvPr id="257028" name="Picture 4" descr="C:\Users\Kariston\Desktop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316" y="1772816"/>
            <a:ext cx="223415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476672"/>
            <a:ext cx="7787208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/>
              <a:t>   </a:t>
            </a:r>
            <a:r>
              <a:rPr lang="ru-RU" sz="2000" dirty="0"/>
              <a:t>На характер и процесс слушания значительное влияние оказывают такие факторы, как количество участников </a:t>
            </a:r>
            <a:r>
              <a:rPr lang="ru-RU" sz="2000" dirty="0" smtClean="0"/>
              <a:t> общения </a:t>
            </a:r>
            <a:r>
              <a:rPr lang="ru-RU" sz="2000" dirty="0"/>
              <a:t>( один – один; один – много; много – </a:t>
            </a:r>
            <a:r>
              <a:rPr lang="ru-RU" sz="2000" dirty="0" smtClean="0"/>
              <a:t>много</a:t>
            </a:r>
            <a:r>
              <a:rPr lang="ru-RU" sz="2000" dirty="0"/>
              <a:t>;</a:t>
            </a:r>
            <a:r>
              <a:rPr lang="ru-RU" sz="2000" dirty="0" smtClean="0"/>
              <a:t>), </a:t>
            </a:r>
            <a:r>
              <a:rPr lang="ru-RU" sz="2000" dirty="0"/>
              <a:t>особенности их социального положения (директор школы – молодой учитель; учитель – </a:t>
            </a:r>
            <a:r>
              <a:rPr lang="ru-RU" sz="2000" dirty="0" smtClean="0"/>
              <a:t>ученик), </a:t>
            </a:r>
            <a:r>
              <a:rPr lang="ru-RU" sz="2000" dirty="0"/>
              <a:t>психологические особенности общающихся, в учебном процессе – подготовленность к восприятию материала, владение опорными знаниями, приемами восприятия и переработки информации.</a:t>
            </a:r>
          </a:p>
          <a:p>
            <a:pPr algn="just">
              <a:buFontTx/>
              <a:buNone/>
            </a:pPr>
            <a:r>
              <a:rPr lang="ru-RU" sz="2000" dirty="0"/>
              <a:t>     В основе слушания лежит активный мыслительный процесс: слушающий одновременно воспринимает звучащий текст и производит смысловую обработку. Результатом смысловой обработки воспринятого текста является понимание услышанного.</a:t>
            </a:r>
          </a:p>
          <a:p>
            <a:pPr algn="just">
              <a:buFontTx/>
              <a:buNone/>
            </a:pPr>
            <a:r>
              <a:rPr lang="ru-RU" sz="2000" dirty="0"/>
              <a:t>     Понять воспринятый на слух текст – это значит установить и раскрыть связи и отношения между фактами, явлениями, событиями, о которых идет речь в тексте.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23923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Этапы слушания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980728"/>
            <a:ext cx="5256584" cy="5400600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000" dirty="0"/>
              <a:t>     В слушании, как и в любом  виде деятельности, выделяются определенные этапы.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 dirty="0"/>
              <a:t>     Слушание начинается с осознания мотивов, целей и задач предстоящей работы, к которой нас побуждают жизненные обстоятельства, особенности общения. Мы </a:t>
            </a:r>
            <a:r>
              <a:rPr lang="ru-RU" sz="2000" dirty="0" err="1" smtClean="0"/>
              <a:t>слушаоем</a:t>
            </a:r>
            <a:r>
              <a:rPr lang="ru-RU" sz="2000" dirty="0"/>
              <a:t>, потому что этого требуют от нас условия нашей жизни, работы учебы. Этот этап слушания называется </a:t>
            </a:r>
            <a:r>
              <a:rPr lang="ru-RU" sz="2000" i="1" dirty="0">
                <a:solidFill>
                  <a:srgbClr val="002060"/>
                </a:solidFill>
              </a:rPr>
              <a:t>побудительно – мотивационным</a:t>
            </a:r>
            <a:r>
              <a:rPr lang="ru-RU" sz="2000" dirty="0">
                <a:solidFill>
                  <a:srgbClr val="002060"/>
                </a:solidFill>
              </a:rPr>
              <a:t>.  </a:t>
            </a:r>
            <a:r>
              <a:rPr lang="ru-RU" sz="2000" dirty="0"/>
              <a:t>Мы ориентируемся в ситуации общения, намечаем программу реализации осознанного коммуникативного намерения.  Исходя из этого, некоторые исследователи называют  данный этап речевой деятельности </a:t>
            </a:r>
            <a:r>
              <a:rPr lang="ru-RU" sz="2000" i="1" dirty="0">
                <a:solidFill>
                  <a:srgbClr val="002060"/>
                </a:solidFill>
              </a:rPr>
              <a:t>ориентировочным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 dirty="0"/>
              <a:t>     Далее начинается сам процесс слушания, т.е. восприятие текста, его осмысление и понимание (осознание смысла). На этом этапе одновременно  анализируется воспринимаемое  </a:t>
            </a:r>
          </a:p>
        </p:txBody>
      </p:sp>
      <p:pic>
        <p:nvPicPr>
          <p:cNvPr id="259076" name="Picture 4" descr="C:\Users\Kariston\Desktop\загруженное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939" y="2348880"/>
            <a:ext cx="323054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332656"/>
            <a:ext cx="7272808" cy="2520280"/>
          </a:xfrm>
        </p:spPr>
        <p:txBody>
          <a:bodyPr>
            <a:noAutofit/>
          </a:bodyPr>
          <a:lstStyle/>
          <a:p>
            <a:pPr algn="just">
              <a:buFontTx/>
              <a:buNone/>
            </a:pPr>
            <a:r>
              <a:rPr lang="ru-RU" sz="1800" dirty="0" smtClean="0"/>
              <a:t>     (устанавливаются смысловые связи и отношения между звеньями текста) и , синтезируя, обобщая полученные результаты, постигается смысл восприятия. Этот этап слушания называется </a:t>
            </a:r>
            <a:r>
              <a:rPr lang="ru-RU" sz="1800" i="1" dirty="0" err="1" smtClean="0">
                <a:solidFill>
                  <a:schemeClr val="accent1">
                    <a:lumMod val="50000"/>
                  </a:schemeClr>
                </a:solidFill>
              </a:rPr>
              <a:t>аналитико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</a:rPr>
              <a:t> – синтетическим.</a:t>
            </a:r>
          </a:p>
          <a:p>
            <a:pPr algn="just">
              <a:buFontTx/>
              <a:buNone/>
            </a:pPr>
            <a:r>
              <a:rPr lang="ru-RU" sz="1800" dirty="0" smtClean="0">
                <a:solidFill>
                  <a:schemeClr val="accent2"/>
                </a:solidFill>
              </a:rPr>
              <a:t>     </a:t>
            </a:r>
            <a:r>
              <a:rPr lang="ru-RU" sz="1800" dirty="0"/>
              <a:t>И, наконец, на третьем этапе слушания, когда завершается прием информации, слушатель может еще раз осмыслить воспринятое, скорректировать свои выводы, отреагировать действиями на услышанное. Оформление результатов услышанного, с одной стороны, свидетельствует о реализации цели слушания ( о мере ее достижения), а с другой стороны, позволяет проконтролировать уровень и качество речевой деятельности.</a:t>
            </a:r>
          </a:p>
          <a:p>
            <a:pPr algn="just">
              <a:buFontTx/>
              <a:buNone/>
            </a:pPr>
            <a:r>
              <a:rPr lang="ru-RU" sz="1800" dirty="0"/>
              <a:t>     Таким образом, последний этап слушания реализует </a:t>
            </a:r>
            <a:r>
              <a:rPr lang="ru-RU" sz="1800" i="1" dirty="0">
                <a:solidFill>
                  <a:srgbClr val="002060"/>
                </a:solidFill>
              </a:rPr>
              <a:t>исполнительную </a:t>
            </a:r>
            <a:r>
              <a:rPr lang="ru-RU" sz="1800" dirty="0"/>
              <a:t>( реакцию на высказывание ) и </a:t>
            </a:r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контрольную фазу</a:t>
            </a:r>
            <a:r>
              <a:rPr lang="ru-RU" sz="1800" dirty="0"/>
              <a:t> речевой деятельности.</a:t>
            </a:r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60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8" y="4653136"/>
            <a:ext cx="2864442" cy="215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648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Механизмы </a:t>
            </a:r>
            <a:r>
              <a:rPr lang="ru-RU" sz="4000" dirty="0"/>
              <a:t>слушания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1196752"/>
            <a:ext cx="5158652" cy="5184576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>
                <a:latin typeface="Calibri" pitchFamily="34" charset="0"/>
              </a:rPr>
              <a:t>     Любая деятельность обеспечивается действиями соответствующих механизмов, развитием определенных умений и навыков, без чего не может быть достигнута результативность работы, не может быть реализовано то или иное намерение.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>
                <a:latin typeface="Calibri" pitchFamily="34" charset="0"/>
              </a:rPr>
              <a:t>     Какие механизмы обеспечивают результативность слушания?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>
                <a:latin typeface="Calibri" pitchFamily="34" charset="0"/>
              </a:rPr>
              <a:t>     Во-первых, процесс слушания невозможен без действия </a:t>
            </a:r>
            <a:r>
              <a:rPr lang="ru-RU" sz="2000" i="1" dirty="0">
                <a:solidFill>
                  <a:srgbClr val="002060"/>
                </a:solidFill>
                <a:latin typeface="Calibri" pitchFamily="34" charset="0"/>
              </a:rPr>
              <a:t>механизма слуховой памяти</a:t>
            </a:r>
            <a:r>
              <a:rPr lang="ru-RU" sz="2000" dirty="0">
                <a:latin typeface="Calibri" pitchFamily="34" charset="0"/>
              </a:rPr>
              <a:t>, с помощью которой слушающий удерживает в сознании воспринятые отрезки речи. работа слуховой памяти позволяет воспринимать речь крупными блоками, а не отдельными словами </a:t>
            </a:r>
            <a:r>
              <a:rPr lang="ru-RU" sz="2000" dirty="0" smtClean="0">
                <a:latin typeface="Calibri" pitchFamily="34" charset="0"/>
              </a:rPr>
              <a:t>(и </a:t>
            </a:r>
            <a:r>
              <a:rPr lang="ru-RU" sz="2000" dirty="0">
                <a:latin typeface="Calibri" pitchFamily="34" charset="0"/>
              </a:rPr>
              <a:t>тем более звуками и звукосочетаниями).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 dirty="0">
                <a:latin typeface="Calibri" pitchFamily="34" charset="0"/>
              </a:rPr>
              <a:t>     Во-вторых, в процессе слушания человек предвидит будущее развитие событий в анализируемом на слух тексте, прогнозирует содержание высказывания.                                            </a:t>
            </a:r>
          </a:p>
        </p:txBody>
      </p:sp>
      <p:pic>
        <p:nvPicPr>
          <p:cNvPr id="261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164" y="2852936"/>
            <a:ext cx="326628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</TotalTime>
  <Words>1367</Words>
  <Application>Microsoft Office PowerPoint</Application>
  <PresentationFormat>Экран (4:3)</PresentationFormat>
  <Paragraphs>67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Georgia</vt:lpstr>
      <vt:lpstr>Trebuchet MS</vt:lpstr>
      <vt:lpstr>Воздушный поток</vt:lpstr>
      <vt:lpstr>     Специфика слушания как вида речевой деятельности   Базалий Р.В. –доцент ТиМПО, канд.пед.наук </vt:lpstr>
      <vt:lpstr>Рассматриваемые вопросы</vt:lpstr>
      <vt:lpstr> Советы</vt:lpstr>
      <vt:lpstr>Презентация PowerPoint</vt:lpstr>
      <vt:lpstr>Слушание как вид речевой деятельности</vt:lpstr>
      <vt:lpstr>Презентация PowerPoint</vt:lpstr>
      <vt:lpstr> Этапы слушания</vt:lpstr>
      <vt:lpstr>Презентация PowerPoint</vt:lpstr>
      <vt:lpstr>Механизмы слушания</vt:lpstr>
      <vt:lpstr>Презентация PowerPoint</vt:lpstr>
      <vt:lpstr> Функции слушания</vt:lpstr>
      <vt:lpstr>Презентация PowerPoint</vt:lpstr>
      <vt:lpstr>Правила хорошего слушания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Тема: Активное слушание.</dc:title>
  <dc:creator>Kariston</dc:creator>
  <cp:lastModifiedBy>Базалий Раиса Викторовна</cp:lastModifiedBy>
  <cp:revision>12</cp:revision>
  <dcterms:created xsi:type="dcterms:W3CDTF">2013-06-17T10:51:08Z</dcterms:created>
  <dcterms:modified xsi:type="dcterms:W3CDTF">2015-12-28T12:17:28Z</dcterms:modified>
</cp:coreProperties>
</file>