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59" r:id="rId5"/>
    <p:sldId id="260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4618C5C-B8E7-4A09-9E47-2668A2E14417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311A6ED-8B1B-41F2-B473-A1D773FB3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692696"/>
            <a:ext cx="7128792" cy="288032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Среда </a:t>
            </a:r>
            <a:r>
              <a:rPr lang="ru-RU" sz="3600" dirty="0" smtClean="0">
                <a:solidFill>
                  <a:srgbClr val="FF0000"/>
                </a:solidFill>
              </a:rPr>
              <a:t>слушания.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Учебно-речевые ситуации, связанные с умением </a:t>
            </a:r>
            <a:r>
              <a:rPr lang="ru-RU" sz="3600" dirty="0" smtClean="0">
                <a:solidFill>
                  <a:srgbClr val="FF0000"/>
                </a:solidFill>
              </a:rPr>
              <a:t>слушать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869160"/>
            <a:ext cx="6804248" cy="1584176"/>
          </a:xfrm>
        </p:spPr>
        <p:txBody>
          <a:bodyPr/>
          <a:lstStyle/>
          <a:p>
            <a:pPr algn="ctr"/>
            <a:r>
              <a:rPr lang="ru-RU" dirty="0" smtClean="0"/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Базалий Р.В</a:t>
            </a:r>
            <a:r>
              <a:rPr lang="ru-RU" sz="2800" dirty="0" smtClean="0">
                <a:solidFill>
                  <a:srgbClr val="002060"/>
                </a:solidFill>
              </a:rPr>
              <a:t>. –доцент кафедры </a:t>
            </a:r>
            <a:r>
              <a:rPr lang="ru-RU" sz="2800" dirty="0" err="1" smtClean="0">
                <a:solidFill>
                  <a:srgbClr val="002060"/>
                </a:solidFill>
              </a:rPr>
              <a:t>ТиМПО</a:t>
            </a:r>
            <a:r>
              <a:rPr lang="ru-RU" sz="2800" dirty="0" smtClean="0">
                <a:solidFill>
                  <a:srgbClr val="002060"/>
                </a:solidFill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</a:rPr>
              <a:t>канд.пед.наук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2492896"/>
            <a:ext cx="8748464" cy="172819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517632" cy="620688"/>
          </a:xfrm>
        </p:spPr>
        <p:txBody>
          <a:bodyPr/>
          <a:lstStyle/>
          <a:p>
            <a:pPr algn="ctr"/>
            <a:r>
              <a:rPr lang="ru-RU" dirty="0" smtClean="0"/>
              <a:t>Культура слушания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568952" cy="5688632"/>
          </a:xfrm>
        </p:spPr>
        <p:txBody>
          <a:bodyPr/>
          <a:lstStyle/>
          <a:p>
            <a:pPr marL="0" indent="36000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Слушание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это процесс, в ходе которого устанавливаются связи между людьми, возникает ощущение взаимопонимания, которое делает эффективным любое общение.</a:t>
            </a:r>
          </a:p>
          <a:p>
            <a:pPr marL="0" indent="36000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слушания является как можно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полное понимание говорящего.</a:t>
            </a:r>
          </a:p>
          <a:p>
            <a:pPr marL="0" indent="36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Манера слушания складывается у человека стихийно и зависит от его пола, психического склада, занимаемого служебного положения, профессии.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Дарья\Desktop\bulgakova_rabota_s_vhodiashim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38980"/>
            <a:ext cx="2815233" cy="2619020"/>
          </a:xfrm>
          <a:prstGeom prst="rect">
            <a:avLst/>
          </a:prstGeom>
          <a:noFill/>
        </p:spPr>
      </p:pic>
      <p:pic>
        <p:nvPicPr>
          <p:cNvPr id="9220" name="Picture 4" descr="C:\Users\Дарья\Desktop\19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33184"/>
            <a:ext cx="4237225" cy="28248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105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Умение слушать как профессионально-значимое умение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604448" cy="5877273"/>
          </a:xfrm>
        </p:spPr>
        <p:txBody>
          <a:bodyPr>
            <a:normAutofit/>
          </a:bodyPr>
          <a:lstStyle/>
          <a:p>
            <a:pPr marL="0" indent="3600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Профессиональное слушание - это первый шаг в развитии коммуникабельности.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 Оно включает: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особое поощряющее отношение к говорящему, подталкивающее продолжать акт общения;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специфическое воздействие на партнёра, способствующее развитию его мысли.</a:t>
            </a:r>
          </a:p>
          <a:p>
            <a:pPr marL="0" indent="360000" algn="just">
              <a:buNone/>
            </a:pPr>
            <a:endParaRPr lang="ru-RU" dirty="0"/>
          </a:p>
        </p:txBody>
      </p:sp>
      <p:pic>
        <p:nvPicPr>
          <p:cNvPr id="1026" name="Picture 2" descr="C:\Users\Дарья\Desktop\kisisel_gelisim99-700x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933056"/>
            <a:ext cx="3600400" cy="2700300"/>
          </a:xfrm>
          <a:prstGeom prst="rect">
            <a:avLst/>
          </a:prstGeom>
          <a:noFill/>
        </p:spPr>
      </p:pic>
      <p:pic>
        <p:nvPicPr>
          <p:cNvPr id="1027" name="Picture 3" descr="C:\Users\Дарья\Desktop\49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3777479" cy="26446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548680"/>
          </a:xfrm>
        </p:spPr>
        <p:txBody>
          <a:bodyPr/>
          <a:lstStyle/>
          <a:p>
            <a:pPr algn="ctr"/>
            <a:r>
              <a:rPr lang="ru-RU" dirty="0" smtClean="0"/>
              <a:t>Виды слушания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4608512" cy="6093296"/>
          </a:xfrm>
        </p:spPr>
        <p:txBody>
          <a:bodyPr>
            <a:normAutofit/>
          </a:bodyPr>
          <a:lstStyle/>
          <a:p>
            <a:pPr marL="0" indent="3600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критическое слушание - сначала осуществляется критический анализ сообщения, а затем делается попытка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понимания.   (Дискуссии, споры) </a:t>
            </a:r>
          </a:p>
          <a:p>
            <a:pPr marL="0" indent="360000"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Эмпатическое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слушание (сопереживание) - понимание отношения человека к тому, что он говорит.</a:t>
            </a:r>
          </a:p>
          <a:p>
            <a:pPr marL="0" indent="360000">
              <a:spcBef>
                <a:spcPts val="0"/>
              </a:spcBef>
              <a:buNone/>
            </a:pPr>
            <a:endParaRPr lang="ru-RU" dirty="0" smtClean="0"/>
          </a:p>
          <a:p>
            <a:pPr marL="0" indent="360000">
              <a:spcBef>
                <a:spcPts val="0"/>
              </a:spcBef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 descr="C:\Users\Дарья\Desktop\BBu90tE1DW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24744"/>
            <a:ext cx="3810000" cy="45593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548680"/>
          </a:xfrm>
        </p:spPr>
        <p:txBody>
          <a:bodyPr/>
          <a:lstStyle/>
          <a:p>
            <a:pPr algn="ctr"/>
            <a:r>
              <a:rPr lang="ru-RU" dirty="0" smtClean="0"/>
              <a:t>Виды слушания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692696"/>
            <a:ext cx="8568952" cy="6165304"/>
          </a:xfrm>
        </p:spPr>
        <p:txBody>
          <a:bodyPr/>
          <a:lstStyle/>
          <a:p>
            <a:pPr marL="0" indent="3600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Нерефлексивное слушание (умение «правильно молчать») - минимальное вмешательство в речь собеседника при максимальной сосредоточенности на ней. При таком слушании целесообразно подавать невербальные сигналы, подтверждающие внимание и включенность в процесс коммуникации.</a:t>
            </a:r>
          </a:p>
          <a:p>
            <a:pPr marL="0" indent="3600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Активное рефлексивное слушание - осмысленное высказывание, проверка и уточнение понимания, выяснение степени его адекватности сказанному. Данный вид слушания наиболее эффективен при деловом общении.</a:t>
            </a:r>
          </a:p>
          <a:p>
            <a:pPr marL="0" indent="3600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Дарья\Desktop\Artivnoe-slysh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496862"/>
            <a:ext cx="3935231" cy="2361138"/>
          </a:xfrm>
          <a:prstGeom prst="rect">
            <a:avLst/>
          </a:prstGeom>
          <a:noFill/>
        </p:spPr>
      </p:pic>
      <p:pic>
        <p:nvPicPr>
          <p:cNvPr id="3076" name="Picture 4" descr="C:\Users\Дарья\Desktop\ye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1917"/>
            <a:ext cx="3649980" cy="19960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48464" cy="6206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Правила хорошего тона для слушающего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4752528" cy="6093296"/>
          </a:xfrm>
        </p:spPr>
        <p:txBody>
          <a:bodyPr>
            <a:normAutofit fontScale="92500"/>
          </a:bodyPr>
          <a:lstStyle/>
          <a:p>
            <a:pPr marL="0" indent="360000" algn="just">
              <a:buFont typeface="Wingdings 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кто-либо обратился к вам с речью, необходимо прервать дела и внимательно выслушать, о чем говорящий вам сообщает. </a:t>
            </a:r>
          </a:p>
          <a:p>
            <a:pPr marL="0" indent="360000" algn="just">
              <a:buFont typeface="Wingdings 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Слушая, необходимо доброжелательно, уважительно и терпеливо относиться к говорящему. </a:t>
            </a:r>
          </a:p>
          <a:p>
            <a:pPr marL="0" indent="360000" algn="just">
              <a:buFont typeface="Wingdings 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Доброжелательно, уважительно выслушивая собеседника, постарайтесь не перебивать его, не сбивать с мысли, не вставлять неуместных или колких замечаний, не переводить слушание в собственное говорение.</a:t>
            </a:r>
          </a:p>
          <a:p>
            <a:pPr marL="0" indent="360000" algn="just">
              <a:buFont typeface="Wingdings 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Выслушивая, поставьте в центр внимания говорящего и его интересы. </a:t>
            </a:r>
          </a:p>
          <a:p>
            <a:pPr marL="0" indent="360000" algn="just">
              <a:buFont typeface="Wingdings 2"/>
              <a:buAutoNum type="arabicPeriod"/>
            </a:pPr>
            <a:endParaRPr lang="ru-RU" sz="2400" dirty="0" smtClean="0"/>
          </a:p>
          <a:p>
            <a:pPr marL="0" indent="360000" algn="just">
              <a:buFont typeface="Wingdings 2"/>
              <a:buAutoNum type="arabicPeriod"/>
            </a:pPr>
            <a:endParaRPr lang="ru-RU" dirty="0" smtClean="0"/>
          </a:p>
          <a:p>
            <a:pPr marL="0" indent="360000">
              <a:buAutoNum type="arabicPeriod"/>
            </a:pPr>
            <a:endParaRPr lang="ru-RU" dirty="0" smtClean="0"/>
          </a:p>
          <a:p>
            <a:pPr marL="0" indent="360000">
              <a:buAutoNum type="arabicPeriod"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76056" y="980728"/>
            <a:ext cx="3657600" cy="4572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Дарья\Desktop\11664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777521"/>
            <a:ext cx="3384376" cy="3392837"/>
          </a:xfrm>
          <a:prstGeom prst="rect">
            <a:avLst/>
          </a:prstGeom>
          <a:noFill/>
        </p:spPr>
      </p:pic>
      <p:pic>
        <p:nvPicPr>
          <p:cNvPr id="4099" name="Picture 3" descr="C:\Users\Дарья\Desktop\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422759"/>
            <a:ext cx="3660487" cy="243524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1052736"/>
          </a:xfrm>
        </p:spPr>
        <p:txBody>
          <a:bodyPr/>
          <a:lstStyle/>
          <a:p>
            <a:pPr algn="ctr"/>
            <a:r>
              <a:rPr lang="ru-RU" dirty="0" smtClean="0"/>
              <a:t>Основные приемы совершенствования умения читать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496944" cy="5733256"/>
          </a:xfrm>
        </p:spPr>
        <p:txBody>
          <a:bodyPr/>
          <a:lstStyle/>
          <a:p>
            <a:pPr marL="0" indent="36000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Чтение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рецептивный вид речевой деятельности, связанный со зрительным восприятием речевого сообщения, закодированного с помощью графических символов, т. е. букв.</a:t>
            </a:r>
          </a:p>
          <a:p>
            <a:pPr marL="0" indent="36000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5122" name="Picture 2" descr="C:\Users\Дарья\Desktop\2_html_2bcfa0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7584" y="2564904"/>
            <a:ext cx="4648833" cy="42930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105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Основные приемы совершенствования умения читать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496944" cy="5733256"/>
          </a:xfrm>
        </p:spPr>
        <p:txBody>
          <a:bodyPr>
            <a:normAutofit/>
          </a:bodyPr>
          <a:lstStyle/>
          <a:p>
            <a:pPr marL="0" indent="36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 чтения складывается из двух основных этапов:</a:t>
            </a:r>
          </a:p>
          <a:p>
            <a:pPr marL="0" indent="360000" algn="just">
              <a:spcBef>
                <a:spcPts val="0"/>
              </a:spcBef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 зрительного восприятия;</a:t>
            </a:r>
          </a:p>
          <a:p>
            <a:pPr marL="0" indent="360000" algn="just">
              <a:spcBef>
                <a:spcPts val="0"/>
              </a:spcBef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 осмысления (интерпретации) прочитанного.</a:t>
            </a:r>
          </a:p>
          <a:p>
            <a:pPr marL="0" indent="36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Основными показателями уровня владения навыками чтения являются общий уровень чтения и скорость чтения.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Users\Дарья\Desktop\631563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194974"/>
            <a:ext cx="4608512" cy="34563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dirty="0" smtClean="0"/>
              <a:t>Способы устранения недостатков чтения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836712"/>
            <a:ext cx="8496944" cy="6021288"/>
          </a:xfrm>
        </p:spPr>
        <p:txBody>
          <a:bodyPr/>
          <a:lstStyle/>
          <a:p>
            <a:pPr marL="0" indent="36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Наиболее распространенные недостатки традиционного чтения -  регрессии (неоправданные возвраты к уже прочитанному) и внутреннее проговаривание (артикуляция). </a:t>
            </a:r>
          </a:p>
          <a:p>
            <a:pPr marL="0" indent="3600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избавиться от этих недостатков, необходимо: </a:t>
            </a:r>
          </a:p>
          <a:p>
            <a:pPr marL="0" indent="360000" algn="just">
              <a:spcBef>
                <a:spcPts val="0"/>
              </a:spcBef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Преодолеть в себе силу привычки;</a:t>
            </a:r>
          </a:p>
          <a:p>
            <a:pPr marL="0" indent="360000" algn="just">
              <a:spcBef>
                <a:spcPts val="0"/>
              </a:spcBef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Побороть причины, которыми эти недостатки обусловлены. Одной из таких причин является отсутствие внимания, неумение сосредоточиться.</a:t>
            </a:r>
          </a:p>
          <a:p>
            <a:endParaRPr lang="ru-RU" dirty="0"/>
          </a:p>
        </p:txBody>
      </p:sp>
      <p:pic>
        <p:nvPicPr>
          <p:cNvPr id="7172" name="Picture 4" descr="C:\Users\Дарья\Desktop\wise-old-ow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869160"/>
            <a:ext cx="1463675" cy="1765300"/>
          </a:xfrm>
          <a:prstGeom prst="rect">
            <a:avLst/>
          </a:prstGeom>
          <a:noFill/>
        </p:spPr>
      </p:pic>
      <p:pic>
        <p:nvPicPr>
          <p:cNvPr id="7173" name="Picture 5" descr="C:\Users\Дарья\Desktop\bb013744036b09c8f6cda1cf51f0c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546918"/>
            <a:ext cx="3933565" cy="33110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386</TotalTime>
  <Words>278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Среда слушания.  Учебно-речевые ситуации, связанные с умением слушать</vt:lpstr>
      <vt:lpstr>Культура слушания</vt:lpstr>
      <vt:lpstr>Умение слушать как профессионально-значимое умение</vt:lpstr>
      <vt:lpstr>Виды слушания</vt:lpstr>
      <vt:lpstr>Виды слушания</vt:lpstr>
      <vt:lpstr>Правила хорошего тона для слушающего</vt:lpstr>
      <vt:lpstr>Основные приемы совершенствования умения читать </vt:lpstr>
      <vt:lpstr>Основные приемы совершенствования умения читать </vt:lpstr>
      <vt:lpstr>Способы устранения недостатков чтения </vt:lpstr>
      <vt:lpstr>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Среда слушания. Учебно-речевые ситуации, связанные с умением слушать.</dc:title>
  <dc:creator>Дарья</dc:creator>
  <cp:lastModifiedBy>ASUS</cp:lastModifiedBy>
  <cp:revision>56</cp:revision>
  <dcterms:created xsi:type="dcterms:W3CDTF">2015-05-03T10:05:26Z</dcterms:created>
  <dcterms:modified xsi:type="dcterms:W3CDTF">2016-01-08T08:17:56Z</dcterms:modified>
</cp:coreProperties>
</file>