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258" r:id="rId3"/>
    <p:sldId id="309" r:id="rId4"/>
    <p:sldId id="303" r:id="rId5"/>
    <p:sldId id="311" r:id="rId6"/>
    <p:sldId id="310" r:id="rId7"/>
    <p:sldId id="306" r:id="rId8"/>
    <p:sldId id="308" r:id="rId9"/>
    <p:sldId id="307" r:id="rId10"/>
    <p:sldId id="305" r:id="rId11"/>
    <p:sldId id="304" r:id="rId12"/>
    <p:sldId id="269"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424"/>
    <a:srgbClr val="F68222"/>
    <a:srgbClr val="5E5E5E"/>
    <a:srgbClr val="474747"/>
    <a:srgbClr val="BF116C"/>
    <a:srgbClr val="F1650F"/>
    <a:srgbClr val="E9E92F"/>
    <a:srgbClr val="F79443"/>
    <a:srgbClr val="454545"/>
    <a:srgbClr val="3507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37" autoAdjust="0"/>
    <p:restoredTop sz="94660"/>
  </p:normalViewPr>
  <p:slideViewPr>
    <p:cSldViewPr snapToGrid="0">
      <p:cViewPr varScale="1">
        <p:scale>
          <a:sx n="63" d="100"/>
          <a:sy n="63" d="100"/>
        </p:scale>
        <p:origin x="-137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314095-E9DA-4442-A943-91F46127E4A4}" type="doc">
      <dgm:prSet loTypeId="urn:microsoft.com/office/officeart/2005/8/layout/orgChart1" loCatId="hierarchy" qsTypeId="urn:microsoft.com/office/officeart/2005/8/quickstyle/simple5" qsCatId="simple" csTypeId="urn:microsoft.com/office/officeart/2005/8/colors/accent1_2" csCatId="accent1" phldr="1"/>
      <dgm:spPr/>
      <dgm:t>
        <a:bodyPr/>
        <a:lstStyle/>
        <a:p>
          <a:endParaRPr lang="ru-RU"/>
        </a:p>
      </dgm:t>
    </dgm:pt>
    <dgm:pt modelId="{1D9E6777-B90F-4347-A63B-F8AED40B417D}">
      <dgm:prSet custT="1"/>
      <dgm:spPr/>
      <dgm:t>
        <a:bodyPr/>
        <a:lstStyle/>
        <a:p>
          <a:r>
            <a:rPr lang="ru-RU" sz="2000" b="1" dirty="0" smtClean="0">
              <a:solidFill>
                <a:schemeClr val="bg1"/>
              </a:solidFill>
            </a:rPr>
            <a:t>Возрастные особенности партнеров общения также могут вызвать затруднения. Известно, что ребенок до школы предпочитает общение со взрослыми; до среднего подросткового возраста почти половина детей предпочитает общение со сверстниками. Это предпочтение доминирует у старшеклассников до окончания школы, когда вновь около трети юношей и девушек проявляют интерес к общению со взрослыми. Затруднения в общении со взрослым чаще всего возникают в связи с тем, что подросток считает, что его внутренний мир непонятен взрослым, которые продолжают обращаться к нему все еще как ребенку. Затруднения общения могут возникнуть, когда взрослый в силу занятости или других интересов действительно не знает мира музыки, живописи, танца, кинематографа, языка и ценностей молодежной субкультуры. В этом случае он не имеет общего предмета общения с детьми. «С ним не о чем говорить, кроме физики» - такова оценка педагога или родителя как партнера общения. Проблема отцов и детей в общении как бы просвечивает сквозь ткань ролевых отношений. Преодоление трудностей общения, связанных с возрастными особенностями, заключается в постоянном личностном и профессиональном саморазвитии, включении в жизнь общества, интересе к миру людей разных возрастных групп. «Кто сам не горит, а тлеет, зажечь никого не может» - гласит древняя мудрость.</a:t>
          </a:r>
          <a:endParaRPr lang="ru-RU" sz="2000" b="1" dirty="0">
            <a:solidFill>
              <a:schemeClr val="bg1"/>
            </a:solidFill>
          </a:endParaRPr>
        </a:p>
      </dgm:t>
    </dgm:pt>
    <dgm:pt modelId="{AAD8EA05-5732-417F-9ED1-814BED300594}" type="parTrans" cxnId="{5B333BBF-99E3-40ED-9EEB-A579431AA12D}">
      <dgm:prSet/>
      <dgm:spPr/>
      <dgm:t>
        <a:bodyPr/>
        <a:lstStyle/>
        <a:p>
          <a:endParaRPr lang="ru-RU"/>
        </a:p>
      </dgm:t>
    </dgm:pt>
    <dgm:pt modelId="{35273A35-4741-447B-BAC2-F7B42C68C465}" type="sibTrans" cxnId="{5B333BBF-99E3-40ED-9EEB-A579431AA12D}">
      <dgm:prSet/>
      <dgm:spPr/>
      <dgm:t>
        <a:bodyPr/>
        <a:lstStyle/>
        <a:p>
          <a:endParaRPr lang="ru-RU"/>
        </a:p>
      </dgm:t>
    </dgm:pt>
    <dgm:pt modelId="{585E3AC3-7266-42A3-BE5A-66F514BD8E26}" type="pres">
      <dgm:prSet presAssocID="{33314095-E9DA-4442-A943-91F46127E4A4}" presName="hierChild1" presStyleCnt="0">
        <dgm:presLayoutVars>
          <dgm:orgChart val="1"/>
          <dgm:chPref val="1"/>
          <dgm:dir/>
          <dgm:animOne val="branch"/>
          <dgm:animLvl val="lvl"/>
          <dgm:resizeHandles/>
        </dgm:presLayoutVars>
      </dgm:prSet>
      <dgm:spPr/>
      <dgm:t>
        <a:bodyPr/>
        <a:lstStyle/>
        <a:p>
          <a:endParaRPr lang="ru-RU"/>
        </a:p>
      </dgm:t>
    </dgm:pt>
    <dgm:pt modelId="{EFC243D9-D30E-4A05-BC1E-D1566059CC44}" type="pres">
      <dgm:prSet presAssocID="{1D9E6777-B90F-4347-A63B-F8AED40B417D}" presName="hierRoot1" presStyleCnt="0">
        <dgm:presLayoutVars>
          <dgm:hierBranch val="init"/>
        </dgm:presLayoutVars>
      </dgm:prSet>
      <dgm:spPr/>
    </dgm:pt>
    <dgm:pt modelId="{4485C408-90E2-4927-A056-F094B368C78C}" type="pres">
      <dgm:prSet presAssocID="{1D9E6777-B90F-4347-A63B-F8AED40B417D}" presName="rootComposite1" presStyleCnt="0"/>
      <dgm:spPr/>
    </dgm:pt>
    <dgm:pt modelId="{DEE09435-4EB1-4241-AE22-5065843CC2A9}" type="pres">
      <dgm:prSet presAssocID="{1D9E6777-B90F-4347-A63B-F8AED40B417D}" presName="rootText1" presStyleLbl="node0" presStyleIdx="0" presStyleCnt="1" custScaleY="156150">
        <dgm:presLayoutVars>
          <dgm:chPref val="3"/>
        </dgm:presLayoutVars>
      </dgm:prSet>
      <dgm:spPr/>
      <dgm:t>
        <a:bodyPr/>
        <a:lstStyle/>
        <a:p>
          <a:endParaRPr lang="ru-RU"/>
        </a:p>
      </dgm:t>
    </dgm:pt>
    <dgm:pt modelId="{1919FD50-9A5D-4EC4-9158-FDACA8F81560}" type="pres">
      <dgm:prSet presAssocID="{1D9E6777-B90F-4347-A63B-F8AED40B417D}" presName="rootConnector1" presStyleLbl="node1" presStyleIdx="0" presStyleCnt="0"/>
      <dgm:spPr/>
      <dgm:t>
        <a:bodyPr/>
        <a:lstStyle/>
        <a:p>
          <a:endParaRPr lang="ru-RU"/>
        </a:p>
      </dgm:t>
    </dgm:pt>
    <dgm:pt modelId="{D1231B2F-7162-4796-8646-A5519715D4EC}" type="pres">
      <dgm:prSet presAssocID="{1D9E6777-B90F-4347-A63B-F8AED40B417D}" presName="hierChild2" presStyleCnt="0"/>
      <dgm:spPr/>
    </dgm:pt>
    <dgm:pt modelId="{32683C29-374D-4280-B22E-EAA59BA6BF8B}" type="pres">
      <dgm:prSet presAssocID="{1D9E6777-B90F-4347-A63B-F8AED40B417D}" presName="hierChild3" presStyleCnt="0"/>
      <dgm:spPr/>
    </dgm:pt>
  </dgm:ptLst>
  <dgm:cxnLst>
    <dgm:cxn modelId="{3E5E6D8C-311F-4D26-94B0-D2C3E6DD7D75}" type="presOf" srcId="{33314095-E9DA-4442-A943-91F46127E4A4}" destId="{585E3AC3-7266-42A3-BE5A-66F514BD8E26}" srcOrd="0" destOrd="0" presId="urn:microsoft.com/office/officeart/2005/8/layout/orgChart1"/>
    <dgm:cxn modelId="{949EEBC2-52FE-42C4-89A8-D7E3A7EC7393}" type="presOf" srcId="{1D9E6777-B90F-4347-A63B-F8AED40B417D}" destId="{DEE09435-4EB1-4241-AE22-5065843CC2A9}" srcOrd="0" destOrd="0" presId="urn:microsoft.com/office/officeart/2005/8/layout/orgChart1"/>
    <dgm:cxn modelId="{5B333BBF-99E3-40ED-9EEB-A579431AA12D}" srcId="{33314095-E9DA-4442-A943-91F46127E4A4}" destId="{1D9E6777-B90F-4347-A63B-F8AED40B417D}" srcOrd="0" destOrd="0" parTransId="{AAD8EA05-5732-417F-9ED1-814BED300594}" sibTransId="{35273A35-4741-447B-BAC2-F7B42C68C465}"/>
    <dgm:cxn modelId="{8D247493-7C7E-4E94-8BBA-949852A666F2}" type="presOf" srcId="{1D9E6777-B90F-4347-A63B-F8AED40B417D}" destId="{1919FD50-9A5D-4EC4-9158-FDACA8F81560}" srcOrd="1" destOrd="0" presId="urn:microsoft.com/office/officeart/2005/8/layout/orgChart1"/>
    <dgm:cxn modelId="{52B97C56-6865-4D5A-B86C-281D9BBCAE91}" type="presParOf" srcId="{585E3AC3-7266-42A3-BE5A-66F514BD8E26}" destId="{EFC243D9-D30E-4A05-BC1E-D1566059CC44}" srcOrd="0" destOrd="0" presId="urn:microsoft.com/office/officeart/2005/8/layout/orgChart1"/>
    <dgm:cxn modelId="{6296B4D9-E1D0-4F97-BF41-C9B389212056}" type="presParOf" srcId="{EFC243D9-D30E-4A05-BC1E-D1566059CC44}" destId="{4485C408-90E2-4927-A056-F094B368C78C}" srcOrd="0" destOrd="0" presId="urn:microsoft.com/office/officeart/2005/8/layout/orgChart1"/>
    <dgm:cxn modelId="{41B3CA5C-1E3E-4A34-AA4D-DF1913BCA42D}" type="presParOf" srcId="{4485C408-90E2-4927-A056-F094B368C78C}" destId="{DEE09435-4EB1-4241-AE22-5065843CC2A9}" srcOrd="0" destOrd="0" presId="urn:microsoft.com/office/officeart/2005/8/layout/orgChart1"/>
    <dgm:cxn modelId="{D48F6E27-B9C4-44B9-84BC-E4F1DF9171EE}" type="presParOf" srcId="{4485C408-90E2-4927-A056-F094B368C78C}" destId="{1919FD50-9A5D-4EC4-9158-FDACA8F81560}" srcOrd="1" destOrd="0" presId="urn:microsoft.com/office/officeart/2005/8/layout/orgChart1"/>
    <dgm:cxn modelId="{0CBDDBD6-AFB9-42F2-8847-CB5F1F25D666}" type="presParOf" srcId="{EFC243D9-D30E-4A05-BC1E-D1566059CC44}" destId="{D1231B2F-7162-4796-8646-A5519715D4EC}" srcOrd="1" destOrd="0" presId="urn:microsoft.com/office/officeart/2005/8/layout/orgChart1"/>
    <dgm:cxn modelId="{CDAD754B-C91F-408A-AA56-DCE8DD74D1B6}" type="presParOf" srcId="{EFC243D9-D30E-4A05-BC1E-D1566059CC44}" destId="{32683C29-374D-4280-B22E-EAA59BA6BF8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E09435-4EB1-4241-AE22-5065843CC2A9}">
      <dsp:nvSpPr>
        <dsp:cNvPr id="0" name=""/>
        <dsp:cNvSpPr/>
      </dsp:nvSpPr>
      <dsp:spPr>
        <a:xfrm>
          <a:off x="952" y="8"/>
          <a:ext cx="7797046" cy="6087544"/>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ru-RU" sz="2000" b="1" kern="1200" dirty="0" smtClean="0">
              <a:solidFill>
                <a:schemeClr val="bg1"/>
              </a:solidFill>
            </a:rPr>
            <a:t>Возрастные особенности партнеров общения также могут вызвать затруднения. Известно, что ребенок до школы предпочитает общение со взрослыми; до среднего подросткового возраста почти половина детей предпочитает общение со сверстниками. Это предпочтение доминирует у старшеклассников до окончания школы, когда вновь около трети юношей и девушек проявляют интерес к общению со взрослыми. Затруднения в общении со взрослым чаще всего возникают в связи с тем, что подросток считает, что его внутренний мир непонятен взрослым, которые продолжают обращаться к нему все еще как ребенку. Затруднения общения могут возникнуть, когда взрослый в силу занятости или других интересов действительно не знает мира музыки, живописи, танца, кинематографа, языка и ценностей молодежной субкультуры. В этом случае он не имеет общего предмета общения с детьми. «С ним не о чем говорить, кроме физики» - такова оценка педагога или родителя как партнера общения. Проблема отцов и детей в общении как бы просвечивает сквозь ткань ролевых отношений. Преодоление трудностей общения, связанных с возрастными особенностями, заключается в постоянном личностном и профессиональном саморазвитии, включении в жизнь общества, интересе к миру людей разных возрастных групп. «Кто сам не горит, а тлеет, зажечь никого не может» - гласит древняя мудрость.</a:t>
          </a:r>
          <a:endParaRPr lang="ru-RU" sz="2000" b="1" kern="1200" dirty="0">
            <a:solidFill>
              <a:schemeClr val="bg1"/>
            </a:solidFill>
          </a:endParaRPr>
        </a:p>
      </dsp:txBody>
      <dsp:txXfrm>
        <a:off x="952" y="8"/>
        <a:ext cx="7797046" cy="608754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01D017-F436-4AC4-A979-95122648A412}" type="datetimeFigureOut">
              <a:rPr lang="ru-RU" smtClean="0"/>
              <a:pPr/>
              <a:t>09.01.2016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68617A-D848-4E2F-AE30-B6EDC672D1CD}" type="slidenum">
              <a:rPr lang="ru-RU" smtClean="0"/>
              <a:pPr/>
              <a:t>‹#›</a:t>
            </a:fld>
            <a:endParaRPr lang="ru-RU"/>
          </a:p>
        </p:txBody>
      </p:sp>
    </p:spTree>
    <p:extLst>
      <p:ext uri="{BB962C8B-B14F-4D97-AF65-F5344CB8AC3E}">
        <p14:creationId xmlns:p14="http://schemas.microsoft.com/office/powerpoint/2010/main" val="1645687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09.01.2016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28662" cy="6858000"/>
          </a:xfrm>
          <a:prstGeom prst="rect">
            <a:avLst/>
          </a:prstGeom>
          <a:solidFill>
            <a:srgbClr val="0070C0"/>
          </a:solidFill>
          <a:ln>
            <a:solidFill>
              <a:srgbClr val="0070C0"/>
            </a:solid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ru-RU" dirty="0"/>
          </a:p>
        </p:txBody>
      </p:sp>
      <p:sp>
        <p:nvSpPr>
          <p:cNvPr id="3" name="TextBox 2"/>
          <p:cNvSpPr txBox="1"/>
          <p:nvPr/>
        </p:nvSpPr>
        <p:spPr>
          <a:xfrm>
            <a:off x="928048" y="354848"/>
            <a:ext cx="8215952" cy="2862322"/>
          </a:xfrm>
          <a:prstGeom prst="rect">
            <a:avLst/>
          </a:prstGeom>
          <a:noFill/>
        </p:spPr>
        <p:txBody>
          <a:bodyPr wrap="square" rtlCol="0">
            <a:spAutoFit/>
          </a:bodyPr>
          <a:lstStyle/>
          <a:p>
            <a:pPr algn="ctr"/>
            <a:r>
              <a:rPr lang="ru-RU" sz="44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Трудности межличностного </a:t>
            </a:r>
            <a:r>
              <a:rPr lang="ru-RU" sz="44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общения</a:t>
            </a:r>
          </a:p>
          <a:p>
            <a:pPr algn="ctr"/>
            <a:endParaRPr lang="ru-RU" sz="44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endParaRPr>
          </a:p>
          <a:p>
            <a:pPr algn="ctr"/>
            <a:r>
              <a:rPr lang="ru-RU" sz="24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 Базалий </a:t>
            </a:r>
            <a:r>
              <a:rPr lang="ru-RU" sz="24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Раиса </a:t>
            </a:r>
            <a:r>
              <a:rPr lang="ru-RU" sz="24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Викторовна –доцент кафедры </a:t>
            </a:r>
            <a:r>
              <a:rPr lang="ru-RU" sz="2400" b="1" dirty="0" err="1" smtClean="0">
                <a:ln w="12700">
                  <a:solidFill>
                    <a:srgbClr val="002060"/>
                  </a:solidFill>
                  <a:prstDash val="solid"/>
                </a:ln>
                <a:solidFill>
                  <a:srgbClr val="F68222"/>
                </a:solidFill>
                <a:effectLst>
                  <a:outerShdw blurRad="41275" dist="20320" dir="1800000" algn="tl" rotWithShape="0">
                    <a:srgbClr val="000000">
                      <a:alpha val="40000"/>
                    </a:srgbClr>
                  </a:outerShdw>
                </a:effectLst>
              </a:rPr>
              <a:t>ТиМПО</a:t>
            </a:r>
            <a:r>
              <a:rPr lang="ru-RU" sz="24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 </a:t>
            </a:r>
            <a:r>
              <a:rPr lang="ru-RU" sz="2400" b="1" dirty="0" err="1" smtClean="0">
                <a:ln w="12700">
                  <a:solidFill>
                    <a:srgbClr val="002060"/>
                  </a:solidFill>
                  <a:prstDash val="solid"/>
                </a:ln>
                <a:solidFill>
                  <a:srgbClr val="F68222"/>
                </a:solidFill>
                <a:effectLst>
                  <a:outerShdw blurRad="41275" dist="20320" dir="1800000" algn="tl" rotWithShape="0">
                    <a:srgbClr val="000000">
                      <a:alpha val="40000"/>
                    </a:srgbClr>
                  </a:outerShdw>
                </a:effectLst>
              </a:rPr>
              <a:t>канд.пед.наук</a:t>
            </a:r>
            <a:endParaRPr lang="ru-RU" sz="24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endParaRPr>
          </a:p>
        </p:txBody>
      </p:sp>
      <p:sp>
        <p:nvSpPr>
          <p:cNvPr id="4" name="Прямоугольный треугольник 3"/>
          <p:cNvSpPr/>
          <p:nvPr/>
        </p:nvSpPr>
        <p:spPr>
          <a:xfrm rot="16200000">
            <a:off x="8215338" y="5929329"/>
            <a:ext cx="928694" cy="928694"/>
          </a:xfrm>
          <a:prstGeom prst="rtTriangle">
            <a:avLst/>
          </a:prstGeom>
          <a:solidFill>
            <a:srgbClr val="F68222"/>
          </a:solidFill>
          <a:ln>
            <a:solidFill>
              <a:srgbClr val="F68222"/>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dirty="0"/>
          </a:p>
        </p:txBody>
      </p:sp>
      <p:pic>
        <p:nvPicPr>
          <p:cNvPr id="18434" name="Picture 2" descr="http://cdn-background.pearltrees.com/8b/48/8b4860ffa282cddb6f535aa98d81cfff.jpg"/>
          <p:cNvPicPr>
            <a:picLocks noChangeAspect="1" noChangeArrowheads="1"/>
          </p:cNvPicPr>
          <p:nvPr/>
        </p:nvPicPr>
        <p:blipFill>
          <a:blip r:embed="rId2"/>
          <a:srcRect/>
          <a:stretch>
            <a:fillRect/>
          </a:stretch>
        </p:blipFill>
        <p:spPr bwMode="auto">
          <a:xfrm>
            <a:off x="2234569" y="3601676"/>
            <a:ext cx="5065391" cy="3256323"/>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28662" cy="6858000"/>
          </a:xfrm>
          <a:prstGeom prst="rect">
            <a:avLst/>
          </a:prstGeom>
          <a:solidFill>
            <a:srgbClr val="0070C0"/>
          </a:solid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5" name="Прямоугольник 4"/>
          <p:cNvSpPr/>
          <p:nvPr/>
        </p:nvSpPr>
        <p:spPr>
          <a:xfrm>
            <a:off x="7429520" y="5715016"/>
            <a:ext cx="1714480" cy="1142984"/>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dirty="0"/>
          </a:p>
        </p:txBody>
      </p:sp>
      <p:sp>
        <p:nvSpPr>
          <p:cNvPr id="6" name="Прямоугольный треугольник 5"/>
          <p:cNvSpPr/>
          <p:nvPr/>
        </p:nvSpPr>
        <p:spPr>
          <a:xfrm rot="16200000">
            <a:off x="8215338" y="5929329"/>
            <a:ext cx="928694" cy="928694"/>
          </a:xfrm>
          <a:prstGeom prst="rtTriangle">
            <a:avLst/>
          </a:prstGeom>
          <a:solidFill>
            <a:srgbClr val="F68222"/>
          </a:solidFill>
          <a:ln>
            <a:solidFill>
              <a:srgbClr val="F6822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7" name="TextBox 6"/>
          <p:cNvSpPr txBox="1"/>
          <p:nvPr/>
        </p:nvSpPr>
        <p:spPr>
          <a:xfrm>
            <a:off x="941696" y="0"/>
            <a:ext cx="8202304" cy="1938992"/>
          </a:xfrm>
          <a:prstGeom prst="rect">
            <a:avLst/>
          </a:prstGeom>
          <a:noFill/>
        </p:spPr>
        <p:txBody>
          <a:bodyPr wrap="square" rtlCol="0">
            <a:spAutoFit/>
          </a:bodyPr>
          <a:lstStyle/>
          <a:p>
            <a:pPr algn="ctr"/>
            <a:r>
              <a:rPr lang="ru-RU" sz="4000" b="1" dirty="0">
                <a:solidFill>
                  <a:srgbClr val="F68222"/>
                </a:solidFill>
                <a:effectLst>
                  <a:outerShdw blurRad="38100" dist="38100" dir="2700000" algn="tl">
                    <a:srgbClr val="000000">
                      <a:alpha val="43137"/>
                    </a:srgbClr>
                  </a:outerShdw>
                </a:effectLst>
              </a:rPr>
              <a:t>Индивидуально-психологические особенности как область затруднений общения</a:t>
            </a:r>
            <a:endParaRPr lang="ru-RU" sz="4000" dirty="0">
              <a:solidFill>
                <a:srgbClr val="F68222"/>
              </a:solidFill>
              <a:effectLst>
                <a:outerShdw blurRad="38100" dist="38100" dir="2700000" algn="tl">
                  <a:srgbClr val="000000">
                    <a:alpha val="43137"/>
                  </a:srgbClr>
                </a:outerShdw>
              </a:effectLst>
            </a:endParaRPr>
          </a:p>
        </p:txBody>
      </p:sp>
      <p:sp>
        <p:nvSpPr>
          <p:cNvPr id="8" name="TextBox 7"/>
          <p:cNvSpPr txBox="1"/>
          <p:nvPr/>
        </p:nvSpPr>
        <p:spPr>
          <a:xfrm>
            <a:off x="950911" y="1938992"/>
            <a:ext cx="8048366" cy="4524315"/>
          </a:xfrm>
          <a:prstGeom prst="rect">
            <a:avLst/>
          </a:prstGeom>
          <a:noFill/>
        </p:spPr>
        <p:txBody>
          <a:bodyPr wrap="square" rtlCol="0">
            <a:spAutoFit/>
          </a:bodyPr>
          <a:lstStyle/>
          <a:p>
            <a:r>
              <a:rPr lang="ru-RU" sz="2800" dirty="0"/>
              <a:t> </a:t>
            </a:r>
            <a:r>
              <a:rPr lang="ru-RU" sz="2000" dirty="0"/>
              <a:t>Индивидуально-психологические особенности партнеров общения чаще всего служат причиной коммуникативных затруднений. Это объясняется, во-первых, тем, что эти затруднения есть результат взаимосвязи и взаимодействия как минимум трех сил: индивидуально-психологических особенностей одного участника, другого участника и их принятия друг другом. </a:t>
            </a:r>
            <a:r>
              <a:rPr lang="ru-RU" sz="2000" dirty="0" smtClean="0"/>
              <a:t> </a:t>
            </a:r>
          </a:p>
          <a:p>
            <a:r>
              <a:rPr lang="ru-RU" sz="2000" dirty="0"/>
              <a:t>С</a:t>
            </a:r>
            <a:r>
              <a:rPr lang="ru-RU" sz="2000" dirty="0" smtClean="0"/>
              <a:t>овпадение </a:t>
            </a:r>
            <a:r>
              <a:rPr lang="ru-RU" sz="2000" dirty="0"/>
              <a:t>индивидуальных стилей деятельности, отражающих индивидуально-психологические особенности людей, есть одно из основных условий их незатрудненного общения. Во-вторых, это затруднение в межличностном общении можно объяснить сознательным отсутствием регулирования, сдерживания негативно влияющих на общение своих индивидуально-психологических особенностей, таких, например, как раздражительность, излишняя эмоциональность, критичность, </a:t>
            </a:r>
            <a:r>
              <a:rPr lang="ru-RU" sz="2000" dirty="0" smtClean="0"/>
              <a:t>скептицизм.</a:t>
            </a:r>
            <a:endParaRPr lang="ru-RU" sz="2000" dirty="0">
              <a:ln>
                <a:solidFill>
                  <a:schemeClr val="tx1">
                    <a:lumMod val="65000"/>
                    <a:lumOff val="35000"/>
                  </a:schemeClr>
                </a:solidFill>
              </a:ln>
              <a:solidFill>
                <a:schemeClr val="tx1">
                  <a:lumMod val="65000"/>
                  <a:lumOff val="35000"/>
                </a:schemeClr>
              </a:solidFill>
              <a:effectLst>
                <a:outerShdw blurRad="38100" dist="38100" dir="2700000" algn="tl">
                  <a:srgbClr val="000000">
                    <a:alpha val="43137"/>
                  </a:srgbClr>
                </a:outerShdw>
              </a:effectLst>
            </a:endParaRPr>
          </a:p>
        </p:txBody>
      </p:sp>
      <p:sp>
        <p:nvSpPr>
          <p:cNvPr id="9" name="Прямоугольник 8"/>
          <p:cNvSpPr/>
          <p:nvPr/>
        </p:nvSpPr>
        <p:spPr>
          <a:xfrm>
            <a:off x="928662" y="1916132"/>
            <a:ext cx="8001056" cy="45719"/>
          </a:xfrm>
          <a:prstGeom prst="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28662" cy="6858000"/>
          </a:xfrm>
          <a:prstGeom prst="rect">
            <a:avLst/>
          </a:prstGeom>
          <a:solidFill>
            <a:srgbClr val="0070C0"/>
          </a:solid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5" name="Прямоугольник 4"/>
          <p:cNvSpPr/>
          <p:nvPr/>
        </p:nvSpPr>
        <p:spPr>
          <a:xfrm>
            <a:off x="7429520" y="5715016"/>
            <a:ext cx="1714480" cy="1142984"/>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dirty="0"/>
          </a:p>
        </p:txBody>
      </p:sp>
      <p:sp>
        <p:nvSpPr>
          <p:cNvPr id="6" name="Прямоугольный треугольник 5"/>
          <p:cNvSpPr/>
          <p:nvPr/>
        </p:nvSpPr>
        <p:spPr>
          <a:xfrm rot="16200000">
            <a:off x="8215338" y="5929329"/>
            <a:ext cx="928694" cy="928694"/>
          </a:xfrm>
          <a:prstGeom prst="rtTriangle">
            <a:avLst/>
          </a:prstGeom>
          <a:solidFill>
            <a:srgbClr val="F68222"/>
          </a:solidFill>
          <a:ln>
            <a:solidFill>
              <a:srgbClr val="F6822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7" name="TextBox 6"/>
          <p:cNvSpPr txBox="1"/>
          <p:nvPr/>
        </p:nvSpPr>
        <p:spPr>
          <a:xfrm>
            <a:off x="941696" y="0"/>
            <a:ext cx="8202304" cy="707886"/>
          </a:xfrm>
          <a:prstGeom prst="rect">
            <a:avLst/>
          </a:prstGeom>
          <a:noFill/>
        </p:spPr>
        <p:txBody>
          <a:bodyPr wrap="square" rtlCol="0">
            <a:spAutoFit/>
          </a:bodyPr>
          <a:lstStyle/>
          <a:p>
            <a:pPr algn="ctr"/>
            <a:r>
              <a:rPr lang="ru-RU" sz="40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Заключение</a:t>
            </a:r>
            <a:endParaRPr lang="ru-RU" sz="4000" b="1" dirty="0">
              <a:ln w="12700">
                <a:solidFill>
                  <a:srgbClr val="002060"/>
                </a:solidFill>
                <a:prstDash val="solid"/>
              </a:ln>
              <a:solidFill>
                <a:srgbClr val="F68222"/>
              </a:solidFill>
              <a:effectLst>
                <a:outerShdw blurRad="41275" dist="20320" dir="1800000" algn="tl" rotWithShape="0">
                  <a:srgbClr val="000000">
                    <a:alpha val="40000"/>
                  </a:srgbClr>
                </a:outerShdw>
              </a:effectLst>
            </a:endParaRPr>
          </a:p>
        </p:txBody>
      </p:sp>
      <p:sp>
        <p:nvSpPr>
          <p:cNvPr id="8" name="TextBox 7"/>
          <p:cNvSpPr txBox="1"/>
          <p:nvPr/>
        </p:nvSpPr>
        <p:spPr>
          <a:xfrm>
            <a:off x="950911" y="770438"/>
            <a:ext cx="8048366" cy="5016758"/>
          </a:xfrm>
          <a:prstGeom prst="rect">
            <a:avLst/>
          </a:prstGeom>
          <a:noFill/>
        </p:spPr>
        <p:txBody>
          <a:bodyPr wrap="square" rtlCol="0">
            <a:spAutoFit/>
          </a:bodyPr>
          <a:lstStyle/>
          <a:p>
            <a:r>
              <a:rPr lang="ru-RU" sz="2000" dirty="0"/>
              <a:t>Какое же место в жизни общества занимает общение? Решение этой проблемы является весьма специфичным в рамках отечественной психологии. Сам термин «общение» не имеет точного аналога в традиционной психологии не только потому, что не вполне эквивалентен обычно употребляемому английскому термину «коммуникация», но и потому, что содержание его может быть рассмотрено лишь в понятийном словаре теории деятельности. Конечно, в структуре общения могут быть выделены такие его стороны, которые описаны или исследованы в других системах социально-психологического знания. Так, например, по отношению к межличностному общению приводятся три группы значений, свойственных обыденному сознанию </a:t>
            </a:r>
            <a:r>
              <a:rPr lang="ru-RU" sz="2000" dirty="0" smtClean="0"/>
              <a:t>: </a:t>
            </a:r>
            <a:r>
              <a:rPr lang="ru-RU" sz="2000" dirty="0"/>
              <a:t>1) объединение, создание общности, целостности («хорошая компания, друзья»); 2) передача сообщений, обмен информацией («разговаривать, беседовать»); 3) встречное движение, взаимопроникновение, нередко носящее тайный или интимный характер («глубоко понимать друг друга»).</a:t>
            </a:r>
            <a:endParaRPr lang="ru-RU" sz="2000" dirty="0">
              <a:ln>
                <a:solidFill>
                  <a:schemeClr val="tx1">
                    <a:lumMod val="65000"/>
                    <a:lumOff val="35000"/>
                  </a:schemeClr>
                </a:solidFill>
              </a:ln>
              <a:solidFill>
                <a:schemeClr val="tx1">
                  <a:lumMod val="65000"/>
                  <a:lumOff val="35000"/>
                </a:schemeClr>
              </a:solidFill>
              <a:effectLst>
                <a:outerShdw blurRad="38100" dist="38100" dir="2700000" algn="tl">
                  <a:srgbClr val="000000">
                    <a:alpha val="43137"/>
                  </a:srgbClr>
                </a:outerShdw>
              </a:effectLst>
            </a:endParaRPr>
          </a:p>
        </p:txBody>
      </p:sp>
      <p:sp>
        <p:nvSpPr>
          <p:cNvPr id="9" name="Прямоугольник 8"/>
          <p:cNvSpPr/>
          <p:nvPr/>
        </p:nvSpPr>
        <p:spPr>
          <a:xfrm>
            <a:off x="1000100" y="681429"/>
            <a:ext cx="8001056" cy="45719"/>
          </a:xfrm>
          <a:prstGeom prst="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28662" cy="6858000"/>
          </a:xfrm>
          <a:prstGeom prst="rect">
            <a:avLst/>
          </a:prstGeom>
          <a:solidFill>
            <a:srgbClr val="0070C0"/>
          </a:solidFill>
          <a:ln>
            <a:solidFill>
              <a:srgbClr val="0070C0"/>
            </a:solid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ru-RU"/>
          </a:p>
        </p:txBody>
      </p:sp>
      <p:sp>
        <p:nvSpPr>
          <p:cNvPr id="3" name="TextBox 2"/>
          <p:cNvSpPr txBox="1"/>
          <p:nvPr/>
        </p:nvSpPr>
        <p:spPr>
          <a:xfrm>
            <a:off x="1024195" y="2414766"/>
            <a:ext cx="8215338" cy="1015663"/>
          </a:xfrm>
          <a:prstGeom prst="rect">
            <a:avLst/>
          </a:prstGeom>
          <a:noFill/>
        </p:spPr>
        <p:txBody>
          <a:bodyPr wrap="square" rtlCol="0">
            <a:spAutoFit/>
          </a:bodyPr>
          <a:lstStyle/>
          <a:p>
            <a:pPr algn="ctr"/>
            <a:r>
              <a:rPr lang="ru-RU" sz="6000" b="1" dirty="0" smtClean="0">
                <a:ln w="3175" cmpd="sng">
                  <a:solidFill>
                    <a:srgbClr val="002060"/>
                  </a:solidFill>
                  <a:prstDash val="solid"/>
                  <a:miter lim="800000"/>
                </a:ln>
                <a:solidFill>
                  <a:schemeClr val="accent6">
                    <a:lumMod val="75000"/>
                  </a:schemeClr>
                </a:solidFill>
                <a:effectLst>
                  <a:outerShdw blurRad="50800" algn="tl" rotWithShape="0">
                    <a:srgbClr val="000000"/>
                  </a:outerShdw>
                </a:effectLst>
              </a:rPr>
              <a:t>Спасибо за внимание</a:t>
            </a:r>
            <a:endParaRPr lang="ru-RU" sz="6000" b="1" dirty="0">
              <a:ln w="3175" cmpd="sng">
                <a:solidFill>
                  <a:srgbClr val="002060"/>
                </a:solidFill>
                <a:prstDash val="solid"/>
                <a:miter lim="800000"/>
              </a:ln>
              <a:solidFill>
                <a:schemeClr val="accent6">
                  <a:lumMod val="75000"/>
                </a:schemeClr>
              </a:solidFill>
              <a:effectLst>
                <a:outerShdw blurRad="50800" algn="tl" rotWithShape="0">
                  <a:srgbClr val="000000"/>
                </a:outerShdw>
              </a:effectLst>
            </a:endParaRPr>
          </a:p>
        </p:txBody>
      </p:sp>
      <p:sp>
        <p:nvSpPr>
          <p:cNvPr id="4" name="Прямоугольный треугольник 3"/>
          <p:cNvSpPr/>
          <p:nvPr/>
        </p:nvSpPr>
        <p:spPr>
          <a:xfrm rot="16200000">
            <a:off x="8215338" y="5929329"/>
            <a:ext cx="928694" cy="928694"/>
          </a:xfrm>
          <a:prstGeom prst="rtTriangle">
            <a:avLst/>
          </a:prstGeom>
          <a:solidFill>
            <a:srgbClr val="F68222"/>
          </a:solidFill>
          <a:ln>
            <a:solidFill>
              <a:srgbClr val="F68222"/>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28662" cy="6858000"/>
          </a:xfrm>
          <a:prstGeom prst="rect">
            <a:avLst/>
          </a:prstGeom>
          <a:solidFill>
            <a:srgbClr val="0070C0"/>
          </a:solid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5" name="Прямоугольник 4"/>
          <p:cNvSpPr/>
          <p:nvPr/>
        </p:nvSpPr>
        <p:spPr>
          <a:xfrm>
            <a:off x="7429520" y="5715016"/>
            <a:ext cx="1714480" cy="1142984"/>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dirty="0"/>
          </a:p>
        </p:txBody>
      </p:sp>
      <p:sp>
        <p:nvSpPr>
          <p:cNvPr id="6" name="Прямоугольный треугольник 5"/>
          <p:cNvSpPr/>
          <p:nvPr/>
        </p:nvSpPr>
        <p:spPr>
          <a:xfrm rot="16200000">
            <a:off x="8215338" y="5929329"/>
            <a:ext cx="928694" cy="928694"/>
          </a:xfrm>
          <a:prstGeom prst="rtTriangle">
            <a:avLst/>
          </a:prstGeom>
          <a:solidFill>
            <a:srgbClr val="F68222"/>
          </a:solidFill>
          <a:ln>
            <a:solidFill>
              <a:srgbClr val="F6822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7" name="TextBox 6"/>
          <p:cNvSpPr txBox="1"/>
          <p:nvPr/>
        </p:nvSpPr>
        <p:spPr>
          <a:xfrm>
            <a:off x="941696" y="0"/>
            <a:ext cx="8202304" cy="707886"/>
          </a:xfrm>
          <a:prstGeom prst="rect">
            <a:avLst/>
          </a:prstGeom>
          <a:noFill/>
        </p:spPr>
        <p:txBody>
          <a:bodyPr wrap="square" rtlCol="0">
            <a:spAutoFit/>
          </a:bodyPr>
          <a:lstStyle/>
          <a:p>
            <a:pPr algn="ctr"/>
            <a:r>
              <a:rPr lang="ru-RU" sz="40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Содержание</a:t>
            </a:r>
            <a:endParaRPr lang="ru-RU" sz="4000" b="1" dirty="0">
              <a:ln w="12700">
                <a:solidFill>
                  <a:srgbClr val="002060"/>
                </a:solidFill>
                <a:prstDash val="solid"/>
              </a:ln>
              <a:solidFill>
                <a:srgbClr val="F68222"/>
              </a:solidFill>
              <a:effectLst>
                <a:outerShdw blurRad="41275" dist="20320" dir="1800000" algn="tl" rotWithShape="0">
                  <a:srgbClr val="000000">
                    <a:alpha val="40000"/>
                  </a:srgbClr>
                </a:outerShdw>
              </a:effectLst>
            </a:endParaRPr>
          </a:p>
        </p:txBody>
      </p:sp>
      <p:sp>
        <p:nvSpPr>
          <p:cNvPr id="8" name="TextBox 7"/>
          <p:cNvSpPr txBox="1"/>
          <p:nvPr/>
        </p:nvSpPr>
        <p:spPr>
          <a:xfrm>
            <a:off x="976445" y="770438"/>
            <a:ext cx="8048366" cy="3785652"/>
          </a:xfrm>
          <a:prstGeom prst="rect">
            <a:avLst/>
          </a:prstGeom>
          <a:noFill/>
        </p:spPr>
        <p:txBody>
          <a:bodyPr wrap="square" rtlCol="0">
            <a:spAutoFit/>
          </a:bodyPr>
          <a:lstStyle/>
          <a:p>
            <a:r>
              <a:rPr lang="ru-RU" sz="2400" dirty="0" smtClean="0"/>
              <a:t>Введение</a:t>
            </a:r>
            <a:endParaRPr lang="ru-RU" sz="2400" dirty="0"/>
          </a:p>
          <a:p>
            <a:r>
              <a:rPr lang="ru-RU" sz="2400" dirty="0"/>
              <a:t> </a:t>
            </a:r>
          </a:p>
          <a:p>
            <a:r>
              <a:rPr lang="ru-RU" sz="2400" dirty="0"/>
              <a:t>Определение затруднения межличностного общения</a:t>
            </a:r>
          </a:p>
          <a:p>
            <a:r>
              <a:rPr lang="ru-RU" sz="2400" dirty="0"/>
              <a:t> </a:t>
            </a:r>
          </a:p>
          <a:p>
            <a:r>
              <a:rPr lang="ru-RU" sz="2400" dirty="0"/>
              <a:t>Характеристика областей затруднения</a:t>
            </a:r>
          </a:p>
          <a:p>
            <a:r>
              <a:rPr lang="ru-RU" sz="2400" dirty="0"/>
              <a:t> </a:t>
            </a:r>
          </a:p>
          <a:p>
            <a:r>
              <a:rPr lang="ru-RU" sz="2400" dirty="0"/>
              <a:t>Индивидуально-психологические </a:t>
            </a:r>
            <a:r>
              <a:rPr lang="ru-RU" sz="2400" dirty="0" smtClean="0"/>
              <a:t>особенности, </a:t>
            </a:r>
            <a:r>
              <a:rPr lang="ru-RU" sz="2400" dirty="0"/>
              <a:t>как область затруднений общения</a:t>
            </a:r>
          </a:p>
          <a:p>
            <a:r>
              <a:rPr lang="ru-RU" sz="2400" dirty="0"/>
              <a:t> </a:t>
            </a:r>
          </a:p>
          <a:p>
            <a:r>
              <a:rPr lang="ru-RU" sz="2400" dirty="0"/>
              <a:t>Заключение</a:t>
            </a:r>
          </a:p>
        </p:txBody>
      </p:sp>
      <p:sp>
        <p:nvSpPr>
          <p:cNvPr id="9" name="Прямоугольник 8"/>
          <p:cNvSpPr/>
          <p:nvPr/>
        </p:nvSpPr>
        <p:spPr>
          <a:xfrm>
            <a:off x="1000100" y="681429"/>
            <a:ext cx="8001056" cy="45719"/>
          </a:xfrm>
          <a:prstGeom prst="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28662" cy="6858000"/>
          </a:xfrm>
          <a:prstGeom prst="rect">
            <a:avLst/>
          </a:prstGeom>
          <a:solidFill>
            <a:srgbClr val="0070C0"/>
          </a:solid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5" name="Прямоугольник 4"/>
          <p:cNvSpPr/>
          <p:nvPr/>
        </p:nvSpPr>
        <p:spPr>
          <a:xfrm>
            <a:off x="7429520" y="5715016"/>
            <a:ext cx="1714480" cy="1142984"/>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dirty="0"/>
          </a:p>
        </p:txBody>
      </p:sp>
      <p:sp>
        <p:nvSpPr>
          <p:cNvPr id="6" name="Прямоугольный треугольник 5"/>
          <p:cNvSpPr/>
          <p:nvPr/>
        </p:nvSpPr>
        <p:spPr>
          <a:xfrm rot="16200000">
            <a:off x="8215338" y="5929329"/>
            <a:ext cx="928694" cy="928694"/>
          </a:xfrm>
          <a:prstGeom prst="rtTriangle">
            <a:avLst/>
          </a:prstGeom>
          <a:solidFill>
            <a:srgbClr val="F68222"/>
          </a:solidFill>
          <a:ln>
            <a:solidFill>
              <a:srgbClr val="F6822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7" name="TextBox 6"/>
          <p:cNvSpPr txBox="1"/>
          <p:nvPr/>
        </p:nvSpPr>
        <p:spPr>
          <a:xfrm>
            <a:off x="941696" y="0"/>
            <a:ext cx="8202304" cy="707886"/>
          </a:xfrm>
          <a:prstGeom prst="rect">
            <a:avLst/>
          </a:prstGeom>
          <a:noFill/>
        </p:spPr>
        <p:txBody>
          <a:bodyPr wrap="square" rtlCol="0">
            <a:spAutoFit/>
          </a:bodyPr>
          <a:lstStyle/>
          <a:p>
            <a:pPr algn="ctr"/>
            <a:r>
              <a:rPr lang="ru-RU" sz="40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Введение</a:t>
            </a:r>
            <a:endParaRPr lang="ru-RU" sz="4000" b="1" dirty="0">
              <a:ln w="12700">
                <a:solidFill>
                  <a:srgbClr val="002060"/>
                </a:solidFill>
                <a:prstDash val="solid"/>
              </a:ln>
              <a:solidFill>
                <a:srgbClr val="F68222"/>
              </a:solidFill>
              <a:effectLst>
                <a:outerShdw blurRad="41275" dist="20320" dir="1800000" algn="tl" rotWithShape="0">
                  <a:srgbClr val="000000">
                    <a:alpha val="40000"/>
                  </a:srgbClr>
                </a:outerShdw>
              </a:effectLst>
            </a:endParaRPr>
          </a:p>
        </p:txBody>
      </p:sp>
      <p:sp>
        <p:nvSpPr>
          <p:cNvPr id="8" name="TextBox 7"/>
          <p:cNvSpPr txBox="1"/>
          <p:nvPr/>
        </p:nvSpPr>
        <p:spPr>
          <a:xfrm>
            <a:off x="950911" y="770438"/>
            <a:ext cx="8048366" cy="4216539"/>
          </a:xfrm>
          <a:prstGeom prst="rect">
            <a:avLst/>
          </a:prstGeom>
          <a:noFill/>
        </p:spPr>
        <p:txBody>
          <a:bodyPr wrap="square" rtlCol="0">
            <a:spAutoFit/>
          </a:bodyPr>
          <a:lstStyle/>
          <a:p>
            <a:r>
              <a:rPr lang="ru-RU" sz="2800" dirty="0"/>
              <a:t> </a:t>
            </a:r>
            <a:r>
              <a:rPr lang="ru-RU" sz="2400" dirty="0"/>
              <a:t>Сложной, значимой проблемой психологии является проблема затруднений, или «барьеров» общения, с которыми человек сталкивается в деятельности, в общении. Хотя само явление трудностей понимания, интерпретации высказывания (текста) и его порождения в диалогах и публичном общении обсуждалось еще в риторике древнего мира, например в трактате Цицерона, эта проблема изучается в качестве объекта специального исследования в контексте коммуникативно-информационных теорий, социально-психологической теории и когнитивной психологии с середины нашего </a:t>
            </a:r>
            <a:r>
              <a:rPr lang="ru-RU" sz="2400" dirty="0" smtClean="0"/>
              <a:t>столетия.  </a:t>
            </a:r>
            <a:endParaRPr lang="ru-RU" sz="2400" dirty="0">
              <a:ln>
                <a:solidFill>
                  <a:schemeClr val="tx1">
                    <a:lumMod val="65000"/>
                    <a:lumOff val="35000"/>
                  </a:schemeClr>
                </a:solidFill>
              </a:ln>
              <a:solidFill>
                <a:schemeClr val="tx1">
                  <a:lumMod val="65000"/>
                  <a:lumOff val="35000"/>
                </a:schemeClr>
              </a:solidFill>
              <a:effectLst>
                <a:outerShdw blurRad="38100" dist="38100" dir="2700000" algn="tl">
                  <a:srgbClr val="000000">
                    <a:alpha val="43137"/>
                  </a:srgbClr>
                </a:outerShdw>
              </a:effectLst>
            </a:endParaRPr>
          </a:p>
        </p:txBody>
      </p:sp>
      <p:sp>
        <p:nvSpPr>
          <p:cNvPr id="9" name="Прямоугольник 8"/>
          <p:cNvSpPr/>
          <p:nvPr/>
        </p:nvSpPr>
        <p:spPr>
          <a:xfrm>
            <a:off x="1000100" y="681429"/>
            <a:ext cx="8001056" cy="45719"/>
          </a:xfrm>
          <a:prstGeom prst="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28662" cy="6858000"/>
          </a:xfrm>
          <a:prstGeom prst="rect">
            <a:avLst/>
          </a:prstGeom>
          <a:solidFill>
            <a:srgbClr val="0070C0"/>
          </a:solid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5" name="Прямоугольник 4"/>
          <p:cNvSpPr/>
          <p:nvPr/>
        </p:nvSpPr>
        <p:spPr>
          <a:xfrm>
            <a:off x="7429520" y="5715016"/>
            <a:ext cx="1714480" cy="1142984"/>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dirty="0"/>
          </a:p>
        </p:txBody>
      </p:sp>
      <p:sp>
        <p:nvSpPr>
          <p:cNvPr id="6" name="Прямоугольный треугольник 5"/>
          <p:cNvSpPr/>
          <p:nvPr/>
        </p:nvSpPr>
        <p:spPr>
          <a:xfrm rot="16200000">
            <a:off x="8215338" y="5929329"/>
            <a:ext cx="928694" cy="928694"/>
          </a:xfrm>
          <a:prstGeom prst="rtTriangle">
            <a:avLst/>
          </a:prstGeom>
          <a:solidFill>
            <a:srgbClr val="F68222"/>
          </a:solidFill>
          <a:ln>
            <a:solidFill>
              <a:srgbClr val="F6822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7" name="TextBox 6"/>
          <p:cNvSpPr txBox="1"/>
          <p:nvPr/>
        </p:nvSpPr>
        <p:spPr>
          <a:xfrm>
            <a:off x="941696" y="0"/>
            <a:ext cx="8202304" cy="1077218"/>
          </a:xfrm>
          <a:prstGeom prst="rect">
            <a:avLst/>
          </a:prstGeom>
          <a:noFill/>
        </p:spPr>
        <p:txBody>
          <a:bodyPr wrap="square" rtlCol="0">
            <a:spAutoFit/>
          </a:bodyPr>
          <a:lstStyle/>
          <a:p>
            <a:pPr algn="ctr"/>
            <a:r>
              <a:rPr lang="ru-RU" sz="32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Определение затруднения межличностного общения</a:t>
            </a:r>
            <a:endParaRPr lang="ru-RU" sz="3200" b="1" dirty="0">
              <a:ln w="12700">
                <a:solidFill>
                  <a:srgbClr val="002060"/>
                </a:solidFill>
                <a:prstDash val="solid"/>
              </a:ln>
              <a:solidFill>
                <a:srgbClr val="F68222"/>
              </a:solidFill>
              <a:effectLst>
                <a:outerShdw blurRad="41275" dist="20320" dir="1800000" algn="tl" rotWithShape="0">
                  <a:srgbClr val="000000">
                    <a:alpha val="40000"/>
                  </a:srgbClr>
                </a:outerShdw>
              </a:effectLst>
            </a:endParaRPr>
          </a:p>
        </p:txBody>
      </p:sp>
      <p:sp>
        <p:nvSpPr>
          <p:cNvPr id="8" name="TextBox 7"/>
          <p:cNvSpPr txBox="1"/>
          <p:nvPr/>
        </p:nvSpPr>
        <p:spPr>
          <a:xfrm>
            <a:off x="1042320" y="1074777"/>
            <a:ext cx="8101712" cy="5632311"/>
          </a:xfrm>
          <a:prstGeom prst="rect">
            <a:avLst/>
          </a:prstGeom>
          <a:noFill/>
        </p:spPr>
        <p:txBody>
          <a:bodyPr wrap="square" rtlCol="0">
            <a:spAutoFit/>
          </a:bodyPr>
          <a:lstStyle/>
          <a:p>
            <a:r>
              <a:rPr lang="ru-RU" sz="2400" dirty="0"/>
              <a:t>Затруднение в общении (в деятельности) - это субъективно переживаемое человеком состояние «сбоя» в реализации прогнозируемого (планируемого) общения вследствие неприятия партнера общения, его действий, непонимания текста (сообщения), непонимания партнера, изменения коммуникативной ситуации, собственного психического </a:t>
            </a:r>
            <a:r>
              <a:rPr lang="ru-RU" sz="2400" dirty="0" smtClean="0"/>
              <a:t>состояния. </a:t>
            </a:r>
            <a:r>
              <a:rPr lang="ru-RU" sz="2400" dirty="0"/>
              <a:t>Затруднения выявляются в форме остановки, перерыва деятельности, самого общения, невозможности их </a:t>
            </a:r>
            <a:r>
              <a:rPr lang="ru-RU" sz="2400" dirty="0" smtClean="0"/>
              <a:t>продолжения.</a:t>
            </a:r>
            <a:r>
              <a:rPr lang="ru-RU" sz="2400" dirty="0"/>
              <a:t> </a:t>
            </a:r>
            <a:endParaRPr lang="ru-RU" sz="2400" dirty="0" smtClean="0"/>
          </a:p>
          <a:p>
            <a:r>
              <a:rPr lang="ru-RU" sz="2400" dirty="0" smtClean="0"/>
              <a:t>«Затруднение</a:t>
            </a:r>
            <a:r>
              <a:rPr lang="ru-RU" sz="2400" dirty="0"/>
              <a:t>», «барьер» общения - это субъективное образование, переживание субъектом некоторой сложности, необычности, нестандартности, противоречивости ситуации. Поэтому то, что вызывает затруднение у одного человека, может быть даже не замечено </a:t>
            </a:r>
            <a:r>
              <a:rPr lang="ru-RU" sz="2400" dirty="0" smtClean="0"/>
              <a:t>другим</a:t>
            </a:r>
            <a:r>
              <a:rPr lang="ru-RU" sz="2000" dirty="0" smtClean="0"/>
              <a:t>.</a:t>
            </a:r>
            <a:endParaRPr lang="ru-RU" sz="2000" dirty="0">
              <a:ln>
                <a:solidFill>
                  <a:schemeClr val="tx1">
                    <a:lumMod val="65000"/>
                    <a:lumOff val="35000"/>
                  </a:schemeClr>
                </a:solidFill>
              </a:ln>
              <a:solidFill>
                <a:schemeClr val="tx1">
                  <a:lumMod val="65000"/>
                  <a:lumOff val="35000"/>
                </a:schemeClr>
              </a:solidFill>
              <a:effectLst>
                <a:outerShdw blurRad="38100" dist="38100" dir="2700000" algn="tl">
                  <a:srgbClr val="000000">
                    <a:alpha val="43137"/>
                  </a:srgbClr>
                </a:outerShdw>
              </a:effectLst>
            </a:endParaRPr>
          </a:p>
        </p:txBody>
      </p:sp>
      <p:sp>
        <p:nvSpPr>
          <p:cNvPr id="9" name="Прямоугольник 8"/>
          <p:cNvSpPr/>
          <p:nvPr/>
        </p:nvSpPr>
        <p:spPr>
          <a:xfrm>
            <a:off x="1042320" y="1074776"/>
            <a:ext cx="8001056" cy="45719"/>
          </a:xfrm>
          <a:prstGeom prst="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28662" cy="6858000"/>
          </a:xfrm>
          <a:prstGeom prst="rect">
            <a:avLst/>
          </a:prstGeom>
          <a:solidFill>
            <a:srgbClr val="0070C0"/>
          </a:solid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5" name="Прямоугольник 4"/>
          <p:cNvSpPr/>
          <p:nvPr/>
        </p:nvSpPr>
        <p:spPr>
          <a:xfrm>
            <a:off x="7429520" y="5715016"/>
            <a:ext cx="1714480" cy="1142984"/>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dirty="0"/>
          </a:p>
        </p:txBody>
      </p:sp>
      <p:sp>
        <p:nvSpPr>
          <p:cNvPr id="6" name="Прямоугольный треугольник 5"/>
          <p:cNvSpPr/>
          <p:nvPr/>
        </p:nvSpPr>
        <p:spPr>
          <a:xfrm rot="16200000">
            <a:off x="8215338" y="5929329"/>
            <a:ext cx="928694" cy="928694"/>
          </a:xfrm>
          <a:prstGeom prst="rtTriangle">
            <a:avLst/>
          </a:prstGeom>
          <a:solidFill>
            <a:srgbClr val="F68222"/>
          </a:solidFill>
          <a:ln>
            <a:solidFill>
              <a:srgbClr val="F6822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7" name="TextBox 6"/>
          <p:cNvSpPr txBox="1"/>
          <p:nvPr/>
        </p:nvSpPr>
        <p:spPr>
          <a:xfrm>
            <a:off x="941696" y="0"/>
            <a:ext cx="8202304" cy="707886"/>
          </a:xfrm>
          <a:prstGeom prst="rect">
            <a:avLst/>
          </a:prstGeom>
          <a:noFill/>
        </p:spPr>
        <p:txBody>
          <a:bodyPr wrap="square" rtlCol="0">
            <a:spAutoFit/>
          </a:bodyPr>
          <a:lstStyle/>
          <a:p>
            <a:pPr algn="ctr"/>
            <a:r>
              <a:rPr lang="ru-RU" sz="40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Функции затруднения</a:t>
            </a:r>
            <a:endParaRPr lang="ru-RU" sz="4000" b="1" dirty="0">
              <a:ln w="12700">
                <a:solidFill>
                  <a:srgbClr val="002060"/>
                </a:solidFill>
                <a:prstDash val="solid"/>
              </a:ln>
              <a:solidFill>
                <a:srgbClr val="F68222"/>
              </a:solidFill>
              <a:effectLst>
                <a:outerShdw blurRad="41275" dist="20320" dir="1800000" algn="tl" rotWithShape="0">
                  <a:srgbClr val="000000">
                    <a:alpha val="40000"/>
                  </a:srgbClr>
                </a:outerShdw>
              </a:effectLst>
            </a:endParaRPr>
          </a:p>
        </p:txBody>
      </p:sp>
      <p:sp>
        <p:nvSpPr>
          <p:cNvPr id="8" name="TextBox 7"/>
          <p:cNvSpPr txBox="1"/>
          <p:nvPr/>
        </p:nvSpPr>
        <p:spPr>
          <a:xfrm>
            <a:off x="1000100" y="681429"/>
            <a:ext cx="8001057" cy="6365524"/>
          </a:xfrm>
          <a:prstGeom prst="rect">
            <a:avLst/>
          </a:prstGeom>
          <a:noFill/>
        </p:spPr>
        <p:txBody>
          <a:bodyPr wrap="square" rtlCol="0">
            <a:spAutoFit/>
          </a:bodyPr>
          <a:lstStyle/>
          <a:p>
            <a:r>
              <a:rPr lang="ru-RU" sz="2800" dirty="0">
                <a:latin typeface="+mj-lt"/>
              </a:rPr>
              <a:t>Позитивная функция </a:t>
            </a:r>
            <a:r>
              <a:rPr lang="ru-RU" sz="2800" dirty="0" smtClean="0">
                <a:latin typeface="+mj-lt"/>
              </a:rPr>
              <a:t>затруднения имеет </a:t>
            </a:r>
            <a:r>
              <a:rPr lang="ru-RU" sz="2800" dirty="0">
                <a:latin typeface="+mj-lt"/>
              </a:rPr>
              <a:t>два значения</a:t>
            </a:r>
            <a:r>
              <a:rPr lang="ru-RU" sz="2800" dirty="0" smtClean="0">
                <a:latin typeface="+mj-lt"/>
              </a:rPr>
              <a:t>:</a:t>
            </a:r>
            <a:endParaRPr lang="ru-RU" sz="2800" dirty="0">
              <a:latin typeface="+mj-lt"/>
            </a:endParaRPr>
          </a:p>
          <a:p>
            <a:r>
              <a:rPr lang="ru-RU" sz="2800" dirty="0">
                <a:latin typeface="+mj-lt"/>
              </a:rPr>
              <a:t>а) индикаторное (привлечение внимания к проблеме);</a:t>
            </a:r>
          </a:p>
          <a:p>
            <a:r>
              <a:rPr lang="ru-RU" sz="2800" dirty="0">
                <a:latin typeface="+mj-lt"/>
              </a:rPr>
              <a:t> </a:t>
            </a:r>
            <a:r>
              <a:rPr lang="ru-RU" sz="2800" dirty="0" smtClean="0">
                <a:latin typeface="+mj-lt"/>
              </a:rPr>
              <a:t>б</a:t>
            </a:r>
            <a:r>
              <a:rPr lang="ru-RU" sz="2800" dirty="0">
                <a:latin typeface="+mj-lt"/>
              </a:rPr>
              <a:t>) стимулирующее, мобилизующее (активизация деятельности при анализе и преодолении затруднений, приобретение </a:t>
            </a:r>
            <a:r>
              <a:rPr lang="ru-RU" sz="2800" dirty="0" smtClean="0">
                <a:latin typeface="+mj-lt"/>
              </a:rPr>
              <a:t>опыта).</a:t>
            </a:r>
          </a:p>
          <a:p>
            <a:r>
              <a:rPr lang="ru-RU" sz="2800" dirty="0">
                <a:latin typeface="+mj-lt"/>
              </a:rPr>
              <a:t> </a:t>
            </a:r>
            <a:r>
              <a:rPr lang="ru-RU" sz="2800" dirty="0" smtClean="0">
                <a:latin typeface="+mj-lt"/>
              </a:rPr>
              <a:t>В </a:t>
            </a:r>
            <a:r>
              <a:rPr lang="ru-RU" sz="2800" dirty="0">
                <a:latin typeface="+mj-lt"/>
              </a:rPr>
              <a:t>то же время </a:t>
            </a:r>
            <a:r>
              <a:rPr lang="ru-RU" sz="2800" dirty="0" smtClean="0">
                <a:latin typeface="+mj-lt"/>
              </a:rPr>
              <a:t>фиксируется </a:t>
            </a:r>
            <a:r>
              <a:rPr lang="ru-RU" sz="2800" dirty="0">
                <a:latin typeface="+mj-lt"/>
              </a:rPr>
              <a:t>и </a:t>
            </a:r>
            <a:r>
              <a:rPr lang="ru-RU" sz="2800" dirty="0" smtClean="0">
                <a:latin typeface="+mj-lt"/>
              </a:rPr>
              <a:t>негативная функция затруднения</a:t>
            </a:r>
            <a:r>
              <a:rPr lang="ru-RU" sz="2800" dirty="0">
                <a:latin typeface="+mj-lt"/>
              </a:rPr>
              <a:t>, также </a:t>
            </a:r>
            <a:r>
              <a:rPr lang="ru-RU" sz="2800" dirty="0" smtClean="0">
                <a:latin typeface="+mj-lt"/>
              </a:rPr>
              <a:t>имеющая </a:t>
            </a:r>
            <a:r>
              <a:rPr lang="ru-RU" sz="2800" dirty="0">
                <a:latin typeface="+mj-lt"/>
              </a:rPr>
              <a:t>два значения</a:t>
            </a:r>
            <a:r>
              <a:rPr lang="ru-RU" sz="2800" dirty="0" smtClean="0">
                <a:latin typeface="+mj-lt"/>
              </a:rPr>
              <a:t>:</a:t>
            </a:r>
            <a:endParaRPr lang="ru-RU" sz="2800" dirty="0">
              <a:latin typeface="+mj-lt"/>
            </a:endParaRPr>
          </a:p>
          <a:p>
            <a:r>
              <a:rPr lang="ru-RU" sz="2800" dirty="0">
                <a:latin typeface="+mj-lt"/>
              </a:rPr>
              <a:t>а) </a:t>
            </a:r>
            <a:r>
              <a:rPr lang="ru-RU" sz="2800" dirty="0" smtClean="0">
                <a:latin typeface="+mj-lt"/>
              </a:rPr>
              <a:t>сдерживающее,</a:t>
            </a:r>
            <a:endParaRPr lang="ru-RU" sz="2800" dirty="0">
              <a:latin typeface="+mj-lt"/>
            </a:endParaRPr>
          </a:p>
          <a:p>
            <a:r>
              <a:rPr lang="ru-RU" sz="2800" dirty="0">
                <a:latin typeface="+mj-lt"/>
              </a:rPr>
              <a:t> </a:t>
            </a:r>
            <a:r>
              <a:rPr lang="ru-RU" sz="2800" dirty="0" smtClean="0">
                <a:latin typeface="+mj-lt"/>
              </a:rPr>
              <a:t>б</a:t>
            </a:r>
            <a:r>
              <a:rPr lang="ru-RU" sz="2800" dirty="0">
                <a:latin typeface="+mj-lt"/>
              </a:rPr>
              <a:t>) деструктивное, разрушительное (затруднения приводят к остановке, распаду деятельности, желанию уйти из профессии, уменьшить количество контактов</a:t>
            </a:r>
            <a:r>
              <a:rPr lang="ru-RU" sz="2800" dirty="0" smtClean="0">
                <a:latin typeface="+mj-lt"/>
              </a:rPr>
              <a:t>).</a:t>
            </a:r>
            <a:endParaRPr lang="ru-RU" sz="2800" dirty="0">
              <a:latin typeface="+mj-lt"/>
            </a:endParaRPr>
          </a:p>
        </p:txBody>
      </p:sp>
      <p:sp>
        <p:nvSpPr>
          <p:cNvPr id="9" name="Прямоугольник 8"/>
          <p:cNvSpPr/>
          <p:nvPr/>
        </p:nvSpPr>
        <p:spPr>
          <a:xfrm>
            <a:off x="1000100" y="681429"/>
            <a:ext cx="8001056" cy="45719"/>
          </a:xfrm>
          <a:prstGeom prst="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28662" cy="6858000"/>
          </a:xfrm>
          <a:prstGeom prst="rect">
            <a:avLst/>
          </a:prstGeom>
          <a:solidFill>
            <a:srgbClr val="0070C0"/>
          </a:solid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5" name="Прямоугольник 4"/>
          <p:cNvSpPr/>
          <p:nvPr/>
        </p:nvSpPr>
        <p:spPr>
          <a:xfrm>
            <a:off x="7429520" y="5715016"/>
            <a:ext cx="1714480" cy="1142984"/>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dirty="0"/>
          </a:p>
        </p:txBody>
      </p:sp>
      <p:sp>
        <p:nvSpPr>
          <p:cNvPr id="6" name="Прямоугольный треугольник 5"/>
          <p:cNvSpPr/>
          <p:nvPr/>
        </p:nvSpPr>
        <p:spPr>
          <a:xfrm rot="16200000">
            <a:off x="8215338" y="5929329"/>
            <a:ext cx="928694" cy="928694"/>
          </a:xfrm>
          <a:prstGeom prst="rtTriangle">
            <a:avLst/>
          </a:prstGeom>
          <a:solidFill>
            <a:srgbClr val="F68222"/>
          </a:solidFill>
          <a:ln>
            <a:solidFill>
              <a:srgbClr val="F6822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7" name="TextBox 6"/>
          <p:cNvSpPr txBox="1"/>
          <p:nvPr/>
        </p:nvSpPr>
        <p:spPr>
          <a:xfrm>
            <a:off x="941696" y="0"/>
            <a:ext cx="8202304" cy="1323439"/>
          </a:xfrm>
          <a:prstGeom prst="rect">
            <a:avLst/>
          </a:prstGeom>
          <a:noFill/>
        </p:spPr>
        <p:txBody>
          <a:bodyPr wrap="square" rtlCol="0">
            <a:spAutoFit/>
          </a:bodyPr>
          <a:lstStyle/>
          <a:p>
            <a:pPr algn="ctr"/>
            <a:r>
              <a:rPr lang="ru-RU" sz="40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Характеристика областей затруднения</a:t>
            </a:r>
            <a:endParaRPr lang="ru-RU" sz="4000" b="1" dirty="0">
              <a:ln w="12700">
                <a:solidFill>
                  <a:srgbClr val="002060"/>
                </a:solidFill>
                <a:prstDash val="solid"/>
              </a:ln>
              <a:solidFill>
                <a:srgbClr val="F68222"/>
              </a:solidFill>
              <a:effectLst>
                <a:outerShdw blurRad="41275" dist="20320" dir="1800000" algn="tl" rotWithShape="0">
                  <a:srgbClr val="000000">
                    <a:alpha val="40000"/>
                  </a:srgbClr>
                </a:outerShdw>
              </a:effectLst>
            </a:endParaRPr>
          </a:p>
        </p:txBody>
      </p:sp>
      <p:sp>
        <p:nvSpPr>
          <p:cNvPr id="8" name="TextBox 7"/>
          <p:cNvSpPr txBox="1"/>
          <p:nvPr/>
        </p:nvSpPr>
        <p:spPr>
          <a:xfrm>
            <a:off x="1060144" y="1560032"/>
            <a:ext cx="8048366" cy="5262979"/>
          </a:xfrm>
          <a:prstGeom prst="rect">
            <a:avLst/>
          </a:prstGeom>
          <a:noFill/>
        </p:spPr>
        <p:txBody>
          <a:bodyPr wrap="square" rtlCol="0">
            <a:spAutoFit/>
          </a:bodyPr>
          <a:lstStyle/>
          <a:p>
            <a:r>
              <a:rPr lang="ru-RU" sz="2400" dirty="0"/>
              <a:t> </a:t>
            </a:r>
            <a:r>
              <a:rPr lang="ru-RU" sz="2800" dirty="0"/>
              <a:t>В настоящее время затруднения, или барьеры общения рассматриваются с разных позиций в зависимости от основания анализа и подхода. Так, в рамках общепсихологической интерпретации они классифицируются как смысловые, эмоциональные, когнитивные, тактические. В </a:t>
            </a:r>
            <a:r>
              <a:rPr lang="ru-RU" sz="2800" dirty="0" err="1"/>
              <a:t>деятельностном</a:t>
            </a:r>
            <a:r>
              <a:rPr lang="ru-RU" sz="2800" dirty="0"/>
              <a:t> подходе выделяются мотивационные и </a:t>
            </a:r>
            <a:r>
              <a:rPr lang="ru-RU" sz="2800" dirty="0" err="1"/>
              <a:t>операциональные</a:t>
            </a:r>
            <a:r>
              <a:rPr lang="ru-RU" sz="2800" dirty="0"/>
              <a:t> затруднения, соотносимые с двумя основными сторонами общения - коммуникативной и интерактивной. Они в свою очередь проявляются в когнитивной, аффективной и поведенческой сферах </a:t>
            </a:r>
            <a:r>
              <a:rPr lang="ru-RU" sz="2800" dirty="0" smtClean="0"/>
              <a:t>.</a:t>
            </a:r>
            <a:endParaRPr lang="ru-RU" sz="2800" dirty="0"/>
          </a:p>
        </p:txBody>
      </p:sp>
      <p:sp>
        <p:nvSpPr>
          <p:cNvPr id="9" name="Прямоугольник 8"/>
          <p:cNvSpPr/>
          <p:nvPr/>
        </p:nvSpPr>
        <p:spPr>
          <a:xfrm>
            <a:off x="1089630" y="1323439"/>
            <a:ext cx="8001056" cy="45719"/>
          </a:xfrm>
          <a:prstGeom prst="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28662" cy="6858000"/>
          </a:xfrm>
          <a:prstGeom prst="rect">
            <a:avLst/>
          </a:prstGeom>
          <a:solidFill>
            <a:srgbClr val="0070C0"/>
          </a:solid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5" name="Прямоугольник 4"/>
          <p:cNvSpPr/>
          <p:nvPr/>
        </p:nvSpPr>
        <p:spPr>
          <a:xfrm>
            <a:off x="7429520" y="5715016"/>
            <a:ext cx="1714480" cy="1142984"/>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dirty="0"/>
          </a:p>
        </p:txBody>
      </p:sp>
      <p:sp>
        <p:nvSpPr>
          <p:cNvPr id="6" name="Прямоугольный треугольник 5"/>
          <p:cNvSpPr/>
          <p:nvPr/>
        </p:nvSpPr>
        <p:spPr>
          <a:xfrm rot="16200000">
            <a:off x="8215338" y="5929329"/>
            <a:ext cx="928694" cy="928694"/>
          </a:xfrm>
          <a:prstGeom prst="rtTriangle">
            <a:avLst/>
          </a:prstGeom>
          <a:solidFill>
            <a:srgbClr val="F68222"/>
          </a:solidFill>
          <a:ln>
            <a:solidFill>
              <a:srgbClr val="F6822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7" name="TextBox 6"/>
          <p:cNvSpPr txBox="1"/>
          <p:nvPr/>
        </p:nvSpPr>
        <p:spPr>
          <a:xfrm>
            <a:off x="941696" y="0"/>
            <a:ext cx="8202304" cy="1323439"/>
          </a:xfrm>
          <a:prstGeom prst="rect">
            <a:avLst/>
          </a:prstGeom>
          <a:noFill/>
        </p:spPr>
        <p:txBody>
          <a:bodyPr wrap="square" rtlCol="0">
            <a:spAutoFit/>
          </a:bodyPr>
          <a:lstStyle/>
          <a:p>
            <a:pPr algn="ctr"/>
            <a:r>
              <a:rPr lang="ru-RU" sz="40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Этно-социокультурная область затруднения</a:t>
            </a:r>
            <a:endParaRPr lang="ru-RU" sz="4000" b="1" dirty="0">
              <a:ln w="12700">
                <a:solidFill>
                  <a:srgbClr val="002060"/>
                </a:solidFill>
                <a:prstDash val="solid"/>
              </a:ln>
              <a:solidFill>
                <a:srgbClr val="F68222"/>
              </a:solidFill>
              <a:effectLst>
                <a:outerShdw blurRad="41275" dist="20320" dir="1800000" algn="tl" rotWithShape="0">
                  <a:srgbClr val="000000">
                    <a:alpha val="40000"/>
                  </a:srgbClr>
                </a:outerShdw>
              </a:effectLst>
            </a:endParaRPr>
          </a:p>
        </p:txBody>
      </p:sp>
      <p:sp>
        <p:nvSpPr>
          <p:cNvPr id="8" name="TextBox 7"/>
          <p:cNvSpPr txBox="1"/>
          <p:nvPr/>
        </p:nvSpPr>
        <p:spPr>
          <a:xfrm>
            <a:off x="1143000" y="1279910"/>
            <a:ext cx="7834028" cy="5262979"/>
          </a:xfrm>
          <a:prstGeom prst="rect">
            <a:avLst/>
          </a:prstGeom>
          <a:noFill/>
        </p:spPr>
        <p:txBody>
          <a:bodyPr wrap="square" rtlCol="0">
            <a:spAutoFit/>
          </a:bodyPr>
          <a:lstStyle/>
          <a:p>
            <a:r>
              <a:rPr lang="ru-RU" sz="2400" dirty="0"/>
              <a:t>Затруднения этой области связаны с особенностями этнического сознания, ценностями, стереотипами, установками сознания человека, проявляемыми в общении в конкретных условиях его социального и культурного развития. Как правило, затруднения общения, вызываемые этно-социокультурными особенностями его субъектов, принимаются людьми как сами собой разумеющиеся. В то же время очевидно, что каждый субъект деятельности, партнер общения как носитель определенного менталитета, как человек, мышление </a:t>
            </a:r>
            <a:r>
              <a:rPr lang="ru-RU" sz="2400" dirty="0" smtClean="0"/>
              <a:t>которого</a:t>
            </a:r>
            <a:r>
              <a:rPr lang="ru-RU" sz="2400" dirty="0"/>
              <a:t> </a:t>
            </a:r>
            <a:r>
              <a:rPr lang="ru-RU" sz="2400" dirty="0" smtClean="0"/>
              <a:t>«отлито </a:t>
            </a:r>
            <a:r>
              <a:rPr lang="ru-RU" sz="2400" dirty="0"/>
              <a:t>в форме родного языка</a:t>
            </a:r>
            <a:r>
              <a:rPr lang="ru-RU" sz="2400" dirty="0" smtClean="0"/>
              <a:t>»,  </a:t>
            </a:r>
            <a:r>
              <a:rPr lang="ru-RU" sz="2400" dirty="0"/>
              <a:t>взаимодействует с другими людьми в соответствии с нормами, традициями, образом мира и мироощущением, присущими народу, </a:t>
            </a:r>
            <a:r>
              <a:rPr lang="ru-RU" sz="2400" dirty="0" smtClean="0"/>
              <a:t>представителем которого он является</a:t>
            </a:r>
            <a:r>
              <a:rPr lang="ru-RU" sz="2400" dirty="0"/>
              <a:t>.</a:t>
            </a:r>
            <a:endParaRPr lang="ru-RU" sz="2400" dirty="0" smtClean="0">
              <a:ln>
                <a:solidFill>
                  <a:schemeClr val="tx1">
                    <a:lumMod val="65000"/>
                    <a:lumOff val="35000"/>
                  </a:schemeClr>
                </a:solidFill>
              </a:ln>
              <a:solidFill>
                <a:schemeClr val="tx1">
                  <a:lumMod val="65000"/>
                  <a:lumOff val="35000"/>
                </a:schemeClr>
              </a:solidFill>
              <a:effectLst>
                <a:outerShdw blurRad="38100" dist="38100" dir="2700000" algn="tl">
                  <a:srgbClr val="000000">
                    <a:alpha val="43137"/>
                  </a:srgbClr>
                </a:outerShdw>
              </a:effectLst>
            </a:endParaRPr>
          </a:p>
        </p:txBody>
      </p:sp>
      <p:sp>
        <p:nvSpPr>
          <p:cNvPr id="9" name="Прямоугольник 8"/>
          <p:cNvSpPr/>
          <p:nvPr/>
        </p:nvSpPr>
        <p:spPr>
          <a:xfrm>
            <a:off x="975972" y="1279910"/>
            <a:ext cx="8001056" cy="45719"/>
          </a:xfrm>
          <a:prstGeom prst="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28662" cy="6858000"/>
          </a:xfrm>
          <a:prstGeom prst="rect">
            <a:avLst/>
          </a:prstGeom>
          <a:solidFill>
            <a:srgbClr val="0070C0"/>
          </a:solid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5" name="Прямоугольник 4"/>
          <p:cNvSpPr/>
          <p:nvPr/>
        </p:nvSpPr>
        <p:spPr>
          <a:xfrm>
            <a:off x="7429520" y="5715016"/>
            <a:ext cx="1714480" cy="1142984"/>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dirty="0"/>
          </a:p>
        </p:txBody>
      </p:sp>
      <p:sp>
        <p:nvSpPr>
          <p:cNvPr id="6" name="Прямоугольный треугольник 5"/>
          <p:cNvSpPr/>
          <p:nvPr/>
        </p:nvSpPr>
        <p:spPr>
          <a:xfrm rot="16200000">
            <a:off x="8215338" y="5929329"/>
            <a:ext cx="928694" cy="928694"/>
          </a:xfrm>
          <a:prstGeom prst="rtTriangle">
            <a:avLst/>
          </a:prstGeom>
          <a:solidFill>
            <a:srgbClr val="F68222"/>
          </a:solidFill>
          <a:ln>
            <a:solidFill>
              <a:srgbClr val="F6822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7" name="TextBox 6"/>
          <p:cNvSpPr txBox="1"/>
          <p:nvPr/>
        </p:nvSpPr>
        <p:spPr>
          <a:xfrm>
            <a:off x="941696" y="0"/>
            <a:ext cx="8202304" cy="1323439"/>
          </a:xfrm>
          <a:prstGeom prst="rect">
            <a:avLst/>
          </a:prstGeom>
          <a:noFill/>
        </p:spPr>
        <p:txBody>
          <a:bodyPr wrap="square" rtlCol="0">
            <a:spAutoFit/>
          </a:bodyPr>
          <a:lstStyle/>
          <a:p>
            <a:pPr algn="ctr"/>
            <a:r>
              <a:rPr lang="ru-RU" sz="4000" b="1" dirty="0" err="1" smtClean="0">
                <a:ln w="12700">
                  <a:solidFill>
                    <a:srgbClr val="002060"/>
                  </a:solidFill>
                  <a:prstDash val="solid"/>
                </a:ln>
                <a:solidFill>
                  <a:srgbClr val="F68222"/>
                </a:solidFill>
                <a:effectLst>
                  <a:outerShdw blurRad="41275" dist="20320" dir="1800000" algn="tl" rotWithShape="0">
                    <a:srgbClr val="000000">
                      <a:alpha val="40000"/>
                    </a:srgbClr>
                  </a:outerShdw>
                </a:effectLst>
              </a:rPr>
              <a:t>Статусно</a:t>
            </a:r>
            <a:r>
              <a:rPr lang="ru-RU" sz="4000" b="1" dirty="0" smtClean="0">
                <a:ln w="12700">
                  <a:solidFill>
                    <a:srgbClr val="002060"/>
                  </a:solidFill>
                  <a:prstDash val="solid"/>
                </a:ln>
                <a:solidFill>
                  <a:srgbClr val="F68222"/>
                </a:solidFill>
                <a:effectLst>
                  <a:outerShdw blurRad="41275" dist="20320" dir="1800000" algn="tl" rotWithShape="0">
                    <a:srgbClr val="000000">
                      <a:alpha val="40000"/>
                    </a:srgbClr>
                  </a:outerShdw>
                </a:effectLst>
              </a:rPr>
              <a:t>-позиционно-ролевая область затруднения</a:t>
            </a:r>
            <a:endParaRPr lang="ru-RU" sz="4000" b="1" dirty="0">
              <a:ln w="12700">
                <a:solidFill>
                  <a:srgbClr val="002060"/>
                </a:solidFill>
                <a:prstDash val="solid"/>
              </a:ln>
              <a:solidFill>
                <a:srgbClr val="F68222"/>
              </a:solidFill>
              <a:effectLst>
                <a:outerShdw blurRad="41275" dist="20320" dir="1800000" algn="tl" rotWithShape="0">
                  <a:srgbClr val="000000">
                    <a:alpha val="40000"/>
                  </a:srgbClr>
                </a:outerShdw>
              </a:effectLst>
            </a:endParaRPr>
          </a:p>
        </p:txBody>
      </p:sp>
      <p:sp>
        <p:nvSpPr>
          <p:cNvPr id="8" name="TextBox 7"/>
          <p:cNvSpPr txBox="1"/>
          <p:nvPr/>
        </p:nvSpPr>
        <p:spPr>
          <a:xfrm>
            <a:off x="928662" y="1500029"/>
            <a:ext cx="8048366" cy="4893647"/>
          </a:xfrm>
          <a:prstGeom prst="rect">
            <a:avLst/>
          </a:prstGeom>
          <a:noFill/>
        </p:spPr>
        <p:txBody>
          <a:bodyPr wrap="square" rtlCol="0">
            <a:spAutoFit/>
          </a:bodyPr>
          <a:lstStyle/>
          <a:p>
            <a:r>
              <a:rPr lang="ru-RU" sz="2400" dirty="0"/>
              <a:t> Эта область затруднений в общении обусловлена целым рядом глубинных причин: семейным воспитанием, позицией в общности, атрибутами роли, статусом учреждения, системы, региона, </a:t>
            </a:r>
            <a:r>
              <a:rPr lang="ru-RU" sz="2400" dirty="0" smtClean="0"/>
              <a:t>города. </a:t>
            </a:r>
            <a:r>
              <a:rPr lang="ru-RU" sz="2400" dirty="0"/>
              <a:t>Такие затруднения в общении чаще всего возникают в условиях асимметрии статусов, позиций, в ситуациях нарушения прав и обязанностей конвенциональных ролей. Например, в школе право учителя спрашивать по конвенциональным отношениям предполагает обязанность ученика отвечать. Если же ученик задает вопрос, на который учитель затрудняется ответить, то, пользуясь своим правом спрашивать, учитель может переадресовать вопрос, отложить ответ, </a:t>
            </a:r>
            <a:r>
              <a:rPr lang="ru-RU" sz="2400" dirty="0" smtClean="0"/>
              <a:t> </a:t>
            </a:r>
            <a:r>
              <a:rPr lang="ru-RU" sz="2400" dirty="0"/>
              <a:t>изменить ход общения. </a:t>
            </a:r>
            <a:endParaRPr lang="ru-RU" sz="2400" dirty="0" smtClean="0">
              <a:ln>
                <a:solidFill>
                  <a:schemeClr val="tx1">
                    <a:lumMod val="65000"/>
                    <a:lumOff val="35000"/>
                  </a:schemeClr>
                </a:solidFill>
              </a:ln>
              <a:solidFill>
                <a:schemeClr val="tx1">
                  <a:lumMod val="65000"/>
                  <a:lumOff val="35000"/>
                </a:schemeClr>
              </a:solidFill>
              <a:effectLst>
                <a:outerShdw blurRad="38100" dist="38100" dir="2700000" algn="tl">
                  <a:srgbClr val="000000">
                    <a:alpha val="43137"/>
                  </a:srgbClr>
                </a:outerShdw>
              </a:effectLst>
            </a:endParaRPr>
          </a:p>
        </p:txBody>
      </p:sp>
      <p:sp>
        <p:nvSpPr>
          <p:cNvPr id="9" name="Прямоугольник 8"/>
          <p:cNvSpPr/>
          <p:nvPr/>
        </p:nvSpPr>
        <p:spPr>
          <a:xfrm>
            <a:off x="1000100" y="1327256"/>
            <a:ext cx="8001056" cy="45719"/>
          </a:xfrm>
          <a:prstGeom prst="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28662" cy="6858000"/>
          </a:xfrm>
          <a:prstGeom prst="rect">
            <a:avLst/>
          </a:prstGeom>
          <a:solidFill>
            <a:srgbClr val="0070C0"/>
          </a:solidFill>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5" name="Прямоугольник 4"/>
          <p:cNvSpPr/>
          <p:nvPr/>
        </p:nvSpPr>
        <p:spPr>
          <a:xfrm>
            <a:off x="7429520" y="5715016"/>
            <a:ext cx="1714480" cy="1142984"/>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dirty="0"/>
          </a:p>
        </p:txBody>
      </p:sp>
      <p:sp>
        <p:nvSpPr>
          <p:cNvPr id="6" name="Прямоугольный треугольник 5"/>
          <p:cNvSpPr/>
          <p:nvPr/>
        </p:nvSpPr>
        <p:spPr>
          <a:xfrm rot="16200000">
            <a:off x="8215338" y="5929329"/>
            <a:ext cx="928694" cy="928694"/>
          </a:xfrm>
          <a:prstGeom prst="rtTriangle">
            <a:avLst/>
          </a:prstGeom>
          <a:solidFill>
            <a:srgbClr val="F68222"/>
          </a:solidFill>
          <a:ln>
            <a:solidFill>
              <a:srgbClr val="F6822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7" name="TextBox 6"/>
          <p:cNvSpPr txBox="1"/>
          <p:nvPr/>
        </p:nvSpPr>
        <p:spPr>
          <a:xfrm>
            <a:off x="941696" y="0"/>
            <a:ext cx="8202304" cy="1323439"/>
          </a:xfrm>
          <a:prstGeom prst="rect">
            <a:avLst/>
          </a:prstGeom>
          <a:noFill/>
        </p:spPr>
        <p:txBody>
          <a:bodyPr wrap="square" rtlCol="0">
            <a:spAutoFit/>
          </a:bodyPr>
          <a:lstStyle/>
          <a:p>
            <a:pPr algn="ctr"/>
            <a:r>
              <a:rPr lang="ru-RU" sz="4000" b="1" dirty="0">
                <a:solidFill>
                  <a:srgbClr val="F68222"/>
                </a:solidFill>
                <a:effectLst>
                  <a:outerShdw blurRad="38100" dist="38100" dir="2700000" algn="tl">
                    <a:srgbClr val="000000">
                      <a:alpha val="43137"/>
                    </a:srgbClr>
                  </a:outerShdw>
                </a:effectLst>
              </a:rPr>
              <a:t>Возрастная область затруднений</a:t>
            </a:r>
            <a:endParaRPr lang="ru-RU" sz="4000" dirty="0">
              <a:solidFill>
                <a:srgbClr val="F68222"/>
              </a:solidFill>
              <a:effectLst>
                <a:outerShdw blurRad="38100" dist="38100" dir="2700000" algn="tl">
                  <a:srgbClr val="000000">
                    <a:alpha val="43137"/>
                  </a:srgbClr>
                </a:outerShdw>
              </a:effectLst>
            </a:endParaRPr>
          </a:p>
          <a:p>
            <a:r>
              <a:rPr lang="ru-RU" sz="4000" dirty="0">
                <a:effectLst>
                  <a:outerShdw blurRad="38100" dist="38100" dir="2700000" algn="tl">
                    <a:srgbClr val="000000">
                      <a:alpha val="43137"/>
                    </a:srgbClr>
                  </a:outerShdw>
                </a:effectLst>
              </a:rPr>
              <a:t> </a:t>
            </a:r>
          </a:p>
        </p:txBody>
      </p:sp>
      <p:graphicFrame>
        <p:nvGraphicFramePr>
          <p:cNvPr id="10" name="Схема 9"/>
          <p:cNvGraphicFramePr/>
          <p:nvPr>
            <p:extLst>
              <p:ext uri="{D42A27DB-BD31-4B8C-83A1-F6EECF244321}">
                <p14:modId xmlns:p14="http://schemas.microsoft.com/office/powerpoint/2010/main" val="418989238"/>
              </p:ext>
            </p:extLst>
          </p:nvPr>
        </p:nvGraphicFramePr>
        <p:xfrm>
          <a:off x="1155869" y="770438"/>
          <a:ext cx="7798951" cy="60875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Прямоугольник 8"/>
          <p:cNvSpPr/>
          <p:nvPr/>
        </p:nvSpPr>
        <p:spPr>
          <a:xfrm>
            <a:off x="1000100" y="681429"/>
            <a:ext cx="8001056" cy="45719"/>
          </a:xfrm>
          <a:prstGeom prst="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ezhlichnostnye-otnoshenija">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mezhlichnostnye-otnoshenija</Template>
  <TotalTime>98</TotalTime>
  <Words>982</Words>
  <Application>Microsoft Office PowerPoint</Application>
  <PresentationFormat>Экран (4:3)</PresentationFormat>
  <Paragraphs>40</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mezhlichnostnye-otnoshenija</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ASUS</cp:lastModifiedBy>
  <cp:revision>9</cp:revision>
  <dcterms:created xsi:type="dcterms:W3CDTF">2015-12-27T12:10:15Z</dcterms:created>
  <dcterms:modified xsi:type="dcterms:W3CDTF">2016-01-09T10:13:28Z</dcterms:modified>
</cp:coreProperties>
</file>