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61" r:id="rId2"/>
    <p:sldId id="256" r:id="rId3"/>
    <p:sldId id="265" r:id="rId4"/>
    <p:sldId id="257" r:id="rId5"/>
    <p:sldId id="258" r:id="rId6"/>
    <p:sldId id="269" r:id="rId7"/>
    <p:sldId id="270" r:id="rId8"/>
    <p:sldId id="259" r:id="rId9"/>
    <p:sldId id="281" r:id="rId10"/>
    <p:sldId id="271" r:id="rId11"/>
    <p:sldId id="272" r:id="rId12"/>
    <p:sldId id="262" r:id="rId13"/>
    <p:sldId id="263" r:id="rId14"/>
    <p:sldId id="282" r:id="rId15"/>
    <p:sldId id="284" r:id="rId16"/>
    <p:sldId id="283" r:id="rId17"/>
    <p:sldId id="285" r:id="rId18"/>
    <p:sldId id="264" r:id="rId19"/>
    <p:sldId id="286" r:id="rId20"/>
    <p:sldId id="287" r:id="rId21"/>
    <p:sldId id="278" r:id="rId22"/>
    <p:sldId id="289" r:id="rId23"/>
    <p:sldId id="288" r:id="rId24"/>
    <p:sldId id="279" r:id="rId25"/>
    <p:sldId id="280" r:id="rId26"/>
    <p:sldId id="266" r:id="rId27"/>
    <p:sldId id="27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tolkslovar.ru/s14494.html" TargetMode="External"/><Relationship Id="rId13" Type="http://schemas.openxmlformats.org/officeDocument/2006/relationships/hyperlink" Target="http://ru.wikipedia.org/wiki/%D0%A2%D0%B0%D0%BC%D0%BE%D0%B6%D0%B5%D0%BD%D0%BD%D0%BE%D0%B5_%D0%BE%D1%84%D0%BE%D1%80%D0%BC%D0%BB%D0%B5%D0%BD%D0%B8%D0%B5" TargetMode="External"/><Relationship Id="rId3" Type="http://schemas.openxmlformats.org/officeDocument/2006/relationships/hyperlink" Target="http://www.onlinedics.ru/slovar/bes/t/togo.html" TargetMode="External"/><Relationship Id="rId7" Type="http://schemas.openxmlformats.org/officeDocument/2006/relationships/hyperlink" Target="http://tolkslovar.ru/p16558.html" TargetMode="External"/><Relationship Id="rId12" Type="http://schemas.openxmlformats.org/officeDocument/2006/relationships/hyperlink" Target="http://ru.wikipedia.org/wiki/%D0%A2%D0%B0%D0%BC%D0%BE%D0%B6%D0%B5%D0%BD%D0%BD%D1%8B%D0%B9_%D0%BA%D0%BE%D0%BD%D1%82%D1%80%D0%BE%D0%BB%D1%8C" TargetMode="External"/><Relationship Id="rId2" Type="http://schemas.openxmlformats.org/officeDocument/2006/relationships/hyperlink" Target="http://www.onlinedics.ru/slovar/soc/p/protses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olkslovar.ru/p18940.html" TargetMode="External"/><Relationship Id="rId11" Type="http://schemas.openxmlformats.org/officeDocument/2006/relationships/hyperlink" Target="http://ru.wikipedia.org/wiki/%D0%A2%D0%B0%D0%BC%D0%BE%D0%B6%D0%B5%D0%BD%D0%BD%D1%8B%D0%B5_%D0%BF%D0%BB%D0%B0%D1%82%D0%B5%D0%B6%D0%B8" TargetMode="External"/><Relationship Id="rId5" Type="http://schemas.openxmlformats.org/officeDocument/2006/relationships/hyperlink" Target="http://tolkslovar.ru/ch2001.html" TargetMode="External"/><Relationship Id="rId10" Type="http://schemas.openxmlformats.org/officeDocument/2006/relationships/hyperlink" Target="http://ru.wikipedia.org/wiki/%D0%A2%D0%B0%D0%BC%D0%BE%D0%B6%D0%B5%D0%BD%D0%BD%D1%8B%D0%B9_%D1%80%D0%B5%D0%B6%D0%B8%D0%BC" TargetMode="External"/><Relationship Id="rId4" Type="http://schemas.openxmlformats.org/officeDocument/2006/relationships/hyperlink" Target="http://tolkslovar.ru/t2131.html" TargetMode="External"/><Relationship Id="rId9" Type="http://schemas.openxmlformats.org/officeDocument/2006/relationships/hyperlink" Target="http://ru.wikipedia.org/wiki/%D0%A2%D0%B0%D0%BC%D0%BE%D0%B6%D0%B5%D0%BD%D0%BD%D0%B0%D1%8F_%D0%B3%D1%80%D0%B0%D0%BD%D0%B8%D1%86%D0%B0" TargetMode="External"/><Relationship Id="rId14" Type="http://schemas.openxmlformats.org/officeDocument/2006/relationships/hyperlink" Target="http://tolkslovar.ru/g2970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209755"/>
            <a:ext cx="2162138" cy="1621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72816"/>
            <a:ext cx="932452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Казачество и не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казачье население  </a:t>
            </a:r>
            <a:r>
              <a:rPr lang="ru-RU" sz="4000" b="1" dirty="0" err="1" smtClean="0">
                <a:solidFill>
                  <a:srgbClr val="FF0000"/>
                </a:solidFill>
                <a:latin typeface="Comic Sans MS" pitchFamily="66" charset="0"/>
              </a:rPr>
              <a:t>Подонья</a:t>
            </a: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 и Приазовья. Этнокультурные процессы и традиции  в 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XVII</a:t>
            </a: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- </a:t>
            </a: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первой половине 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XI</a:t>
            </a:r>
            <a:r>
              <a:rPr lang="ru-RU" sz="4000" b="1" dirty="0" smtClean="0">
                <a:solidFill>
                  <a:srgbClr val="FF0000"/>
                </a:solidFill>
                <a:latin typeface="Comic Sans MS" pitchFamily="66" charset="0"/>
              </a:rPr>
              <a:t>Х в.в.</a:t>
            </a:r>
            <a:endParaRPr lang="ru-RU" sz="7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56393" y="-9939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j-ea"/>
                <a:cs typeface="+mj-cs"/>
              </a:rPr>
              <a:t>Лекция  № </a:t>
            </a:r>
            <a:r>
              <a:rPr lang="en-US" sz="7200" b="1" noProof="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4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abriola" pitchFamily="82" charset="0"/>
              <a:ea typeface="+mj-ea"/>
              <a:cs typeface="+mj-cs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365104"/>
            <a:ext cx="2051720" cy="150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9284"/>
            <a:ext cx="941517" cy="1142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23" y="635620"/>
            <a:ext cx="1020047" cy="1280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onskie-kazaki-346x2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57165"/>
            <a:ext cx="9144000" cy="6500835"/>
          </a:xfrm>
        </p:spPr>
      </p:pic>
    </p:spTree>
  </p:cSld>
  <p:clrMapOvr>
    <a:masterClrMapping/>
  </p:clrMapOvr>
  <p:transition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00px-Azov_Mozdok_Kuban_lini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4290"/>
            <a:ext cx="9144000" cy="6643710"/>
          </a:xfrm>
        </p:spPr>
      </p:pic>
    </p:spTree>
  </p:cSld>
  <p:clrMapOvr>
    <a:masterClrMapping/>
  </p:clrMapOvr>
  <p:transition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825680"/>
            <a:ext cx="8388424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Крестьянское население на Дону в к.</a:t>
            </a:r>
            <a:r>
              <a:rPr lang="en-US" dirty="0" smtClean="0"/>
              <a:t>XVII</a:t>
            </a:r>
            <a:r>
              <a:rPr lang="ru-RU" dirty="0" smtClean="0"/>
              <a:t>-</a:t>
            </a:r>
            <a:r>
              <a:rPr lang="en-US" dirty="0" smtClean="0"/>
              <a:t>XVIII</a:t>
            </a:r>
            <a:r>
              <a:rPr lang="ru-RU" dirty="0" smtClean="0"/>
              <a:t> в.в. Жизнь и быт, основные занятия: земледелие, рыбная ловля, скотоводство. Превалирование культурного влияния великорусских и малороссийских(украинской) этнических групп. </a:t>
            </a:r>
            <a:r>
              <a:rPr lang="ru-RU" dirty="0" err="1" smtClean="0"/>
              <a:t>Оземейные</a:t>
            </a:r>
            <a:r>
              <a:rPr lang="ru-RU" dirty="0" smtClean="0"/>
              <a:t>, вольнонаемные рабочие и бурлаки на Дону их статус, работа на соляных промыслах и рыбных ловлях, отношения с казаками. </a:t>
            </a:r>
          </a:p>
          <a:p>
            <a:r>
              <a:rPr lang="ru-RU" dirty="0" smtClean="0"/>
              <a:t>Переселение греков и армян в Приазовье, становление и развитие торгово-промышленных  и сельских поселений  в 70-90 г.г. </a:t>
            </a:r>
            <a:r>
              <a:rPr lang="en-US" dirty="0" smtClean="0"/>
              <a:t>XVIII</a:t>
            </a:r>
            <a:r>
              <a:rPr lang="ru-RU" dirty="0" smtClean="0"/>
              <a:t> века.</a:t>
            </a:r>
          </a:p>
          <a:p>
            <a:r>
              <a:rPr lang="ru-RU" dirty="0" smtClean="0"/>
              <a:t>Особенности и культурный колорит армянских и греческих этнических групп. Жилища, одежда, особенности кухни, занятия. Развитие торговли и предпринимательства, добрососедские отношения с казачеством.</a:t>
            </a:r>
          </a:p>
          <a:p>
            <a:r>
              <a:rPr lang="ru-RU" dirty="0" smtClean="0"/>
              <a:t>Архитектурные новшества, состав населения, культурные традиции  первых крепостей и городов Приазовья и </a:t>
            </a:r>
            <a:r>
              <a:rPr lang="ru-RU" dirty="0" err="1" smtClean="0"/>
              <a:t>Подонья</a:t>
            </a:r>
            <a:r>
              <a:rPr lang="ru-RU" dirty="0" smtClean="0"/>
              <a:t>: Азова, Таганрога, Ростова и Новой Нахичевани, </a:t>
            </a:r>
            <a:r>
              <a:rPr lang="ru-RU" dirty="0" err="1" smtClean="0"/>
              <a:t>Черкасска</a:t>
            </a:r>
            <a:r>
              <a:rPr lang="ru-RU" dirty="0" smtClean="0"/>
              <a:t> и </a:t>
            </a:r>
            <a:r>
              <a:rPr lang="ru-RU" dirty="0" err="1" smtClean="0"/>
              <a:t>Новочеркасса</a:t>
            </a:r>
            <a:r>
              <a:rPr lang="ru-RU" dirty="0" smtClean="0"/>
              <a:t>. Деятельность инженера А.И. </a:t>
            </a:r>
            <a:r>
              <a:rPr lang="ru-RU" dirty="0" err="1" smtClean="0"/>
              <a:t>Ригельмана</a:t>
            </a:r>
            <a:r>
              <a:rPr lang="ru-RU" dirty="0" smtClean="0"/>
              <a:t> и его вклад в создание истории народов Кавказа и  казачества.</a:t>
            </a:r>
          </a:p>
          <a:p>
            <a:r>
              <a:rPr lang="ru-RU" dirty="0" smtClean="0"/>
              <a:t>Развитие медицины и просвещения на Дону. Открытие первого народного училища в г. </a:t>
            </a:r>
            <a:r>
              <a:rPr lang="ru-RU" dirty="0" err="1" smtClean="0"/>
              <a:t>Черкасске</a:t>
            </a:r>
            <a:r>
              <a:rPr lang="ru-RU" dirty="0" smtClean="0"/>
              <a:t> в 1790г. Просветительская и научная деятельность В.Д.Сухорукова.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795175"/>
            <a:ext cx="838842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Область Войска Донского – «</a:t>
            </a:r>
            <a:r>
              <a:rPr lang="ru-RU" dirty="0" err="1" smtClean="0"/>
              <a:t>транспереферия</a:t>
            </a:r>
            <a:r>
              <a:rPr lang="ru-RU" dirty="0" smtClean="0"/>
              <a:t>»  Российской империи или  «военизированная губерния» в </a:t>
            </a:r>
            <a:r>
              <a:rPr lang="ru-RU" dirty="0" err="1" smtClean="0"/>
              <a:t>нач</a:t>
            </a:r>
            <a:r>
              <a:rPr lang="ru-RU" dirty="0" smtClean="0"/>
              <a:t>. </a:t>
            </a:r>
            <a:r>
              <a:rPr lang="en-US" dirty="0" smtClean="0"/>
              <a:t>XIX</a:t>
            </a:r>
            <a:r>
              <a:rPr lang="ru-RU" dirty="0" smtClean="0"/>
              <a:t> века. Новые капиталистические тенденции в экономической жизни края. Быстрое развитие торговли и товарно-денежных отношений. Успехи товарного земледелия, торговля зерном через порты Азова и Таганрога. Крупнейшие ярмарки Дона: Ростовская,  Урюпинская, Успенская и др. Создание в 1802-1804 г.г. «Общества торговых казаков». Становление мануфактурного производства. Открытие залежей угля, </a:t>
            </a:r>
            <a:r>
              <a:rPr lang="ru-RU" dirty="0" err="1" smtClean="0"/>
              <a:t>шахторазработки</a:t>
            </a:r>
            <a:r>
              <a:rPr lang="ru-RU" dirty="0" smtClean="0"/>
              <a:t>. Роль казачества в развитии горнодобывающей промышленности. Становление Грушевского поселения и угледобывающего района в 30-40 годы </a:t>
            </a:r>
            <a:r>
              <a:rPr lang="en-US" dirty="0" smtClean="0"/>
              <a:t>XIX</a:t>
            </a:r>
            <a:r>
              <a:rPr lang="ru-RU" dirty="0" smtClean="0"/>
              <a:t> века.</a:t>
            </a:r>
          </a:p>
          <a:p>
            <a:r>
              <a:rPr lang="ru-RU" dirty="0" smtClean="0"/>
              <a:t>Успехи донского скотоводства и коневодства. Частные конезаводы и экономии </a:t>
            </a:r>
            <a:r>
              <a:rPr lang="ru-RU" dirty="0" err="1" smtClean="0"/>
              <a:t>Кирсановых</a:t>
            </a:r>
            <a:r>
              <a:rPr lang="ru-RU" dirty="0" smtClean="0"/>
              <a:t>, Иловайских, Корольковых.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15416"/>
            <a:ext cx="8229600" cy="990600"/>
          </a:xfrm>
        </p:spPr>
        <p:txBody>
          <a:bodyPr>
            <a:noAutofit/>
          </a:bodyPr>
          <a:lstStyle/>
          <a:p>
            <a:r>
              <a:rPr lang="ru-RU" sz="1800" dirty="0"/>
              <a:t>План крепости </a:t>
            </a:r>
            <a:r>
              <a:rPr lang="ru-RU" sz="1800" dirty="0" err="1"/>
              <a:t>Св.Дм.Ростовского</a:t>
            </a:r>
            <a:r>
              <a:rPr lang="ru-RU" sz="1800" dirty="0"/>
              <a:t> с форштадтами 1767г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17895" cy="6503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2472646"/>
      </p:ext>
    </p:extLst>
  </p:cSld>
  <p:clrMapOvr>
    <a:masterClrMapping/>
  </p:clrMapOvr>
  <p:transition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229600" cy="990600"/>
          </a:xfrm>
        </p:spPr>
        <p:txBody>
          <a:bodyPr>
            <a:noAutofit/>
          </a:bodyPr>
          <a:lstStyle/>
          <a:p>
            <a:r>
              <a:rPr lang="ru-RU" sz="2000" dirty="0"/>
              <a:t>В 1761 году рядом с источником была заложена крепость для защиты южных русских границ, названная во имя святого Димитрия Ростовского. Указом императора Александра I от 17 августа 1807.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6797129" cy="470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4648306"/>
      </p:ext>
    </p:extLst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8856984" cy="609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6004" y="-11392"/>
            <a:ext cx="90004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Таганрогская крепость и ее прототипы. Схема плана Таганрога второй половины XVIII в.</a:t>
            </a:r>
          </a:p>
        </p:txBody>
      </p:sp>
    </p:spTree>
    <p:extLst>
      <p:ext uri="{BB962C8B-B14F-4D97-AF65-F5344CB8AC3E}">
        <p14:creationId xmlns:p14="http://schemas.microsoft.com/office/powerpoint/2010/main" val="2648911626"/>
      </p:ext>
    </p:extLst>
  </p:cSld>
  <p:clrMapOvr>
    <a:masterClrMapping/>
  </p:clrMapOvr>
  <p:transition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3408"/>
            <a:ext cx="8229600" cy="9906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Герб Таганрога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48680"/>
            <a:ext cx="4969718" cy="602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7138053"/>
      </p:ext>
    </p:extLst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933675"/>
            <a:ext cx="838842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Присоединение городов Ростов и Нахичевань (Ростовского уезда) к Екатеринославской губернии в 1802 году. Утверждение герба и официального плана города в 1811 году. Развитие торговли и банковского дела в 40-50 годы, повышение уровня культуры и образования в н. </a:t>
            </a:r>
            <a:r>
              <a:rPr lang="en-US" dirty="0" smtClean="0"/>
              <a:t>XIX</a:t>
            </a:r>
            <a:r>
              <a:rPr lang="ru-RU" dirty="0" smtClean="0"/>
              <a:t> века.</a:t>
            </a:r>
          </a:p>
          <a:p>
            <a:r>
              <a:rPr lang="ru-RU" dirty="0" smtClean="0"/>
              <a:t>Очередная волна колонистов в Приазовье. расселение на Дону малороссиян, </a:t>
            </a:r>
            <a:r>
              <a:rPr lang="ru-RU" dirty="0" err="1" smtClean="0"/>
              <a:t>тавричан</a:t>
            </a:r>
            <a:r>
              <a:rPr lang="ru-RU" dirty="0" smtClean="0"/>
              <a:t>, немцев, иудеев, поляков и других этнических групп.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74" y="188640"/>
            <a:ext cx="8579296" cy="990600"/>
          </a:xfrm>
        </p:spPr>
        <p:txBody>
          <a:bodyPr>
            <a:noAutofit/>
          </a:bodyPr>
          <a:lstStyle/>
          <a:p>
            <a:r>
              <a:rPr lang="ru-RU" sz="2400" dirty="0"/>
              <a:t>План </a:t>
            </a:r>
            <a:r>
              <a:rPr lang="ru-RU" sz="2400" dirty="0" err="1"/>
              <a:t>форштатов</a:t>
            </a:r>
            <a:r>
              <a:rPr lang="ru-RU" sz="2400" dirty="0"/>
              <a:t> крепости и города </a:t>
            </a:r>
            <a:r>
              <a:rPr lang="ru-RU" sz="2400" dirty="0" smtClean="0"/>
              <a:t>Нахичевани</a:t>
            </a:r>
            <a:br>
              <a:rPr lang="ru-RU" sz="2400" dirty="0" smtClean="0"/>
            </a:br>
            <a:r>
              <a:rPr lang="ru-RU" sz="2400" dirty="0" smtClean="0"/>
              <a:t>( </a:t>
            </a:r>
            <a:r>
              <a:rPr lang="ru-RU" sz="2400" dirty="0"/>
              <a:t>предположительно 1781 год)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70577" cy="5256584"/>
          </a:xfrm>
        </p:spPr>
      </p:pic>
    </p:spTree>
    <p:extLst>
      <p:ext uri="{BB962C8B-B14F-4D97-AF65-F5344CB8AC3E}">
        <p14:creationId xmlns:p14="http://schemas.microsoft.com/office/powerpoint/2010/main" val="3172154727"/>
      </p:ext>
    </p:extLst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512168"/>
          </a:xfrm>
        </p:spPr>
        <p:txBody>
          <a:bodyPr anchor="ctr">
            <a:normAutofit/>
          </a:bodyPr>
          <a:lstStyle/>
          <a:p>
            <a:pPr algn="ctr"/>
            <a:r>
              <a:rPr lang="ru-RU" dirty="0" smtClean="0">
                <a:latin typeface="Gabriola" pitchFamily="82" charset="0"/>
              </a:rPr>
              <a:t/>
            </a:r>
            <a:br>
              <a:rPr lang="ru-RU" dirty="0" smtClean="0">
                <a:latin typeface="Gabriola" pitchFamily="82" charset="0"/>
              </a:rPr>
            </a:br>
            <a:endParaRPr lang="ru-RU" dirty="0">
              <a:latin typeface="Gabriola" pitchFamily="82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51520" y="2399498"/>
            <a:ext cx="871296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Становление и развитие  донского казачества как этнокультурной группы, её превращение в  </a:t>
            </a:r>
            <a:r>
              <a:rPr lang="ru-RU" dirty="0" err="1" smtClean="0"/>
              <a:t>социо</a:t>
            </a:r>
            <a:r>
              <a:rPr lang="ru-RU" dirty="0" smtClean="0"/>
              <a:t> -корпоративный </a:t>
            </a:r>
            <a:r>
              <a:rPr lang="ru-RU" dirty="0" err="1" smtClean="0"/>
              <a:t>субэтнос</a:t>
            </a:r>
            <a:r>
              <a:rPr lang="ru-RU" dirty="0" smtClean="0"/>
              <a:t> к началу </a:t>
            </a:r>
            <a:r>
              <a:rPr lang="en-US" dirty="0" smtClean="0"/>
              <a:t>XIX</a:t>
            </a:r>
            <a:r>
              <a:rPr lang="ru-RU" dirty="0" smtClean="0"/>
              <a:t> века.</a:t>
            </a:r>
          </a:p>
          <a:p>
            <a:r>
              <a:rPr lang="ru-RU" dirty="0" smtClean="0"/>
              <a:t>Отличительные черты донского казачества как </a:t>
            </a:r>
            <a:r>
              <a:rPr lang="ru-RU" dirty="0" err="1" smtClean="0"/>
              <a:t>этно-культурной</a:t>
            </a:r>
            <a:r>
              <a:rPr lang="ru-RU" dirty="0" smtClean="0"/>
              <a:t> группы в период ранней истории </a:t>
            </a:r>
            <a:r>
              <a:rPr lang="en-US" dirty="0" smtClean="0"/>
              <a:t>XVI</a:t>
            </a:r>
            <a:r>
              <a:rPr lang="ru-RU" dirty="0" smtClean="0"/>
              <a:t>-</a:t>
            </a:r>
            <a:r>
              <a:rPr lang="en-US" dirty="0" smtClean="0"/>
              <a:t>XVIII</a:t>
            </a:r>
            <a:r>
              <a:rPr lang="ru-RU" dirty="0" smtClean="0"/>
              <a:t> в.в.: единая территория, «донской говор» с разновидностями диалектов, экономическая и социальная общность, своеобразие культурных черт, обычаев, традиций.</a:t>
            </a:r>
          </a:p>
          <a:p>
            <a:r>
              <a:rPr lang="ru-RU" dirty="0" err="1" smtClean="0"/>
              <a:t>Полиэтническая</a:t>
            </a:r>
            <a:r>
              <a:rPr lang="ru-RU" dirty="0" smtClean="0"/>
              <a:t> основа донского казачества. Влияние на становление самобытной культуры элементов восточных, азиатских (тюркских) культур, малороссийской культуры и различных великорусских культурно-этнических групп (</a:t>
            </a:r>
            <a:r>
              <a:rPr lang="ru-RU" dirty="0" err="1" smtClean="0"/>
              <a:t>рязанцы</a:t>
            </a:r>
            <a:r>
              <a:rPr lang="ru-RU" dirty="0" smtClean="0"/>
              <a:t>, </a:t>
            </a:r>
            <a:r>
              <a:rPr lang="ru-RU" dirty="0" err="1" smtClean="0"/>
              <a:t>севрюки</a:t>
            </a:r>
            <a:r>
              <a:rPr lang="ru-RU" dirty="0" smtClean="0"/>
              <a:t>, повольники и др.)</a:t>
            </a:r>
          </a:p>
          <a:p>
            <a:r>
              <a:rPr lang="ru-RU" dirty="0" smtClean="0"/>
              <a:t>Сходство и отличие этнокультурных типов </a:t>
            </a:r>
            <a:r>
              <a:rPr lang="ru-RU" dirty="0" err="1" smtClean="0"/>
              <a:t>нижне</a:t>
            </a:r>
            <a:r>
              <a:rPr lang="ru-RU" dirty="0" smtClean="0"/>
              <a:t>-, средне- и </a:t>
            </a:r>
            <a:r>
              <a:rPr lang="ru-RU" dirty="0" err="1" smtClean="0"/>
              <a:t>верхнедонских</a:t>
            </a:r>
            <a:r>
              <a:rPr lang="ru-RU" dirty="0" smtClean="0"/>
              <a:t> казаков. Территориальные, культурные различия в среде казачества: </a:t>
            </a:r>
            <a:r>
              <a:rPr lang="ru-RU" dirty="0" err="1" smtClean="0"/>
              <a:t>черкасня</a:t>
            </a:r>
            <a:r>
              <a:rPr lang="ru-RU" dirty="0" smtClean="0"/>
              <a:t>, </a:t>
            </a:r>
            <a:r>
              <a:rPr lang="ru-RU" dirty="0" err="1" smtClean="0"/>
              <a:t>урюпинцы</a:t>
            </a:r>
            <a:r>
              <a:rPr lang="ru-RU" dirty="0" smtClean="0"/>
              <a:t>, </a:t>
            </a:r>
            <a:r>
              <a:rPr lang="ru-RU" dirty="0" err="1" smtClean="0"/>
              <a:t>хопрецы</a:t>
            </a:r>
            <a:r>
              <a:rPr lang="ru-RU" dirty="0" smtClean="0"/>
              <a:t>, </a:t>
            </a:r>
            <a:r>
              <a:rPr lang="ru-RU" dirty="0" err="1" smtClean="0"/>
              <a:t>вешенцы</a:t>
            </a:r>
            <a:r>
              <a:rPr lang="ru-RU" dirty="0" smtClean="0"/>
              <a:t> и др.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50" y="332656"/>
            <a:ext cx="8229600" cy="990600"/>
          </a:xfrm>
        </p:spPr>
        <p:txBody>
          <a:bodyPr>
            <a:noAutofit/>
          </a:bodyPr>
          <a:lstStyle/>
          <a:p>
            <a:r>
              <a:rPr lang="ru-RU" sz="2000" dirty="0"/>
              <a:t>Герб города утвержден 29 июля 1811 года. "Поле щита скошено слева серебром и зеленью. В серебряном поле шесть золотых пчёл В зелёном поле золотой улей".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73882"/>
            <a:ext cx="4446612" cy="5584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1384126"/>
      </p:ext>
    </p:extLst>
  </p:cSld>
  <p:clrMapOvr>
    <a:masterClrMapping/>
  </p:clrMapOvr>
  <p:transition>
    <p:newsfla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.2010.12.10.15.04.03..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906019"/>
          </a:xfrm>
        </p:spPr>
      </p:pic>
    </p:spTree>
  </p:cSld>
  <p:clrMapOvr>
    <a:masterClrMapping/>
  </p:clrMapOvr>
  <p:transition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5186064"/>
      </p:ext>
    </p:extLst>
  </p:cSld>
  <p:clrMapOvr>
    <a:masterClrMapping/>
  </p:clrMapOvr>
  <p:transition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72"/>
            <a:ext cx="9144000" cy="6864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8584272"/>
      </p:ext>
    </p:extLst>
  </p:cSld>
  <p:clrMapOvr>
    <a:masterClrMapping/>
  </p:clrMapOvr>
  <p:transition>
    <p:newsfla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.2011.02.07.20.17.13..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22"/>
          </a:xfrm>
        </p:spPr>
      </p:pic>
    </p:spTree>
  </p:cSld>
  <p:clrMapOvr>
    <a:masterClrMapping/>
  </p:clrMapOvr>
  <p:transition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.2011.02.07.20.23.02..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35921"/>
          </a:xfrm>
        </p:spPr>
      </p:pic>
    </p:spTree>
  </p:cSld>
  <p:clrMapOvr>
    <a:masterClrMapping/>
  </p:clrMapOvr>
  <p:transition>
    <p:newsfla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26531996_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3439" y="0"/>
            <a:ext cx="4500562" cy="6858000"/>
          </a:xfrm>
        </p:spPr>
      </p:pic>
      <p:pic>
        <p:nvPicPr>
          <p:cNvPr id="5" name="Рисунок 4" descr="5bd6b64b367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643438" cy="68580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066800"/>
          </a:xfrm>
        </p:spPr>
        <p:txBody>
          <a:bodyPr/>
          <a:lstStyle/>
          <a:p>
            <a:r>
              <a:rPr lang="ru-RU" dirty="0" smtClean="0"/>
              <a:t>Глоссарий: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6286544"/>
          </a:xfrm>
        </p:spPr>
        <p:txBody>
          <a:bodyPr>
            <a:noAutofit/>
          </a:bodyPr>
          <a:lstStyle/>
          <a:p>
            <a:r>
              <a:rPr lang="ru-RU" sz="1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Этнизация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- 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 tooltip="Кликните для подробного описания"/>
              </a:rPr>
              <a:t>процесс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 усвоения индивидом духовных ценностей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 tooltip="Кликните для подробного описания"/>
              </a:rPr>
              <a:t>того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этноса ,  к которому он принадлежит.</a:t>
            </a:r>
          </a:p>
          <a:p>
            <a:endParaRPr lang="ru-RU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200" dirty="0" smtClean="0"/>
              <a:t>Культурный архетип – базисный элемент культуры.</a:t>
            </a:r>
          </a:p>
          <a:p>
            <a:endParaRPr lang="ru-RU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200" dirty="0" smtClean="0"/>
              <a:t>Ментальность - совокупность этнокультурных, общественных навыков и духовных установок, стереотипов.</a:t>
            </a:r>
          </a:p>
          <a:p>
            <a:endParaRPr lang="ru-RU" sz="1200" dirty="0" smtClean="0"/>
          </a:p>
          <a:p>
            <a:r>
              <a:rPr lang="ru-RU" sz="1200" dirty="0" smtClean="0"/>
              <a:t>Сословность - </a:t>
            </a:r>
            <a:r>
              <a:rPr lang="ru-RU" sz="1200" dirty="0"/>
              <a:t>социальная группа  общества, обладающая закрепленными в обычае или законе и передаваемыми по наследству правами и </a:t>
            </a:r>
            <a:r>
              <a:rPr lang="ru-RU" sz="1200" dirty="0" smtClean="0"/>
              <a:t>обязанностями.</a:t>
            </a:r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КОРПОРАТИВИЗМ — социальная организация общества, характеризуемая наличием жесткой иерархической системы власти, поддерживаемой через </a:t>
            </a:r>
            <a:r>
              <a:rPr lang="ru-RU" sz="1200" dirty="0" err="1" smtClean="0"/>
              <a:t>огосударствленные</a:t>
            </a:r>
            <a:r>
              <a:rPr lang="ru-RU" sz="1200" dirty="0" smtClean="0"/>
              <a:t> корпорации; при этом отдельные организации, компании получают привилегии и возможность влияния на исполнение государственной политики. Возможное написание термина — </a:t>
            </a:r>
            <a:r>
              <a:rPr lang="ru-RU" sz="1200" dirty="0" err="1" smtClean="0"/>
              <a:t>корпоратизм</a:t>
            </a:r>
            <a:r>
              <a:rPr lang="ru-RU" sz="1200" dirty="0" smtClean="0"/>
              <a:t>.</a:t>
            </a:r>
          </a:p>
          <a:p>
            <a:endParaRPr lang="ru-RU" sz="1200" dirty="0" smtClean="0"/>
          </a:p>
          <a:p>
            <a:r>
              <a:rPr lang="ru-RU" sz="1200" dirty="0" smtClean="0"/>
              <a:t>Веротерпимость - </a:t>
            </a:r>
            <a:r>
              <a:rPr lang="ru-RU" sz="1200" dirty="0" smtClean="0">
                <a:hlinkClick r:id="rId4" tooltip="Терпимость - 1. Отвлеч. сущ. по знач. прил.: терпимый (2). 2. устар. То же, что: ве..."/>
              </a:rPr>
              <a:t>Терпимость</a:t>
            </a:r>
            <a:r>
              <a:rPr lang="ru-RU" sz="1200" dirty="0" smtClean="0"/>
              <a:t>  к </a:t>
            </a:r>
            <a:r>
              <a:rPr lang="ru-RU" sz="1200" dirty="0" smtClean="0">
                <a:hlinkClick r:id="rId5" tooltip="Чужой - постороннийсторонний..."/>
              </a:rPr>
              <a:t>чужой</a:t>
            </a:r>
            <a:r>
              <a:rPr lang="ru-RU" sz="1200" dirty="0" smtClean="0"/>
              <a:t> религии, </a:t>
            </a:r>
            <a:r>
              <a:rPr lang="ru-RU" sz="1200" dirty="0" smtClean="0">
                <a:hlinkClick r:id="rId6" tooltip="Признание - международное - дипломатический акт, которым существующиегосударства з..."/>
              </a:rPr>
              <a:t>признание</a:t>
            </a:r>
            <a:r>
              <a:rPr lang="ru-RU" sz="1200" dirty="0" smtClean="0"/>
              <a:t> ее </a:t>
            </a:r>
            <a:r>
              <a:rPr lang="ru-RU" sz="1200" dirty="0" smtClean="0">
                <a:hlinkClick r:id="rId7" tooltip="Права - Документ, удостоверяющий официальное разрешение на вождение транспортн..."/>
              </a:rPr>
              <a:t>права</a:t>
            </a:r>
            <a:r>
              <a:rPr lang="ru-RU" sz="1200" dirty="0" smtClean="0"/>
              <a:t> на </a:t>
            </a:r>
            <a:r>
              <a:rPr lang="ru-RU" sz="1200" dirty="0" smtClean="0">
                <a:hlinkClick r:id="rId8" tooltip="Существование - 1. Наличие, факт бытия кого-л., чего-л. 2. Жизнь, бытие. 3. Бездеятель..."/>
              </a:rPr>
              <a:t>существование</a:t>
            </a:r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Таможня — государственный орган, обеспечивающий порядок перемещения через </a:t>
            </a:r>
            <a:r>
              <a:rPr lang="ru-RU" sz="1200" dirty="0" smtClean="0">
                <a:hlinkClick r:id="rId9" tooltip="Таможенная граница"/>
              </a:rPr>
              <a:t>таможенную границу</a:t>
            </a:r>
            <a:r>
              <a:rPr lang="ru-RU" sz="1200" dirty="0" smtClean="0"/>
              <a:t> товаров и транспортных средств, вещей и иных предметов, применение </a:t>
            </a:r>
            <a:r>
              <a:rPr lang="ru-RU" sz="1200" dirty="0" smtClean="0">
                <a:hlinkClick r:id="rId10" tooltip="Таможенный режим"/>
              </a:rPr>
              <a:t>таможенных режимов</a:t>
            </a:r>
            <a:r>
              <a:rPr lang="ru-RU" sz="1200" dirty="0" smtClean="0"/>
              <a:t> и взимание </a:t>
            </a:r>
            <a:r>
              <a:rPr lang="ru-RU" sz="1200" dirty="0" smtClean="0">
                <a:hlinkClick r:id="rId11" tooltip="Таможенные платежи"/>
              </a:rPr>
              <a:t>таможенных платежей</a:t>
            </a:r>
            <a:r>
              <a:rPr lang="ru-RU" sz="1200" dirty="0" smtClean="0"/>
              <a:t>, производящий </a:t>
            </a:r>
            <a:r>
              <a:rPr lang="ru-RU" sz="1200" dirty="0" smtClean="0">
                <a:hlinkClick r:id="rId12" tooltip="Таможенный контроль"/>
              </a:rPr>
              <a:t>таможенный контроль</a:t>
            </a:r>
            <a:r>
              <a:rPr lang="ru-RU" sz="1200" dirty="0" smtClean="0"/>
              <a:t> и </a:t>
            </a:r>
            <a:r>
              <a:rPr lang="ru-RU" sz="1200" dirty="0" smtClean="0">
                <a:hlinkClick r:id="rId13" tooltip="Таможенное оформление"/>
              </a:rPr>
              <a:t>таможенное оформление</a:t>
            </a:r>
            <a:r>
              <a:rPr lang="ru-RU" sz="1200" dirty="0" smtClean="0"/>
              <a:t>.</a:t>
            </a:r>
          </a:p>
          <a:p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Бурлаки - наемные рабочие в России 16-19 вв., передвигавшие речные </a:t>
            </a:r>
            <a:r>
              <a:rPr lang="ru-RU" sz="1200" dirty="0" err="1" smtClean="0"/>
              <a:t>судавручную</a:t>
            </a:r>
            <a:r>
              <a:rPr lang="ru-RU" sz="1200" dirty="0" smtClean="0"/>
              <a:t> с помощью бечевы и весел. </a:t>
            </a:r>
            <a:r>
              <a:rPr lang="ru-RU" sz="1200" b="1" dirty="0" smtClean="0">
                <a:hlinkClick r:id="rId14" tooltip="Главным - Большей частью, преимущественно, в основном...."/>
              </a:rPr>
              <a:t>Главным</a:t>
            </a:r>
            <a:r>
              <a:rPr lang="ru-RU" sz="1200" dirty="0" smtClean="0"/>
              <a:t> образом оброчные </a:t>
            </a:r>
            <a:r>
              <a:rPr lang="ru-RU" sz="1200" dirty="0" err="1" smtClean="0"/>
              <a:t>крестьяненечерноземных</a:t>
            </a:r>
            <a:r>
              <a:rPr lang="ru-RU" sz="1200" dirty="0" smtClean="0"/>
              <a:t> губерний. </a:t>
            </a:r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6827e_5f8dcb1f_XL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28604"/>
            <a:ext cx="9144000" cy="6429396"/>
          </a:xfrm>
        </p:spPr>
      </p:pic>
    </p:spTree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8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0" y="1124744"/>
            <a:ext cx="93245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/>
              <a:t>Основные сословные привилегии, права и обязанности казаков: </a:t>
            </a:r>
            <a:r>
              <a:rPr lang="en-US" sz="2400" u="sng" dirty="0" smtClean="0"/>
              <a:t> </a:t>
            </a:r>
            <a:r>
              <a:rPr lang="ru-RU" sz="2400" dirty="0" smtClean="0"/>
              <a:t>личная свобода – воля, освобождение от налогов, рекрутчины, право беспошлинной торговли в пограничных городах, безоброчная ловля рыбы, добыча соли, свободное винокурение в пределах области, станичное самоуправление. Обязательная военная и пограничная служба, снаряжение «</a:t>
            </a:r>
            <a:r>
              <a:rPr lang="ru-RU" sz="2400" dirty="0" err="1" smtClean="0"/>
              <a:t>конно</a:t>
            </a:r>
            <a:r>
              <a:rPr lang="ru-RU" sz="2400" dirty="0" smtClean="0"/>
              <a:t> и </a:t>
            </a:r>
            <a:r>
              <a:rPr lang="ru-RU" sz="2400" dirty="0" err="1" smtClean="0"/>
              <a:t>оружно</a:t>
            </a:r>
            <a:r>
              <a:rPr lang="ru-RU" sz="2400" dirty="0" smtClean="0"/>
              <a:t>» за свой счет, из доходов своего земельного надела-пая. Подворная, почтовая и постойная государственные повинности.</a:t>
            </a:r>
            <a:endParaRPr lang="ru-RU" sz="24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2238835"/>
            <a:ext cx="89644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Военные традиции. Вооружение, военная подготовка, </a:t>
            </a:r>
            <a:r>
              <a:rPr lang="ru-RU" dirty="0" err="1" smtClean="0"/>
              <a:t>спообы</a:t>
            </a:r>
            <a:r>
              <a:rPr lang="ru-RU" dirty="0" smtClean="0"/>
              <a:t> ведения боя, особенности казачьей боевой тактики «лава», «</a:t>
            </a:r>
            <a:r>
              <a:rPr lang="ru-RU" dirty="0" err="1" smtClean="0"/>
              <a:t>вертень</a:t>
            </a:r>
            <a:r>
              <a:rPr lang="ru-RU" dirty="0" smtClean="0"/>
              <a:t>», </a:t>
            </a:r>
            <a:r>
              <a:rPr lang="ru-RU" dirty="0" err="1" smtClean="0"/>
              <a:t>разведа</a:t>
            </a:r>
            <a:r>
              <a:rPr lang="ru-RU" dirty="0" smtClean="0"/>
              <a:t> и засада. Специфика морских военных походов. Система управления казачьим войском, войсковые чины и звания, символы и знаки.</a:t>
            </a:r>
          </a:p>
          <a:p>
            <a:r>
              <a:rPr lang="ru-RU" dirty="0" smtClean="0"/>
              <a:t>Конь в хозяйственной и военной жизни казака.</a:t>
            </a:r>
          </a:p>
          <a:p>
            <a:r>
              <a:rPr lang="ru-RU" dirty="0" smtClean="0"/>
              <a:t>Политические традиции, казачье демократическое самоуправление. Традиции проведения Войскового круга, станичного схода. Атаманская власть и выдающиеся донские атаманы.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000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72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851"/>
            <a:ext cx="9144000" cy="6704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6632"/>
            <a:ext cx="4211962" cy="66976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692696"/>
            <a:ext cx="493204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Проблема соотношения </a:t>
            </a:r>
            <a:r>
              <a:rPr lang="ru-RU" dirty="0" err="1" smtClean="0"/>
              <a:t>этнокульткрных</a:t>
            </a:r>
            <a:r>
              <a:rPr lang="ru-RU" dirty="0" smtClean="0"/>
              <a:t> и военно-сословных традиций. Сложность и «мозаичность» сословно-корпоративной структуры казачьего донского </a:t>
            </a:r>
            <a:r>
              <a:rPr lang="ru-RU" dirty="0" err="1" smtClean="0"/>
              <a:t>субэтноса</a:t>
            </a:r>
            <a:r>
              <a:rPr lang="ru-RU" dirty="0" smtClean="0"/>
              <a:t>.  Донские дворяне и чиновники, торговые казаки,  рядовое служилое казачество.</a:t>
            </a:r>
          </a:p>
          <a:p>
            <a:r>
              <a:rPr lang="ru-RU" dirty="0" smtClean="0"/>
              <a:t> Донские  базовые (свои)  татары и калмыки, их культурные и конфессиональные отличия, инкорпорация в состав  казачества в 17 -19 веке.. Кочевья донских калмыков во второй половине ХУ111века, их приписка к Войску Донскому и казачьему сословию в  1802 -1806г.г.</a:t>
            </a:r>
          </a:p>
          <a:p>
            <a:r>
              <a:rPr lang="ru-RU" dirty="0" smtClean="0"/>
              <a:t>Роль православной церкви и священнослужителей в казачьих общинах и войске. Войсковые и церковные праздники и обряды. Особенности жизни и быта казаков-старообрядцев. Веротерпимость казачества. Влияние моральных устоев христианской веры на культурную жизнь. Казачьи заповеди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8892480" cy="2692896"/>
          </a:xfrm>
        </p:spPr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ru-RU" dirty="0"/>
              <a:t>Традиционная одежда и жилище казаков, донской колорит: казачьи городки и станицы, столица – черкасский городок.</a:t>
            </a:r>
          </a:p>
          <a:p>
            <a:pPr marL="109728" indent="0">
              <a:buNone/>
            </a:pPr>
            <a:r>
              <a:rPr lang="ru-RU" dirty="0"/>
              <a:t>Хозяйство и быт, роль охоты и рыболовства, земледелия и скотоводства, виноградарства и виноделия. Торговля и «торговые казаки», их связи с русскими купцами.</a:t>
            </a:r>
          </a:p>
          <a:p>
            <a:pPr marL="109728" indent="0">
              <a:buNone/>
            </a:pPr>
            <a:r>
              <a:rPr lang="ru-RU" dirty="0"/>
              <a:t>Традиции казачьей семьи. Отношение к женщине-казачке и детям, особенности воспитания. Женщина казачка, ее роль в семье и внутренний мир. «Гулящие и порочные» казаки, борьба с пьянством и воровством в Войске Донском. Особенности казачьего менталитета: «рыцарский дух», казачье братство, молодечество, набожность, патриотизм. Становление традиций патернализма в отношении с «царствующим домом» Романовых, наивный монархизм казачества в Х1Х веке.</a:t>
            </a: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915989"/>
      </p:ext>
    </p:extLst>
  </p:cSld>
  <p:clrMapOvr>
    <a:masterClrMapping/>
  </p:clrMapOvr>
  <p:transition>
    <p:newsflash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185</TotalTime>
  <Words>993</Words>
  <Application>Microsoft Office PowerPoint</Application>
  <PresentationFormat>Экран (4:3)</PresentationFormat>
  <Paragraphs>57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Ясность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крепости Св.Дм.Ростовского с форштадтами 1767г</vt:lpstr>
      <vt:lpstr>В 1761 году рядом с источником была заложена крепость для защиты южных русских границ, названная во имя святого Димитрия Ростовского. Указом императора Александра I от 17 августа 1807.</vt:lpstr>
      <vt:lpstr>Презентация PowerPoint</vt:lpstr>
      <vt:lpstr>Герб Таганрога</vt:lpstr>
      <vt:lpstr>Презентация PowerPoint</vt:lpstr>
      <vt:lpstr>План форштатов крепости и города Нахичевани ( предположительно 1781 год)</vt:lpstr>
      <vt:lpstr>Герб города утвержден 29 июля 1811 года. "Поле щита скошено слева серебром и зеленью. В серебряном поле шесть золотых пчёл В зелёном поле золотой улей".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Глоссарий: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</cp:lastModifiedBy>
  <cp:revision>23</cp:revision>
  <dcterms:created xsi:type="dcterms:W3CDTF">2011-12-20T21:43:33Z</dcterms:created>
  <dcterms:modified xsi:type="dcterms:W3CDTF">2012-08-08T20:01:02Z</dcterms:modified>
</cp:coreProperties>
</file>