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61" r:id="rId2"/>
    <p:sldId id="269" r:id="rId3"/>
    <p:sldId id="256" r:id="rId4"/>
    <p:sldId id="257" r:id="rId5"/>
    <p:sldId id="271" r:id="rId6"/>
    <p:sldId id="258" r:id="rId7"/>
    <p:sldId id="268" r:id="rId8"/>
    <p:sldId id="283" r:id="rId9"/>
    <p:sldId id="263" r:id="rId10"/>
    <p:sldId id="259" r:id="rId11"/>
    <p:sldId id="262" r:id="rId12"/>
    <p:sldId id="272" r:id="rId13"/>
    <p:sldId id="273" r:id="rId14"/>
    <p:sldId id="275" r:id="rId15"/>
    <p:sldId id="276" r:id="rId16"/>
    <p:sldId id="264" r:id="rId17"/>
    <p:sldId id="284" r:id="rId18"/>
    <p:sldId id="265" r:id="rId19"/>
    <p:sldId id="277" r:id="rId20"/>
    <p:sldId id="274" r:id="rId21"/>
    <p:sldId id="278" r:id="rId22"/>
    <p:sldId id="266" r:id="rId23"/>
    <p:sldId id="267" r:id="rId24"/>
    <p:sldId id="280" r:id="rId25"/>
    <p:sldId id="270" r:id="rId26"/>
    <p:sldId id="282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548207"/>
            <a:ext cx="1671078" cy="1254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324269"/>
            <a:ext cx="1623956" cy="123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36912"/>
            <a:ext cx="9649072" cy="50300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Модернизационные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реформы и </a:t>
            </a:r>
            <a:r>
              <a:rPr lang="ru-RU" sz="3200" b="1" dirty="0" err="1" smtClean="0">
                <a:solidFill>
                  <a:srgbClr val="FF0000"/>
                </a:solidFill>
                <a:latin typeface="Comic Sans MS" pitchFamily="66" charset="0"/>
              </a:rPr>
              <a:t>социокультурные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процессы в Области Войска Донского и Приазовье во второй половине 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XIX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 в. - начале ХХ века.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26064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j-ea"/>
                <a:cs typeface="+mj-cs"/>
              </a:rPr>
              <a:t>Лекция  № </a:t>
            </a:r>
            <a:r>
              <a:rPr lang="en-US" sz="7200" b="1" noProof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  <a:ea typeface="+mj-ea"/>
                <a:cs typeface="+mj-cs"/>
              </a:rPr>
              <a:t>5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j-ea"/>
              <a:cs typeface="+mj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933094"/>
            <a:ext cx="1662479" cy="124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153823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Дискуссия о сохранении донского казачества как военно-служилого сословия в 60-е годы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века. Рост этнического самосознания и влияние корпоративной психологии на становление идеи «казачьего» сепаратизма и национализма «Дон – для донцов!». Противоборство двух общественно-политических течений: донских патриотов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казакоманов-сепаратистов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 и «прогрессистов-русофилов». Борьба за сохранение основных привилегий  во владении землей, общинного землепользования при ликвидации сословной замкнутости. Предоставление права выхода из сословия и возможность вступления в него. Расширение льгот по службе и возможностей для получения  высшего образования. Противоречивость и  незавершенность реформ,  их отражение на ходе капиталистической эволюции в аграрном секторе края.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656676"/>
            <a:ext cx="838842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Углубление социально-классовой дифференциации, начало процесса «</a:t>
            </a:r>
            <a:r>
              <a:rPr lang="ru-RU" dirty="0" err="1" smtClean="0"/>
              <a:t>расказачивания</a:t>
            </a:r>
            <a:r>
              <a:rPr lang="ru-RU" dirty="0" smtClean="0"/>
              <a:t> изнутри» казачьей общины в  условиях втягивания казачьего хозяйства в рыночные отношения.</a:t>
            </a:r>
          </a:p>
          <a:p>
            <a:r>
              <a:rPr lang="ru-RU" dirty="0" smtClean="0"/>
              <a:t>Появление социально-экономических групп: донское обуржуазившееся дворянство, казаки-предприниматели (торговые), «казаки-рантье», зажиточные кулаки, казаки-середняки, казачья беднота, казаки-промысловики и рабочие.</a:t>
            </a:r>
          </a:p>
          <a:p>
            <a:r>
              <a:rPr lang="ru-RU" dirty="0" smtClean="0"/>
              <a:t>Сложность и острота аграрного вопроса на Дону, соотношение общинной и частной форм собственности на землю. Положение крестьян. Причины малоземелья коренного донского и иногороднего крестьянства. Активное развитие арендных отношений и зависимость иногородних от Войскового поземельного фонда и казачьей общины. Обострение межсословной неприязни.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0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лад.-ж.д.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96802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77002"/>
            <a:ext cx="8472518" cy="280998"/>
          </a:xfrm>
        </p:spPr>
        <p:txBody>
          <a:bodyPr>
            <a:noAutofit/>
          </a:bodyPr>
          <a:lstStyle/>
          <a:p>
            <a:r>
              <a:rPr lang="ru-RU" sz="1200" dirty="0" smtClean="0"/>
              <a:t>Ростовский порт </a:t>
            </a:r>
            <a:endParaRPr lang="ru-RU" sz="1200" dirty="0"/>
          </a:p>
        </p:txBody>
      </p:sp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14741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Становление донской буржуазии, видные предприниматели: И. Кошкин, Е. Парамонов, Д.А. Пастухов, Б.А. Гордон, В.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Асмолов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И. Панченко.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пролетариата на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Дону,его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состав, условия труда(120 тыс. чел. к началу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века).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Революционное движение на Дону в 60-90г.г.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века.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Народники на Дону, деятельность А.А. Емельянова, А.И. Баранникова, В.Д.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Генералова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Начало рабочего движения. Деятельность Н.Б.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Наддачина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создание Ростовского отделения «Южно-Российского союза рабочих» в 1875г. Образование «Центрального рабочего кружка» главных железнодорожных мастерских. А. Карпенко. Ростовская стачка 1893-1894г.г.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Возникновение первых политических партийных организаций. Создание донского комитета РСДРП в 1898г.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Донские социал-демократы большевики и меньшевики.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Итоги социально-экономического развития и новые тенденции в политической жизни на рубеже веков.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Характерные черты и специфика этнокультурного  развития Донского края к концу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началу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XX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века.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Проблема этнической и социальной «пестроты», взаимоотношения между  различными сословными и этническими группами области в период  развития капиталистических отношений и приобщения к западным цивилизованным стандартам.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Рост национального самосознания казачества, проявление «сословно-этнического национализма» в условиях увеличения иногороднего населения. Начало сословного размывания и частичной унификации колорита этнических черт и традиций в связи с приобщением к достижениям индустриального, гражданского общества, ростом культурного, образовательного уровня казачьего населения. Появление казачьего чванства, заносчивость по отношению к иногородним («хохлам», «кацапам», евреям) на в конце 19-нач.20в..Переход к оседлому образу жизни большей части донских калмыков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Сальского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округа, их взаимоотношения с казаками и иногородними.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Устойчивость малороссийских культурных традиций в среде донского крестьянства. Этнокультурные особенности иногороднего населения.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Немецкие поселения на Дону, особенности хозяйства и быта. Рост городов и расцвет городской культуры. Армянский город Нахичевань-на-Дону и его уникальные культурные традиции. Сосуществование различных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конфессий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Дону. Организация Донской епархии, открытие духовной семинарии. Ламаистские храмы калмыков и мусульманские мечети.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256062"/>
      </p:ext>
    </p:extLst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658124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народного образования и его успехи к концу XIX в. Открытие первой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Новочеркасской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гимназии в 1875г. Образование кадетского корпуса, учительской семинарии и других учебных заведений. Первые публичные библиотеки. Создание краевых периодических изданий, газет и журналов: «Донские Войсковые ведомости», «Приазовский край», «Дон» и др.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009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285728"/>
            <a:ext cx="9144000" cy="65722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929330"/>
            <a:ext cx="8229600" cy="1066800"/>
          </a:xfrm>
        </p:spPr>
        <p:txBody>
          <a:bodyPr>
            <a:normAutofit/>
          </a:bodyPr>
          <a:lstStyle/>
          <a:p>
            <a:r>
              <a:rPr lang="ru-RU" sz="1400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Новочеркасская</a:t>
            </a: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гимназия в 1875г</a:t>
            </a:r>
            <a:endParaRPr lang="ru-RU" sz="1400" dirty="0"/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23" y="0"/>
            <a:ext cx="9144000" cy="692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4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488668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 Области Войска Донского (Донской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области) утверждён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5.07.1878 г.</a:t>
            </a:r>
          </a:p>
        </p:txBody>
      </p:sp>
    </p:spTree>
  </p:cSld>
  <p:clrMapOvr>
    <a:masterClrMapping/>
  </p:clrMapOvr>
  <p:transition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8952" t="14705" r="26378" b="19118"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199992"/>
            <a:ext cx="835292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Значение деятельности Донского статистического комитета. Во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половине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XIX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в. Начало изучения географии, экономики и истории края.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Становление интеллигенции. Казачья военная и гражданская интеллигенция, её вклад в российскую науку и культуру.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Известные историки и литераторы: В.Д. Сухоруков, И.И. Краснов, М.В. Попов, В.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Броневский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другие.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Геолог И.В. Мушкетов, ботаник А.Н. Краснов, металлург М.А. Павлов. Известные донские художники: Н.Н.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Дубовский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И.И. Крылов, К.А. Савицкий.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Поэты и писатели края: А.Г.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Оридовский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Н.Ф. Щербина, А.А. Леонов, Н.В. Чесноков, И.В.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Турчанин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А.С. Пушкин, Л.Н. Толстой, В.Г. Короленко, А.П. Чехов о Доне и донских казаках.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279084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Открытие первых театров в г. Таганроге в 1827г., казачьего театра в г. Новочеркасске в 1858г., в г.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Нахичеване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Ростове-на-Дону 1863г. расцвет театрального искусства на рубеже веков.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th-old+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91200"/>
            <a:ext cx="8229600" cy="10668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театр в  Таганроге в 1827 г.</a:t>
            </a:r>
            <a:endParaRPr lang="ru-RU" sz="1800" dirty="0"/>
          </a:p>
        </p:txBody>
      </p:sp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629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714356"/>
            <a:ext cx="9144000" cy="614364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686800" cy="357174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Ростово</a:t>
            </a:r>
            <a:r>
              <a:rPr lang="ru-RU" sz="1600" dirty="0" smtClean="0"/>
              <a:t>-</a:t>
            </a:r>
            <a:r>
              <a:rPr lang="ru-RU" sz="1600" b="1" dirty="0" smtClean="0"/>
              <a:t>Нахичеванское</a:t>
            </a:r>
            <a:r>
              <a:rPr lang="ru-RU" sz="1600" dirty="0" smtClean="0"/>
              <a:t> </a:t>
            </a:r>
            <a:r>
              <a:rPr lang="ru-RU" sz="1600" b="1" dirty="0" smtClean="0"/>
              <a:t>градоначальство</a:t>
            </a:r>
            <a:endParaRPr lang="ru-RU" sz="1600" dirty="0"/>
          </a:p>
        </p:txBody>
      </p:sp>
    </p:spTree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Асмоловский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театр на Таганрогском проспекте в Ростове-на-Дону.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841"/>
            <a:ext cx="9155832" cy="636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6228939"/>
      </p:ext>
    </p:extLst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МОДЕРНИЗАЦИЯ (от греч. </a:t>
            </a:r>
            <a:r>
              <a:rPr lang="ru-RU" dirty="0" err="1" smtClean="0"/>
              <a:t>moderne</a:t>
            </a:r>
            <a:r>
              <a:rPr lang="ru-RU" dirty="0" smtClean="0"/>
              <a:t> — новейший) — усовершенствование, улучшение, обновление объекта, приведение его в соответствие с новыми требованиями и нормами, техническими условиями, показателями качества. Модернизируются в основном машины, оборудование, технологические процессы.</a:t>
            </a:r>
          </a:p>
          <a:p>
            <a:endParaRPr lang="ru-RU" dirty="0" smtClean="0"/>
          </a:p>
          <a:p>
            <a:r>
              <a:rPr lang="ru-RU" dirty="0" smtClean="0"/>
              <a:t>Инновация — нововведение в области техники, технологии, организации труда или управления, основанное на использовании достижений науки и передового опыта, обеспечивающее качественное повышение эффективности производственной системы или качества продукции. Инновация - это не всякое новшество или нововведение, а только такое, которое серьезно повышает эффективность действующей системы</a:t>
            </a:r>
          </a:p>
          <a:p>
            <a:endParaRPr lang="ru-RU" dirty="0" smtClean="0"/>
          </a:p>
          <a:p>
            <a:r>
              <a:rPr lang="ru-RU" dirty="0" smtClean="0"/>
              <a:t>ТРАДИЦИЯ (лат. </a:t>
            </a:r>
            <a:r>
              <a:rPr lang="ru-RU" dirty="0" err="1" smtClean="0"/>
              <a:t>traditio</a:t>
            </a:r>
            <a:r>
              <a:rPr lang="ru-RU" dirty="0" smtClean="0"/>
              <a:t> — "передача, вручение, предание, преподавание") — передача, трансляция духовных ценностей жизни от поколения к поколению. На традиции основана культура (сравн. цивилизация).</a:t>
            </a:r>
          </a:p>
          <a:p>
            <a:endParaRPr lang="ru-RU" dirty="0" smtClean="0"/>
          </a:p>
          <a:p>
            <a:r>
              <a:rPr lang="ru-RU" dirty="0" smtClean="0"/>
              <a:t>Консерватизм (фр. </a:t>
            </a:r>
            <a:r>
              <a:rPr lang="ru-RU" dirty="0" err="1" smtClean="0"/>
              <a:t>conservatisme</a:t>
            </a:r>
            <a:r>
              <a:rPr lang="ru-RU" dirty="0" smtClean="0"/>
              <a:t>, от лат. </a:t>
            </a:r>
            <a:r>
              <a:rPr lang="ru-RU" dirty="0" err="1" smtClean="0"/>
              <a:t>conservo</a:t>
            </a:r>
            <a:r>
              <a:rPr lang="ru-RU" dirty="0" smtClean="0"/>
              <a:t> — сохраняю) — идеологическая приверженность традиционным ценностям и порядкам, социальным или религиозным доктринам.</a:t>
            </a:r>
          </a:p>
          <a:p>
            <a:endParaRPr lang="ru-RU" dirty="0" smtClean="0"/>
          </a:p>
          <a:p>
            <a:r>
              <a:rPr lang="ru-RU" dirty="0" smtClean="0"/>
              <a:t>Сепаратизм (фр. </a:t>
            </a:r>
            <a:r>
              <a:rPr lang="ru-RU" dirty="0" err="1" smtClean="0"/>
              <a:t>séparatisme</a:t>
            </a:r>
            <a:r>
              <a:rPr lang="ru-RU" dirty="0" smtClean="0"/>
              <a:t> от лат. </a:t>
            </a:r>
            <a:r>
              <a:rPr lang="ru-RU" dirty="0" err="1" smtClean="0"/>
              <a:t>separatus</a:t>
            </a:r>
            <a:r>
              <a:rPr lang="ru-RU" dirty="0" smtClean="0"/>
              <a:t> — отдельный) — политика и практика обособления, отделения части территории государства с целью создания нового самостоятельного государства или получения статуса очень широкой автономии(индивидуальная свобода действия; самостоятельность.).</a:t>
            </a:r>
          </a:p>
          <a:p>
            <a:endParaRPr lang="ru-RU" dirty="0" smtClean="0"/>
          </a:p>
          <a:p>
            <a:r>
              <a:rPr lang="ru-RU" dirty="0" smtClean="0"/>
              <a:t>Урбанизация (от лат. </a:t>
            </a:r>
            <a:r>
              <a:rPr lang="ru-RU" dirty="0" err="1" smtClean="0"/>
              <a:t>urbanus</a:t>
            </a:r>
            <a:r>
              <a:rPr lang="ru-RU" dirty="0" smtClean="0"/>
              <a:t> — городской) — процесс повышения роли городов в развитии общества.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668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Глоссарий: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688227"/>
            <a:ext cx="8964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Кризисные тенденции в Российской империи и их  отражение в Приазовье и Земле Войска Донского. Обострение противоречий между Войсковым правительством и представителями высшей государственной бюрократии по вопросу о подготовке и проведении реформ на казачьем Дону.</a:t>
            </a:r>
          </a:p>
          <a:p>
            <a:r>
              <a:rPr lang="ru-RU" sz="2000" dirty="0" smtClean="0"/>
              <a:t>Отмена крепостного права на Дону, условия освобождения донских крестьян 1861-1864г.г.</a:t>
            </a:r>
          </a:p>
          <a:p>
            <a:r>
              <a:rPr lang="ru-RU" sz="2000" dirty="0" smtClean="0"/>
              <a:t>Создание земских выборных учреждений и причины их недолговечного существования в крае  с 1876 по 1882г..</a:t>
            </a:r>
          </a:p>
          <a:p>
            <a:r>
              <a:rPr lang="ru-RU" sz="2000" dirty="0" smtClean="0"/>
              <a:t>Введение новых судебных уставов и демократизация судопроизводства в 70-е годы. Соотношение норм общероссийского законодательства и традиционного войскового права.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836712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Военная реформа 1874-1875г.г. и реорганизация армии по буржуазному типу.  «Положение о военной службе казаков Войска Донского».</a:t>
            </a:r>
          </a:p>
          <a:p>
            <a:r>
              <a:rPr lang="ru-RU" sz="2400" dirty="0" smtClean="0"/>
              <a:t> Учреждение Ростово-Нахичеванского градоначальства. Деятельность А.М. </a:t>
            </a:r>
            <a:r>
              <a:rPr lang="ru-RU" sz="2400" dirty="0" err="1" smtClean="0"/>
              <a:t>Байкова</a:t>
            </a:r>
            <a:r>
              <a:rPr lang="ru-RU" sz="2400" dirty="0" smtClean="0"/>
              <a:t> по обустройству города  Ростова-на-Дону. Проведение реформы городского самоуправления в крупнейших городах области, деятельность Городских Дум. Введение «Положения…» от 1868г., расширение прав </a:t>
            </a:r>
            <a:r>
              <a:rPr lang="ru-RU" sz="2400" dirty="0" err="1" smtClean="0"/>
              <a:t>неказачьего</a:t>
            </a:r>
            <a:r>
              <a:rPr lang="ru-RU" sz="2400" dirty="0" smtClean="0"/>
              <a:t>, иногороднего населения и предпринимателей, ломка сословных перегородок и  замкнутости региона.</a:t>
            </a:r>
          </a:p>
          <a:p>
            <a:r>
              <a:rPr lang="ru-RU" sz="2400" dirty="0" smtClean="0"/>
              <a:t>  Изменение территориально-административного статуса, социально-экономического и этнокультурного облика населения  донского </a:t>
            </a:r>
            <a:r>
              <a:rPr lang="ru-RU" sz="2400" dirty="0" err="1" smtClean="0"/>
              <a:t>субрегиона</a:t>
            </a:r>
            <a:r>
              <a:rPr lang="ru-RU" sz="2400" dirty="0" smtClean="0"/>
              <a:t> в пореформенный период.</a:t>
            </a:r>
            <a:endParaRPr lang="ru-RU" sz="2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5.10b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214290"/>
            <a:ext cx="5786446" cy="6548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78823" y="2132856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>
                <a:solidFill>
                  <a:srgbClr val="FF0000"/>
                </a:solidFill>
              </a:rPr>
              <a:t>.</a:t>
            </a:r>
            <a:r>
              <a:rPr lang="ru-RU" sz="3600" b="1" dirty="0" smtClean="0">
                <a:solidFill>
                  <a:srgbClr val="FF0000"/>
                </a:solidFill>
              </a:rPr>
              <a:t>М</a:t>
            </a:r>
            <a:r>
              <a:rPr lang="ru-RU" sz="3600" dirty="0" smtClean="0">
                <a:solidFill>
                  <a:srgbClr val="FF0000"/>
                </a:solidFill>
              </a:rPr>
              <a:t>. </a:t>
            </a:r>
            <a:r>
              <a:rPr lang="ru-RU" sz="3600" b="1" dirty="0" err="1" smtClean="0">
                <a:solidFill>
                  <a:srgbClr val="FF0000"/>
                </a:solidFill>
              </a:rPr>
              <a:t>Байков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79512" y="2377334"/>
            <a:ext cx="896448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Административно-территориальная реформа и её значение. Присоединение Ростовского уезда с г. Ростовом и Нахичеванью, посада Азов и Таганрогского градоначальства к Области Войска Донского в 1887-1888г.г Быстрый рост и изменение состава населения  области в связи с активным процессом освоения Юга России в пореформенный период. Становление </a:t>
            </a:r>
            <a:r>
              <a:rPr lang="ru-RU" dirty="0" err="1" smtClean="0"/>
              <a:t>многосословного</a:t>
            </a:r>
            <a:r>
              <a:rPr lang="ru-RU" dirty="0" smtClean="0"/>
              <a:t>, «мозаичного» социально-классового и этнического состава населения, проблема сосуществования более 40 наций и этнических групп на Дону.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1" cy="683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" r="9545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147420"/>
      </p:ext>
    </p:extLst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23528" y="1795176"/>
            <a:ext cx="83884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Промышленность и торговля на Дону в пореформенный период. Становление и развитие основных отраслей донской промышленности: угледобыча, металлургия, переработка продуктов сельского хозяйства. Быстрое развитие железнодорожного и речного транспорта: </a:t>
            </a:r>
            <a:r>
              <a:rPr lang="ru-RU" dirty="0" err="1" smtClean="0"/>
              <a:t>Грушевско-Донская</a:t>
            </a:r>
            <a:r>
              <a:rPr lang="ru-RU" dirty="0" smtClean="0"/>
              <a:t> и Владикавказская железные дороги, Ростовский и Таганрогский порты. Становление банковского дела и кредитования. Значимость деятельности Азово-Донского банка на Юге России.</a:t>
            </a:r>
          </a:p>
          <a:p>
            <a:r>
              <a:rPr lang="ru-RU" dirty="0" smtClean="0"/>
              <a:t>Ростов и Нахичевань-на-Дону – важнейший торгово-промышленный центр Юго-востока, Ростов -  «русский Чикаго», «кабак-город». Рост населения крупных городов и развитие коммунального хозяйства. Александр-Грушевский углепромышленный район, значимость донского антрацита на российском и мировом рынке.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494</TotalTime>
  <Words>1385</Words>
  <Application>Microsoft Office PowerPoint</Application>
  <PresentationFormat>Экран (4:3)</PresentationFormat>
  <Paragraphs>59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А.М. Байков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Ростовский порт </vt:lpstr>
      <vt:lpstr>Презентация PowerPoint</vt:lpstr>
      <vt:lpstr>Презентация PowerPoint</vt:lpstr>
      <vt:lpstr>Презентация PowerPoint</vt:lpstr>
      <vt:lpstr>Новочеркасская гимназия в 1875г</vt:lpstr>
      <vt:lpstr>Презентация PowerPoint</vt:lpstr>
      <vt:lpstr>Презентация PowerPoint</vt:lpstr>
      <vt:lpstr>Презентация PowerPoint</vt:lpstr>
      <vt:lpstr>Презентация PowerPoint</vt:lpstr>
      <vt:lpstr>театр в  Таганроге в 1827 г.</vt:lpstr>
      <vt:lpstr>Ростово-Нахичеванское градоначальство</vt:lpstr>
      <vt:lpstr>Презентация PowerPoint</vt:lpstr>
      <vt:lpstr>Глоссарий: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18</cp:revision>
  <dcterms:created xsi:type="dcterms:W3CDTF">2011-12-20T21:43:33Z</dcterms:created>
  <dcterms:modified xsi:type="dcterms:W3CDTF">2012-08-09T21:13:45Z</dcterms:modified>
</cp:coreProperties>
</file>