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16" r:id="rId1"/>
    <p:sldMasterId id="2147483828" r:id="rId2"/>
  </p:sldMasterIdLst>
  <p:sldIdLst>
    <p:sldId id="261" r:id="rId3"/>
    <p:sldId id="285" r:id="rId4"/>
    <p:sldId id="256" r:id="rId5"/>
    <p:sldId id="293" r:id="rId6"/>
    <p:sldId id="268" r:id="rId7"/>
    <p:sldId id="269" r:id="rId8"/>
    <p:sldId id="270" r:id="rId9"/>
    <p:sldId id="284" r:id="rId10"/>
    <p:sldId id="257" r:id="rId11"/>
    <p:sldId id="258" r:id="rId12"/>
    <p:sldId id="271" r:id="rId13"/>
    <p:sldId id="259" r:id="rId14"/>
    <p:sldId id="272" r:id="rId15"/>
    <p:sldId id="262" r:id="rId16"/>
    <p:sldId id="263" r:id="rId17"/>
    <p:sldId id="273" r:id="rId18"/>
    <p:sldId id="275" r:id="rId19"/>
    <p:sldId id="264" r:id="rId20"/>
    <p:sldId id="292" r:id="rId21"/>
    <p:sldId id="274" r:id="rId22"/>
    <p:sldId id="276" r:id="rId23"/>
    <p:sldId id="265" r:id="rId24"/>
    <p:sldId id="286" r:id="rId25"/>
    <p:sldId id="288" r:id="rId26"/>
    <p:sldId id="291" r:id="rId27"/>
    <p:sldId id="290" r:id="rId28"/>
    <p:sldId id="289" r:id="rId29"/>
    <p:sldId id="266" r:id="rId30"/>
    <p:sldId id="278" r:id="rId31"/>
    <p:sldId id="279" r:id="rId32"/>
    <p:sldId id="267" r:id="rId33"/>
    <p:sldId id="287" r:id="rId34"/>
    <p:sldId id="280" r:id="rId35"/>
    <p:sldId id="281" r:id="rId36"/>
    <p:sldId id="282" r:id="rId3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viewProps" Target="view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228600"/>
            <a:ext cx="7772400" cy="4571999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defRPr sz="8800" spc="-80" baseline="0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7200" y="4800600"/>
            <a:ext cx="6858000" cy="914400"/>
          </a:xfrm>
        </p:spPr>
        <p:txBody>
          <a:bodyPr/>
          <a:lstStyle>
            <a:lvl1pPr marL="0" indent="0" algn="l">
              <a:buNone/>
              <a:defRPr b="0" cap="all" spc="12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23.08.2012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9001124" y="4846320"/>
            <a:ext cx="142876" cy="201168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9001124" y="0"/>
            <a:ext cx="142876" cy="484632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23.08.2012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23.08.2012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Прямоугольник 22"/>
          <p:cNvSpPr/>
          <p:nvPr/>
        </p:nvSpPr>
        <p:spPr>
          <a:xfrm flipV="1">
            <a:off x="5410182" y="3810000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4" name="Прямоугольник 23"/>
          <p:cNvSpPr/>
          <p:nvPr/>
        </p:nvSpPr>
        <p:spPr>
          <a:xfrm flipV="1">
            <a:off x="5410200" y="3897010"/>
            <a:ext cx="3733801" cy="192024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5" name="Прямоугольник 24"/>
          <p:cNvSpPr/>
          <p:nvPr/>
        </p:nvSpPr>
        <p:spPr>
          <a:xfrm flipV="1">
            <a:off x="5410200" y="4115167"/>
            <a:ext cx="3733801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6" name="Прямоугольник 25"/>
          <p:cNvSpPr/>
          <p:nvPr/>
        </p:nvSpPr>
        <p:spPr>
          <a:xfrm flipV="1">
            <a:off x="5410200" y="4164403"/>
            <a:ext cx="1965960" cy="18288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7" name="Прямоугольник 26"/>
          <p:cNvSpPr/>
          <p:nvPr/>
        </p:nvSpPr>
        <p:spPr>
          <a:xfrm flipV="1">
            <a:off x="5410200" y="4199572"/>
            <a:ext cx="1965960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 useBgFill="1">
        <p:nvSpPr>
          <p:cNvPr id="30" name="Скругленный прямоугольник 29"/>
          <p:cNvSpPr/>
          <p:nvPr/>
        </p:nvSpPr>
        <p:spPr bwMode="white">
          <a:xfrm>
            <a:off x="5410200" y="3962400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 useBgFill="1">
        <p:nvSpPr>
          <p:cNvPr id="31" name="Скругленный прямоугольник 30"/>
          <p:cNvSpPr/>
          <p:nvPr/>
        </p:nvSpPr>
        <p:spPr bwMode="white">
          <a:xfrm>
            <a:off x="7376507" y="406098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" y="3649662"/>
            <a:ext cx="9144000" cy="244170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0" y="3675527"/>
            <a:ext cx="9144001" cy="14067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414051" y="3643090"/>
            <a:ext cx="2729950" cy="2484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0" y="0"/>
            <a:ext cx="9144000" cy="370170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2401887"/>
            <a:ext cx="8458200" cy="1470025"/>
          </a:xfrm>
        </p:spPr>
        <p:txBody>
          <a:bodyPr anchor="b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899938"/>
            <a:ext cx="4953000" cy="1752600"/>
          </a:xfrm>
        </p:spPr>
        <p:txBody>
          <a:bodyPr/>
          <a:lstStyle>
            <a:lvl1pPr marL="64008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705600" y="4206240"/>
            <a:ext cx="960120" cy="457200"/>
          </a:xfrm>
        </p:spPr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009DD9"/>
                </a:solidFill>
              </a:rPr>
              <a:pPr/>
              <a:t>23.08.2012</a:t>
            </a:fld>
            <a:endParaRPr lang="ru-RU">
              <a:solidFill>
                <a:srgbClr val="009DD9"/>
              </a:solidFill>
            </a:endParaRPr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5410200" y="4205288"/>
            <a:ext cx="1295400" cy="457200"/>
          </a:xfrm>
        </p:spPr>
        <p:txBody>
          <a:bodyPr/>
          <a:lstStyle/>
          <a:p>
            <a:endParaRPr lang="ru-RU">
              <a:solidFill>
                <a:srgbClr val="009DD9"/>
              </a:solidFill>
            </a:endParaRPr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20088" y="1136"/>
            <a:ext cx="747712" cy="365760"/>
          </a:xfrm>
        </p:spPr>
        <p:txBody>
          <a:bodyPr/>
          <a:lstStyle>
            <a:lvl1pPr algn="r">
              <a:defRPr sz="1800">
                <a:solidFill>
                  <a:schemeClr val="bg1"/>
                </a:solidFill>
              </a:defRPr>
            </a:lvl1pPr>
          </a:lstStyle>
          <a:p>
            <a:fld id="{725C68B6-61C2-468F-89AB-4B9F7531AA68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7424178"/>
      </p:ext>
    </p:extLst>
  </p:cSld>
  <p:clrMapOvr>
    <a:masterClrMapping/>
  </p:clrMapOvr>
  <p:transition>
    <p:newsflash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009DD9"/>
                </a:solidFill>
              </a:rPr>
              <a:pPr/>
              <a:t>23.08.2012</a:t>
            </a:fld>
            <a:endParaRPr lang="ru-RU">
              <a:solidFill>
                <a:srgbClr val="009DD9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09DD9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44303911"/>
      </p:ext>
    </p:extLst>
  </p:cSld>
  <p:clrMapOvr>
    <a:masterClrMapping/>
  </p:clrMapOvr>
  <p:transition>
    <p:newsflash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1981200"/>
            <a:ext cx="7772400" cy="1362075"/>
          </a:xfrm>
        </p:spPr>
        <p:txBody>
          <a:bodyPr anchor="b">
            <a:noAutofit/>
          </a:bodyPr>
          <a:lstStyle>
            <a:lvl1pPr algn="l">
              <a:buNone/>
              <a:defRPr sz="4300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rgbClr val="FFFFFF"/>
                </a:solidFill>
                <a:effectLst>
                  <a:outerShdw blurRad="38100" dist="381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367088"/>
            <a:ext cx="7772400" cy="1509712"/>
          </a:xfrm>
        </p:spPr>
        <p:txBody>
          <a:bodyPr anchor="t"/>
          <a:lstStyle>
            <a:lvl1pPr marL="45720" indent="0">
              <a:buNone/>
              <a:defRPr sz="2100" b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009DD9"/>
                </a:solidFill>
              </a:rPr>
              <a:pPr/>
              <a:t>23.08.2012</a:t>
            </a:fld>
            <a:endParaRPr lang="ru-RU">
              <a:solidFill>
                <a:srgbClr val="009DD9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09DD9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09833552"/>
      </p:ext>
    </p:extLst>
  </p:cSld>
  <p:clrMapOvr>
    <a:masterClrMapping/>
  </p:clrMapOvr>
  <p:transition>
    <p:newsflash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009DD9"/>
                </a:solidFill>
              </a:rPr>
              <a:pPr/>
              <a:t>23.08.2012</a:t>
            </a:fld>
            <a:endParaRPr lang="ru-RU">
              <a:solidFill>
                <a:srgbClr val="009DD9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09DD9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15468713"/>
      </p:ext>
    </p:extLst>
  </p:cSld>
  <p:clrMapOvr>
    <a:masterClrMapping/>
  </p:clrMapOvr>
  <p:transition>
    <p:newsflash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1143000"/>
            <a:ext cx="8382000" cy="1069848"/>
          </a:xfrm>
        </p:spPr>
        <p:txBody>
          <a:bodyPr anchor="ctr"/>
          <a:lstStyle>
            <a:lvl1pPr>
              <a:defRPr sz="4000" b="0" i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2244970"/>
            <a:ext cx="4041648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21225" y="2244970"/>
            <a:ext cx="4041775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381000" y="2708519"/>
            <a:ext cx="4041648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718304" y="2708519"/>
            <a:ext cx="4041775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6" name="Дата 2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>
                <a:solidFill>
                  <a:srgbClr val="009DD9"/>
                </a:solidFill>
              </a:rPr>
              <a:pPr/>
              <a:t>23.08.2012</a:t>
            </a:fld>
            <a:endParaRPr lang="ru-RU">
              <a:solidFill>
                <a:srgbClr val="009DD9"/>
              </a:solidFill>
            </a:endParaRPr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>
              <a:solidFill>
                <a:srgbClr val="009DD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28107186"/>
      </p:ext>
    </p:extLst>
  </p:cSld>
  <p:clrMapOvr>
    <a:masterClrMapping/>
  </p:clrMapOvr>
  <p:transition>
    <p:newsflash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9848"/>
          </a:xfrm>
        </p:spPr>
        <p:txBody>
          <a:bodyPr anchor="ctr"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6583680" y="612648"/>
            <a:ext cx="957264" cy="457200"/>
          </a:xfrm>
        </p:spPr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009DD9"/>
                </a:solidFill>
              </a:rPr>
              <a:pPr/>
              <a:t>23.08.2012</a:t>
            </a:fld>
            <a:endParaRPr lang="ru-RU">
              <a:solidFill>
                <a:srgbClr val="009DD9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5257800" y="612648"/>
            <a:ext cx="1325880" cy="457200"/>
          </a:xfrm>
        </p:spPr>
        <p:txBody>
          <a:bodyPr/>
          <a:lstStyle/>
          <a:p>
            <a:endParaRPr lang="ru-RU">
              <a:solidFill>
                <a:srgbClr val="009DD9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8174736" y="2272"/>
            <a:ext cx="762000" cy="365760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35770730"/>
      </p:ext>
    </p:extLst>
  </p:cSld>
  <p:clrMapOvr>
    <a:masterClrMapping/>
  </p:clrMapOvr>
  <p:transition>
    <p:newsflash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009DD9"/>
                </a:solidFill>
              </a:rPr>
              <a:pPr/>
              <a:t>23.08.2012</a:t>
            </a:fld>
            <a:endParaRPr lang="ru-RU">
              <a:solidFill>
                <a:srgbClr val="009DD9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09DD9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76306153"/>
      </p:ext>
    </p:extLst>
  </p:cSld>
  <p:clrMapOvr>
    <a:masterClrMapping/>
  </p:clrMapOvr>
  <p:transition>
    <p:newsflash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53496" y="1101970"/>
            <a:ext cx="3383280" cy="877824"/>
          </a:xfrm>
        </p:spPr>
        <p:txBody>
          <a:bodyPr anchor="b"/>
          <a:lstStyle>
            <a:lvl1pPr algn="l">
              <a:buNone/>
              <a:defRPr sz="18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353496" y="2010727"/>
            <a:ext cx="3383280" cy="4617720"/>
          </a:xfrm>
        </p:spPr>
        <p:txBody>
          <a:bodyPr/>
          <a:lstStyle>
            <a:lvl1pPr marL="9144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152400" y="776287"/>
            <a:ext cx="5102352" cy="58521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009DD9"/>
                </a:solidFill>
              </a:rPr>
              <a:pPr/>
              <a:t>23.08.2012</a:t>
            </a:fld>
            <a:endParaRPr lang="ru-RU">
              <a:solidFill>
                <a:srgbClr val="009DD9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09DD9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69546444"/>
      </p:ext>
    </p:extLst>
  </p:cSld>
  <p:clrMapOvr>
    <a:masterClrMapping/>
  </p:clrMapOvr>
  <p:transition>
    <p:newsflash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23.08.2012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40434" y="1109160"/>
            <a:ext cx="586803" cy="4681637"/>
          </a:xfrm>
        </p:spPr>
        <p:txBody>
          <a:bodyPr vert="vert270" lIns="45720" tIns="0" rIns="45720" anchor="t"/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03671" y="1143000"/>
            <a:ext cx="4572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88443" y="3274308"/>
            <a:ext cx="2590800" cy="2516489"/>
          </a:xfrm>
        </p:spPr>
        <p:txBody>
          <a:bodyPr lIns="0" tIns="0" rIns="4572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009DD9"/>
                </a:solidFill>
              </a:rPr>
              <a:pPr/>
              <a:t>23.08.2012</a:t>
            </a:fld>
            <a:endParaRPr lang="ru-RU">
              <a:solidFill>
                <a:srgbClr val="009DD9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09DD9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7489697"/>
      </p:ext>
    </p:extLst>
  </p:cSld>
  <p:clrMapOvr>
    <a:masterClrMapping/>
  </p:clrMapOvr>
  <p:transition>
    <p:newsflash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009DD9"/>
                </a:solidFill>
              </a:rPr>
              <a:pPr/>
              <a:t>23.08.2012</a:t>
            </a:fld>
            <a:endParaRPr lang="ru-RU">
              <a:solidFill>
                <a:srgbClr val="009DD9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09DD9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48181668"/>
      </p:ext>
    </p:extLst>
  </p:cSld>
  <p:clrMapOvr>
    <a:masterClrMapping/>
  </p:clrMapOvr>
  <p:transition>
    <p:newsflash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1143000"/>
            <a:ext cx="1905000" cy="5486400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143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009DD9"/>
                </a:solidFill>
              </a:rPr>
              <a:pPr/>
              <a:t>23.08.2012</a:t>
            </a:fld>
            <a:endParaRPr lang="ru-RU">
              <a:solidFill>
                <a:srgbClr val="009DD9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09DD9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78981474"/>
      </p:ext>
    </p:extLst>
  </p:cSld>
  <p:clrMapOvr>
    <a:masterClrMapping/>
  </p:clrMapOvr>
  <p:transition>
    <p:newsflash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447800"/>
            <a:ext cx="7772400" cy="4321175"/>
          </a:xfr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defRPr sz="8800" b="0" cap="all" spc="-80" baseline="0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28601"/>
            <a:ext cx="7772400" cy="1066800"/>
          </a:xfrm>
        </p:spPr>
        <p:txBody>
          <a:bodyPr anchor="b"/>
          <a:lstStyle>
            <a:lvl1pPr marL="0" indent="0">
              <a:buNone/>
              <a:defRPr sz="2000" b="0" cap="all" spc="12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23.08.2012</a:t>
            </a:fld>
            <a:endParaRPr lang="ru-RU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630680" y="1574800"/>
            <a:ext cx="329184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90160" y="1574800"/>
            <a:ext cx="329184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23.08.2012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27632" y="1572768"/>
            <a:ext cx="3291840" cy="639762"/>
          </a:xfrm>
        </p:spPr>
        <p:txBody>
          <a:bodyPr anchor="b">
            <a:noAutofit/>
          </a:bodyPr>
          <a:lstStyle>
            <a:lvl1pPr marL="0" indent="0">
              <a:buNone/>
              <a:defRPr sz="1800" b="0" cap="all" spc="100" baseline="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627632" y="2259366"/>
            <a:ext cx="3291840" cy="384048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93208" y="1572768"/>
            <a:ext cx="3291840" cy="639762"/>
          </a:xfrm>
        </p:spPr>
        <p:txBody>
          <a:bodyPr anchor="b">
            <a:noAutofit/>
          </a:bodyPr>
          <a:lstStyle>
            <a:lvl1pPr marL="0" indent="0">
              <a:buNone/>
              <a:defRPr lang="en-US" sz="1800" b="0" kern="1200" cap="all" spc="100" baseline="0" dirty="0" smtClean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93208" y="2259366"/>
            <a:ext cx="3291840" cy="384048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23.08.2012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23.08.2012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23.08.2012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600200"/>
            <a:ext cx="5111750" cy="44805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600200"/>
            <a:ext cx="3008313" cy="4480560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23.08.2012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9001124" y="4846320"/>
            <a:ext cx="142876" cy="201168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-1" y="0"/>
            <a:ext cx="9000877" cy="4846320"/>
          </a:xfrm>
          <a:solidFill>
            <a:schemeClr val="bg1">
              <a:lumMod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5715000"/>
            <a:ext cx="8153400" cy="457200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23.08.2012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457200" y="4953000"/>
            <a:ext cx="8153400" cy="762000"/>
          </a:xfrm>
        </p:spPr>
        <p:txBody>
          <a:bodyPr anchor="t">
            <a:normAutofit/>
          </a:bodyPr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9001124" y="0"/>
            <a:ext cx="142876" cy="484632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52718"/>
            <a:ext cx="5791200" cy="13716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52600"/>
            <a:ext cx="7620000" cy="43735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172201"/>
            <a:ext cx="3429000" cy="304800"/>
          </a:xfrm>
          <a:prstGeom prst="rect">
            <a:avLst/>
          </a:prstGeom>
        </p:spPr>
        <p:txBody>
          <a:bodyPr vert="horz" lIns="91440" tIns="45720" rIns="91440" bIns="0" rtlCol="0" anchor="b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23.08.2012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200" y="6492875"/>
            <a:ext cx="3429000" cy="28384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 rot="16200000">
            <a:off x="8227377" y="5885497"/>
            <a:ext cx="131572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400" b="1">
                <a:solidFill>
                  <a:schemeClr val="tx2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Rectangle 6"/>
          <p:cNvSpPr/>
          <p:nvPr/>
        </p:nvSpPr>
        <p:spPr>
          <a:xfrm>
            <a:off x="9001124" y="0"/>
            <a:ext cx="142876" cy="13716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9001124" y="1371600"/>
            <a:ext cx="142876" cy="54864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17" r:id="rId1"/>
    <p:sldLayoutId id="2147483818" r:id="rId2"/>
    <p:sldLayoutId id="2147483819" r:id="rId3"/>
    <p:sldLayoutId id="2147483820" r:id="rId4"/>
    <p:sldLayoutId id="2147483821" r:id="rId5"/>
    <p:sldLayoutId id="2147483822" r:id="rId6"/>
    <p:sldLayoutId id="2147483823" r:id="rId7"/>
    <p:sldLayoutId id="2147483824" r:id="rId8"/>
    <p:sldLayoutId id="2147483825" r:id="rId9"/>
    <p:sldLayoutId id="2147483826" r:id="rId10"/>
    <p:sldLayoutId id="2147483827" r:id="rId11"/>
  </p:sldLayoutIdLst>
  <p:transition>
    <p:newsflash/>
  </p:transition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spcBef>
          <a:spcPct val="0"/>
        </a:spcBef>
        <a:buNone/>
        <a:defRPr sz="3600" kern="1200" cap="all" spc="-6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spcBef>
          <a:spcPct val="20000"/>
        </a:spcBef>
        <a:spcAft>
          <a:spcPts val="600"/>
        </a:spcAft>
        <a:buFont typeface="Arial" pitchFamily="34" charset="0"/>
        <a:buNone/>
        <a:defRPr sz="20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Прямоугольник 27"/>
          <p:cNvSpPr/>
          <p:nvPr/>
        </p:nvSpPr>
        <p:spPr>
          <a:xfrm>
            <a:off x="1" y="366818"/>
            <a:ext cx="9144000" cy="8440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0" y="-1"/>
            <a:ext cx="9144000" cy="310663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0" y="308276"/>
            <a:ext cx="9144001" cy="91441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1" name="Прямоугольник 30"/>
          <p:cNvSpPr/>
          <p:nvPr/>
        </p:nvSpPr>
        <p:spPr>
          <a:xfrm flipV="1">
            <a:off x="5410182" y="360246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2" name="Прямоугольник 31"/>
          <p:cNvSpPr/>
          <p:nvPr/>
        </p:nvSpPr>
        <p:spPr>
          <a:xfrm flipV="1">
            <a:off x="5410200" y="440112"/>
            <a:ext cx="3733801" cy="18003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 useBgFill="1">
        <p:nvSpPr>
          <p:cNvPr id="33" name="Скругленный прямоугольник 32"/>
          <p:cNvSpPr/>
          <p:nvPr/>
        </p:nvSpPr>
        <p:spPr bwMode="white">
          <a:xfrm>
            <a:off x="5407339" y="497504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 useBgFill="1">
        <p:nvSpPr>
          <p:cNvPr id="34" name="Скругленный прямоугольник 33"/>
          <p:cNvSpPr/>
          <p:nvPr/>
        </p:nvSpPr>
        <p:spPr bwMode="white">
          <a:xfrm>
            <a:off x="7373646" y="58894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5" name="Прямоугольник 34"/>
          <p:cNvSpPr/>
          <p:nvPr/>
        </p:nvSpPr>
        <p:spPr bwMode="invGray">
          <a:xfrm>
            <a:off x="9084966" y="-2001"/>
            <a:ext cx="57626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36" name="Прямоугольник 35"/>
          <p:cNvSpPr/>
          <p:nvPr/>
        </p:nvSpPr>
        <p:spPr bwMode="invGray">
          <a:xfrm>
            <a:off x="9044481" y="-2001"/>
            <a:ext cx="27432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37" name="Прямоугольник 36"/>
          <p:cNvSpPr/>
          <p:nvPr/>
        </p:nvSpPr>
        <p:spPr bwMode="invGray">
          <a:xfrm>
            <a:off x="9025428" y="-2001"/>
            <a:ext cx="9144" cy="621792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8" name="Прямоугольник 37"/>
          <p:cNvSpPr/>
          <p:nvPr/>
        </p:nvSpPr>
        <p:spPr bwMode="invGray">
          <a:xfrm>
            <a:off x="8975423" y="-2001"/>
            <a:ext cx="27432" cy="621792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9" name="Прямоугольник 38"/>
          <p:cNvSpPr/>
          <p:nvPr/>
        </p:nvSpPr>
        <p:spPr bwMode="invGray">
          <a:xfrm>
            <a:off x="8915677" y="380"/>
            <a:ext cx="54864" cy="585216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40" name="Прямоугольник 39"/>
          <p:cNvSpPr/>
          <p:nvPr/>
        </p:nvSpPr>
        <p:spPr bwMode="invGray">
          <a:xfrm>
            <a:off x="8873475" y="380"/>
            <a:ext cx="9144" cy="585216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68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2249424"/>
            <a:ext cx="8229600" cy="432511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586536" y="612648"/>
            <a:ext cx="957264" cy="45720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fld id="{5B106E36-FD25-4E2D-B0AA-010F637433A0}" type="datetimeFigureOut">
              <a:rPr lang="ru-RU" smtClean="0">
                <a:solidFill>
                  <a:srgbClr val="009DD9"/>
                </a:solidFill>
              </a:rPr>
              <a:pPr/>
              <a:t>23.08.2012</a:t>
            </a:fld>
            <a:endParaRPr lang="ru-RU">
              <a:solidFill>
                <a:srgbClr val="009DD9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5257800" y="612648"/>
            <a:ext cx="1325880" cy="45720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endParaRPr lang="ru-RU">
              <a:solidFill>
                <a:srgbClr val="009DD9"/>
              </a:solidFill>
            </a:endParaRPr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74736" y="2272"/>
            <a:ext cx="762000" cy="365760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800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696582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9" r:id="rId1"/>
    <p:sldLayoutId id="2147483830" r:id="rId2"/>
    <p:sldLayoutId id="2147483831" r:id="rId3"/>
    <p:sldLayoutId id="2147483832" r:id="rId4"/>
    <p:sldLayoutId id="2147483833" r:id="rId5"/>
    <p:sldLayoutId id="2147483834" r:id="rId6"/>
    <p:sldLayoutId id="2147483835" r:id="rId7"/>
    <p:sldLayoutId id="2147483836" r:id="rId8"/>
    <p:sldLayoutId id="2147483837" r:id="rId9"/>
    <p:sldLayoutId id="2147483838" r:id="rId10"/>
    <p:sldLayoutId id="2147483839" r:id="rId11"/>
  </p:sldLayoutIdLst>
  <p:transition>
    <p:newsflash/>
  </p:transition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65760" indent="-256032" algn="l" rtl="0" eaLnBrk="1" latinLnBrk="0" hangingPunct="1">
        <a:spcBef>
          <a:spcPts val="300"/>
        </a:spcBef>
        <a:buClr>
          <a:schemeClr val="accent3"/>
        </a:buClr>
        <a:buFont typeface="Georgia"/>
        <a:buChar char="•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8368" indent="-246888" algn="l" rtl="0" eaLnBrk="1" latinLnBrk="0" hangingPunct="1">
        <a:spcBef>
          <a:spcPts val="300"/>
        </a:spcBef>
        <a:buClr>
          <a:schemeClr val="accent2"/>
        </a:buClr>
        <a:buFont typeface="Georgia"/>
        <a:buChar char="▫"/>
        <a:defRPr kumimoji="0"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3544" indent="-219456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576" indent="-201168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8988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2000" kern="1200">
          <a:solidFill>
            <a:schemeClr val="accent3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gif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2852936"/>
            <a:ext cx="8892480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3200" b="1" dirty="0" smtClean="0">
                <a:solidFill>
                  <a:srgbClr val="FF0000"/>
                </a:solidFill>
                <a:latin typeface="Comic Sans MS" pitchFamily="66" charset="0"/>
              </a:rPr>
              <a:t>Социально-экономическое и культурное развитие Донского </a:t>
            </a:r>
            <a:r>
              <a:rPr lang="ru-RU" sz="3200" b="1" dirty="0" err="1" smtClean="0">
                <a:solidFill>
                  <a:srgbClr val="FF0000"/>
                </a:solidFill>
                <a:latin typeface="Comic Sans MS" pitchFamily="66" charset="0"/>
              </a:rPr>
              <a:t>субрегиона</a:t>
            </a:r>
            <a:r>
              <a:rPr lang="ru-RU" sz="3200" b="1" dirty="0" smtClean="0">
                <a:solidFill>
                  <a:srgbClr val="FF0000"/>
                </a:solidFill>
                <a:latin typeface="Comic Sans MS" pitchFamily="66" charset="0"/>
              </a:rPr>
              <a:t> в начале XX века.</a:t>
            </a:r>
            <a:endParaRPr lang="en-US" sz="3200" dirty="0" smtClean="0">
              <a:solidFill>
                <a:srgbClr val="FF0000"/>
              </a:solidFill>
              <a:latin typeface="Comic Sans MS" pitchFamily="66" charset="0"/>
            </a:endParaRPr>
          </a:p>
          <a:p>
            <a:pPr>
              <a:buNone/>
            </a:pPr>
            <a:r>
              <a:rPr lang="ru-RU" sz="3200" b="1" dirty="0" smtClean="0">
                <a:solidFill>
                  <a:srgbClr val="FF0000"/>
                </a:solidFill>
                <a:latin typeface="Comic Sans MS" pitchFamily="66" charset="0"/>
              </a:rPr>
              <a:t>Кризис, революции и гражданская война на Дону  (1905 -1920г.г.)</a:t>
            </a:r>
            <a:endParaRPr lang="ru-RU" sz="3200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-1476672" y="728750"/>
            <a:ext cx="7772400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7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Gabriola" pitchFamily="82" charset="0"/>
                <a:ea typeface="+mj-ea"/>
                <a:cs typeface="+mj-cs"/>
              </a:rPr>
              <a:t>Лекция  № </a:t>
            </a:r>
            <a:r>
              <a:rPr lang="en-US" sz="7200" b="1" noProof="0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briola" pitchFamily="82" charset="0"/>
                <a:ea typeface="+mj-ea"/>
                <a:cs typeface="+mj-cs"/>
              </a:rPr>
              <a:t>6</a:t>
            </a:r>
            <a:endParaRPr kumimoji="0" lang="ru-RU" sz="7200" b="0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Gabriola" pitchFamily="82" charset="0"/>
              <a:ea typeface="+mj-ea"/>
              <a:cs typeface="+mj-cs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09998" y="0"/>
            <a:ext cx="1974228" cy="148478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733442"/>
            <a:ext cx="1947524" cy="146064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newsflash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Rectangle 1"/>
          <p:cNvSpPr>
            <a:spLocks noChangeArrowheads="1"/>
          </p:cNvSpPr>
          <p:nvPr/>
        </p:nvSpPr>
        <p:spPr bwMode="auto">
          <a:xfrm>
            <a:off x="179512" y="1684837"/>
            <a:ext cx="8964488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ru-RU" dirty="0" smtClean="0"/>
              <a:t>Острота аграрного вопроса, проблема «земельного голода», дальнейшее развитие аграрных отношений. Ухудшение положения крестьянской бедноты и иногородних.</a:t>
            </a:r>
          </a:p>
          <a:p>
            <a:r>
              <a:rPr lang="ru-RU" dirty="0" smtClean="0"/>
              <a:t>Развитие кооперации и промыслов на Дону. Рост населения и усложнение социальной структуры общества ( 4 млн.: 1,5 </a:t>
            </a:r>
            <a:r>
              <a:rPr lang="ru-RU" dirty="0" err="1" smtClean="0"/>
              <a:t>млн</a:t>
            </a:r>
            <a:r>
              <a:rPr lang="ru-RU" dirty="0" smtClean="0"/>
              <a:t>; 42% казаков, рабочих 220 тыс. чел., крестьян  - около 2-х млн.)</a:t>
            </a:r>
          </a:p>
          <a:p>
            <a:r>
              <a:rPr lang="ru-RU" dirty="0" smtClean="0"/>
              <a:t>Обострение межсословных и классовых противоречий, разжигание «национального вопроса». Нарастание революционного движения в крае.</a:t>
            </a:r>
          </a:p>
          <a:p>
            <a:r>
              <a:rPr lang="ru-RU" dirty="0" smtClean="0"/>
              <a:t>Культура донского края в начале </a:t>
            </a:r>
            <a:r>
              <a:rPr lang="en-US" dirty="0" smtClean="0"/>
              <a:t>XX</a:t>
            </a:r>
            <a:r>
              <a:rPr lang="ru-RU" dirty="0" smtClean="0"/>
              <a:t> века. Индустриализация и её влияние на культурную жизнь населения области. Рост городов, активизация деятельности Городских Дум в решении коммунальных и культурно-просветительских вопросов.</a:t>
            </a:r>
            <a:endParaRPr lang="ru-RU" dirty="0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6093296"/>
            <a:ext cx="8229600" cy="1066800"/>
          </a:xfrm>
        </p:spPr>
        <p:txBody>
          <a:bodyPr>
            <a:normAutofit/>
          </a:bodyPr>
          <a:lstStyle/>
          <a:p>
            <a:r>
              <a:rPr lang="ru-RU" sz="2400" dirty="0" smtClean="0"/>
              <a:t>Ростов-на-Дону (</a:t>
            </a:r>
            <a:r>
              <a:rPr lang="en-US" sz="2400" dirty="0" smtClean="0"/>
              <a:t>XIX - XX </a:t>
            </a:r>
            <a:r>
              <a:rPr lang="ru-RU" sz="2400" dirty="0" smtClean="0"/>
              <a:t>века)</a:t>
            </a:r>
            <a:endParaRPr lang="ru-RU" sz="2400" dirty="0"/>
          </a:p>
        </p:txBody>
      </p:sp>
      <p:pic>
        <p:nvPicPr>
          <p:cNvPr id="4" name="Содержимое 3" descr="9b46f7ef993c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12861" cy="6858000"/>
          </a:xfrm>
        </p:spPr>
      </p:pic>
    </p:spTree>
  </p:cSld>
  <p:clrMapOvr>
    <a:masterClrMapping/>
  </p:clrMapOvr>
  <p:transition>
    <p:newsflash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0" y="1153825"/>
            <a:ext cx="9144000" cy="378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ru-RU" sz="2000" dirty="0" smtClean="0"/>
              <a:t>Дальнейшие успехи просвещения и медицины на Дону.</a:t>
            </a:r>
          </a:p>
          <a:p>
            <a:r>
              <a:rPr lang="ru-RU" sz="2000" dirty="0" smtClean="0"/>
              <a:t>Открытие первых высших учебных заведений: Политехнического института в 1907 году, Учительского  института в 1911г. Эвакуация и размещение на территории  области Императорского Варшавского университета в годы </a:t>
            </a:r>
            <a:r>
              <a:rPr lang="en-US" sz="2000" dirty="0" smtClean="0"/>
              <a:t>I</a:t>
            </a:r>
            <a:r>
              <a:rPr lang="ru-RU" sz="2000" dirty="0" smtClean="0"/>
              <a:t> мировой войны.</a:t>
            </a:r>
          </a:p>
          <a:p>
            <a:r>
              <a:rPr lang="ru-RU" sz="2000" dirty="0" smtClean="0"/>
              <a:t>Донские меценаты </a:t>
            </a:r>
            <a:r>
              <a:rPr lang="ru-RU" sz="2000" dirty="0" err="1" smtClean="0"/>
              <a:t>В.Асмолов</a:t>
            </a:r>
            <a:r>
              <a:rPr lang="ru-RU" sz="2000" dirty="0" smtClean="0"/>
              <a:t>, Е. Парамонов и др.</a:t>
            </a:r>
          </a:p>
          <a:p>
            <a:r>
              <a:rPr lang="ru-RU" sz="2000" dirty="0" smtClean="0"/>
              <a:t>Известные деятели искусств: композитор С.А. </a:t>
            </a:r>
            <a:r>
              <a:rPr lang="ru-RU" sz="2000" dirty="0" err="1" smtClean="0"/>
              <a:t>Троилин</a:t>
            </a:r>
            <a:r>
              <a:rPr lang="ru-RU" sz="2000" dirty="0" smtClean="0"/>
              <a:t>, актриса В.Ф. Комиссаржевская и другие.</a:t>
            </a:r>
          </a:p>
          <a:p>
            <a:r>
              <a:rPr lang="ru-RU" sz="2000" dirty="0" smtClean="0"/>
              <a:t>Писатели и литераторы: А.П. Чехов, К.А. </a:t>
            </a:r>
            <a:r>
              <a:rPr lang="ru-RU" sz="2000" dirty="0" err="1" smtClean="0"/>
              <a:t>Тренев</a:t>
            </a:r>
            <a:r>
              <a:rPr lang="ru-RU" sz="2000" dirty="0" smtClean="0"/>
              <a:t>, Крюков, А.С. Серафимович и другие.</a:t>
            </a:r>
          </a:p>
          <a:p>
            <a:r>
              <a:rPr lang="ru-RU" sz="2000" dirty="0" smtClean="0"/>
              <a:t>Ренессанс армянской культуры на Дону. Открытие драматического театра в г.Нахичевани (ныне ТЮЗ)</a:t>
            </a:r>
            <a:endParaRPr lang="ru-RU" sz="2000" dirty="0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0_5bd53_7ba74651_XL.jpe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ransition>
    <p:newsflash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Rectangle 1"/>
          <p:cNvSpPr>
            <a:spLocks noChangeArrowheads="1"/>
          </p:cNvSpPr>
          <p:nvPr/>
        </p:nvSpPr>
        <p:spPr bwMode="auto">
          <a:xfrm>
            <a:off x="323528" y="1518177"/>
            <a:ext cx="8388424" cy="39703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ru-RU" dirty="0" smtClean="0"/>
              <a:t>Обострение межсословных и классовых противоречий в крае, активизация революционного движения. Крупнейшая стачка ростовского пролетариата 1902г. и её значение. Начало крестьянского движения. Русско-японская война 1904-1905г.г., участие в ней донского казачества. Назревание революционной ситуации. Становление политического плюрализма и политические симпатии различных классов и социальных групп населения Дона.</a:t>
            </a:r>
          </a:p>
          <a:p>
            <a:r>
              <a:rPr lang="ru-RU" dirty="0" smtClean="0"/>
              <a:t>Причины превалирующего влияния партии кадетов и октябристов в среде донской буржуазии и дворянства, зажиточной казачьей верхушки в 1905-1917г.г.</a:t>
            </a:r>
          </a:p>
          <a:p>
            <a:r>
              <a:rPr lang="ru-RU" dirty="0" smtClean="0"/>
              <a:t>РСДРП  и рабочее движение в области. Причины популярности социал-демократов меньшевиков   и деятельность </a:t>
            </a:r>
            <a:r>
              <a:rPr lang="ru-RU" dirty="0" err="1" smtClean="0"/>
              <a:t>Донкома</a:t>
            </a:r>
            <a:r>
              <a:rPr lang="ru-RU" dirty="0" smtClean="0"/>
              <a:t>. Рост влияния партии эсеров и народных социалистов в среде коренного и иногороднего крестьянства, части казачества в 1905-1907г.г.</a:t>
            </a:r>
            <a:endParaRPr lang="ru-RU" dirty="0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Rectangle 1"/>
          <p:cNvSpPr>
            <a:spLocks noChangeArrowheads="1"/>
          </p:cNvSpPr>
          <p:nvPr/>
        </p:nvSpPr>
        <p:spPr bwMode="auto">
          <a:xfrm>
            <a:off x="323528" y="1241179"/>
            <a:ext cx="8388424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ru-RU" dirty="0" smtClean="0"/>
              <a:t>Аполитичность основной массы трудового казачества, превалирование сословно-этнической корпоративной идеологии.</a:t>
            </a:r>
          </a:p>
          <a:p>
            <a:r>
              <a:rPr lang="ru-RU" dirty="0" smtClean="0"/>
              <a:t>Особенности развития революции 1905-1907г.г. на Дону.  Ростовский еврейский погром. Участие рабочих области во Всеобщей октябрьской политической стачке. Крестьянские восстания в Таганрогском, Донецком и Сальском  округах. Требование ликвидации помещичьего и войскового землевладения.</a:t>
            </a:r>
          </a:p>
          <a:p>
            <a:r>
              <a:rPr lang="ru-RU" dirty="0" smtClean="0"/>
              <a:t>Использование казачества на военно-полицейской службе. Участие казачества в революционных событиях. «Наказы» казаков 1906-1907г.г., отказ от несения полицейских, карательных функций. Соотношение сословных и демократических требований.</a:t>
            </a:r>
          </a:p>
          <a:p>
            <a:r>
              <a:rPr lang="ru-RU" dirty="0" smtClean="0"/>
              <a:t>Донские казачьи депутаты в </a:t>
            </a:r>
            <a:r>
              <a:rPr lang="en-US" dirty="0" smtClean="0"/>
              <a:t>I</a:t>
            </a:r>
            <a:r>
              <a:rPr lang="ru-RU" dirty="0" smtClean="0"/>
              <a:t>-</a:t>
            </a:r>
            <a:r>
              <a:rPr lang="en-US" dirty="0" smtClean="0"/>
              <a:t>IV</a:t>
            </a:r>
            <a:r>
              <a:rPr lang="ru-RU" dirty="0" smtClean="0"/>
              <a:t> Государственных Думах, «думская тактика». Итоги и последствия революции 1905-1907г.г.</a:t>
            </a:r>
          </a:p>
          <a:p>
            <a:r>
              <a:rPr lang="ru-RU" dirty="0" err="1" smtClean="0"/>
              <a:t>Столыпинская</a:t>
            </a:r>
            <a:r>
              <a:rPr lang="ru-RU" dirty="0" smtClean="0"/>
              <a:t> аграрная реформа на Дону и деятельность Крестьянского поземельного банка. Причины неразрешенности аграрного вопроса, сохранение казачьей общины.</a:t>
            </a:r>
            <a:endParaRPr lang="ru-RU" dirty="0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9ad7b30cc15fede306bc7b0458e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ransition>
    <p:newsflash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177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77034"/>
          </a:xfrm>
        </p:spPr>
      </p:pic>
    </p:spTree>
  </p:cSld>
  <p:clrMapOvr>
    <a:masterClrMapping/>
  </p:clrMapOvr>
  <p:transition>
    <p:newsflash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Rectangle 1"/>
          <p:cNvSpPr>
            <a:spLocks noChangeArrowheads="1"/>
          </p:cNvSpPr>
          <p:nvPr/>
        </p:nvSpPr>
        <p:spPr bwMode="auto">
          <a:xfrm>
            <a:off x="0" y="1291958"/>
            <a:ext cx="9144000" cy="39703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ru-RU" sz="1400" dirty="0" smtClean="0"/>
              <a:t>Первая мировая война и участие в ней донского казачества ( около 150 </a:t>
            </a:r>
            <a:r>
              <a:rPr lang="ru-RU" sz="1400" dirty="0" err="1" smtClean="0"/>
              <a:t>тыс</a:t>
            </a:r>
            <a:r>
              <a:rPr lang="ru-RU" sz="1400" dirty="0" smtClean="0"/>
              <a:t>).</a:t>
            </a:r>
          </a:p>
          <a:p>
            <a:r>
              <a:rPr lang="ru-RU" sz="1400" dirty="0" smtClean="0"/>
              <a:t>Складывание революционной ситуации, демократизация казаков-фронтовиков, усиление влияния в их среде либерально-демократических и социалистических партий.</a:t>
            </a:r>
          </a:p>
          <a:p>
            <a:r>
              <a:rPr lang="ru-RU" sz="1400" dirty="0" smtClean="0"/>
              <a:t>Февральская буржуазная революция 1917г. в России и на Дону. Отношение донского казачества к падению монархии и Временному правительству, Учредительному собранию. Участие в создании «Союза казачьих войск» с целью защиты интересов казачества и защиты правопорядка.</a:t>
            </a:r>
          </a:p>
          <a:p>
            <a:r>
              <a:rPr lang="ru-RU" sz="1400" dirty="0" smtClean="0"/>
              <a:t>Складывание двоевластия и системы «многовластия» на Дону. Органы Временного правительства, гражданские и общественные комитеты, деятельность </a:t>
            </a:r>
            <a:r>
              <a:rPr lang="ru-RU" sz="1400" dirty="0" err="1" smtClean="0"/>
              <a:t>ДИКа</a:t>
            </a:r>
            <a:r>
              <a:rPr lang="ru-RU" sz="1400" dirty="0" smtClean="0"/>
              <a:t> (Донского исполнительного комитета). Роль Советов рабочих и солдатских депутатов, крестьянские советы и земельные комитеты, программы их деятельности в марте – октябре 1917 года.</a:t>
            </a:r>
          </a:p>
          <a:p>
            <a:r>
              <a:rPr lang="ru-RU" sz="1400" dirty="0" smtClean="0"/>
              <a:t>Восстановление автономно-политических традиций на Дону: Войскового Круга и выборности атаманской власти. </a:t>
            </a:r>
          </a:p>
          <a:p>
            <a:r>
              <a:rPr lang="ru-RU" sz="1400" dirty="0" smtClean="0"/>
              <a:t>Программа деятельности Войскового правительства, защита </a:t>
            </a:r>
            <a:r>
              <a:rPr lang="ru-RU" sz="1400" dirty="0" err="1" smtClean="0"/>
              <a:t>этно-сословных</a:t>
            </a:r>
            <a:r>
              <a:rPr lang="ru-RU" sz="1400" dirty="0" smtClean="0"/>
              <a:t> привилегий и прав. Атаман А.М. </a:t>
            </a:r>
            <a:r>
              <a:rPr lang="ru-RU" sz="1400" dirty="0" err="1" smtClean="0"/>
              <a:t>Каледин</a:t>
            </a:r>
            <a:r>
              <a:rPr lang="ru-RU" sz="1400" dirty="0" smtClean="0"/>
              <a:t>: карьера военного, судьба политика. Становление и </a:t>
            </a:r>
            <a:r>
              <a:rPr lang="ru-RU" sz="1400" dirty="0" err="1" smtClean="0"/>
              <a:t>прротивостояние</a:t>
            </a:r>
            <a:r>
              <a:rPr lang="ru-RU" sz="1400" dirty="0" smtClean="0"/>
              <a:t> 2-х политических центров (казачьего и </a:t>
            </a:r>
            <a:r>
              <a:rPr lang="ru-RU" sz="1400" dirty="0" err="1" smtClean="0"/>
              <a:t>неказачьего</a:t>
            </a:r>
            <a:r>
              <a:rPr lang="ru-RU" sz="1400" dirty="0" smtClean="0"/>
              <a:t> населения) в Ростове и Новочеркасске. Автономно-федералистские тенденции в казачьих областях Юга России (Дон, Кубань, Терек) в период общенационального кризиса и ослабления центральной власти. Попытки создания «Юго-Восточного Союза казачьих войск и горцев Северного Кавказа».</a:t>
            </a:r>
            <a:endParaRPr lang="ru-RU" sz="1400" dirty="0"/>
          </a:p>
        </p:txBody>
      </p:sp>
    </p:spTree>
  </p:cSld>
  <p:clrMapOvr>
    <a:masterClrMapping/>
  </p:clrMapOvr>
  <p:transition>
    <p:newsflash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204864"/>
            <a:ext cx="5791200" cy="1944216"/>
          </a:xfrm>
        </p:spPr>
        <p:txBody>
          <a:bodyPr>
            <a:noAutofit/>
          </a:bodyPr>
          <a:lstStyle/>
          <a:p>
            <a:r>
              <a:rPr lang="ru-RU" sz="2800" u="sng" dirty="0"/>
              <a:t>Алексей </a:t>
            </a:r>
            <a:r>
              <a:rPr lang="ru-RU" sz="2800" u="sng" dirty="0" smtClean="0"/>
              <a:t/>
            </a:r>
            <a:br>
              <a:rPr lang="ru-RU" sz="2800" u="sng" dirty="0" smtClean="0"/>
            </a:br>
            <a:r>
              <a:rPr lang="ru-RU" sz="2800" u="sng" dirty="0" smtClean="0"/>
              <a:t>Максимович</a:t>
            </a:r>
            <a:br>
              <a:rPr lang="ru-RU" sz="2800" u="sng" dirty="0" smtClean="0"/>
            </a:br>
            <a:r>
              <a:rPr lang="ru-RU" sz="2800" u="sng" dirty="0" smtClean="0"/>
              <a:t> </a:t>
            </a:r>
            <a:r>
              <a:rPr lang="ru-RU" sz="2800" u="sng" dirty="0" err="1" smtClean="0"/>
              <a:t>Каледин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> </a:t>
            </a:r>
            <a:r>
              <a:rPr lang="ru-RU" sz="2800" dirty="0"/>
              <a:t>атаман 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err="1" smtClean="0"/>
              <a:t>Всевеликого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> </a:t>
            </a:r>
            <a:r>
              <a:rPr lang="ru-RU" sz="2800" dirty="0"/>
              <a:t>Войска </a:t>
            </a:r>
            <a:r>
              <a:rPr lang="ru-RU" sz="2800" dirty="0" smtClean="0"/>
              <a:t>Донского</a:t>
            </a:r>
            <a:endParaRPr lang="ru-RU" sz="2800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25846" y="0"/>
            <a:ext cx="4995664" cy="689057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99177359"/>
      </p:ext>
    </p:extLst>
  </p:cSld>
  <p:clrMapOvr>
    <a:masterClrMapping/>
  </p:clrMapOvr>
  <p:transition>
    <p:newsflash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1409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61487067"/>
      </p:ext>
    </p:extLst>
  </p:cSld>
  <p:clrMapOvr>
    <a:masterClrMapping/>
  </p:clrMapOvr>
  <p:transition>
    <p:newsflash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4798268.jpe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" y="-1"/>
            <a:ext cx="9144000" cy="6858001"/>
          </a:xfrm>
        </p:spPr>
      </p:pic>
    </p:spTree>
  </p:cSld>
  <p:clrMapOvr>
    <a:masterClrMapping/>
  </p:clrMapOvr>
  <p:transition>
    <p:newsflash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6093296"/>
            <a:ext cx="8229600" cy="1066800"/>
          </a:xfrm>
        </p:spPr>
        <p:txBody>
          <a:bodyPr>
            <a:normAutofit/>
          </a:bodyPr>
          <a:lstStyle/>
          <a:p>
            <a:r>
              <a:rPr lang="ru-RU" sz="2000" dirty="0" smtClean="0"/>
              <a:t>Февральская революция</a:t>
            </a:r>
            <a:endParaRPr lang="ru-RU" sz="2000" dirty="0"/>
          </a:p>
        </p:txBody>
      </p:sp>
      <p:pic>
        <p:nvPicPr>
          <p:cNvPr id="4" name="Содержимое 3" descr="am000010345_b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ransition>
    <p:newsflash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1"/>
          <p:cNvSpPr>
            <a:spLocks noChangeArrowheads="1"/>
          </p:cNvSpPr>
          <p:nvPr/>
        </p:nvSpPr>
        <p:spPr bwMode="auto">
          <a:xfrm>
            <a:off x="0" y="1842792"/>
            <a:ext cx="9144000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ru-RU" dirty="0" smtClean="0"/>
              <a:t>Установление Советской власти на Дону в феврале – марте 1918г. Создание Донской Советской республики. Попытки разрешения аграрного вопроса на Дону весной 1918г. Конфискация помещичьих и войсковых земель, требование передела казачьих юртов, рабочие и иногородние против казачества.</a:t>
            </a:r>
          </a:p>
          <a:p>
            <a:r>
              <a:rPr lang="ru-RU" dirty="0" smtClean="0"/>
              <a:t>Казачество в поисках «3-го пути» между революцией и контрреволюцией, колебания средних слоев. Влияние этнокультурных и хозяйственных традиций, сословных  привилегий на реализацию «казачьей» программы создания государственной конфедерации на Юго-востоке России.</a:t>
            </a:r>
            <a:endParaRPr lang="ru-RU" dirty="0"/>
          </a:p>
        </p:txBody>
      </p:sp>
    </p:spTree>
  </p:cSld>
  <p:clrMapOvr>
    <a:masterClrMapping/>
  </p:clrMapOvr>
  <p:transition>
    <p:newsflash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2041"/>
            <a:ext cx="9127945" cy="68700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81599462"/>
      </p:ext>
    </p:extLst>
  </p:cSld>
  <p:clrMapOvr>
    <a:masterClrMapping/>
  </p:clrMapOvr>
  <p:transition>
    <p:newsflash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11895" y="58122"/>
            <a:ext cx="9144000" cy="73558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/>
              <a:t>24 января 1919 года Оргбюро ЦК РКП(б), после обсуждения 6-го пункта повестки дня — «Циркулярного письма ЦК об отношении к казакам», принимает секретную директиву «Ко всем ответственным товарищам, работающим в казачьих районах» с </a:t>
            </a:r>
            <a:r>
              <a:rPr lang="ru-RU" sz="1400" b="1" dirty="0" err="1"/>
              <a:t>резолюцией:«Принять</a:t>
            </a:r>
            <a:r>
              <a:rPr lang="ru-RU" sz="1400" b="1" dirty="0"/>
              <a:t> текст циркулярного письма. Предложить комиссариату земледелия разработать практические мероприятия по переселению бедноты в широком масштабе на казачьи земли». Эта директива, подписанная 29 января Председателем ВЦИК Я. Свердловым, и положила начало </a:t>
            </a:r>
            <a:r>
              <a:rPr lang="ru-RU" sz="1400" b="1" dirty="0" err="1"/>
              <a:t>расказачиванию</a:t>
            </a:r>
            <a:r>
              <a:rPr lang="ru-RU" sz="1400" b="1" dirty="0"/>
              <a:t>.</a:t>
            </a:r>
          </a:p>
          <a:p>
            <a:endParaRPr lang="ru-RU" sz="1400" dirty="0"/>
          </a:p>
          <a:p>
            <a:r>
              <a:rPr lang="ru-RU" sz="1400" dirty="0"/>
              <a:t>… С конца зимы 1919 года гражданская война на донской земле приняла невиданно ожесточённый характер. Борьба шла на полное истребление казаков, ибо 24 января 1919 года появилась человеконенавистническая директива о </a:t>
            </a:r>
            <a:r>
              <a:rPr lang="ru-RU" sz="1400" dirty="0" err="1"/>
              <a:t>расказачивании</a:t>
            </a:r>
            <a:r>
              <a:rPr lang="ru-RU" sz="1400" dirty="0"/>
              <a:t>, подписанная Я. Свердловым. В ней говорилось:</a:t>
            </a:r>
          </a:p>
          <a:p>
            <a:endParaRPr lang="ru-RU" sz="1400" dirty="0"/>
          </a:p>
          <a:p>
            <a:endParaRPr lang="ru-RU" sz="1400" dirty="0"/>
          </a:p>
          <a:p>
            <a:r>
              <a:rPr lang="ru-RU" sz="1400" dirty="0"/>
              <a:t>«Циркулярно. Секретно. Необходимо, учитывая опыт гражданской войны с казачеством, признать единственно правильным самую </a:t>
            </a:r>
            <a:r>
              <a:rPr lang="ru-RU" sz="1400" dirty="0" err="1"/>
              <a:t>безпощадную</a:t>
            </a:r>
            <a:r>
              <a:rPr lang="ru-RU" sz="1400" dirty="0"/>
              <a:t> борьбу со всеми верхами казачества, путем поголовного их истребления.</a:t>
            </a:r>
          </a:p>
          <a:p>
            <a:endParaRPr lang="ru-RU" sz="1400" dirty="0"/>
          </a:p>
          <a:p>
            <a:r>
              <a:rPr lang="ru-RU" sz="1400" dirty="0"/>
              <a:t>1. Провести массовый террор против богатых казаков, истребив их поголовно; произвести массовый террор по отношению ко всем казакам, принимавшим какое-либо, прямое или косвенное, участие с борьбе с советской властью. К среднему казачеству применить все те же меры, которые дают гарантию от каких-либо попыток к новым выступлениям против советской власти.</a:t>
            </a:r>
          </a:p>
          <a:p>
            <a:r>
              <a:rPr lang="ru-RU" sz="1400" dirty="0"/>
              <a:t> 2.Конфисковать хлеб и заставить ссыпать все излишки в указанные пункты, это относится как к хлебу, так и ко всем сельскохозяйственным продуктам.</a:t>
            </a:r>
          </a:p>
          <a:p>
            <a:r>
              <a:rPr lang="ru-RU" sz="1400" dirty="0"/>
              <a:t> 3. Принять меры по оказанию помощи переселяющейся пришлой бедноте, организуя переселение, где это возможно.</a:t>
            </a:r>
          </a:p>
          <a:p>
            <a:r>
              <a:rPr lang="ru-RU" sz="1400" dirty="0"/>
              <a:t> 4. Уровнять пришлых иногородних с казаками в земельном и во всех других отношениях.</a:t>
            </a:r>
          </a:p>
          <a:p>
            <a:r>
              <a:rPr lang="ru-RU" sz="1400" dirty="0"/>
              <a:t> 5. Провести разоружение, расстреливать каждого, у кого будет обнаружено оружие после срока сдачи.</a:t>
            </a:r>
          </a:p>
          <a:p>
            <a:r>
              <a:rPr lang="ru-RU" sz="1400" dirty="0"/>
              <a:t> 6. Выдавать оружие надежным элементам из иногородних.</a:t>
            </a:r>
          </a:p>
          <a:p>
            <a:r>
              <a:rPr lang="ru-RU" sz="1400" dirty="0"/>
              <a:t> 7. Вооруженные отряды оставлять в казачьих станицах; впредь до установления полного порядка.</a:t>
            </a:r>
          </a:p>
          <a:p>
            <a:r>
              <a:rPr lang="ru-RU" sz="1400" dirty="0"/>
              <a:t> 8. Всем комиссарам, назначенные в те или иные поселения, предлагается проявить максимальную твердость и неуклонно проводить настоящее указание».</a:t>
            </a:r>
          </a:p>
          <a:p>
            <a:endParaRPr lang="ru-RU" sz="1400" dirty="0"/>
          </a:p>
          <a:p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972547746"/>
      </p:ext>
    </p:extLst>
  </p:cSld>
  <p:clrMapOvr>
    <a:masterClrMapping/>
  </p:clrMapOvr>
  <p:transition>
    <p:newsflash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81538914"/>
      </p:ext>
    </p:extLst>
  </p:cSld>
  <p:clrMapOvr>
    <a:masterClrMapping/>
  </p:clrMapOvr>
  <p:transition>
    <p:newsflash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-171400"/>
            <a:ext cx="9144000" cy="72019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1400" dirty="0"/>
          </a:p>
          <a:p>
            <a:r>
              <a:rPr lang="ru-RU" sz="1400" dirty="0"/>
              <a:t>Вслед за директивой ЦК РКП (б) в газете Троцкого «Известия народного комиссариата по военным делам » появилась статья Вацетиса, в которой автор, стремясь перечеркнуть многовековые заслуги казачества перед Отечеством, писал:</a:t>
            </a:r>
          </a:p>
          <a:p>
            <a:r>
              <a:rPr lang="ru-RU" sz="1400" dirty="0" smtClean="0"/>
              <a:t>«</a:t>
            </a:r>
            <a:r>
              <a:rPr lang="ru-RU" sz="1400" dirty="0"/>
              <a:t>У казачества нет заслуг перед Русским народом и русским государством. У казачества есть заслуги перед темными силами русизма: По своей боевой подготовке казачество не отличалось к полезным боевым действиям. Особенно рельефно бросается в глаза дикий вид казака, его отсталость от приличной внешность культурного человека западной полосы. При исследовании психологической стороны этой массы приходится заметить свойства между психологией казачество и психологией некоторых представителей зоологического </a:t>
            </a:r>
            <a:r>
              <a:rPr lang="ru-RU" sz="1400" dirty="0" err="1"/>
              <a:t>мiра</a:t>
            </a:r>
            <a:r>
              <a:rPr lang="ru-RU" sz="1400" dirty="0"/>
              <a:t>».</a:t>
            </a:r>
          </a:p>
          <a:p>
            <a:r>
              <a:rPr lang="ru-RU" sz="1400" dirty="0" smtClean="0"/>
              <a:t>И </a:t>
            </a:r>
            <a:r>
              <a:rPr lang="ru-RU" sz="1400" dirty="0"/>
              <a:t>далее следовал откровенный призыв к террору против казачества:</a:t>
            </a:r>
          </a:p>
          <a:p>
            <a:r>
              <a:rPr lang="ru-RU" sz="1400" dirty="0" smtClean="0"/>
              <a:t>«</a:t>
            </a:r>
            <a:r>
              <a:rPr lang="ru-RU" sz="1400" dirty="0"/>
              <a:t>Стомиллионный российский пролетариат не имеет никакого нравственного права применять к Дону великодушие: Дон необходимо обезлошадить, обезоружить, </a:t>
            </a:r>
            <a:r>
              <a:rPr lang="ru-RU" sz="1400" dirty="0" err="1"/>
              <a:t>обезнагаить</a:t>
            </a:r>
            <a:r>
              <a:rPr lang="ru-RU" sz="1400" dirty="0"/>
              <a:t>. На всех их революционное пламя должно навести страх, ужас, и они, как евангельские свиньи, должны быть сброшены в Чёрное море».</a:t>
            </a:r>
          </a:p>
          <a:p>
            <a:r>
              <a:rPr lang="ru-RU" sz="1400" dirty="0" smtClean="0"/>
              <a:t>Развивая </a:t>
            </a:r>
            <a:r>
              <a:rPr lang="ru-RU" sz="1400" dirty="0"/>
              <a:t>эти жуткие террористические планы, Троцкий заявил на собрании политкомиссаров Южного фронта в Воронеже: </a:t>
            </a:r>
          </a:p>
          <a:p>
            <a:r>
              <a:rPr lang="ru-RU" sz="1400" dirty="0" smtClean="0"/>
              <a:t>«</a:t>
            </a:r>
            <a:r>
              <a:rPr lang="ru-RU" sz="1400" dirty="0"/>
              <a:t>Казачество – опора трона. Уничтожить казачество как таковое, </a:t>
            </a:r>
            <a:r>
              <a:rPr lang="ru-RU" sz="1400" dirty="0" err="1"/>
              <a:t>расказачить</a:t>
            </a:r>
            <a:r>
              <a:rPr lang="ru-RU" sz="1400" dirty="0"/>
              <a:t> казачество – вот наш лозунг. Снять лампасы, запретить именоваться казаком, выселить в массовом порядке в другие области».</a:t>
            </a:r>
          </a:p>
          <a:p>
            <a:endParaRPr lang="ru-RU" sz="1400" dirty="0"/>
          </a:p>
          <a:p>
            <a:r>
              <a:rPr lang="ru-RU" sz="1400" dirty="0"/>
              <a:t> Реализация решения требовала очищения территории от казаков. Для этого » признать единственно правильным самую беспощадную борьбу … путём поголовного истребления. Никакие компромиссы, никакая половинчатость недопустимы».</a:t>
            </a:r>
          </a:p>
          <a:p>
            <a:r>
              <a:rPr lang="ru-RU" sz="1400" dirty="0" smtClean="0"/>
              <a:t>                            А </a:t>
            </a:r>
            <a:r>
              <a:rPr lang="ru-RU" sz="1400" dirty="0"/>
              <a:t>также:</a:t>
            </a:r>
          </a:p>
          <a:p>
            <a:r>
              <a:rPr lang="ru-RU" sz="1400" dirty="0" smtClean="0"/>
              <a:t>«</a:t>
            </a:r>
            <a:r>
              <a:rPr lang="ru-RU" sz="1400" dirty="0"/>
              <a:t>истребив их поголовно; провести беспощадный массовый террор по отношению ко всем вообще казакам…</a:t>
            </a:r>
          </a:p>
          <a:p>
            <a:r>
              <a:rPr lang="ru-RU" sz="1400" dirty="0"/>
              <a:t> Конфисковать хлеб … и все сельскохозяйственные продукты.</a:t>
            </a:r>
          </a:p>
          <a:p>
            <a:r>
              <a:rPr lang="ru-RU" sz="1400" dirty="0"/>
              <a:t>. ..расстреливая каждого…</a:t>
            </a:r>
          </a:p>
          <a:p>
            <a:r>
              <a:rPr lang="ru-RU" sz="1400" dirty="0" smtClean="0"/>
              <a:t>Принять </a:t>
            </a:r>
            <a:r>
              <a:rPr lang="ru-RU" sz="1400" dirty="0"/>
              <a:t>все меры по оказанию помощи переселяющейся пришлой бедноте, организуя переселение, где это возможно…»</a:t>
            </a:r>
          </a:p>
          <a:p>
            <a:r>
              <a:rPr lang="ru-RU" sz="1400" dirty="0" smtClean="0"/>
              <a:t>Данная </a:t>
            </a:r>
            <a:r>
              <a:rPr lang="ru-RU" sz="1400" dirty="0"/>
              <a:t>Директива ЦК РКП(б) «Ко всем ответственным товарищам, работающим в казачьих районах» была подписана 29 января 1919 года Председателем ВЦИК </a:t>
            </a:r>
            <a:r>
              <a:rPr lang="ru-RU" sz="1400" dirty="0" err="1"/>
              <a:t>Я.Свердловым</a:t>
            </a:r>
            <a:r>
              <a:rPr lang="ru-RU" sz="14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097928643"/>
      </p:ext>
    </p:extLst>
  </p:cSld>
  <p:clrMapOvr>
    <a:masterClrMapping/>
  </p:clrMapOvr>
  <p:transition>
    <p:newsflash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4020" y="3990351"/>
            <a:ext cx="8999984" cy="28931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1600" dirty="0"/>
          </a:p>
          <a:p>
            <a:r>
              <a:rPr lang="ru-RU" sz="1600" dirty="0"/>
              <a:t>На казачьих землях предлагались следующие виды террора:</a:t>
            </a:r>
          </a:p>
          <a:p>
            <a:endParaRPr lang="ru-RU" sz="1600" dirty="0"/>
          </a:p>
          <a:p>
            <a:r>
              <a:rPr lang="ru-RU" sz="1600" dirty="0"/>
              <a:t>а) сожжение казачьих хуторов;</a:t>
            </a:r>
          </a:p>
          <a:p>
            <a:r>
              <a:rPr lang="ru-RU" sz="1600" dirty="0"/>
              <a:t> б) беспощадные расстрелы всех без исключения;</a:t>
            </a:r>
          </a:p>
          <a:p>
            <a:r>
              <a:rPr lang="ru-RU" sz="1600" dirty="0"/>
              <a:t> в) расстрелы через 5 или 10 человек взрослого мужского населения станиц, где оказывалось сопротивление </a:t>
            </a:r>
            <a:r>
              <a:rPr lang="ru-RU" sz="1600" dirty="0" err="1"/>
              <a:t>соввласти</a:t>
            </a:r>
            <a:r>
              <a:rPr lang="ru-RU" sz="1600" dirty="0"/>
              <a:t>;</a:t>
            </a:r>
          </a:p>
          <a:p>
            <a:r>
              <a:rPr lang="ru-RU" sz="1600" dirty="0"/>
              <a:t> г) массовое взятие заложников из соседних хуторов;</a:t>
            </a:r>
          </a:p>
          <a:p>
            <a:r>
              <a:rPr lang="ru-RU" sz="1600" dirty="0"/>
              <a:t> д) широкое оповещение населения хуторов и станиц и т. д. о том, что все станицы и хутора будут подвергаться беспощадному истреблению всего взрослого мужского населения и предаваться сожжению…</a:t>
            </a: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020" y="-6927"/>
            <a:ext cx="8999984" cy="43000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45659817"/>
      </p:ext>
    </p:extLst>
  </p:cSld>
  <p:clrMapOvr>
    <a:masterClrMapping/>
  </p:clrMapOvr>
  <p:transition>
    <p:newsflash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1"/>
          <p:cNvSpPr>
            <a:spLocks noChangeArrowheads="1"/>
          </p:cNvSpPr>
          <p:nvPr/>
        </p:nvSpPr>
        <p:spPr bwMode="auto">
          <a:xfrm>
            <a:off x="0" y="1476991"/>
            <a:ext cx="9144000" cy="31393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ru-RU" dirty="0" smtClean="0"/>
              <a:t>Развитие гражданской войны и иностранной интервенции на Дону. Причины немецкой оккупации части области, свержение Советской власти и  учреждение казачьей республики «</a:t>
            </a:r>
            <a:r>
              <a:rPr lang="ru-RU" dirty="0" err="1" smtClean="0"/>
              <a:t>Всевеликого</a:t>
            </a:r>
            <a:r>
              <a:rPr lang="ru-RU" dirty="0" smtClean="0"/>
              <a:t> Войска Донского». </a:t>
            </a:r>
          </a:p>
          <a:p>
            <a:r>
              <a:rPr lang="ru-RU" dirty="0" smtClean="0"/>
              <a:t>Характер «Основных законов …» казачьей конституции. Атаманы  П.Н. Краснов и А.П. </a:t>
            </a:r>
            <a:r>
              <a:rPr lang="ru-RU" dirty="0" err="1" smtClean="0"/>
              <a:t>Богаевский</a:t>
            </a:r>
            <a:r>
              <a:rPr lang="ru-RU" dirty="0" smtClean="0"/>
              <a:t>, судьбы политических лидеров.</a:t>
            </a:r>
          </a:p>
          <a:p>
            <a:r>
              <a:rPr lang="ru-RU" dirty="0" smtClean="0"/>
              <a:t>На полях сражений Южного фронта гражданской войны. Создание  </a:t>
            </a:r>
            <a:r>
              <a:rPr lang="en-US" dirty="0" smtClean="0"/>
              <a:t>I</a:t>
            </a:r>
            <a:r>
              <a:rPr lang="ru-RU" dirty="0" smtClean="0"/>
              <a:t> и </a:t>
            </a:r>
            <a:r>
              <a:rPr lang="en-US" dirty="0" smtClean="0"/>
              <a:t>II</a:t>
            </a:r>
            <a:r>
              <a:rPr lang="ru-RU" dirty="0" smtClean="0"/>
              <a:t> Конной армий  в составе Красной армии, их военные успехи. Полководцы гражданской войны Б.А. </a:t>
            </a:r>
            <a:r>
              <a:rPr lang="ru-RU" dirty="0" err="1" smtClean="0"/>
              <a:t>Думенко</a:t>
            </a:r>
            <a:r>
              <a:rPr lang="ru-RU" dirty="0" smtClean="0"/>
              <a:t>, Ф.К. Миронов, С.М. Буденный.</a:t>
            </a:r>
          </a:p>
          <a:p>
            <a:r>
              <a:rPr lang="ru-RU" dirty="0" smtClean="0"/>
              <a:t>Образование </a:t>
            </a:r>
            <a:r>
              <a:rPr lang="ru-RU" dirty="0" err="1" smtClean="0"/>
              <a:t>белоказачьей</a:t>
            </a:r>
            <a:r>
              <a:rPr lang="ru-RU" dirty="0" smtClean="0"/>
              <a:t> Донской армии, её действия в составе войск А.И. Деникина. Трагедия гражданской войны, «белый» и «красный» террор, его последствия.</a:t>
            </a:r>
            <a:endParaRPr lang="ru-RU" dirty="0"/>
          </a:p>
        </p:txBody>
      </p:sp>
    </p:spTree>
  </p:cSld>
  <p:clrMapOvr>
    <a:masterClrMapping/>
  </p:clrMapOvr>
  <p:transition>
    <p:newsflash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18256" y="5445224"/>
            <a:ext cx="8229600" cy="1066800"/>
          </a:xfrm>
        </p:spPr>
        <p:txBody>
          <a:bodyPr>
            <a:normAutofit/>
          </a:bodyPr>
          <a:lstStyle/>
          <a:p>
            <a:r>
              <a:rPr lang="ru-RU" sz="2400" dirty="0" smtClean="0"/>
              <a:t>атаман П.Н.Краснов</a:t>
            </a:r>
            <a:endParaRPr lang="ru-RU" sz="2400" dirty="0"/>
          </a:p>
        </p:txBody>
      </p:sp>
      <p:pic>
        <p:nvPicPr>
          <p:cNvPr id="4" name="Содержимое 3" descr="krasnov0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499992" y="0"/>
            <a:ext cx="4459957" cy="68063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newsflash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Rectangle 1"/>
          <p:cNvSpPr>
            <a:spLocks noChangeArrowheads="1"/>
          </p:cNvSpPr>
          <p:nvPr/>
        </p:nvSpPr>
        <p:spPr bwMode="auto">
          <a:xfrm>
            <a:off x="0" y="1534341"/>
            <a:ext cx="8964488" cy="40934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ru-RU" sz="2000" dirty="0" smtClean="0"/>
              <a:t>Вступление России в империалистическую стадию развития. Интеграционные процессы в промышленности, монополистические синдикаты «</a:t>
            </a:r>
            <a:r>
              <a:rPr lang="ru-RU" sz="2000" dirty="0" err="1" smtClean="0"/>
              <a:t>Продуголь</a:t>
            </a:r>
            <a:r>
              <a:rPr lang="ru-RU" sz="2000" dirty="0" smtClean="0"/>
              <a:t>», «</a:t>
            </a:r>
            <a:r>
              <a:rPr lang="ru-RU" sz="2000" dirty="0" err="1" smtClean="0"/>
              <a:t>Продмет</a:t>
            </a:r>
            <a:r>
              <a:rPr lang="ru-RU" sz="2000" dirty="0" smtClean="0"/>
              <a:t>» на Дону. Приток иностранных инвестиций и капиталов, причины превалирования </a:t>
            </a:r>
            <a:r>
              <a:rPr lang="ru-RU" sz="2000" dirty="0" err="1" smtClean="0"/>
              <a:t>франко-бельгйского</a:t>
            </a:r>
            <a:r>
              <a:rPr lang="ru-RU" sz="2000" dirty="0" smtClean="0"/>
              <a:t> капитала.</a:t>
            </a:r>
          </a:p>
          <a:p>
            <a:r>
              <a:rPr lang="ru-RU" sz="2000" dirty="0" smtClean="0"/>
              <a:t>Деятельность «Донского торгового общества», развитие акционерных обществ и компаний. Значимость легкой и пищевой промышленности в крае, активность мелкого и среднего бизнеса. Союзы предпринимателей (к 1910г. насчитывали более 7 тыс. чел.). Крупнейшие транспортные монополии «Общества Владикавказской железной дороги», «Русское общество пароходства и торговли». Соотношение банковского и торгово-промышленного капитала. Деятельность «Донского биржевого комитета» и создание системы биржевых комитетов.</a:t>
            </a:r>
            <a:endParaRPr lang="ru-RU" sz="2000" dirty="0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6021288"/>
            <a:ext cx="8229600" cy="836712"/>
          </a:xfrm>
        </p:spPr>
        <p:txBody>
          <a:bodyPr>
            <a:normAutofit/>
          </a:bodyPr>
          <a:lstStyle/>
          <a:p>
            <a:r>
              <a:rPr lang="ru-RU" sz="1800" dirty="0" smtClean="0"/>
              <a:t>атаман Войска Донского </a:t>
            </a:r>
            <a:r>
              <a:rPr lang="ru-RU" sz="1800" dirty="0" err="1" smtClean="0"/>
              <a:t>А.П.Богаевский</a:t>
            </a:r>
            <a:endParaRPr lang="ru-RU" sz="1800" dirty="0"/>
          </a:p>
        </p:txBody>
      </p:sp>
      <p:pic>
        <p:nvPicPr>
          <p:cNvPr id="4" name="Содержимое 3" descr="artlib_gallery-73099-o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491880" y="9306"/>
            <a:ext cx="5423098" cy="6419178"/>
          </a:xfrm>
        </p:spPr>
      </p:pic>
    </p:spTree>
  </p:cSld>
  <p:clrMapOvr>
    <a:masterClrMapping/>
  </p:clrMapOvr>
  <p:transition>
    <p:newsflash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Rectangle 1"/>
          <p:cNvSpPr>
            <a:spLocks noChangeArrowheads="1"/>
          </p:cNvSpPr>
          <p:nvPr/>
        </p:nvSpPr>
        <p:spPr bwMode="auto">
          <a:xfrm>
            <a:off x="0" y="482523"/>
            <a:ext cx="9144000" cy="56323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ru-RU" sz="2000" dirty="0" smtClean="0"/>
              <a:t>Политика советской власти в отношении казачества, деятельность казачьего комитета при ВЦИК. От дифференцированного  подхода к различным группам казачества и демократически уступок ликвидированному сословию (октябрь 1917 – ноябрь 1918г.) к «</a:t>
            </a:r>
            <a:r>
              <a:rPr lang="ru-RU" sz="2000" dirty="0" err="1" smtClean="0"/>
              <a:t>левокоммунистической</a:t>
            </a:r>
            <a:r>
              <a:rPr lang="ru-RU" sz="2000" dirty="0" smtClean="0"/>
              <a:t>» нетерпимости  в условиях нарастания мировой революции,  террору и  политике  «</a:t>
            </a:r>
            <a:r>
              <a:rPr lang="ru-RU" sz="2000" dirty="0" err="1" smtClean="0"/>
              <a:t>расказачивания</a:t>
            </a:r>
            <a:r>
              <a:rPr lang="ru-RU" sz="2000" dirty="0" smtClean="0"/>
              <a:t>». Циркулярное письмо ЦК РКП(б) от 24 января 1919г. о политике по отношению к казачеству и практика </a:t>
            </a:r>
            <a:r>
              <a:rPr lang="ru-RU" sz="2000" dirty="0" err="1" smtClean="0"/>
              <a:t>расказачивания</a:t>
            </a:r>
            <a:r>
              <a:rPr lang="ru-RU" sz="2000" dirty="0" smtClean="0"/>
              <a:t>. «</a:t>
            </a:r>
            <a:r>
              <a:rPr lang="ru-RU" sz="2000" dirty="0" err="1" smtClean="0"/>
              <a:t>Вешенское</a:t>
            </a:r>
            <a:r>
              <a:rPr lang="ru-RU" sz="2000" dirty="0" smtClean="0"/>
              <a:t> восстание» казаков и его </a:t>
            </a:r>
            <a:r>
              <a:rPr lang="ru-RU" sz="2000" dirty="0" err="1" smtClean="0"/>
              <a:t>последствия.Отказ</a:t>
            </a:r>
            <a:r>
              <a:rPr lang="ru-RU" sz="2000" dirty="0" smtClean="0"/>
              <a:t> Советского правительства и РВСР от военно-террористических методов в казачьей политике. «Тезисы о работе на Дону» (сентябрь 1919г.), переход на позиции уступок трудовому казачеству. </a:t>
            </a:r>
            <a:r>
              <a:rPr lang="en-US" sz="2000" dirty="0" smtClean="0"/>
              <a:t>I</a:t>
            </a:r>
            <a:r>
              <a:rPr lang="ru-RU" sz="2000" dirty="0" smtClean="0"/>
              <a:t> Всероссийский съезд трудового казачества (в марте 1920г.) и его значение. Причины военных успехов Красной армии на заключительном  этапе войны. Освобождение территории Дона и восстановление Советской власти в марте 1920г. Исход  более 50 тыс.«белоказаков» в эмиграцию  после падения Крыма.</a:t>
            </a:r>
          </a:p>
          <a:p>
            <a:r>
              <a:rPr lang="ru-RU" sz="2000" dirty="0" smtClean="0"/>
              <a:t>Окончание гражданской войны её итоги и уроки. </a:t>
            </a:r>
          </a:p>
          <a:p>
            <a:r>
              <a:rPr lang="ru-RU" sz="2000" dirty="0" smtClean="0"/>
              <a:t> </a:t>
            </a:r>
          </a:p>
        </p:txBody>
      </p:sp>
    </p:spTree>
  </p:cSld>
  <p:clrMapOvr>
    <a:masterClrMapping/>
  </p:clrMapOvr>
  <p:transition>
    <p:newsflash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76034000"/>
      </p:ext>
    </p:extLst>
  </p:cSld>
  <p:clrMapOvr>
    <a:masterClrMapping/>
  </p:clrMapOvr>
  <p:transition>
    <p:newsflash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4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ransition>
    <p:newsflash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karty07.gif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83782"/>
          </a:xfrm>
        </p:spPr>
      </p:pic>
    </p:spTree>
  </p:cSld>
  <p:clrMapOvr>
    <a:masterClrMapping/>
  </p:clrMapOvr>
  <p:transition>
    <p:newsflash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108520" y="-243408"/>
            <a:ext cx="8229600" cy="1066800"/>
          </a:xfrm>
        </p:spPr>
        <p:txBody>
          <a:bodyPr>
            <a:normAutofit/>
          </a:bodyPr>
          <a:lstStyle/>
          <a:p>
            <a:r>
              <a:rPr lang="ru-RU" sz="3200" dirty="0" smtClean="0"/>
              <a:t> Глоссарий</a:t>
            </a:r>
            <a:r>
              <a:rPr lang="ru-RU" sz="3200" b="1" dirty="0" smtClean="0"/>
              <a:t>:</a:t>
            </a:r>
            <a:r>
              <a:rPr lang="ru-RU" sz="3200" dirty="0" smtClean="0"/>
              <a:t> </a:t>
            </a:r>
            <a:endParaRPr lang="ru-RU" sz="32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980728"/>
            <a:ext cx="8686800" cy="5593808"/>
          </a:xfrm>
        </p:spPr>
        <p:txBody>
          <a:bodyPr>
            <a:normAutofit fontScale="92500" lnSpcReduction="10000"/>
          </a:bodyPr>
          <a:lstStyle/>
          <a:p>
            <a:r>
              <a:rPr lang="ru-RU" dirty="0" smtClean="0"/>
              <a:t>Индустриализация - это создание и развитие крупной промышленности, в первую очередь тяжелой, преобразование всего народного хозяйства на основе крупного промышленного производства.</a:t>
            </a:r>
          </a:p>
          <a:p>
            <a:endParaRPr lang="ru-RU" dirty="0" smtClean="0"/>
          </a:p>
          <a:p>
            <a:r>
              <a:rPr lang="ru-RU" dirty="0" err="1" smtClean="0"/>
              <a:t>Субрегион</a:t>
            </a:r>
            <a:r>
              <a:rPr lang="ru-RU" dirty="0" smtClean="0"/>
              <a:t> – это совокупность административно-территориальных единиц, имеющих особую геополитическую, историческую и экономическую характеристику.</a:t>
            </a:r>
          </a:p>
          <a:p>
            <a:endParaRPr lang="ru-RU" dirty="0" smtClean="0"/>
          </a:p>
          <a:p>
            <a:r>
              <a:rPr lang="ru-RU" dirty="0" smtClean="0"/>
              <a:t>Автономисты, название разных политических партий, требующих свободы самоуправления для какой-либо области или для данной национальности.</a:t>
            </a:r>
          </a:p>
          <a:p>
            <a:endParaRPr lang="ru-RU" dirty="0" smtClean="0"/>
          </a:p>
          <a:p>
            <a:r>
              <a:rPr lang="ru-RU" dirty="0" err="1" smtClean="0"/>
              <a:t>Расказачивание</a:t>
            </a:r>
            <a:r>
              <a:rPr lang="ru-RU" dirty="0" smtClean="0"/>
              <a:t> — процесс лишения человека или группы людей звания казак и соответствующего общественного статуса, прав и свобод, теми или иными органами власти.</a:t>
            </a:r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ransition>
    <p:newsflash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Донской казак 1910 год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755576" y="0"/>
            <a:ext cx="7308305" cy="68580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572549154"/>
      </p:ext>
    </p:extLst>
  </p:cSld>
  <p:clrMapOvr>
    <a:masterClrMapping/>
  </p:clrMapOvr>
  <p:transition>
    <p:newsflash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trade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51520" y="692695"/>
            <a:ext cx="8629550" cy="5753033"/>
          </a:xfrm>
        </p:spPr>
      </p:pic>
      <p:sp>
        <p:nvSpPr>
          <p:cNvPr id="5" name="Прямоугольник 4"/>
          <p:cNvSpPr/>
          <p:nvPr/>
        </p:nvSpPr>
        <p:spPr>
          <a:xfrm>
            <a:off x="2483768" y="6488668"/>
            <a:ext cx="33858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Донского торгового общества</a:t>
            </a:r>
            <a:endParaRPr lang="ru-RU" dirty="0"/>
          </a:p>
        </p:txBody>
      </p:sp>
    </p:spTree>
  </p:cSld>
  <p:clrMapOvr>
    <a:masterClrMapping/>
  </p:clrMapOvr>
  <p:transition>
    <p:newsflash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6160736"/>
            <a:ext cx="8686800" cy="697264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1600" dirty="0" smtClean="0"/>
              <a:t>Общество Владикавказской железной дороги. Заемный билет 10 000 рублей 1919 г.</a:t>
            </a:r>
            <a:endParaRPr lang="ru-RU" sz="1600" dirty="0"/>
          </a:p>
        </p:txBody>
      </p:sp>
      <p:pic>
        <p:nvPicPr>
          <p:cNvPr id="4" name="Рисунок 3" descr="Los021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1520" y="260648"/>
            <a:ext cx="8695134" cy="58326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newsflash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6516216"/>
            <a:ext cx="8686800" cy="341784"/>
          </a:xfrm>
        </p:spPr>
        <p:txBody>
          <a:bodyPr>
            <a:noAutofit/>
          </a:bodyPr>
          <a:lstStyle/>
          <a:p>
            <a:r>
              <a:rPr lang="ru-RU" sz="2000" dirty="0" smtClean="0"/>
              <a:t>русское Общество Пароходства и Торговли</a:t>
            </a:r>
            <a:endParaRPr lang="ru-RU" sz="2000" dirty="0"/>
          </a:p>
        </p:txBody>
      </p:sp>
      <p:pic>
        <p:nvPicPr>
          <p:cNvPr id="4" name="Содержимое 3" descr="image.jpe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620688"/>
            <a:ext cx="8964488" cy="5688632"/>
          </a:xfrm>
        </p:spPr>
      </p:pic>
    </p:spTree>
  </p:cSld>
  <p:clrMapOvr>
    <a:masterClrMapping/>
  </p:clrMapOvr>
  <p:transition>
    <p:newsflash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0552"/>
          <a:stretch/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31819997"/>
      </p:ext>
    </p:extLst>
  </p:cSld>
  <p:clrMapOvr>
    <a:masterClrMapping/>
  </p:clrMapOvr>
  <p:transition>
    <p:newsflash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58" name="Rectangle 3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8" name="Прямоугольник 37"/>
          <p:cNvSpPr/>
          <p:nvPr/>
        </p:nvSpPr>
        <p:spPr>
          <a:xfrm>
            <a:off x="251520" y="836712"/>
            <a:ext cx="8640960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/>
              <a:t>Армянский и греческий торгово-промышленный капитал, его привилегированное положение по отношению к иногороднему капиталу. Использование Войсковой администрацией привилегий, пополнение войсковой казны за счет капиталов предпринимателей всех сословий, сдача в аренду 2/3 свободных войсковых земель. Углубление зерновой специализации сельского хозяйства края. Феодально-общинные пережитки в эволюции аграрного сектора. Ограничение неземледельческого предпринимательства казаков. Казачье муниципальное землепользование, хозяйства и экономии донских помещиков. Служебные тяготы и обнищание части казачества. Усиление дифференциации в казачьей и крестьянской общинах.</a:t>
            </a:r>
            <a:endParaRPr lang="ru-RU" sz="2400" dirty="0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jpeg"/></Relationships>
</file>

<file path=ppt/theme/theme1.xml><?xml version="1.0" encoding="utf-8"?>
<a:theme xmlns:a="http://schemas.openxmlformats.org/drawingml/2006/main" name="Главная">
  <a:themeElements>
    <a:clrScheme name="Главная">
      <a:dk1>
        <a:srgbClr val="000000"/>
      </a:dk1>
      <a:lt1>
        <a:srgbClr val="FFFFFF"/>
      </a:lt1>
      <a:dk2>
        <a:srgbClr val="D1282E"/>
      </a:dk2>
      <a:lt2>
        <a:srgbClr val="C8C8B1"/>
      </a:lt2>
      <a:accent1>
        <a:srgbClr val="7A7A7A"/>
      </a:accent1>
      <a:accent2>
        <a:srgbClr val="F5C201"/>
      </a:accent2>
      <a:accent3>
        <a:srgbClr val="526DB0"/>
      </a:accent3>
      <a:accent4>
        <a:srgbClr val="989AAC"/>
      </a:accent4>
      <a:accent5>
        <a:srgbClr val="DC5924"/>
      </a:accent5>
      <a:accent6>
        <a:srgbClr val="B4B392"/>
      </a:accent6>
      <a:hlink>
        <a:srgbClr val="CC9900"/>
      </a:hlink>
      <a:folHlink>
        <a:srgbClr val="969696"/>
      </a:folHlink>
    </a:clrScheme>
    <a:fontScheme name="Главная">
      <a:majorFont>
        <a:latin typeface="Arial Black"/>
        <a:ea typeface=""/>
        <a:cs typeface=""/>
        <a:font script="Jpan" typeface="ＭＳ Ｐゴシック"/>
        <a:font script="Hang" typeface="HY견고딕"/>
        <a:font script="Hans" typeface="微软雅黑"/>
        <a:font script="Hant" typeface="微軟正黑體"/>
        <a:font script="Arab" typeface="Tahoma"/>
        <a:font script="Hebr" typeface="Ta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лавная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250000"/>
              </a:schemeClr>
            </a:gs>
            <a:gs pos="35000">
              <a:schemeClr val="phClr">
                <a:tint val="47000"/>
                <a:satMod val="275000"/>
              </a:schemeClr>
            </a:gs>
            <a:gs pos="100000">
              <a:schemeClr val="phClr">
                <a:tint val="25000"/>
                <a:satMod val="300000"/>
              </a:schemeClr>
            </a:gs>
          </a:gsLst>
          <a:lin ang="16200000" scaled="1"/>
        </a:gradFill>
        <a:solidFill>
          <a:schemeClr val="phClr">
            <a:satMod val="110000"/>
          </a:schemeClr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4127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9999" dist="23000" algn="bl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38100" dist="19050" algn="bl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l"/>
          </a:scene3d>
          <a:sp3d prstMaterial="plastic">
            <a:bevelT w="38100" h="31750"/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96000"/>
              </a:schemeClr>
              <a:schemeClr val="phClr">
                <a:shade val="94000"/>
              </a:schemeClr>
            </a:duotone>
          </a:blip>
          <a:tile tx="0" ty="0" sx="100000" sy="100000" flip="none" algn="tl"/>
        </a:blipFill>
        <a:gradFill rotWithShape="1">
          <a:gsLst>
            <a:gs pos="0">
              <a:schemeClr val="phClr">
                <a:tint val="84000"/>
                <a:satMod val="110000"/>
              </a:schemeClr>
            </a:gs>
            <a:gs pos="44000">
              <a:schemeClr val="phClr">
                <a:tint val="93000"/>
                <a:satMod val="115000"/>
              </a:schemeClr>
            </a:gs>
            <a:gs pos="100000">
              <a:schemeClr val="phClr">
                <a:tint val="100000"/>
                <a:shade val="59000"/>
                <a:satMod val="120000"/>
              </a:schemeClr>
            </a:gs>
          </a:gsLst>
          <a:path path="circle">
            <a:fillToRect l="40000" t="60000" r="60000" b="4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Городская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Городская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Город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Essential</Template>
  <TotalTime>300</TotalTime>
  <Words>2085</Words>
  <Application>Microsoft Office PowerPoint</Application>
  <PresentationFormat>Экран (4:3)</PresentationFormat>
  <Paragraphs>93</Paragraphs>
  <Slides>35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35</vt:i4>
      </vt:variant>
    </vt:vector>
  </HeadingPairs>
  <TitlesOfParts>
    <vt:vector size="37" baseType="lpstr">
      <vt:lpstr>Главная</vt:lpstr>
      <vt:lpstr>Городская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русское Общество Пароходства и Торговли</vt:lpstr>
      <vt:lpstr>Презентация PowerPoint</vt:lpstr>
      <vt:lpstr>Презентация PowerPoint</vt:lpstr>
      <vt:lpstr>Презентация PowerPoint</vt:lpstr>
      <vt:lpstr>Ростов-на-Дону (XIX - XX века)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Алексей  Максимович  Каледин  атаман  Всевеликого  Войска Донского</vt:lpstr>
      <vt:lpstr>Презентация PowerPoint</vt:lpstr>
      <vt:lpstr>Февральская революция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атаман П.Н.Краснов</vt:lpstr>
      <vt:lpstr>атаман Войска Донского А.П.Богаевский</vt:lpstr>
      <vt:lpstr>Презентация PowerPoint</vt:lpstr>
      <vt:lpstr>Презентация PowerPoint</vt:lpstr>
      <vt:lpstr>Презентация PowerPoint</vt:lpstr>
      <vt:lpstr>Презентация PowerPoint</vt:lpstr>
      <vt:lpstr> Глоссарий: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Виктория</dc:creator>
  <cp:lastModifiedBy>Пользователь</cp:lastModifiedBy>
  <cp:revision>14</cp:revision>
  <dcterms:created xsi:type="dcterms:W3CDTF">2011-12-20T21:43:33Z</dcterms:created>
  <dcterms:modified xsi:type="dcterms:W3CDTF">2012-08-23T08:20:34Z</dcterms:modified>
</cp:coreProperties>
</file>