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  <p:sldMasterId id="2147483804" r:id="rId2"/>
    <p:sldMasterId id="2147483816" r:id="rId3"/>
  </p:sldMasterIdLst>
  <p:sldIdLst>
    <p:sldId id="261" r:id="rId4"/>
    <p:sldId id="279" r:id="rId5"/>
    <p:sldId id="256" r:id="rId6"/>
    <p:sldId id="280" r:id="rId7"/>
    <p:sldId id="276" r:id="rId8"/>
    <p:sldId id="265" r:id="rId9"/>
    <p:sldId id="257" r:id="rId10"/>
    <p:sldId id="277" r:id="rId11"/>
    <p:sldId id="269" r:id="rId12"/>
    <p:sldId id="258" r:id="rId13"/>
    <p:sldId id="278" r:id="rId14"/>
    <p:sldId id="270" r:id="rId15"/>
    <p:sldId id="259" r:id="rId16"/>
    <p:sldId id="262" r:id="rId17"/>
    <p:sldId id="272" r:id="rId18"/>
    <p:sldId id="273" r:id="rId19"/>
    <p:sldId id="267" r:id="rId20"/>
    <p:sldId id="268" r:id="rId21"/>
    <p:sldId id="27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06.08.2012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0655081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06.08.2012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848817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06.08.2012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668017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06.08.2012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947071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9DD9"/>
                </a:solidFill>
              </a:rPr>
              <a:pPr/>
              <a:t>06.08.2012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461216"/>
      </p:ext>
    </p:extLst>
  </p:cSld>
  <p:clrMapOvr>
    <a:masterClrMapping/>
  </p:clrMapOvr>
  <p:transition>
    <p:newsflash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9DD9"/>
                </a:solidFill>
              </a:rPr>
              <a:pPr/>
              <a:t>06.08.2012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482914"/>
      </p:ext>
    </p:extLst>
  </p:cSld>
  <p:clrMapOvr>
    <a:masterClrMapping/>
  </p:clrMapOvr>
  <p:transition>
    <p:newsflash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9DD9"/>
                </a:solidFill>
              </a:rPr>
              <a:pPr/>
              <a:t>06.08.2012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385563"/>
      </p:ext>
    </p:extLst>
  </p:cSld>
  <p:clrMapOvr>
    <a:masterClrMapping/>
  </p:clrMapOvr>
  <p:transition>
    <p:newsflash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9DD9"/>
                </a:solidFill>
              </a:rPr>
              <a:pPr/>
              <a:t>06.08.2012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985852"/>
      </p:ext>
    </p:extLst>
  </p:cSld>
  <p:clrMapOvr>
    <a:masterClrMapping/>
  </p:clrMapOvr>
  <p:transition>
    <p:newsflash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>
                <a:solidFill>
                  <a:srgbClr val="009DD9"/>
                </a:solidFill>
              </a:rPr>
              <a:pPr/>
              <a:t>06.08.2012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009DD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271321"/>
      </p:ext>
    </p:extLst>
  </p:cSld>
  <p:clrMapOvr>
    <a:masterClrMapping/>
  </p:clrMapOvr>
  <p:transition>
    <p:newsflash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9DD9"/>
                </a:solidFill>
              </a:rPr>
              <a:pPr/>
              <a:t>06.08.2012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436201"/>
      </p:ext>
    </p:extLst>
  </p:cSld>
  <p:clrMapOvr>
    <a:masterClrMapping/>
  </p:clrMapOvr>
  <p:transition>
    <p:newsflash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9DD9"/>
                </a:solidFill>
              </a:rPr>
              <a:pPr/>
              <a:t>06.08.2012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43000"/>
      </p:ext>
    </p:extLst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06.08.2012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520220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9DD9"/>
                </a:solidFill>
              </a:rPr>
              <a:pPr/>
              <a:t>06.08.2012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69372"/>
      </p:ext>
    </p:extLst>
  </p:cSld>
  <p:clrMapOvr>
    <a:masterClrMapping/>
  </p:clrMapOvr>
  <p:transition>
    <p:newsflash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9DD9"/>
                </a:solidFill>
              </a:rPr>
              <a:pPr/>
              <a:t>06.08.2012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872848"/>
      </p:ext>
    </p:extLst>
  </p:cSld>
  <p:clrMapOvr>
    <a:masterClrMapping/>
  </p:clrMapOvr>
  <p:transition>
    <p:newsflash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9DD9"/>
                </a:solidFill>
              </a:rPr>
              <a:pPr/>
              <a:t>06.08.2012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436484"/>
      </p:ext>
    </p:extLst>
  </p:cSld>
  <p:clrMapOvr>
    <a:masterClrMapping/>
  </p:clrMapOvr>
  <p:transition>
    <p:newsflash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9DD9"/>
                </a:solidFill>
              </a:rPr>
              <a:pPr/>
              <a:t>06.08.2012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177241"/>
      </p:ext>
    </p:extLst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06.08.2012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37118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06.08.2012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609708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06.08.2012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57750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06.08.2012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947748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06.08.2012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780240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06.08.2012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76001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06.08.2012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550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>
    <p:newsflash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>
    <p:newsflash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009DD9"/>
                </a:solidFill>
              </a:rPr>
              <a:pPr/>
              <a:t>06.08.2012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373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>
    <p:newsflash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00808"/>
            <a:ext cx="8924528" cy="58221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</a:t>
            </a:r>
            <a:r>
              <a:rPr lang="ru-RU" sz="4400" b="1" dirty="0" smtClean="0">
                <a:solidFill>
                  <a:srgbClr val="FF0000"/>
                </a:solidFill>
                <a:latin typeface="Comic Sans MS" pitchFamily="66" charset="0"/>
              </a:rPr>
              <a:t>Геополитическое положение  Донского </a:t>
            </a:r>
            <a:r>
              <a:rPr lang="ru-RU" sz="4400" b="1" dirty="0" err="1" smtClean="0">
                <a:solidFill>
                  <a:srgbClr val="FF0000"/>
                </a:solidFill>
                <a:latin typeface="Comic Sans MS" pitchFamily="66" charset="0"/>
              </a:rPr>
              <a:t>субрегиона</a:t>
            </a:r>
            <a:r>
              <a:rPr lang="ru-RU" sz="4400" b="1" dirty="0" smtClean="0">
                <a:solidFill>
                  <a:srgbClr val="FF0000"/>
                </a:solidFill>
                <a:latin typeface="Comic Sans MS" pitchFamily="66" charset="0"/>
              </a:rPr>
              <a:t> в Х</a:t>
            </a:r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</a:rPr>
              <a:t>VI</a:t>
            </a:r>
            <a:r>
              <a:rPr lang="ru-RU" sz="4400" b="1" dirty="0" smtClean="0">
                <a:solidFill>
                  <a:srgbClr val="FF0000"/>
                </a:solidFill>
                <a:latin typeface="Comic Sans MS" pitchFamily="66" charset="0"/>
              </a:rPr>
              <a:t> –Х</a:t>
            </a:r>
            <a:r>
              <a:rPr lang="en-US" sz="4400" b="1" dirty="0" smtClean="0">
                <a:solidFill>
                  <a:srgbClr val="FF0000"/>
                </a:solidFill>
                <a:latin typeface="Comic Sans MS" pitchFamily="66" charset="0"/>
              </a:rPr>
              <a:t>VII</a:t>
            </a:r>
            <a:r>
              <a:rPr lang="ru-RU" sz="4400" b="1" dirty="0" smtClean="0">
                <a:solidFill>
                  <a:srgbClr val="FF0000"/>
                </a:solidFill>
                <a:latin typeface="Comic Sans MS" pitchFamily="66" charset="0"/>
              </a:rPr>
              <a:t> в.в.  Казачье автономное </a:t>
            </a:r>
            <a:r>
              <a:rPr lang="ru-RU" sz="4400" b="1" dirty="0" err="1" smtClean="0">
                <a:solidFill>
                  <a:srgbClr val="FF0000"/>
                </a:solidFill>
                <a:latin typeface="Comic Sans MS" pitchFamily="66" charset="0"/>
              </a:rPr>
              <a:t>квазигосударство</a:t>
            </a:r>
            <a:r>
              <a:rPr lang="ru-RU" sz="4400" b="1" dirty="0" smtClean="0">
                <a:solidFill>
                  <a:srgbClr val="FF0000"/>
                </a:solidFill>
                <a:latin typeface="Comic Sans MS" pitchFamily="66" charset="0"/>
              </a:rPr>
              <a:t> «</a:t>
            </a:r>
            <a:r>
              <a:rPr lang="ru-RU" sz="4400" b="1" dirty="0" err="1" smtClean="0">
                <a:solidFill>
                  <a:srgbClr val="FF0000"/>
                </a:solidFill>
                <a:latin typeface="Comic Sans MS" pitchFamily="66" charset="0"/>
              </a:rPr>
              <a:t>Всевеликое</a:t>
            </a:r>
            <a:r>
              <a:rPr lang="ru-RU" sz="4400" b="1" dirty="0" smtClean="0">
                <a:solidFill>
                  <a:srgbClr val="FF0000"/>
                </a:solidFill>
                <a:latin typeface="Comic Sans MS" pitchFamily="66" charset="0"/>
              </a:rPr>
              <a:t> Войско Донское» и его соседи.</a:t>
            </a:r>
            <a:endParaRPr lang="ru-RU" sz="4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4132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j-ea"/>
                <a:cs typeface="+mj-cs"/>
              </a:rPr>
              <a:t>Лекция  № </a:t>
            </a:r>
            <a:r>
              <a:rPr lang="en-US" sz="7200" b="1" noProof="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ea typeface="+mj-ea"/>
                <a:cs typeface="+mj-cs"/>
              </a:rPr>
              <a:t>2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abriola" pitchFamily="82" charset="0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1765332" cy="122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941168"/>
            <a:ext cx="2598700" cy="176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newsfla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79512" y="1124744"/>
            <a:ext cx="896448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Начало формирования военно-политической организации «Войско Донское». Развитие норм обычного войскового права, войсковой </a:t>
            </a:r>
            <a:r>
              <a:rPr lang="ru-RU" dirty="0" err="1" smtClean="0"/>
              <a:t>присуд</a:t>
            </a:r>
            <a:r>
              <a:rPr lang="ru-RU" dirty="0" smtClean="0"/>
              <a:t> и Совет Стариков. Возрастание роли атаманской власти и войсковых старшин в </a:t>
            </a:r>
            <a:r>
              <a:rPr lang="ru-RU" dirty="0" err="1" smtClean="0"/>
              <a:t>нач</a:t>
            </a:r>
            <a:r>
              <a:rPr lang="ru-RU" dirty="0" smtClean="0"/>
              <a:t>. </a:t>
            </a:r>
            <a:r>
              <a:rPr lang="en-US" dirty="0" smtClean="0"/>
              <a:t>XVII</a:t>
            </a:r>
            <a:r>
              <a:rPr lang="ru-RU" dirty="0" smtClean="0"/>
              <a:t> века. Христианская религия и православная церковь в жизни донского казачества </a:t>
            </a:r>
            <a:r>
              <a:rPr lang="en-US" dirty="0" smtClean="0"/>
              <a:t>XV</a:t>
            </a:r>
            <a:r>
              <a:rPr lang="ru-RU" dirty="0" smtClean="0"/>
              <a:t>- </a:t>
            </a:r>
            <a:r>
              <a:rPr lang="ru-RU" dirty="0" err="1" smtClean="0"/>
              <a:t>нач</a:t>
            </a:r>
            <a:r>
              <a:rPr lang="ru-RU" dirty="0" smtClean="0"/>
              <a:t>. </a:t>
            </a:r>
            <a:r>
              <a:rPr lang="en-US" dirty="0" smtClean="0"/>
              <a:t>XVII</a:t>
            </a:r>
            <a:r>
              <a:rPr lang="ru-RU" dirty="0" smtClean="0"/>
              <a:t> в.в. традиция веротерпимости.</a:t>
            </a:r>
          </a:p>
          <a:p>
            <a:r>
              <a:rPr lang="ru-RU" dirty="0" smtClean="0"/>
              <a:t>Казачья «христианская республика» – её автономность, правовой, военно-политический  и </a:t>
            </a:r>
            <a:r>
              <a:rPr lang="ru-RU" dirty="0" err="1" smtClean="0"/>
              <a:t>этносоциальный</a:t>
            </a:r>
            <a:r>
              <a:rPr lang="ru-RU" dirty="0" smtClean="0"/>
              <a:t> статус в отношениях с соседними государствами: Московским царством, Османской империей, Крымским ханством, Ногайской Ордой, Польшей  и Литвой. Союз Войска Донского с Запорожской </a:t>
            </a:r>
            <a:r>
              <a:rPr lang="ru-RU" dirty="0" err="1" smtClean="0"/>
              <a:t>Сечью</a:t>
            </a:r>
            <a:r>
              <a:rPr lang="ru-RU" dirty="0" smtClean="0"/>
              <a:t>. Сложность защиты «спорной» приграничной территории Донских земель. Альтернатива взаимовыгодных отношений с Российским государством. Причины укрепления связей и интеграции с конца </a:t>
            </a:r>
            <a:r>
              <a:rPr lang="en-US" dirty="0" smtClean="0"/>
              <a:t>XVI</a:t>
            </a:r>
            <a:r>
              <a:rPr lang="ru-RU" dirty="0" smtClean="0"/>
              <a:t> столетия: преимущественно русская основа казачьего сообщества, общая религиозная, православная идеология, дипломатическое и военно-политическое противостояние мусульманам-иноверцам  Юго-востока и католикам Запада. Укрепление экономических и торговых связей, получение жалования за службу.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7332572"/>
      </p:ext>
    </p:extLst>
  </p:cSld>
  <p:clrMapOvr>
    <a:masterClrMapping/>
  </p:clrMapOvr>
  <p:transition>
    <p:newsfla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396335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Пешие реестровые казаки в праздничной и обычной одежде.</a:t>
            </a:r>
            <a:endParaRPr lang="ru-RU" sz="2400" dirty="0"/>
          </a:p>
        </p:txBody>
      </p:sp>
      <p:pic>
        <p:nvPicPr>
          <p:cNvPr id="5" name="Рисунок 4" descr="c1bc5a04c5a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0648"/>
            <a:ext cx="9144000" cy="6192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2365136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Роль донского казачества в охране и защите юго-восточных границ Российского государства. Участие в войнах России </a:t>
            </a:r>
            <a:r>
              <a:rPr lang="en-US" dirty="0" smtClean="0"/>
              <a:t>XVI</a:t>
            </a:r>
            <a:r>
              <a:rPr lang="ru-RU" dirty="0" smtClean="0"/>
              <a:t> в.; покорение Казанского и Астраханского ханств, борьба за Азов, морские военные походы по Черному и Каспийскому морям.</a:t>
            </a:r>
          </a:p>
          <a:p>
            <a:r>
              <a:rPr lang="ru-RU" dirty="0" smtClean="0"/>
              <a:t> «Великая смута» в России начала </a:t>
            </a:r>
            <a:r>
              <a:rPr lang="en-US" dirty="0" smtClean="0"/>
              <a:t>XVII</a:t>
            </a:r>
            <a:r>
              <a:rPr lang="ru-RU" dirty="0" smtClean="0"/>
              <a:t> в. (1605-1613г.г.). Участие донского казачества в событиях гражданской войны и интервенции. Борьба с дворянством за сословные привилегии. Роль казачества в воцарении династии Романовых.</a:t>
            </a:r>
          </a:p>
          <a:p>
            <a:r>
              <a:rPr lang="ru-RU" dirty="0" smtClean="0"/>
              <a:t>Борьба за Азов. Героическое «осадное сидение» донских казаков 1637-1642г.г. и причины сдачи города. «Повесть об Азовском осадном сидении донских казаков» </a:t>
            </a:r>
            <a:r>
              <a:rPr lang="ru-RU" dirty="0" err="1" smtClean="0"/>
              <a:t>Ф.Катошихина</a:t>
            </a:r>
            <a:r>
              <a:rPr lang="ru-RU" dirty="0" smtClean="0"/>
              <a:t>, её литературная и </a:t>
            </a:r>
            <a:r>
              <a:rPr lang="ru-RU" dirty="0" err="1" smtClean="0"/>
              <a:t>историко</a:t>
            </a:r>
            <a:r>
              <a:rPr lang="ru-RU" dirty="0" smtClean="0"/>
              <a:t>- культурная значимость.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23528" y="1102679"/>
            <a:ext cx="8388424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Противостояние туркам, крымским татарам и  ногайцам, ослабление Войска Донского и усиление вассальной зависимости донских земель от Москвы. Оформление социального статуса казачества, его прав, привилегий  обязанностей по службе. Наступление на традиционное право «С Дону выдачи нет!» в условиях завершения оформления крепостнической системы в России и большого оттока беглых крестьян. Переход казаков к оседлому образу жизни, развитие торговли, земледелия, скотоводства.</a:t>
            </a:r>
          </a:p>
          <a:p>
            <a:r>
              <a:rPr lang="ru-RU" dirty="0" smtClean="0"/>
              <a:t>Оформление и  усиление сословно-корпоративных черт казачества во </a:t>
            </a:r>
            <a:r>
              <a:rPr lang="en-US" dirty="0" smtClean="0"/>
              <a:t>II</a:t>
            </a:r>
            <a:r>
              <a:rPr lang="ru-RU" dirty="0" smtClean="0"/>
              <a:t> половине </a:t>
            </a:r>
            <a:r>
              <a:rPr lang="en-US" dirty="0" smtClean="0"/>
              <a:t>XVII</a:t>
            </a:r>
            <a:r>
              <a:rPr lang="ru-RU" dirty="0" smtClean="0"/>
              <a:t> века. Возникновение социальной дифференциации и поляризации среди казаков: «старые казаки» и старшина, выросты, </a:t>
            </a:r>
            <a:r>
              <a:rPr lang="ru-RU" dirty="0" err="1" smtClean="0"/>
              <a:t>чуры</a:t>
            </a:r>
            <a:r>
              <a:rPr lang="ru-RU" dirty="0" smtClean="0"/>
              <a:t>. </a:t>
            </a:r>
            <a:r>
              <a:rPr lang="ru-RU" dirty="0" err="1" smtClean="0"/>
              <a:t>Неказачье</a:t>
            </a:r>
            <a:r>
              <a:rPr lang="ru-RU" dirty="0" smtClean="0"/>
              <a:t> население, его появление в связи с возможностью оседлой жизни и освоением донских земель: «</a:t>
            </a:r>
            <a:r>
              <a:rPr lang="ru-RU" dirty="0" err="1" smtClean="0"/>
              <a:t>новожилы</a:t>
            </a:r>
            <a:r>
              <a:rPr lang="ru-RU" dirty="0" smtClean="0"/>
              <a:t>» – беглые крестьяне, бурлаки, вольнонаемные, </a:t>
            </a:r>
            <a:r>
              <a:rPr lang="ru-RU" dirty="0" err="1" smtClean="0"/>
              <a:t>оземейные</a:t>
            </a:r>
            <a:r>
              <a:rPr lang="ru-RU" dirty="0" smtClean="0"/>
              <a:t>, ясыри-пленные и др. Трения между войсковой старшиной, «домовитыми казаками» Нижнего Дона и «голытьбой» Верхнего Дона. Церковный раскол и казаки старообрядцы на Дону </a:t>
            </a:r>
            <a:r>
              <a:rPr lang="en-US" dirty="0" smtClean="0"/>
              <a:t>II</a:t>
            </a:r>
            <a:r>
              <a:rPr lang="ru-RU" dirty="0" smtClean="0"/>
              <a:t> половины </a:t>
            </a:r>
            <a:r>
              <a:rPr lang="en-US" dirty="0" smtClean="0"/>
              <a:t>XVII</a:t>
            </a:r>
            <a:r>
              <a:rPr lang="ru-RU" dirty="0" smtClean="0"/>
              <a:t>- н.</a:t>
            </a:r>
            <a:r>
              <a:rPr lang="en-US" dirty="0" smtClean="0"/>
              <a:t>XVIII</a:t>
            </a:r>
            <a:r>
              <a:rPr lang="ru-RU" dirty="0" smtClean="0"/>
              <a:t> в.в.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3559" y="6381328"/>
            <a:ext cx="8363272" cy="337224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Битва за Азов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29" y="0"/>
            <a:ext cx="916844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newsfla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334780"/>
            <a:ext cx="85324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участие донских казаков в войнах России</a:t>
            </a:r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5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newsfla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005-005-Vosstanie-S.T.-Razin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1340768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b="1" dirty="0" smtClean="0"/>
              <a:t>Крестьянская война под предводительством С.Т. Разина. Легендарный атаман – государственный преступник или народный герой?</a:t>
            </a:r>
          </a:p>
          <a:p>
            <a:r>
              <a:rPr lang="ru-RU" b="1" dirty="0" smtClean="0"/>
              <a:t>Участие донского казачества в войнах России </a:t>
            </a:r>
            <a:r>
              <a:rPr lang="en-US" b="1" dirty="0" smtClean="0"/>
              <a:t>XVII</a:t>
            </a:r>
            <a:r>
              <a:rPr lang="ru-RU" b="1" dirty="0" smtClean="0"/>
              <a:t> века. Военное искусство казаков, влияние на него азиатских традиций.</a:t>
            </a:r>
          </a:p>
        </p:txBody>
      </p:sp>
    </p:spTree>
  </p:cSld>
  <p:clrMapOvr>
    <a:masterClrMapping/>
  </p:clrMapOvr>
  <p:transition>
    <p:newsfla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229600" cy="1066800"/>
          </a:xfrm>
        </p:spPr>
        <p:txBody>
          <a:bodyPr/>
          <a:lstStyle/>
          <a:p>
            <a:r>
              <a:rPr lang="ru-RU" dirty="0" smtClean="0"/>
              <a:t>Глоссарий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Геополитика— наука о контроле над территорией, о закономерностях распределения и перераспределения сфер влияния (центров силы) различных государств и межгосударственных объединений. Относится к роду общественно-географических наук, являясь частью политической географии.</a:t>
            </a:r>
          </a:p>
          <a:p>
            <a:endParaRPr lang="ru-RU" dirty="0" smtClean="0"/>
          </a:p>
          <a:p>
            <a:r>
              <a:rPr lang="ru-RU" dirty="0" smtClean="0"/>
              <a:t>Политическая культура — часть общей культуры, включающая исторический опыт, память о социальных и политических событиях, политические ценности, ориентации и навыки, непосредственно влияющие на политическое поведение. Политическая культура является одним из основных понятий сравнительной политологии, позволяющих проводить сравнительный анализ политических систем мира.</a:t>
            </a:r>
          </a:p>
          <a:p>
            <a:endParaRPr lang="ru-RU" dirty="0" smtClean="0"/>
          </a:p>
          <a:p>
            <a:r>
              <a:rPr lang="ru-RU" dirty="0" err="1" smtClean="0"/>
              <a:t>Автохтонность</a:t>
            </a:r>
            <a:r>
              <a:rPr lang="ru-RU" dirty="0" smtClean="0"/>
              <a:t> (от греч. — местный, коренной) — принадлежащий по происхождению данной территории, местный, коренной по происхождению.</a:t>
            </a:r>
          </a:p>
          <a:p>
            <a:endParaRPr lang="ru-RU" dirty="0" smtClean="0"/>
          </a:p>
          <a:p>
            <a:r>
              <a:rPr lang="ru-RU" dirty="0" smtClean="0"/>
              <a:t>Сословие - 1. Общественная группа с закрепленными законом или обычаями наследственными правами и обязанностями (окончательно сложившаяся на основе классового деления феодального общества). </a:t>
            </a:r>
          </a:p>
          <a:p>
            <a:pPr>
              <a:buNone/>
            </a:pPr>
            <a:r>
              <a:rPr lang="ru-RU" dirty="0" smtClean="0"/>
              <a:t>2. Группа лиц, объединенных профессиональными интересами (в Российском государстве до 1917 г.). </a:t>
            </a:r>
          </a:p>
          <a:p>
            <a:pPr>
              <a:buNone/>
            </a:pPr>
            <a:r>
              <a:rPr lang="ru-RU" dirty="0" smtClean="0"/>
              <a:t>3. разг. Группа людей, объединенных по какому-л. признаку.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newsfla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5881840"/>
          </a:xfrm>
        </p:spPr>
        <p:txBody>
          <a:bodyPr>
            <a:normAutofit fontScale="85000" lnSpcReduction="10000"/>
          </a:bodyPr>
          <a:lstStyle/>
          <a:p>
            <a:r>
              <a:rPr lang="ru-RU" dirty="0" err="1" smtClean="0"/>
              <a:t>Субэтнос</a:t>
            </a:r>
            <a:r>
              <a:rPr lang="ru-RU" dirty="0" smtClean="0"/>
              <a:t> (также </a:t>
            </a:r>
            <a:r>
              <a:rPr lang="ru-RU" dirty="0" err="1" smtClean="0"/>
              <a:t>субэтническая</a:t>
            </a:r>
            <a:r>
              <a:rPr lang="ru-RU" dirty="0" smtClean="0"/>
              <a:t> группа) — компактно проживающее сообщество людей, которые принадлежат к большему народу (этносу), но отличаются особенностями своей культуры и осознают это отличие. </a:t>
            </a:r>
            <a:r>
              <a:rPr lang="ru-RU" dirty="0" err="1" smtClean="0"/>
              <a:t>Субэтническая</a:t>
            </a:r>
            <a:r>
              <a:rPr lang="ru-RU" dirty="0" smtClean="0"/>
              <a:t> группа имеет самоназвание, а её члены испытывают двойственную принадлежность — к этносу и </a:t>
            </a:r>
            <a:r>
              <a:rPr lang="ru-RU" dirty="0" err="1" smtClean="0"/>
              <a:t>субэтносу</a:t>
            </a:r>
            <a:r>
              <a:rPr lang="ru-RU" dirty="0" smtClean="0"/>
              <a:t> одновременно.</a:t>
            </a:r>
          </a:p>
          <a:p>
            <a:endParaRPr lang="ru-RU" dirty="0" smtClean="0"/>
          </a:p>
          <a:p>
            <a:r>
              <a:rPr lang="ru-RU" dirty="0" smtClean="0"/>
              <a:t>Атаман (</a:t>
            </a:r>
            <a:r>
              <a:rPr lang="ru-RU" dirty="0" err="1" smtClean="0"/>
              <a:t>укр</a:t>
            </a:r>
            <a:r>
              <a:rPr lang="ru-RU" dirty="0" smtClean="0"/>
              <a:t>. </a:t>
            </a:r>
            <a:r>
              <a:rPr lang="ru-RU" dirty="0" err="1" smtClean="0"/>
              <a:t>отаман</a:t>
            </a:r>
            <a:r>
              <a:rPr lang="ru-RU" dirty="0" smtClean="0"/>
              <a:t>; предводитель, начальник) — старший в роду и предводитель у степных народов, предводитель казаков или (устар.) вообще старший в деле. Слово происходит от слова «</a:t>
            </a:r>
            <a:r>
              <a:rPr lang="ru-RU" dirty="0" err="1" smtClean="0"/>
              <a:t>ата</a:t>
            </a:r>
            <a:r>
              <a:rPr lang="ru-RU" dirty="0" smtClean="0"/>
              <a:t>» — «отец», «дед» у тюркских народов. Таким образом аналогами титула «атаман» являются такие обращения к старшим и начальникам как батя-командир, батюшка-царь, батька-атаман и </a:t>
            </a:r>
            <a:r>
              <a:rPr lang="ru-RU" dirty="0" err="1" smtClean="0"/>
              <a:t>др</a:t>
            </a:r>
            <a:r>
              <a:rPr lang="ru-RU" dirty="0" smtClean="0"/>
              <a:t>, которые очередной раз напоминают об определенных пластах культурного и исторического наследия русского народа, общего с другими народами Великой Степи.</a:t>
            </a:r>
          </a:p>
          <a:p>
            <a:endParaRPr lang="ru-RU" dirty="0" smtClean="0"/>
          </a:p>
          <a:p>
            <a:r>
              <a:rPr lang="ru-RU" dirty="0" smtClean="0"/>
              <a:t>Войсковой старшина — один из древних казачьих чинов. По мере упорядочивания военного управления казачьих войск старшины приобретали всё большее влияние, став ближайшими помощниками войсковых атаманов.</a:t>
            </a:r>
          </a:p>
          <a:p>
            <a:endParaRPr lang="ru-RU" dirty="0"/>
          </a:p>
          <a:p>
            <a:r>
              <a:rPr lang="ru-RU" dirty="0" smtClean="0"/>
              <a:t>ЕСАУЛ </a:t>
            </a:r>
            <a:r>
              <a:rPr lang="ru-RU" dirty="0"/>
              <a:t>(от тюрк. "</a:t>
            </a:r>
            <a:r>
              <a:rPr lang="ru-RU" dirty="0" err="1"/>
              <a:t>ясаул</a:t>
            </a:r>
            <a:r>
              <a:rPr lang="ru-RU" dirty="0"/>
              <a:t>" — начальник) — должность и чин в казачьих войсках России. </a:t>
            </a:r>
          </a:p>
        </p:txBody>
      </p:sp>
    </p:spTree>
  </p:cSld>
  <p:clrMapOvr>
    <a:masterClrMapping/>
  </p:clrMapOvr>
  <p:transition>
    <p:newsfla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097" y="6396335"/>
            <a:ext cx="50898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Карта (На просторах Дикого поля)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1"/>
            <a:ext cx="9055982" cy="6279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4353259"/>
      </p:ext>
    </p:extLst>
  </p:cSld>
  <p:clrMapOvr>
    <a:masterClrMapping/>
  </p:clrMapOvr>
  <p:transition>
    <p:newsfla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339" y="500479"/>
            <a:ext cx="896448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dirty="0" smtClean="0"/>
              <a:t> Проблема происхождения казачества и самобытности его </a:t>
            </a:r>
            <a:r>
              <a:rPr lang="ru-RU" sz="2800" dirty="0" err="1" smtClean="0"/>
              <a:t>этно-социальных</a:t>
            </a:r>
            <a:r>
              <a:rPr lang="ru-RU" sz="2800" dirty="0" smtClean="0"/>
              <a:t> основ. Концепции автохтонного, местного (моноэтнического) и миграционного (</a:t>
            </a:r>
            <a:r>
              <a:rPr lang="ru-RU" sz="2800" dirty="0" err="1" smtClean="0"/>
              <a:t>полиэтнического</a:t>
            </a:r>
            <a:r>
              <a:rPr lang="ru-RU" sz="2800" dirty="0" smtClean="0"/>
              <a:t>) происхождения казачьих общин на Дону. Этимологические, этнические и социально-корпоративные трактовки термина «казак». Влияние географического  положения, среды и ландшафта, социально-политических факторов на становление казачьей общности в </a:t>
            </a:r>
            <a:r>
              <a:rPr lang="en-US" sz="2800" dirty="0" smtClean="0"/>
              <a:t>XVI</a:t>
            </a:r>
            <a:r>
              <a:rPr lang="ru-RU" sz="2800" dirty="0" smtClean="0"/>
              <a:t>- </a:t>
            </a:r>
            <a:r>
              <a:rPr lang="ru-RU" sz="2800" dirty="0" err="1" smtClean="0"/>
              <a:t>нач</a:t>
            </a:r>
            <a:r>
              <a:rPr lang="ru-RU" sz="2800" dirty="0" smtClean="0"/>
              <a:t>. XVII  в.в. Вольное «степное рыцарство» на перекрестке Европы и Азии – исторический феномен или закономерность.</a:t>
            </a:r>
            <a:endParaRPr lang="ru-RU" sz="28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4983667_x_8d1789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23731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6021287"/>
            <a:ext cx="8200403" cy="866947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Символика вольного казачества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762670"/>
      </p:ext>
    </p:extLst>
  </p:cSld>
  <p:clrMapOvr>
    <a:masterClrMapping/>
  </p:clrMapOvr>
  <p:transition>
    <p:newsfla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92"/>
            <a:ext cx="9144001" cy="6853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5038773"/>
      </p:ext>
    </p:extLst>
  </p:cSld>
  <p:clrMapOvr>
    <a:masterClrMapping/>
  </p:clrMapOvr>
  <p:transition>
    <p:newsfla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ocuments\История Дона Тикиджьян\Дон-Схемы\12345_files\slide0025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58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323528" y="1340768"/>
            <a:ext cx="86409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Появление первых станов и казачьих городков на Нижнем и Верхнем Дону. Причины основного пополнения казачьих общин выходцами из Северо-Восточной и Северо-западной Руси.</a:t>
            </a:r>
          </a:p>
          <a:p>
            <a:r>
              <a:rPr lang="ru-RU" sz="2400" dirty="0" smtClean="0"/>
              <a:t>Становление принципов и традиций демократического самоуправления казачьих общин: круг казачьей станицы, выборность атаманской власти, </a:t>
            </a:r>
            <a:r>
              <a:rPr lang="ru-RU" sz="2400" dirty="0" err="1" smtClean="0"/>
              <a:t>складничество</a:t>
            </a:r>
            <a:r>
              <a:rPr lang="ru-RU" sz="2400" dirty="0" smtClean="0"/>
              <a:t>, </a:t>
            </a:r>
            <a:r>
              <a:rPr lang="ru-RU" sz="2400" dirty="0" err="1" smtClean="0"/>
              <a:t>артельность</a:t>
            </a:r>
            <a:r>
              <a:rPr lang="ru-RU" sz="2400" dirty="0" smtClean="0"/>
              <a:t>, </a:t>
            </a:r>
            <a:r>
              <a:rPr lang="ru-RU" sz="2400" dirty="0" err="1" smtClean="0"/>
              <a:t>односумство</a:t>
            </a:r>
            <a:r>
              <a:rPr lang="ru-RU" sz="2400" dirty="0" smtClean="0"/>
              <a:t>. Казак – воин профессионал. Военные и морские походы донских казаков «за зипунами», география походов. Рыцари или разбойники?</a:t>
            </a:r>
            <a:endParaRPr lang="ru-RU" sz="24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706"/>
            <a:ext cx="9162015" cy="6870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9650471"/>
      </p:ext>
    </p:extLst>
  </p:cSld>
  <p:clrMapOvr>
    <a:masterClrMapping/>
  </p:clrMapOvr>
  <p:transition>
    <p:newsfla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76872"/>
            <a:ext cx="8229600" cy="1066800"/>
          </a:xfrm>
        </p:spPr>
        <p:txBody>
          <a:bodyPr/>
          <a:lstStyle/>
          <a:p>
            <a:r>
              <a:rPr lang="ru-RU" dirty="0" smtClean="0"/>
              <a:t>Верхний Дон</a:t>
            </a:r>
            <a:endParaRPr lang="ru-RU" dirty="0"/>
          </a:p>
        </p:txBody>
      </p:sp>
      <p:pic>
        <p:nvPicPr>
          <p:cNvPr id="4" name="Содержимое 3" descr="don_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79912" y="0"/>
            <a:ext cx="5364089" cy="6873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Воздушный 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Городс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174</TotalTime>
  <Words>1027</Words>
  <Application>Microsoft Office PowerPoint</Application>
  <PresentationFormat>Экран (4:3)</PresentationFormat>
  <Paragraphs>41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Воздушный поток</vt:lpstr>
      <vt:lpstr>Главная</vt:lpstr>
      <vt:lpstr>Городская</vt:lpstr>
      <vt:lpstr>Презентация PowerPoint</vt:lpstr>
      <vt:lpstr>Презентация PowerPoint</vt:lpstr>
      <vt:lpstr>Презентация PowerPoint</vt:lpstr>
      <vt:lpstr>Символика вольного казачества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Верхний Дон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Глоссарий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</dc:creator>
  <cp:lastModifiedBy>Пользователь</cp:lastModifiedBy>
  <cp:revision>10</cp:revision>
  <dcterms:created xsi:type="dcterms:W3CDTF">2011-12-20T21:43:33Z</dcterms:created>
  <dcterms:modified xsi:type="dcterms:W3CDTF">2012-08-06T12:55:21Z</dcterms:modified>
</cp:coreProperties>
</file>