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40" r:id="rId1"/>
  </p:sldMasterIdLst>
  <p:notesMasterIdLst>
    <p:notesMasterId r:id="rId30"/>
  </p:notesMasterIdLst>
  <p:sldIdLst>
    <p:sldId id="294" r:id="rId2"/>
    <p:sldId id="331" r:id="rId3"/>
    <p:sldId id="285" r:id="rId4"/>
    <p:sldId id="287" r:id="rId5"/>
    <p:sldId id="305" r:id="rId6"/>
    <p:sldId id="286" r:id="rId7"/>
    <p:sldId id="310" r:id="rId8"/>
    <p:sldId id="312" r:id="rId9"/>
    <p:sldId id="308" r:id="rId10"/>
    <p:sldId id="314" r:id="rId11"/>
    <p:sldId id="289" r:id="rId12"/>
    <p:sldId id="315" r:id="rId13"/>
    <p:sldId id="316" r:id="rId14"/>
    <p:sldId id="318" r:id="rId15"/>
    <p:sldId id="324" r:id="rId16"/>
    <p:sldId id="333" r:id="rId17"/>
    <p:sldId id="319" r:id="rId18"/>
    <p:sldId id="325" r:id="rId19"/>
    <p:sldId id="296" r:id="rId20"/>
    <p:sldId id="311" r:id="rId21"/>
    <p:sldId id="291" r:id="rId22"/>
    <p:sldId id="320" r:id="rId23"/>
    <p:sldId id="323" r:id="rId24"/>
    <p:sldId id="321" r:id="rId25"/>
    <p:sldId id="328" r:id="rId26"/>
    <p:sldId id="329" r:id="rId27"/>
    <p:sldId id="332" r:id="rId28"/>
    <p:sldId id="330" r:id="rId29"/>
  </p:sldIdLst>
  <p:sldSz cx="12801600" cy="9601200" type="A3"/>
  <p:notesSz cx="9144000" cy="6858000"/>
  <p:defaultTextStyle>
    <a:defPPr>
      <a:defRPr lang="ru-RU"/>
    </a:defPPr>
    <a:lvl1pPr marL="0" algn="l" defTabSz="1280160" rtl="0" eaLnBrk="1" latinLnBrk="0" hangingPunct="1">
      <a:defRPr sz="2500" kern="1200">
        <a:solidFill>
          <a:schemeClr val="tx1"/>
        </a:solidFill>
        <a:latin typeface="+mn-lt"/>
        <a:ea typeface="+mn-ea"/>
        <a:cs typeface="+mn-cs"/>
      </a:defRPr>
    </a:lvl1pPr>
    <a:lvl2pPr marL="640080" algn="l" defTabSz="1280160" rtl="0" eaLnBrk="1" latinLnBrk="0" hangingPunct="1">
      <a:defRPr sz="2500" kern="1200">
        <a:solidFill>
          <a:schemeClr val="tx1"/>
        </a:solidFill>
        <a:latin typeface="+mn-lt"/>
        <a:ea typeface="+mn-ea"/>
        <a:cs typeface="+mn-cs"/>
      </a:defRPr>
    </a:lvl2pPr>
    <a:lvl3pPr marL="1280160" algn="l" defTabSz="1280160" rtl="0" eaLnBrk="1" latinLnBrk="0" hangingPunct="1">
      <a:defRPr sz="2500" kern="1200">
        <a:solidFill>
          <a:schemeClr val="tx1"/>
        </a:solidFill>
        <a:latin typeface="+mn-lt"/>
        <a:ea typeface="+mn-ea"/>
        <a:cs typeface="+mn-cs"/>
      </a:defRPr>
    </a:lvl3pPr>
    <a:lvl4pPr marL="1920240" algn="l" defTabSz="1280160" rtl="0" eaLnBrk="1" latinLnBrk="0" hangingPunct="1">
      <a:defRPr sz="2500" kern="1200">
        <a:solidFill>
          <a:schemeClr val="tx1"/>
        </a:solidFill>
        <a:latin typeface="+mn-lt"/>
        <a:ea typeface="+mn-ea"/>
        <a:cs typeface="+mn-cs"/>
      </a:defRPr>
    </a:lvl4pPr>
    <a:lvl5pPr marL="2560320" algn="l" defTabSz="1280160" rtl="0" eaLnBrk="1" latinLnBrk="0" hangingPunct="1">
      <a:defRPr sz="2500" kern="1200">
        <a:solidFill>
          <a:schemeClr val="tx1"/>
        </a:solidFill>
        <a:latin typeface="+mn-lt"/>
        <a:ea typeface="+mn-ea"/>
        <a:cs typeface="+mn-cs"/>
      </a:defRPr>
    </a:lvl5pPr>
    <a:lvl6pPr marL="3200400" algn="l" defTabSz="1280160" rtl="0" eaLnBrk="1" latinLnBrk="0" hangingPunct="1">
      <a:defRPr sz="2500" kern="1200">
        <a:solidFill>
          <a:schemeClr val="tx1"/>
        </a:solidFill>
        <a:latin typeface="+mn-lt"/>
        <a:ea typeface="+mn-ea"/>
        <a:cs typeface="+mn-cs"/>
      </a:defRPr>
    </a:lvl6pPr>
    <a:lvl7pPr marL="3840480" algn="l" defTabSz="1280160" rtl="0" eaLnBrk="1" latinLnBrk="0" hangingPunct="1">
      <a:defRPr sz="2500" kern="1200">
        <a:solidFill>
          <a:schemeClr val="tx1"/>
        </a:solidFill>
        <a:latin typeface="+mn-lt"/>
        <a:ea typeface="+mn-ea"/>
        <a:cs typeface="+mn-cs"/>
      </a:defRPr>
    </a:lvl7pPr>
    <a:lvl8pPr marL="4480560" algn="l" defTabSz="1280160" rtl="0" eaLnBrk="1" latinLnBrk="0" hangingPunct="1">
      <a:defRPr sz="2500" kern="1200">
        <a:solidFill>
          <a:schemeClr val="tx1"/>
        </a:solidFill>
        <a:latin typeface="+mn-lt"/>
        <a:ea typeface="+mn-ea"/>
        <a:cs typeface="+mn-cs"/>
      </a:defRPr>
    </a:lvl8pPr>
    <a:lvl9pPr marL="5120640" algn="l" defTabSz="1280160" rtl="0" eaLnBrk="1" latinLnBrk="0" hangingPunct="1">
      <a:defRPr sz="25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024">
          <p15:clr>
            <a:srgbClr val="A4A3A4"/>
          </p15:clr>
        </p15:guide>
        <p15:guide id="2" pos="4032">
          <p15:clr>
            <a:srgbClr val="A4A3A4"/>
          </p15:clr>
        </p15:guide>
      </p15:sldGuideLst>
    </p:ext>
    <p:ext uri="{2D200454-40CA-4A62-9FC3-DE9A4176ACB9}">
      <p15:notesGuideLst xmlns:p15="http://schemas.microsoft.com/office/powerpoint/2012/main">
        <p15:guide id="1" orient="horz" pos="2160">
          <p15:clr>
            <a:srgbClr val="A4A3A4"/>
          </p15:clr>
        </p15:guide>
        <p15:guide id="2" pos="28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F5FD"/>
    <a:srgbClr val="CBF7E3"/>
    <a:srgbClr val="E0E4AE"/>
    <a:srgbClr val="CCFFCC"/>
    <a:srgbClr val="CFE6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347" autoAdjust="0"/>
    <p:restoredTop sz="96187" autoAdjust="0"/>
  </p:normalViewPr>
  <p:slideViewPr>
    <p:cSldViewPr>
      <p:cViewPr varScale="1">
        <p:scale>
          <a:sx n="75" d="100"/>
          <a:sy n="75" d="100"/>
        </p:scale>
        <p:origin x="96" y="120"/>
      </p:cViewPr>
      <p:guideLst>
        <p:guide orient="horz" pos="3024"/>
        <p:guide pos="4032"/>
      </p:guideLst>
    </p:cSldViewPr>
  </p:slideViewPr>
  <p:outlineViewPr>
    <p:cViewPr>
      <p:scale>
        <a:sx n="33" d="100"/>
        <a:sy n="33" d="100"/>
      </p:scale>
      <p:origin x="0" y="0"/>
    </p:cViewPr>
  </p:outlineViewPr>
  <p:notesTextViewPr>
    <p:cViewPr>
      <p:scale>
        <a:sx n="1" d="1"/>
        <a:sy n="1" d="1"/>
      </p:scale>
      <p:origin x="0" y="0"/>
    </p:cViewPr>
  </p:notesTextViewPr>
  <p:notesViewPr>
    <p:cSldViewPr>
      <p:cViewPr varScale="1">
        <p:scale>
          <a:sx n="71" d="100"/>
          <a:sy n="71" d="100"/>
        </p:scale>
        <p:origin x="-1926" y="-90"/>
      </p:cViewPr>
      <p:guideLst>
        <p:guide orient="horz" pos="2160"/>
        <p:guide pos="28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C518A472-508B-4CF7-93A9-E2D8E881498C}" type="datetimeFigureOut">
              <a:rPr lang="ru-RU" smtClean="0"/>
              <a:t>16.02.2018</a:t>
            </a:fld>
            <a:endParaRPr lang="ru-RU"/>
          </a:p>
        </p:txBody>
      </p:sp>
      <p:sp>
        <p:nvSpPr>
          <p:cNvPr id="4" name="Образ слайда 3"/>
          <p:cNvSpPr>
            <a:spLocks noGrp="1" noRot="1" noChangeAspect="1"/>
          </p:cNvSpPr>
          <p:nvPr>
            <p:ph type="sldImg" idx="2"/>
          </p:nvPr>
        </p:nvSpPr>
        <p:spPr>
          <a:xfrm>
            <a:off x="2857500" y="514350"/>
            <a:ext cx="3429000" cy="257175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6513513"/>
            <a:ext cx="3962400" cy="3429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5180013" y="6513513"/>
            <a:ext cx="3962400" cy="342900"/>
          </a:xfrm>
          <a:prstGeom prst="rect">
            <a:avLst/>
          </a:prstGeom>
        </p:spPr>
        <p:txBody>
          <a:bodyPr vert="horz" lIns="91440" tIns="45720" rIns="91440" bIns="45720" rtlCol="0" anchor="b"/>
          <a:lstStyle>
            <a:lvl1pPr algn="r">
              <a:defRPr sz="1200"/>
            </a:lvl1pPr>
          </a:lstStyle>
          <a:p>
            <a:fld id="{7E5DF5AD-0233-4B3B-9F2A-5E55BA52E5B1}" type="slidenum">
              <a:rPr lang="ru-RU" smtClean="0"/>
              <a:t>‹#›</a:t>
            </a:fld>
            <a:endParaRPr lang="ru-RU"/>
          </a:p>
        </p:txBody>
      </p:sp>
    </p:spTree>
    <p:extLst>
      <p:ext uri="{BB962C8B-B14F-4D97-AF65-F5344CB8AC3E}">
        <p14:creationId xmlns:p14="http://schemas.microsoft.com/office/powerpoint/2010/main" val="36212909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960120" y="853441"/>
            <a:ext cx="10881360" cy="5974080"/>
          </a:xfrm>
        </p:spPr>
        <p:txBody>
          <a:bodyPr anchor="b">
            <a:noAutofit/>
          </a:bodyPr>
          <a:lstStyle>
            <a:lvl1pPr>
              <a:lnSpc>
                <a:spcPct val="100000"/>
              </a:lnSpc>
              <a:defRPr sz="11200"/>
            </a:lvl1pPr>
          </a:lstStyle>
          <a:p>
            <a:r>
              <a:rPr lang="ru-RU" smtClean="0"/>
              <a:t>Образец заголовка</a:t>
            </a:r>
            <a:endParaRPr lang="en-US" dirty="0"/>
          </a:p>
        </p:txBody>
      </p:sp>
      <p:sp>
        <p:nvSpPr>
          <p:cNvPr id="3" name="Subtitle 2"/>
          <p:cNvSpPr>
            <a:spLocks noGrp="1"/>
          </p:cNvSpPr>
          <p:nvPr>
            <p:ph type="subTitle" idx="1"/>
          </p:nvPr>
        </p:nvSpPr>
        <p:spPr>
          <a:xfrm>
            <a:off x="1920240" y="6934200"/>
            <a:ext cx="8961120" cy="1706880"/>
          </a:xfrm>
        </p:spPr>
        <p:txBody>
          <a:bodyPr>
            <a:normAutofit/>
          </a:bodyPr>
          <a:lstStyle>
            <a:lvl1pPr marL="0" indent="0" algn="ctr">
              <a:buNone/>
              <a:defRPr sz="3400">
                <a:solidFill>
                  <a:schemeClr val="tx1">
                    <a:tint val="75000"/>
                  </a:schemeClr>
                </a:solidFill>
              </a:defRPr>
            </a:lvl1pPr>
            <a:lvl2pPr marL="640080" indent="0" algn="ctr">
              <a:buNone/>
              <a:defRPr>
                <a:solidFill>
                  <a:schemeClr val="tx1">
                    <a:tint val="75000"/>
                  </a:schemeClr>
                </a:solidFill>
              </a:defRPr>
            </a:lvl2pPr>
            <a:lvl3pPr marL="1280160" indent="0" algn="ctr">
              <a:buNone/>
              <a:defRPr>
                <a:solidFill>
                  <a:schemeClr val="tx1">
                    <a:tint val="75000"/>
                  </a:schemeClr>
                </a:solidFill>
              </a:defRPr>
            </a:lvl3pPr>
            <a:lvl4pPr marL="1920240" indent="0" algn="ctr">
              <a:buNone/>
              <a:defRPr>
                <a:solidFill>
                  <a:schemeClr val="tx1">
                    <a:tint val="75000"/>
                  </a:schemeClr>
                </a:solidFill>
              </a:defRPr>
            </a:lvl4pPr>
            <a:lvl5pPr marL="2560320" indent="0" algn="ctr">
              <a:buNone/>
              <a:defRPr>
                <a:solidFill>
                  <a:schemeClr val="tx1">
                    <a:tint val="75000"/>
                  </a:schemeClr>
                </a:solidFill>
              </a:defRPr>
            </a:lvl5pPr>
            <a:lvl6pPr marL="3200400" indent="0" algn="ctr">
              <a:buNone/>
              <a:defRPr>
                <a:solidFill>
                  <a:schemeClr val="tx1">
                    <a:tint val="75000"/>
                  </a:schemeClr>
                </a:solidFill>
              </a:defRPr>
            </a:lvl6pPr>
            <a:lvl7pPr marL="3840480" indent="0" algn="ctr">
              <a:buNone/>
              <a:defRPr>
                <a:solidFill>
                  <a:schemeClr val="tx1">
                    <a:tint val="75000"/>
                  </a:schemeClr>
                </a:solidFill>
              </a:defRPr>
            </a:lvl7pPr>
            <a:lvl8pPr marL="4480560" indent="0" algn="ctr">
              <a:buNone/>
              <a:defRPr>
                <a:solidFill>
                  <a:schemeClr val="tx1">
                    <a:tint val="75000"/>
                  </a:schemeClr>
                </a:solidFill>
              </a:defRPr>
            </a:lvl8pPr>
            <a:lvl9pPr marL="5120640" indent="0" algn="ctr">
              <a:buNone/>
              <a:defRPr>
                <a:solidFill>
                  <a:schemeClr val="tx1">
                    <a:tint val="75000"/>
                  </a:schemeClr>
                </a:solidFill>
              </a:defRPr>
            </a:lvl9pPr>
          </a:lstStyle>
          <a:p>
            <a:r>
              <a:rPr lang="ru-RU" smtClean="0"/>
              <a:t>Образец подзаголовка</a:t>
            </a:r>
            <a:endParaRPr lang="en-US" dirty="0"/>
          </a:p>
        </p:txBody>
      </p:sp>
      <p:sp>
        <p:nvSpPr>
          <p:cNvPr id="7" name="Date Placeholder 6"/>
          <p:cNvSpPr>
            <a:spLocks noGrp="1"/>
          </p:cNvSpPr>
          <p:nvPr>
            <p:ph type="dt" sz="half" idx="10"/>
          </p:nvPr>
        </p:nvSpPr>
        <p:spPr/>
        <p:txBody>
          <a:bodyPr/>
          <a:lstStyle/>
          <a:p>
            <a:fld id="{0B260FBA-4B60-411D-94FF-5EE83B35A7B0}" type="datetimeFigureOut">
              <a:rPr lang="ru-RU" smtClean="0"/>
              <a:t>16.02.2018</a:t>
            </a:fld>
            <a:endParaRPr lang="ru-RU"/>
          </a:p>
        </p:txBody>
      </p:sp>
      <p:sp>
        <p:nvSpPr>
          <p:cNvPr id="8" name="Slide Number Placeholder 7"/>
          <p:cNvSpPr>
            <a:spLocks noGrp="1"/>
          </p:cNvSpPr>
          <p:nvPr>
            <p:ph type="sldNum" sz="quarter" idx="11"/>
          </p:nvPr>
        </p:nvSpPr>
        <p:spPr/>
        <p:txBody>
          <a:bodyPr/>
          <a:lstStyle/>
          <a:p>
            <a:fld id="{81D022ED-6B0F-4AC6-9183-42C9C2487B46}" type="slidenum">
              <a:rPr lang="ru-RU" smtClean="0"/>
              <a:t>‹#›</a:t>
            </a:fld>
            <a:endParaRPr lang="ru-RU"/>
          </a:p>
        </p:txBody>
      </p:sp>
      <p:sp>
        <p:nvSpPr>
          <p:cNvPr id="9" name="Footer Placeholder 8"/>
          <p:cNvSpPr>
            <a:spLocks noGrp="1"/>
          </p:cNvSpPr>
          <p:nvPr>
            <p:ph type="ftr" sz="quarter" idx="12"/>
          </p:nvPr>
        </p:nvSpPr>
        <p:spPr/>
        <p:txBody>
          <a:bodyPr/>
          <a:lstStyle/>
          <a:p>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0B260FBA-4B60-411D-94FF-5EE83B35A7B0}" type="datetimeFigureOut">
              <a:rPr lang="ru-RU" smtClean="0"/>
              <a:t>16.02.2018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1D022ED-6B0F-4AC6-9183-42C9C2487B46}"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81160" y="384494"/>
            <a:ext cx="2880360" cy="8192135"/>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40080" y="384494"/>
            <a:ext cx="8427720" cy="819213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0B260FBA-4B60-411D-94FF-5EE83B35A7B0}" type="datetimeFigureOut">
              <a:rPr lang="ru-RU" smtClean="0"/>
              <a:t>16.02.2018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1D022ED-6B0F-4AC6-9183-42C9C2487B46}"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4" name="Date Placeholder 3"/>
          <p:cNvSpPr>
            <a:spLocks noGrp="1"/>
          </p:cNvSpPr>
          <p:nvPr>
            <p:ph type="dt" sz="half" idx="10"/>
          </p:nvPr>
        </p:nvSpPr>
        <p:spPr/>
        <p:txBody>
          <a:bodyPr/>
          <a:lstStyle/>
          <a:p>
            <a:fld id="{0B260FBA-4B60-411D-94FF-5EE83B35A7B0}" type="datetimeFigureOut">
              <a:rPr lang="ru-RU" smtClean="0"/>
              <a:t>16.02.2018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1D022ED-6B0F-4AC6-9183-42C9C2487B46}"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011238" y="1920241"/>
            <a:ext cx="10881360" cy="3507105"/>
          </a:xfrm>
        </p:spPr>
        <p:txBody>
          <a:bodyPr anchor="b"/>
          <a:lstStyle>
            <a:lvl1pPr algn="ctr" defTabSz="1280160" rtl="0" eaLnBrk="1" latinLnBrk="0" hangingPunct="1">
              <a:lnSpc>
                <a:spcPct val="100000"/>
              </a:lnSpc>
              <a:spcBef>
                <a:spcPct val="0"/>
              </a:spcBef>
              <a:buNone/>
              <a:defRPr lang="en-US" sz="67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ru-RU" smtClean="0"/>
              <a:t>Образец заголовка</a:t>
            </a:r>
            <a:endParaRPr lang="en-US" dirty="0"/>
          </a:p>
        </p:txBody>
      </p:sp>
      <p:sp>
        <p:nvSpPr>
          <p:cNvPr id="3" name="Text Placeholder 2"/>
          <p:cNvSpPr>
            <a:spLocks noGrp="1"/>
          </p:cNvSpPr>
          <p:nvPr>
            <p:ph type="body" idx="1"/>
          </p:nvPr>
        </p:nvSpPr>
        <p:spPr>
          <a:xfrm>
            <a:off x="1011238" y="5696269"/>
            <a:ext cx="10881360" cy="1584642"/>
          </a:xfrm>
        </p:spPr>
        <p:txBody>
          <a:bodyPr anchor="t"/>
          <a:lstStyle>
            <a:lvl1pPr marL="0" indent="0" algn="ctr">
              <a:buNone/>
              <a:defRPr sz="2800">
                <a:solidFill>
                  <a:schemeClr val="tx1">
                    <a:tint val="75000"/>
                  </a:schemeClr>
                </a:solidFill>
              </a:defRPr>
            </a:lvl1pPr>
            <a:lvl2pPr marL="640080" indent="0">
              <a:buNone/>
              <a:defRPr sz="2500">
                <a:solidFill>
                  <a:schemeClr val="tx1">
                    <a:tint val="75000"/>
                  </a:schemeClr>
                </a:solidFill>
              </a:defRPr>
            </a:lvl2pPr>
            <a:lvl3pPr marL="1280160" indent="0">
              <a:buNone/>
              <a:defRPr sz="2200">
                <a:solidFill>
                  <a:schemeClr val="tx1">
                    <a:tint val="75000"/>
                  </a:schemeClr>
                </a:solidFill>
              </a:defRPr>
            </a:lvl3pPr>
            <a:lvl4pPr marL="1920240" indent="0">
              <a:buNone/>
              <a:defRPr sz="2000">
                <a:solidFill>
                  <a:schemeClr val="tx1">
                    <a:tint val="75000"/>
                  </a:schemeClr>
                </a:solidFill>
              </a:defRPr>
            </a:lvl4pPr>
            <a:lvl5pPr marL="2560320" indent="0">
              <a:buNone/>
              <a:defRPr sz="2000">
                <a:solidFill>
                  <a:schemeClr val="tx1">
                    <a:tint val="75000"/>
                  </a:schemeClr>
                </a:solidFill>
              </a:defRPr>
            </a:lvl5pPr>
            <a:lvl6pPr marL="3200400" indent="0">
              <a:buNone/>
              <a:defRPr sz="2000">
                <a:solidFill>
                  <a:schemeClr val="tx1">
                    <a:tint val="75000"/>
                  </a:schemeClr>
                </a:solidFill>
              </a:defRPr>
            </a:lvl6pPr>
            <a:lvl7pPr marL="3840480" indent="0">
              <a:buNone/>
              <a:defRPr sz="2000">
                <a:solidFill>
                  <a:schemeClr val="tx1">
                    <a:tint val="75000"/>
                  </a:schemeClr>
                </a:solidFill>
              </a:defRPr>
            </a:lvl7pPr>
            <a:lvl8pPr marL="4480560" indent="0">
              <a:buNone/>
              <a:defRPr sz="2000">
                <a:solidFill>
                  <a:schemeClr val="tx1">
                    <a:tint val="75000"/>
                  </a:schemeClr>
                </a:solidFill>
              </a:defRPr>
            </a:lvl8pPr>
            <a:lvl9pPr marL="5120640" indent="0">
              <a:buNone/>
              <a:defRPr sz="20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0B260FBA-4B60-411D-94FF-5EE83B35A7B0}" type="datetimeFigureOut">
              <a:rPr lang="ru-RU" smtClean="0"/>
              <a:t>16.02.2018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1D022ED-6B0F-4AC6-9183-42C9C2487B46}" type="slidenum">
              <a:rPr lang="ru-RU" smtClean="0"/>
              <a:t>‹#›</a:t>
            </a:fld>
            <a:endParaRPr lang="ru-RU"/>
          </a:p>
        </p:txBody>
      </p:sp>
      <p:sp>
        <p:nvSpPr>
          <p:cNvPr id="7" name="Oval 6"/>
          <p:cNvSpPr/>
          <p:nvPr/>
        </p:nvSpPr>
        <p:spPr>
          <a:xfrm>
            <a:off x="6294120" y="5494020"/>
            <a:ext cx="118681" cy="118681"/>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endParaRPr lang="en-US"/>
          </a:p>
        </p:txBody>
      </p:sp>
      <p:sp>
        <p:nvSpPr>
          <p:cNvPr id="8" name="Oval 7"/>
          <p:cNvSpPr/>
          <p:nvPr/>
        </p:nvSpPr>
        <p:spPr>
          <a:xfrm>
            <a:off x="6574155" y="5494020"/>
            <a:ext cx="118681" cy="118681"/>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endParaRPr lang="en-US"/>
          </a:p>
        </p:txBody>
      </p:sp>
      <p:sp>
        <p:nvSpPr>
          <p:cNvPr id="9" name="Oval 8"/>
          <p:cNvSpPr/>
          <p:nvPr/>
        </p:nvSpPr>
        <p:spPr>
          <a:xfrm>
            <a:off x="6015419" y="5494020"/>
            <a:ext cx="118681" cy="118681"/>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4" name="Content Placeholder 3"/>
          <p:cNvSpPr>
            <a:spLocks noGrp="1"/>
          </p:cNvSpPr>
          <p:nvPr>
            <p:ph sz="half" idx="2"/>
          </p:nvPr>
        </p:nvSpPr>
        <p:spPr>
          <a:xfrm>
            <a:off x="6507480" y="2240281"/>
            <a:ext cx="5654040" cy="6336348"/>
          </a:xfrm>
        </p:spPr>
        <p:txBody>
          <a:bodyPr/>
          <a:lstStyle>
            <a:lvl1pPr>
              <a:defRPr sz="3400"/>
            </a:lvl1pPr>
            <a:lvl2pPr>
              <a:defRPr sz="2200"/>
            </a:lvl2pPr>
            <a:lvl3pPr>
              <a:defRPr sz="2200"/>
            </a:lvl3pPr>
            <a:lvl4pPr>
              <a:defRPr sz="2200"/>
            </a:lvl4pPr>
            <a:lvl5pPr>
              <a:defRPr sz="2200"/>
            </a:lvl5pPr>
            <a:lvl6pPr>
              <a:defRPr sz="2200"/>
            </a:lvl6pPr>
            <a:lvl7pPr>
              <a:defRPr sz="2200"/>
            </a:lvl7pPr>
            <a:lvl8pPr>
              <a:defRPr sz="2200"/>
            </a:lvl8pPr>
            <a:lvl9pPr>
              <a:defRPr sz="2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5" name="Date Placeholder 4"/>
          <p:cNvSpPr>
            <a:spLocks noGrp="1"/>
          </p:cNvSpPr>
          <p:nvPr>
            <p:ph type="dt" sz="half" idx="10"/>
          </p:nvPr>
        </p:nvSpPr>
        <p:spPr/>
        <p:txBody>
          <a:bodyPr/>
          <a:lstStyle/>
          <a:p>
            <a:fld id="{0B260FBA-4B60-411D-94FF-5EE83B35A7B0}" type="datetimeFigureOut">
              <a:rPr lang="ru-RU" smtClean="0"/>
              <a:t>16.02.2018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81D022ED-6B0F-4AC6-9183-42C9C2487B46}" type="slidenum">
              <a:rPr lang="ru-RU" smtClean="0"/>
              <a:t>‹#›</a:t>
            </a:fld>
            <a:endParaRPr lang="ru-RU"/>
          </a:p>
        </p:txBody>
      </p:sp>
      <p:sp>
        <p:nvSpPr>
          <p:cNvPr id="9" name="Content Placeholder 8"/>
          <p:cNvSpPr>
            <a:spLocks noGrp="1"/>
          </p:cNvSpPr>
          <p:nvPr>
            <p:ph sz="quarter" idx="13"/>
          </p:nvPr>
        </p:nvSpPr>
        <p:spPr>
          <a:xfrm>
            <a:off x="512064" y="2240280"/>
            <a:ext cx="5658307" cy="633679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640080" y="2240280"/>
            <a:ext cx="5656263" cy="853440"/>
          </a:xfrm>
        </p:spPr>
        <p:txBody>
          <a:bodyPr anchor="b">
            <a:noAutofit/>
          </a:bodyPr>
          <a:lstStyle>
            <a:lvl1pPr marL="0" indent="0" algn="ctr">
              <a:buNone/>
              <a:defRPr sz="3400" b="0"/>
            </a:lvl1pPr>
            <a:lvl2pPr marL="640080" indent="0">
              <a:buNone/>
              <a:defRPr sz="2800" b="1"/>
            </a:lvl2pPr>
            <a:lvl3pPr marL="1280160" indent="0">
              <a:buNone/>
              <a:defRPr sz="2500" b="1"/>
            </a:lvl3pPr>
            <a:lvl4pPr marL="1920240" indent="0">
              <a:buNone/>
              <a:defRPr sz="2200" b="1"/>
            </a:lvl4pPr>
            <a:lvl5pPr marL="2560320" indent="0">
              <a:buNone/>
              <a:defRPr sz="2200" b="1"/>
            </a:lvl5pPr>
            <a:lvl6pPr marL="3200400" indent="0">
              <a:buNone/>
              <a:defRPr sz="2200" b="1"/>
            </a:lvl6pPr>
            <a:lvl7pPr marL="3840480" indent="0">
              <a:buNone/>
              <a:defRPr sz="2200" b="1"/>
            </a:lvl7pPr>
            <a:lvl8pPr marL="4480560" indent="0">
              <a:buNone/>
              <a:defRPr sz="2200" b="1"/>
            </a:lvl8pPr>
            <a:lvl9pPr marL="5120640" indent="0">
              <a:buNone/>
              <a:defRPr sz="2200" b="1"/>
            </a:lvl9pPr>
          </a:lstStyle>
          <a:p>
            <a:pPr lvl="0"/>
            <a:r>
              <a:rPr lang="ru-RU" smtClean="0"/>
              <a:t>Образец текста</a:t>
            </a:r>
          </a:p>
        </p:txBody>
      </p:sp>
      <p:sp>
        <p:nvSpPr>
          <p:cNvPr id="5" name="Text Placeholder 4"/>
          <p:cNvSpPr>
            <a:spLocks noGrp="1"/>
          </p:cNvSpPr>
          <p:nvPr>
            <p:ph type="body" sz="quarter" idx="3"/>
          </p:nvPr>
        </p:nvSpPr>
        <p:spPr>
          <a:xfrm>
            <a:off x="6507481" y="2240280"/>
            <a:ext cx="5658485" cy="853440"/>
          </a:xfrm>
        </p:spPr>
        <p:txBody>
          <a:bodyPr anchor="b">
            <a:noAutofit/>
          </a:bodyPr>
          <a:lstStyle>
            <a:lvl1pPr marL="0" indent="0" algn="ctr">
              <a:buNone/>
              <a:defRPr sz="3400" b="0"/>
            </a:lvl1pPr>
            <a:lvl2pPr marL="640080" indent="0">
              <a:buNone/>
              <a:defRPr sz="2800" b="1"/>
            </a:lvl2pPr>
            <a:lvl3pPr marL="1280160" indent="0">
              <a:buNone/>
              <a:defRPr sz="2500" b="1"/>
            </a:lvl3pPr>
            <a:lvl4pPr marL="1920240" indent="0">
              <a:buNone/>
              <a:defRPr sz="2200" b="1"/>
            </a:lvl4pPr>
            <a:lvl5pPr marL="2560320" indent="0">
              <a:buNone/>
              <a:defRPr sz="2200" b="1"/>
            </a:lvl5pPr>
            <a:lvl6pPr marL="3200400" indent="0">
              <a:buNone/>
              <a:defRPr sz="2200" b="1"/>
            </a:lvl6pPr>
            <a:lvl7pPr marL="3840480" indent="0">
              <a:buNone/>
              <a:defRPr sz="2200" b="1"/>
            </a:lvl7pPr>
            <a:lvl8pPr marL="4480560" indent="0">
              <a:buNone/>
              <a:defRPr sz="2200" b="1"/>
            </a:lvl8pPr>
            <a:lvl9pPr marL="5120640" indent="0">
              <a:buNone/>
              <a:defRPr sz="2200" b="1"/>
            </a:lvl9pPr>
          </a:lstStyle>
          <a:p>
            <a:pPr lvl="0"/>
            <a:r>
              <a:rPr lang="ru-RU" smtClean="0"/>
              <a:t>Образец текста</a:t>
            </a:r>
          </a:p>
        </p:txBody>
      </p:sp>
      <p:sp>
        <p:nvSpPr>
          <p:cNvPr id="7" name="Date Placeholder 6"/>
          <p:cNvSpPr>
            <a:spLocks noGrp="1"/>
          </p:cNvSpPr>
          <p:nvPr>
            <p:ph type="dt" sz="half" idx="10"/>
          </p:nvPr>
        </p:nvSpPr>
        <p:spPr/>
        <p:txBody>
          <a:bodyPr/>
          <a:lstStyle/>
          <a:p>
            <a:fld id="{0B260FBA-4B60-411D-94FF-5EE83B35A7B0}" type="datetimeFigureOut">
              <a:rPr lang="ru-RU" smtClean="0"/>
              <a:t>16.02.2018</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81D022ED-6B0F-4AC6-9183-42C9C2487B46}" type="slidenum">
              <a:rPr lang="ru-RU" smtClean="0"/>
              <a:t>‹#›</a:t>
            </a:fld>
            <a:endParaRPr lang="ru-RU"/>
          </a:p>
        </p:txBody>
      </p:sp>
      <p:sp>
        <p:nvSpPr>
          <p:cNvPr id="11" name="Content Placeholder 10"/>
          <p:cNvSpPr>
            <a:spLocks noGrp="1"/>
          </p:cNvSpPr>
          <p:nvPr>
            <p:ph sz="quarter" idx="13"/>
          </p:nvPr>
        </p:nvSpPr>
        <p:spPr>
          <a:xfrm>
            <a:off x="640080" y="3097987"/>
            <a:ext cx="5658307" cy="547908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3" name="Content Placeholder 12"/>
          <p:cNvSpPr>
            <a:spLocks noGrp="1"/>
          </p:cNvSpPr>
          <p:nvPr>
            <p:ph sz="quarter" idx="14"/>
          </p:nvPr>
        </p:nvSpPr>
        <p:spPr>
          <a:xfrm>
            <a:off x="6541618" y="3097988"/>
            <a:ext cx="5658307" cy="547846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0B260FBA-4B60-411D-94FF-5EE83B35A7B0}" type="datetimeFigureOut">
              <a:rPr lang="ru-RU" smtClean="0"/>
              <a:t>16.02.2018</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81D022ED-6B0F-4AC6-9183-42C9C2487B46}"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B260FBA-4B60-411D-94FF-5EE83B35A7B0}" type="datetimeFigureOut">
              <a:rPr lang="ru-RU" smtClean="0"/>
              <a:t>16.02.2018</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81D022ED-6B0F-4AC6-9183-42C9C2487B46}"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269923" y="373380"/>
            <a:ext cx="4211638" cy="2933700"/>
          </a:xfrm>
        </p:spPr>
        <p:txBody>
          <a:bodyPr anchor="b"/>
          <a:lstStyle>
            <a:lvl1pPr algn="ctr">
              <a:lnSpc>
                <a:spcPct val="100000"/>
              </a:lnSpc>
              <a:defRPr sz="3900" b="0">
                <a:effectLst>
                  <a:outerShdw blurRad="50800" dist="25400" dir="5400000" algn="t" rotWithShape="0">
                    <a:prstClr val="black">
                      <a:alpha val="25000"/>
                    </a:prstClr>
                  </a:outerShdw>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1006793" y="382271"/>
            <a:ext cx="6994208" cy="8194358"/>
          </a:xfrm>
        </p:spPr>
        <p:txBody>
          <a:bodyPr/>
          <a:lstStyle>
            <a:lvl1pPr>
              <a:defRPr sz="4500"/>
            </a:lvl1pPr>
            <a:lvl2pPr>
              <a:defRPr sz="3900"/>
            </a:lvl2pPr>
            <a:lvl3pPr>
              <a:defRPr sz="3400"/>
            </a:lvl3pPr>
            <a:lvl4pPr>
              <a:defRPr sz="2800"/>
            </a:lvl4pPr>
            <a:lvl5pPr>
              <a:defRPr sz="2800"/>
            </a:lvl5pPr>
            <a:lvl6pPr>
              <a:defRPr sz="2800"/>
            </a:lvl6pPr>
            <a:lvl7pPr>
              <a:defRPr sz="2800"/>
            </a:lvl7pPr>
            <a:lvl8pPr>
              <a:defRPr sz="2800"/>
            </a:lvl8pPr>
            <a:lvl9pPr>
              <a:defRPr sz="2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8269923" y="3413761"/>
            <a:ext cx="4211638" cy="5162868"/>
          </a:xfrm>
        </p:spPr>
        <p:txBody>
          <a:bodyPr>
            <a:normAutofit/>
          </a:bodyPr>
          <a:lstStyle>
            <a:lvl1pPr marL="0" indent="0" algn="ctr">
              <a:lnSpc>
                <a:spcPct val="125000"/>
              </a:lnSpc>
              <a:buNone/>
              <a:defRPr sz="2200"/>
            </a:lvl1pPr>
            <a:lvl2pPr marL="640080" indent="0">
              <a:buNone/>
              <a:defRPr sz="1700"/>
            </a:lvl2pPr>
            <a:lvl3pPr marL="1280160" indent="0">
              <a:buNone/>
              <a:defRPr sz="1400"/>
            </a:lvl3pPr>
            <a:lvl4pPr marL="1920240" indent="0">
              <a:buNone/>
              <a:defRPr sz="1300"/>
            </a:lvl4pPr>
            <a:lvl5pPr marL="2560320" indent="0">
              <a:buNone/>
              <a:defRPr sz="1300"/>
            </a:lvl5pPr>
            <a:lvl6pPr marL="3200400" indent="0">
              <a:buNone/>
              <a:defRPr sz="1300"/>
            </a:lvl6pPr>
            <a:lvl7pPr marL="3840480" indent="0">
              <a:buNone/>
              <a:defRPr sz="1300"/>
            </a:lvl7pPr>
            <a:lvl8pPr marL="4480560" indent="0">
              <a:buNone/>
              <a:defRPr sz="1300"/>
            </a:lvl8pPr>
            <a:lvl9pPr marL="5120640" indent="0">
              <a:buNone/>
              <a:defRPr sz="1300"/>
            </a:lvl9pPr>
          </a:lstStyle>
          <a:p>
            <a:pPr lvl="0"/>
            <a:r>
              <a:rPr lang="ru-RU" smtClean="0"/>
              <a:t>Образец текста</a:t>
            </a:r>
          </a:p>
        </p:txBody>
      </p:sp>
      <p:sp>
        <p:nvSpPr>
          <p:cNvPr id="5" name="Date Placeholder 4"/>
          <p:cNvSpPr>
            <a:spLocks noGrp="1"/>
          </p:cNvSpPr>
          <p:nvPr>
            <p:ph type="dt" sz="half" idx="10"/>
          </p:nvPr>
        </p:nvSpPr>
        <p:spPr/>
        <p:txBody>
          <a:bodyPr/>
          <a:lstStyle/>
          <a:p>
            <a:fld id="{0B260FBA-4B60-411D-94FF-5EE83B35A7B0}" type="datetimeFigureOut">
              <a:rPr lang="ru-RU" smtClean="0"/>
              <a:t>16.02.2018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81D022ED-6B0F-4AC6-9183-42C9C2487B46}"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351406" y="320040"/>
            <a:ext cx="7996554" cy="1253490"/>
          </a:xfrm>
        </p:spPr>
        <p:txBody>
          <a:bodyPr anchor="b"/>
          <a:lstStyle>
            <a:lvl1pPr algn="ctr">
              <a:lnSpc>
                <a:spcPct val="100000"/>
              </a:lnSpc>
              <a:defRPr sz="3900" b="0"/>
            </a:lvl1pPr>
          </a:lstStyle>
          <a:p>
            <a:r>
              <a:rPr lang="ru-RU" smtClean="0"/>
              <a:t>Образец заголовка</a:t>
            </a:r>
            <a:endParaRPr lang="en-US" dirty="0"/>
          </a:p>
        </p:txBody>
      </p:sp>
      <p:sp>
        <p:nvSpPr>
          <p:cNvPr id="3" name="Picture Placeholder 2"/>
          <p:cNvSpPr>
            <a:spLocks noGrp="1"/>
          </p:cNvSpPr>
          <p:nvPr>
            <p:ph type="pic" idx="1"/>
          </p:nvPr>
        </p:nvSpPr>
        <p:spPr>
          <a:xfrm>
            <a:off x="2111376" y="1600200"/>
            <a:ext cx="8476614" cy="6357462"/>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4500"/>
            </a:lvl1pPr>
            <a:lvl2pPr marL="640080" indent="0">
              <a:buNone/>
              <a:defRPr sz="3900"/>
            </a:lvl2pPr>
            <a:lvl3pPr marL="1280160" indent="0">
              <a:buNone/>
              <a:defRPr sz="3400"/>
            </a:lvl3pPr>
            <a:lvl4pPr marL="1920240" indent="0">
              <a:buNone/>
              <a:defRPr sz="2800"/>
            </a:lvl4pPr>
            <a:lvl5pPr marL="2560320" indent="0">
              <a:buNone/>
              <a:defRPr sz="2800"/>
            </a:lvl5pPr>
            <a:lvl6pPr marL="3200400" indent="0">
              <a:buNone/>
              <a:defRPr sz="2800"/>
            </a:lvl6pPr>
            <a:lvl7pPr marL="3840480" indent="0">
              <a:buNone/>
              <a:defRPr sz="2800"/>
            </a:lvl7pPr>
            <a:lvl8pPr marL="4480560" indent="0">
              <a:buNone/>
              <a:defRPr sz="2800"/>
            </a:lvl8pPr>
            <a:lvl9pPr marL="5120640" indent="0">
              <a:buNone/>
              <a:defRPr sz="2800"/>
            </a:lvl9pPr>
          </a:lstStyle>
          <a:p>
            <a:r>
              <a:rPr lang="ru-RU" smtClean="0"/>
              <a:t>Вставка рисунка</a:t>
            </a:r>
            <a:endParaRPr lang="en-US" dirty="0"/>
          </a:p>
        </p:txBody>
      </p:sp>
      <p:sp>
        <p:nvSpPr>
          <p:cNvPr id="4" name="Text Placeholder 3"/>
          <p:cNvSpPr>
            <a:spLocks noGrp="1"/>
          </p:cNvSpPr>
          <p:nvPr>
            <p:ph type="body" sz="half" idx="2"/>
          </p:nvPr>
        </p:nvSpPr>
        <p:spPr>
          <a:xfrm>
            <a:off x="2351406" y="8134350"/>
            <a:ext cx="7996554" cy="746760"/>
          </a:xfrm>
        </p:spPr>
        <p:txBody>
          <a:bodyPr>
            <a:normAutofit/>
          </a:bodyPr>
          <a:lstStyle>
            <a:lvl1pPr marL="0" indent="0" algn="ctr">
              <a:buNone/>
              <a:defRPr sz="2200"/>
            </a:lvl1pPr>
            <a:lvl2pPr marL="640080" indent="0">
              <a:buNone/>
              <a:defRPr sz="1700"/>
            </a:lvl2pPr>
            <a:lvl3pPr marL="1280160" indent="0">
              <a:buNone/>
              <a:defRPr sz="1400"/>
            </a:lvl3pPr>
            <a:lvl4pPr marL="1920240" indent="0">
              <a:buNone/>
              <a:defRPr sz="1300"/>
            </a:lvl4pPr>
            <a:lvl5pPr marL="2560320" indent="0">
              <a:buNone/>
              <a:defRPr sz="1300"/>
            </a:lvl5pPr>
            <a:lvl6pPr marL="3200400" indent="0">
              <a:buNone/>
              <a:defRPr sz="1300"/>
            </a:lvl6pPr>
            <a:lvl7pPr marL="3840480" indent="0">
              <a:buNone/>
              <a:defRPr sz="1300"/>
            </a:lvl7pPr>
            <a:lvl8pPr marL="4480560" indent="0">
              <a:buNone/>
              <a:defRPr sz="1300"/>
            </a:lvl8pPr>
            <a:lvl9pPr marL="5120640" indent="0">
              <a:buNone/>
              <a:defRPr sz="1300"/>
            </a:lvl9pPr>
          </a:lstStyle>
          <a:p>
            <a:pPr lvl="0"/>
            <a:r>
              <a:rPr lang="ru-RU" smtClean="0"/>
              <a:t>Образец текста</a:t>
            </a:r>
          </a:p>
        </p:txBody>
      </p:sp>
      <p:sp>
        <p:nvSpPr>
          <p:cNvPr id="5" name="Date Placeholder 4"/>
          <p:cNvSpPr>
            <a:spLocks noGrp="1"/>
          </p:cNvSpPr>
          <p:nvPr>
            <p:ph type="dt" sz="half" idx="10"/>
          </p:nvPr>
        </p:nvSpPr>
        <p:spPr/>
        <p:txBody>
          <a:bodyPr/>
          <a:lstStyle/>
          <a:p>
            <a:fld id="{0B260FBA-4B60-411D-94FF-5EE83B35A7B0}" type="datetimeFigureOut">
              <a:rPr lang="ru-RU" smtClean="0"/>
              <a:t>16.02.2018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81D022ED-6B0F-4AC6-9183-42C9C2487B46}"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40080" y="0"/>
            <a:ext cx="11521440" cy="2240280"/>
          </a:xfrm>
          <a:prstGeom prst="rect">
            <a:avLst/>
          </a:prstGeom>
        </p:spPr>
        <p:txBody>
          <a:bodyPr vert="horz" lIns="128016" tIns="64008" rIns="128016" bIns="64008" rtlCol="0" anchor="b">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640080" y="2240281"/>
            <a:ext cx="11521440" cy="6336348"/>
          </a:xfrm>
          <a:prstGeom prst="rect">
            <a:avLst/>
          </a:prstGeom>
        </p:spPr>
        <p:txBody>
          <a:bodyPr vert="horz" lIns="128016" tIns="64008" rIns="128016" bIns="64008"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4" name="Date Placeholder 3"/>
          <p:cNvSpPr>
            <a:spLocks noGrp="1"/>
          </p:cNvSpPr>
          <p:nvPr>
            <p:ph type="dt" sz="half" idx="2"/>
          </p:nvPr>
        </p:nvSpPr>
        <p:spPr>
          <a:xfrm>
            <a:off x="8908687" y="8898891"/>
            <a:ext cx="2920365" cy="511175"/>
          </a:xfrm>
          <a:prstGeom prst="rect">
            <a:avLst/>
          </a:prstGeom>
        </p:spPr>
        <p:txBody>
          <a:bodyPr vert="horz" lIns="128016" tIns="64008" rIns="64008" bIns="64008" rtlCol="0" anchor="ctr"/>
          <a:lstStyle>
            <a:lvl1pPr algn="r">
              <a:defRPr sz="1700">
                <a:solidFill>
                  <a:schemeClr val="tx1">
                    <a:lumMod val="65000"/>
                    <a:lumOff val="35000"/>
                  </a:schemeClr>
                </a:solidFill>
                <a:latin typeface="Century Gothic" pitchFamily="34" charset="0"/>
              </a:defRPr>
            </a:lvl1pPr>
          </a:lstStyle>
          <a:p>
            <a:fld id="{0B260FBA-4B60-411D-94FF-5EE83B35A7B0}" type="datetimeFigureOut">
              <a:rPr lang="ru-RU" smtClean="0"/>
              <a:t>16.02.2018</a:t>
            </a:fld>
            <a:endParaRPr lang="ru-RU"/>
          </a:p>
        </p:txBody>
      </p:sp>
      <p:sp>
        <p:nvSpPr>
          <p:cNvPr id="5" name="Footer Placeholder 4"/>
          <p:cNvSpPr>
            <a:spLocks noGrp="1"/>
          </p:cNvSpPr>
          <p:nvPr>
            <p:ph type="ftr" sz="quarter" idx="3"/>
          </p:nvPr>
        </p:nvSpPr>
        <p:spPr>
          <a:xfrm>
            <a:off x="922832" y="8898891"/>
            <a:ext cx="3987165" cy="511175"/>
          </a:xfrm>
          <a:prstGeom prst="rect">
            <a:avLst/>
          </a:prstGeom>
        </p:spPr>
        <p:txBody>
          <a:bodyPr vert="horz" lIns="64008" tIns="64008" rIns="128016" bIns="64008" rtlCol="0" anchor="ctr"/>
          <a:lstStyle>
            <a:lvl1pPr algn="l">
              <a:defRPr sz="1700">
                <a:solidFill>
                  <a:schemeClr val="tx1">
                    <a:lumMod val="65000"/>
                    <a:lumOff val="35000"/>
                  </a:schemeClr>
                </a:solidFill>
                <a:latin typeface="Century Gothic" pitchFamily="34" charset="0"/>
              </a:defRPr>
            </a:lvl1pPr>
          </a:lstStyle>
          <a:p>
            <a:endParaRPr lang="ru-RU"/>
          </a:p>
        </p:txBody>
      </p:sp>
      <p:sp>
        <p:nvSpPr>
          <p:cNvPr id="6" name="Slide Number Placeholder 5"/>
          <p:cNvSpPr>
            <a:spLocks noGrp="1"/>
          </p:cNvSpPr>
          <p:nvPr>
            <p:ph type="sldNum" sz="quarter" idx="4"/>
          </p:nvPr>
        </p:nvSpPr>
        <p:spPr>
          <a:xfrm>
            <a:off x="11960590" y="8898891"/>
            <a:ext cx="786765" cy="511175"/>
          </a:xfrm>
          <a:prstGeom prst="rect">
            <a:avLst/>
          </a:prstGeom>
        </p:spPr>
        <p:txBody>
          <a:bodyPr vert="horz" lIns="38405" tIns="64008" rIns="64008" bIns="64008" rtlCol="0" anchor="ctr"/>
          <a:lstStyle>
            <a:lvl1pPr algn="l">
              <a:defRPr sz="1700">
                <a:solidFill>
                  <a:schemeClr val="tx1">
                    <a:lumMod val="65000"/>
                    <a:lumOff val="35000"/>
                  </a:schemeClr>
                </a:solidFill>
                <a:latin typeface="Century Gothic" pitchFamily="34" charset="0"/>
              </a:defRPr>
            </a:lvl1pPr>
          </a:lstStyle>
          <a:p>
            <a:fld id="{81D022ED-6B0F-4AC6-9183-42C9C2487B46}" type="slidenum">
              <a:rPr lang="ru-RU" smtClean="0"/>
              <a:t>‹#›</a:t>
            </a:fld>
            <a:endParaRPr lang="ru-RU"/>
          </a:p>
        </p:txBody>
      </p:sp>
      <p:sp>
        <p:nvSpPr>
          <p:cNvPr id="7" name="Oval 6"/>
          <p:cNvSpPr/>
          <p:nvPr/>
        </p:nvSpPr>
        <p:spPr>
          <a:xfrm>
            <a:off x="11840864" y="9099138"/>
            <a:ext cx="118681" cy="118681"/>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marL="0" algn="ctr" defTabSz="1280160" rtl="0" eaLnBrk="1" latinLnBrk="0" hangingPunct="1"/>
            <a:endParaRPr lang="en-US" sz="2500" kern="1200">
              <a:solidFill>
                <a:schemeClr val="lt1"/>
              </a:solidFill>
              <a:latin typeface="+mn-lt"/>
              <a:ea typeface="+mn-ea"/>
              <a:cs typeface="+mn-cs"/>
            </a:endParaRPr>
          </a:p>
        </p:txBody>
      </p:sp>
      <p:sp>
        <p:nvSpPr>
          <p:cNvPr id="8" name="Oval 7"/>
          <p:cNvSpPr/>
          <p:nvPr/>
        </p:nvSpPr>
        <p:spPr>
          <a:xfrm>
            <a:off x="796767" y="9099138"/>
            <a:ext cx="118681" cy="118681"/>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4141" r:id="rId1"/>
    <p:sldLayoutId id="2147484142" r:id="rId2"/>
    <p:sldLayoutId id="2147484143" r:id="rId3"/>
    <p:sldLayoutId id="2147484144" r:id="rId4"/>
    <p:sldLayoutId id="2147484145" r:id="rId5"/>
    <p:sldLayoutId id="2147484146" r:id="rId6"/>
    <p:sldLayoutId id="2147484147" r:id="rId7"/>
    <p:sldLayoutId id="2147484148" r:id="rId8"/>
    <p:sldLayoutId id="2147484149" r:id="rId9"/>
    <p:sldLayoutId id="2147484150" r:id="rId10"/>
    <p:sldLayoutId id="2147484151" r:id="rId11"/>
  </p:sldLayoutIdLst>
  <p:txStyles>
    <p:titleStyle>
      <a:lvl1pPr algn="ctr" defTabSz="1280160" rtl="0" eaLnBrk="1" latinLnBrk="0" hangingPunct="1">
        <a:lnSpc>
          <a:spcPts val="8120"/>
        </a:lnSpc>
        <a:spcBef>
          <a:spcPct val="0"/>
        </a:spcBef>
        <a:buNone/>
        <a:defRPr sz="76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480060" indent="-480060" algn="l" defTabSz="1280160" rtl="0" eaLnBrk="1" latinLnBrk="0" hangingPunct="1">
        <a:spcBef>
          <a:spcPct val="20000"/>
        </a:spcBef>
        <a:buFont typeface="Arial" pitchFamily="34" charset="0"/>
        <a:buChar char="•"/>
        <a:defRPr sz="3400" kern="1200">
          <a:solidFill>
            <a:schemeClr val="tx1">
              <a:lumMod val="50000"/>
              <a:lumOff val="50000"/>
            </a:schemeClr>
          </a:solidFill>
          <a:latin typeface="+mj-lt"/>
          <a:ea typeface="+mn-ea"/>
          <a:cs typeface="+mn-cs"/>
        </a:defRPr>
      </a:lvl1pPr>
      <a:lvl2pPr marL="1040130" indent="-400050" algn="l" defTabSz="1280160" rtl="0" eaLnBrk="1" latinLnBrk="0" hangingPunct="1">
        <a:spcBef>
          <a:spcPct val="20000"/>
        </a:spcBef>
        <a:buFont typeface="Courier New" pitchFamily="49" charset="0"/>
        <a:buChar char="o"/>
        <a:defRPr sz="2200" kern="1200">
          <a:solidFill>
            <a:schemeClr val="tx1">
              <a:lumMod val="50000"/>
              <a:lumOff val="50000"/>
            </a:schemeClr>
          </a:solidFill>
          <a:latin typeface="+mj-lt"/>
          <a:ea typeface="+mn-ea"/>
          <a:cs typeface="+mn-cs"/>
        </a:defRPr>
      </a:lvl2pPr>
      <a:lvl3pPr marL="1600200" indent="-320040" algn="l" defTabSz="1280160" rtl="0" eaLnBrk="1" latinLnBrk="0" hangingPunct="1">
        <a:spcBef>
          <a:spcPct val="20000"/>
        </a:spcBef>
        <a:buFont typeface="Arial" pitchFamily="34" charset="0"/>
        <a:buChar char="•"/>
        <a:defRPr sz="2200" kern="1200">
          <a:solidFill>
            <a:schemeClr val="tx1">
              <a:lumMod val="50000"/>
              <a:lumOff val="50000"/>
            </a:schemeClr>
          </a:solidFill>
          <a:latin typeface="+mj-lt"/>
          <a:ea typeface="+mn-ea"/>
          <a:cs typeface="+mn-cs"/>
        </a:defRPr>
      </a:lvl3pPr>
      <a:lvl4pPr marL="2240280" indent="-320040" algn="l" defTabSz="1280160" rtl="0" eaLnBrk="1" latinLnBrk="0" hangingPunct="1">
        <a:spcBef>
          <a:spcPct val="20000"/>
        </a:spcBef>
        <a:buFont typeface="Courier New" pitchFamily="49" charset="0"/>
        <a:buChar char="o"/>
        <a:defRPr sz="2200" kern="1200">
          <a:solidFill>
            <a:schemeClr val="tx1">
              <a:lumMod val="50000"/>
              <a:lumOff val="50000"/>
            </a:schemeClr>
          </a:solidFill>
          <a:latin typeface="+mj-lt"/>
          <a:ea typeface="+mn-ea"/>
          <a:cs typeface="+mn-cs"/>
        </a:defRPr>
      </a:lvl4pPr>
      <a:lvl5pPr marL="2880360" indent="-320040" algn="l" defTabSz="1280160" rtl="0" eaLnBrk="1" latinLnBrk="0" hangingPunct="1">
        <a:spcBef>
          <a:spcPct val="20000"/>
        </a:spcBef>
        <a:buFont typeface="Arial" pitchFamily="34" charset="0"/>
        <a:buChar char="•"/>
        <a:defRPr sz="2200" kern="1200">
          <a:solidFill>
            <a:schemeClr val="tx1">
              <a:lumMod val="50000"/>
              <a:lumOff val="50000"/>
            </a:schemeClr>
          </a:solidFill>
          <a:latin typeface="+mj-lt"/>
          <a:ea typeface="+mn-ea"/>
          <a:cs typeface="+mn-cs"/>
        </a:defRPr>
      </a:lvl5pPr>
      <a:lvl6pPr marL="3520440" indent="-320040" algn="l" defTabSz="1280160" rtl="0" eaLnBrk="1" latinLnBrk="0" hangingPunct="1">
        <a:spcBef>
          <a:spcPct val="20000"/>
        </a:spcBef>
        <a:buFont typeface="Courier New" pitchFamily="49" charset="0"/>
        <a:buChar char="o"/>
        <a:defRPr sz="2200" kern="1200">
          <a:solidFill>
            <a:schemeClr val="tx1">
              <a:lumMod val="50000"/>
              <a:lumOff val="50000"/>
            </a:schemeClr>
          </a:solidFill>
          <a:latin typeface="+mj-lt"/>
          <a:ea typeface="+mn-ea"/>
          <a:cs typeface="+mn-cs"/>
        </a:defRPr>
      </a:lvl6pPr>
      <a:lvl7pPr marL="4160520" indent="-320040" algn="l" defTabSz="1280160" rtl="0" eaLnBrk="1" latinLnBrk="0" hangingPunct="1">
        <a:spcBef>
          <a:spcPct val="20000"/>
        </a:spcBef>
        <a:buFont typeface="Arial" pitchFamily="34" charset="0"/>
        <a:buChar char="•"/>
        <a:defRPr sz="2200" kern="1200">
          <a:solidFill>
            <a:schemeClr val="tx1">
              <a:lumMod val="50000"/>
              <a:lumOff val="50000"/>
            </a:schemeClr>
          </a:solidFill>
          <a:latin typeface="+mj-lt"/>
          <a:ea typeface="+mn-ea"/>
          <a:cs typeface="+mn-cs"/>
        </a:defRPr>
      </a:lvl7pPr>
      <a:lvl8pPr marL="4800600" indent="-320040" algn="l" defTabSz="1280160" rtl="0" eaLnBrk="1" latinLnBrk="0" hangingPunct="1">
        <a:spcBef>
          <a:spcPct val="20000"/>
        </a:spcBef>
        <a:buFont typeface="Courier New" pitchFamily="49" charset="0"/>
        <a:buChar char="o"/>
        <a:defRPr sz="2200" kern="1200">
          <a:solidFill>
            <a:schemeClr val="tx1">
              <a:lumMod val="50000"/>
              <a:lumOff val="50000"/>
            </a:schemeClr>
          </a:solidFill>
          <a:latin typeface="+mj-lt"/>
          <a:ea typeface="+mn-ea"/>
          <a:cs typeface="+mn-cs"/>
        </a:defRPr>
      </a:lvl8pPr>
      <a:lvl9pPr marL="5440680" indent="-320040" algn="l" defTabSz="1280160" rtl="0" eaLnBrk="1" latinLnBrk="0" hangingPunct="1">
        <a:spcBef>
          <a:spcPct val="20000"/>
        </a:spcBef>
        <a:buFont typeface="Arial" pitchFamily="34" charset="0"/>
        <a:buChar char="•"/>
        <a:defRPr sz="2200" kern="1200">
          <a:solidFill>
            <a:schemeClr val="tx1">
              <a:lumMod val="50000"/>
              <a:lumOff val="50000"/>
            </a:schemeClr>
          </a:solidFill>
          <a:latin typeface="+mj-lt"/>
          <a:ea typeface="+mn-ea"/>
          <a:cs typeface="+mn-cs"/>
        </a:defRPr>
      </a:lvl9pPr>
    </p:bodyStyle>
    <p:otherStyle>
      <a:defPPr>
        <a:defRPr lang="en-US"/>
      </a:defPPr>
      <a:lvl1pPr marL="0" algn="l" defTabSz="1280160" rtl="0" eaLnBrk="1" latinLnBrk="0" hangingPunct="1">
        <a:defRPr sz="2500" kern="1200">
          <a:solidFill>
            <a:schemeClr val="tx1"/>
          </a:solidFill>
          <a:latin typeface="+mn-lt"/>
          <a:ea typeface="+mn-ea"/>
          <a:cs typeface="+mn-cs"/>
        </a:defRPr>
      </a:lvl1pPr>
      <a:lvl2pPr marL="640080" algn="l" defTabSz="1280160" rtl="0" eaLnBrk="1" latinLnBrk="0" hangingPunct="1">
        <a:defRPr sz="2500" kern="1200">
          <a:solidFill>
            <a:schemeClr val="tx1"/>
          </a:solidFill>
          <a:latin typeface="+mn-lt"/>
          <a:ea typeface="+mn-ea"/>
          <a:cs typeface="+mn-cs"/>
        </a:defRPr>
      </a:lvl2pPr>
      <a:lvl3pPr marL="1280160" algn="l" defTabSz="1280160" rtl="0" eaLnBrk="1" latinLnBrk="0" hangingPunct="1">
        <a:defRPr sz="2500" kern="1200">
          <a:solidFill>
            <a:schemeClr val="tx1"/>
          </a:solidFill>
          <a:latin typeface="+mn-lt"/>
          <a:ea typeface="+mn-ea"/>
          <a:cs typeface="+mn-cs"/>
        </a:defRPr>
      </a:lvl3pPr>
      <a:lvl4pPr marL="1920240" algn="l" defTabSz="1280160" rtl="0" eaLnBrk="1" latinLnBrk="0" hangingPunct="1">
        <a:defRPr sz="2500" kern="1200">
          <a:solidFill>
            <a:schemeClr val="tx1"/>
          </a:solidFill>
          <a:latin typeface="+mn-lt"/>
          <a:ea typeface="+mn-ea"/>
          <a:cs typeface="+mn-cs"/>
        </a:defRPr>
      </a:lvl4pPr>
      <a:lvl5pPr marL="2560320" algn="l" defTabSz="1280160" rtl="0" eaLnBrk="1" latinLnBrk="0" hangingPunct="1">
        <a:defRPr sz="2500" kern="1200">
          <a:solidFill>
            <a:schemeClr val="tx1"/>
          </a:solidFill>
          <a:latin typeface="+mn-lt"/>
          <a:ea typeface="+mn-ea"/>
          <a:cs typeface="+mn-cs"/>
        </a:defRPr>
      </a:lvl5pPr>
      <a:lvl6pPr marL="3200400" algn="l" defTabSz="1280160" rtl="0" eaLnBrk="1" latinLnBrk="0" hangingPunct="1">
        <a:defRPr sz="2500" kern="1200">
          <a:solidFill>
            <a:schemeClr val="tx1"/>
          </a:solidFill>
          <a:latin typeface="+mn-lt"/>
          <a:ea typeface="+mn-ea"/>
          <a:cs typeface="+mn-cs"/>
        </a:defRPr>
      </a:lvl6pPr>
      <a:lvl7pPr marL="3840480" algn="l" defTabSz="1280160" rtl="0" eaLnBrk="1" latinLnBrk="0" hangingPunct="1">
        <a:defRPr sz="2500" kern="1200">
          <a:solidFill>
            <a:schemeClr val="tx1"/>
          </a:solidFill>
          <a:latin typeface="+mn-lt"/>
          <a:ea typeface="+mn-ea"/>
          <a:cs typeface="+mn-cs"/>
        </a:defRPr>
      </a:lvl7pPr>
      <a:lvl8pPr marL="4480560" algn="l" defTabSz="1280160" rtl="0" eaLnBrk="1" latinLnBrk="0" hangingPunct="1">
        <a:defRPr sz="2500" kern="1200">
          <a:solidFill>
            <a:schemeClr val="tx1"/>
          </a:solidFill>
          <a:latin typeface="+mn-lt"/>
          <a:ea typeface="+mn-ea"/>
          <a:cs typeface="+mn-cs"/>
        </a:defRPr>
      </a:lvl8pPr>
      <a:lvl9pPr marL="5120640" algn="l" defTabSz="1280160" rtl="0" eaLnBrk="1" latinLnBrk="0" hangingPunct="1">
        <a:defRPr sz="2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hyperlink" Target="https://bitnovosti.com/2016/01/27/kniga/" TargetMode="Externa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hi-news.ru/internet/internet-veshhej-ne-budet-rabotat-bez-iskusstvennogo-intellekta.html" TargetMode="External"/><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hyperlink" Target="http://www.tadviser.ru/index.php/%D0%A1%D1%82%D0%B0%D1%82%D1%8C%D1%8F:%D0%98%D0%BD%D1%82%D0%B5%D1%80%D0%BD%D0%B5%D1%82_%D0%B2%D0%B5%D1%89%D0%B5%D0%B9_Internet_of_Things_(IoT)" TargetMode="External"/><Relationship Id="rId1" Type="http://schemas.openxmlformats.org/officeDocument/2006/relationships/slideLayout" Target="../slideLayouts/slideLayout2.xml"/><Relationship Id="rId4" Type="http://schemas.openxmlformats.org/officeDocument/2006/relationships/image" Target="../media/image19.jpg"/></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2.jpg"/></Relationships>
</file>

<file path=ppt/slides/_rels/slide16.xml.rels><?xml version="1.0" encoding="UTF-8" standalone="yes"?>
<Relationships xmlns="http://schemas.openxmlformats.org/package/2006/relationships"><Relationship Id="rId3" Type="http://schemas.openxmlformats.org/officeDocument/2006/relationships/hyperlink" Target="http://www.tadviser.ru/index.php/%D0%A1%D1%82%D0%B0%D1%82%D1%8C%D1%8F:%D0%94%D0%B0%D0%BD%D0%BD%D1%8B%D0%B5" TargetMode="External"/><Relationship Id="rId2" Type="http://schemas.openxmlformats.org/officeDocument/2006/relationships/image" Target="../media/image23.jpg"/><Relationship Id="rId1" Type="http://schemas.openxmlformats.org/officeDocument/2006/relationships/slideLayout" Target="../slideLayouts/slideLayout2.xml"/><Relationship Id="rId4" Type="http://schemas.openxmlformats.org/officeDocument/2006/relationships/image" Target="../media/image24.jpg"/></Relationships>
</file>

<file path=ppt/slides/_rels/slide17.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hyperlink" Target="https://ru.wikipedia.org/wiki/%D0%91%D0%B8%D0%B7%D0%BD%D0%B5%D1%81-%D1%88%D0%BA%D0%BE%D0%BB%D0%B0" TargetMode="External"/><Relationship Id="rId7" Type="http://schemas.openxmlformats.org/officeDocument/2006/relationships/hyperlink" Target="https://an.yandex.ru/count/KjAY__4x7uS509S1CMYaU5e00000E93f7q02I09Wl0Xe172IdfoH0O01dihCg0U80R3Md-ija07GZToIAfW1xehMz2UW0VQDt98gg07uXzRq9xW1hfJEqnV00GBO0TxHbXBW0ORnfWFe0H280WAW0gBrmnMv0l4I6klQ8YXwy0BviAID2FW2We20W92GRO03rgt3xmY80woUyPC2c0ETo0Ee0mIm0mIm106u1Fy1w0Jo0lW4fi8yY0McmZoG1U22IA05yfCIg0MpiG-m1REn3xW5uASIm0NWWaZ81U2d4j05dVO6u0K-y0K1c0Q0qApp3g06JgW6Jia6qe4xgjhMddVH1cacxG79-h0NsGO0001GFW000Aa7-HLqP7ddHGMm1u20a3JG1mBW1uOAyGVnwEtNzjlNKlW70e082D08keg0WS0Gu0ZH-k4AW0e1mGe00000003mFzWA0k0AW8bw-0h0_1M82mIg2n27Y0Bz-HK005hph5fxP0K0m0k0emN82u3Kam7P2_aLT6HvvqK5w0kcmZpm2mO0?test-tag=479942211010561&amp;stat-id=2&amp;" TargetMode="External"/><Relationship Id="rId2"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hyperlink" Target="https://ru.wikipedia.org/wiki/%D0%A1%D0%A8%D0%90" TargetMode="External"/><Relationship Id="rId5" Type="http://schemas.openxmlformats.org/officeDocument/2006/relationships/hyperlink" Target="https://ru.wikipedia.org/wiki/%D0%9A%D0%B5%D0%BC%D0%B1%D1%80%D0%B8%D0%B4%D0%B6_(%D0%9C%D0%B0%D1%81%D1%81%D0%B0%D1%87%D1%83%D1%81%D0%B5%D1%82%D1%81)" TargetMode="External"/><Relationship Id="rId4" Type="http://schemas.openxmlformats.org/officeDocument/2006/relationships/hyperlink" Target="https://ru.wikipedia.org/wiki/%D0%9C%D0%B0%D1%81%D1%81%D0%B0%D1%87%D1%83%D1%81%D0%B5%D1%82%D1%81%D0%BA%D0%B8%D0%B9_%D1%82%D0%B5%D1%85%D0%BD%D0%BE%D0%BB%D0%BE%D0%B3%D0%B8%D1%87%D0%B5%D1%81%D0%BA%D0%B8%D0%B9_%D0%B8%D0%BD%D1%81%D1%82%D0%B8%D1%82%D1%83%D1%82"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27.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801600" cy="11065296"/>
          </a:xfrm>
          <a:prstGeom prst="rect">
            <a:avLst/>
          </a:prstGeom>
        </p:spPr>
      </p:pic>
      <p:sp>
        <p:nvSpPr>
          <p:cNvPr id="3" name="TextBox 2"/>
          <p:cNvSpPr txBox="1"/>
          <p:nvPr/>
        </p:nvSpPr>
        <p:spPr>
          <a:xfrm>
            <a:off x="5464696" y="0"/>
            <a:ext cx="8136904" cy="646331"/>
          </a:xfrm>
          <a:prstGeom prst="rect">
            <a:avLst/>
          </a:prstGeom>
          <a:noFill/>
        </p:spPr>
        <p:txBody>
          <a:bodyPr wrap="square" rtlCol="0">
            <a:spAutoFit/>
          </a:bodyPr>
          <a:lstStyle/>
          <a:p>
            <a:r>
              <a:rPr lang="ru-RU" sz="3600" b="1" dirty="0" smtClean="0">
                <a:solidFill>
                  <a:schemeClr val="bg1"/>
                </a:solidFill>
              </a:rPr>
              <a:t>Цифровой сектор  экономики</a:t>
            </a:r>
            <a:endParaRPr lang="ru-RU" sz="3600" b="1" dirty="0">
              <a:solidFill>
                <a:schemeClr val="bg1"/>
              </a:solidFill>
            </a:endParaRPr>
          </a:p>
        </p:txBody>
      </p:sp>
      <p:sp>
        <p:nvSpPr>
          <p:cNvPr id="5" name="TextBox 4"/>
          <p:cNvSpPr txBox="1"/>
          <p:nvPr/>
        </p:nvSpPr>
        <p:spPr>
          <a:xfrm>
            <a:off x="208112" y="8761040"/>
            <a:ext cx="10513168" cy="477054"/>
          </a:xfrm>
          <a:prstGeom prst="rect">
            <a:avLst/>
          </a:prstGeom>
          <a:noFill/>
        </p:spPr>
        <p:txBody>
          <a:bodyPr wrap="square" rtlCol="0">
            <a:spAutoFit/>
          </a:bodyPr>
          <a:lstStyle/>
          <a:p>
            <a:r>
              <a:rPr lang="ru-RU" dirty="0" smtClean="0">
                <a:solidFill>
                  <a:schemeClr val="bg1"/>
                </a:solidFill>
              </a:rPr>
              <a:t>Подготовила  доцент    кафедры    БУА и А к.э.н.  ЕРЕМЕНКО В. А.</a:t>
            </a:r>
            <a:endParaRPr lang="ru-RU" dirty="0">
              <a:solidFill>
                <a:schemeClr val="bg1"/>
              </a:solidFill>
            </a:endParaRPr>
          </a:p>
        </p:txBody>
      </p:sp>
    </p:spTree>
    <p:extLst>
      <p:ext uri="{BB962C8B-B14F-4D97-AF65-F5344CB8AC3E}">
        <p14:creationId xmlns:p14="http://schemas.microsoft.com/office/powerpoint/2010/main" val="35386756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557914" y="3592255"/>
            <a:ext cx="5153630" cy="2554545"/>
          </a:xfrm>
          <a:prstGeom prst="rect">
            <a:avLst/>
          </a:prstGeom>
          <a:noFill/>
          <a:ln w="38100">
            <a:solidFill>
              <a:schemeClr val="accent3">
                <a:lumMod val="75000"/>
              </a:schemeClr>
            </a:solidFill>
          </a:ln>
        </p:spPr>
        <p:txBody>
          <a:bodyPr wrap="square" rtlCol="0">
            <a:spAutoFit/>
          </a:bodyPr>
          <a:lstStyle/>
          <a:p>
            <a:r>
              <a:rPr lang="ru-RU" sz="2000" b="1" dirty="0" err="1">
                <a:solidFill>
                  <a:schemeClr val="accent3">
                    <a:lumMod val="75000"/>
                  </a:schemeClr>
                </a:solidFill>
              </a:rPr>
              <a:t>Биткойн</a:t>
            </a:r>
            <a:r>
              <a:rPr lang="ru-RU" sz="2000" b="1" dirty="0">
                <a:solidFill>
                  <a:schemeClr val="accent3">
                    <a:lumMod val="75000"/>
                  </a:schemeClr>
                </a:solidFill>
              </a:rPr>
              <a:t> </a:t>
            </a:r>
            <a:r>
              <a:rPr lang="ru-RU" sz="2000" dirty="0">
                <a:solidFill>
                  <a:schemeClr val="accent3">
                    <a:lumMod val="75000"/>
                  </a:schemeClr>
                </a:solidFill>
              </a:rPr>
              <a:t>называют «</a:t>
            </a:r>
            <a:r>
              <a:rPr lang="ru-RU" sz="2000" u="sng" dirty="0">
                <a:solidFill>
                  <a:schemeClr val="accent3">
                    <a:lumMod val="75000"/>
                  </a:schemeClr>
                </a:solidFill>
                <a:hlinkClick r:id="rId2"/>
              </a:rPr>
              <a:t>цифровое золото</a:t>
            </a:r>
            <a:r>
              <a:rPr lang="ru-RU" sz="2000" dirty="0">
                <a:solidFill>
                  <a:schemeClr val="accent3">
                    <a:lumMod val="75000"/>
                  </a:schemeClr>
                </a:solidFill>
              </a:rPr>
              <a:t>«, и не без оснований. </a:t>
            </a:r>
          </a:p>
          <a:p>
            <a:r>
              <a:rPr lang="ru-RU" sz="2000" b="1" dirty="0" err="1" smtClean="0">
                <a:solidFill>
                  <a:schemeClr val="accent3">
                    <a:lumMod val="75000"/>
                  </a:schemeClr>
                </a:solidFill>
              </a:rPr>
              <a:t>Биткоин</a:t>
            </a:r>
            <a:r>
              <a:rPr lang="ru-RU" sz="2000" b="1" dirty="0" smtClean="0">
                <a:solidFill>
                  <a:schemeClr val="accent3">
                    <a:lumMod val="75000"/>
                  </a:schemeClr>
                </a:solidFill>
              </a:rPr>
              <a:t> ничем не подкреплен,</a:t>
            </a:r>
            <a:r>
              <a:rPr lang="ru-RU" sz="2000" dirty="0" smtClean="0">
                <a:solidFill>
                  <a:schemeClr val="accent3">
                    <a:lumMod val="75000"/>
                  </a:schemeClr>
                </a:solidFill>
              </a:rPr>
              <a:t> не обеспечивается ничем и являет собой самоценную валюту, как и серебро с золотом. </a:t>
            </a:r>
            <a:r>
              <a:rPr lang="ru-RU" sz="2000" dirty="0" err="1" smtClean="0">
                <a:solidFill>
                  <a:schemeClr val="accent3">
                    <a:lumMod val="75000"/>
                  </a:schemeClr>
                </a:solidFill>
              </a:rPr>
              <a:t>Биткойны</a:t>
            </a:r>
            <a:r>
              <a:rPr lang="ru-RU" sz="2000" dirty="0" smtClean="0">
                <a:solidFill>
                  <a:schemeClr val="accent3">
                    <a:lumMod val="75000"/>
                  </a:schemeClr>
                </a:solidFill>
              </a:rPr>
              <a:t> имеют ценность, по той простой причине, что их принимают в качестве оплаты за товары и услуги</a:t>
            </a:r>
            <a:r>
              <a:rPr lang="ru-RU" sz="2000" dirty="0" smtClean="0"/>
              <a:t>. </a:t>
            </a:r>
            <a:endParaRPr lang="ru-RU" sz="1800" dirty="0"/>
          </a:p>
        </p:txBody>
      </p:sp>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5352"/>
            <a:ext cx="7490784" cy="3839144"/>
          </a:xfrm>
          <a:prstGeom prst="rect">
            <a:avLst/>
          </a:prstGeom>
        </p:spPr>
      </p:pic>
      <p:sp>
        <p:nvSpPr>
          <p:cNvPr id="6" name="TextBox 5"/>
          <p:cNvSpPr txBox="1"/>
          <p:nvPr/>
        </p:nvSpPr>
        <p:spPr>
          <a:xfrm>
            <a:off x="7490784" y="-126543"/>
            <a:ext cx="4824536" cy="3447098"/>
          </a:xfrm>
          <a:prstGeom prst="rect">
            <a:avLst/>
          </a:prstGeom>
          <a:noFill/>
        </p:spPr>
        <p:txBody>
          <a:bodyPr wrap="square" rtlCol="0">
            <a:spAutoFit/>
          </a:bodyPr>
          <a:lstStyle/>
          <a:p>
            <a:endParaRPr lang="ru-RU" sz="2000" dirty="0" smtClean="0">
              <a:latin typeface="Times New Roman" panose="02020603050405020304" pitchFamily="18" charset="0"/>
              <a:cs typeface="Times New Roman" panose="02020603050405020304" pitchFamily="18" charset="0"/>
            </a:endParaRPr>
          </a:p>
          <a:p>
            <a:r>
              <a:rPr lang="ru-RU" sz="2200" dirty="0" smtClean="0">
                <a:solidFill>
                  <a:schemeClr val="accent3">
                    <a:lumMod val="75000"/>
                  </a:schemeClr>
                </a:solidFill>
                <a:latin typeface="Times New Roman" panose="02020603050405020304" pitchFamily="18" charset="0"/>
                <a:cs typeface="Times New Roman" panose="02020603050405020304" pitchFamily="18" charset="0"/>
              </a:rPr>
              <a:t>Позволяя </a:t>
            </a:r>
            <a:r>
              <a:rPr lang="ru-RU" sz="2200" dirty="0">
                <a:solidFill>
                  <a:schemeClr val="accent3">
                    <a:lumMod val="75000"/>
                  </a:schemeClr>
                </a:solidFill>
                <a:latin typeface="Times New Roman" panose="02020603050405020304" pitchFamily="18" charset="0"/>
                <a:cs typeface="Times New Roman" panose="02020603050405020304" pitchFamily="18" charset="0"/>
              </a:rPr>
              <a:t>цифровой информации распространяться, но не копироваться, технология </a:t>
            </a:r>
            <a:r>
              <a:rPr lang="ru-RU" sz="2200" dirty="0" err="1">
                <a:solidFill>
                  <a:schemeClr val="accent3">
                    <a:lumMod val="75000"/>
                  </a:schemeClr>
                </a:solidFill>
                <a:latin typeface="Times New Roman" panose="02020603050405020304" pitchFamily="18" charset="0"/>
                <a:cs typeface="Times New Roman" panose="02020603050405020304" pitchFamily="18" charset="0"/>
              </a:rPr>
              <a:t>блокчейн</a:t>
            </a:r>
            <a:r>
              <a:rPr lang="ru-RU" sz="2200" dirty="0">
                <a:solidFill>
                  <a:schemeClr val="accent3">
                    <a:lumMod val="75000"/>
                  </a:schemeClr>
                </a:solidFill>
                <a:latin typeface="Times New Roman" panose="02020603050405020304" pitchFamily="18" charset="0"/>
                <a:cs typeface="Times New Roman" panose="02020603050405020304" pitchFamily="18" charset="0"/>
              </a:rPr>
              <a:t> создала основу нового вида </a:t>
            </a:r>
            <a:r>
              <a:rPr lang="ru-RU" sz="2200" dirty="0" smtClean="0">
                <a:solidFill>
                  <a:schemeClr val="accent3">
                    <a:lumMod val="75000"/>
                  </a:schemeClr>
                </a:solidFill>
                <a:latin typeface="Times New Roman" panose="02020603050405020304" pitchFamily="18" charset="0"/>
                <a:cs typeface="Times New Roman" panose="02020603050405020304" pitchFamily="18" charset="0"/>
              </a:rPr>
              <a:t>интернета, которая </a:t>
            </a:r>
          </a:p>
          <a:p>
            <a:r>
              <a:rPr lang="ru-RU" sz="2200" dirty="0" smtClean="0">
                <a:solidFill>
                  <a:schemeClr val="accent3">
                    <a:lumMod val="75000"/>
                  </a:schemeClr>
                </a:solidFill>
                <a:latin typeface="Times New Roman" panose="02020603050405020304" pitchFamily="18" charset="0"/>
                <a:cs typeface="Times New Roman" panose="02020603050405020304" pitchFamily="18" charset="0"/>
              </a:rPr>
              <a:t>была </a:t>
            </a:r>
            <a:r>
              <a:rPr lang="ru-RU" sz="2200" dirty="0">
                <a:solidFill>
                  <a:schemeClr val="accent3">
                    <a:lumMod val="75000"/>
                  </a:schemeClr>
                </a:solidFill>
                <a:latin typeface="Times New Roman" panose="02020603050405020304" pitchFamily="18" charset="0"/>
                <a:cs typeface="Times New Roman" panose="02020603050405020304" pitchFamily="18" charset="0"/>
              </a:rPr>
              <a:t>первоначально разработана для цифровой валюты, </a:t>
            </a:r>
            <a:r>
              <a:rPr lang="ru-RU" sz="2200" dirty="0" err="1" smtClean="0">
                <a:solidFill>
                  <a:schemeClr val="accent3">
                    <a:lumMod val="75000"/>
                  </a:schemeClr>
                </a:solidFill>
                <a:latin typeface="Times New Roman" panose="02020603050405020304" pitchFamily="18" charset="0"/>
                <a:cs typeface="Times New Roman" panose="02020603050405020304" pitchFamily="18" charset="0"/>
              </a:rPr>
              <a:t>биткойна</a:t>
            </a:r>
            <a:r>
              <a:rPr lang="ru-RU" sz="2200" dirty="0" smtClean="0">
                <a:solidFill>
                  <a:schemeClr val="accent3">
                    <a:lumMod val="75000"/>
                  </a:schemeClr>
                </a:solidFill>
                <a:latin typeface="Times New Roman" panose="02020603050405020304" pitchFamily="18" charset="0"/>
                <a:cs typeface="Times New Roman" panose="02020603050405020304" pitchFamily="18" charset="0"/>
              </a:rPr>
              <a:t>.</a:t>
            </a:r>
            <a:r>
              <a:rPr lang="ru-RU" sz="2200" dirty="0">
                <a:solidFill>
                  <a:schemeClr val="accent3">
                    <a:lumMod val="75000"/>
                  </a:schemeClr>
                </a:solidFill>
              </a:rPr>
              <a:t> </a:t>
            </a:r>
            <a:r>
              <a:rPr lang="ru-RU" sz="2200" dirty="0" err="1">
                <a:solidFill>
                  <a:schemeClr val="accent3">
                    <a:lumMod val="75000"/>
                  </a:schemeClr>
                </a:solidFill>
              </a:rPr>
              <a:t>Биткойн</a:t>
            </a:r>
            <a:r>
              <a:rPr lang="ru-RU" sz="2200" dirty="0">
                <a:solidFill>
                  <a:schemeClr val="accent3">
                    <a:lumMod val="75000"/>
                  </a:schemeClr>
                </a:solidFill>
              </a:rPr>
              <a:t> был изобретен в 2008 г. С этого времени </a:t>
            </a:r>
            <a:r>
              <a:rPr lang="ru-RU" sz="2200" dirty="0" err="1">
                <a:solidFill>
                  <a:schemeClr val="accent3">
                    <a:lumMod val="75000"/>
                  </a:schemeClr>
                </a:solidFill>
              </a:rPr>
              <a:t>блокчейн</a:t>
            </a:r>
            <a:r>
              <a:rPr lang="ru-RU" sz="2200" dirty="0">
                <a:solidFill>
                  <a:schemeClr val="accent3">
                    <a:lumMod val="75000"/>
                  </a:schemeClr>
                </a:solidFill>
              </a:rPr>
              <a:t> </a:t>
            </a:r>
            <a:r>
              <a:rPr lang="ru-RU" sz="2200" dirty="0" err="1">
                <a:solidFill>
                  <a:schemeClr val="accent3">
                    <a:lumMod val="75000"/>
                  </a:schemeClr>
                </a:solidFill>
              </a:rPr>
              <a:t>Биткойна</a:t>
            </a:r>
            <a:r>
              <a:rPr lang="ru-RU" sz="2200" dirty="0">
                <a:solidFill>
                  <a:schemeClr val="accent3">
                    <a:lumMod val="75000"/>
                  </a:schemeClr>
                </a:solidFill>
              </a:rPr>
              <a:t> работает без существенных сбоев</a:t>
            </a:r>
            <a:r>
              <a:rPr lang="ru-RU" sz="2200" dirty="0"/>
              <a:t>. </a:t>
            </a:r>
          </a:p>
        </p:txBody>
      </p:sp>
      <p:pic>
        <p:nvPicPr>
          <p:cNvPr id="2" name="Рисунок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57914" y="6384776"/>
            <a:ext cx="5153630" cy="3211716"/>
          </a:xfrm>
          <a:prstGeom prst="rect">
            <a:avLst/>
          </a:prstGeom>
        </p:spPr>
      </p:pic>
      <p:sp>
        <p:nvSpPr>
          <p:cNvPr id="3" name="6-конечная звезда 2"/>
          <p:cNvSpPr/>
          <p:nvPr/>
        </p:nvSpPr>
        <p:spPr>
          <a:xfrm>
            <a:off x="11585376" y="8415392"/>
            <a:ext cx="914400" cy="914400"/>
          </a:xfrm>
          <a:prstGeom prst="star6">
            <a:avLst/>
          </a:prstGeom>
          <a:ln>
            <a:solidFill>
              <a:schemeClr val="accent3">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dirty="0" smtClean="0">
                <a:solidFill>
                  <a:schemeClr val="accent3">
                    <a:lumMod val="75000"/>
                  </a:schemeClr>
                </a:solidFill>
              </a:rPr>
              <a:t>9</a:t>
            </a:r>
            <a:endParaRPr lang="ru-RU" dirty="0">
              <a:solidFill>
                <a:schemeClr val="accent3">
                  <a:lumMod val="75000"/>
                </a:schemeClr>
              </a:solidFill>
            </a:endParaRPr>
          </a:p>
        </p:txBody>
      </p:sp>
      <p:sp>
        <p:nvSpPr>
          <p:cNvPr id="8" name="TextBox 7"/>
          <p:cNvSpPr txBox="1"/>
          <p:nvPr/>
        </p:nvSpPr>
        <p:spPr>
          <a:xfrm>
            <a:off x="136104" y="4016391"/>
            <a:ext cx="6912768" cy="5293757"/>
          </a:xfrm>
          <a:prstGeom prst="rect">
            <a:avLst/>
          </a:prstGeom>
          <a:noFill/>
        </p:spPr>
        <p:txBody>
          <a:bodyPr wrap="square" rtlCol="0">
            <a:spAutoFit/>
          </a:bodyPr>
          <a:lstStyle/>
          <a:p>
            <a:r>
              <a:rPr lang="ru-RU" sz="2000" b="1" dirty="0" smtClean="0">
                <a:solidFill>
                  <a:schemeClr val="accent3">
                    <a:lumMod val="75000"/>
                  </a:schemeClr>
                </a:solidFill>
              </a:rPr>
              <a:t>Интерес к такого рода электронным деньгам (</a:t>
            </a:r>
            <a:r>
              <a:rPr lang="ru-RU" sz="2000" b="1" dirty="0" err="1" smtClean="0">
                <a:solidFill>
                  <a:schemeClr val="accent3">
                    <a:lumMod val="75000"/>
                  </a:schemeClr>
                </a:solidFill>
              </a:rPr>
              <a:t>криптовалютам</a:t>
            </a:r>
            <a:r>
              <a:rPr lang="ru-RU" sz="2000" b="1" dirty="0" smtClean="0">
                <a:solidFill>
                  <a:schemeClr val="accent3">
                    <a:lumMod val="75000"/>
                  </a:schemeClr>
                </a:solidFill>
              </a:rPr>
              <a:t>) легко объясним — это, по сути, аналог коммунизма в виртуальном мире. У этой денежной системы нет владельца и даже нет какого-то единого внутреннего или внешнего администратора. Из внешнего мира никак нельзя воздействовать на проводимые внутри системы переводы (вообще никак, будь это хоть суд, хоть банк, хоть президент страны или даже земного шара). Никакой комиссии за переводы владельцам сервиса нет, ибо нет владельцев. Есть только комиссия </a:t>
            </a:r>
            <a:r>
              <a:rPr lang="ru-RU" sz="2000" b="1" dirty="0" err="1" smtClean="0">
                <a:solidFill>
                  <a:schemeClr val="accent3">
                    <a:lumMod val="75000"/>
                  </a:schemeClr>
                </a:solidFill>
              </a:rPr>
              <a:t>майнерам</a:t>
            </a:r>
            <a:r>
              <a:rPr lang="ru-RU" sz="2000" b="1" dirty="0" smtClean="0">
                <a:solidFill>
                  <a:schemeClr val="accent3">
                    <a:lumMod val="75000"/>
                  </a:schemeClr>
                </a:solidFill>
              </a:rPr>
              <a:t> за труды (они добывают новые денежные единицы и поддерживают транзакции мощностями своих компьютеров), но она не обязательна и нужна только для ускорения прохождения транзакций</a:t>
            </a:r>
            <a:r>
              <a:rPr lang="ru-RU" sz="1800" dirty="0" smtClean="0">
                <a:solidFill>
                  <a:schemeClr val="accent3">
                    <a:lumMod val="75000"/>
                  </a:schemeClr>
                </a:solidFill>
              </a:rPr>
              <a:t>.</a:t>
            </a:r>
          </a:p>
          <a:p>
            <a:endParaRPr lang="ru-RU" sz="1800" dirty="0"/>
          </a:p>
        </p:txBody>
      </p:sp>
    </p:spTree>
    <p:extLst>
      <p:ext uri="{BB962C8B-B14F-4D97-AF65-F5344CB8AC3E}">
        <p14:creationId xmlns:p14="http://schemas.microsoft.com/office/powerpoint/2010/main" val="24743357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52" y="-95944"/>
            <a:ext cx="12801600" cy="10356817"/>
          </a:xfrm>
          <a:prstGeom prst="rect">
            <a:avLst/>
          </a:prstGeom>
        </p:spPr>
      </p:pic>
      <p:sp>
        <p:nvSpPr>
          <p:cNvPr id="2" name="6-конечная звезда 1"/>
          <p:cNvSpPr/>
          <p:nvPr/>
        </p:nvSpPr>
        <p:spPr>
          <a:xfrm>
            <a:off x="11513368" y="8720214"/>
            <a:ext cx="914400" cy="914400"/>
          </a:xfrm>
          <a:prstGeom prst="star6">
            <a:avLst/>
          </a:prstGeom>
          <a:ln>
            <a:solidFill>
              <a:schemeClr val="accent3">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dirty="0" smtClean="0">
                <a:solidFill>
                  <a:schemeClr val="accent2">
                    <a:lumMod val="75000"/>
                  </a:schemeClr>
                </a:solidFill>
              </a:rPr>
              <a:t>10</a:t>
            </a:r>
            <a:endParaRPr lang="ru-RU" dirty="0">
              <a:solidFill>
                <a:schemeClr val="accent2">
                  <a:lumMod val="75000"/>
                </a:schemeClr>
              </a:solidFill>
            </a:endParaRPr>
          </a:p>
        </p:txBody>
      </p:sp>
      <p:sp>
        <p:nvSpPr>
          <p:cNvPr id="6" name="Прямоугольник 5"/>
          <p:cNvSpPr/>
          <p:nvPr/>
        </p:nvSpPr>
        <p:spPr>
          <a:xfrm>
            <a:off x="3232448" y="0"/>
            <a:ext cx="6408712" cy="550495"/>
          </a:xfrm>
          <a:prstGeom prst="rect">
            <a:avLst/>
          </a:prstGeom>
          <a:solidFill>
            <a:schemeClr val="accent3">
              <a:lumMod val="20000"/>
              <a:lumOff val="80000"/>
            </a:schemeClr>
          </a:solidFill>
          <a:ln>
            <a:solidFill>
              <a:schemeClr val="accent6">
                <a:lumMod val="60000"/>
                <a:lumOff val="40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sz="3600" b="1" dirty="0" smtClean="0">
                <a:solidFill>
                  <a:schemeClr val="accent6">
                    <a:lumMod val="75000"/>
                  </a:schemeClr>
                </a:solidFill>
              </a:rPr>
              <a:t>Денежные   переводы</a:t>
            </a:r>
            <a:endParaRPr lang="ru-RU" sz="3600" b="1" dirty="0">
              <a:solidFill>
                <a:schemeClr val="accent6">
                  <a:lumMod val="75000"/>
                </a:schemeClr>
              </a:solidFill>
            </a:endParaRPr>
          </a:p>
        </p:txBody>
      </p:sp>
    </p:spTree>
    <p:extLst>
      <p:ext uri="{BB962C8B-B14F-4D97-AF65-F5344CB8AC3E}">
        <p14:creationId xmlns:p14="http://schemas.microsoft.com/office/powerpoint/2010/main" val="40291932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400800" y="34746"/>
            <a:ext cx="10079682" cy="2400657"/>
          </a:xfrm>
          <a:prstGeom prst="rect">
            <a:avLst/>
          </a:prstGeom>
          <a:noFill/>
        </p:spPr>
        <p:txBody>
          <a:bodyPr wrap="square" rtlCol="0">
            <a:spAutoFit/>
          </a:bodyPr>
          <a:lstStyle/>
          <a:p>
            <a:r>
              <a:rPr lang="ru-RU" b="1" dirty="0" smtClean="0"/>
              <a:t>	</a:t>
            </a:r>
            <a:r>
              <a:rPr lang="ru-RU" b="1" dirty="0" smtClean="0">
                <a:solidFill>
                  <a:srgbClr val="FF0000"/>
                </a:solidFill>
              </a:rPr>
              <a:t>Цифровое </a:t>
            </a:r>
            <a:r>
              <a:rPr lang="ru-RU" b="1" dirty="0">
                <a:solidFill>
                  <a:srgbClr val="FF0000"/>
                </a:solidFill>
              </a:rPr>
              <a:t>предприятие</a:t>
            </a:r>
            <a:endParaRPr lang="ru-RU" dirty="0">
              <a:solidFill>
                <a:srgbClr val="FF0000"/>
              </a:solidFill>
            </a:endParaRPr>
          </a:p>
          <a:p>
            <a:r>
              <a:rPr lang="ru-RU" dirty="0" smtClean="0"/>
              <a:t>термин </a:t>
            </a:r>
            <a:r>
              <a:rPr lang="ru-RU" dirty="0"/>
              <a:t>"цифровое предприятие" </a:t>
            </a:r>
            <a:endParaRPr lang="ru-RU" dirty="0" smtClean="0"/>
          </a:p>
          <a:p>
            <a:r>
              <a:rPr lang="ru-RU" dirty="0" smtClean="0"/>
              <a:t>с </a:t>
            </a:r>
            <a:r>
              <a:rPr lang="ru-RU" dirty="0"/>
              <a:t>концепцией "Индустрия 4.0", </a:t>
            </a:r>
            <a:r>
              <a:rPr lang="ru-RU" dirty="0" smtClean="0"/>
              <a:t>делает</a:t>
            </a:r>
          </a:p>
          <a:p>
            <a:r>
              <a:rPr lang="ru-RU" dirty="0" smtClean="0"/>
              <a:t>акцент </a:t>
            </a:r>
            <a:r>
              <a:rPr lang="ru-RU" dirty="0"/>
              <a:t>прежде всего на изменении </a:t>
            </a:r>
            <a:endParaRPr lang="ru-RU" dirty="0" smtClean="0"/>
          </a:p>
          <a:p>
            <a:r>
              <a:rPr lang="ru-RU" dirty="0" smtClean="0"/>
              <a:t>сферы </a:t>
            </a:r>
            <a:r>
              <a:rPr lang="ru-RU" dirty="0"/>
              <a:t>промышленного производства.</a:t>
            </a:r>
          </a:p>
          <a:p>
            <a:endParaRPr lang="ru-RU" dirty="0"/>
          </a:p>
        </p:txBody>
      </p:sp>
      <p:pic>
        <p:nvPicPr>
          <p:cNvPr id="1026" name="Picture 2" descr="Индустрия 4.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607" y="34746"/>
            <a:ext cx="6251664" cy="4693558"/>
          </a:xfrm>
          <a:prstGeom prst="rect">
            <a:avLst/>
          </a:prstGeom>
          <a:noFill/>
          <a:extLst>
            <a:ext uri="{909E8E84-426E-40DD-AFC4-6F175D3DCCD1}">
              <a14:hiddenFill xmlns:a14="http://schemas.microsoft.com/office/drawing/2010/main">
                <a:solidFill>
                  <a:srgbClr val="FFFFFF"/>
                </a:solidFill>
              </a14:hiddenFill>
            </a:ext>
          </a:extLst>
        </p:spPr>
      </p:pic>
      <p:sp>
        <p:nvSpPr>
          <p:cNvPr id="5" name="Прямоугольник 4"/>
          <p:cNvSpPr/>
          <p:nvPr/>
        </p:nvSpPr>
        <p:spPr>
          <a:xfrm>
            <a:off x="6400800" y="2136304"/>
            <a:ext cx="6400800" cy="1246495"/>
          </a:xfrm>
          <a:prstGeom prst="rect">
            <a:avLst/>
          </a:prstGeom>
        </p:spPr>
        <p:txBody>
          <a:bodyPr>
            <a:spAutoFit/>
          </a:bodyPr>
          <a:lstStyle/>
          <a:p>
            <a:pPr fontAlgn="base"/>
            <a:r>
              <a:rPr lang="ru-RU" b="1" dirty="0">
                <a:solidFill>
                  <a:srgbClr val="000000"/>
                </a:solidFill>
                <a:latin typeface="Roboto"/>
              </a:rPr>
              <a:t>Индустрия 4.0: что такое четвертая промышленная революция</a:t>
            </a:r>
            <a:r>
              <a:rPr lang="ru-RU" b="1" dirty="0" smtClean="0">
                <a:solidFill>
                  <a:srgbClr val="000000"/>
                </a:solidFill>
                <a:latin typeface="Roboto"/>
              </a:rPr>
              <a:t>?</a:t>
            </a:r>
          </a:p>
          <a:p>
            <a:pPr fontAlgn="base"/>
            <a:endParaRPr lang="ru-RU" b="1" i="0" dirty="0">
              <a:solidFill>
                <a:srgbClr val="000000"/>
              </a:solidFill>
              <a:effectLst/>
              <a:latin typeface="Roboto"/>
            </a:endParaRPr>
          </a:p>
        </p:txBody>
      </p:sp>
      <p:sp>
        <p:nvSpPr>
          <p:cNvPr id="6" name="TextBox 5"/>
          <p:cNvSpPr txBox="1"/>
          <p:nvPr/>
        </p:nvSpPr>
        <p:spPr>
          <a:xfrm>
            <a:off x="6400800" y="2856384"/>
            <a:ext cx="6192688" cy="2123658"/>
          </a:xfrm>
          <a:prstGeom prst="rect">
            <a:avLst/>
          </a:prstGeom>
          <a:noFill/>
        </p:spPr>
        <p:txBody>
          <a:bodyPr wrap="square" rtlCol="0">
            <a:spAutoFit/>
          </a:bodyPr>
          <a:lstStyle/>
          <a:p>
            <a:endParaRPr lang="ru-RU" sz="1200" b="1" dirty="0" smtClean="0">
              <a:solidFill>
                <a:srgbClr val="0070C0"/>
              </a:solidFill>
            </a:endParaRPr>
          </a:p>
          <a:p>
            <a:r>
              <a:rPr lang="ru-RU" sz="1200" b="1" dirty="0" smtClean="0">
                <a:solidFill>
                  <a:srgbClr val="0070C0"/>
                </a:solidFill>
              </a:rPr>
              <a:t>Сейчас </a:t>
            </a:r>
            <a:r>
              <a:rPr lang="ru-RU" sz="1200" b="1" dirty="0">
                <a:solidFill>
                  <a:srgbClr val="0070C0"/>
                </a:solidFill>
              </a:rPr>
              <a:t>7 утра, </a:t>
            </a:r>
            <a:r>
              <a:rPr lang="ru-RU" sz="1200" b="1" dirty="0" smtClean="0">
                <a:solidFill>
                  <a:srgbClr val="0070C0"/>
                </a:solidFill>
              </a:rPr>
              <a:t>22 марта </a:t>
            </a:r>
            <a:r>
              <a:rPr lang="ru-RU" sz="1200" b="1" dirty="0">
                <a:solidFill>
                  <a:srgbClr val="0070C0"/>
                </a:solidFill>
              </a:rPr>
              <a:t>2025 года. Ваши умные часы мягко будят вас, вы встаете с постели, а дом оживает. Свет в ванной включается, душ начинает нагревать воду. После душа вы надеваете футболку, которая идеально облегает ваше тело. </a:t>
            </a:r>
            <a:r>
              <a:rPr lang="ru-RU" sz="1200" b="1" dirty="0" smtClean="0">
                <a:solidFill>
                  <a:srgbClr val="0070C0"/>
                </a:solidFill>
              </a:rPr>
              <a:t>Ваш утренний кофе уже готов. Вы проверяете </a:t>
            </a:r>
            <a:r>
              <a:rPr lang="ru-RU" sz="1200" b="1" dirty="0">
                <a:solidFill>
                  <a:srgbClr val="0070C0"/>
                </a:solidFill>
              </a:rPr>
              <a:t>телефон и обнаруживаете, что его батарея вот-вот сядет. Но это не проблема, </a:t>
            </a:r>
            <a:r>
              <a:rPr lang="ru-RU" sz="1200" b="1" dirty="0" err="1">
                <a:solidFill>
                  <a:srgbClr val="0070C0"/>
                </a:solidFill>
              </a:rPr>
              <a:t>пуш</a:t>
            </a:r>
            <a:r>
              <a:rPr lang="ru-RU" sz="1200" b="1" dirty="0">
                <a:solidFill>
                  <a:srgbClr val="0070C0"/>
                </a:solidFill>
              </a:rPr>
              <a:t>-уведомление говорит вам, что замена уже готова. Вы слышите, как в гараже заводится машина, готовая отвезти вас на завод, которым вы управляете — пришло уведомление, что одна из машин работает неисправно. Вы довольно редко отправляетесь на работу — большую часть времени завод работает самостоятельно</a:t>
            </a:r>
            <a:r>
              <a:rPr lang="ru-RU" sz="1200" dirty="0"/>
              <a:t>.</a:t>
            </a:r>
          </a:p>
        </p:txBody>
      </p:sp>
      <p:sp>
        <p:nvSpPr>
          <p:cNvPr id="7" name="TextBox 6"/>
          <p:cNvSpPr txBox="1"/>
          <p:nvPr/>
        </p:nvSpPr>
        <p:spPr>
          <a:xfrm>
            <a:off x="136104" y="4944616"/>
            <a:ext cx="12457384" cy="1246495"/>
          </a:xfrm>
          <a:prstGeom prst="rect">
            <a:avLst/>
          </a:prstGeom>
          <a:noFill/>
        </p:spPr>
        <p:txBody>
          <a:bodyPr wrap="square" rtlCol="0">
            <a:spAutoFit/>
          </a:bodyPr>
          <a:lstStyle/>
          <a:p>
            <a:r>
              <a:rPr lang="ru-RU" dirty="0" smtClean="0"/>
              <a:t>Индустрия </a:t>
            </a:r>
            <a:r>
              <a:rPr lang="ru-RU" dirty="0"/>
              <a:t>4.0 — производственная сторона, эквивалентная ориентированному на потребителей «</a:t>
            </a:r>
            <a:r>
              <a:rPr lang="ru-RU" u="sng" dirty="0">
                <a:hlinkClick r:id="rId3"/>
              </a:rPr>
              <a:t>Интернету вещей</a:t>
            </a:r>
            <a:r>
              <a:rPr lang="ru-RU" dirty="0"/>
              <a:t>», в котором предметы быта, от автомобилей до тостеров, будут подключены к Интернету</a:t>
            </a:r>
          </a:p>
        </p:txBody>
      </p:sp>
      <p:sp>
        <p:nvSpPr>
          <p:cNvPr id="8" name="TextBox 7"/>
          <p:cNvSpPr txBox="1"/>
          <p:nvPr/>
        </p:nvSpPr>
        <p:spPr>
          <a:xfrm>
            <a:off x="280120" y="6456784"/>
            <a:ext cx="12313368" cy="3046988"/>
          </a:xfrm>
          <a:prstGeom prst="rect">
            <a:avLst/>
          </a:prstGeom>
          <a:noFill/>
        </p:spPr>
        <p:txBody>
          <a:bodyPr wrap="square" rtlCol="0">
            <a:spAutoFit/>
          </a:bodyPr>
          <a:lstStyle/>
          <a:p>
            <a:pPr fontAlgn="base"/>
            <a:r>
              <a:rPr lang="ru-RU" sz="1600" dirty="0"/>
              <a:t>Немецкая промышленность инвестирует 40 миллиардов в промышленную интернет-инфраструктуру ежегодно до 2020 </a:t>
            </a:r>
            <a:r>
              <a:rPr lang="ru-RU" sz="1600" dirty="0" smtClean="0"/>
              <a:t>года.</a:t>
            </a:r>
            <a:endParaRPr lang="ru-RU" sz="1600" dirty="0"/>
          </a:p>
          <a:p>
            <a:pPr fontAlgn="base"/>
            <a:r>
              <a:rPr lang="ru-RU" sz="1600" dirty="0"/>
              <a:t>Из 278 опрошенных компаний в Германии 131 сообщила, что уже «вовлечена в Индустрию 4.0».</a:t>
            </a:r>
          </a:p>
          <a:p>
            <a:pPr fontAlgn="base"/>
            <a:r>
              <a:rPr lang="ru-RU" sz="1600" dirty="0"/>
              <a:t>Футурологи давно обсуждают избыточную природу человеческого труда и последствия того, что машины займут наши рабочие места, и Индустрия 4.0 только усугубляет эти страхи. Опасения идут от необоснованных до вполне подкрепленных </a:t>
            </a:r>
            <a:r>
              <a:rPr lang="ru-RU" sz="1600" dirty="0" smtClean="0"/>
              <a:t>прогнозов: </a:t>
            </a:r>
            <a:r>
              <a:rPr lang="ru-RU" sz="1600" dirty="0"/>
              <a:t>за 20 лет 47% рабочих мест современного мира будут автоматизированы, и миллионы рабочих останутся без работы.</a:t>
            </a:r>
          </a:p>
          <a:p>
            <a:pPr fontAlgn="base"/>
            <a:r>
              <a:rPr lang="ru-RU" sz="1600" dirty="0" smtClean="0">
                <a:solidFill>
                  <a:srgbClr val="002060"/>
                </a:solidFill>
              </a:rPr>
              <a:t>Предполагают: Если </a:t>
            </a:r>
            <a:r>
              <a:rPr lang="ru-RU" sz="1600" dirty="0">
                <a:solidFill>
                  <a:srgbClr val="002060"/>
                </a:solidFill>
              </a:rPr>
              <a:t>человеческий труд будет заменяться машинами, неважно, сколько будет производиться продукции, если не найдется никого, кто сможет ее </a:t>
            </a:r>
            <a:r>
              <a:rPr lang="ru-RU" sz="1600" dirty="0" smtClean="0">
                <a:solidFill>
                  <a:srgbClr val="002060"/>
                </a:solidFill>
              </a:rPr>
              <a:t>покупать, если </a:t>
            </a:r>
            <a:r>
              <a:rPr lang="ru-RU" sz="1600" dirty="0">
                <a:solidFill>
                  <a:srgbClr val="002060"/>
                </a:solidFill>
              </a:rPr>
              <a:t>цены на продукты вырастут, Индустрия 4.0 просто провалится.</a:t>
            </a:r>
          </a:p>
          <a:p>
            <a:pPr fontAlgn="base"/>
            <a:r>
              <a:rPr lang="ru-RU" sz="1600" dirty="0">
                <a:solidFill>
                  <a:srgbClr val="FF0000"/>
                </a:solidFill>
              </a:rPr>
              <a:t>Одно можно сказать точно: Индустрия 4.0 медленно, но верно входит в наш мир, и все свидетельствует о том, что мы с головой нырнем в умную окружающую среду, где все объекты будут постоянно связаны ради нашей выгоды. </a:t>
            </a:r>
            <a:endParaRPr lang="ru-RU" sz="1600" dirty="0" smtClean="0">
              <a:solidFill>
                <a:srgbClr val="FF0000"/>
              </a:solidFill>
            </a:endParaRPr>
          </a:p>
          <a:p>
            <a:pPr fontAlgn="base"/>
            <a:r>
              <a:rPr lang="ru-RU" sz="1600" dirty="0" smtClean="0">
                <a:solidFill>
                  <a:srgbClr val="FF0000"/>
                </a:solidFill>
              </a:rPr>
              <a:t>		Не </a:t>
            </a:r>
            <a:r>
              <a:rPr lang="ru-RU" sz="1600" dirty="0">
                <a:solidFill>
                  <a:srgbClr val="FF0000"/>
                </a:solidFill>
              </a:rPr>
              <a:t>волнуйтесь, эта связь будет беспроводной</a:t>
            </a:r>
            <a:r>
              <a:rPr lang="ru-RU" sz="1600" dirty="0" smtClean="0">
                <a:solidFill>
                  <a:srgbClr val="FF0000"/>
                </a:solidFill>
              </a:rPr>
              <a:t>.!!!!</a:t>
            </a:r>
            <a:endParaRPr lang="ru-RU" sz="1600" dirty="0">
              <a:solidFill>
                <a:srgbClr val="FF0000"/>
              </a:solidFill>
            </a:endParaRPr>
          </a:p>
          <a:p>
            <a:endParaRPr lang="ru-RU" sz="1600" dirty="0"/>
          </a:p>
        </p:txBody>
      </p:sp>
      <p:sp>
        <p:nvSpPr>
          <p:cNvPr id="9" name="6-конечная звезда 8"/>
          <p:cNvSpPr/>
          <p:nvPr/>
        </p:nvSpPr>
        <p:spPr>
          <a:xfrm>
            <a:off x="11440641" y="8700324"/>
            <a:ext cx="914400" cy="914400"/>
          </a:xfrm>
          <a:prstGeom prst="star6">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dirty="0" smtClean="0">
                <a:solidFill>
                  <a:schemeClr val="accent6">
                    <a:lumMod val="60000"/>
                    <a:lumOff val="40000"/>
                  </a:schemeClr>
                </a:solidFill>
              </a:rPr>
              <a:t>11</a:t>
            </a:r>
            <a:endParaRPr lang="ru-RU" dirty="0">
              <a:solidFill>
                <a:schemeClr val="accent6">
                  <a:lumMod val="60000"/>
                  <a:lumOff val="40000"/>
                </a:schemeClr>
              </a:solidFill>
            </a:endParaRPr>
          </a:p>
        </p:txBody>
      </p:sp>
    </p:spTree>
    <p:extLst>
      <p:ext uri="{BB962C8B-B14F-4D97-AF65-F5344CB8AC3E}">
        <p14:creationId xmlns:p14="http://schemas.microsoft.com/office/powerpoint/2010/main" val="27479450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http://www.tadviser.ru/images/thumb/2/22/%D0%98%D0%BD%D0%B4%D1%83%D1%81%D1%82%D1%80%D0%B8%D1%8F40.JPG/680px-%D0%98%D0%BD%D0%B4%D1%83%D1%81%D1%82%D1%80%D0%B8%D1%8F40.JPG"/>
          <p:cNvPicPr/>
          <p:nvPr/>
        </p:nvPicPr>
        <p:blipFill>
          <a:blip r:embed="rId2">
            <a:extLst>
              <a:ext uri="{28A0092B-C50C-407E-A947-70E740481C1C}">
                <a14:useLocalDpi xmlns:a14="http://schemas.microsoft.com/office/drawing/2010/main" val="0"/>
              </a:ext>
            </a:extLst>
          </a:blip>
          <a:srcRect/>
          <a:stretch>
            <a:fillRect/>
          </a:stretch>
        </p:blipFill>
        <p:spPr bwMode="auto">
          <a:xfrm>
            <a:off x="64096" y="264096"/>
            <a:ext cx="7632848" cy="6933182"/>
          </a:xfrm>
          <a:prstGeom prst="rect">
            <a:avLst/>
          </a:prstGeom>
          <a:noFill/>
          <a:ln>
            <a:noFill/>
          </a:ln>
        </p:spPr>
      </p:pic>
      <p:sp>
        <p:nvSpPr>
          <p:cNvPr id="5" name="TextBox 4"/>
          <p:cNvSpPr txBox="1"/>
          <p:nvPr/>
        </p:nvSpPr>
        <p:spPr>
          <a:xfrm>
            <a:off x="7336904" y="264096"/>
            <a:ext cx="5112568" cy="6555641"/>
          </a:xfrm>
          <a:prstGeom prst="rect">
            <a:avLst/>
          </a:prstGeom>
          <a:noFill/>
        </p:spPr>
        <p:txBody>
          <a:bodyPr wrap="square" rtlCol="0">
            <a:spAutoFit/>
          </a:bodyPr>
          <a:lstStyle/>
          <a:p>
            <a:r>
              <a:rPr lang="ru-RU" sz="2000" b="1" dirty="0" smtClean="0">
                <a:solidFill>
                  <a:schemeClr val="bg2">
                    <a:lumMod val="50000"/>
                  </a:schemeClr>
                </a:solidFill>
              </a:rPr>
              <a:t>        6 </a:t>
            </a:r>
            <a:r>
              <a:rPr lang="ru-RU" sz="2000" b="1" dirty="0">
                <a:solidFill>
                  <a:schemeClr val="bg2">
                    <a:lumMod val="50000"/>
                  </a:schemeClr>
                </a:solidFill>
              </a:rPr>
              <a:t>этапов развития предприятия </a:t>
            </a:r>
            <a:r>
              <a:rPr lang="ru-RU" sz="2000" b="1" dirty="0" smtClean="0">
                <a:solidFill>
                  <a:schemeClr val="bg2">
                    <a:lumMod val="50000"/>
                  </a:schemeClr>
                </a:solidFill>
              </a:rPr>
              <a:t>  	на </a:t>
            </a:r>
            <a:r>
              <a:rPr lang="ru-RU" sz="2000" b="1" dirty="0">
                <a:solidFill>
                  <a:schemeClr val="bg2">
                    <a:lumMod val="50000"/>
                  </a:schemeClr>
                </a:solidFill>
              </a:rPr>
              <a:t>пути к </a:t>
            </a:r>
            <a:r>
              <a:rPr lang="ru-RU" sz="2000" b="1" dirty="0" err="1">
                <a:solidFill>
                  <a:schemeClr val="bg2">
                    <a:lumMod val="50000"/>
                  </a:schemeClr>
                </a:solidFill>
              </a:rPr>
              <a:t>Industrie</a:t>
            </a:r>
            <a:r>
              <a:rPr lang="ru-RU" sz="2000" b="1" dirty="0">
                <a:solidFill>
                  <a:schemeClr val="bg2">
                    <a:lumMod val="50000"/>
                  </a:schemeClr>
                </a:solidFill>
              </a:rPr>
              <a:t> 4.0</a:t>
            </a:r>
          </a:p>
          <a:p>
            <a:r>
              <a:rPr lang="ru-RU" sz="2000" dirty="0" smtClean="0">
                <a:solidFill>
                  <a:schemeClr val="bg2">
                    <a:lumMod val="50000"/>
                  </a:schemeClr>
                </a:solidFill>
              </a:rPr>
              <a:t>Для </a:t>
            </a:r>
            <a:r>
              <a:rPr lang="ru-RU" sz="2000" dirty="0">
                <a:solidFill>
                  <a:schemeClr val="bg2">
                    <a:lumMod val="50000"/>
                  </a:schemeClr>
                </a:solidFill>
              </a:rPr>
              <a:t>оценки соответствия предприятий требованиям </a:t>
            </a:r>
            <a:r>
              <a:rPr lang="ru-RU" sz="2000" dirty="0" err="1">
                <a:solidFill>
                  <a:schemeClr val="bg2">
                    <a:lumMod val="50000"/>
                  </a:schemeClr>
                </a:solidFill>
              </a:rPr>
              <a:t>Industrie</a:t>
            </a:r>
            <a:r>
              <a:rPr lang="ru-RU" sz="2000" dirty="0">
                <a:solidFill>
                  <a:schemeClr val="bg2">
                    <a:lumMod val="50000"/>
                  </a:schemeClr>
                </a:solidFill>
              </a:rPr>
              <a:t> 4.0 </a:t>
            </a:r>
            <a:r>
              <a:rPr lang="ru-RU" sz="2000" dirty="0" err="1">
                <a:solidFill>
                  <a:schemeClr val="bg2">
                    <a:lumMod val="50000"/>
                  </a:schemeClr>
                </a:solidFill>
              </a:rPr>
              <a:t>acatech</a:t>
            </a:r>
            <a:r>
              <a:rPr lang="ru-RU" sz="2000" dirty="0">
                <a:solidFill>
                  <a:schemeClr val="bg2">
                    <a:lumMod val="50000"/>
                  </a:schemeClr>
                </a:solidFill>
              </a:rPr>
              <a:t> совместно с компаниями-партнерами разработала методику и показатель, названный индексом зрелости (</a:t>
            </a:r>
            <a:r>
              <a:rPr lang="ru-RU" sz="2000" dirty="0" err="1">
                <a:solidFill>
                  <a:schemeClr val="bg2">
                    <a:lumMod val="50000"/>
                  </a:schemeClr>
                </a:solidFill>
              </a:rPr>
              <a:t>Maturity</a:t>
            </a:r>
            <a:r>
              <a:rPr lang="ru-RU" sz="2000" dirty="0">
                <a:solidFill>
                  <a:schemeClr val="bg2">
                    <a:lumMod val="50000"/>
                  </a:schemeClr>
                </a:solidFill>
              </a:rPr>
              <a:t> </a:t>
            </a:r>
            <a:r>
              <a:rPr lang="ru-RU" sz="2000" dirty="0" err="1">
                <a:solidFill>
                  <a:schemeClr val="bg2">
                    <a:lumMod val="50000"/>
                  </a:schemeClr>
                </a:solidFill>
              </a:rPr>
              <a:t>Index</a:t>
            </a:r>
            <a:r>
              <a:rPr lang="ru-RU" sz="2000" dirty="0">
                <a:solidFill>
                  <a:schemeClr val="bg2">
                    <a:lumMod val="50000"/>
                  </a:schemeClr>
                </a:solidFill>
              </a:rPr>
              <a:t>)..</a:t>
            </a:r>
          </a:p>
          <a:p>
            <a:r>
              <a:rPr lang="ru-RU" sz="2000" dirty="0">
                <a:solidFill>
                  <a:schemeClr val="bg2">
                    <a:lumMod val="50000"/>
                  </a:schemeClr>
                </a:solidFill>
              </a:rPr>
              <a:t>Индекс позволяет судить о том, на какой стадии находится в текущий момент компания в продвижении к желаемому состоянию, соответствующему требованиям </a:t>
            </a:r>
            <a:r>
              <a:rPr lang="ru-RU" sz="2000" dirty="0" err="1">
                <a:solidFill>
                  <a:schemeClr val="bg2">
                    <a:lumMod val="50000"/>
                  </a:schemeClr>
                </a:solidFill>
              </a:rPr>
              <a:t>Industrie</a:t>
            </a:r>
            <a:r>
              <a:rPr lang="ru-RU" sz="2000" dirty="0">
                <a:solidFill>
                  <a:schemeClr val="bg2">
                    <a:lumMod val="50000"/>
                  </a:schemeClr>
                </a:solidFill>
              </a:rPr>
              <a:t> 4.0. А именно - состоянию быстроразвивающейся, динамичной и способной к адаптации компании.</a:t>
            </a:r>
          </a:p>
          <a:p>
            <a:r>
              <a:rPr lang="ru-RU" sz="2000" dirty="0">
                <a:solidFill>
                  <a:schemeClr val="bg2">
                    <a:lumMod val="50000"/>
                  </a:schemeClr>
                </a:solidFill>
              </a:rPr>
              <a:t>У каждого предприятия путь в </a:t>
            </a:r>
            <a:r>
              <a:rPr lang="ru-RU" sz="2000" dirty="0" err="1">
                <a:solidFill>
                  <a:schemeClr val="bg2">
                    <a:lumMod val="50000"/>
                  </a:schemeClr>
                </a:solidFill>
              </a:rPr>
              <a:t>Industrie</a:t>
            </a:r>
            <a:r>
              <a:rPr lang="ru-RU" sz="2000" dirty="0">
                <a:solidFill>
                  <a:schemeClr val="bg2">
                    <a:lumMod val="50000"/>
                  </a:schemeClr>
                </a:solidFill>
              </a:rPr>
              <a:t> 4.0 может быть разным, но в целом они должны пройти по шести ступням, показанным на </a:t>
            </a:r>
            <a:r>
              <a:rPr lang="ru-RU" sz="2000" dirty="0" smtClean="0">
                <a:solidFill>
                  <a:schemeClr val="bg2">
                    <a:lumMod val="50000"/>
                  </a:schemeClr>
                </a:solidFill>
              </a:rPr>
              <a:t>схеме.</a:t>
            </a:r>
          </a:p>
          <a:p>
            <a:r>
              <a:rPr lang="ru-RU" sz="2000" dirty="0">
                <a:solidFill>
                  <a:schemeClr val="bg2">
                    <a:lumMod val="50000"/>
                  </a:schemeClr>
                </a:solidFill>
              </a:rPr>
              <a:t> </a:t>
            </a:r>
          </a:p>
        </p:txBody>
      </p:sp>
      <p:sp>
        <p:nvSpPr>
          <p:cNvPr id="6" name="TextBox 5"/>
          <p:cNvSpPr txBox="1"/>
          <p:nvPr/>
        </p:nvSpPr>
        <p:spPr>
          <a:xfrm>
            <a:off x="96776" y="7032848"/>
            <a:ext cx="12568719" cy="2893100"/>
          </a:xfrm>
          <a:prstGeom prst="rect">
            <a:avLst/>
          </a:prstGeom>
          <a:noFill/>
        </p:spPr>
        <p:txBody>
          <a:bodyPr wrap="square" rtlCol="0">
            <a:spAutoFit/>
          </a:bodyPr>
          <a:lstStyle/>
          <a:p>
            <a:r>
              <a:rPr lang="ru-RU" sz="2800" dirty="0"/>
              <a:t>Если первые две стадии, объеденные в </a:t>
            </a:r>
            <a:r>
              <a:rPr lang="ru-RU" sz="2800" dirty="0" smtClean="0"/>
              <a:t>группу  </a:t>
            </a:r>
            <a:r>
              <a:rPr lang="ru-RU" sz="2800" dirty="0" smtClean="0">
                <a:solidFill>
                  <a:srgbClr val="FF0000"/>
                </a:solidFill>
              </a:rPr>
              <a:t>«</a:t>
            </a:r>
            <a:r>
              <a:rPr lang="ru-RU" sz="2000" dirty="0" smtClean="0">
                <a:solidFill>
                  <a:srgbClr val="FF0000"/>
                </a:solidFill>
              </a:rPr>
              <a:t>ДИГИТАЛИЗАЦИЯ»</a:t>
            </a:r>
            <a:endParaRPr lang="ru-RU" sz="2000" dirty="0">
              <a:solidFill>
                <a:srgbClr val="FF0000"/>
              </a:solidFill>
            </a:endParaRPr>
          </a:p>
          <a:p>
            <a:r>
              <a:rPr lang="ru-RU" sz="2800" dirty="0" smtClean="0"/>
              <a:t> </a:t>
            </a:r>
            <a:r>
              <a:rPr lang="ru-RU" sz="2800" dirty="0" err="1">
                <a:solidFill>
                  <a:srgbClr val="FF0000"/>
                </a:solidFill>
              </a:rPr>
              <a:t>Digitalization</a:t>
            </a:r>
            <a:r>
              <a:rPr lang="ru-RU" sz="2800" dirty="0"/>
              <a:t>, то есть </a:t>
            </a:r>
            <a:r>
              <a:rPr lang="ru-RU" sz="2800" dirty="0">
                <a:solidFill>
                  <a:srgbClr val="FF0000"/>
                </a:solidFill>
              </a:rPr>
              <a:t>освоение цифровых подходов</a:t>
            </a:r>
            <a:r>
              <a:rPr lang="ru-RU" sz="2800" dirty="0"/>
              <a:t>, являются чисто технологическими, то оставшиеся четыре стадии, соответствующие </a:t>
            </a:r>
            <a:r>
              <a:rPr lang="ru-RU" sz="2800" dirty="0" err="1">
                <a:solidFill>
                  <a:srgbClr val="FF0000"/>
                </a:solidFill>
              </a:rPr>
              <a:t>Industrie</a:t>
            </a:r>
            <a:r>
              <a:rPr lang="ru-RU" sz="2800" dirty="0">
                <a:solidFill>
                  <a:srgbClr val="FF0000"/>
                </a:solidFill>
              </a:rPr>
              <a:t> 4.0,</a:t>
            </a:r>
            <a:r>
              <a:rPr lang="ru-RU" sz="2800" dirty="0"/>
              <a:t> </a:t>
            </a:r>
            <a:r>
              <a:rPr lang="ru-RU" sz="2800" dirty="0" smtClean="0"/>
              <a:t>являются не </a:t>
            </a:r>
            <a:r>
              <a:rPr lang="ru-RU" sz="2800" dirty="0"/>
              <a:t>столько технологическими, сколько кибернетическими, поскольку воплощают в себе системные принципы, постулируемые </a:t>
            </a:r>
            <a:r>
              <a:rPr lang="ru-RU" sz="2800" dirty="0" smtClean="0"/>
              <a:t>кибернетикой</a:t>
            </a:r>
            <a:r>
              <a:rPr lang="ru-RU" sz="1000" dirty="0" smtClean="0">
                <a:latin typeface="Times New Roman" panose="02020603050405020304" pitchFamily="18" charset="0"/>
                <a:cs typeface="Times New Roman" panose="02020603050405020304" pitchFamily="18" charset="0"/>
              </a:rPr>
              <a:t>   </a:t>
            </a:r>
          </a:p>
          <a:p>
            <a:r>
              <a:rPr lang="ru-RU" sz="1400" dirty="0" smtClean="0">
                <a:latin typeface="Times New Roman" panose="02020603050405020304" pitchFamily="18" charset="0"/>
                <a:cs typeface="Times New Roman" panose="02020603050405020304" pitchFamily="18" charset="0"/>
              </a:rPr>
              <a:t>			РАССМОТРИМ ПОДРОБНЕЕ:</a:t>
            </a:r>
            <a:endParaRPr lang="ru-RU" sz="1400" dirty="0"/>
          </a:p>
        </p:txBody>
      </p:sp>
      <p:sp>
        <p:nvSpPr>
          <p:cNvPr id="2" name="6-конечная звезда 1"/>
          <p:cNvSpPr/>
          <p:nvPr/>
        </p:nvSpPr>
        <p:spPr>
          <a:xfrm>
            <a:off x="11657384" y="7752928"/>
            <a:ext cx="914400" cy="914400"/>
          </a:xfrm>
          <a:prstGeom prst="star6">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dirty="0" smtClean="0">
                <a:solidFill>
                  <a:schemeClr val="bg2">
                    <a:lumMod val="50000"/>
                  </a:schemeClr>
                </a:solidFill>
              </a:rPr>
              <a:t>12</a:t>
            </a:r>
            <a:endParaRPr lang="ru-RU" dirty="0">
              <a:solidFill>
                <a:schemeClr val="bg2">
                  <a:lumMod val="50000"/>
                </a:schemeClr>
              </a:solidFill>
            </a:endParaRPr>
          </a:p>
        </p:txBody>
      </p:sp>
    </p:spTree>
    <p:extLst>
      <p:ext uri="{BB962C8B-B14F-4D97-AF65-F5344CB8AC3E}">
        <p14:creationId xmlns:p14="http://schemas.microsoft.com/office/powerpoint/2010/main" val="36553470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41070" y="1056184"/>
            <a:ext cx="7267842" cy="3785652"/>
          </a:xfrm>
          <a:prstGeom prst="rect">
            <a:avLst/>
          </a:prstGeom>
          <a:noFill/>
        </p:spPr>
        <p:txBody>
          <a:bodyPr wrap="square" rtlCol="0">
            <a:spAutoFit/>
          </a:bodyPr>
          <a:lstStyle/>
          <a:p>
            <a:r>
              <a:rPr lang="ru-RU" sz="2400" dirty="0" smtClean="0">
                <a:solidFill>
                  <a:srgbClr val="FF0000"/>
                </a:solidFill>
              </a:rPr>
              <a:t>1</a:t>
            </a:r>
            <a:r>
              <a:rPr lang="ru-RU" sz="2400" dirty="0">
                <a:solidFill>
                  <a:srgbClr val="FF0000"/>
                </a:solidFill>
              </a:rPr>
              <a:t>. Компьютеризация (</a:t>
            </a:r>
            <a:r>
              <a:rPr lang="ru-RU" sz="2400" dirty="0" err="1">
                <a:solidFill>
                  <a:srgbClr val="FF0000"/>
                </a:solidFill>
              </a:rPr>
              <a:t>Computerisation</a:t>
            </a:r>
            <a:r>
              <a:rPr lang="ru-RU" sz="2400" dirty="0">
                <a:solidFill>
                  <a:srgbClr val="FF0000"/>
                </a:solidFill>
              </a:rPr>
              <a:t>)</a:t>
            </a:r>
          </a:p>
          <a:p>
            <a:endParaRPr lang="ru-RU" sz="2400" u="sng" dirty="0" smtClean="0">
              <a:solidFill>
                <a:schemeClr val="bg2">
                  <a:lumMod val="50000"/>
                </a:schemeClr>
              </a:solidFill>
            </a:endParaRPr>
          </a:p>
          <a:p>
            <a:r>
              <a:rPr lang="ru-RU" sz="2400" u="sng" dirty="0" smtClean="0">
                <a:solidFill>
                  <a:schemeClr val="bg2">
                    <a:lumMod val="50000"/>
                  </a:schemeClr>
                </a:solidFill>
              </a:rPr>
              <a:t>Под </a:t>
            </a:r>
            <a:r>
              <a:rPr lang="ru-RU" sz="2400" u="sng" dirty="0">
                <a:solidFill>
                  <a:schemeClr val="bg2">
                    <a:lumMod val="50000"/>
                  </a:schemeClr>
                </a:solidFill>
              </a:rPr>
              <a:t>компьютеризацией подразумевают снабжение </a:t>
            </a:r>
            <a:r>
              <a:rPr lang="ru-RU" sz="2400" dirty="0">
                <a:solidFill>
                  <a:schemeClr val="bg2">
                    <a:lumMod val="50000"/>
                  </a:schemeClr>
                </a:solidFill>
              </a:rPr>
              <a:t>средствами для цифрового управления всех основных компонентов производства. Современное оборудование изначально рассчитано на цифровое управление, а оборудование, эксплуатируемое длительное время, должно быть соответствующим образом модернизировано</a:t>
            </a:r>
            <a:r>
              <a:rPr lang="ru-RU" sz="2400" dirty="0" smtClean="0">
                <a:solidFill>
                  <a:schemeClr val="bg2">
                    <a:lumMod val="50000"/>
                  </a:schemeClr>
                </a:solidFill>
              </a:rPr>
              <a:t>.</a:t>
            </a:r>
            <a:endParaRPr lang="ru-RU" sz="2400" dirty="0"/>
          </a:p>
        </p:txBody>
      </p:sp>
      <p:sp>
        <p:nvSpPr>
          <p:cNvPr id="7" name="TextBox 6"/>
          <p:cNvSpPr txBox="1"/>
          <p:nvPr/>
        </p:nvSpPr>
        <p:spPr>
          <a:xfrm>
            <a:off x="7565722" y="4891007"/>
            <a:ext cx="5320680" cy="4555093"/>
          </a:xfrm>
          <a:prstGeom prst="rect">
            <a:avLst/>
          </a:prstGeom>
          <a:noFill/>
        </p:spPr>
        <p:txBody>
          <a:bodyPr wrap="square" rtlCol="0">
            <a:spAutoFit/>
          </a:bodyPr>
          <a:lstStyle/>
          <a:p>
            <a:endParaRPr lang="ru-RU" sz="2200" b="1" dirty="0" smtClean="0">
              <a:solidFill>
                <a:srgbClr val="FF0000"/>
              </a:solidFill>
            </a:endParaRPr>
          </a:p>
          <a:p>
            <a:endParaRPr lang="ru-RU" sz="2200" b="1" dirty="0">
              <a:solidFill>
                <a:srgbClr val="FF0000"/>
              </a:solidFill>
            </a:endParaRPr>
          </a:p>
          <a:p>
            <a:r>
              <a:rPr lang="ru-RU" sz="2200" b="1" dirty="0" smtClean="0">
                <a:solidFill>
                  <a:srgbClr val="FF0000"/>
                </a:solidFill>
              </a:rPr>
              <a:t>2</a:t>
            </a:r>
            <a:r>
              <a:rPr lang="ru-RU" sz="2200" b="1" dirty="0">
                <a:solidFill>
                  <a:srgbClr val="FF0000"/>
                </a:solidFill>
              </a:rPr>
              <a:t>. Сетевое взаимодействие (</a:t>
            </a:r>
            <a:r>
              <a:rPr lang="ru-RU" sz="2200" b="1" dirty="0" err="1">
                <a:solidFill>
                  <a:srgbClr val="FF0000"/>
                </a:solidFill>
              </a:rPr>
              <a:t>Connectivity</a:t>
            </a:r>
            <a:r>
              <a:rPr lang="ru-RU" sz="2200" b="1" dirty="0" smtClean="0">
                <a:solidFill>
                  <a:srgbClr val="FF0000"/>
                </a:solidFill>
              </a:rPr>
              <a:t>)</a:t>
            </a:r>
          </a:p>
          <a:p>
            <a:endParaRPr lang="ru-RU" sz="2200" b="1" dirty="0">
              <a:solidFill>
                <a:srgbClr val="FF0000"/>
              </a:solidFill>
            </a:endParaRPr>
          </a:p>
          <a:p>
            <a:r>
              <a:rPr lang="ru-RU" sz="2000" dirty="0">
                <a:solidFill>
                  <a:schemeClr val="bg2">
                    <a:lumMod val="50000"/>
                  </a:schemeClr>
                </a:solidFill>
              </a:rPr>
              <a:t>На этой стадии изолированные технологии объединяются в общую среду, соответствующую требованиям бизнеса компании</a:t>
            </a:r>
            <a:r>
              <a:rPr lang="ru-RU" sz="2000" dirty="0" smtClean="0">
                <a:solidFill>
                  <a:schemeClr val="bg2">
                    <a:lumMod val="50000"/>
                  </a:schemeClr>
                </a:solidFill>
              </a:rPr>
              <a:t>.</a:t>
            </a:r>
          </a:p>
          <a:p>
            <a:endParaRPr lang="ru-RU" sz="2000" b="1" dirty="0" smtClean="0">
              <a:solidFill>
                <a:schemeClr val="bg2">
                  <a:lumMod val="50000"/>
                </a:schemeClr>
              </a:solidFill>
            </a:endParaRPr>
          </a:p>
          <a:p>
            <a:r>
              <a:rPr lang="ru-RU" sz="2000" b="1" dirty="0" smtClean="0">
                <a:solidFill>
                  <a:schemeClr val="bg2">
                    <a:lumMod val="50000"/>
                  </a:schemeClr>
                </a:solidFill>
              </a:rPr>
              <a:t>Обычно для</a:t>
            </a:r>
            <a:r>
              <a:rPr lang="ru-RU" sz="2000" dirty="0" smtClean="0">
                <a:solidFill>
                  <a:schemeClr val="bg2">
                    <a:lumMod val="50000"/>
                  </a:schemeClr>
                </a:solidFill>
              </a:rPr>
              <a:t> этой </a:t>
            </a:r>
            <a:r>
              <a:rPr lang="ru-RU" sz="2000" dirty="0">
                <a:solidFill>
                  <a:schemeClr val="bg2">
                    <a:lumMod val="50000"/>
                  </a:schemeClr>
                </a:solidFill>
              </a:rPr>
              <a:t>цели используют соединение по протоколу </a:t>
            </a:r>
            <a:r>
              <a:rPr lang="ru-RU" sz="2000" dirty="0" err="1">
                <a:solidFill>
                  <a:schemeClr val="bg2">
                    <a:lumMod val="50000"/>
                  </a:schemeClr>
                </a:solidFill>
              </a:rPr>
              <a:t>Internet</a:t>
            </a:r>
            <a:r>
              <a:rPr lang="ru-RU" sz="2000" dirty="0">
                <a:solidFill>
                  <a:schemeClr val="bg2">
                    <a:lumMod val="50000"/>
                  </a:schemeClr>
                </a:solidFill>
              </a:rPr>
              <a:t> </a:t>
            </a:r>
            <a:r>
              <a:rPr lang="ru-RU" sz="2000" dirty="0" err="1">
                <a:solidFill>
                  <a:schemeClr val="bg2">
                    <a:lumMod val="50000"/>
                  </a:schemeClr>
                </a:solidFill>
              </a:rPr>
              <a:t>Protocol</a:t>
            </a:r>
            <a:r>
              <a:rPr lang="ru-RU" sz="2000" dirty="0">
                <a:solidFill>
                  <a:schemeClr val="bg2">
                    <a:lumMod val="50000"/>
                  </a:schemeClr>
                </a:solidFill>
              </a:rPr>
              <a:t> (IP), образуя при этом </a:t>
            </a:r>
            <a:r>
              <a:rPr lang="ru-RU" sz="2000" u="sng" dirty="0" err="1">
                <a:solidFill>
                  <a:schemeClr val="bg2">
                    <a:lumMod val="50000"/>
                  </a:schemeClr>
                </a:solidFill>
                <a:hlinkClick r:id="rId2" tooltip="Интернет вещей Internet of Things (IoT)"/>
              </a:rPr>
              <a:t>Internet</a:t>
            </a:r>
            <a:r>
              <a:rPr lang="ru-RU" sz="2000" u="sng" dirty="0">
                <a:solidFill>
                  <a:schemeClr val="bg2">
                    <a:lumMod val="50000"/>
                  </a:schemeClr>
                </a:solidFill>
                <a:hlinkClick r:id="rId2" tooltip="Интернет вещей Internet of Things (IoT)"/>
              </a:rPr>
              <a:t> </a:t>
            </a:r>
            <a:r>
              <a:rPr lang="ru-RU" sz="2000" u="sng" dirty="0" err="1">
                <a:solidFill>
                  <a:schemeClr val="bg2">
                    <a:lumMod val="50000"/>
                  </a:schemeClr>
                </a:solidFill>
                <a:hlinkClick r:id="rId2" tooltip="Интернет вещей Internet of Things (IoT)"/>
              </a:rPr>
              <a:t>of</a:t>
            </a:r>
            <a:r>
              <a:rPr lang="ru-RU" sz="2000" u="sng" dirty="0">
                <a:solidFill>
                  <a:schemeClr val="bg2">
                    <a:lumMod val="50000"/>
                  </a:schemeClr>
                </a:solidFill>
                <a:hlinkClick r:id="rId2" tooltip="Интернет вещей Internet of Things (IoT)"/>
              </a:rPr>
              <a:t> </a:t>
            </a:r>
            <a:r>
              <a:rPr lang="ru-RU" sz="2000" u="sng" dirty="0" err="1">
                <a:solidFill>
                  <a:schemeClr val="bg2">
                    <a:lumMod val="50000"/>
                  </a:schemeClr>
                </a:solidFill>
                <a:hlinkClick r:id="rId2" tooltip="Интернет вещей Internet of Things (IoT)"/>
              </a:rPr>
              <a:t>Things</a:t>
            </a:r>
            <a:r>
              <a:rPr lang="ru-RU" sz="2000" dirty="0" smtClean="0">
                <a:solidFill>
                  <a:schemeClr val="bg2">
                    <a:lumMod val="50000"/>
                  </a:schemeClr>
                </a:solidFill>
              </a:rPr>
              <a:t>.(интернет вещей) </a:t>
            </a:r>
            <a:endParaRPr lang="ru-RU" sz="2000" dirty="0">
              <a:solidFill>
                <a:schemeClr val="bg2">
                  <a:lumMod val="50000"/>
                </a:schemeClr>
              </a:solidFill>
            </a:endParaRPr>
          </a:p>
        </p:txBody>
      </p:sp>
      <p:pic>
        <p:nvPicPr>
          <p:cNvPr id="9" name="Рисунок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070" y="5159850"/>
            <a:ext cx="7413733" cy="4286250"/>
          </a:xfrm>
          <a:prstGeom prst="rect">
            <a:avLst/>
          </a:prstGeom>
        </p:spPr>
      </p:pic>
      <p:sp>
        <p:nvSpPr>
          <p:cNvPr id="12" name="TextBox 11"/>
          <p:cNvSpPr txBox="1"/>
          <p:nvPr/>
        </p:nvSpPr>
        <p:spPr>
          <a:xfrm>
            <a:off x="928192" y="120080"/>
            <a:ext cx="11233248" cy="584775"/>
          </a:xfrm>
          <a:prstGeom prst="rect">
            <a:avLst/>
          </a:prstGeom>
          <a:noFill/>
        </p:spPr>
        <p:txBody>
          <a:bodyPr wrap="square" rtlCol="0">
            <a:spAutoFit/>
          </a:bodyPr>
          <a:lstStyle/>
          <a:p>
            <a:r>
              <a:rPr lang="ru-RU" sz="3200" b="1" dirty="0">
                <a:solidFill>
                  <a:srgbClr val="FF0000"/>
                </a:solidFill>
              </a:rPr>
              <a:t>6 этапов развития предприятия на пути к </a:t>
            </a:r>
            <a:r>
              <a:rPr lang="ru-RU" sz="3200" b="1" dirty="0" err="1">
                <a:solidFill>
                  <a:srgbClr val="FF0000"/>
                </a:solidFill>
              </a:rPr>
              <a:t>Industrie</a:t>
            </a:r>
            <a:r>
              <a:rPr lang="ru-RU" sz="3200" b="1" dirty="0">
                <a:solidFill>
                  <a:srgbClr val="FF0000"/>
                </a:solidFill>
              </a:rPr>
              <a:t> 4.0</a:t>
            </a:r>
          </a:p>
        </p:txBody>
      </p:sp>
      <p:sp>
        <p:nvSpPr>
          <p:cNvPr id="2" name="6-конечная звезда 1"/>
          <p:cNvSpPr/>
          <p:nvPr/>
        </p:nvSpPr>
        <p:spPr>
          <a:xfrm>
            <a:off x="11704240" y="8686800"/>
            <a:ext cx="914400" cy="914400"/>
          </a:xfrm>
          <a:prstGeom prst="star6">
            <a:avLst/>
          </a:prstGeom>
          <a:ln>
            <a:solidFill>
              <a:schemeClr val="bg2">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dirty="0" smtClean="0">
                <a:solidFill>
                  <a:schemeClr val="bg2">
                    <a:lumMod val="50000"/>
                  </a:schemeClr>
                </a:solidFill>
              </a:rPr>
              <a:t>13</a:t>
            </a:r>
            <a:endParaRPr lang="ru-RU" dirty="0">
              <a:solidFill>
                <a:schemeClr val="bg2">
                  <a:lumMod val="50000"/>
                </a:schemeClr>
              </a:solidFill>
            </a:endParaRPr>
          </a:p>
        </p:txBody>
      </p:sp>
      <p:pic>
        <p:nvPicPr>
          <p:cNvPr id="3" name="Рисунок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82324" y="925740"/>
            <a:ext cx="5236316" cy="3584496"/>
          </a:xfrm>
          <a:prstGeom prst="rect">
            <a:avLst/>
          </a:prstGeom>
        </p:spPr>
      </p:pic>
    </p:spTree>
    <p:extLst>
      <p:ext uri="{BB962C8B-B14F-4D97-AF65-F5344CB8AC3E}">
        <p14:creationId xmlns:p14="http://schemas.microsoft.com/office/powerpoint/2010/main" val="23964890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224336" y="8220980"/>
            <a:ext cx="4176464" cy="648072"/>
          </a:xfrm>
          <a:prstGeom prst="rect">
            <a:avLst/>
          </a:prstGeom>
          <a:noFill/>
        </p:spPr>
        <p:txBody>
          <a:bodyPr wrap="square" rtlCol="0">
            <a:spAutoFit/>
          </a:bodyPr>
          <a:lstStyle/>
          <a:p>
            <a:endParaRPr lang="ru-RU" dirty="0"/>
          </a:p>
        </p:txBody>
      </p:sp>
      <p:pic>
        <p:nvPicPr>
          <p:cNvPr id="12" name="Рисунок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05966" y="31800"/>
            <a:ext cx="5984576" cy="5544616"/>
          </a:xfrm>
          <a:prstGeom prst="rect">
            <a:avLst/>
          </a:prstGeom>
        </p:spPr>
      </p:pic>
      <p:pic>
        <p:nvPicPr>
          <p:cNvPr id="13" name="Рисунок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1165" y="167680"/>
            <a:ext cx="6613004" cy="5400600"/>
          </a:xfrm>
          <a:prstGeom prst="rect">
            <a:avLst/>
          </a:prstGeom>
        </p:spPr>
      </p:pic>
      <p:sp>
        <p:nvSpPr>
          <p:cNvPr id="15" name="TextBox 14"/>
          <p:cNvSpPr txBox="1"/>
          <p:nvPr/>
        </p:nvSpPr>
        <p:spPr>
          <a:xfrm>
            <a:off x="43145" y="5355154"/>
            <a:ext cx="12792100" cy="2985433"/>
          </a:xfrm>
          <a:prstGeom prst="rect">
            <a:avLst/>
          </a:prstGeom>
          <a:noFill/>
        </p:spPr>
        <p:txBody>
          <a:bodyPr wrap="square" rtlCol="0">
            <a:spAutoFit/>
          </a:bodyPr>
          <a:lstStyle/>
          <a:p>
            <a:endParaRPr lang="en-US" sz="2400" b="1" dirty="0" smtClean="0">
              <a:solidFill>
                <a:srgbClr val="FF0000"/>
              </a:solidFill>
              <a:latin typeface="Times New Roman" panose="02020603050405020304" pitchFamily="18" charset="0"/>
              <a:cs typeface="Times New Roman" panose="02020603050405020304" pitchFamily="18" charset="0"/>
            </a:endParaRPr>
          </a:p>
          <a:p>
            <a:r>
              <a:rPr lang="en-US" sz="2400" b="1" dirty="0" smtClean="0">
                <a:solidFill>
                  <a:srgbClr val="FF0000"/>
                </a:solidFill>
                <a:latin typeface="Times New Roman" panose="02020603050405020304" pitchFamily="18" charset="0"/>
                <a:cs typeface="Times New Roman" panose="02020603050405020304" pitchFamily="18" charset="0"/>
              </a:rPr>
              <a:t>			</a:t>
            </a:r>
            <a:r>
              <a:rPr lang="ru-RU" sz="2400" b="1" dirty="0" smtClean="0">
                <a:solidFill>
                  <a:srgbClr val="FF0000"/>
                </a:solidFill>
                <a:latin typeface="Times New Roman" panose="02020603050405020304" pitchFamily="18" charset="0"/>
                <a:cs typeface="Times New Roman" panose="02020603050405020304" pitchFamily="18" charset="0"/>
              </a:rPr>
              <a:t>3</a:t>
            </a:r>
            <a:r>
              <a:rPr lang="ru-RU" sz="2400" b="1" dirty="0">
                <a:solidFill>
                  <a:srgbClr val="FF0000"/>
                </a:solidFill>
                <a:latin typeface="Times New Roman" panose="02020603050405020304" pitchFamily="18" charset="0"/>
                <a:cs typeface="Times New Roman" panose="02020603050405020304" pitchFamily="18" charset="0"/>
              </a:rPr>
              <a:t>. Обозримость (</a:t>
            </a:r>
            <a:r>
              <a:rPr lang="ru-RU" sz="2400" b="1" dirty="0" err="1">
                <a:solidFill>
                  <a:srgbClr val="FF0000"/>
                </a:solidFill>
                <a:latin typeface="Times New Roman" panose="02020603050405020304" pitchFamily="18" charset="0"/>
                <a:cs typeface="Times New Roman" panose="02020603050405020304" pitchFamily="18" charset="0"/>
              </a:rPr>
              <a:t>Visibility</a:t>
            </a:r>
            <a:r>
              <a:rPr lang="ru-RU" sz="2400" b="1" dirty="0">
                <a:solidFill>
                  <a:srgbClr val="FF0000"/>
                </a:solidFill>
                <a:latin typeface="Times New Roman" panose="02020603050405020304" pitchFamily="18" charset="0"/>
                <a:cs typeface="Times New Roman" panose="02020603050405020304" pitchFamily="18" charset="0"/>
              </a:rPr>
              <a:t>)</a:t>
            </a:r>
          </a:p>
          <a:p>
            <a:r>
              <a:rPr lang="ru-RU" sz="2000" dirty="0">
                <a:solidFill>
                  <a:schemeClr val="bg2">
                    <a:lumMod val="50000"/>
                  </a:schemeClr>
                </a:solidFill>
                <a:latin typeface="Times New Roman" panose="02020603050405020304" pitchFamily="18" charset="0"/>
                <a:cs typeface="Times New Roman" panose="02020603050405020304" pitchFamily="18" charset="0"/>
              </a:rPr>
              <a:t>Под обозримостью понимают  создание цифрового </a:t>
            </a:r>
            <a:r>
              <a:rPr lang="ru-RU" sz="2000" dirty="0" smtClean="0">
                <a:solidFill>
                  <a:schemeClr val="bg2">
                    <a:lumMod val="50000"/>
                  </a:schemeClr>
                </a:solidFill>
                <a:latin typeface="Times New Roman" panose="02020603050405020304" pitchFamily="18" charset="0"/>
                <a:cs typeface="Times New Roman" panose="02020603050405020304" pitchFamily="18" charset="0"/>
              </a:rPr>
              <a:t>отображения </a:t>
            </a:r>
            <a:r>
              <a:rPr lang="ru-RU" sz="2000" dirty="0">
                <a:solidFill>
                  <a:schemeClr val="bg2">
                    <a:lumMod val="50000"/>
                  </a:schemeClr>
                </a:solidFill>
                <a:latin typeface="Times New Roman" panose="02020603050405020304" pitchFamily="18" charset="0"/>
                <a:cs typeface="Times New Roman" panose="02020603050405020304" pitchFamily="18" charset="0"/>
              </a:rPr>
              <a:t>или виртуального двойника предприятия. </a:t>
            </a:r>
          </a:p>
          <a:p>
            <a:r>
              <a:rPr lang="ru-RU" sz="2000" dirty="0">
                <a:solidFill>
                  <a:schemeClr val="bg2">
                    <a:lumMod val="50000"/>
                  </a:schemeClr>
                </a:solidFill>
                <a:latin typeface="Times New Roman" panose="02020603050405020304" pitchFamily="18" charset="0"/>
                <a:cs typeface="Times New Roman" panose="02020603050405020304" pitchFamily="18" charset="0"/>
              </a:rPr>
              <a:t>Чем больше датчиков, чем точнее  отображение. Наличие отображения,  связанного с системами </a:t>
            </a:r>
            <a:r>
              <a:rPr lang="en-US" sz="2000" dirty="0">
                <a:solidFill>
                  <a:schemeClr val="bg2">
                    <a:lumMod val="50000"/>
                  </a:schemeClr>
                </a:solidFill>
                <a:latin typeface="Times New Roman" panose="02020603050405020304" pitchFamily="18" charset="0"/>
                <a:cs typeface="Times New Roman" panose="02020603050405020304" pitchFamily="18" charset="0"/>
              </a:rPr>
              <a:t>PLM </a:t>
            </a:r>
            <a:r>
              <a:rPr lang="ru-RU" sz="2000" dirty="0" smtClean="0">
                <a:solidFill>
                  <a:schemeClr val="bg2">
                    <a:lumMod val="50000"/>
                  </a:schemeClr>
                </a:solidFill>
                <a:latin typeface="Times New Roman" panose="02020603050405020304" pitchFamily="18" charset="0"/>
                <a:cs typeface="Times New Roman" panose="02020603050405020304" pitchFamily="18" charset="0"/>
              </a:rPr>
              <a:t>и</a:t>
            </a:r>
            <a:r>
              <a:rPr lang="en-US" sz="2000" dirty="0" smtClean="0">
                <a:solidFill>
                  <a:schemeClr val="bg2">
                    <a:lumMod val="50000"/>
                  </a:schemeClr>
                </a:solidFill>
                <a:latin typeface="Times New Roman" panose="02020603050405020304" pitchFamily="18" charset="0"/>
                <a:cs typeface="Times New Roman" panose="02020603050405020304" pitchFamily="18" charset="0"/>
              </a:rPr>
              <a:t> </a:t>
            </a:r>
            <a:r>
              <a:rPr lang="en-US" sz="2000" dirty="0">
                <a:solidFill>
                  <a:schemeClr val="bg2">
                    <a:lumMod val="50000"/>
                  </a:schemeClr>
                </a:solidFill>
                <a:latin typeface="Times New Roman" panose="02020603050405020304" pitchFamily="18" charset="0"/>
                <a:cs typeface="Times New Roman" panose="02020603050405020304" pitchFamily="18" charset="0"/>
              </a:rPr>
              <a:t>ERP</a:t>
            </a:r>
            <a:r>
              <a:rPr lang="ru-RU" sz="2000" dirty="0">
                <a:solidFill>
                  <a:schemeClr val="bg2">
                    <a:lumMod val="50000"/>
                  </a:schemeClr>
                </a:solidFill>
                <a:latin typeface="Times New Roman" panose="02020603050405020304" pitchFamily="18" charset="0"/>
                <a:cs typeface="Times New Roman" panose="02020603050405020304" pitchFamily="18" charset="0"/>
              </a:rPr>
              <a:t> </a:t>
            </a:r>
            <a:r>
              <a:rPr lang="ru-RU" sz="2000" dirty="0" smtClean="0">
                <a:solidFill>
                  <a:schemeClr val="bg2">
                    <a:lumMod val="50000"/>
                  </a:schemeClr>
                </a:solidFill>
                <a:latin typeface="Times New Roman" panose="02020603050405020304" pitchFamily="18" charset="0"/>
                <a:cs typeface="Times New Roman" panose="02020603050405020304" pitchFamily="18" charset="0"/>
              </a:rPr>
              <a:t>позволяет </a:t>
            </a:r>
            <a:r>
              <a:rPr lang="ru-RU" sz="2000" dirty="0">
                <a:solidFill>
                  <a:schemeClr val="bg2">
                    <a:lumMod val="50000"/>
                  </a:schemeClr>
                </a:solidFill>
                <a:latin typeface="Times New Roman" panose="02020603050405020304" pitchFamily="18" charset="0"/>
                <a:cs typeface="Times New Roman" panose="02020603050405020304" pitchFamily="18" charset="0"/>
              </a:rPr>
              <a:t>управляющим видеть картину  предприятия в реальном времени и  принимать необходимые </a:t>
            </a:r>
            <a:r>
              <a:rPr lang="ru-RU" sz="2000" dirty="0" smtClean="0">
                <a:solidFill>
                  <a:schemeClr val="bg2">
                    <a:lumMod val="50000"/>
                  </a:schemeClr>
                </a:solidFill>
                <a:latin typeface="Times New Roman" panose="02020603050405020304" pitchFamily="18" charset="0"/>
                <a:cs typeface="Times New Roman" panose="02020603050405020304" pitchFamily="18" charset="0"/>
              </a:rPr>
              <a:t>решения.</a:t>
            </a:r>
            <a:endParaRPr lang="en-US" sz="2000" dirty="0" smtClean="0">
              <a:solidFill>
                <a:schemeClr val="bg2">
                  <a:lumMod val="50000"/>
                </a:schemeClr>
              </a:solidFill>
              <a:latin typeface="Times New Roman" panose="02020603050405020304" pitchFamily="18" charset="0"/>
              <a:cs typeface="Times New Roman" panose="02020603050405020304" pitchFamily="18" charset="0"/>
            </a:endParaRPr>
          </a:p>
          <a:p>
            <a:r>
              <a:rPr lang="ru-RU" sz="2000" dirty="0" smtClean="0">
                <a:solidFill>
                  <a:schemeClr val="bg2">
                    <a:lumMod val="50000"/>
                  </a:schemeClr>
                </a:solidFill>
                <a:latin typeface="Times New Roman" panose="02020603050405020304" pitchFamily="18" charset="0"/>
                <a:cs typeface="Times New Roman" panose="02020603050405020304" pitchFamily="18" charset="0"/>
              </a:rPr>
              <a:t>С </a:t>
            </a:r>
            <a:r>
              <a:rPr lang="ru-RU" sz="2000" dirty="0">
                <a:solidFill>
                  <a:schemeClr val="bg2">
                    <a:lumMod val="50000"/>
                  </a:schemeClr>
                </a:solidFill>
                <a:latin typeface="Times New Roman" panose="02020603050405020304" pitchFamily="18" charset="0"/>
                <a:cs typeface="Times New Roman" panose="02020603050405020304" pitchFamily="18" charset="0"/>
              </a:rPr>
              <a:t>их интеграцией руководители предприятий связывают обоснованные надежды на существенное увеличение рентабельности своих компаний. </a:t>
            </a:r>
            <a:br>
              <a:rPr lang="ru-RU" sz="2000" dirty="0">
                <a:solidFill>
                  <a:schemeClr val="bg2">
                    <a:lumMod val="50000"/>
                  </a:schemeClr>
                </a:solidFill>
                <a:latin typeface="Times New Roman" panose="02020603050405020304" pitchFamily="18" charset="0"/>
                <a:cs typeface="Times New Roman" panose="02020603050405020304" pitchFamily="18" charset="0"/>
              </a:rPr>
            </a:br>
            <a:endParaRPr lang="ru-RU" sz="2000" dirty="0">
              <a:solidFill>
                <a:schemeClr val="bg2">
                  <a:lumMod val="50000"/>
                </a:schemeClr>
              </a:solidFill>
              <a:latin typeface="Times New Roman" panose="02020603050405020304" pitchFamily="18" charset="0"/>
              <a:cs typeface="Times New Roman" panose="02020603050405020304" pitchFamily="18" charset="0"/>
            </a:endParaRPr>
          </a:p>
          <a:p>
            <a:endParaRPr lang="ru-RU" sz="2000" dirty="0"/>
          </a:p>
        </p:txBody>
      </p:sp>
      <p:sp>
        <p:nvSpPr>
          <p:cNvPr id="16" name="TextBox 15"/>
          <p:cNvSpPr txBox="1"/>
          <p:nvPr/>
        </p:nvSpPr>
        <p:spPr>
          <a:xfrm>
            <a:off x="6679246" y="5515294"/>
            <a:ext cx="5760640" cy="338554"/>
          </a:xfrm>
          <a:prstGeom prst="rect">
            <a:avLst/>
          </a:prstGeom>
          <a:noFill/>
        </p:spPr>
        <p:txBody>
          <a:bodyPr wrap="square" rtlCol="0">
            <a:spAutoFit/>
          </a:bodyPr>
          <a:lstStyle/>
          <a:p>
            <a:r>
              <a:rPr lang="ru-RU" sz="1600" dirty="0" smtClean="0">
                <a:solidFill>
                  <a:srgbClr val="FF0000"/>
                </a:solidFill>
                <a:latin typeface="Times New Roman" panose="02020603050405020304" pitchFamily="18" charset="0"/>
                <a:cs typeface="Times New Roman" panose="02020603050405020304" pitchFamily="18" charset="0"/>
              </a:rPr>
              <a:t> </a:t>
            </a:r>
            <a:r>
              <a:rPr lang="en-US" sz="1600" dirty="0" smtClean="0">
                <a:solidFill>
                  <a:schemeClr val="bg2">
                    <a:lumMod val="25000"/>
                  </a:schemeClr>
                </a:solidFill>
                <a:latin typeface="Times New Roman" panose="02020603050405020304" pitchFamily="18" charset="0"/>
                <a:cs typeface="Times New Roman" panose="02020603050405020304" pitchFamily="18" charset="0"/>
              </a:rPr>
              <a:t>ERP  - </a:t>
            </a:r>
            <a:r>
              <a:rPr lang="ru-RU" sz="1600" dirty="0" smtClean="0">
                <a:solidFill>
                  <a:schemeClr val="bg2">
                    <a:lumMod val="25000"/>
                  </a:schemeClr>
                </a:solidFill>
                <a:latin typeface="Times New Roman" panose="02020603050405020304" pitchFamily="18" charset="0"/>
                <a:cs typeface="Times New Roman" panose="02020603050405020304" pitchFamily="18" charset="0"/>
              </a:rPr>
              <a:t>планирование </a:t>
            </a:r>
            <a:r>
              <a:rPr lang="ru-RU" sz="1600" dirty="0">
                <a:solidFill>
                  <a:schemeClr val="bg2">
                    <a:lumMod val="25000"/>
                  </a:schemeClr>
                </a:solidFill>
                <a:latin typeface="Times New Roman" panose="02020603050405020304" pitchFamily="18" charset="0"/>
                <a:cs typeface="Times New Roman" panose="02020603050405020304" pitchFamily="18" charset="0"/>
              </a:rPr>
              <a:t>и управление ресурсами </a:t>
            </a:r>
            <a:r>
              <a:rPr lang="ru-RU" sz="1600" dirty="0" smtClean="0">
                <a:solidFill>
                  <a:schemeClr val="bg2">
                    <a:lumMod val="25000"/>
                  </a:schemeClr>
                </a:solidFill>
                <a:latin typeface="Times New Roman" panose="02020603050405020304" pitchFamily="18" charset="0"/>
                <a:cs typeface="Times New Roman" panose="02020603050405020304" pitchFamily="18" charset="0"/>
              </a:rPr>
              <a:t>предприятия</a:t>
            </a:r>
            <a:endParaRPr lang="ru-RU" sz="1600" dirty="0">
              <a:solidFill>
                <a:schemeClr val="bg2">
                  <a:lumMod val="25000"/>
                </a:schemeClr>
              </a:solidFill>
            </a:endParaRPr>
          </a:p>
        </p:txBody>
      </p:sp>
      <p:sp>
        <p:nvSpPr>
          <p:cNvPr id="17" name="TextBox 16"/>
          <p:cNvSpPr txBox="1"/>
          <p:nvPr/>
        </p:nvSpPr>
        <p:spPr>
          <a:xfrm>
            <a:off x="216453" y="5460845"/>
            <a:ext cx="6467953" cy="523220"/>
          </a:xfrm>
          <a:prstGeom prst="rect">
            <a:avLst/>
          </a:prstGeom>
          <a:noFill/>
        </p:spPr>
        <p:txBody>
          <a:bodyPr wrap="square" rtlCol="0">
            <a:spAutoFit/>
          </a:bodyPr>
          <a:lstStyle/>
          <a:p>
            <a:r>
              <a:rPr lang="en-US" sz="1400" dirty="0" smtClean="0">
                <a:solidFill>
                  <a:schemeClr val="bg2">
                    <a:lumMod val="25000"/>
                  </a:schemeClr>
                </a:solidFill>
                <a:latin typeface="Times New Roman" panose="02020603050405020304" pitchFamily="18" charset="0"/>
                <a:cs typeface="Times New Roman" panose="02020603050405020304" pitchFamily="18" charset="0"/>
              </a:rPr>
              <a:t>PLM  - </a:t>
            </a:r>
            <a:r>
              <a:rPr lang="ru-RU" sz="1400" dirty="0" smtClean="0">
                <a:solidFill>
                  <a:schemeClr val="bg2">
                    <a:lumMod val="25000"/>
                  </a:schemeClr>
                </a:solidFill>
                <a:latin typeface="Times New Roman" panose="02020603050405020304" pitchFamily="18" charset="0"/>
                <a:cs typeface="Times New Roman" panose="02020603050405020304" pitchFamily="18" charset="0"/>
              </a:rPr>
              <a:t>проектирование</a:t>
            </a:r>
            <a:r>
              <a:rPr lang="ru-RU" sz="1400" dirty="0">
                <a:solidFill>
                  <a:schemeClr val="bg2">
                    <a:lumMod val="25000"/>
                  </a:schemeClr>
                </a:solidFill>
                <a:latin typeface="Times New Roman" panose="02020603050405020304" pitchFamily="18" charset="0"/>
                <a:cs typeface="Times New Roman" panose="02020603050405020304" pitchFamily="18" charset="0"/>
              </a:rPr>
              <a:t>, конструирование, инженерный анализ, управление данными об </a:t>
            </a:r>
            <a:r>
              <a:rPr lang="ru-RU" sz="1400" dirty="0" smtClean="0">
                <a:solidFill>
                  <a:schemeClr val="bg2">
                    <a:lumMod val="25000"/>
                  </a:schemeClr>
                </a:solidFill>
                <a:latin typeface="Times New Roman" panose="02020603050405020304" pitchFamily="18" charset="0"/>
                <a:cs typeface="Times New Roman" panose="02020603050405020304" pitchFamily="18" charset="0"/>
              </a:rPr>
              <a:t>изделии</a:t>
            </a:r>
            <a:endParaRPr lang="ru-RU" sz="1400" dirty="0">
              <a:solidFill>
                <a:schemeClr val="bg2">
                  <a:lumMod val="25000"/>
                </a:schemeClr>
              </a:solidFill>
            </a:endParaRPr>
          </a:p>
        </p:txBody>
      </p:sp>
      <p:sp>
        <p:nvSpPr>
          <p:cNvPr id="18" name="TextBox 17"/>
          <p:cNvSpPr txBox="1"/>
          <p:nvPr/>
        </p:nvSpPr>
        <p:spPr>
          <a:xfrm>
            <a:off x="2224336" y="98308"/>
            <a:ext cx="3312368" cy="276999"/>
          </a:xfrm>
          <a:prstGeom prst="rect">
            <a:avLst/>
          </a:prstGeom>
          <a:noFill/>
        </p:spPr>
        <p:txBody>
          <a:bodyPr wrap="square" rtlCol="0">
            <a:spAutoFit/>
          </a:bodyPr>
          <a:lstStyle/>
          <a:p>
            <a:r>
              <a:rPr lang="ru-RU" sz="1200" dirty="0"/>
              <a:t>соблюдение </a:t>
            </a:r>
            <a:r>
              <a:rPr lang="ru-RU" sz="1200" dirty="0" smtClean="0"/>
              <a:t>поставщиками условий</a:t>
            </a:r>
            <a:endParaRPr lang="ru-RU" sz="1200" dirty="0"/>
          </a:p>
        </p:txBody>
      </p:sp>
      <p:sp>
        <p:nvSpPr>
          <p:cNvPr id="19" name="TextBox 18"/>
          <p:cNvSpPr txBox="1"/>
          <p:nvPr/>
        </p:nvSpPr>
        <p:spPr>
          <a:xfrm>
            <a:off x="122545" y="1776264"/>
            <a:ext cx="2821871" cy="276999"/>
          </a:xfrm>
          <a:prstGeom prst="rect">
            <a:avLst/>
          </a:prstGeom>
          <a:noFill/>
        </p:spPr>
        <p:txBody>
          <a:bodyPr wrap="square" rtlCol="0">
            <a:spAutoFit/>
          </a:bodyPr>
          <a:lstStyle/>
          <a:p>
            <a:r>
              <a:rPr lang="ru-RU" sz="1200" dirty="0"/>
              <a:t>соответствие окружающей среде</a:t>
            </a:r>
          </a:p>
        </p:txBody>
      </p:sp>
      <p:sp>
        <p:nvSpPr>
          <p:cNvPr id="20" name="TextBox 19"/>
          <p:cNvSpPr txBox="1"/>
          <p:nvPr/>
        </p:nvSpPr>
        <p:spPr>
          <a:xfrm>
            <a:off x="4744616" y="2053263"/>
            <a:ext cx="2525684" cy="276999"/>
          </a:xfrm>
          <a:prstGeom prst="rect">
            <a:avLst/>
          </a:prstGeom>
          <a:noFill/>
        </p:spPr>
        <p:txBody>
          <a:bodyPr wrap="square" rtlCol="0">
            <a:spAutoFit/>
          </a:bodyPr>
          <a:lstStyle/>
          <a:p>
            <a:r>
              <a:rPr lang="ru-RU" sz="1200" dirty="0"/>
              <a:t>соответствие продукта</a:t>
            </a:r>
          </a:p>
        </p:txBody>
      </p:sp>
      <p:sp>
        <p:nvSpPr>
          <p:cNvPr id="21" name="TextBox 20"/>
          <p:cNvSpPr txBox="1"/>
          <p:nvPr/>
        </p:nvSpPr>
        <p:spPr>
          <a:xfrm>
            <a:off x="2058528" y="4977407"/>
            <a:ext cx="3163320" cy="276999"/>
          </a:xfrm>
          <a:prstGeom prst="rect">
            <a:avLst/>
          </a:prstGeom>
          <a:noFill/>
        </p:spPr>
        <p:txBody>
          <a:bodyPr wrap="square" rtlCol="0">
            <a:spAutoFit/>
          </a:bodyPr>
          <a:lstStyle/>
          <a:p>
            <a:r>
              <a:rPr lang="ru-RU" sz="1200" dirty="0"/>
              <a:t>соответствие нормативным требованиям</a:t>
            </a:r>
          </a:p>
        </p:txBody>
      </p:sp>
      <p:pic>
        <p:nvPicPr>
          <p:cNvPr id="22" name="Рисунок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71250" y="7602947"/>
            <a:ext cx="3908092" cy="1584177"/>
          </a:xfrm>
          <a:prstGeom prst="rect">
            <a:avLst/>
          </a:prstGeom>
        </p:spPr>
      </p:pic>
      <p:sp>
        <p:nvSpPr>
          <p:cNvPr id="23" name="TextBox 22"/>
          <p:cNvSpPr txBox="1"/>
          <p:nvPr/>
        </p:nvSpPr>
        <p:spPr>
          <a:xfrm>
            <a:off x="-22324" y="7597879"/>
            <a:ext cx="8884008" cy="1631216"/>
          </a:xfrm>
          <a:prstGeom prst="rect">
            <a:avLst/>
          </a:prstGeom>
          <a:noFill/>
        </p:spPr>
        <p:txBody>
          <a:bodyPr wrap="square" rtlCol="0">
            <a:spAutoFit/>
          </a:bodyPr>
          <a:lstStyle/>
          <a:p>
            <a:r>
              <a:rPr lang="ru-RU" sz="2000" dirty="0">
                <a:solidFill>
                  <a:schemeClr val="accent2">
                    <a:lumMod val="75000"/>
                  </a:schemeClr>
                </a:solidFill>
              </a:rPr>
              <a:t>Оба направления развиваются независимо друг от друга.  Вполне закономерно, что в границах </a:t>
            </a:r>
            <a:r>
              <a:rPr lang="ru-RU" sz="2000" dirty="0" err="1">
                <a:solidFill>
                  <a:schemeClr val="accent2">
                    <a:lumMod val="75000"/>
                  </a:schemeClr>
                </a:solidFill>
              </a:rPr>
              <a:t>инжинирингово</a:t>
            </a:r>
            <a:r>
              <a:rPr lang="ru-RU" sz="2000" dirty="0">
                <a:solidFill>
                  <a:schemeClr val="accent2">
                    <a:lumMod val="75000"/>
                  </a:schemeClr>
                </a:solidFill>
              </a:rPr>
              <a:t>-производственной компании (ИПК)  информационные потоки систем разных классов (ERP и PLM) стали неизбежно пересекаться, и естественным образом возникла необходимость их интеграции. </a:t>
            </a:r>
            <a:endParaRPr lang="ru-RU" sz="2000" dirty="0"/>
          </a:p>
        </p:txBody>
      </p:sp>
      <p:sp>
        <p:nvSpPr>
          <p:cNvPr id="25" name="TextBox 24"/>
          <p:cNvSpPr txBox="1"/>
          <p:nvPr/>
        </p:nvSpPr>
        <p:spPr>
          <a:xfrm>
            <a:off x="119345" y="9068960"/>
            <a:ext cx="12308721" cy="846386"/>
          </a:xfrm>
          <a:prstGeom prst="rect">
            <a:avLst/>
          </a:prstGeom>
          <a:noFill/>
        </p:spPr>
        <p:txBody>
          <a:bodyPr wrap="square" rtlCol="0">
            <a:spAutoFit/>
          </a:bodyPr>
          <a:lstStyle/>
          <a:p>
            <a:r>
              <a:rPr lang="ru-RU" sz="2400" b="1" dirty="0">
                <a:solidFill>
                  <a:srgbClr val="FF0000"/>
                </a:solidFill>
              </a:rPr>
              <a:t>Синергии можно достичь, согласовав жизненные циклы  этих двух экосистем</a:t>
            </a:r>
          </a:p>
          <a:p>
            <a:endParaRPr lang="ru-RU" dirty="0"/>
          </a:p>
        </p:txBody>
      </p:sp>
    </p:spTree>
    <p:extLst>
      <p:ext uri="{BB962C8B-B14F-4D97-AF65-F5344CB8AC3E}">
        <p14:creationId xmlns:p14="http://schemas.microsoft.com/office/powerpoint/2010/main" val="8859145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56" y="0"/>
            <a:ext cx="6614468" cy="5304656"/>
          </a:xfrm>
          <a:prstGeom prst="rect">
            <a:avLst/>
          </a:prstGeom>
        </p:spPr>
      </p:pic>
      <p:sp>
        <p:nvSpPr>
          <p:cNvPr id="5" name="Прямоугольник 4"/>
          <p:cNvSpPr/>
          <p:nvPr/>
        </p:nvSpPr>
        <p:spPr>
          <a:xfrm>
            <a:off x="424136" y="5736704"/>
            <a:ext cx="12097344" cy="2677656"/>
          </a:xfrm>
          <a:prstGeom prst="rect">
            <a:avLst/>
          </a:prstGeom>
        </p:spPr>
        <p:txBody>
          <a:bodyPr wrap="square">
            <a:spAutoFit/>
          </a:bodyPr>
          <a:lstStyle/>
          <a:p>
            <a:r>
              <a:rPr lang="ru-RU" sz="2800" dirty="0">
                <a:solidFill>
                  <a:srgbClr val="FF0000"/>
                </a:solidFill>
              </a:rPr>
              <a:t>4. Прозрачность (</a:t>
            </a:r>
            <a:r>
              <a:rPr lang="ru-RU" sz="2800" dirty="0" err="1">
                <a:solidFill>
                  <a:srgbClr val="FF0000"/>
                </a:solidFill>
              </a:rPr>
              <a:t>Transparency</a:t>
            </a:r>
            <a:r>
              <a:rPr lang="ru-RU" sz="2800" dirty="0">
                <a:solidFill>
                  <a:srgbClr val="FF0000"/>
                </a:solidFill>
              </a:rPr>
              <a:t>)</a:t>
            </a:r>
          </a:p>
          <a:p>
            <a:r>
              <a:rPr lang="ru-RU" sz="2800" dirty="0"/>
              <a:t>Прозрачность в данном контексте означает связь цифрового отображения с аналитическими системами, шире известными как системы работы с большими данными. </a:t>
            </a:r>
          </a:p>
          <a:p>
            <a:r>
              <a:rPr lang="ru-RU" sz="2800" dirty="0"/>
              <a:t>Здесь приходится решать классическую задачу извлечения </a:t>
            </a:r>
            <a:r>
              <a:rPr lang="ru-RU" sz="2800" u="sng" dirty="0">
                <a:hlinkClick r:id="rId3" tooltip="Данные"/>
              </a:rPr>
              <a:t>знания из данных</a:t>
            </a:r>
            <a:r>
              <a:rPr lang="ru-RU" sz="2800" dirty="0"/>
              <a:t>.</a:t>
            </a:r>
          </a:p>
        </p:txBody>
      </p:sp>
      <p:pic>
        <p:nvPicPr>
          <p:cNvPr id="7" name="Рисунок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60840" y="120080"/>
            <a:ext cx="5935980" cy="5184576"/>
          </a:xfrm>
          <a:prstGeom prst="rect">
            <a:avLst/>
          </a:prstGeom>
        </p:spPr>
      </p:pic>
      <p:sp>
        <p:nvSpPr>
          <p:cNvPr id="8" name="6-конечная звезда 7"/>
          <p:cNvSpPr/>
          <p:nvPr/>
        </p:nvSpPr>
        <p:spPr>
          <a:xfrm>
            <a:off x="11513368" y="8446308"/>
            <a:ext cx="1008112" cy="914400"/>
          </a:xfrm>
          <a:prstGeom prst="star6">
            <a:avLst/>
          </a:prstGeom>
          <a:ln>
            <a:solidFill>
              <a:schemeClr val="bg2">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smtClean="0">
                <a:solidFill>
                  <a:schemeClr val="bg2">
                    <a:lumMod val="50000"/>
                  </a:schemeClr>
                </a:solidFill>
              </a:rPr>
              <a:t>15</a:t>
            </a:r>
            <a:endParaRPr lang="ru-RU" dirty="0">
              <a:solidFill>
                <a:schemeClr val="bg2">
                  <a:lumMod val="50000"/>
                </a:schemeClr>
              </a:solidFill>
            </a:endParaRPr>
          </a:p>
        </p:txBody>
      </p:sp>
    </p:spTree>
    <p:extLst>
      <p:ext uri="{BB962C8B-B14F-4D97-AF65-F5344CB8AC3E}">
        <p14:creationId xmlns:p14="http://schemas.microsoft.com/office/powerpoint/2010/main" val="28928361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80121" y="5736704"/>
            <a:ext cx="5688632" cy="2277547"/>
          </a:xfrm>
          <a:prstGeom prst="rect">
            <a:avLst/>
          </a:prstGeom>
          <a:noFill/>
        </p:spPr>
        <p:txBody>
          <a:bodyPr wrap="square" rtlCol="0">
            <a:spAutoFit/>
          </a:bodyPr>
          <a:lstStyle/>
          <a:p>
            <a:r>
              <a:rPr lang="ru-RU" sz="1000" dirty="0" smtClean="0"/>
              <a:t>.</a:t>
            </a:r>
            <a:endParaRPr lang="ru-RU" sz="1000" dirty="0"/>
          </a:p>
          <a:p>
            <a:r>
              <a:rPr lang="ru-RU" sz="2200" b="1" dirty="0">
                <a:solidFill>
                  <a:srgbClr val="FF0000"/>
                </a:solidFill>
              </a:rPr>
              <a:t>6. Адаптивность (</a:t>
            </a:r>
            <a:r>
              <a:rPr lang="ru-RU" sz="2200" b="1" dirty="0" err="1">
                <a:solidFill>
                  <a:srgbClr val="FF0000"/>
                </a:solidFill>
              </a:rPr>
              <a:t>Adaptability</a:t>
            </a:r>
            <a:r>
              <a:rPr lang="ru-RU" sz="2200" b="1" dirty="0">
                <a:solidFill>
                  <a:srgbClr val="FF0000"/>
                </a:solidFill>
              </a:rPr>
              <a:t>)</a:t>
            </a:r>
          </a:p>
          <a:p>
            <a:r>
              <a:rPr lang="ru-RU" sz="2200" dirty="0"/>
              <a:t>Способность к прогнозированию открывает возможность автоматизации функций, связанных с адаптацией бизнеса к изменяющимся внешним условиям</a:t>
            </a:r>
            <a:r>
              <a:rPr lang="ru-RU" sz="2200" dirty="0" smtClean="0"/>
              <a:t>.</a:t>
            </a:r>
            <a:endParaRPr lang="ru-RU" sz="2200" dirty="0"/>
          </a:p>
        </p:txBody>
      </p:sp>
      <p:sp>
        <p:nvSpPr>
          <p:cNvPr id="6" name="TextBox 5"/>
          <p:cNvSpPr txBox="1"/>
          <p:nvPr/>
        </p:nvSpPr>
        <p:spPr>
          <a:xfrm>
            <a:off x="5680721" y="93354"/>
            <a:ext cx="6906474" cy="5693866"/>
          </a:xfrm>
          <a:prstGeom prst="rect">
            <a:avLst/>
          </a:prstGeom>
          <a:noFill/>
        </p:spPr>
        <p:txBody>
          <a:bodyPr wrap="square" rtlCol="0">
            <a:spAutoFit/>
          </a:bodyPr>
          <a:lstStyle/>
          <a:p>
            <a:r>
              <a:rPr lang="ru-RU" sz="2200" b="1" dirty="0">
                <a:solidFill>
                  <a:srgbClr val="FF0000"/>
                </a:solidFill>
              </a:rPr>
              <a:t>5. Прогнозирование (</a:t>
            </a:r>
            <a:r>
              <a:rPr lang="ru-RU" sz="2200" b="1" dirty="0" err="1">
                <a:solidFill>
                  <a:srgbClr val="FF0000"/>
                </a:solidFill>
              </a:rPr>
              <a:t>Predictive</a:t>
            </a:r>
            <a:r>
              <a:rPr lang="ru-RU" sz="2200" b="1" dirty="0">
                <a:solidFill>
                  <a:srgbClr val="FF0000"/>
                </a:solidFill>
              </a:rPr>
              <a:t> </a:t>
            </a:r>
            <a:r>
              <a:rPr lang="ru-RU" sz="2200" b="1" dirty="0" err="1">
                <a:solidFill>
                  <a:srgbClr val="FF0000"/>
                </a:solidFill>
              </a:rPr>
              <a:t>capacity</a:t>
            </a:r>
            <a:r>
              <a:rPr lang="ru-RU" sz="2200" b="1" dirty="0">
                <a:solidFill>
                  <a:srgbClr val="FF0000"/>
                </a:solidFill>
              </a:rPr>
              <a:t>)</a:t>
            </a:r>
          </a:p>
          <a:p>
            <a:r>
              <a:rPr lang="ru-RU" sz="2000" dirty="0"/>
              <a:t>Для прогнозирования могут быть использованы адаптированные к производству технологии предиктивной аналитики</a:t>
            </a:r>
            <a:r>
              <a:rPr lang="ru-RU" sz="2000" dirty="0" smtClean="0"/>
              <a:t>.</a:t>
            </a:r>
            <a:r>
              <a:rPr lang="ru-RU" sz="2000" dirty="0"/>
              <a:t> </a:t>
            </a:r>
            <a:r>
              <a:rPr lang="ru-RU" sz="2000" dirty="0" smtClean="0"/>
              <a:t>Это </a:t>
            </a:r>
            <a:r>
              <a:rPr lang="ru-RU" sz="2000" dirty="0"/>
              <a:t>прежде всего множество методов статистики, анализа данных и теории игр, которые используются для анализа текущих и исторических данных/событий для прогноза данных/событий в будущем.</a:t>
            </a:r>
          </a:p>
          <a:p>
            <a:r>
              <a:rPr lang="ru-RU" sz="2000" dirty="0"/>
              <a:t>Наиболее известный способ использования прогностической аналитики – это применение </a:t>
            </a:r>
            <a:r>
              <a:rPr lang="ru-RU" sz="2000" dirty="0" err="1"/>
              <a:t>скоринговых</a:t>
            </a:r>
            <a:r>
              <a:rPr lang="ru-RU" sz="2000" dirty="0"/>
              <a:t> моделей для оценки платежеспособности клиента при выдаче кредитов в банке. Любая </a:t>
            </a:r>
            <a:r>
              <a:rPr lang="ru-RU" sz="2000" dirty="0" err="1"/>
              <a:t>скоринговая</a:t>
            </a:r>
            <a:r>
              <a:rPr lang="ru-RU" sz="2000" dirty="0"/>
              <a:t> модель строится на исторических данных, и если в прошлом, какая-либо группа клиентов была уличена в несвоевременном гашении кредитов, а вы по каким-либо характеристикам схожи с этой группой, то скорее всего в выдаче кредитов вам откажут.</a:t>
            </a:r>
          </a:p>
          <a:p>
            <a:endParaRPr lang="ru-RU" sz="2200" dirty="0"/>
          </a:p>
        </p:txBody>
      </p:sp>
      <p:pic>
        <p:nvPicPr>
          <p:cNvPr id="7" name="Рисунок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657" y="-30212"/>
            <a:ext cx="5656064" cy="3894708"/>
          </a:xfrm>
          <a:prstGeom prst="rect">
            <a:avLst/>
          </a:prstGeom>
        </p:spPr>
      </p:pic>
      <p:pic>
        <p:nvPicPr>
          <p:cNvPr id="2" name="Рисунок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10350" y="5304656"/>
            <a:ext cx="6191250" cy="4124325"/>
          </a:xfrm>
          <a:prstGeom prst="rect">
            <a:avLst/>
          </a:prstGeom>
        </p:spPr>
      </p:pic>
      <p:sp>
        <p:nvSpPr>
          <p:cNvPr id="3" name="6-конечная звезда 2"/>
          <p:cNvSpPr/>
          <p:nvPr/>
        </p:nvSpPr>
        <p:spPr>
          <a:xfrm>
            <a:off x="9857184" y="8514581"/>
            <a:ext cx="914400" cy="914400"/>
          </a:xfrm>
          <a:prstGeom prst="star6">
            <a:avLst/>
          </a:prstGeom>
          <a:ln>
            <a:solidFill>
              <a:schemeClr val="accent3">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smtClean="0">
                <a:solidFill>
                  <a:schemeClr val="accent3">
                    <a:lumMod val="50000"/>
                  </a:schemeClr>
                </a:solidFill>
              </a:rPr>
              <a:t>16</a:t>
            </a:r>
            <a:endParaRPr lang="ru-RU" dirty="0">
              <a:solidFill>
                <a:schemeClr val="accent3">
                  <a:lumMod val="50000"/>
                </a:schemeClr>
              </a:solidFill>
            </a:endParaRPr>
          </a:p>
        </p:txBody>
      </p:sp>
    </p:spTree>
    <p:extLst>
      <p:ext uri="{BB962C8B-B14F-4D97-AF65-F5344CB8AC3E}">
        <p14:creationId xmlns:p14="http://schemas.microsoft.com/office/powerpoint/2010/main" val="25790071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36104" y="336104"/>
            <a:ext cx="12385376" cy="5184576"/>
          </a:xfrm>
        </p:spPr>
        <p:txBody>
          <a:bodyPr>
            <a:normAutofit/>
          </a:bodyPr>
          <a:lstStyle/>
          <a:p>
            <a:pPr marL="0" indent="0">
              <a:buNone/>
            </a:pPr>
            <a:r>
              <a:rPr lang="ru-RU" sz="2400" b="1" dirty="0" smtClean="0">
                <a:solidFill>
                  <a:srgbClr val="FF0000"/>
                </a:solidFill>
                <a:latin typeface="Times New Roman" panose="02020603050405020304" pitchFamily="18" charset="0"/>
                <a:cs typeface="Times New Roman" panose="02020603050405020304" pitchFamily="18" charset="0"/>
              </a:rPr>
              <a:t>  Культурная </a:t>
            </a:r>
            <a:r>
              <a:rPr lang="ru-RU" sz="2400" b="1" dirty="0">
                <a:solidFill>
                  <a:srgbClr val="FF0000"/>
                </a:solidFill>
                <a:latin typeface="Times New Roman" panose="02020603050405020304" pitchFamily="18" charset="0"/>
                <a:cs typeface="Times New Roman" panose="02020603050405020304" pitchFamily="18" charset="0"/>
              </a:rPr>
              <a:t>и социальная среда для перехода </a:t>
            </a:r>
            <a:r>
              <a:rPr lang="ru-RU" sz="2400" b="1" dirty="0" smtClean="0">
                <a:solidFill>
                  <a:srgbClr val="FF0000"/>
                </a:solidFill>
                <a:latin typeface="Times New Roman" panose="02020603050405020304" pitchFamily="18" charset="0"/>
                <a:cs typeface="Times New Roman" panose="02020603050405020304" pitchFamily="18" charset="0"/>
              </a:rPr>
              <a:t>к цифровому предприятию </a:t>
            </a:r>
            <a:r>
              <a:rPr lang="ru-RU" sz="2400" b="1" dirty="0" err="1">
                <a:solidFill>
                  <a:srgbClr val="FF0000"/>
                </a:solidFill>
                <a:latin typeface="Times New Roman" panose="02020603050405020304" pitchFamily="18" charset="0"/>
                <a:cs typeface="Times New Roman" panose="02020603050405020304" pitchFamily="18" charset="0"/>
              </a:rPr>
              <a:t>Industrie</a:t>
            </a:r>
            <a:r>
              <a:rPr lang="ru-RU" sz="2400" b="1" dirty="0">
                <a:solidFill>
                  <a:srgbClr val="FF0000"/>
                </a:solidFill>
                <a:latin typeface="Times New Roman" panose="02020603050405020304" pitchFamily="18" charset="0"/>
                <a:cs typeface="Times New Roman" panose="02020603050405020304" pitchFamily="18" charset="0"/>
              </a:rPr>
              <a:t> 4.0</a:t>
            </a:r>
          </a:p>
          <a:p>
            <a:pPr marL="0" indent="0">
              <a:buNone/>
            </a:pPr>
            <a:r>
              <a:rPr lang="ru-RU" sz="2400" dirty="0">
                <a:latin typeface="Times New Roman" panose="02020603050405020304" pitchFamily="18" charset="0"/>
                <a:cs typeface="Times New Roman" panose="02020603050405020304" pitchFamily="18" charset="0"/>
              </a:rPr>
              <a:t>При восхождении по всем шести ступеням эволюционного процесса поведение сотрудников имеет не меньшее значение, чем технологии и организация производства. Необходимо изменить ментальность отдельного человека, от простого исполнителя до менеджеров С-уровня, и всей компании в целом. Должна быть создана такая культурная и социальная атмосфера, которая позволит реализовать преимущества </a:t>
            </a:r>
            <a:r>
              <a:rPr lang="ru-RU" sz="2400" dirty="0" err="1">
                <a:latin typeface="Times New Roman" panose="02020603050405020304" pitchFamily="18" charset="0"/>
                <a:cs typeface="Times New Roman" panose="02020603050405020304" pitchFamily="18" charset="0"/>
              </a:rPr>
              <a:t>Industrie</a:t>
            </a:r>
            <a:r>
              <a:rPr lang="ru-RU" sz="2400" dirty="0">
                <a:latin typeface="Times New Roman" panose="02020603050405020304" pitchFamily="18" charset="0"/>
                <a:cs typeface="Times New Roman" panose="02020603050405020304" pitchFamily="18" charset="0"/>
              </a:rPr>
              <a:t> 4.0. Она складывается в основном из двух вещей – готовность к изменением и свободное социальное взаимодействие на всех уровнях.</a:t>
            </a:r>
          </a:p>
          <a:p>
            <a:pPr marL="0" indent="0">
              <a:buNone/>
            </a:pPr>
            <a:r>
              <a:rPr lang="ru-RU" sz="2400" dirty="0">
                <a:latin typeface="Times New Roman" panose="02020603050405020304" pitchFamily="18" charset="0"/>
                <a:cs typeface="Times New Roman" panose="02020603050405020304" pitchFamily="18" charset="0"/>
              </a:rPr>
              <a:t>Под готовностью к изменениям понимают: открытость к инновациям, постоянный профессиональный рост, приверженность изменениям. Свободное социальное взаимодействие обеспечивается демократическим стилем руководства, возможностью открыто высказывать свои мнения, активным </a:t>
            </a:r>
            <a:endParaRPr lang="ru-RU" sz="2400" dirty="0" smtClean="0">
              <a:latin typeface="Times New Roman" panose="02020603050405020304" pitchFamily="18" charset="0"/>
              <a:cs typeface="Times New Roman" panose="02020603050405020304" pitchFamily="18" charset="0"/>
            </a:endParaRPr>
          </a:p>
          <a:p>
            <a:pPr marL="0" indent="0">
              <a:buNone/>
            </a:pPr>
            <a:r>
              <a:rPr lang="ru-RU" sz="2400" dirty="0" smtClean="0">
                <a:latin typeface="Times New Roman" panose="02020603050405020304" pitchFamily="18" charset="0"/>
                <a:cs typeface="Times New Roman" panose="02020603050405020304" pitchFamily="18" charset="0"/>
              </a:rPr>
              <a:t>участием </a:t>
            </a:r>
            <a:r>
              <a:rPr lang="ru-RU" sz="2400" dirty="0">
                <a:latin typeface="Times New Roman" panose="02020603050405020304" pitchFamily="18" charset="0"/>
                <a:cs typeface="Times New Roman" panose="02020603050405020304" pitchFamily="18" charset="0"/>
              </a:rPr>
              <a:t>в эволюционном процессе.</a:t>
            </a:r>
          </a:p>
          <a:p>
            <a:endParaRPr lang="ru-RU" dirty="0">
              <a:latin typeface="Times New Roman" panose="02020603050405020304" pitchFamily="18" charset="0"/>
              <a:cs typeface="Times New Roman" panose="02020603050405020304" pitchFamily="18" charset="0"/>
            </a:endParaRPr>
          </a:p>
        </p:txBody>
      </p:sp>
      <p:sp>
        <p:nvSpPr>
          <p:cNvPr id="5" name="TextBox 4"/>
          <p:cNvSpPr txBox="1"/>
          <p:nvPr/>
        </p:nvSpPr>
        <p:spPr>
          <a:xfrm>
            <a:off x="153964" y="5608625"/>
            <a:ext cx="6822900" cy="3854901"/>
          </a:xfrm>
          <a:prstGeom prst="rect">
            <a:avLst/>
          </a:prstGeom>
          <a:noFill/>
        </p:spPr>
        <p:txBody>
          <a:bodyPr wrap="square" rtlCol="0">
            <a:spAutoFit/>
          </a:bodyPr>
          <a:lstStyle/>
          <a:p>
            <a:r>
              <a:rPr lang="ru-RU" sz="1800" dirty="0"/>
              <a:t>Выводы</a:t>
            </a:r>
          </a:p>
          <a:p>
            <a:r>
              <a:rPr lang="ru-RU" sz="1800" dirty="0"/>
              <a:t>За несколько лет термин </a:t>
            </a:r>
            <a:r>
              <a:rPr lang="ru-RU" sz="1800" dirty="0" err="1"/>
              <a:t>Industrie</a:t>
            </a:r>
            <a:r>
              <a:rPr lang="ru-RU" sz="1800" dirty="0"/>
              <a:t> 4.0, предложенный на Ганноверской ярмарке 2011 года, стал </a:t>
            </a:r>
            <a:r>
              <a:rPr lang="ru-RU" sz="1800" dirty="0" smtClean="0"/>
              <a:t>интернациональным. Он </a:t>
            </a:r>
            <a:r>
              <a:rPr lang="ru-RU" sz="1800" dirty="0"/>
              <a:t>понимается как комплекс мер, направленных на создание «умного производства» (</a:t>
            </a:r>
            <a:r>
              <a:rPr lang="ru-RU" sz="1800" dirty="0" err="1"/>
              <a:t>smart</a:t>
            </a:r>
            <a:r>
              <a:rPr lang="ru-RU" sz="1800" dirty="0"/>
              <a:t> </a:t>
            </a:r>
            <a:r>
              <a:rPr lang="ru-RU" sz="1800" dirty="0" err="1"/>
              <a:t>factory</a:t>
            </a:r>
            <a:r>
              <a:rPr lang="ru-RU" sz="1800" dirty="0"/>
              <a:t>). Во всем мире была принята методика, разработанная академией </a:t>
            </a:r>
            <a:r>
              <a:rPr lang="ru-RU" sz="1800" dirty="0" err="1"/>
              <a:t>acatech</a:t>
            </a:r>
            <a:r>
              <a:rPr lang="ru-RU" sz="1800" dirty="0"/>
              <a:t>, в основе которой:</a:t>
            </a:r>
          </a:p>
          <a:p>
            <a:pPr lvl="0"/>
            <a:r>
              <a:rPr lang="ru-RU" sz="1800" dirty="0" smtClean="0"/>
              <a:t>-</a:t>
            </a:r>
            <a:r>
              <a:rPr lang="ru-RU" sz="1800" dirty="0" err="1" smtClean="0"/>
              <a:t>киберфизические</a:t>
            </a:r>
            <a:r>
              <a:rPr lang="ru-RU" sz="1800" dirty="0" smtClean="0"/>
              <a:t> </a:t>
            </a:r>
            <a:r>
              <a:rPr lang="ru-RU" sz="1800" dirty="0"/>
              <a:t>системы для всех производственных процессов;</a:t>
            </a:r>
          </a:p>
          <a:p>
            <a:pPr lvl="0"/>
            <a:r>
              <a:rPr lang="ru-RU" sz="1800" dirty="0" smtClean="0"/>
              <a:t>-цифровое </a:t>
            </a:r>
            <a:r>
              <a:rPr lang="ru-RU" sz="1800" dirty="0"/>
              <a:t>отображение предприятия, служащее для распределенного управления в режиме реального времени;</a:t>
            </a:r>
          </a:p>
          <a:p>
            <a:pPr lvl="0"/>
            <a:r>
              <a:rPr lang="ru-RU" sz="1800" dirty="0" smtClean="0"/>
              <a:t>-коммуникации </a:t>
            </a:r>
            <a:r>
              <a:rPr lang="ru-RU" sz="1800" dirty="0"/>
              <a:t>на базе Интернета людей, Интернета вещей, Интернета сервисов.</a:t>
            </a:r>
          </a:p>
          <a:p>
            <a:endParaRPr lang="ru-RU" sz="1050" dirty="0"/>
          </a:p>
        </p:txBody>
      </p:sp>
      <p:pic>
        <p:nvPicPr>
          <p:cNvPr id="6" name="Рисунок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64896" y="4584576"/>
            <a:ext cx="5673080" cy="5497810"/>
          </a:xfrm>
          <a:prstGeom prst="rect">
            <a:avLst/>
          </a:prstGeom>
        </p:spPr>
      </p:pic>
      <p:sp>
        <p:nvSpPr>
          <p:cNvPr id="7" name="6-конечная звезда 6"/>
          <p:cNvSpPr/>
          <p:nvPr/>
        </p:nvSpPr>
        <p:spPr>
          <a:xfrm>
            <a:off x="12005964" y="8549126"/>
            <a:ext cx="914400" cy="914400"/>
          </a:xfrm>
          <a:prstGeom prst="star6">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dirty="0" smtClean="0">
                <a:solidFill>
                  <a:schemeClr val="bg2">
                    <a:lumMod val="50000"/>
                  </a:schemeClr>
                </a:solidFill>
              </a:rPr>
              <a:t>1</a:t>
            </a:r>
            <a:r>
              <a:rPr lang="en-US" dirty="0" smtClean="0">
                <a:solidFill>
                  <a:schemeClr val="bg2">
                    <a:lumMod val="50000"/>
                  </a:schemeClr>
                </a:solidFill>
              </a:rPr>
              <a:t>7</a:t>
            </a:r>
            <a:endParaRPr lang="ru-RU" dirty="0">
              <a:solidFill>
                <a:schemeClr val="bg2">
                  <a:lumMod val="50000"/>
                </a:schemeClr>
              </a:solidFill>
            </a:endParaRPr>
          </a:p>
        </p:txBody>
      </p:sp>
    </p:spTree>
    <p:extLst>
      <p:ext uri="{BB962C8B-B14F-4D97-AF65-F5344CB8AC3E}">
        <p14:creationId xmlns:p14="http://schemas.microsoft.com/office/powerpoint/2010/main" val="40677871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84376" y="264096"/>
            <a:ext cx="9865096" cy="969496"/>
          </a:xfrm>
          <a:prstGeom prst="rect">
            <a:avLst/>
          </a:prstGeom>
          <a:noFill/>
        </p:spPr>
        <p:txBody>
          <a:bodyPr wrap="square" rtlCol="0">
            <a:spAutoFit/>
          </a:bodyPr>
          <a:lstStyle/>
          <a:p>
            <a:r>
              <a:rPr lang="ru-RU" b="1" dirty="0" smtClean="0"/>
              <a:t>	</a:t>
            </a:r>
            <a:r>
              <a:rPr lang="ru-RU" sz="3200" b="1" dirty="0" smtClean="0">
                <a:solidFill>
                  <a:srgbClr val="FF0000"/>
                </a:solidFill>
              </a:rPr>
              <a:t>Цифровое </a:t>
            </a:r>
            <a:r>
              <a:rPr lang="ru-RU" sz="3200" b="1" dirty="0">
                <a:solidFill>
                  <a:srgbClr val="FF0000"/>
                </a:solidFill>
              </a:rPr>
              <a:t>предприятие</a:t>
            </a:r>
            <a:endParaRPr lang="ru-RU" sz="3200" dirty="0">
              <a:solidFill>
                <a:srgbClr val="FF0000"/>
              </a:solidFill>
            </a:endParaRPr>
          </a:p>
          <a:p>
            <a:endParaRPr lang="ru-RU" dirty="0"/>
          </a:p>
        </p:txBody>
      </p:sp>
      <p:pic>
        <p:nvPicPr>
          <p:cNvPr id="7" name="Рисунок 6" descr="http://www.tadviser.ru/images/e/e3/Digen_prib.png"/>
          <p:cNvPicPr/>
          <p:nvPr/>
        </p:nvPicPr>
        <p:blipFill>
          <a:blip r:embed="rId2">
            <a:extLst>
              <a:ext uri="{28A0092B-C50C-407E-A947-70E740481C1C}">
                <a14:useLocalDpi xmlns:a14="http://schemas.microsoft.com/office/drawing/2010/main" val="0"/>
              </a:ext>
            </a:extLst>
          </a:blip>
          <a:srcRect/>
          <a:stretch>
            <a:fillRect/>
          </a:stretch>
        </p:blipFill>
        <p:spPr bwMode="auto">
          <a:xfrm>
            <a:off x="-1592088" y="1107298"/>
            <a:ext cx="8064896" cy="5834970"/>
          </a:xfrm>
          <a:prstGeom prst="rect">
            <a:avLst/>
          </a:prstGeom>
          <a:noFill/>
          <a:ln>
            <a:noFill/>
          </a:ln>
        </p:spPr>
      </p:pic>
      <p:sp>
        <p:nvSpPr>
          <p:cNvPr id="6" name="TextBox 5"/>
          <p:cNvSpPr txBox="1"/>
          <p:nvPr/>
        </p:nvSpPr>
        <p:spPr>
          <a:xfrm>
            <a:off x="5689498" y="1144442"/>
            <a:ext cx="6768752" cy="2800767"/>
          </a:xfrm>
          <a:prstGeom prst="rect">
            <a:avLst/>
          </a:prstGeom>
          <a:noFill/>
        </p:spPr>
        <p:txBody>
          <a:bodyPr wrap="square" rtlCol="0">
            <a:spAutoFit/>
          </a:bodyPr>
          <a:lstStyle/>
          <a:p>
            <a:r>
              <a:rPr lang="ru-RU" sz="1600" dirty="0">
                <a:solidFill>
                  <a:srgbClr val="C00000"/>
                </a:solidFill>
              </a:rPr>
              <a:t> </a:t>
            </a:r>
            <a:r>
              <a:rPr lang="ru-RU" sz="1600" dirty="0" smtClean="0">
                <a:solidFill>
                  <a:srgbClr val="C00000"/>
                </a:solidFill>
              </a:rPr>
              <a:t>Проанализировано б</a:t>
            </a:r>
            <a:r>
              <a:rPr lang="ru-RU" sz="1800" dirty="0" smtClean="0">
                <a:solidFill>
                  <a:srgbClr val="C00000"/>
                </a:solidFill>
              </a:rPr>
              <a:t>олее </a:t>
            </a:r>
            <a:r>
              <a:rPr lang="ru-RU" sz="1800" dirty="0">
                <a:solidFill>
                  <a:srgbClr val="C00000"/>
                </a:solidFill>
              </a:rPr>
              <a:t>400 крупных компаний из разных отраслей, чтобы понять, что для них значит цифровой бизнес. </a:t>
            </a:r>
            <a:endParaRPr lang="ru-RU" sz="1800" dirty="0" smtClean="0">
              <a:solidFill>
                <a:srgbClr val="C00000"/>
              </a:solidFill>
            </a:endParaRPr>
          </a:p>
          <a:p>
            <a:r>
              <a:rPr lang="ru-RU" sz="1800" dirty="0" smtClean="0">
                <a:solidFill>
                  <a:srgbClr val="C00000"/>
                </a:solidFill>
              </a:rPr>
              <a:t>Результаты </a:t>
            </a:r>
            <a:r>
              <a:rPr lang="ru-RU" sz="1800" dirty="0">
                <a:solidFill>
                  <a:srgbClr val="C00000"/>
                </a:solidFill>
              </a:rPr>
              <a:t>исследования поместили в матрицу, где в качестве одного измерения взяли инвестиции в технологические инициативы, имеющие целью </a:t>
            </a:r>
            <a:r>
              <a:rPr lang="ru-RU" sz="1800" b="1" dirty="0">
                <a:solidFill>
                  <a:schemeClr val="accent2">
                    <a:lumMod val="75000"/>
                  </a:schemeClr>
                </a:solidFill>
              </a:rPr>
              <a:t>изменение операционной деятельности компании (</a:t>
            </a:r>
            <a:r>
              <a:rPr lang="ru-RU" sz="1800" b="1" dirty="0" err="1">
                <a:solidFill>
                  <a:schemeClr val="accent2">
                    <a:lumMod val="75000"/>
                  </a:schemeClr>
                </a:solidFill>
              </a:rPr>
              <a:t>digital</a:t>
            </a:r>
            <a:r>
              <a:rPr lang="ru-RU" sz="1800" b="1" dirty="0">
                <a:solidFill>
                  <a:schemeClr val="accent2">
                    <a:lumMod val="75000"/>
                  </a:schemeClr>
                </a:solidFill>
              </a:rPr>
              <a:t> </a:t>
            </a:r>
            <a:r>
              <a:rPr lang="ru-RU" sz="1800" b="1" dirty="0" err="1">
                <a:solidFill>
                  <a:schemeClr val="accent2">
                    <a:lumMod val="75000"/>
                  </a:schemeClr>
                </a:solidFill>
              </a:rPr>
              <a:t>intensity</a:t>
            </a:r>
            <a:r>
              <a:rPr lang="ru-RU" sz="1800" dirty="0">
                <a:solidFill>
                  <a:srgbClr val="C00000"/>
                </a:solidFill>
              </a:rPr>
              <a:t>), </a:t>
            </a:r>
            <a:r>
              <a:rPr lang="ru-RU" sz="1800" dirty="0" smtClean="0">
                <a:solidFill>
                  <a:srgbClr val="C00000"/>
                </a:solidFill>
              </a:rPr>
              <a:t>а </a:t>
            </a:r>
            <a:r>
              <a:rPr lang="ru-RU" sz="1800" dirty="0">
                <a:solidFill>
                  <a:srgbClr val="C00000"/>
                </a:solidFill>
              </a:rPr>
              <a:t>в качестве второго – </a:t>
            </a:r>
            <a:r>
              <a:rPr lang="ru-RU" sz="1800" b="1" dirty="0">
                <a:solidFill>
                  <a:srgbClr val="C00000"/>
                </a:solidFill>
              </a:rPr>
              <a:t>глубину преобразований в менеджменте (</a:t>
            </a:r>
            <a:r>
              <a:rPr lang="ru-RU" sz="1800" b="1" dirty="0" err="1">
                <a:solidFill>
                  <a:srgbClr val="C00000"/>
                </a:solidFill>
              </a:rPr>
              <a:t>transformation</a:t>
            </a:r>
            <a:r>
              <a:rPr lang="ru-RU" sz="1800" b="1" dirty="0">
                <a:solidFill>
                  <a:srgbClr val="C00000"/>
                </a:solidFill>
              </a:rPr>
              <a:t> </a:t>
            </a:r>
            <a:r>
              <a:rPr lang="ru-RU" sz="1800" b="1" dirty="0" err="1">
                <a:solidFill>
                  <a:srgbClr val="C00000"/>
                </a:solidFill>
              </a:rPr>
              <a:t>management</a:t>
            </a:r>
            <a:r>
              <a:rPr lang="ru-RU" sz="1800" b="1" dirty="0">
                <a:solidFill>
                  <a:srgbClr val="C00000"/>
                </a:solidFill>
              </a:rPr>
              <a:t> </a:t>
            </a:r>
            <a:r>
              <a:rPr lang="ru-RU" sz="1800" b="1" dirty="0" err="1">
                <a:solidFill>
                  <a:srgbClr val="C00000"/>
                </a:solidFill>
              </a:rPr>
              <a:t>intensity</a:t>
            </a:r>
            <a:r>
              <a:rPr lang="ru-RU" sz="1800" b="1" dirty="0">
                <a:solidFill>
                  <a:srgbClr val="C00000"/>
                </a:solidFill>
              </a:rPr>
              <a:t>).</a:t>
            </a:r>
          </a:p>
          <a:p>
            <a:endParaRPr lang="ru-RU" sz="1400" dirty="0"/>
          </a:p>
        </p:txBody>
      </p:sp>
      <p:sp>
        <p:nvSpPr>
          <p:cNvPr id="8" name="TextBox 7"/>
          <p:cNvSpPr txBox="1"/>
          <p:nvPr/>
        </p:nvSpPr>
        <p:spPr>
          <a:xfrm>
            <a:off x="496144" y="6960840"/>
            <a:ext cx="5616624" cy="1015663"/>
          </a:xfrm>
          <a:prstGeom prst="rect">
            <a:avLst/>
          </a:prstGeom>
          <a:noFill/>
        </p:spPr>
        <p:txBody>
          <a:bodyPr wrap="square" rtlCol="0">
            <a:spAutoFit/>
          </a:bodyPr>
          <a:lstStyle/>
          <a:p>
            <a:r>
              <a:rPr lang="ru-RU" sz="1200" dirty="0"/>
              <a:t>Зависимость прибыльности от цифровой </a:t>
            </a:r>
            <a:r>
              <a:rPr lang="ru-RU" sz="1200" dirty="0" smtClean="0"/>
              <a:t>зрелости</a:t>
            </a:r>
          </a:p>
          <a:p>
            <a:r>
              <a:rPr lang="ru-RU" sz="1200" dirty="0" smtClean="0"/>
              <a:t> </a:t>
            </a:r>
            <a:r>
              <a:rPr lang="ru-RU" sz="1200" dirty="0"/>
              <a:t>(На основе данных </a:t>
            </a:r>
            <a:r>
              <a:rPr lang="ru-RU" sz="1200" dirty="0" err="1"/>
              <a:t>Gapgemini</a:t>
            </a:r>
            <a:r>
              <a:rPr lang="ru-RU" sz="1200" dirty="0"/>
              <a:t> </a:t>
            </a:r>
            <a:r>
              <a:rPr lang="ru-RU" sz="1200" dirty="0" err="1"/>
              <a:t>Consulting</a:t>
            </a:r>
            <a:r>
              <a:rPr lang="ru-RU" sz="1200" dirty="0"/>
              <a:t> и MIT </a:t>
            </a:r>
            <a:r>
              <a:rPr lang="ru-RU" sz="1200" dirty="0" err="1"/>
              <a:t>Sloan</a:t>
            </a:r>
            <a:r>
              <a:rPr lang="ru-RU" sz="1200" dirty="0"/>
              <a:t> </a:t>
            </a:r>
            <a:r>
              <a:rPr lang="ru-RU" sz="1200" dirty="0" err="1"/>
              <a:t>School</a:t>
            </a:r>
            <a:r>
              <a:rPr lang="ru-RU" sz="1200" dirty="0"/>
              <a:t> </a:t>
            </a:r>
            <a:r>
              <a:rPr lang="ru-RU" sz="1200" dirty="0" err="1"/>
              <a:t>of</a:t>
            </a:r>
            <a:r>
              <a:rPr lang="ru-RU" sz="1200" dirty="0"/>
              <a:t> </a:t>
            </a:r>
            <a:r>
              <a:rPr lang="ru-RU" sz="1200" dirty="0" err="1"/>
              <a:t>Management</a:t>
            </a:r>
            <a:r>
              <a:rPr lang="ru-RU" sz="1200" dirty="0"/>
              <a:t>)</a:t>
            </a:r>
          </a:p>
          <a:p>
            <a:r>
              <a:rPr lang="ru-RU" sz="1200" dirty="0"/>
              <a:t>международная </a:t>
            </a:r>
            <a:r>
              <a:rPr lang="ru-RU" sz="1200" dirty="0">
                <a:hlinkClick r:id="rId3" tooltip="Бизнес-школа"/>
              </a:rPr>
              <a:t>бизнес-школа</a:t>
            </a:r>
            <a:r>
              <a:rPr lang="ru-RU" sz="1200" dirty="0"/>
              <a:t> при </a:t>
            </a:r>
            <a:r>
              <a:rPr lang="ru-RU" sz="1200" dirty="0">
                <a:hlinkClick r:id="rId4" tooltip="Массачусетский технологический институт"/>
              </a:rPr>
              <a:t>Массачусетском технологическом институте</a:t>
            </a:r>
            <a:r>
              <a:rPr lang="ru-RU" sz="1200" dirty="0"/>
              <a:t> в </a:t>
            </a:r>
            <a:r>
              <a:rPr lang="ru-RU" sz="1200" dirty="0">
                <a:hlinkClick r:id="rId5" tooltip="Кембридж (Массачусетс)"/>
              </a:rPr>
              <a:t>Кембридже</a:t>
            </a:r>
            <a:r>
              <a:rPr lang="ru-RU" sz="1200" dirty="0"/>
              <a:t> </a:t>
            </a:r>
            <a:r>
              <a:rPr lang="ru-RU" sz="1200" dirty="0">
                <a:hlinkClick r:id="rId6" tooltip="США"/>
              </a:rPr>
              <a:t>США</a:t>
            </a:r>
            <a:r>
              <a:rPr lang="ru-RU" sz="1200" dirty="0"/>
              <a:t> </a:t>
            </a:r>
          </a:p>
        </p:txBody>
      </p:sp>
      <p:sp>
        <p:nvSpPr>
          <p:cNvPr id="10" name="TextBox 9"/>
          <p:cNvSpPr txBox="1"/>
          <p:nvPr/>
        </p:nvSpPr>
        <p:spPr>
          <a:xfrm>
            <a:off x="5752728" y="3864496"/>
            <a:ext cx="6768752" cy="5509200"/>
          </a:xfrm>
          <a:prstGeom prst="rect">
            <a:avLst/>
          </a:prstGeom>
          <a:noFill/>
        </p:spPr>
        <p:txBody>
          <a:bodyPr wrap="square" rtlCol="0">
            <a:spAutoFit/>
          </a:bodyPr>
          <a:lstStyle/>
          <a:p>
            <a:pPr fontAlgn="base"/>
            <a:r>
              <a:rPr lang="ru-RU" sz="2000" dirty="0"/>
              <a:t>Результаты исследования показали, что от применения новых технологий и методик управления зависят финансовые показатели компаний.</a:t>
            </a:r>
          </a:p>
          <a:p>
            <a:pPr lvl="0" fontAlgn="base"/>
            <a:r>
              <a:rPr lang="ru-RU" sz="2000" dirty="0">
                <a:solidFill>
                  <a:srgbClr val="C00000"/>
                </a:solidFill>
              </a:rPr>
              <a:t>Компании, </a:t>
            </a:r>
            <a:r>
              <a:rPr lang="ru-RU" sz="2000" dirty="0"/>
              <a:t>активно использующие технологии и новые методы управления, в среднем на 26% прибыльнее своих конкурентов.</a:t>
            </a:r>
          </a:p>
          <a:p>
            <a:pPr lvl="0" fontAlgn="base"/>
            <a:r>
              <a:rPr lang="ru-RU" sz="2000" dirty="0">
                <a:solidFill>
                  <a:srgbClr val="C00000"/>
                </a:solidFill>
              </a:rPr>
              <a:t>Организации</a:t>
            </a:r>
            <a:r>
              <a:rPr lang="ru-RU" sz="2000" dirty="0"/>
              <a:t>, которые много инвестируют в цифровые технологии, но при этом уделяют мало внимания управлению имеют финансовые показатели на 11% ниже.</a:t>
            </a:r>
          </a:p>
          <a:p>
            <a:pPr lvl="0" fontAlgn="base"/>
            <a:r>
              <a:rPr lang="ru-RU" sz="2000" dirty="0">
                <a:solidFill>
                  <a:srgbClr val="C00000"/>
                </a:solidFill>
              </a:rPr>
              <a:t>Более консервативные компании</a:t>
            </a:r>
            <a:r>
              <a:rPr lang="ru-RU" sz="2000" dirty="0"/>
              <a:t>, которые улучшают только менеджмент, получают плюс 9% к прибыли, но потенциально могут приобрести с помощью цифровых технологий втрое больше.</a:t>
            </a:r>
          </a:p>
          <a:p>
            <a:pPr lvl="0" fontAlgn="base"/>
            <a:r>
              <a:rPr lang="ru-RU" sz="2000" dirty="0">
                <a:solidFill>
                  <a:srgbClr val="C00000"/>
                </a:solidFill>
              </a:rPr>
              <a:t>Те, кто еще не выбрали стратегию развития</a:t>
            </a:r>
            <a:r>
              <a:rPr lang="ru-RU" sz="2000" dirty="0"/>
              <a:t>, имеют негативные финансовые показатели в сравнении с другими игроками рынка - минус 24%.</a:t>
            </a:r>
          </a:p>
          <a:p>
            <a:endParaRPr lang="ru-RU" sz="1200" dirty="0"/>
          </a:p>
        </p:txBody>
      </p:sp>
      <p:sp>
        <p:nvSpPr>
          <p:cNvPr id="14" name="6-конечная звезда 13"/>
          <p:cNvSpPr/>
          <p:nvPr/>
        </p:nvSpPr>
        <p:spPr>
          <a:xfrm>
            <a:off x="11369352" y="8686800"/>
            <a:ext cx="914400" cy="914400"/>
          </a:xfrm>
          <a:prstGeom prst="star6">
            <a:avLst/>
          </a:prstGeom>
          <a:ln>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dirty="0" smtClean="0">
                <a:solidFill>
                  <a:schemeClr val="accent2">
                    <a:lumMod val="75000"/>
                  </a:schemeClr>
                </a:solidFill>
              </a:rPr>
              <a:t>1</a:t>
            </a:r>
            <a:r>
              <a:rPr lang="en-US" dirty="0" smtClean="0">
                <a:solidFill>
                  <a:schemeClr val="accent2">
                    <a:lumMod val="75000"/>
                  </a:schemeClr>
                </a:solidFill>
              </a:rPr>
              <a:t>8</a:t>
            </a:r>
            <a:endParaRPr lang="ru-RU" dirty="0">
              <a:solidFill>
                <a:schemeClr val="accent2">
                  <a:lumMod val="75000"/>
                </a:schemeClr>
              </a:solidFill>
            </a:endParaRPr>
          </a:p>
        </p:txBody>
      </p:sp>
      <p:pic>
        <p:nvPicPr>
          <p:cNvPr id="17" name="Рисунок 16" descr="http://avatars.mds.yandex.net/get-direct/236156/O0CK6JC_R5Mpzk9zGTHjEA/y300">
            <a:hlinkClick r:id="rId7" tgtFrame="&quot;_blank&quot;"/>
          </p:cNvPr>
          <p:cNvPicPr/>
          <p:nvPr/>
        </p:nvPicPr>
        <p:blipFill>
          <a:blip r:embed="rId8">
            <a:extLst>
              <a:ext uri="{28A0092B-C50C-407E-A947-70E740481C1C}">
                <a14:useLocalDpi xmlns:a14="http://schemas.microsoft.com/office/drawing/2010/main" val="0"/>
              </a:ext>
            </a:extLst>
          </a:blip>
          <a:srcRect/>
          <a:stretch>
            <a:fillRect/>
          </a:stretch>
        </p:blipFill>
        <p:spPr bwMode="auto">
          <a:xfrm>
            <a:off x="891049" y="7941190"/>
            <a:ext cx="3220043" cy="1606125"/>
          </a:xfrm>
          <a:prstGeom prst="rect">
            <a:avLst/>
          </a:prstGeom>
          <a:noFill/>
          <a:ln>
            <a:noFill/>
          </a:ln>
        </p:spPr>
      </p:pic>
      <p:sp>
        <p:nvSpPr>
          <p:cNvPr id="16" name="TextBox 15"/>
          <p:cNvSpPr txBox="1"/>
          <p:nvPr/>
        </p:nvSpPr>
        <p:spPr>
          <a:xfrm>
            <a:off x="3304456" y="7976503"/>
            <a:ext cx="703785" cy="1107996"/>
          </a:xfrm>
          <a:prstGeom prst="rect">
            <a:avLst/>
          </a:prstGeom>
          <a:noFill/>
        </p:spPr>
        <p:txBody>
          <a:bodyPr wrap="square" rtlCol="0">
            <a:spAutoFit/>
          </a:bodyPr>
          <a:lstStyle/>
          <a:p>
            <a:r>
              <a:rPr lang="ru-RU" sz="6600" dirty="0" smtClean="0">
                <a:solidFill>
                  <a:schemeClr val="bg1"/>
                </a:solidFill>
              </a:rPr>
              <a:t>?</a:t>
            </a:r>
            <a:endParaRPr lang="ru-RU" sz="6600" dirty="0">
              <a:solidFill>
                <a:schemeClr val="bg1"/>
              </a:solidFill>
            </a:endParaRPr>
          </a:p>
        </p:txBody>
      </p:sp>
    </p:spTree>
    <p:extLst>
      <p:ext uri="{BB962C8B-B14F-4D97-AF65-F5344CB8AC3E}">
        <p14:creationId xmlns:p14="http://schemas.microsoft.com/office/powerpoint/2010/main" val="22401595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5370016"/>
            <a:ext cx="12665496" cy="3816429"/>
          </a:xfrm>
          <a:prstGeom prst="rect">
            <a:avLst/>
          </a:prstGeom>
        </p:spPr>
        <p:txBody>
          <a:bodyPr wrap="square">
            <a:spAutoFit/>
          </a:bodyPr>
          <a:lstStyle/>
          <a:p>
            <a:endParaRPr lang="ru-RU" sz="2200" b="1" dirty="0" smtClean="0">
              <a:solidFill>
                <a:schemeClr val="bg2">
                  <a:lumMod val="50000"/>
                </a:schemeClr>
              </a:solidFill>
            </a:endParaRPr>
          </a:p>
          <a:p>
            <a:endParaRPr lang="ru-RU" sz="2200" b="1" dirty="0">
              <a:solidFill>
                <a:schemeClr val="bg2">
                  <a:lumMod val="50000"/>
                </a:schemeClr>
              </a:solidFill>
            </a:endParaRPr>
          </a:p>
          <a:p>
            <a:endParaRPr lang="ru-RU" sz="2200" b="1" dirty="0" smtClean="0">
              <a:solidFill>
                <a:schemeClr val="bg2">
                  <a:lumMod val="50000"/>
                </a:schemeClr>
              </a:solidFill>
            </a:endParaRPr>
          </a:p>
          <a:p>
            <a:endParaRPr lang="ru-RU" sz="2200" b="1" dirty="0">
              <a:solidFill>
                <a:schemeClr val="bg2">
                  <a:lumMod val="50000"/>
                </a:schemeClr>
              </a:solidFill>
            </a:endParaRPr>
          </a:p>
          <a:p>
            <a:r>
              <a:rPr lang="ru-RU" sz="2200" b="1" dirty="0" smtClean="0">
                <a:solidFill>
                  <a:schemeClr val="bg2">
                    <a:lumMod val="50000"/>
                  </a:schemeClr>
                </a:solidFill>
              </a:rPr>
              <a:t>Цифровые </a:t>
            </a:r>
            <a:r>
              <a:rPr lang="ru-RU" sz="2200" b="1" dirty="0">
                <a:solidFill>
                  <a:schemeClr val="bg2">
                    <a:lumMod val="50000"/>
                  </a:schemeClr>
                </a:solidFill>
              </a:rPr>
              <a:t>деньги передаются по сети без участия помощников, а значит, </a:t>
            </a:r>
            <a:r>
              <a:rPr lang="ru-RU" sz="2200" b="1" u="sng" dirty="0">
                <a:solidFill>
                  <a:schemeClr val="bg2">
                    <a:lumMod val="50000"/>
                  </a:schemeClr>
                </a:solidFill>
              </a:rPr>
              <a:t>отпадает нужда в услугах банков и платежных систем</a:t>
            </a:r>
            <a:r>
              <a:rPr lang="ru-RU" sz="2200" b="1" dirty="0">
                <a:solidFill>
                  <a:schemeClr val="bg2">
                    <a:lumMod val="50000"/>
                  </a:schemeClr>
                </a:solidFill>
              </a:rPr>
              <a:t>. При этом контролировать </a:t>
            </a:r>
            <a:r>
              <a:rPr lang="ru-RU" sz="2200" b="1" dirty="0" err="1">
                <a:solidFill>
                  <a:schemeClr val="bg2">
                    <a:lumMod val="50000"/>
                  </a:schemeClr>
                </a:solidFill>
              </a:rPr>
              <a:t>блокчейн</a:t>
            </a:r>
            <a:r>
              <a:rPr lang="ru-RU" sz="2200" b="1" dirty="0">
                <a:solidFill>
                  <a:schemeClr val="bg2">
                    <a:lumMod val="50000"/>
                  </a:schemeClr>
                </a:solidFill>
              </a:rPr>
              <a:t>-кошелёк имеет право только его владелец. Деньги не находятся у третьих лиц (банков), а ваши расходы и операции никто не контролирует.</a:t>
            </a:r>
          </a:p>
          <a:p>
            <a:r>
              <a:rPr lang="ru-RU" sz="2200" b="1" dirty="0">
                <a:solidFill>
                  <a:schemeClr val="bg2">
                    <a:lumMod val="50000"/>
                  </a:schemeClr>
                </a:solidFill>
              </a:rPr>
              <a:t>Не только денежные транзакции, но и любые другие операции, в которых присутствует риск неисполнения одной из сторон определённых условий, защитит и обезопасит </a:t>
            </a:r>
            <a:r>
              <a:rPr lang="ru-RU" sz="2200" b="1" dirty="0" err="1">
                <a:solidFill>
                  <a:schemeClr val="bg2">
                    <a:lumMod val="50000"/>
                  </a:schemeClr>
                </a:solidFill>
              </a:rPr>
              <a:t>блокчейн</a:t>
            </a:r>
            <a:r>
              <a:rPr lang="ru-RU" sz="2200" b="1" dirty="0">
                <a:solidFill>
                  <a:schemeClr val="bg2">
                    <a:lumMod val="50000"/>
                  </a:schemeClr>
                </a:solidFill>
              </a:rPr>
              <a:t>-процедура.</a:t>
            </a:r>
          </a:p>
        </p:txBody>
      </p:sp>
      <p:sp>
        <p:nvSpPr>
          <p:cNvPr id="6" name="TextBox 5"/>
          <p:cNvSpPr txBox="1"/>
          <p:nvPr/>
        </p:nvSpPr>
        <p:spPr>
          <a:xfrm>
            <a:off x="4811080" y="15280"/>
            <a:ext cx="8134536" cy="5601533"/>
          </a:xfrm>
          <a:prstGeom prst="rect">
            <a:avLst/>
          </a:prstGeom>
          <a:noFill/>
        </p:spPr>
        <p:txBody>
          <a:bodyPr wrap="square" rtlCol="0">
            <a:spAutoFit/>
          </a:bodyPr>
          <a:lstStyle/>
          <a:p>
            <a:r>
              <a:rPr lang="ru-RU" sz="2000" b="1" i="1" dirty="0">
                <a:solidFill>
                  <a:schemeClr val="accent5">
                    <a:lumMod val="75000"/>
                  </a:schemeClr>
                </a:solidFill>
              </a:rPr>
              <a:t>Дословно с английского </a:t>
            </a:r>
            <a:r>
              <a:rPr lang="ru-RU" sz="2000" b="1" i="1" dirty="0" err="1">
                <a:solidFill>
                  <a:schemeClr val="accent5">
                    <a:lumMod val="75000"/>
                  </a:schemeClr>
                </a:solidFill>
              </a:rPr>
              <a:t>blockchain</a:t>
            </a:r>
            <a:r>
              <a:rPr lang="ru-RU" sz="2000" b="1" i="1" dirty="0">
                <a:solidFill>
                  <a:schemeClr val="accent5">
                    <a:lumMod val="75000"/>
                  </a:schemeClr>
                </a:solidFill>
              </a:rPr>
              <a:t> переводится как «цепочка блоков». Перевод довольно точно отражает суть явления. </a:t>
            </a:r>
          </a:p>
          <a:p>
            <a:r>
              <a:rPr lang="ru-RU" sz="2000" b="1" i="1" u="sng" dirty="0">
                <a:solidFill>
                  <a:schemeClr val="accent5">
                    <a:lumMod val="75000"/>
                  </a:schemeClr>
                </a:solidFill>
              </a:rPr>
              <a:t>Блоки информации собраны в последовательную цепь</a:t>
            </a:r>
            <a:r>
              <a:rPr lang="ru-RU" sz="2000" b="1" i="1" dirty="0">
                <a:solidFill>
                  <a:schemeClr val="accent5">
                    <a:lumMod val="75000"/>
                  </a:schemeClr>
                </a:solidFill>
              </a:rPr>
              <a:t> и защищены криптографическим шифрованием.</a:t>
            </a:r>
            <a:endParaRPr lang="ru-RU" sz="2000" b="1" dirty="0">
              <a:solidFill>
                <a:schemeClr val="accent5">
                  <a:lumMod val="75000"/>
                </a:schemeClr>
              </a:solidFill>
            </a:endParaRPr>
          </a:p>
          <a:p>
            <a:r>
              <a:rPr lang="ru-RU" sz="2000" b="1" i="1" dirty="0">
                <a:solidFill>
                  <a:schemeClr val="accent5">
                    <a:lumMod val="75000"/>
                  </a:schemeClr>
                </a:solidFill>
              </a:rPr>
              <a:t>Цепочки информации не хранятся на каком-то отдельном сервере, а существуют одновременно на всех компьютерах, связанных в сеть.</a:t>
            </a:r>
            <a:r>
              <a:rPr lang="ru-RU" sz="2000" b="1" dirty="0">
                <a:solidFill>
                  <a:schemeClr val="accent5">
                    <a:lumMod val="75000"/>
                  </a:schemeClr>
                </a:solidFill>
              </a:rPr>
              <a:t> </a:t>
            </a:r>
          </a:p>
          <a:p>
            <a:r>
              <a:rPr lang="ru-RU" sz="2000" b="1" dirty="0">
                <a:solidFill>
                  <a:schemeClr val="accent5">
                    <a:lumMod val="75000"/>
                  </a:schemeClr>
                </a:solidFill>
              </a:rPr>
              <a:t>Благодаря децентрализации цепочки блоков, её невозможно изменить – то есть взломать, подделать и вообще каким-либо образом контролировать.</a:t>
            </a:r>
            <a:r>
              <a:rPr lang="ru-RU" sz="2000" b="1" u="sng" dirty="0">
                <a:solidFill>
                  <a:schemeClr val="accent5">
                    <a:lumMod val="75000"/>
                  </a:schemeClr>
                </a:solidFill>
              </a:rPr>
              <a:t> </a:t>
            </a:r>
          </a:p>
          <a:p>
            <a:r>
              <a:rPr lang="ru-RU" sz="2000" b="1" u="sng" dirty="0">
                <a:solidFill>
                  <a:schemeClr val="accent5">
                    <a:lumMod val="75000"/>
                  </a:schemeClr>
                </a:solidFill>
              </a:rPr>
              <a:t>Отпадает необходимость в посредниках при совершении транзакций</a:t>
            </a:r>
            <a:r>
              <a:rPr lang="ru-RU" sz="2000" b="1" dirty="0">
                <a:solidFill>
                  <a:schemeClr val="accent5">
                    <a:lumMod val="75000"/>
                  </a:schemeClr>
                </a:solidFill>
              </a:rPr>
              <a:t> и любых других операций, связанных с передачей ценной информации. Сведения передаются по протоколу peer-2-peer – от пользователя к </a:t>
            </a:r>
            <a:r>
              <a:rPr lang="ru-RU" sz="2000" b="1" dirty="0" smtClean="0">
                <a:solidFill>
                  <a:schemeClr val="accent5">
                    <a:lumMod val="75000"/>
                  </a:schemeClr>
                </a:solidFill>
              </a:rPr>
              <a:t>пользователю.</a:t>
            </a:r>
            <a:r>
              <a:rPr lang="ru-RU" sz="2000" b="1" dirty="0">
                <a:solidFill>
                  <a:schemeClr val="accent5">
                    <a:lumMod val="75000"/>
                  </a:schemeClr>
                </a:solidFill>
              </a:rPr>
              <a:t> Каждый участник имеет информацию о других участниках, а также доступ ко всей истории транзакций, совершенных в системе.</a:t>
            </a:r>
          </a:p>
          <a:p>
            <a:endParaRPr lang="ru-RU" sz="1800" dirty="0"/>
          </a:p>
        </p:txBody>
      </p:sp>
      <p:pic>
        <p:nvPicPr>
          <p:cNvPr id="7" name="Рисунок 6" descr="Блокчейн-схема"/>
          <p:cNvPicPr/>
          <p:nvPr/>
        </p:nvPicPr>
        <p:blipFill>
          <a:blip r:embed="rId2">
            <a:extLst>
              <a:ext uri="{28A0092B-C50C-407E-A947-70E740481C1C}">
                <a14:useLocalDpi xmlns:a14="http://schemas.microsoft.com/office/drawing/2010/main" val="0"/>
              </a:ext>
            </a:extLst>
          </a:blip>
          <a:srcRect/>
          <a:stretch>
            <a:fillRect/>
          </a:stretch>
        </p:blipFill>
        <p:spPr bwMode="auto">
          <a:xfrm>
            <a:off x="9438" y="31490"/>
            <a:ext cx="4803812" cy="5042893"/>
          </a:xfrm>
          <a:prstGeom prst="rect">
            <a:avLst/>
          </a:prstGeom>
          <a:noFill/>
          <a:ln>
            <a:noFill/>
          </a:ln>
        </p:spPr>
      </p:pic>
      <p:sp>
        <p:nvSpPr>
          <p:cNvPr id="9" name="TextBox 8"/>
          <p:cNvSpPr txBox="1"/>
          <p:nvPr/>
        </p:nvSpPr>
        <p:spPr>
          <a:xfrm>
            <a:off x="11608" y="5160640"/>
            <a:ext cx="12789992" cy="1569660"/>
          </a:xfrm>
          <a:prstGeom prst="rect">
            <a:avLst/>
          </a:prstGeom>
          <a:noFill/>
        </p:spPr>
        <p:txBody>
          <a:bodyPr wrap="square" rtlCol="0">
            <a:spAutoFit/>
          </a:bodyPr>
          <a:lstStyle/>
          <a:p>
            <a:r>
              <a:rPr lang="ru-RU" sz="2400" dirty="0" err="1">
                <a:solidFill>
                  <a:schemeClr val="accent2">
                    <a:lumMod val="75000"/>
                  </a:schemeClr>
                </a:solidFill>
              </a:rPr>
              <a:t>Блокчейн</a:t>
            </a:r>
            <a:r>
              <a:rPr lang="ru-RU" sz="2400" dirty="0">
                <a:solidFill>
                  <a:schemeClr val="accent2">
                    <a:lumMod val="75000"/>
                  </a:schemeClr>
                </a:solidFill>
              </a:rPr>
              <a:t> – </a:t>
            </a:r>
            <a:r>
              <a:rPr lang="ru-RU" sz="2400" b="1" dirty="0">
                <a:solidFill>
                  <a:schemeClr val="accent2">
                    <a:lumMod val="75000"/>
                  </a:schemeClr>
                </a:solidFill>
              </a:rPr>
              <a:t>самодостаточная, но при этом предельно открытая структура</a:t>
            </a:r>
            <a:r>
              <a:rPr lang="ru-RU" sz="2400" dirty="0">
                <a:solidFill>
                  <a:schemeClr val="accent2">
                    <a:lumMod val="75000"/>
                  </a:schemeClr>
                </a:solidFill>
              </a:rPr>
              <a:t>, для работы которой не нужны третьи лица. Именно эту цель – отсутствие посредников – преследовали создатели </a:t>
            </a:r>
            <a:r>
              <a:rPr lang="ru-RU" sz="2400" dirty="0" err="1">
                <a:solidFill>
                  <a:schemeClr val="accent2">
                    <a:lumMod val="75000"/>
                  </a:schemeClr>
                </a:solidFill>
              </a:rPr>
              <a:t>биткоина</a:t>
            </a:r>
            <a:r>
              <a:rPr lang="ru-RU" sz="2400" dirty="0">
                <a:solidFill>
                  <a:schemeClr val="accent2">
                    <a:lumMod val="75000"/>
                  </a:schemeClr>
                </a:solidFill>
              </a:rPr>
              <a:t>, когда разрабатывали протокол передачи </a:t>
            </a:r>
            <a:r>
              <a:rPr lang="ru-RU" sz="2400" dirty="0" err="1">
                <a:solidFill>
                  <a:schemeClr val="accent2">
                    <a:lumMod val="75000"/>
                  </a:schemeClr>
                </a:solidFill>
              </a:rPr>
              <a:t>криптовалюты</a:t>
            </a:r>
            <a:r>
              <a:rPr lang="ru-RU" sz="2400" dirty="0">
                <a:solidFill>
                  <a:schemeClr val="accent2">
                    <a:lumMod val="75000"/>
                  </a:schemeClr>
                </a:solidFill>
              </a:rPr>
              <a:t> от пользователя к пользователю</a:t>
            </a:r>
          </a:p>
        </p:txBody>
      </p:sp>
      <p:sp>
        <p:nvSpPr>
          <p:cNvPr id="2" name="TextBox 1"/>
          <p:cNvSpPr txBox="1"/>
          <p:nvPr/>
        </p:nvSpPr>
        <p:spPr>
          <a:xfrm>
            <a:off x="9438" y="31490"/>
            <a:ext cx="2104628" cy="461665"/>
          </a:xfrm>
          <a:prstGeom prst="rect">
            <a:avLst/>
          </a:prstGeom>
          <a:solidFill>
            <a:schemeClr val="bg1">
              <a:lumMod val="50000"/>
            </a:schemeClr>
          </a:solidFill>
        </p:spPr>
        <p:txBody>
          <a:bodyPr wrap="square" rtlCol="0">
            <a:spAutoFit/>
          </a:bodyPr>
          <a:lstStyle/>
          <a:p>
            <a:r>
              <a:rPr lang="ru-RU" sz="2400" b="1" dirty="0" smtClean="0">
                <a:solidFill>
                  <a:schemeClr val="bg1"/>
                </a:solidFill>
              </a:rPr>
              <a:t>БЛОКЧЕЙН</a:t>
            </a:r>
            <a:endParaRPr lang="ru-RU" sz="2400" b="1" dirty="0">
              <a:solidFill>
                <a:schemeClr val="bg1"/>
              </a:solidFill>
            </a:endParaRPr>
          </a:p>
        </p:txBody>
      </p:sp>
    </p:spTree>
    <p:extLst>
      <p:ext uri="{BB962C8B-B14F-4D97-AF65-F5344CB8AC3E}">
        <p14:creationId xmlns:p14="http://schemas.microsoft.com/office/powerpoint/2010/main" val="7464833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2368" y="768152"/>
            <a:ext cx="7200800" cy="1080232"/>
          </a:xfrm>
          <a:prstGeom prst="rect">
            <a:avLst/>
          </a:prstGeom>
        </p:spPr>
        <p:txBody>
          <a:bodyPr wrap="square">
            <a:spAutoFit/>
          </a:bodyPr>
          <a:lstStyle/>
          <a:p>
            <a:pPr algn="ctr" fontAlgn="base">
              <a:lnSpc>
                <a:spcPct val="107000"/>
              </a:lnSpc>
              <a:spcAft>
                <a:spcPts val="0"/>
              </a:spcAft>
            </a:pPr>
            <a:endParaRPr lang="en-US" sz="1800" b="1" dirty="0" smtClean="0">
              <a:solidFill>
                <a:schemeClr val="bg2">
                  <a:lumMod val="75000"/>
                </a:schemeClr>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fontAlgn="base">
              <a:lnSpc>
                <a:spcPct val="107000"/>
              </a:lnSpc>
              <a:spcAft>
                <a:spcPts val="0"/>
              </a:spcAft>
            </a:pPr>
            <a:r>
              <a:rPr lang="ru-RU" sz="2400" b="1" dirty="0" smtClean="0">
                <a:solidFill>
                  <a:schemeClr val="bg2">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Цифровая </a:t>
            </a:r>
            <a:r>
              <a:rPr lang="ru-RU" sz="2400" b="1" dirty="0">
                <a:solidFill>
                  <a:schemeClr val="bg2">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зрелость по отраслям. </a:t>
            </a:r>
            <a:endParaRPr lang="en-US" sz="2400" b="1" dirty="0">
              <a:solidFill>
                <a:schemeClr val="bg2">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p>
            <a:pPr algn="ctr" fontAlgn="base">
              <a:lnSpc>
                <a:spcPct val="107000"/>
              </a:lnSpc>
              <a:spcAft>
                <a:spcPts val="0"/>
              </a:spcAft>
            </a:pPr>
            <a:endParaRPr lang="ru-RU" sz="1800" b="1" dirty="0">
              <a:solidFill>
                <a:schemeClr val="bg2">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5" name="Рисунок 4" descr="http://www.tadviser.ru/images/2/23/Digen_otr.png"/>
          <p:cNvPicPr/>
          <p:nvPr/>
        </p:nvPicPr>
        <p:blipFill>
          <a:blip r:embed="rId2">
            <a:extLst>
              <a:ext uri="{28A0092B-C50C-407E-A947-70E740481C1C}">
                <a14:useLocalDpi xmlns:a14="http://schemas.microsoft.com/office/drawing/2010/main" val="0"/>
              </a:ext>
            </a:extLst>
          </a:blip>
          <a:srcRect/>
          <a:stretch>
            <a:fillRect/>
          </a:stretch>
        </p:blipFill>
        <p:spPr bwMode="auto">
          <a:xfrm>
            <a:off x="2559059" y="1907975"/>
            <a:ext cx="6912767" cy="5386953"/>
          </a:xfrm>
          <a:prstGeom prst="rect">
            <a:avLst/>
          </a:prstGeom>
          <a:noFill/>
          <a:ln>
            <a:noFill/>
          </a:ln>
        </p:spPr>
      </p:pic>
      <p:sp>
        <p:nvSpPr>
          <p:cNvPr id="6" name="TextBox 5"/>
          <p:cNvSpPr txBox="1"/>
          <p:nvPr/>
        </p:nvSpPr>
        <p:spPr>
          <a:xfrm>
            <a:off x="136104" y="768152"/>
            <a:ext cx="3600400" cy="2554545"/>
          </a:xfrm>
          <a:prstGeom prst="rect">
            <a:avLst/>
          </a:prstGeom>
          <a:noFill/>
        </p:spPr>
        <p:txBody>
          <a:bodyPr wrap="square" rtlCol="0">
            <a:spAutoFit/>
          </a:bodyPr>
          <a:lstStyle/>
          <a:p>
            <a:r>
              <a:rPr lang="ru-RU" sz="2000" dirty="0">
                <a:solidFill>
                  <a:schemeClr val="bg2">
                    <a:lumMod val="75000"/>
                  </a:schemeClr>
                </a:solidFill>
              </a:rPr>
              <a:t>Среди передовиков цифрового производства: </a:t>
            </a:r>
            <a:r>
              <a:rPr lang="ru-RU" sz="2000" dirty="0" err="1">
                <a:solidFill>
                  <a:schemeClr val="bg2">
                    <a:lumMod val="75000"/>
                  </a:schemeClr>
                </a:solidFill>
              </a:rPr>
              <a:t>хайтек</a:t>
            </a:r>
            <a:r>
              <a:rPr lang="ru-RU" sz="2000" dirty="0">
                <a:solidFill>
                  <a:schemeClr val="bg2">
                    <a:lumMod val="75000"/>
                  </a:schemeClr>
                </a:solidFill>
              </a:rPr>
              <a:t>-индустрия, банки и ритейл </a:t>
            </a:r>
            <a:r>
              <a:rPr lang="ru-RU" sz="2000" dirty="0" smtClean="0">
                <a:solidFill>
                  <a:schemeClr val="bg2">
                    <a:lumMod val="75000"/>
                  </a:schemeClr>
                </a:solidFill>
              </a:rPr>
              <a:t>(розничная торговля)– </a:t>
            </a:r>
            <a:r>
              <a:rPr lang="ru-RU" sz="2000" dirty="0">
                <a:solidFill>
                  <a:schemeClr val="bg2">
                    <a:lumMod val="75000"/>
                  </a:schemeClr>
                </a:solidFill>
              </a:rPr>
              <a:t>именно они сейчас получают наибольшие выгоды от цифровой трансформации</a:t>
            </a:r>
          </a:p>
        </p:txBody>
      </p:sp>
      <p:sp>
        <p:nvSpPr>
          <p:cNvPr id="7" name="TextBox 6"/>
          <p:cNvSpPr txBox="1"/>
          <p:nvPr/>
        </p:nvSpPr>
        <p:spPr>
          <a:xfrm>
            <a:off x="64096" y="4082268"/>
            <a:ext cx="2952327" cy="1938992"/>
          </a:xfrm>
          <a:prstGeom prst="rect">
            <a:avLst/>
          </a:prstGeom>
          <a:noFill/>
        </p:spPr>
        <p:txBody>
          <a:bodyPr wrap="square" rtlCol="0">
            <a:spAutoFit/>
          </a:bodyPr>
          <a:lstStyle/>
          <a:p>
            <a:r>
              <a:rPr lang="ru-RU" sz="2000" dirty="0">
                <a:solidFill>
                  <a:schemeClr val="bg2">
                    <a:lumMod val="75000"/>
                  </a:schemeClr>
                </a:solidFill>
              </a:rPr>
              <a:t>Телеком и гостиничному бизнесу нужно задуматься о смене бизнес моделей и добавлении новых методов в управлении.</a:t>
            </a:r>
            <a:r>
              <a:rPr lang="ru-RU" sz="2000" dirty="0">
                <a:solidFill>
                  <a:srgbClr val="C00000"/>
                </a:solidFill>
              </a:rPr>
              <a:t> </a:t>
            </a:r>
          </a:p>
        </p:txBody>
      </p:sp>
      <p:sp>
        <p:nvSpPr>
          <p:cNvPr id="8" name="TextBox 7"/>
          <p:cNvSpPr txBox="1"/>
          <p:nvPr/>
        </p:nvSpPr>
        <p:spPr>
          <a:xfrm>
            <a:off x="280120" y="6631003"/>
            <a:ext cx="2762755" cy="2862322"/>
          </a:xfrm>
          <a:prstGeom prst="rect">
            <a:avLst/>
          </a:prstGeom>
          <a:noFill/>
        </p:spPr>
        <p:txBody>
          <a:bodyPr wrap="square" rtlCol="0">
            <a:spAutoFit/>
          </a:bodyPr>
          <a:lstStyle/>
          <a:p>
            <a:r>
              <a:rPr lang="ru-RU" sz="2000" dirty="0">
                <a:solidFill>
                  <a:schemeClr val="bg2">
                    <a:lumMod val="75000"/>
                  </a:schemeClr>
                </a:solidFill>
              </a:rPr>
              <a:t>В рядах консерваторов оказались страховые компании, которые заботятся о сокращении рисков, что мешает заниматься им инновациями</a:t>
            </a:r>
            <a:r>
              <a:rPr lang="ru-RU" sz="1400" dirty="0"/>
              <a:t>. </a:t>
            </a:r>
          </a:p>
        </p:txBody>
      </p:sp>
      <p:sp>
        <p:nvSpPr>
          <p:cNvPr id="9" name="TextBox 8"/>
          <p:cNvSpPr txBox="1"/>
          <p:nvPr/>
        </p:nvSpPr>
        <p:spPr>
          <a:xfrm>
            <a:off x="9425136" y="768152"/>
            <a:ext cx="3240360" cy="1323439"/>
          </a:xfrm>
          <a:prstGeom prst="rect">
            <a:avLst/>
          </a:prstGeom>
          <a:noFill/>
        </p:spPr>
        <p:txBody>
          <a:bodyPr wrap="square" rtlCol="0">
            <a:spAutoFit/>
          </a:bodyPr>
          <a:lstStyle/>
          <a:p>
            <a:r>
              <a:rPr lang="ru-RU" sz="2000" dirty="0">
                <a:solidFill>
                  <a:schemeClr val="bg2">
                    <a:lumMod val="75000"/>
                  </a:schemeClr>
                </a:solidFill>
              </a:rPr>
              <a:t>В сферах энергетики и ЖКХ тянет назад унаследованная инфраструктура</a:t>
            </a:r>
            <a:r>
              <a:rPr lang="ru-RU" sz="2000" dirty="0">
                <a:solidFill>
                  <a:srgbClr val="C00000"/>
                </a:solidFill>
              </a:rPr>
              <a:t>. </a:t>
            </a:r>
          </a:p>
        </p:txBody>
      </p:sp>
      <p:sp>
        <p:nvSpPr>
          <p:cNvPr id="10" name="TextBox 9"/>
          <p:cNvSpPr txBox="1"/>
          <p:nvPr/>
        </p:nvSpPr>
        <p:spPr>
          <a:xfrm>
            <a:off x="9281120" y="2555756"/>
            <a:ext cx="3384376" cy="3693319"/>
          </a:xfrm>
          <a:prstGeom prst="rect">
            <a:avLst/>
          </a:prstGeom>
          <a:noFill/>
        </p:spPr>
        <p:txBody>
          <a:bodyPr wrap="square" rtlCol="0">
            <a:spAutoFit/>
          </a:bodyPr>
          <a:lstStyle/>
          <a:p>
            <a:r>
              <a:rPr lang="ru-RU" sz="2000" dirty="0">
                <a:solidFill>
                  <a:schemeClr val="bg2">
                    <a:lumMod val="75000"/>
                  </a:schemeClr>
                </a:solidFill>
              </a:rPr>
              <a:t>Замыкают рейтинг цифровой зрелости: фармацевтика, промышленное производство и производство товаров народного потребления – им еще предстоит выстроить модель цифровой трансформации.</a:t>
            </a:r>
          </a:p>
          <a:p>
            <a:endParaRPr lang="ru-RU" sz="1400" dirty="0"/>
          </a:p>
        </p:txBody>
      </p:sp>
      <p:pic>
        <p:nvPicPr>
          <p:cNvPr id="12" name="Рисунок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81120" y="6249075"/>
            <a:ext cx="3520480" cy="3352125"/>
          </a:xfrm>
          <a:prstGeom prst="rect">
            <a:avLst/>
          </a:prstGeom>
        </p:spPr>
      </p:pic>
      <p:sp>
        <p:nvSpPr>
          <p:cNvPr id="14" name="6-конечная звезда 13"/>
          <p:cNvSpPr/>
          <p:nvPr/>
        </p:nvSpPr>
        <p:spPr>
          <a:xfrm>
            <a:off x="11751096" y="8344433"/>
            <a:ext cx="914400" cy="914400"/>
          </a:xfrm>
          <a:prstGeom prst="star6">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dirty="0" smtClean="0">
                <a:solidFill>
                  <a:schemeClr val="bg2">
                    <a:lumMod val="75000"/>
                  </a:schemeClr>
                </a:solidFill>
              </a:rPr>
              <a:t>1</a:t>
            </a:r>
            <a:r>
              <a:rPr lang="en-US" dirty="0" smtClean="0">
                <a:solidFill>
                  <a:schemeClr val="bg2">
                    <a:lumMod val="75000"/>
                  </a:schemeClr>
                </a:solidFill>
              </a:rPr>
              <a:t>9</a:t>
            </a:r>
            <a:endParaRPr lang="ru-RU" dirty="0">
              <a:solidFill>
                <a:schemeClr val="bg2">
                  <a:lumMod val="75000"/>
                </a:schemeClr>
              </a:solidFill>
            </a:endParaRPr>
          </a:p>
        </p:txBody>
      </p:sp>
      <p:sp>
        <p:nvSpPr>
          <p:cNvPr id="23" name="Rectangle 9"/>
          <p:cNvSpPr>
            <a:spLocks noChangeArrowheads="1"/>
          </p:cNvSpPr>
          <p:nvPr/>
        </p:nvSpPr>
        <p:spPr bwMode="auto">
          <a:xfrm>
            <a:off x="2872407" y="7751385"/>
            <a:ext cx="6120681" cy="1477328"/>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defTabSz="914400" eaLnBrk="0" fontAlgn="base" hangingPunct="0">
              <a:spcBef>
                <a:spcPct val="0"/>
              </a:spcBef>
              <a:spcAft>
                <a:spcPct val="0"/>
              </a:spcAft>
            </a:pPr>
            <a:r>
              <a:rPr lang="ru-RU" altLang="ru-RU" sz="1400" dirty="0" smtClean="0">
                <a:latin typeface="Calibri" panose="020F0502020204030204" pitchFamily="34" charset="0"/>
                <a:ea typeface="Calibri" panose="020F0502020204030204" pitchFamily="34" charset="0"/>
                <a:cs typeface="Times New Roman" panose="02020603050405020304" pitchFamily="18" charset="0"/>
              </a:rPr>
              <a:t>На </a:t>
            </a:r>
            <a:r>
              <a:rPr lang="ru-RU" altLang="ru-RU" sz="1400" dirty="0">
                <a:latin typeface="Calibri" panose="020F0502020204030204" pitchFamily="34" charset="0"/>
                <a:ea typeface="Calibri" panose="020F0502020204030204" pitchFamily="34" charset="0"/>
                <a:cs typeface="Times New Roman" panose="02020603050405020304" pitchFamily="18" charset="0"/>
              </a:rPr>
              <a:t>основе данных </a:t>
            </a:r>
            <a:r>
              <a:rPr lang="en-US" altLang="ru-RU" sz="1600" b="1" dirty="0" err="1">
                <a:latin typeface="Calibri" panose="020F0502020204030204" pitchFamily="34" charset="0"/>
                <a:ea typeface="Calibri" panose="020F0502020204030204" pitchFamily="34" charset="0"/>
                <a:cs typeface="Times New Roman" panose="02020603050405020304" pitchFamily="18" charset="0"/>
              </a:rPr>
              <a:t>Gapgemini</a:t>
            </a:r>
            <a:r>
              <a:rPr lang="en-US" altLang="ru-RU" sz="1600" b="1" dirty="0">
                <a:latin typeface="Calibri" panose="020F0502020204030204" pitchFamily="34" charset="0"/>
                <a:ea typeface="Calibri" panose="020F0502020204030204" pitchFamily="34" charset="0"/>
                <a:cs typeface="Times New Roman" panose="02020603050405020304" pitchFamily="18" charset="0"/>
              </a:rPr>
              <a:t> Consulting</a:t>
            </a:r>
            <a:r>
              <a:rPr lang="en-US" altLang="ru-RU" sz="1600" dirty="0">
                <a:solidFill>
                  <a:srgbClr val="333333"/>
                </a:solidFill>
                <a:latin typeface="Arial" panose="020B0604020202020204" pitchFamily="34" charset="0"/>
                <a:ea typeface="Calibri" panose="020F0502020204030204" pitchFamily="34" charset="0"/>
                <a:cs typeface="Arial" panose="020B0604020202020204" pitchFamily="34" charset="0"/>
              </a:rPr>
              <a:t> </a:t>
            </a:r>
            <a:r>
              <a:rPr lang="ru-RU" altLang="ru-RU" sz="1400" dirty="0" smtClean="0">
                <a:solidFill>
                  <a:srgbClr val="333333"/>
                </a:solidFill>
                <a:latin typeface="Arial" panose="020B0604020202020204" pitchFamily="34" charset="0"/>
                <a:ea typeface="Calibri" panose="020F0502020204030204" pitchFamily="34" charset="0"/>
                <a:cs typeface="Arial" panose="020B0604020202020204" pitchFamily="34" charset="0"/>
              </a:rPr>
              <a:t>одной </a:t>
            </a:r>
            <a:r>
              <a:rPr lang="ru-RU" altLang="ru-RU" sz="1400" dirty="0">
                <a:solidFill>
                  <a:srgbClr val="333333"/>
                </a:solidFill>
                <a:latin typeface="Arial" panose="020B0604020202020204" pitchFamily="34" charset="0"/>
                <a:ea typeface="Calibri" panose="020F0502020204030204" pitchFamily="34" charset="0"/>
                <a:cs typeface="Arial" panose="020B0604020202020204" pitchFamily="34" charset="0"/>
              </a:rPr>
              <a:t>из крупнейших в мире консалтинговых компаний в</a:t>
            </a:r>
            <a:r>
              <a:rPr lang="ru-RU" altLang="ru-RU" sz="1400" dirty="0">
                <a:solidFill>
                  <a:srgbClr val="333333"/>
                </a:solidFill>
                <a:latin typeface="Calibri" panose="020F0502020204030204" pitchFamily="34" charset="0"/>
                <a:ea typeface="Calibri" panose="020F0502020204030204" pitchFamily="34" charset="0"/>
                <a:cs typeface="Arial" panose="020B0604020202020204" pitchFamily="34" charset="0"/>
              </a:rPr>
              <a:t> </a:t>
            </a:r>
            <a:r>
              <a:rPr lang="ru-RU" altLang="ru-RU" sz="1400" dirty="0">
                <a:latin typeface="Calibri" panose="020F0502020204030204" pitchFamily="34" charset="0"/>
                <a:ea typeface="Calibri" panose="020F0502020204030204" pitchFamily="34" charset="0"/>
                <a:cs typeface="Times New Roman" panose="02020603050405020304" pitchFamily="18" charset="0"/>
              </a:rPr>
              <a:t>сфере менеджмента и информационных технологий в Париже</a:t>
            </a:r>
            <a:r>
              <a:rPr lang="ru-RU" altLang="ru-RU" sz="1400" b="1" dirty="0">
                <a:latin typeface="Calibri" panose="020F0502020204030204" pitchFamily="34" charset="0"/>
                <a:ea typeface="Calibri" panose="020F0502020204030204" pitchFamily="34" charset="0"/>
                <a:cs typeface="Times New Roman" panose="02020603050405020304" pitchFamily="18" charset="0"/>
              </a:rPr>
              <a:t> </a:t>
            </a:r>
            <a:r>
              <a:rPr lang="ru-RU" altLang="ru-RU" sz="1400" dirty="0">
                <a:latin typeface="Calibri" panose="020F0502020204030204" pitchFamily="34" charset="0"/>
                <a:ea typeface="Calibri" panose="020F0502020204030204" pitchFamily="34" charset="0"/>
                <a:cs typeface="Times New Roman" panose="02020603050405020304" pitchFamily="18" charset="0"/>
              </a:rPr>
              <a:t>и</a:t>
            </a:r>
            <a:r>
              <a:rPr lang="ru-RU" altLang="ru-RU" sz="1400" b="1" dirty="0">
                <a:latin typeface="Calibri" panose="020F0502020204030204" pitchFamily="34" charset="0"/>
                <a:ea typeface="Calibri" panose="020F0502020204030204" pitchFamily="34" charset="0"/>
                <a:cs typeface="Times New Roman" panose="02020603050405020304" pitchFamily="18" charset="0"/>
              </a:rPr>
              <a:t> </a:t>
            </a:r>
            <a:r>
              <a:rPr kumimoji="0" lang="en-US" altLang="ru-RU" sz="1400" b="1"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IT Sloan School of Management</a:t>
            </a:r>
            <a:r>
              <a:rPr kumimoji="0" lang="ru-RU" altLang="ru-RU" sz="1400" b="0" i="0" u="none" strike="noStrike" cap="none" normalizeH="0" baseline="0" dirty="0" smtClean="0">
                <a:ln>
                  <a:noFill/>
                </a:ln>
                <a:solidFill>
                  <a:srgbClr val="333333"/>
                </a:solidFill>
                <a:effectLst/>
                <a:latin typeface="Arial" panose="020B0604020202020204" pitchFamily="34" charset="0"/>
                <a:ea typeface="Calibri" panose="020F0502020204030204" pitchFamily="34" charset="0"/>
                <a:cs typeface="Arial" panose="020B0604020202020204" pitchFamily="34" charset="0"/>
              </a:rPr>
              <a:t> международной бизнес-школы при Массачусетском</a:t>
            </a:r>
            <a:r>
              <a:rPr kumimoji="0" lang="ru-RU" altLang="ru-RU" sz="1400" b="0" i="0" u="none" strike="noStrike" cap="none" normalizeH="0" baseline="0" dirty="0" smtClean="0">
                <a:ln>
                  <a:noFill/>
                </a:ln>
                <a:solidFill>
                  <a:srgbClr val="333333"/>
                </a:solidFill>
                <a:effectLst/>
                <a:latin typeface="Calibri" panose="020F0502020204030204" pitchFamily="34" charset="0"/>
                <a:ea typeface="Calibri" panose="020F0502020204030204" pitchFamily="34" charset="0"/>
                <a:cs typeface="Arial" panose="020B0604020202020204" pitchFamily="34" charset="0"/>
              </a:rPr>
              <a:t> </a:t>
            </a:r>
            <a:r>
              <a:rPr kumimoji="0" lang="ru-RU" altLang="ru-RU" sz="14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технологическом институте в Кембридже </a:t>
            </a:r>
            <a:endParaRPr kumimoji="0" lang="ru-RU" altLang="ru-RU" sz="14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altLang="ru-RU"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8840546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680720" y="120080"/>
            <a:ext cx="6840760" cy="4462760"/>
          </a:xfrm>
          <a:prstGeom prst="rect">
            <a:avLst/>
          </a:prstGeom>
          <a:noFill/>
        </p:spPr>
        <p:txBody>
          <a:bodyPr wrap="square" rtlCol="0">
            <a:spAutoFit/>
          </a:bodyPr>
          <a:lstStyle/>
          <a:p>
            <a:r>
              <a:rPr lang="ru-RU" sz="2400" b="1" dirty="0">
                <a:solidFill>
                  <a:srgbClr val="FF0000"/>
                </a:solidFill>
                <a:latin typeface="Times New Roman" panose="02020603050405020304" pitchFamily="18" charset="0"/>
                <a:cs typeface="Times New Roman" panose="02020603050405020304" pitchFamily="18" charset="0"/>
              </a:rPr>
              <a:t>ЦИФРОВАЯ ПЛАТФОРМА </a:t>
            </a:r>
            <a:r>
              <a:rPr lang="ru-RU" sz="2000" dirty="0">
                <a:solidFill>
                  <a:srgbClr val="FF0000"/>
                </a:solidFill>
                <a:latin typeface="Times New Roman" panose="02020603050405020304" pitchFamily="18" charset="0"/>
                <a:cs typeface="Times New Roman" panose="02020603050405020304" pitchFamily="18" charset="0"/>
              </a:rPr>
              <a:t>- это бизнес-модель, полностью основанная на высоких технологиях, которая создает прибыль за счет обмена между двумя или более независимыми группами участников. </a:t>
            </a:r>
            <a:endParaRPr lang="ru-RU" sz="2000" dirty="0" smtClean="0">
              <a:solidFill>
                <a:srgbClr val="FF0000"/>
              </a:solidFill>
              <a:latin typeface="Times New Roman" panose="02020603050405020304" pitchFamily="18" charset="0"/>
              <a:cs typeface="Times New Roman" panose="02020603050405020304" pitchFamily="18" charset="0"/>
            </a:endParaRPr>
          </a:p>
          <a:p>
            <a:endParaRPr lang="ru-RU" sz="2000" dirty="0" smtClean="0">
              <a:solidFill>
                <a:srgbClr val="FF0000"/>
              </a:solidFill>
              <a:latin typeface="Times New Roman" panose="02020603050405020304" pitchFamily="18" charset="0"/>
              <a:cs typeface="Times New Roman" panose="02020603050405020304" pitchFamily="18" charset="0"/>
            </a:endParaRPr>
          </a:p>
          <a:p>
            <a:r>
              <a:rPr lang="ru-RU" sz="2000" dirty="0" smtClean="0">
                <a:solidFill>
                  <a:schemeClr val="accent4">
                    <a:lumMod val="75000"/>
                  </a:schemeClr>
                </a:solidFill>
                <a:latin typeface="Times New Roman" panose="02020603050405020304" pitchFamily="18" charset="0"/>
                <a:cs typeface="Times New Roman" panose="02020603050405020304" pitchFamily="18" charset="0"/>
              </a:rPr>
              <a:t>В </a:t>
            </a:r>
            <a:r>
              <a:rPr lang="ru-RU" sz="2000" dirty="0">
                <a:solidFill>
                  <a:schemeClr val="accent4">
                    <a:lumMod val="75000"/>
                  </a:schemeClr>
                </a:solidFill>
                <a:latin typeface="Times New Roman" panose="02020603050405020304" pitchFamily="18" charset="0"/>
                <a:cs typeface="Times New Roman" panose="02020603050405020304" pitchFamily="18" charset="0"/>
              </a:rPr>
              <a:t>базовой комплектации платформы сводят напрямую производителей и конечных потребителей, которые получают возможность взаимодействия без посредников. </a:t>
            </a:r>
            <a:endParaRPr lang="ru-RU" sz="2000" dirty="0" smtClean="0">
              <a:solidFill>
                <a:schemeClr val="accent4">
                  <a:lumMod val="75000"/>
                </a:schemeClr>
              </a:solidFill>
              <a:latin typeface="Times New Roman" panose="02020603050405020304" pitchFamily="18" charset="0"/>
              <a:cs typeface="Times New Roman" panose="02020603050405020304" pitchFamily="18" charset="0"/>
            </a:endParaRPr>
          </a:p>
          <a:p>
            <a:endParaRPr lang="ru-RU" sz="2000" dirty="0" smtClean="0">
              <a:solidFill>
                <a:schemeClr val="accent4">
                  <a:lumMod val="75000"/>
                </a:schemeClr>
              </a:solidFill>
              <a:latin typeface="Times New Roman" panose="02020603050405020304" pitchFamily="18" charset="0"/>
              <a:cs typeface="Times New Roman" panose="02020603050405020304" pitchFamily="18" charset="0"/>
            </a:endParaRPr>
          </a:p>
          <a:p>
            <a:r>
              <a:rPr lang="ru-RU" sz="2000" dirty="0" smtClean="0">
                <a:solidFill>
                  <a:schemeClr val="accent4">
                    <a:lumMod val="75000"/>
                  </a:schemeClr>
                </a:solidFill>
                <a:latin typeface="Times New Roman" panose="02020603050405020304" pitchFamily="18" charset="0"/>
                <a:cs typeface="Times New Roman" panose="02020603050405020304" pitchFamily="18" charset="0"/>
              </a:rPr>
              <a:t>Также </a:t>
            </a:r>
            <a:r>
              <a:rPr lang="ru-RU" sz="2000" dirty="0">
                <a:solidFill>
                  <a:schemeClr val="accent4">
                    <a:lumMod val="75000"/>
                  </a:schemeClr>
                </a:solidFill>
                <a:latin typeface="Times New Roman" panose="02020603050405020304" pitchFamily="18" charset="0"/>
                <a:cs typeface="Times New Roman" panose="02020603050405020304" pitchFamily="18" charset="0"/>
              </a:rPr>
              <a:t>они дают возможность различным компаниям делиться информацией и таким образом существенно улучшать сотрудничество и создавать инновационные продукты и решения. </a:t>
            </a:r>
            <a:endParaRPr lang="ru-RU" sz="2000" dirty="0" smtClean="0">
              <a:solidFill>
                <a:schemeClr val="accent4">
                  <a:lumMod val="75000"/>
                </a:schemeClr>
              </a:solidFill>
              <a:latin typeface="Times New Roman" panose="02020603050405020304" pitchFamily="18" charset="0"/>
              <a:cs typeface="Times New Roman" panose="02020603050405020304" pitchFamily="18" charset="0"/>
            </a:endParaRPr>
          </a:p>
          <a:p>
            <a:endParaRPr lang="ru-RU" sz="2000" dirty="0" smtClean="0">
              <a:solidFill>
                <a:schemeClr val="accent4">
                  <a:lumMod val="75000"/>
                </a:schemeClr>
              </a:solidFill>
              <a:latin typeface="Times New Roman" panose="02020603050405020304" pitchFamily="18" charset="0"/>
              <a:cs typeface="Times New Roman" panose="02020603050405020304" pitchFamily="18" charset="0"/>
            </a:endParaRPr>
          </a:p>
        </p:txBody>
      </p:sp>
      <p:sp>
        <p:nvSpPr>
          <p:cNvPr id="7" name="TextBox 6"/>
          <p:cNvSpPr txBox="1"/>
          <p:nvPr/>
        </p:nvSpPr>
        <p:spPr>
          <a:xfrm>
            <a:off x="280120" y="4944616"/>
            <a:ext cx="12241360" cy="1538883"/>
          </a:xfrm>
          <a:prstGeom prst="rect">
            <a:avLst/>
          </a:prstGeom>
          <a:noFill/>
        </p:spPr>
        <p:txBody>
          <a:bodyPr wrap="square" rtlCol="0">
            <a:spAutoFit/>
          </a:bodyPr>
          <a:lstStyle/>
          <a:p>
            <a:r>
              <a:rPr lang="ru-RU" sz="2000" dirty="0" smtClean="0">
                <a:solidFill>
                  <a:schemeClr val="accent4">
                    <a:lumMod val="75000"/>
                  </a:schemeClr>
                </a:solidFill>
                <a:latin typeface="Times New Roman" panose="02020603050405020304" pitchFamily="18" charset="0"/>
                <a:cs typeface="Times New Roman" panose="02020603050405020304" pitchFamily="18" charset="0"/>
              </a:rPr>
              <a:t>Сегодня, когда сложность новейших технологий увеличивается прямо пропорционально росту их доступности, все больше и больше компаний, независимо от масштабов и направлений деятельности, встают на новый путь ведения и развития бизнеса, основанный на </a:t>
            </a:r>
            <a:r>
              <a:rPr lang="ru-RU" sz="2400" dirty="0" smtClean="0">
                <a:solidFill>
                  <a:srgbClr val="FF0000"/>
                </a:solidFill>
                <a:latin typeface="Times New Roman" panose="02020603050405020304" pitchFamily="18" charset="0"/>
                <a:cs typeface="Times New Roman" panose="02020603050405020304" pitchFamily="18" charset="0"/>
              </a:rPr>
              <a:t>«облачных» приоритетах</a:t>
            </a:r>
            <a:r>
              <a:rPr lang="ru-RU" sz="2000" dirty="0" smtClean="0">
                <a:solidFill>
                  <a:srgbClr val="FF0000"/>
                </a:solidFill>
                <a:latin typeface="Times New Roman" panose="02020603050405020304" pitchFamily="18" charset="0"/>
                <a:cs typeface="Times New Roman" panose="02020603050405020304" pitchFamily="18" charset="0"/>
              </a:rPr>
              <a:t> («</a:t>
            </a:r>
            <a:r>
              <a:rPr lang="ru-RU" sz="2000" dirty="0" err="1" smtClean="0">
                <a:solidFill>
                  <a:srgbClr val="FF0000"/>
                </a:solidFill>
                <a:latin typeface="Times New Roman" panose="02020603050405020304" pitchFamily="18" charset="0"/>
                <a:cs typeface="Times New Roman" panose="02020603050405020304" pitchFamily="18" charset="0"/>
              </a:rPr>
              <a:t>Cloud</a:t>
            </a:r>
            <a:r>
              <a:rPr lang="ru-RU" sz="2000" dirty="0" smtClean="0">
                <a:solidFill>
                  <a:srgbClr val="FF0000"/>
                </a:solidFill>
                <a:latin typeface="Times New Roman" panose="02020603050405020304" pitchFamily="18" charset="0"/>
                <a:cs typeface="Times New Roman" panose="02020603050405020304" pitchFamily="18" charset="0"/>
              </a:rPr>
              <a:t> </a:t>
            </a:r>
            <a:r>
              <a:rPr lang="ru-RU" sz="2000" dirty="0" err="1" smtClean="0">
                <a:solidFill>
                  <a:srgbClr val="FF0000"/>
                </a:solidFill>
                <a:latin typeface="Times New Roman" panose="02020603050405020304" pitchFamily="18" charset="0"/>
                <a:cs typeface="Times New Roman" panose="02020603050405020304" pitchFamily="18" charset="0"/>
              </a:rPr>
              <a:t>Firs</a:t>
            </a:r>
            <a:r>
              <a:rPr lang="ru-RU" sz="2000" dirty="0" smtClean="0">
                <a:solidFill>
                  <a:srgbClr val="FF0000"/>
                </a:solidFill>
                <a:latin typeface="Times New Roman" panose="02020603050405020304" pitchFamily="18" charset="0"/>
                <a:cs typeface="Times New Roman" panose="02020603050405020304" pitchFamily="18" charset="0"/>
              </a:rPr>
              <a:t>» – магистральный тренд ведущих экономик планеты). </a:t>
            </a:r>
          </a:p>
          <a:p>
            <a:endParaRPr lang="ru-RU" sz="1000" dirty="0">
              <a:solidFill>
                <a:schemeClr val="accent4">
                  <a:lumMod val="75000"/>
                </a:schemeClr>
              </a:solidFill>
              <a:latin typeface="Times New Roman" panose="02020603050405020304" pitchFamily="18" charset="0"/>
              <a:cs typeface="Times New Roman" panose="02020603050405020304" pitchFamily="18" charset="0"/>
            </a:endParaRPr>
          </a:p>
        </p:txBody>
      </p:sp>
      <p:sp>
        <p:nvSpPr>
          <p:cNvPr id="9" name="TextBox 8"/>
          <p:cNvSpPr txBox="1"/>
          <p:nvPr/>
        </p:nvSpPr>
        <p:spPr>
          <a:xfrm>
            <a:off x="140060" y="6578131"/>
            <a:ext cx="12241360" cy="2739211"/>
          </a:xfrm>
          <a:prstGeom prst="rect">
            <a:avLst/>
          </a:prstGeom>
          <a:noFill/>
        </p:spPr>
        <p:txBody>
          <a:bodyPr wrap="square" rtlCol="0">
            <a:spAutoFit/>
          </a:bodyPr>
          <a:lstStyle/>
          <a:p>
            <a:r>
              <a:rPr lang="ru-RU" sz="2800" dirty="0" smtClean="0">
                <a:solidFill>
                  <a:schemeClr val="accent4">
                    <a:lumMod val="75000"/>
                  </a:schemeClr>
                </a:solidFill>
                <a:latin typeface="Times New Roman" panose="02020603050405020304" pitchFamily="18" charset="0"/>
                <a:cs typeface="Times New Roman" panose="02020603050405020304" pitchFamily="18" charset="0"/>
              </a:rPr>
              <a:t>              </a:t>
            </a:r>
            <a:r>
              <a:rPr lang="ru-RU" sz="3200" dirty="0" smtClean="0">
                <a:solidFill>
                  <a:srgbClr val="FF0000"/>
                </a:solidFill>
                <a:latin typeface="Times New Roman" panose="02020603050405020304" pitchFamily="18" charset="0"/>
                <a:cs typeface="Times New Roman" panose="02020603050405020304" pitchFamily="18" charset="0"/>
              </a:rPr>
              <a:t>Два </a:t>
            </a:r>
            <a:r>
              <a:rPr lang="ru-RU" sz="3200" dirty="0">
                <a:solidFill>
                  <a:srgbClr val="FF0000"/>
                </a:solidFill>
                <a:latin typeface="Times New Roman" panose="02020603050405020304" pitchFamily="18" charset="0"/>
                <a:cs typeface="Times New Roman" panose="02020603050405020304" pitchFamily="18" charset="0"/>
              </a:rPr>
              <a:t>ключевых принципа платформенного бизнеса</a:t>
            </a:r>
            <a:r>
              <a:rPr lang="ru-RU" sz="2800" dirty="0">
                <a:solidFill>
                  <a:schemeClr val="accent4">
                    <a:lumMod val="75000"/>
                  </a:schemeClr>
                </a:solidFill>
                <a:latin typeface="Times New Roman" panose="02020603050405020304" pitchFamily="18" charset="0"/>
                <a:cs typeface="Times New Roman" panose="02020603050405020304" pitchFamily="18" charset="0"/>
              </a:rPr>
              <a:t>:</a:t>
            </a:r>
          </a:p>
          <a:p>
            <a:r>
              <a:rPr lang="ru-RU" sz="2800" dirty="0">
                <a:solidFill>
                  <a:schemeClr val="accent4">
                    <a:lumMod val="75000"/>
                  </a:schemeClr>
                </a:solidFill>
                <a:latin typeface="Times New Roman" panose="02020603050405020304" pitchFamily="18" charset="0"/>
                <a:cs typeface="Times New Roman" panose="02020603050405020304" pitchFamily="18" charset="0"/>
              </a:rPr>
              <a:t>- </a:t>
            </a:r>
            <a:r>
              <a:rPr lang="ru-RU" sz="2800" dirty="0">
                <a:solidFill>
                  <a:schemeClr val="bg2">
                    <a:lumMod val="50000"/>
                  </a:schemeClr>
                </a:solidFill>
                <a:latin typeface="Times New Roman" panose="02020603050405020304" pitchFamily="18" charset="0"/>
                <a:cs typeface="Times New Roman" panose="02020603050405020304" pitchFamily="18" charset="0"/>
              </a:rPr>
              <a:t>сервисный формат продукта </a:t>
            </a:r>
            <a:r>
              <a:rPr lang="ru-RU" sz="2800" dirty="0">
                <a:solidFill>
                  <a:schemeClr val="accent4">
                    <a:lumMod val="75000"/>
                  </a:schemeClr>
                </a:solidFill>
                <a:latin typeface="Times New Roman" panose="02020603050405020304" pitchFamily="18" charset="0"/>
                <a:cs typeface="Times New Roman" panose="02020603050405020304" pitchFamily="18" charset="0"/>
              </a:rPr>
              <a:t>(</a:t>
            </a:r>
            <a:r>
              <a:rPr lang="ru-RU" sz="2800" dirty="0" err="1">
                <a:solidFill>
                  <a:schemeClr val="accent4">
                    <a:lumMod val="75000"/>
                  </a:schemeClr>
                </a:solidFill>
                <a:latin typeface="Times New Roman" panose="02020603050405020304" pitchFamily="18" charset="0"/>
                <a:cs typeface="Times New Roman" panose="02020603050405020304" pitchFamily="18" charset="0"/>
              </a:rPr>
              <a:t>everything</a:t>
            </a:r>
            <a:r>
              <a:rPr lang="ru-RU" sz="2800" dirty="0">
                <a:solidFill>
                  <a:schemeClr val="accent4">
                    <a:lumMod val="75000"/>
                  </a:schemeClr>
                </a:solidFill>
                <a:latin typeface="Times New Roman" panose="02020603050405020304" pitchFamily="18" charset="0"/>
                <a:cs typeface="Times New Roman" panose="02020603050405020304" pitchFamily="18" charset="0"/>
              </a:rPr>
              <a:t>-</a:t>
            </a:r>
            <a:r>
              <a:rPr lang="ru-RU" sz="2800" dirty="0" err="1">
                <a:solidFill>
                  <a:schemeClr val="accent4">
                    <a:lumMod val="75000"/>
                  </a:schemeClr>
                </a:solidFill>
                <a:latin typeface="Times New Roman" panose="02020603050405020304" pitchFamily="18" charset="0"/>
                <a:cs typeface="Times New Roman" panose="02020603050405020304" pitchFamily="18" charset="0"/>
              </a:rPr>
              <a:t>as</a:t>
            </a:r>
            <a:r>
              <a:rPr lang="ru-RU" sz="2800" dirty="0">
                <a:solidFill>
                  <a:schemeClr val="accent4">
                    <a:lumMod val="75000"/>
                  </a:schemeClr>
                </a:solidFill>
                <a:latin typeface="Times New Roman" panose="02020603050405020304" pitchFamily="18" charset="0"/>
                <a:cs typeface="Times New Roman" panose="02020603050405020304" pitchFamily="18" charset="0"/>
              </a:rPr>
              <a:t>-a-</a:t>
            </a:r>
            <a:r>
              <a:rPr lang="ru-RU" sz="2800" dirty="0" err="1">
                <a:solidFill>
                  <a:schemeClr val="accent4">
                    <a:lumMod val="75000"/>
                  </a:schemeClr>
                </a:solidFill>
                <a:latin typeface="Times New Roman" panose="02020603050405020304" pitchFamily="18" charset="0"/>
                <a:cs typeface="Times New Roman" panose="02020603050405020304" pitchFamily="18" charset="0"/>
              </a:rPr>
              <a:t>service</a:t>
            </a:r>
            <a:r>
              <a:rPr lang="ru-RU" sz="2800" dirty="0">
                <a:solidFill>
                  <a:schemeClr val="accent4">
                    <a:lumMod val="75000"/>
                  </a:schemeClr>
                </a:solidFill>
                <a:latin typeface="Times New Roman" panose="02020603050405020304" pitchFamily="18" charset="0"/>
                <a:cs typeface="Times New Roman" panose="02020603050405020304" pitchFamily="18" charset="0"/>
              </a:rPr>
              <a:t> / все-как-сервис) </a:t>
            </a:r>
          </a:p>
          <a:p>
            <a:r>
              <a:rPr lang="ru-RU" sz="2800" dirty="0">
                <a:solidFill>
                  <a:schemeClr val="accent4">
                    <a:lumMod val="75000"/>
                  </a:schemeClr>
                </a:solidFill>
                <a:latin typeface="Times New Roman" panose="02020603050405020304" pitchFamily="18" charset="0"/>
                <a:cs typeface="Times New Roman" panose="02020603050405020304" pitchFamily="18" charset="0"/>
              </a:rPr>
              <a:t>- и </a:t>
            </a:r>
            <a:r>
              <a:rPr lang="ru-RU" sz="2800" dirty="0">
                <a:solidFill>
                  <a:schemeClr val="bg2">
                    <a:lumMod val="50000"/>
                  </a:schemeClr>
                </a:solidFill>
                <a:latin typeface="Times New Roman" panose="02020603050405020304" pitchFamily="18" charset="0"/>
                <a:cs typeface="Times New Roman" panose="02020603050405020304" pitchFamily="18" charset="0"/>
              </a:rPr>
              <a:t>гибкий формат оплаты </a:t>
            </a:r>
            <a:r>
              <a:rPr lang="ru-RU" sz="2800" dirty="0">
                <a:solidFill>
                  <a:schemeClr val="accent4">
                    <a:lumMod val="75000"/>
                  </a:schemeClr>
                </a:solidFill>
                <a:latin typeface="Times New Roman" panose="02020603050405020304" pitchFamily="18" charset="0"/>
                <a:cs typeface="Times New Roman" panose="02020603050405020304" pitchFamily="18" charset="0"/>
              </a:rPr>
              <a:t>(</a:t>
            </a:r>
            <a:r>
              <a:rPr lang="ru-RU" sz="2800" dirty="0" err="1">
                <a:solidFill>
                  <a:schemeClr val="accent4">
                    <a:lumMod val="75000"/>
                  </a:schemeClr>
                </a:solidFill>
                <a:latin typeface="Times New Roman" panose="02020603050405020304" pitchFamily="18" charset="0"/>
                <a:cs typeface="Times New Roman" panose="02020603050405020304" pitchFamily="18" charset="0"/>
              </a:rPr>
              <a:t>pay-as-you-go</a:t>
            </a:r>
            <a:r>
              <a:rPr lang="ru-RU" sz="2800" dirty="0">
                <a:solidFill>
                  <a:schemeClr val="accent4">
                    <a:lumMod val="75000"/>
                  </a:schemeClr>
                </a:solidFill>
                <a:latin typeface="Times New Roman" panose="02020603050405020304" pitchFamily="18" charset="0"/>
                <a:cs typeface="Times New Roman" panose="02020603050405020304" pitchFamily="18" charset="0"/>
              </a:rPr>
              <a:t> / плати-по-ходу) – обеспечивают невиданную прежде скорость вывода новинок на рынки и обещают гораздо более богатый, позитивный и продуктивный опыт для миллионов потребителей.</a:t>
            </a:r>
          </a:p>
        </p:txBody>
      </p:sp>
      <p:sp>
        <p:nvSpPr>
          <p:cNvPr id="3" name="6-конечная звезда 2"/>
          <p:cNvSpPr/>
          <p:nvPr/>
        </p:nvSpPr>
        <p:spPr>
          <a:xfrm>
            <a:off x="11457420" y="8409490"/>
            <a:ext cx="914400" cy="914400"/>
          </a:xfrm>
          <a:prstGeom prst="star6">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smtClean="0">
                <a:solidFill>
                  <a:schemeClr val="accent4">
                    <a:lumMod val="60000"/>
                    <a:lumOff val="40000"/>
                  </a:schemeClr>
                </a:solidFill>
              </a:rPr>
              <a:t>20</a:t>
            </a:r>
            <a:endParaRPr lang="ru-RU" dirty="0">
              <a:solidFill>
                <a:schemeClr val="accent4">
                  <a:lumMod val="60000"/>
                  <a:lumOff val="40000"/>
                </a:schemeClr>
              </a:solidFill>
            </a:endParaRPr>
          </a:p>
        </p:txBody>
      </p:sp>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0060" y="120080"/>
            <a:ext cx="5519936" cy="4608512"/>
          </a:xfrm>
          <a:prstGeom prst="rect">
            <a:avLst/>
          </a:prstGeom>
        </p:spPr>
      </p:pic>
    </p:spTree>
    <p:extLst>
      <p:ext uri="{BB962C8B-B14F-4D97-AF65-F5344CB8AC3E}">
        <p14:creationId xmlns:p14="http://schemas.microsoft.com/office/powerpoint/2010/main" val="18045979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784176" y="511585"/>
            <a:ext cx="11089232" cy="6340197"/>
          </a:xfrm>
          <a:prstGeom prst="rect">
            <a:avLst/>
          </a:prstGeom>
          <a:noFill/>
        </p:spPr>
        <p:txBody>
          <a:bodyPr wrap="square" rtlCol="0">
            <a:spAutoFit/>
          </a:bodyPr>
          <a:lstStyle/>
          <a:p>
            <a:r>
              <a:rPr lang="ru-RU" sz="2800" dirty="0">
                <a:solidFill>
                  <a:srgbClr val="FF0000"/>
                </a:solidFill>
              </a:rPr>
              <a:t>В основе цифровой платформенной модели бизнеса </a:t>
            </a:r>
            <a:r>
              <a:rPr lang="ru-RU" sz="1800" dirty="0">
                <a:solidFill>
                  <a:schemeClr val="accent2">
                    <a:lumMod val="75000"/>
                  </a:schemeClr>
                </a:solidFill>
              </a:rPr>
              <a:t>– </a:t>
            </a:r>
            <a:r>
              <a:rPr lang="ru-RU" sz="2000" b="1" dirty="0" smtClean="0">
                <a:solidFill>
                  <a:schemeClr val="bg2">
                    <a:lumMod val="50000"/>
                  </a:schemeClr>
                </a:solidFill>
              </a:rPr>
              <a:t>3  </a:t>
            </a:r>
            <a:r>
              <a:rPr lang="ru-RU" sz="2000" b="1" dirty="0">
                <a:solidFill>
                  <a:schemeClr val="bg2">
                    <a:lumMod val="50000"/>
                  </a:schemeClr>
                </a:solidFill>
              </a:rPr>
              <a:t>КЛЮЧЕВЫХ УСЛОВИЯ</a:t>
            </a:r>
            <a:r>
              <a:rPr lang="ru-RU" sz="1800" b="1" dirty="0">
                <a:solidFill>
                  <a:schemeClr val="accent2">
                    <a:lumMod val="75000"/>
                  </a:schemeClr>
                </a:solidFill>
              </a:rPr>
              <a:t>. </a:t>
            </a:r>
            <a:endParaRPr lang="ru-RU" sz="1800" b="1" dirty="0" smtClean="0">
              <a:solidFill>
                <a:schemeClr val="accent2">
                  <a:lumMod val="75000"/>
                </a:schemeClr>
              </a:solidFill>
            </a:endParaRPr>
          </a:p>
          <a:p>
            <a:r>
              <a:rPr lang="ru-RU" sz="2400" b="1" dirty="0" smtClean="0">
                <a:solidFill>
                  <a:schemeClr val="bg2">
                    <a:lumMod val="50000"/>
                  </a:schemeClr>
                </a:solidFill>
              </a:rPr>
              <a:t>1. Сетевой </a:t>
            </a:r>
            <a:r>
              <a:rPr lang="ru-RU" sz="2400" b="1" dirty="0">
                <a:solidFill>
                  <a:schemeClr val="bg2">
                    <a:lumMod val="50000"/>
                  </a:schemeClr>
                </a:solidFill>
              </a:rPr>
              <a:t>эффект </a:t>
            </a:r>
            <a:endParaRPr lang="ru-RU" sz="2400" b="1" dirty="0" smtClean="0">
              <a:solidFill>
                <a:schemeClr val="bg2">
                  <a:lumMod val="50000"/>
                </a:schemeClr>
              </a:solidFill>
            </a:endParaRPr>
          </a:p>
          <a:p>
            <a:r>
              <a:rPr lang="ru-RU" sz="2000" dirty="0" smtClean="0">
                <a:solidFill>
                  <a:schemeClr val="accent2">
                    <a:lumMod val="75000"/>
                  </a:schemeClr>
                </a:solidFill>
              </a:rPr>
              <a:t>Сводя </a:t>
            </a:r>
            <a:r>
              <a:rPr lang="ru-RU" sz="2000" dirty="0">
                <a:solidFill>
                  <a:schemeClr val="accent2">
                    <a:lumMod val="75000"/>
                  </a:schemeClr>
                </a:solidFill>
              </a:rPr>
              <a:t>вместе участник</a:t>
            </a:r>
            <a:r>
              <a:rPr lang="ru-RU" sz="1800" dirty="0">
                <a:solidFill>
                  <a:schemeClr val="accent2">
                    <a:lumMod val="75000"/>
                  </a:schemeClr>
                </a:solidFill>
              </a:rPr>
              <a:t>ов рынка, платформы способствуют постоянному циклическому наращиванию объемов: большее количество потребителей привлекает все больше продавцов и партнеров, и наоборот. </a:t>
            </a:r>
            <a:endParaRPr lang="ru-RU" sz="1800" dirty="0" smtClean="0">
              <a:solidFill>
                <a:schemeClr val="accent2">
                  <a:lumMod val="75000"/>
                </a:schemeClr>
              </a:solidFill>
            </a:endParaRPr>
          </a:p>
          <a:p>
            <a:r>
              <a:rPr lang="ru-RU" sz="1800" dirty="0" smtClean="0">
                <a:solidFill>
                  <a:schemeClr val="accent2">
                    <a:lumMod val="75000"/>
                  </a:schemeClr>
                </a:solidFill>
              </a:rPr>
              <a:t>Это </a:t>
            </a:r>
            <a:r>
              <a:rPr lang="ru-RU" sz="1800" dirty="0">
                <a:solidFill>
                  <a:schemeClr val="accent2">
                    <a:lumMod val="75000"/>
                  </a:schemeClr>
                </a:solidFill>
              </a:rPr>
              <a:t>смещает затраты и риски с самих бизнесов на сеть. </a:t>
            </a:r>
            <a:endParaRPr lang="ru-RU" sz="1800" dirty="0" smtClean="0">
              <a:solidFill>
                <a:schemeClr val="accent2">
                  <a:lumMod val="75000"/>
                </a:schemeClr>
              </a:solidFill>
            </a:endParaRPr>
          </a:p>
          <a:p>
            <a:r>
              <a:rPr lang="ru-RU" sz="1800" dirty="0" smtClean="0">
                <a:solidFill>
                  <a:schemeClr val="accent2">
                    <a:lumMod val="75000"/>
                  </a:schemeClr>
                </a:solidFill>
              </a:rPr>
              <a:t>По </a:t>
            </a:r>
            <a:r>
              <a:rPr lang="ru-RU" sz="1800" dirty="0">
                <a:solidFill>
                  <a:schemeClr val="accent2">
                    <a:lumMod val="75000"/>
                  </a:schemeClr>
                </a:solidFill>
              </a:rPr>
              <a:t>мере того, как сеть набирает обороты, оператор и владелец действует как дирижер, распределяя нагрузку между все большим количеством участников. </a:t>
            </a:r>
            <a:endParaRPr lang="ru-RU" sz="1800" dirty="0" smtClean="0">
              <a:solidFill>
                <a:schemeClr val="accent2">
                  <a:lumMod val="75000"/>
                </a:schemeClr>
              </a:solidFill>
            </a:endParaRPr>
          </a:p>
          <a:p>
            <a:r>
              <a:rPr lang="ru-RU" sz="2400" b="1" dirty="0" smtClean="0">
                <a:solidFill>
                  <a:schemeClr val="bg2">
                    <a:lumMod val="50000"/>
                  </a:schemeClr>
                </a:solidFill>
              </a:rPr>
              <a:t>2. Согласованность </a:t>
            </a:r>
            <a:r>
              <a:rPr lang="ru-RU" sz="2400" b="1" dirty="0">
                <a:solidFill>
                  <a:schemeClr val="bg2">
                    <a:lumMod val="50000"/>
                  </a:schemeClr>
                </a:solidFill>
              </a:rPr>
              <a:t>технологий </a:t>
            </a:r>
            <a:endParaRPr lang="ru-RU" sz="2400" b="1" dirty="0" smtClean="0">
              <a:solidFill>
                <a:schemeClr val="bg2">
                  <a:lumMod val="50000"/>
                </a:schemeClr>
              </a:solidFill>
            </a:endParaRPr>
          </a:p>
          <a:p>
            <a:r>
              <a:rPr lang="ru-RU" sz="1800" dirty="0" smtClean="0">
                <a:solidFill>
                  <a:schemeClr val="accent2">
                    <a:lumMod val="75000"/>
                  </a:schemeClr>
                </a:solidFill>
              </a:rPr>
              <a:t>Облака</a:t>
            </a:r>
            <a:r>
              <a:rPr lang="ru-RU" sz="1800" dirty="0">
                <a:solidFill>
                  <a:schemeClr val="accent2">
                    <a:lumMod val="75000"/>
                  </a:schemeClr>
                </a:solidFill>
              </a:rPr>
              <a:t>, автоматизация, аналитика, искусственный интеллект, интернет вещей в синергии создают принципиально новую «СЕРВИСНУЮ ЭКОНОМИКУ» (</a:t>
            </a:r>
            <a:r>
              <a:rPr lang="ru-RU" sz="1800" dirty="0" err="1">
                <a:solidFill>
                  <a:schemeClr val="accent2">
                    <a:lumMod val="75000"/>
                  </a:schemeClr>
                </a:solidFill>
              </a:rPr>
              <a:t>everything</a:t>
            </a:r>
            <a:r>
              <a:rPr lang="ru-RU" sz="1800" dirty="0">
                <a:solidFill>
                  <a:schemeClr val="accent2">
                    <a:lumMod val="75000"/>
                  </a:schemeClr>
                </a:solidFill>
              </a:rPr>
              <a:t>-</a:t>
            </a:r>
            <a:r>
              <a:rPr lang="ru-RU" sz="1800" dirty="0" err="1">
                <a:solidFill>
                  <a:schemeClr val="accent2">
                    <a:lumMod val="75000"/>
                  </a:schemeClr>
                </a:solidFill>
              </a:rPr>
              <a:t>as</a:t>
            </a:r>
            <a:r>
              <a:rPr lang="ru-RU" sz="1800" dirty="0">
                <a:solidFill>
                  <a:schemeClr val="accent2">
                    <a:lumMod val="75000"/>
                  </a:schemeClr>
                </a:solidFill>
              </a:rPr>
              <a:t>-a-</a:t>
            </a:r>
            <a:r>
              <a:rPr lang="ru-RU" sz="1800" dirty="0" err="1">
                <a:solidFill>
                  <a:schemeClr val="accent2">
                    <a:lumMod val="75000"/>
                  </a:schemeClr>
                </a:solidFill>
              </a:rPr>
              <a:t>service</a:t>
            </a:r>
            <a:r>
              <a:rPr lang="ru-RU" sz="1800" dirty="0">
                <a:solidFill>
                  <a:schemeClr val="accent2">
                    <a:lumMod val="75000"/>
                  </a:schemeClr>
                </a:solidFill>
              </a:rPr>
              <a:t>/все-как-сервис), в которой продукты и услуги поставляются на рынок быстро, динамично, по требованию, оплачиваются по реальному объему пользования и гибко масштабируются в зависимости от текущих потребностей клиента. </a:t>
            </a:r>
            <a:endParaRPr lang="ru-RU" sz="1800" dirty="0" smtClean="0">
              <a:solidFill>
                <a:schemeClr val="accent2">
                  <a:lumMod val="75000"/>
                </a:schemeClr>
              </a:solidFill>
            </a:endParaRPr>
          </a:p>
          <a:p>
            <a:r>
              <a:rPr lang="ru-RU" sz="2400" b="1" dirty="0" smtClean="0">
                <a:solidFill>
                  <a:schemeClr val="bg2">
                    <a:lumMod val="50000"/>
                  </a:schemeClr>
                </a:solidFill>
              </a:rPr>
              <a:t>3.Открытость </a:t>
            </a:r>
            <a:r>
              <a:rPr lang="ru-RU" sz="2400" b="1" dirty="0">
                <a:solidFill>
                  <a:schemeClr val="bg2">
                    <a:lumMod val="50000"/>
                  </a:schemeClr>
                </a:solidFill>
              </a:rPr>
              <a:t>данных </a:t>
            </a:r>
            <a:endParaRPr lang="ru-RU" sz="2400" b="1" dirty="0" smtClean="0">
              <a:solidFill>
                <a:schemeClr val="bg2">
                  <a:lumMod val="50000"/>
                </a:schemeClr>
              </a:solidFill>
            </a:endParaRPr>
          </a:p>
          <a:p>
            <a:r>
              <a:rPr lang="ru-RU" sz="1800" dirty="0" smtClean="0">
                <a:solidFill>
                  <a:schemeClr val="accent2">
                    <a:lumMod val="75000"/>
                  </a:schemeClr>
                </a:solidFill>
              </a:rPr>
              <a:t>Это </a:t>
            </a:r>
            <a:r>
              <a:rPr lang="ru-RU" sz="1800" dirty="0">
                <a:solidFill>
                  <a:schemeClr val="accent2">
                    <a:lumMod val="75000"/>
                  </a:schemeClr>
                </a:solidFill>
              </a:rPr>
              <a:t>один из ключевых аспектов: прежде тщательно хранимые в качестве коммерческой тайны, данные, получаемые от операций и транзакций на </a:t>
            </a:r>
            <a:r>
              <a:rPr lang="ru-RU" sz="1800" dirty="0" smtClean="0">
                <a:solidFill>
                  <a:schemeClr val="accent2">
                    <a:lumMod val="75000"/>
                  </a:schemeClr>
                </a:solidFill>
              </a:rPr>
              <a:t>платформе </a:t>
            </a:r>
            <a:r>
              <a:rPr lang="ru-RU" sz="1800" dirty="0">
                <a:solidFill>
                  <a:schemeClr val="accent2">
                    <a:lumMod val="75000"/>
                  </a:schemeClr>
                </a:solidFill>
              </a:rPr>
              <a:t>открыты и доступны не только всем участникам, но и новым претендентам. Имея доступ к огромному потоку актуальной информации о потребителях все новые и новые участники могут разрабатывать все новые и новые предложения и сервисы. </a:t>
            </a:r>
            <a:endParaRPr lang="ru-RU" sz="1800" dirty="0"/>
          </a:p>
        </p:txBody>
      </p:sp>
      <p:sp>
        <p:nvSpPr>
          <p:cNvPr id="6" name="Овал 5"/>
          <p:cNvSpPr/>
          <p:nvPr/>
        </p:nvSpPr>
        <p:spPr>
          <a:xfrm>
            <a:off x="1880856" y="7647093"/>
            <a:ext cx="1296144" cy="1152128"/>
          </a:xfrm>
          <a:prstGeom prst="ellipse">
            <a:avLst/>
          </a:prstGeom>
          <a:solidFill>
            <a:schemeClr val="accent2">
              <a:lumMod val="40000"/>
              <a:lumOff val="6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7" name="Овал 6"/>
          <p:cNvSpPr/>
          <p:nvPr/>
        </p:nvSpPr>
        <p:spPr>
          <a:xfrm>
            <a:off x="3347090" y="7655237"/>
            <a:ext cx="1296144" cy="1152128"/>
          </a:xfrm>
          <a:prstGeom prst="ellipse">
            <a:avLst/>
          </a:prstGeom>
          <a:solidFill>
            <a:schemeClr val="accent2">
              <a:lumMod val="40000"/>
              <a:lumOff val="6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8" name="Овал 7"/>
          <p:cNvSpPr/>
          <p:nvPr/>
        </p:nvSpPr>
        <p:spPr>
          <a:xfrm>
            <a:off x="5361972" y="7670778"/>
            <a:ext cx="1296144" cy="1152128"/>
          </a:xfrm>
          <a:prstGeom prst="ellipse">
            <a:avLst/>
          </a:prstGeom>
          <a:solidFill>
            <a:schemeClr val="accent3">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9" name="Овал 8"/>
          <p:cNvSpPr/>
          <p:nvPr/>
        </p:nvSpPr>
        <p:spPr>
          <a:xfrm>
            <a:off x="6690254" y="7670778"/>
            <a:ext cx="1296144" cy="1152128"/>
          </a:xfrm>
          <a:prstGeom prst="ellipse">
            <a:avLst/>
          </a:prstGeom>
          <a:solidFill>
            <a:schemeClr val="accent3">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10" name="Овал 9"/>
          <p:cNvSpPr/>
          <p:nvPr/>
        </p:nvSpPr>
        <p:spPr>
          <a:xfrm>
            <a:off x="8672705" y="7666880"/>
            <a:ext cx="1296144" cy="1152128"/>
          </a:xfrm>
          <a:prstGeom prst="ellipse">
            <a:avLst/>
          </a:prstGeom>
          <a:solidFill>
            <a:schemeClr val="accent1">
              <a:lumMod val="40000"/>
              <a:lumOff val="6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11" name="Овал 10"/>
          <p:cNvSpPr/>
          <p:nvPr/>
        </p:nvSpPr>
        <p:spPr>
          <a:xfrm>
            <a:off x="10010274" y="7554847"/>
            <a:ext cx="1296144" cy="1152128"/>
          </a:xfrm>
          <a:prstGeom prst="ellipse">
            <a:avLst/>
          </a:prstGeom>
          <a:solidFill>
            <a:schemeClr val="accent1">
              <a:lumMod val="40000"/>
              <a:lumOff val="6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12" name="Выгнутая вверх стрелка 11"/>
          <p:cNvSpPr/>
          <p:nvPr/>
        </p:nvSpPr>
        <p:spPr>
          <a:xfrm>
            <a:off x="3192745" y="7219754"/>
            <a:ext cx="3679644" cy="731520"/>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3" name="Выгнутая вверх стрелка 12"/>
          <p:cNvSpPr/>
          <p:nvPr/>
        </p:nvSpPr>
        <p:spPr>
          <a:xfrm>
            <a:off x="6544816" y="7039281"/>
            <a:ext cx="3679644" cy="731520"/>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4" name="TextBox 13"/>
          <p:cNvSpPr txBox="1"/>
          <p:nvPr/>
        </p:nvSpPr>
        <p:spPr>
          <a:xfrm>
            <a:off x="2296151" y="8803068"/>
            <a:ext cx="2306014" cy="369332"/>
          </a:xfrm>
          <a:prstGeom prst="rect">
            <a:avLst/>
          </a:prstGeom>
          <a:noFill/>
        </p:spPr>
        <p:txBody>
          <a:bodyPr wrap="square" rtlCol="0">
            <a:spAutoFit/>
          </a:bodyPr>
          <a:lstStyle/>
          <a:p>
            <a:r>
              <a:rPr lang="ru-RU" sz="1800" b="1" dirty="0" smtClean="0">
                <a:solidFill>
                  <a:schemeClr val="bg2">
                    <a:lumMod val="50000"/>
                  </a:schemeClr>
                </a:solidFill>
              </a:rPr>
              <a:t>Основной рынок</a:t>
            </a:r>
            <a:endParaRPr lang="ru-RU" sz="1800" b="1" dirty="0">
              <a:solidFill>
                <a:schemeClr val="bg2">
                  <a:lumMod val="50000"/>
                </a:schemeClr>
              </a:solidFill>
            </a:endParaRPr>
          </a:p>
        </p:txBody>
      </p:sp>
      <p:sp>
        <p:nvSpPr>
          <p:cNvPr id="15" name="TextBox 14"/>
          <p:cNvSpPr txBox="1"/>
          <p:nvPr/>
        </p:nvSpPr>
        <p:spPr>
          <a:xfrm>
            <a:off x="5248672" y="8822906"/>
            <a:ext cx="3240360" cy="369332"/>
          </a:xfrm>
          <a:prstGeom prst="rect">
            <a:avLst/>
          </a:prstGeom>
          <a:noFill/>
        </p:spPr>
        <p:txBody>
          <a:bodyPr wrap="square" rtlCol="0">
            <a:spAutoFit/>
          </a:bodyPr>
          <a:lstStyle/>
          <a:p>
            <a:r>
              <a:rPr lang="ru-RU" sz="1800" b="1" dirty="0" smtClean="0">
                <a:solidFill>
                  <a:schemeClr val="bg2">
                    <a:lumMod val="50000"/>
                  </a:schemeClr>
                </a:solidFill>
              </a:rPr>
              <a:t>Базовые смежные рынки</a:t>
            </a:r>
            <a:endParaRPr lang="ru-RU" sz="1800" b="1" dirty="0">
              <a:solidFill>
                <a:schemeClr val="bg2">
                  <a:lumMod val="50000"/>
                </a:schemeClr>
              </a:solidFill>
            </a:endParaRPr>
          </a:p>
        </p:txBody>
      </p:sp>
      <p:sp>
        <p:nvSpPr>
          <p:cNvPr id="16" name="TextBox 15"/>
          <p:cNvSpPr txBox="1"/>
          <p:nvPr/>
        </p:nvSpPr>
        <p:spPr>
          <a:xfrm>
            <a:off x="9209112" y="8822906"/>
            <a:ext cx="2304256" cy="369332"/>
          </a:xfrm>
          <a:prstGeom prst="rect">
            <a:avLst/>
          </a:prstGeom>
          <a:noFill/>
        </p:spPr>
        <p:txBody>
          <a:bodyPr wrap="square" rtlCol="0">
            <a:spAutoFit/>
          </a:bodyPr>
          <a:lstStyle/>
          <a:p>
            <a:r>
              <a:rPr lang="ru-RU" sz="1800" dirty="0" smtClean="0"/>
              <a:t>    </a:t>
            </a:r>
            <a:r>
              <a:rPr lang="ru-RU" sz="1800" b="1" dirty="0" smtClean="0">
                <a:solidFill>
                  <a:schemeClr val="bg2">
                    <a:lumMod val="50000"/>
                  </a:schemeClr>
                </a:solidFill>
              </a:rPr>
              <a:t>Новые рынки</a:t>
            </a:r>
            <a:endParaRPr lang="ru-RU" sz="1800" b="1" dirty="0">
              <a:solidFill>
                <a:schemeClr val="bg2">
                  <a:lumMod val="50000"/>
                </a:schemeClr>
              </a:solidFill>
            </a:endParaRPr>
          </a:p>
        </p:txBody>
      </p:sp>
      <p:sp>
        <p:nvSpPr>
          <p:cNvPr id="18" name="Плюс 17"/>
          <p:cNvSpPr/>
          <p:nvPr/>
        </p:nvSpPr>
        <p:spPr>
          <a:xfrm>
            <a:off x="4684659" y="7967039"/>
            <a:ext cx="677313" cy="551809"/>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 name="Равно 18"/>
          <p:cNvSpPr/>
          <p:nvPr/>
        </p:nvSpPr>
        <p:spPr>
          <a:xfrm>
            <a:off x="8018536" y="8193988"/>
            <a:ext cx="677688" cy="597388"/>
          </a:xfrm>
          <a:prstGeom prst="mathEqua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20" name="Плюс 19"/>
          <p:cNvSpPr/>
          <p:nvPr/>
        </p:nvSpPr>
        <p:spPr>
          <a:xfrm>
            <a:off x="7982367" y="7644702"/>
            <a:ext cx="677313" cy="551809"/>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6-конечная звезда 1"/>
          <p:cNvSpPr/>
          <p:nvPr/>
        </p:nvSpPr>
        <p:spPr>
          <a:xfrm>
            <a:off x="11592575" y="8223157"/>
            <a:ext cx="914400" cy="914400"/>
          </a:xfrm>
          <a:prstGeom prst="star6">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dirty="0" smtClean="0">
                <a:solidFill>
                  <a:srgbClr val="00B050"/>
                </a:solidFill>
              </a:rPr>
              <a:t>2</a:t>
            </a:r>
            <a:r>
              <a:rPr lang="en-US" dirty="0" smtClean="0">
                <a:solidFill>
                  <a:srgbClr val="00B050"/>
                </a:solidFill>
              </a:rPr>
              <a:t>1</a:t>
            </a:r>
            <a:endParaRPr lang="ru-RU" dirty="0">
              <a:solidFill>
                <a:srgbClr val="00B050"/>
              </a:solidFill>
            </a:endParaRPr>
          </a:p>
        </p:txBody>
      </p:sp>
    </p:spTree>
    <p:extLst>
      <p:ext uri="{BB962C8B-B14F-4D97-AF65-F5344CB8AC3E}">
        <p14:creationId xmlns:p14="http://schemas.microsoft.com/office/powerpoint/2010/main" val="31755419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80120" y="1203998"/>
            <a:ext cx="2280711" cy="646331"/>
          </a:xfrm>
          <a:prstGeom prst="rect">
            <a:avLst/>
          </a:prstGeom>
          <a:noFill/>
        </p:spPr>
        <p:txBody>
          <a:bodyPr wrap="square" rtlCol="0">
            <a:spAutoFit/>
          </a:bodyPr>
          <a:lstStyle/>
          <a:p>
            <a:r>
              <a:rPr lang="ru-RU" sz="1800" b="1" dirty="0" smtClean="0">
                <a:solidFill>
                  <a:srgbClr val="002060"/>
                </a:solidFill>
              </a:rPr>
              <a:t>Дополнительные</a:t>
            </a:r>
          </a:p>
          <a:p>
            <a:r>
              <a:rPr lang="ru-RU" sz="1800" b="1" dirty="0" smtClean="0">
                <a:solidFill>
                  <a:srgbClr val="002060"/>
                </a:solidFill>
              </a:rPr>
              <a:t> </a:t>
            </a:r>
            <a:r>
              <a:rPr lang="ru-RU" sz="1800" b="1" dirty="0">
                <a:solidFill>
                  <a:srgbClr val="002060"/>
                </a:solidFill>
              </a:rPr>
              <a:t>доходы</a:t>
            </a:r>
          </a:p>
        </p:txBody>
      </p:sp>
      <p:sp>
        <p:nvSpPr>
          <p:cNvPr id="5" name="TextBox 4"/>
          <p:cNvSpPr txBox="1"/>
          <p:nvPr/>
        </p:nvSpPr>
        <p:spPr>
          <a:xfrm>
            <a:off x="400591" y="2624408"/>
            <a:ext cx="2015538" cy="1077218"/>
          </a:xfrm>
          <a:prstGeom prst="rect">
            <a:avLst/>
          </a:prstGeom>
          <a:noFill/>
        </p:spPr>
        <p:txBody>
          <a:bodyPr wrap="square" rtlCol="0">
            <a:spAutoFit/>
          </a:bodyPr>
          <a:lstStyle/>
          <a:p>
            <a:r>
              <a:rPr lang="ru-RU" sz="1600" b="1" dirty="0" smtClean="0">
                <a:solidFill>
                  <a:srgbClr val="002060"/>
                </a:solidFill>
              </a:rPr>
              <a:t>Снижение цены/более низкие затраты на транзакцию</a:t>
            </a:r>
            <a:endParaRPr lang="ru-RU" sz="1600" b="1" dirty="0">
              <a:solidFill>
                <a:srgbClr val="002060"/>
              </a:solidFill>
            </a:endParaRPr>
          </a:p>
        </p:txBody>
      </p:sp>
      <p:sp>
        <p:nvSpPr>
          <p:cNvPr id="6" name="TextBox 5"/>
          <p:cNvSpPr txBox="1"/>
          <p:nvPr/>
        </p:nvSpPr>
        <p:spPr>
          <a:xfrm>
            <a:off x="124332" y="4090215"/>
            <a:ext cx="2592288" cy="646331"/>
          </a:xfrm>
          <a:prstGeom prst="rect">
            <a:avLst/>
          </a:prstGeom>
          <a:noFill/>
        </p:spPr>
        <p:txBody>
          <a:bodyPr wrap="square" rtlCol="0">
            <a:spAutoFit/>
          </a:bodyPr>
          <a:lstStyle/>
          <a:p>
            <a:r>
              <a:rPr lang="ru-RU" sz="1800" b="1" dirty="0" smtClean="0">
                <a:solidFill>
                  <a:srgbClr val="002060"/>
                </a:solidFill>
              </a:rPr>
              <a:t>Инновации </a:t>
            </a:r>
          </a:p>
          <a:p>
            <a:r>
              <a:rPr lang="ru-RU" sz="1800" b="1" dirty="0" smtClean="0">
                <a:solidFill>
                  <a:srgbClr val="002060"/>
                </a:solidFill>
              </a:rPr>
              <a:t>продуктов </a:t>
            </a:r>
            <a:r>
              <a:rPr lang="ru-RU" sz="1800" b="1" dirty="0">
                <a:solidFill>
                  <a:srgbClr val="002060"/>
                </a:solidFill>
              </a:rPr>
              <a:t>и услуг</a:t>
            </a:r>
          </a:p>
        </p:txBody>
      </p:sp>
      <p:sp>
        <p:nvSpPr>
          <p:cNvPr id="8" name="TextBox 7"/>
          <p:cNvSpPr txBox="1"/>
          <p:nvPr/>
        </p:nvSpPr>
        <p:spPr>
          <a:xfrm>
            <a:off x="124332" y="7007527"/>
            <a:ext cx="2245077" cy="923330"/>
          </a:xfrm>
          <a:prstGeom prst="rect">
            <a:avLst/>
          </a:prstGeom>
          <a:noFill/>
        </p:spPr>
        <p:txBody>
          <a:bodyPr wrap="square" rtlCol="0">
            <a:spAutoFit/>
          </a:bodyPr>
          <a:lstStyle/>
          <a:p>
            <a:r>
              <a:rPr lang="ru-RU" sz="1800" b="1" dirty="0" smtClean="0">
                <a:solidFill>
                  <a:srgbClr val="002060"/>
                </a:solidFill>
              </a:rPr>
              <a:t>Более </a:t>
            </a:r>
            <a:r>
              <a:rPr lang="ru-RU" sz="1800" b="1" dirty="0">
                <a:solidFill>
                  <a:srgbClr val="002060"/>
                </a:solidFill>
              </a:rPr>
              <a:t>высокая </a:t>
            </a:r>
            <a:endParaRPr lang="ru-RU" sz="1800" b="1" dirty="0" smtClean="0">
              <a:solidFill>
                <a:srgbClr val="002060"/>
              </a:solidFill>
            </a:endParaRPr>
          </a:p>
          <a:p>
            <a:r>
              <a:rPr lang="ru-RU" sz="1800" b="1" dirty="0" smtClean="0">
                <a:solidFill>
                  <a:srgbClr val="002060"/>
                </a:solidFill>
              </a:rPr>
              <a:t>скорость </a:t>
            </a:r>
            <a:r>
              <a:rPr lang="ru-RU" sz="1800" b="1" dirty="0">
                <a:solidFill>
                  <a:srgbClr val="002060"/>
                </a:solidFill>
              </a:rPr>
              <a:t>выхода </a:t>
            </a:r>
            <a:endParaRPr lang="ru-RU" sz="1800" b="1" dirty="0" smtClean="0">
              <a:solidFill>
                <a:srgbClr val="002060"/>
              </a:solidFill>
            </a:endParaRPr>
          </a:p>
          <a:p>
            <a:r>
              <a:rPr lang="ru-RU" sz="1800" b="1" dirty="0" smtClean="0">
                <a:solidFill>
                  <a:srgbClr val="002060"/>
                </a:solidFill>
              </a:rPr>
              <a:t>на </a:t>
            </a:r>
            <a:r>
              <a:rPr lang="ru-RU" sz="1800" b="1" dirty="0">
                <a:solidFill>
                  <a:srgbClr val="002060"/>
                </a:solidFill>
              </a:rPr>
              <a:t>рынок</a:t>
            </a:r>
          </a:p>
        </p:txBody>
      </p:sp>
      <p:sp>
        <p:nvSpPr>
          <p:cNvPr id="9" name="TextBox 8"/>
          <p:cNvSpPr txBox="1"/>
          <p:nvPr/>
        </p:nvSpPr>
        <p:spPr>
          <a:xfrm>
            <a:off x="726701" y="8375774"/>
            <a:ext cx="1368152" cy="646331"/>
          </a:xfrm>
          <a:prstGeom prst="rect">
            <a:avLst/>
          </a:prstGeom>
          <a:noFill/>
        </p:spPr>
        <p:txBody>
          <a:bodyPr wrap="square" rtlCol="0">
            <a:spAutoFit/>
          </a:bodyPr>
          <a:lstStyle/>
          <a:p>
            <a:r>
              <a:rPr lang="ru-RU" sz="1800" b="1" dirty="0" smtClean="0">
                <a:solidFill>
                  <a:srgbClr val="002060"/>
                </a:solidFill>
              </a:rPr>
              <a:t>Другие выгоды</a:t>
            </a:r>
            <a:endParaRPr lang="ru-RU" sz="1800" b="1" dirty="0">
              <a:solidFill>
                <a:srgbClr val="002060"/>
              </a:solidFill>
            </a:endParaRPr>
          </a:p>
        </p:txBody>
      </p:sp>
      <p:sp>
        <p:nvSpPr>
          <p:cNvPr id="10" name="Прямоугольник 9"/>
          <p:cNvSpPr/>
          <p:nvPr/>
        </p:nvSpPr>
        <p:spPr>
          <a:xfrm>
            <a:off x="2416129" y="117497"/>
            <a:ext cx="7664896" cy="861774"/>
          </a:xfrm>
          <a:prstGeom prst="rect">
            <a:avLst/>
          </a:prstGeom>
        </p:spPr>
        <p:txBody>
          <a:bodyPr wrap="square">
            <a:spAutoFit/>
          </a:bodyPr>
          <a:lstStyle/>
          <a:p>
            <a:r>
              <a:rPr lang="ru-RU" dirty="0">
                <a:solidFill>
                  <a:srgbClr val="002060"/>
                </a:solidFill>
              </a:rPr>
              <a:t>Какие преимущества </a:t>
            </a:r>
            <a:r>
              <a:rPr lang="ru-RU" dirty="0" smtClean="0">
                <a:solidFill>
                  <a:srgbClr val="002060"/>
                </a:solidFill>
              </a:rPr>
              <a:t> </a:t>
            </a:r>
            <a:r>
              <a:rPr lang="ru-RU" dirty="0">
                <a:solidFill>
                  <a:srgbClr val="002060"/>
                </a:solidFill>
              </a:rPr>
              <a:t>бизнес получает в результате перехода </a:t>
            </a:r>
            <a:r>
              <a:rPr lang="ru-RU" dirty="0" smtClean="0">
                <a:solidFill>
                  <a:srgbClr val="002060"/>
                </a:solidFill>
              </a:rPr>
              <a:t>на платформенную модель</a:t>
            </a:r>
            <a:endParaRPr lang="ru-RU" dirty="0">
              <a:solidFill>
                <a:srgbClr val="002060"/>
              </a:solidFill>
            </a:endParaRPr>
          </a:p>
        </p:txBody>
      </p:sp>
      <p:cxnSp>
        <p:nvCxnSpPr>
          <p:cNvPr id="12" name="Прямая соединительная линия 11"/>
          <p:cNvCxnSpPr/>
          <p:nvPr/>
        </p:nvCxnSpPr>
        <p:spPr>
          <a:xfrm flipH="1">
            <a:off x="2440360" y="1203998"/>
            <a:ext cx="72008" cy="8130784"/>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18" name="Прямоугольник 17"/>
          <p:cNvSpPr/>
          <p:nvPr/>
        </p:nvSpPr>
        <p:spPr>
          <a:xfrm>
            <a:off x="280120" y="5587117"/>
            <a:ext cx="2254264" cy="923330"/>
          </a:xfrm>
          <a:prstGeom prst="rect">
            <a:avLst/>
          </a:prstGeom>
        </p:spPr>
        <p:txBody>
          <a:bodyPr wrap="square">
            <a:spAutoFit/>
          </a:bodyPr>
          <a:lstStyle/>
          <a:p>
            <a:r>
              <a:rPr lang="ru-RU" sz="1800" b="1" dirty="0" smtClean="0">
                <a:solidFill>
                  <a:srgbClr val="002060"/>
                </a:solidFill>
              </a:rPr>
              <a:t>Лучшее удержание</a:t>
            </a:r>
          </a:p>
          <a:p>
            <a:r>
              <a:rPr lang="ru-RU" sz="1800" b="1" dirty="0" smtClean="0">
                <a:solidFill>
                  <a:srgbClr val="002060"/>
                </a:solidFill>
              </a:rPr>
              <a:t> </a:t>
            </a:r>
            <a:r>
              <a:rPr lang="ru-RU" sz="1800" b="1" dirty="0">
                <a:solidFill>
                  <a:srgbClr val="002060"/>
                </a:solidFill>
              </a:rPr>
              <a:t>клиентов</a:t>
            </a:r>
          </a:p>
        </p:txBody>
      </p:sp>
      <p:sp>
        <p:nvSpPr>
          <p:cNvPr id="19" name="Прямоугольник 18"/>
          <p:cNvSpPr/>
          <p:nvPr/>
        </p:nvSpPr>
        <p:spPr>
          <a:xfrm>
            <a:off x="2534384" y="1231213"/>
            <a:ext cx="7621340" cy="914400"/>
          </a:xfrm>
          <a:prstGeom prst="rect">
            <a:avLst/>
          </a:prstGeom>
          <a:solidFill>
            <a:schemeClr val="bg2">
              <a:lumMod val="5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ru-RU" sz="2800" dirty="0" smtClean="0">
                <a:solidFill>
                  <a:schemeClr val="bg1"/>
                </a:solidFill>
              </a:rPr>
              <a:t>73%</a:t>
            </a:r>
            <a:endParaRPr lang="ru-RU" sz="2800" dirty="0">
              <a:solidFill>
                <a:schemeClr val="bg1"/>
              </a:solidFill>
            </a:endParaRPr>
          </a:p>
        </p:txBody>
      </p:sp>
      <p:sp>
        <p:nvSpPr>
          <p:cNvPr id="20" name="Прямоугольник 19"/>
          <p:cNvSpPr/>
          <p:nvPr/>
        </p:nvSpPr>
        <p:spPr>
          <a:xfrm>
            <a:off x="2532449" y="2705817"/>
            <a:ext cx="6624736" cy="914400"/>
          </a:xfrm>
          <a:prstGeom prst="rect">
            <a:avLst/>
          </a:prstGeom>
          <a:solidFill>
            <a:schemeClr val="accent1">
              <a:lumMod val="60000"/>
              <a:lumOff val="4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ru-RU" sz="3200" dirty="0" smtClean="0">
                <a:solidFill>
                  <a:schemeClr val="bg1"/>
                </a:solidFill>
              </a:rPr>
              <a:t>69%</a:t>
            </a:r>
            <a:endParaRPr lang="ru-RU" sz="3200" dirty="0">
              <a:solidFill>
                <a:schemeClr val="bg1"/>
              </a:solidFill>
            </a:endParaRPr>
          </a:p>
        </p:txBody>
      </p:sp>
      <p:sp>
        <p:nvSpPr>
          <p:cNvPr id="21" name="Прямоугольник 20"/>
          <p:cNvSpPr/>
          <p:nvPr/>
        </p:nvSpPr>
        <p:spPr>
          <a:xfrm>
            <a:off x="2534384" y="4195090"/>
            <a:ext cx="4298464" cy="914400"/>
          </a:xfrm>
          <a:prstGeom prst="rect">
            <a:avLst/>
          </a:prstGeom>
          <a:solidFill>
            <a:schemeClr val="bg2"/>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ru-RU" sz="3200" dirty="0" smtClean="0">
                <a:solidFill>
                  <a:schemeClr val="tx1"/>
                </a:solidFill>
              </a:rPr>
              <a:t>40%</a:t>
            </a:r>
            <a:endParaRPr lang="ru-RU" sz="3200" dirty="0">
              <a:solidFill>
                <a:schemeClr val="tx1"/>
              </a:solidFill>
            </a:endParaRPr>
          </a:p>
        </p:txBody>
      </p:sp>
      <p:sp>
        <p:nvSpPr>
          <p:cNvPr id="22" name="Прямоугольник 21"/>
          <p:cNvSpPr/>
          <p:nvPr/>
        </p:nvSpPr>
        <p:spPr>
          <a:xfrm>
            <a:off x="2512368" y="5639280"/>
            <a:ext cx="3332449" cy="914400"/>
          </a:xfrm>
          <a:prstGeom prst="rect">
            <a:avLst/>
          </a:prstGeom>
          <a:solidFill>
            <a:srgbClr val="7030A0"/>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ru-RU" sz="3200" dirty="0" smtClean="0">
                <a:solidFill>
                  <a:schemeClr val="bg1"/>
                </a:solidFill>
              </a:rPr>
              <a:t>34%</a:t>
            </a:r>
            <a:endParaRPr lang="ru-RU" sz="3200" dirty="0">
              <a:solidFill>
                <a:schemeClr val="bg1"/>
              </a:solidFill>
            </a:endParaRPr>
          </a:p>
        </p:txBody>
      </p:sp>
      <p:sp>
        <p:nvSpPr>
          <p:cNvPr id="23" name="Прямоугольник 22"/>
          <p:cNvSpPr/>
          <p:nvPr/>
        </p:nvSpPr>
        <p:spPr>
          <a:xfrm>
            <a:off x="2507997" y="7007527"/>
            <a:ext cx="2541296" cy="914400"/>
          </a:xfrm>
          <a:prstGeom prst="rect">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ru-RU" sz="3200" dirty="0" smtClean="0">
                <a:solidFill>
                  <a:schemeClr val="tx1"/>
                </a:solidFill>
              </a:rPr>
              <a:t>29%</a:t>
            </a:r>
            <a:endParaRPr lang="ru-RU" sz="3200" dirty="0">
              <a:solidFill>
                <a:schemeClr val="tx1"/>
              </a:solidFill>
            </a:endParaRPr>
          </a:p>
        </p:txBody>
      </p:sp>
      <p:sp>
        <p:nvSpPr>
          <p:cNvPr id="24" name="Прямоугольник 23"/>
          <p:cNvSpPr/>
          <p:nvPr/>
        </p:nvSpPr>
        <p:spPr>
          <a:xfrm>
            <a:off x="2470335" y="8375774"/>
            <a:ext cx="618097" cy="914400"/>
          </a:xfrm>
          <a:prstGeom prst="rect">
            <a:avLst/>
          </a:prstGeom>
          <a:solidFill>
            <a:schemeClr val="accent3">
              <a:lumMod val="60000"/>
              <a:lumOff val="4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ru-RU" sz="2400" dirty="0" smtClean="0">
                <a:solidFill>
                  <a:schemeClr val="tx1"/>
                </a:solidFill>
              </a:rPr>
              <a:t>6%</a:t>
            </a:r>
            <a:endParaRPr lang="ru-RU" sz="2400" dirty="0">
              <a:solidFill>
                <a:schemeClr val="tx1"/>
              </a:solidFill>
            </a:endParaRPr>
          </a:p>
        </p:txBody>
      </p:sp>
      <p:sp>
        <p:nvSpPr>
          <p:cNvPr id="25" name="TextBox 24"/>
          <p:cNvSpPr txBox="1"/>
          <p:nvPr/>
        </p:nvSpPr>
        <p:spPr>
          <a:xfrm>
            <a:off x="6854864" y="5232648"/>
            <a:ext cx="5034805" cy="3755573"/>
          </a:xfrm>
          <a:prstGeom prst="rect">
            <a:avLst/>
          </a:prstGeom>
          <a:noFill/>
        </p:spPr>
        <p:txBody>
          <a:bodyPr wrap="square" rtlCol="0">
            <a:spAutoFit/>
          </a:bodyPr>
          <a:lstStyle/>
          <a:p>
            <a:r>
              <a:rPr lang="ru-RU" sz="2400" b="1" dirty="0" smtClean="0">
                <a:solidFill>
                  <a:srgbClr val="002060"/>
                </a:solidFill>
              </a:rPr>
              <a:t> </a:t>
            </a:r>
          </a:p>
          <a:p>
            <a:r>
              <a:rPr lang="ru-RU" sz="2400" b="1" dirty="0" smtClean="0">
                <a:solidFill>
                  <a:srgbClr val="002060"/>
                </a:solidFill>
              </a:rPr>
              <a:t>Так, исследование </a:t>
            </a:r>
            <a:r>
              <a:rPr lang="ru-RU" sz="2400" b="1" dirty="0">
                <a:solidFill>
                  <a:srgbClr val="002060"/>
                </a:solidFill>
              </a:rPr>
              <a:t>китайских бизнесменов показало, что цифровые виртуальные системы обладают множеством крайне привлекательных преимуществ и уже приносят своим первопроходцам щедрые плоды</a:t>
            </a:r>
          </a:p>
        </p:txBody>
      </p:sp>
      <p:sp>
        <p:nvSpPr>
          <p:cNvPr id="26" name="TextBox 25"/>
          <p:cNvSpPr txBox="1"/>
          <p:nvPr/>
        </p:nvSpPr>
        <p:spPr>
          <a:xfrm>
            <a:off x="6854865" y="1029126"/>
            <a:ext cx="5810632" cy="3539430"/>
          </a:xfrm>
          <a:prstGeom prst="rect">
            <a:avLst/>
          </a:prstGeom>
          <a:noFill/>
        </p:spPr>
        <p:txBody>
          <a:bodyPr wrap="square" rtlCol="0">
            <a:spAutoFit/>
          </a:bodyPr>
          <a:lstStyle/>
          <a:p>
            <a:r>
              <a:rPr lang="ru-RU" sz="1600" b="1" dirty="0" smtClean="0">
                <a:solidFill>
                  <a:srgbClr val="002060"/>
                </a:solidFill>
              </a:rPr>
              <a:t>			</a:t>
            </a:r>
          </a:p>
          <a:p>
            <a:r>
              <a:rPr lang="ru-RU" sz="1600" b="1" dirty="0">
                <a:solidFill>
                  <a:srgbClr val="002060"/>
                </a:solidFill>
              </a:rPr>
              <a:t>	</a:t>
            </a:r>
            <a:r>
              <a:rPr lang="ru-RU" sz="1600" b="1" dirty="0" smtClean="0">
                <a:solidFill>
                  <a:srgbClr val="002060"/>
                </a:solidFill>
              </a:rPr>
              <a:t>		</a:t>
            </a:r>
            <a:r>
              <a:rPr lang="ru-RU" sz="1600" b="1" dirty="0" smtClean="0">
                <a:solidFill>
                  <a:srgbClr val="0070C0"/>
                </a:solidFill>
              </a:rPr>
              <a:t>Стоит </a:t>
            </a:r>
            <a:r>
              <a:rPr lang="ru-RU" sz="1600" b="1" dirty="0">
                <a:solidFill>
                  <a:srgbClr val="0070C0"/>
                </a:solidFill>
              </a:rPr>
              <a:t>отметить, </a:t>
            </a:r>
            <a:r>
              <a:rPr lang="ru-RU" sz="1600" b="1" dirty="0" smtClean="0">
                <a:solidFill>
                  <a:srgbClr val="0070C0"/>
                </a:solidFill>
              </a:rPr>
              <a:t>			что </a:t>
            </a:r>
            <a:r>
              <a:rPr lang="ru-RU" sz="1600" b="1" dirty="0">
                <a:solidFill>
                  <a:srgbClr val="0070C0"/>
                </a:solidFill>
              </a:rPr>
              <a:t>в мире </a:t>
            </a:r>
            <a:r>
              <a:rPr lang="ru-RU" sz="1600" b="1" dirty="0" smtClean="0">
                <a:solidFill>
                  <a:srgbClr val="0070C0"/>
                </a:solidFill>
              </a:rPr>
              <a:t>				платформенный 			бизнес 			привлекает 	прежде </a:t>
            </a:r>
            <a:r>
              <a:rPr lang="ru-RU" sz="1600" b="1" dirty="0">
                <a:solidFill>
                  <a:srgbClr val="0070C0"/>
                </a:solidFill>
              </a:rPr>
              <a:t>всего </a:t>
            </a:r>
            <a:r>
              <a:rPr lang="ru-RU" sz="1600" b="1" dirty="0" smtClean="0">
                <a:solidFill>
                  <a:srgbClr val="0070C0"/>
                </a:solidFill>
              </a:rPr>
              <a:t>		малые </a:t>
            </a:r>
            <a:r>
              <a:rPr lang="ru-RU" sz="1600" b="1" dirty="0">
                <a:solidFill>
                  <a:srgbClr val="0070C0"/>
                </a:solidFill>
              </a:rPr>
              <a:t>и средние </a:t>
            </a:r>
            <a:r>
              <a:rPr lang="ru-RU" sz="1600" b="1" dirty="0" smtClean="0">
                <a:solidFill>
                  <a:srgbClr val="0070C0"/>
                </a:solidFill>
              </a:rPr>
              <a:t>			предприятия </a:t>
            </a:r>
            <a:r>
              <a:rPr lang="ru-RU" sz="1600" b="1" dirty="0">
                <a:solidFill>
                  <a:srgbClr val="0070C0"/>
                </a:solidFill>
              </a:rPr>
              <a:t>и компании, </a:t>
            </a:r>
            <a:r>
              <a:rPr lang="ru-RU" sz="1600" b="1" dirty="0" smtClean="0">
                <a:solidFill>
                  <a:srgbClr val="0070C0"/>
                </a:solidFill>
              </a:rPr>
              <a:t>		которые </a:t>
            </a:r>
            <a:r>
              <a:rPr lang="ru-RU" sz="1600" b="1" dirty="0">
                <a:solidFill>
                  <a:srgbClr val="0070C0"/>
                </a:solidFill>
              </a:rPr>
              <a:t>наравне с гигантами </a:t>
            </a:r>
            <a:r>
              <a:rPr lang="ru-RU" sz="1600" b="1" dirty="0" smtClean="0">
                <a:solidFill>
                  <a:srgbClr val="0070C0"/>
                </a:solidFill>
              </a:rPr>
              <a:t>		индустрий </a:t>
            </a:r>
            <a:r>
              <a:rPr lang="ru-RU" sz="1600" b="1" dirty="0">
                <a:solidFill>
                  <a:srgbClr val="0070C0"/>
                </a:solidFill>
              </a:rPr>
              <a:t>могут </a:t>
            </a:r>
            <a:r>
              <a:rPr lang="ru-RU" sz="1600" b="1" dirty="0" smtClean="0">
                <a:solidFill>
                  <a:srgbClr val="0070C0"/>
                </a:solidFill>
              </a:rPr>
              <a:t>			подключаться </a:t>
            </a:r>
            <a:r>
              <a:rPr lang="ru-RU" sz="1600" b="1" dirty="0">
                <a:solidFill>
                  <a:srgbClr val="0070C0"/>
                </a:solidFill>
              </a:rPr>
              <a:t>к платформе и </a:t>
            </a:r>
            <a:r>
              <a:rPr lang="ru-RU" sz="1600" b="1" dirty="0" smtClean="0">
                <a:solidFill>
                  <a:srgbClr val="0070C0"/>
                </a:solidFill>
              </a:rPr>
              <a:t>    использовать </a:t>
            </a:r>
            <a:r>
              <a:rPr lang="ru-RU" sz="1600" b="1" dirty="0">
                <a:solidFill>
                  <a:srgbClr val="0070C0"/>
                </a:solidFill>
              </a:rPr>
              <a:t>ее в качестве готового ресурса, выполняющего значительную часть организационной и инфраструктурной работы</a:t>
            </a:r>
            <a:endParaRPr lang="ru-RU" sz="1600" dirty="0">
              <a:solidFill>
                <a:srgbClr val="0070C0"/>
              </a:solidFill>
            </a:endParaRPr>
          </a:p>
        </p:txBody>
      </p:sp>
      <p:sp>
        <p:nvSpPr>
          <p:cNvPr id="27" name="6-конечная звезда 26"/>
          <p:cNvSpPr/>
          <p:nvPr/>
        </p:nvSpPr>
        <p:spPr>
          <a:xfrm>
            <a:off x="11513368" y="8564905"/>
            <a:ext cx="914400" cy="914400"/>
          </a:xfrm>
          <a:prstGeom prst="star6">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dirty="0" smtClean="0">
                <a:solidFill>
                  <a:schemeClr val="accent4">
                    <a:lumMod val="60000"/>
                    <a:lumOff val="40000"/>
                  </a:schemeClr>
                </a:solidFill>
              </a:rPr>
              <a:t>2</a:t>
            </a:r>
            <a:r>
              <a:rPr lang="en-US" dirty="0" smtClean="0">
                <a:solidFill>
                  <a:schemeClr val="accent4">
                    <a:lumMod val="60000"/>
                    <a:lumOff val="40000"/>
                  </a:schemeClr>
                </a:solidFill>
              </a:rPr>
              <a:t>2</a:t>
            </a:r>
            <a:endParaRPr lang="ru-RU" dirty="0">
              <a:solidFill>
                <a:schemeClr val="accent4">
                  <a:lumMod val="60000"/>
                  <a:lumOff val="40000"/>
                </a:schemeClr>
              </a:solidFill>
            </a:endParaRPr>
          </a:p>
        </p:txBody>
      </p:sp>
    </p:spTree>
    <p:extLst>
      <p:ext uri="{BB962C8B-B14F-4D97-AF65-F5344CB8AC3E}">
        <p14:creationId xmlns:p14="http://schemas.microsoft.com/office/powerpoint/2010/main" val="26479940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744616" y="328909"/>
            <a:ext cx="7632848" cy="4308872"/>
          </a:xfrm>
          <a:prstGeom prst="rect">
            <a:avLst/>
          </a:prstGeom>
          <a:noFill/>
        </p:spPr>
        <p:txBody>
          <a:bodyPr wrap="square" rtlCol="0">
            <a:spAutoFit/>
          </a:bodyPr>
          <a:lstStyle/>
          <a:p>
            <a:r>
              <a:rPr lang="ru-RU" sz="1800" dirty="0" smtClean="0">
                <a:solidFill>
                  <a:srgbClr val="FF0000"/>
                </a:solidFill>
              </a:rPr>
              <a:t>Ведущая аналитическая и прогностическая </a:t>
            </a:r>
            <a:r>
              <a:rPr lang="ru-RU" sz="1800" dirty="0" err="1" smtClean="0">
                <a:solidFill>
                  <a:srgbClr val="FF0000"/>
                </a:solidFill>
              </a:rPr>
              <a:t>консалтинговвая</a:t>
            </a:r>
            <a:r>
              <a:rPr lang="ru-RU" sz="1800" dirty="0" smtClean="0">
                <a:solidFill>
                  <a:srgbClr val="FF0000"/>
                </a:solidFill>
              </a:rPr>
              <a:t> компания </a:t>
            </a:r>
            <a:r>
              <a:rPr lang="ru-RU" sz="1800" dirty="0" err="1" smtClean="0">
                <a:solidFill>
                  <a:srgbClr val="FF0000"/>
                </a:solidFill>
              </a:rPr>
              <a:t>Accenture</a:t>
            </a:r>
            <a:r>
              <a:rPr lang="ru-RU" sz="1800" dirty="0" smtClean="0">
                <a:solidFill>
                  <a:srgbClr val="FF0000"/>
                </a:solidFill>
              </a:rPr>
              <a:t> выработала алгоритм оценки готовности стран к платформенной модели бизнеса и выявила 5 ключевых факторов: </a:t>
            </a:r>
            <a:endParaRPr lang="ru-RU" sz="2200" dirty="0" smtClean="0">
              <a:solidFill>
                <a:srgbClr val="FF0000"/>
              </a:solidFill>
            </a:endParaRPr>
          </a:p>
          <a:p>
            <a:r>
              <a:rPr lang="ru-RU" sz="2200" b="1" dirty="0" smtClean="0">
                <a:solidFill>
                  <a:srgbClr val="FF0000"/>
                </a:solidFill>
              </a:rPr>
              <a:t>1. Количество </a:t>
            </a:r>
            <a:r>
              <a:rPr lang="ru-RU" sz="2200" b="1" dirty="0">
                <a:solidFill>
                  <a:srgbClr val="FF0000"/>
                </a:solidFill>
              </a:rPr>
              <a:t>и «продвинутость» пользователей цифровых технологий</a:t>
            </a:r>
            <a:r>
              <a:rPr lang="ru-RU" sz="2200" b="1" dirty="0" smtClean="0">
                <a:solidFill>
                  <a:srgbClr val="FF0000"/>
                </a:solidFill>
              </a:rPr>
              <a:t>.</a:t>
            </a:r>
          </a:p>
          <a:p>
            <a:r>
              <a:rPr lang="ru-RU" sz="2200" dirty="0" smtClean="0">
                <a:solidFill>
                  <a:schemeClr val="bg2">
                    <a:lumMod val="75000"/>
                  </a:schemeClr>
                </a:solidFill>
              </a:rPr>
              <a:t>Преимущество </a:t>
            </a:r>
            <a:r>
              <a:rPr lang="ru-RU" sz="2200" dirty="0">
                <a:solidFill>
                  <a:schemeClr val="bg2">
                    <a:lumMod val="75000"/>
                  </a:schemeClr>
                </a:solidFill>
              </a:rPr>
              <a:t>– за странами с широкой цифровой пользовательской базой и однородной культурной, языковой и правовой средой. </a:t>
            </a:r>
            <a:endParaRPr lang="ru-RU" sz="2200" dirty="0" smtClean="0">
              <a:solidFill>
                <a:schemeClr val="bg2">
                  <a:lumMod val="75000"/>
                </a:schemeClr>
              </a:solidFill>
            </a:endParaRPr>
          </a:p>
          <a:p>
            <a:r>
              <a:rPr lang="ru-RU" sz="2200" b="1" dirty="0" smtClean="0">
                <a:solidFill>
                  <a:srgbClr val="FF0000"/>
                </a:solidFill>
              </a:rPr>
              <a:t>2. Цифровое </a:t>
            </a:r>
            <a:r>
              <a:rPr lang="ru-RU" sz="2200" b="1" dirty="0">
                <a:solidFill>
                  <a:srgbClr val="FF0000"/>
                </a:solidFill>
              </a:rPr>
              <a:t>предпринимательство. </a:t>
            </a:r>
            <a:endParaRPr lang="ru-RU" sz="2200" b="1" dirty="0" smtClean="0">
              <a:solidFill>
                <a:srgbClr val="FF0000"/>
              </a:solidFill>
            </a:endParaRPr>
          </a:p>
          <a:p>
            <a:r>
              <a:rPr lang="ru-RU" sz="2200" dirty="0" smtClean="0">
                <a:solidFill>
                  <a:schemeClr val="bg2">
                    <a:lumMod val="75000"/>
                  </a:schemeClr>
                </a:solidFill>
              </a:rPr>
              <a:t>Наличие </a:t>
            </a:r>
            <a:r>
              <a:rPr lang="ru-RU" sz="2200" dirty="0">
                <a:solidFill>
                  <a:schemeClr val="bg2">
                    <a:lumMod val="75000"/>
                  </a:schemeClr>
                </a:solidFill>
              </a:rPr>
              <a:t>и удельный вес научных, инженерных, математических и технологичных направлений в структуре экономики, качество их воспроизводства и роста. </a:t>
            </a:r>
            <a:endParaRPr lang="ru-RU" sz="1600" dirty="0">
              <a:solidFill>
                <a:schemeClr val="bg2">
                  <a:lumMod val="75000"/>
                </a:schemeClr>
              </a:solidFill>
            </a:endParaRPr>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0107" y="66218"/>
            <a:ext cx="4656517" cy="4896543"/>
          </a:xfrm>
          <a:prstGeom prst="rect">
            <a:avLst/>
          </a:prstGeom>
        </p:spPr>
      </p:pic>
      <p:sp>
        <p:nvSpPr>
          <p:cNvPr id="6" name="TextBox 5"/>
          <p:cNvSpPr txBox="1"/>
          <p:nvPr/>
        </p:nvSpPr>
        <p:spPr>
          <a:xfrm>
            <a:off x="424136" y="4924774"/>
            <a:ext cx="11953328" cy="5232202"/>
          </a:xfrm>
          <a:prstGeom prst="rect">
            <a:avLst/>
          </a:prstGeom>
          <a:noFill/>
        </p:spPr>
        <p:txBody>
          <a:bodyPr wrap="square" rtlCol="0">
            <a:spAutoFit/>
          </a:bodyPr>
          <a:lstStyle/>
          <a:p>
            <a:r>
              <a:rPr lang="ru-RU" sz="2000" b="1" dirty="0" smtClean="0">
                <a:solidFill>
                  <a:srgbClr val="FF0000"/>
                </a:solidFill>
              </a:rPr>
              <a:t>3.Технологическая </a:t>
            </a:r>
            <a:r>
              <a:rPr lang="ru-RU" sz="2000" b="1" dirty="0">
                <a:solidFill>
                  <a:srgbClr val="FF0000"/>
                </a:solidFill>
              </a:rPr>
              <a:t>готовность. </a:t>
            </a:r>
            <a:endParaRPr lang="ru-RU" sz="2000" b="1" dirty="0" smtClean="0">
              <a:solidFill>
                <a:srgbClr val="FF0000"/>
              </a:solidFill>
            </a:endParaRPr>
          </a:p>
          <a:p>
            <a:r>
              <a:rPr lang="ru-RU" sz="2000" dirty="0" smtClean="0">
                <a:solidFill>
                  <a:schemeClr val="bg2">
                    <a:lumMod val="75000"/>
                  </a:schemeClr>
                </a:solidFill>
              </a:rPr>
              <a:t>Количество </a:t>
            </a:r>
            <a:r>
              <a:rPr lang="ru-RU" sz="2000" dirty="0">
                <a:solidFill>
                  <a:schemeClr val="bg2">
                    <a:lumMod val="75000"/>
                  </a:schemeClr>
                </a:solidFill>
              </a:rPr>
              <a:t>инвестиций в высокотехнологичные направления – такие как индустриальный интернет вещей или искусственный интеллект. </a:t>
            </a:r>
            <a:endParaRPr lang="ru-RU" sz="2000" dirty="0" smtClean="0">
              <a:solidFill>
                <a:schemeClr val="bg2">
                  <a:lumMod val="75000"/>
                </a:schemeClr>
              </a:solidFill>
            </a:endParaRPr>
          </a:p>
          <a:p>
            <a:endParaRPr lang="ru-RU" sz="2000" dirty="0" smtClean="0">
              <a:solidFill>
                <a:schemeClr val="bg2">
                  <a:lumMod val="75000"/>
                </a:schemeClr>
              </a:solidFill>
            </a:endParaRPr>
          </a:p>
          <a:p>
            <a:r>
              <a:rPr lang="ru-RU" sz="2000" b="1" dirty="0" smtClean="0">
                <a:solidFill>
                  <a:srgbClr val="FF0000"/>
                </a:solidFill>
              </a:rPr>
              <a:t>4.Открытая </a:t>
            </a:r>
            <a:r>
              <a:rPr lang="ru-RU" sz="2000" b="1" dirty="0">
                <a:solidFill>
                  <a:srgbClr val="FF0000"/>
                </a:solidFill>
              </a:rPr>
              <a:t>инновационная культура. </a:t>
            </a:r>
            <a:endParaRPr lang="ru-RU" sz="2000" b="1" dirty="0" smtClean="0">
              <a:solidFill>
                <a:srgbClr val="FF0000"/>
              </a:solidFill>
            </a:endParaRPr>
          </a:p>
          <a:p>
            <a:r>
              <a:rPr lang="ru-RU" sz="2000" dirty="0" smtClean="0">
                <a:solidFill>
                  <a:schemeClr val="bg2">
                    <a:lumMod val="75000"/>
                  </a:schemeClr>
                </a:solidFill>
              </a:rPr>
              <a:t>Правила </a:t>
            </a:r>
            <a:r>
              <a:rPr lang="ru-RU" sz="2000" dirty="0">
                <a:solidFill>
                  <a:schemeClr val="bg2">
                    <a:lumMod val="75000"/>
                  </a:schemeClr>
                </a:solidFill>
              </a:rPr>
              <a:t>и нормы работы компаний, позволяющие открытое взаимодействие с широким кругом разнообразных разработчиков и партнеров. </a:t>
            </a:r>
            <a:r>
              <a:rPr lang="ru-RU" sz="2000" dirty="0" smtClean="0">
                <a:solidFill>
                  <a:schemeClr val="bg2">
                    <a:lumMod val="75000"/>
                  </a:schemeClr>
                </a:solidFill>
              </a:rPr>
              <a:t>Количество административно-правовых барьеров и преград, свобода создания инновационных </a:t>
            </a:r>
            <a:r>
              <a:rPr lang="ru-RU" sz="2000" dirty="0" err="1" smtClean="0">
                <a:solidFill>
                  <a:schemeClr val="bg2">
                    <a:lumMod val="75000"/>
                  </a:schemeClr>
                </a:solidFill>
              </a:rPr>
              <a:t>хабов</a:t>
            </a:r>
            <a:r>
              <a:rPr lang="ru-RU" sz="2000" dirty="0" smtClean="0">
                <a:solidFill>
                  <a:schemeClr val="bg2">
                    <a:lumMod val="75000"/>
                  </a:schemeClr>
                </a:solidFill>
              </a:rPr>
              <a:t> и </a:t>
            </a:r>
            <a:r>
              <a:rPr lang="ru-RU" sz="2000" dirty="0" err="1" smtClean="0">
                <a:solidFill>
                  <a:schemeClr val="bg2">
                    <a:lumMod val="75000"/>
                  </a:schemeClr>
                </a:solidFill>
              </a:rPr>
              <a:t>стартапов</a:t>
            </a:r>
            <a:r>
              <a:rPr lang="ru-RU" sz="2000" dirty="0" smtClean="0">
                <a:solidFill>
                  <a:schemeClr val="bg2">
                    <a:lumMod val="75000"/>
                  </a:schemeClr>
                </a:solidFill>
              </a:rPr>
              <a:t>. </a:t>
            </a:r>
          </a:p>
          <a:p>
            <a:endParaRPr lang="ru-RU" sz="2000" dirty="0" smtClean="0">
              <a:solidFill>
                <a:schemeClr val="bg2">
                  <a:lumMod val="75000"/>
                </a:schemeClr>
              </a:solidFill>
            </a:endParaRPr>
          </a:p>
          <a:p>
            <a:r>
              <a:rPr lang="ru-RU" sz="2000" b="1" dirty="0" smtClean="0">
                <a:solidFill>
                  <a:srgbClr val="FF0000"/>
                </a:solidFill>
              </a:rPr>
              <a:t>5. Гибкая </a:t>
            </a:r>
            <a:r>
              <a:rPr lang="ru-RU" sz="2000" b="1" dirty="0">
                <a:solidFill>
                  <a:srgbClr val="FF0000"/>
                </a:solidFill>
              </a:rPr>
              <a:t>регуляция. </a:t>
            </a:r>
            <a:endParaRPr lang="ru-RU" sz="2000" b="1" dirty="0" smtClean="0">
              <a:solidFill>
                <a:srgbClr val="FF0000"/>
              </a:solidFill>
            </a:endParaRPr>
          </a:p>
          <a:p>
            <a:r>
              <a:rPr lang="ru-RU" sz="2000" dirty="0" smtClean="0">
                <a:solidFill>
                  <a:schemeClr val="bg2">
                    <a:lumMod val="75000"/>
                  </a:schemeClr>
                </a:solidFill>
              </a:rPr>
              <a:t>Участие </a:t>
            </a:r>
            <a:r>
              <a:rPr lang="ru-RU" sz="2000" dirty="0">
                <a:solidFill>
                  <a:schemeClr val="bg2">
                    <a:lumMod val="75000"/>
                  </a:schemeClr>
                </a:solidFill>
              </a:rPr>
              <a:t>государства в управлении процессами правового обеспечения платформенных моделей – в частности, авторские права, конфиденциальность данных и </a:t>
            </a:r>
            <a:r>
              <a:rPr lang="ru-RU" sz="2000" dirty="0" err="1">
                <a:solidFill>
                  <a:schemeClr val="bg2">
                    <a:lumMod val="75000"/>
                  </a:schemeClr>
                </a:solidFill>
              </a:rPr>
              <a:t>кибербезопасность</a:t>
            </a:r>
            <a:r>
              <a:rPr lang="ru-RU" sz="2000" dirty="0">
                <a:solidFill>
                  <a:schemeClr val="bg2">
                    <a:lumMod val="75000"/>
                  </a:schemeClr>
                </a:solidFill>
              </a:rPr>
              <a:t>. </a:t>
            </a:r>
            <a:endParaRPr lang="ru-RU" sz="1800" dirty="0" smtClean="0">
              <a:solidFill>
                <a:schemeClr val="bg2">
                  <a:lumMod val="75000"/>
                </a:schemeClr>
              </a:solidFill>
            </a:endParaRPr>
          </a:p>
          <a:p>
            <a:r>
              <a:rPr lang="ru-RU" sz="1600" dirty="0" smtClean="0">
                <a:latin typeface="Times New Roman" panose="02020603050405020304" pitchFamily="18" charset="0"/>
                <a:cs typeface="Times New Roman" panose="02020603050405020304" pitchFamily="18" charset="0"/>
              </a:rPr>
              <a:t>Оценка </a:t>
            </a:r>
            <a:r>
              <a:rPr lang="ru-RU" sz="1600" dirty="0">
                <a:latin typeface="Times New Roman" panose="02020603050405020304" pitchFamily="18" charset="0"/>
                <a:cs typeface="Times New Roman" panose="02020603050405020304" pitchFamily="18" charset="0"/>
              </a:rPr>
              <a:t>по всем пяти параметрам позволила аналитикам </a:t>
            </a:r>
            <a:r>
              <a:rPr lang="ru-RU" sz="1600" dirty="0" err="1">
                <a:latin typeface="Times New Roman" panose="02020603050405020304" pitchFamily="18" charset="0"/>
                <a:cs typeface="Times New Roman" panose="02020603050405020304" pitchFamily="18" charset="0"/>
              </a:rPr>
              <a:t>Accenture</a:t>
            </a:r>
            <a:r>
              <a:rPr lang="ru-RU" sz="1600" dirty="0">
                <a:latin typeface="Times New Roman" panose="02020603050405020304" pitchFamily="18" charset="0"/>
                <a:cs typeface="Times New Roman" panose="02020603050405020304" pitchFamily="18" charset="0"/>
              </a:rPr>
              <a:t> создать «Индекс Платформенной Готовности», по которому </a:t>
            </a:r>
            <a:endParaRPr lang="ru-RU" sz="1600" dirty="0" smtClean="0">
              <a:latin typeface="Times New Roman" panose="02020603050405020304" pitchFamily="18" charset="0"/>
              <a:cs typeface="Times New Roman" panose="02020603050405020304" pitchFamily="18" charset="0"/>
            </a:endParaRPr>
          </a:p>
          <a:p>
            <a:r>
              <a:rPr lang="ru-RU" sz="1600" dirty="0" smtClean="0">
                <a:latin typeface="Times New Roman" panose="02020603050405020304" pitchFamily="18" charset="0"/>
                <a:cs typeface="Times New Roman" panose="02020603050405020304" pitchFamily="18" charset="0"/>
              </a:rPr>
              <a:t>наша </a:t>
            </a:r>
            <a:r>
              <a:rPr lang="ru-RU" sz="1600" dirty="0">
                <a:latin typeface="Times New Roman" panose="02020603050405020304" pitchFamily="18" charset="0"/>
                <a:cs typeface="Times New Roman" panose="02020603050405020304" pitchFamily="18" charset="0"/>
              </a:rPr>
              <a:t>страна, увы, занимает в двадцатке крупнейших государств G20 далеко не первое место.. Северная Америка – </a:t>
            </a:r>
            <a:r>
              <a:rPr lang="ru-RU" sz="1600" dirty="0" smtClean="0">
                <a:latin typeface="Times New Roman" panose="02020603050405020304" pitchFamily="18" charset="0"/>
                <a:cs typeface="Times New Roman" panose="02020603050405020304" pitchFamily="18" charset="0"/>
              </a:rPr>
              <a:t>лидер</a:t>
            </a:r>
          </a:p>
          <a:p>
            <a:r>
              <a:rPr lang="ru-RU" sz="1600" dirty="0" smtClean="0">
                <a:latin typeface="Times New Roman" panose="02020603050405020304" pitchFamily="18" charset="0"/>
                <a:cs typeface="Times New Roman" panose="02020603050405020304" pitchFamily="18" charset="0"/>
              </a:rPr>
              <a:t> </a:t>
            </a:r>
            <a:r>
              <a:rPr lang="ru-RU" sz="1600" dirty="0">
                <a:latin typeface="Times New Roman" panose="02020603050405020304" pitchFamily="18" charset="0"/>
                <a:cs typeface="Times New Roman" panose="02020603050405020304" pitchFamily="18" charset="0"/>
              </a:rPr>
              <a:t>инвестиций, но на пятки ей наступает </a:t>
            </a:r>
            <a:r>
              <a:rPr lang="ru-RU" sz="1600" dirty="0" smtClean="0">
                <a:latin typeface="Times New Roman" panose="02020603050405020304" pitchFamily="18" charset="0"/>
                <a:cs typeface="Times New Roman" panose="02020603050405020304" pitchFamily="18" charset="0"/>
              </a:rPr>
              <a:t>Азия.</a:t>
            </a:r>
            <a:endParaRPr lang="ru-RU" sz="1600" dirty="0">
              <a:latin typeface="Times New Roman" panose="02020603050405020304" pitchFamily="18" charset="0"/>
              <a:cs typeface="Times New Roman" panose="02020603050405020304" pitchFamily="18" charset="0"/>
            </a:endParaRPr>
          </a:p>
          <a:p>
            <a:r>
              <a:rPr lang="ru-RU" sz="2000" dirty="0"/>
              <a:t> </a:t>
            </a:r>
          </a:p>
          <a:p>
            <a:endParaRPr lang="ru-RU" sz="2000" dirty="0"/>
          </a:p>
        </p:txBody>
      </p:sp>
      <p:sp>
        <p:nvSpPr>
          <p:cNvPr id="7" name="6-конечная звезда 6"/>
          <p:cNvSpPr/>
          <p:nvPr/>
        </p:nvSpPr>
        <p:spPr>
          <a:xfrm>
            <a:off x="11710153" y="8401000"/>
            <a:ext cx="914400" cy="914400"/>
          </a:xfrm>
          <a:prstGeom prst="star6">
            <a:avLst/>
          </a:prstGeom>
          <a:ln>
            <a:solidFill>
              <a:schemeClr val="bg2">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dirty="0" smtClean="0">
                <a:solidFill>
                  <a:schemeClr val="accent4">
                    <a:lumMod val="60000"/>
                    <a:lumOff val="40000"/>
                  </a:schemeClr>
                </a:solidFill>
              </a:rPr>
              <a:t>2</a:t>
            </a:r>
            <a:r>
              <a:rPr lang="en-US" dirty="0" smtClean="0">
                <a:solidFill>
                  <a:schemeClr val="accent4">
                    <a:lumMod val="60000"/>
                    <a:lumOff val="40000"/>
                  </a:schemeClr>
                </a:solidFill>
              </a:rPr>
              <a:t>3</a:t>
            </a:r>
            <a:endParaRPr lang="ru-RU" dirty="0">
              <a:solidFill>
                <a:schemeClr val="accent4">
                  <a:lumMod val="60000"/>
                  <a:lumOff val="40000"/>
                </a:schemeClr>
              </a:solidFill>
            </a:endParaRPr>
          </a:p>
        </p:txBody>
      </p:sp>
    </p:spTree>
    <p:extLst>
      <p:ext uri="{BB962C8B-B14F-4D97-AF65-F5344CB8AC3E}">
        <p14:creationId xmlns:p14="http://schemas.microsoft.com/office/powerpoint/2010/main" val="142212553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a:stretch>
            <a:fillRect/>
          </a:stretch>
        </p:blipFill>
        <p:spPr>
          <a:xfrm>
            <a:off x="0" y="21853"/>
            <a:ext cx="12737504" cy="7332578"/>
          </a:xfrm>
          <a:prstGeom prst="rect">
            <a:avLst/>
          </a:prstGeom>
        </p:spPr>
      </p:pic>
      <p:sp>
        <p:nvSpPr>
          <p:cNvPr id="7" name="TextBox 6"/>
          <p:cNvSpPr txBox="1"/>
          <p:nvPr/>
        </p:nvSpPr>
        <p:spPr>
          <a:xfrm>
            <a:off x="0" y="7159392"/>
            <a:ext cx="12305456" cy="2246769"/>
          </a:xfrm>
          <a:prstGeom prst="rect">
            <a:avLst/>
          </a:prstGeom>
          <a:noFill/>
        </p:spPr>
        <p:txBody>
          <a:bodyPr wrap="square" rtlCol="0">
            <a:spAutoFit/>
          </a:bodyPr>
          <a:lstStyle/>
          <a:p>
            <a:r>
              <a:rPr lang="ru-RU" sz="2000" dirty="0" smtClean="0">
                <a:latin typeface="Times New Roman" panose="02020603050405020304" pitchFamily="18" charset="0"/>
                <a:cs typeface="Times New Roman" panose="02020603050405020304" pitchFamily="18" charset="0"/>
              </a:rPr>
              <a:t>Итак, США предсказуемо лидируют. Китай и Индия находятся в верхних строчках  рейтинга благодаря огромному   количеству и качеству цифровых пользователей особенно владельцев смартфонов. К 2020 г. они собираются  еще больше нарастить «цифровые мышцы» за счет увеличения «населения» онлайн-среды и смягчения регулирующей политики. В числе лидеров и куда менее населенные Великобритания и Германия, которые  по роли цифры в жизни страны опережают Бразилию с ее формально большим количеством пользователей У нас же если с базой пользователей  еще не самое бедственное положение, то в области регулирующего законодательства цифрового предпринимательства пока есть куда двигаться</a:t>
            </a:r>
            <a:endParaRPr lang="ru-RU" sz="2000" dirty="0">
              <a:latin typeface="Times New Roman" panose="02020603050405020304" pitchFamily="18" charset="0"/>
              <a:cs typeface="Times New Roman" panose="02020603050405020304" pitchFamily="18" charset="0"/>
            </a:endParaRPr>
          </a:p>
        </p:txBody>
      </p:sp>
      <p:sp>
        <p:nvSpPr>
          <p:cNvPr id="8" name="TextBox 7"/>
          <p:cNvSpPr txBox="1"/>
          <p:nvPr/>
        </p:nvSpPr>
        <p:spPr>
          <a:xfrm>
            <a:off x="2152328" y="5792026"/>
            <a:ext cx="5675350" cy="276999"/>
          </a:xfrm>
          <a:prstGeom prst="rect">
            <a:avLst/>
          </a:prstGeom>
          <a:noFill/>
        </p:spPr>
        <p:txBody>
          <a:bodyPr wrap="square" rtlCol="0">
            <a:spAutoFit/>
          </a:bodyPr>
          <a:lstStyle/>
          <a:p>
            <a:r>
              <a:rPr lang="ru-RU" sz="1200" dirty="0" smtClean="0">
                <a:solidFill>
                  <a:srgbClr val="0070C0"/>
                </a:solidFill>
              </a:rPr>
              <a:t>1 Количество и «продвинутость</a:t>
            </a:r>
            <a:r>
              <a:rPr lang="ru-RU" sz="1200" dirty="0">
                <a:solidFill>
                  <a:srgbClr val="0070C0"/>
                </a:solidFill>
              </a:rPr>
              <a:t>» </a:t>
            </a:r>
            <a:r>
              <a:rPr lang="ru-RU" sz="1200" dirty="0" smtClean="0">
                <a:solidFill>
                  <a:srgbClr val="0070C0"/>
                </a:solidFill>
              </a:rPr>
              <a:t>пользователей  </a:t>
            </a:r>
            <a:r>
              <a:rPr lang="ru-RU" sz="1200" dirty="0">
                <a:solidFill>
                  <a:srgbClr val="0070C0"/>
                </a:solidFill>
              </a:rPr>
              <a:t>цифровых технологий</a:t>
            </a:r>
          </a:p>
        </p:txBody>
      </p:sp>
      <p:sp>
        <p:nvSpPr>
          <p:cNvPr id="9" name="TextBox 8"/>
          <p:cNvSpPr txBox="1"/>
          <p:nvPr/>
        </p:nvSpPr>
        <p:spPr>
          <a:xfrm rot="10800000" flipV="1">
            <a:off x="1792288" y="6319711"/>
            <a:ext cx="2976236" cy="276999"/>
          </a:xfrm>
          <a:prstGeom prst="rect">
            <a:avLst/>
          </a:prstGeom>
          <a:noFill/>
        </p:spPr>
        <p:txBody>
          <a:bodyPr wrap="square" rtlCol="0">
            <a:spAutoFit/>
          </a:bodyPr>
          <a:lstStyle/>
          <a:p>
            <a:r>
              <a:rPr lang="ru-RU" sz="1200" dirty="0" smtClean="0">
                <a:solidFill>
                  <a:srgbClr val="7030A0"/>
                </a:solidFill>
                <a:latin typeface="Times New Roman" panose="02020603050405020304" pitchFamily="18" charset="0"/>
                <a:cs typeface="Times New Roman" panose="02020603050405020304" pitchFamily="18" charset="0"/>
              </a:rPr>
              <a:t>4 открытая </a:t>
            </a:r>
            <a:r>
              <a:rPr lang="ru-RU" sz="1200" dirty="0">
                <a:solidFill>
                  <a:srgbClr val="7030A0"/>
                </a:solidFill>
                <a:latin typeface="Times New Roman" panose="02020603050405020304" pitchFamily="18" charset="0"/>
                <a:cs typeface="Times New Roman" panose="02020603050405020304" pitchFamily="18" charset="0"/>
              </a:rPr>
              <a:t>инновационная культура</a:t>
            </a:r>
            <a:endParaRPr lang="ru-RU" sz="1200" dirty="0">
              <a:solidFill>
                <a:srgbClr val="7030A0"/>
              </a:solidFill>
            </a:endParaRPr>
          </a:p>
        </p:txBody>
      </p:sp>
      <p:sp>
        <p:nvSpPr>
          <p:cNvPr id="10" name="TextBox 9"/>
          <p:cNvSpPr txBox="1"/>
          <p:nvPr/>
        </p:nvSpPr>
        <p:spPr>
          <a:xfrm>
            <a:off x="4362550" y="6754267"/>
            <a:ext cx="1852860" cy="461665"/>
          </a:xfrm>
          <a:prstGeom prst="rect">
            <a:avLst/>
          </a:prstGeom>
          <a:noFill/>
        </p:spPr>
        <p:txBody>
          <a:bodyPr wrap="square" rtlCol="0">
            <a:spAutoFit/>
          </a:bodyPr>
          <a:lstStyle/>
          <a:p>
            <a:r>
              <a:rPr lang="ru-RU" sz="1200" dirty="0" smtClean="0">
                <a:solidFill>
                  <a:schemeClr val="accent6">
                    <a:lumMod val="60000"/>
                    <a:lumOff val="40000"/>
                  </a:schemeClr>
                </a:solidFill>
                <a:latin typeface="Times New Roman" panose="02020603050405020304" pitchFamily="18" charset="0"/>
                <a:cs typeface="Times New Roman" panose="02020603050405020304" pitchFamily="18" charset="0"/>
              </a:rPr>
              <a:t>5 Гибкая  </a:t>
            </a:r>
            <a:r>
              <a:rPr lang="ru-RU" sz="1200" dirty="0">
                <a:solidFill>
                  <a:schemeClr val="accent6">
                    <a:lumMod val="60000"/>
                    <a:lumOff val="40000"/>
                  </a:schemeClr>
                </a:solidFill>
                <a:latin typeface="Times New Roman" panose="02020603050405020304" pitchFamily="18" charset="0"/>
                <a:cs typeface="Times New Roman" panose="02020603050405020304" pitchFamily="18" charset="0"/>
              </a:rPr>
              <a:t>регуляция</a:t>
            </a:r>
          </a:p>
          <a:p>
            <a:endParaRPr lang="ru-RU" sz="1200" dirty="0">
              <a:solidFill>
                <a:schemeClr val="accent6">
                  <a:lumMod val="60000"/>
                  <a:lumOff val="40000"/>
                </a:schemeClr>
              </a:solidFill>
            </a:endParaRPr>
          </a:p>
        </p:txBody>
      </p:sp>
      <p:sp>
        <p:nvSpPr>
          <p:cNvPr id="11" name="TextBox 10"/>
          <p:cNvSpPr txBox="1"/>
          <p:nvPr/>
        </p:nvSpPr>
        <p:spPr>
          <a:xfrm>
            <a:off x="8489032" y="5664696"/>
            <a:ext cx="4325292" cy="461665"/>
          </a:xfrm>
          <a:prstGeom prst="rect">
            <a:avLst/>
          </a:prstGeom>
          <a:noFill/>
        </p:spPr>
        <p:txBody>
          <a:bodyPr wrap="square" rtlCol="0">
            <a:spAutoFit/>
          </a:bodyPr>
          <a:lstStyle/>
          <a:p>
            <a:r>
              <a:rPr lang="ru-RU" sz="1200" b="1" dirty="0" smtClean="0">
                <a:solidFill>
                  <a:srgbClr val="92D050"/>
                </a:solidFill>
                <a:latin typeface="Times New Roman" panose="02020603050405020304" pitchFamily="18" charset="0"/>
                <a:cs typeface="Times New Roman" panose="02020603050405020304" pitchFamily="18" charset="0"/>
              </a:rPr>
              <a:t>2 цифровое </a:t>
            </a:r>
            <a:r>
              <a:rPr lang="ru-RU" sz="1200" b="1" dirty="0">
                <a:solidFill>
                  <a:srgbClr val="92D050"/>
                </a:solidFill>
                <a:latin typeface="Times New Roman" panose="02020603050405020304" pitchFamily="18" charset="0"/>
                <a:cs typeface="Times New Roman" panose="02020603050405020304" pitchFamily="18" charset="0"/>
              </a:rPr>
              <a:t>предпринимательство</a:t>
            </a:r>
          </a:p>
          <a:p>
            <a:endParaRPr lang="ru-RU" sz="1200" dirty="0"/>
          </a:p>
        </p:txBody>
      </p:sp>
      <p:sp>
        <p:nvSpPr>
          <p:cNvPr id="13" name="TextBox 12"/>
          <p:cNvSpPr txBox="1"/>
          <p:nvPr/>
        </p:nvSpPr>
        <p:spPr>
          <a:xfrm>
            <a:off x="8489032" y="6319711"/>
            <a:ext cx="3880296" cy="646331"/>
          </a:xfrm>
          <a:prstGeom prst="rect">
            <a:avLst/>
          </a:prstGeom>
          <a:noFill/>
        </p:spPr>
        <p:txBody>
          <a:bodyPr wrap="square" rtlCol="0">
            <a:spAutoFit/>
          </a:bodyPr>
          <a:lstStyle/>
          <a:p>
            <a:endParaRPr lang="ru-RU" sz="1200" dirty="0" smtClean="0">
              <a:latin typeface="Times New Roman" panose="02020603050405020304" pitchFamily="18" charset="0"/>
              <a:cs typeface="Times New Roman" panose="02020603050405020304" pitchFamily="18" charset="0"/>
            </a:endParaRPr>
          </a:p>
          <a:p>
            <a:r>
              <a:rPr lang="ru-RU" sz="1200" dirty="0" smtClean="0">
                <a:solidFill>
                  <a:srgbClr val="00B0F0"/>
                </a:solidFill>
                <a:latin typeface="Times New Roman" panose="02020603050405020304" pitchFamily="18" charset="0"/>
                <a:cs typeface="Times New Roman" panose="02020603050405020304" pitchFamily="18" charset="0"/>
              </a:rPr>
              <a:t>3 технологическая </a:t>
            </a:r>
            <a:r>
              <a:rPr lang="ru-RU" sz="1200" dirty="0">
                <a:solidFill>
                  <a:srgbClr val="00B0F0"/>
                </a:solidFill>
                <a:latin typeface="Times New Roman" panose="02020603050405020304" pitchFamily="18" charset="0"/>
                <a:cs typeface="Times New Roman" panose="02020603050405020304" pitchFamily="18" charset="0"/>
              </a:rPr>
              <a:t>готовность</a:t>
            </a:r>
          </a:p>
          <a:p>
            <a:endParaRPr lang="ru-RU" sz="1200" dirty="0"/>
          </a:p>
        </p:txBody>
      </p:sp>
      <p:sp>
        <p:nvSpPr>
          <p:cNvPr id="14" name="6-конечная звезда 13"/>
          <p:cNvSpPr/>
          <p:nvPr/>
        </p:nvSpPr>
        <p:spPr>
          <a:xfrm>
            <a:off x="11678244" y="8686800"/>
            <a:ext cx="914400" cy="914400"/>
          </a:xfrm>
          <a:prstGeom prst="star6">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dirty="0" smtClean="0">
                <a:solidFill>
                  <a:schemeClr val="accent4">
                    <a:lumMod val="60000"/>
                    <a:lumOff val="40000"/>
                  </a:schemeClr>
                </a:solidFill>
              </a:rPr>
              <a:t>2</a:t>
            </a:r>
            <a:r>
              <a:rPr lang="en-US" dirty="0" smtClean="0">
                <a:solidFill>
                  <a:schemeClr val="accent4">
                    <a:lumMod val="60000"/>
                    <a:lumOff val="40000"/>
                  </a:schemeClr>
                </a:solidFill>
              </a:rPr>
              <a:t>4</a:t>
            </a:r>
            <a:endParaRPr lang="ru-RU" dirty="0">
              <a:solidFill>
                <a:schemeClr val="accent4">
                  <a:lumMod val="60000"/>
                  <a:lumOff val="40000"/>
                </a:schemeClr>
              </a:solidFill>
            </a:endParaRPr>
          </a:p>
        </p:txBody>
      </p:sp>
    </p:spTree>
    <p:extLst>
      <p:ext uri="{BB962C8B-B14F-4D97-AF65-F5344CB8AC3E}">
        <p14:creationId xmlns:p14="http://schemas.microsoft.com/office/powerpoint/2010/main" val="29843250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6104" y="2712368"/>
            <a:ext cx="7704856" cy="6696744"/>
          </a:xfrm>
          <a:prstGeom prst="rect">
            <a:avLst/>
          </a:prstGeom>
        </p:spPr>
      </p:pic>
      <p:sp>
        <p:nvSpPr>
          <p:cNvPr id="5" name="TextBox 4"/>
          <p:cNvSpPr txBox="1"/>
          <p:nvPr/>
        </p:nvSpPr>
        <p:spPr>
          <a:xfrm>
            <a:off x="3448472" y="95538"/>
            <a:ext cx="9217024" cy="2985433"/>
          </a:xfrm>
          <a:prstGeom prst="rect">
            <a:avLst/>
          </a:prstGeom>
          <a:noFill/>
          <a:ln w="57150">
            <a:solidFill>
              <a:srgbClr val="FF0000"/>
            </a:solidFill>
          </a:ln>
        </p:spPr>
        <p:txBody>
          <a:bodyPr wrap="square" rtlCol="0">
            <a:spAutoFit/>
          </a:bodyPr>
          <a:lstStyle/>
          <a:p>
            <a:r>
              <a:rPr lang="ru-RU" sz="2400" dirty="0">
                <a:solidFill>
                  <a:srgbClr val="FF0000"/>
                </a:solidFill>
              </a:rPr>
              <a:t>«Цифровая экономика - это не отдельная отрасль, по сути, это основа, которая позволяет создавать качественно новые модели бизнеса, торговли, логистики, производства, изменяет формат образования, здравоохранения, </a:t>
            </a:r>
            <a:r>
              <a:rPr lang="ru-RU" sz="2400" dirty="0" err="1">
                <a:solidFill>
                  <a:srgbClr val="FF0000"/>
                </a:solidFill>
              </a:rPr>
              <a:t>госуправления</a:t>
            </a:r>
            <a:r>
              <a:rPr lang="ru-RU" sz="2400" dirty="0">
                <a:solidFill>
                  <a:srgbClr val="FF0000"/>
                </a:solidFill>
              </a:rPr>
              <a:t>, коммуникаций между людьми, а следовательно, задает новую парадигму развития государства, экономики и всего общества</a:t>
            </a:r>
            <a:r>
              <a:rPr lang="ru-RU" sz="2400" dirty="0" smtClean="0">
                <a:solidFill>
                  <a:srgbClr val="FF0000"/>
                </a:solidFill>
              </a:rPr>
              <a:t>.»</a:t>
            </a:r>
            <a:r>
              <a:rPr lang="ru-RU" sz="2400" dirty="0">
                <a:solidFill>
                  <a:srgbClr val="FF0000"/>
                </a:solidFill>
              </a:rPr>
              <a:t> </a:t>
            </a:r>
            <a:r>
              <a:rPr lang="ru-RU" sz="2400" dirty="0" smtClean="0">
                <a:solidFill>
                  <a:srgbClr val="FF0000"/>
                </a:solidFill>
              </a:rPr>
              <a:t>        </a:t>
            </a:r>
            <a:r>
              <a:rPr lang="ru-RU" sz="1800" b="1" dirty="0" smtClean="0">
                <a:solidFill>
                  <a:schemeClr val="bg2">
                    <a:lumMod val="50000"/>
                  </a:schemeClr>
                </a:solidFill>
              </a:rPr>
              <a:t>Владимир Путин  Президент </a:t>
            </a:r>
            <a:r>
              <a:rPr lang="ru-RU" sz="1800" b="1" dirty="0">
                <a:solidFill>
                  <a:schemeClr val="bg2">
                    <a:lumMod val="50000"/>
                  </a:schemeClr>
                </a:solidFill>
              </a:rPr>
              <a:t>Российской </a:t>
            </a:r>
            <a:r>
              <a:rPr lang="ru-RU" sz="1800" b="1" dirty="0" smtClean="0">
                <a:solidFill>
                  <a:schemeClr val="bg2">
                    <a:lumMod val="50000"/>
                  </a:schemeClr>
                </a:solidFill>
              </a:rPr>
              <a:t>Федерации</a:t>
            </a:r>
            <a:endParaRPr lang="ru-RU" sz="2000" b="1" dirty="0">
              <a:solidFill>
                <a:schemeClr val="bg2">
                  <a:lumMod val="50000"/>
                </a:schemeClr>
              </a:solidFill>
            </a:endParaRPr>
          </a:p>
          <a:p>
            <a:endParaRPr lang="ru-RU" sz="2000" dirty="0"/>
          </a:p>
        </p:txBody>
      </p:sp>
      <p:pic>
        <p:nvPicPr>
          <p:cNvPr id="6" name="Рисунок 5" descr="qtptn.png"/>
          <p:cNvPicPr/>
          <p:nvPr/>
        </p:nvPicPr>
        <p:blipFill>
          <a:blip r:embed="rId3">
            <a:extLst>
              <a:ext uri="{28A0092B-C50C-407E-A947-70E740481C1C}">
                <a14:useLocalDpi xmlns:a14="http://schemas.microsoft.com/office/drawing/2010/main" val="0"/>
              </a:ext>
            </a:extLst>
          </a:blip>
          <a:srcRect/>
          <a:stretch>
            <a:fillRect/>
          </a:stretch>
        </p:blipFill>
        <p:spPr bwMode="auto">
          <a:xfrm>
            <a:off x="352128" y="336104"/>
            <a:ext cx="2857500" cy="2857500"/>
          </a:xfrm>
          <a:prstGeom prst="rect">
            <a:avLst/>
          </a:prstGeom>
          <a:noFill/>
          <a:ln>
            <a:noFill/>
          </a:ln>
        </p:spPr>
      </p:pic>
      <p:sp>
        <p:nvSpPr>
          <p:cNvPr id="8" name="TextBox 7"/>
          <p:cNvSpPr txBox="1"/>
          <p:nvPr/>
        </p:nvSpPr>
        <p:spPr>
          <a:xfrm>
            <a:off x="7840960" y="3864496"/>
            <a:ext cx="4752528" cy="3262432"/>
          </a:xfrm>
          <a:prstGeom prst="rect">
            <a:avLst/>
          </a:prstGeom>
          <a:noFill/>
        </p:spPr>
        <p:txBody>
          <a:bodyPr wrap="square" rtlCol="0">
            <a:spAutoFit/>
          </a:bodyPr>
          <a:lstStyle/>
          <a:p>
            <a:endParaRPr lang="ru-RU" sz="1600" dirty="0" smtClean="0"/>
          </a:p>
          <a:p>
            <a:r>
              <a:rPr lang="ru-RU" sz="1600" dirty="0" smtClean="0">
                <a:solidFill>
                  <a:schemeClr val="bg2">
                    <a:lumMod val="50000"/>
                  </a:schemeClr>
                </a:solidFill>
              </a:rPr>
              <a:t>Главной задачей развития цифровой экономики становится </a:t>
            </a:r>
            <a:r>
              <a:rPr lang="ru-RU" sz="1600" dirty="0">
                <a:solidFill>
                  <a:schemeClr val="bg2">
                    <a:lumMod val="50000"/>
                  </a:schemeClr>
                </a:solidFill>
              </a:rPr>
              <a:t>разработка цифровых платформ, организованных в экосистему, которые, с одной стороны, усиливают и активизируют бизнес, позволяя получать более высокую результативность, а, с другой стороны, обеспечивают информационную инфраструктуру. </a:t>
            </a:r>
            <a:r>
              <a:rPr lang="ru-RU" sz="1600" dirty="0" smtClean="0">
                <a:solidFill>
                  <a:schemeClr val="bg2">
                    <a:lumMod val="50000"/>
                  </a:schemeClr>
                </a:solidFill>
              </a:rPr>
              <a:t>	Причем </a:t>
            </a:r>
            <a:r>
              <a:rPr lang="ru-RU" sz="1600" dirty="0">
                <a:solidFill>
                  <a:schemeClr val="bg2">
                    <a:lumMod val="50000"/>
                  </a:schemeClr>
                </a:solidFill>
              </a:rPr>
              <a:t>это становится важным для </a:t>
            </a:r>
            <a:r>
              <a:rPr lang="ru-RU" sz="1600" dirty="0" smtClean="0">
                <a:solidFill>
                  <a:schemeClr val="bg2">
                    <a:lumMod val="50000"/>
                  </a:schemeClr>
                </a:solidFill>
              </a:rPr>
              <a:t>	всех </a:t>
            </a:r>
            <a:r>
              <a:rPr lang="ru-RU" sz="1600" dirty="0">
                <a:solidFill>
                  <a:schemeClr val="bg2">
                    <a:lumMod val="50000"/>
                  </a:schemeClr>
                </a:solidFill>
              </a:rPr>
              <a:t>отраслей на уровне государства и </a:t>
            </a:r>
            <a:r>
              <a:rPr lang="ru-RU" sz="1600" dirty="0" smtClean="0">
                <a:solidFill>
                  <a:schemeClr val="bg2">
                    <a:lumMod val="50000"/>
                  </a:schemeClr>
                </a:solidFill>
              </a:rPr>
              <a:t>	межгосударственных </a:t>
            </a:r>
            <a:r>
              <a:rPr lang="ru-RU" sz="1600" dirty="0">
                <a:solidFill>
                  <a:schemeClr val="bg2">
                    <a:lumMod val="50000"/>
                  </a:schemeClr>
                </a:solidFill>
              </a:rPr>
              <a:t>союзов, </a:t>
            </a:r>
            <a:r>
              <a:rPr lang="ru-RU" sz="1600" dirty="0" smtClean="0">
                <a:solidFill>
                  <a:schemeClr val="bg2">
                    <a:lumMod val="50000"/>
                  </a:schemeClr>
                </a:solidFill>
              </a:rPr>
              <a:t>	объединений</a:t>
            </a:r>
            <a:r>
              <a:rPr lang="ru-RU" sz="1600" dirty="0">
                <a:solidFill>
                  <a:schemeClr val="bg2">
                    <a:lumMod val="50000"/>
                  </a:schemeClr>
                </a:solidFill>
              </a:rPr>
              <a:t>.</a:t>
            </a:r>
          </a:p>
          <a:p>
            <a:endParaRPr lang="ru-RU" sz="1400" dirty="0"/>
          </a:p>
        </p:txBody>
      </p:sp>
      <p:pic>
        <p:nvPicPr>
          <p:cNvPr id="9" name="Рисунок 8" descr="qtsrk.png"/>
          <p:cNvPicPr/>
          <p:nvPr/>
        </p:nvPicPr>
        <p:blipFill>
          <a:blip r:embed="rId4">
            <a:extLst>
              <a:ext uri="{28A0092B-C50C-407E-A947-70E740481C1C}">
                <a14:useLocalDpi xmlns:a14="http://schemas.microsoft.com/office/drawing/2010/main" val="0"/>
              </a:ext>
            </a:extLst>
          </a:blip>
          <a:srcRect/>
          <a:stretch>
            <a:fillRect/>
          </a:stretch>
        </p:blipFill>
        <p:spPr bwMode="auto">
          <a:xfrm>
            <a:off x="11004332" y="7182163"/>
            <a:ext cx="1262180" cy="1187686"/>
          </a:xfrm>
          <a:prstGeom prst="rect">
            <a:avLst/>
          </a:prstGeom>
          <a:noFill/>
          <a:ln>
            <a:noFill/>
          </a:ln>
        </p:spPr>
      </p:pic>
      <p:sp>
        <p:nvSpPr>
          <p:cNvPr id="10" name="TextBox 9"/>
          <p:cNvSpPr txBox="1"/>
          <p:nvPr/>
        </p:nvSpPr>
        <p:spPr>
          <a:xfrm>
            <a:off x="7624936" y="7608912"/>
            <a:ext cx="3672408" cy="523220"/>
          </a:xfrm>
          <a:prstGeom prst="rect">
            <a:avLst/>
          </a:prstGeom>
          <a:noFill/>
        </p:spPr>
        <p:txBody>
          <a:bodyPr wrap="square" rtlCol="0">
            <a:spAutoFit/>
          </a:bodyPr>
          <a:lstStyle/>
          <a:p>
            <a:r>
              <a:rPr lang="ru-RU" sz="1400" dirty="0">
                <a:solidFill>
                  <a:schemeClr val="bg2">
                    <a:lumMod val="50000"/>
                  </a:schemeClr>
                </a:solidFill>
              </a:rPr>
              <a:t>Тигран Саркисян</a:t>
            </a:r>
          </a:p>
          <a:p>
            <a:r>
              <a:rPr lang="ru-RU" sz="1400" dirty="0">
                <a:solidFill>
                  <a:schemeClr val="bg2">
                    <a:lumMod val="50000"/>
                  </a:schemeClr>
                </a:solidFill>
              </a:rPr>
              <a:t>Председатель Коллегии ЕЭК</a:t>
            </a:r>
          </a:p>
        </p:txBody>
      </p:sp>
      <p:sp>
        <p:nvSpPr>
          <p:cNvPr id="11" name="6-конечная звезда 10"/>
          <p:cNvSpPr/>
          <p:nvPr/>
        </p:nvSpPr>
        <p:spPr>
          <a:xfrm>
            <a:off x="11729392" y="8607117"/>
            <a:ext cx="994320" cy="914400"/>
          </a:xfrm>
          <a:prstGeom prst="star6">
            <a:avLst/>
          </a:prstGeom>
          <a:ln>
            <a:solidFill>
              <a:schemeClr val="bg2">
                <a:lumMod val="50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dirty="0" smtClean="0">
                <a:solidFill>
                  <a:srgbClr val="00B0F0"/>
                </a:solidFill>
              </a:rPr>
              <a:t>2</a:t>
            </a:r>
            <a:r>
              <a:rPr lang="en-US" dirty="0" smtClean="0">
                <a:solidFill>
                  <a:srgbClr val="00B0F0"/>
                </a:solidFill>
              </a:rPr>
              <a:t>5</a:t>
            </a:r>
            <a:endParaRPr lang="ru-RU" dirty="0">
              <a:solidFill>
                <a:srgbClr val="00B0F0"/>
              </a:solidFill>
            </a:endParaRPr>
          </a:p>
        </p:txBody>
      </p:sp>
    </p:spTree>
    <p:extLst>
      <p:ext uri="{BB962C8B-B14F-4D97-AF65-F5344CB8AC3E}">
        <p14:creationId xmlns:p14="http://schemas.microsoft.com/office/powerpoint/2010/main" val="40075677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80120" y="6145832"/>
            <a:ext cx="12385376" cy="3939540"/>
          </a:xfrm>
          <a:prstGeom prst="rect">
            <a:avLst/>
          </a:prstGeom>
          <a:noFill/>
        </p:spPr>
        <p:txBody>
          <a:bodyPr wrap="square" rtlCol="0">
            <a:spAutoFit/>
          </a:bodyPr>
          <a:lstStyle/>
          <a:p>
            <a:r>
              <a:rPr lang="ru-RU" b="1" i="1" dirty="0"/>
              <a:t>Таким образом, цифровая экономика сама по себе, без реального и сырьевого секторов, без производства, которое превращает сырье в продукты, без сельского хозяйства и без транспорта, доставляющего сырье на завод, продукцию на склад и товары со склада в магазин или к вам на дом — существовать не может. То есть цифровая экономика — это не целостная экономика, а ее сектор, состоящий из электронных товаров и услуг (в том числе услуг по выбору и заказу реальных товаров). Поэтому правильнее говорить не «цифровая экономика», а цифровой сектор экономики. Или сектор электронной коммерции. Или как-то так.</a:t>
            </a:r>
            <a:endParaRPr lang="ru-RU" dirty="0"/>
          </a:p>
          <a:p>
            <a:endParaRPr lang="ru-RU" dirty="0"/>
          </a:p>
        </p:txBody>
      </p:sp>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8112" y="0"/>
            <a:ext cx="12457384" cy="6168752"/>
          </a:xfrm>
          <a:prstGeom prst="rect">
            <a:avLst/>
          </a:prstGeom>
        </p:spPr>
      </p:pic>
    </p:spTree>
    <p:extLst>
      <p:ext uri="{BB962C8B-B14F-4D97-AF65-F5344CB8AC3E}">
        <p14:creationId xmlns:p14="http://schemas.microsoft.com/office/powerpoint/2010/main" val="92561694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20" y="0"/>
            <a:ext cx="12801600" cy="9481120"/>
          </a:xfrm>
          <a:prstGeom prst="rect">
            <a:avLst/>
          </a:prstGeom>
        </p:spPr>
      </p:pic>
      <p:sp>
        <p:nvSpPr>
          <p:cNvPr id="12" name="Прямоугольник 11"/>
          <p:cNvSpPr/>
          <p:nvPr/>
        </p:nvSpPr>
        <p:spPr>
          <a:xfrm>
            <a:off x="1504256" y="6888832"/>
            <a:ext cx="9217024" cy="707886"/>
          </a:xfrm>
          <a:prstGeom prst="rect">
            <a:avLst/>
          </a:prstGeom>
        </p:spPr>
        <p:txBody>
          <a:bodyPr wrap="square">
            <a:spAutoFit/>
          </a:bodyPr>
          <a:lstStyle/>
          <a:p>
            <a:r>
              <a:rPr lang="ru-RU" sz="4000" b="1" dirty="0" smtClean="0">
                <a:solidFill>
                  <a:schemeClr val="bg1"/>
                </a:solidFill>
                <a:latin typeface="Times New Roman" panose="02020603050405020304" pitchFamily="18" charset="0"/>
                <a:cs typeface="Times New Roman" panose="02020603050405020304" pitchFamily="18" charset="0"/>
              </a:rPr>
              <a:t>               Благодарю </a:t>
            </a:r>
            <a:r>
              <a:rPr lang="ru-RU" sz="4000" b="1" dirty="0">
                <a:solidFill>
                  <a:schemeClr val="bg1"/>
                </a:solidFill>
                <a:latin typeface="Times New Roman" panose="02020603050405020304" pitchFamily="18" charset="0"/>
                <a:cs typeface="Times New Roman" panose="02020603050405020304" pitchFamily="18" charset="0"/>
              </a:rPr>
              <a:t>за внимание!</a:t>
            </a:r>
          </a:p>
        </p:txBody>
      </p:sp>
    </p:spTree>
    <p:extLst>
      <p:ext uri="{BB962C8B-B14F-4D97-AF65-F5344CB8AC3E}">
        <p14:creationId xmlns:p14="http://schemas.microsoft.com/office/powerpoint/2010/main" val="39114946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5248672" cy="4324261"/>
          </a:xfrm>
          <a:prstGeom prst="rect">
            <a:avLst/>
          </a:prstGeom>
        </p:spPr>
      </p:pic>
      <p:sp>
        <p:nvSpPr>
          <p:cNvPr id="6" name="TextBox 5"/>
          <p:cNvSpPr txBox="1"/>
          <p:nvPr/>
        </p:nvSpPr>
        <p:spPr>
          <a:xfrm>
            <a:off x="5248672" y="0"/>
            <a:ext cx="7344816" cy="4324261"/>
          </a:xfrm>
          <a:prstGeom prst="rect">
            <a:avLst/>
          </a:prstGeom>
          <a:noFill/>
        </p:spPr>
        <p:txBody>
          <a:bodyPr wrap="square" rtlCol="0">
            <a:spAutoFit/>
          </a:bodyPr>
          <a:lstStyle/>
          <a:p>
            <a:r>
              <a:rPr lang="ru-RU" b="1" dirty="0">
                <a:solidFill>
                  <a:schemeClr val="accent5">
                    <a:lumMod val="75000"/>
                  </a:schemeClr>
                </a:solidFill>
              </a:rPr>
              <a:t>Сферы использования «цепочки блоков» многообразны и многочисленны:</a:t>
            </a:r>
            <a:endParaRPr lang="ru-RU" dirty="0">
              <a:solidFill>
                <a:schemeClr val="accent5">
                  <a:lumMod val="75000"/>
                </a:schemeClr>
              </a:solidFill>
            </a:endParaRPr>
          </a:p>
          <a:p>
            <a:pPr lvl="0"/>
            <a:r>
              <a:rPr lang="ru-RU" dirty="0" smtClean="0">
                <a:solidFill>
                  <a:schemeClr val="accent5">
                    <a:lumMod val="75000"/>
                  </a:schemeClr>
                </a:solidFill>
              </a:rPr>
              <a:t>-денежные </a:t>
            </a:r>
            <a:r>
              <a:rPr lang="ru-RU" dirty="0">
                <a:solidFill>
                  <a:schemeClr val="accent5">
                    <a:lumMod val="75000"/>
                  </a:schemeClr>
                </a:solidFill>
              </a:rPr>
              <a:t>транзакции;</a:t>
            </a:r>
          </a:p>
          <a:p>
            <a:pPr lvl="0"/>
            <a:r>
              <a:rPr lang="ru-RU" dirty="0" smtClean="0">
                <a:solidFill>
                  <a:schemeClr val="accent5">
                    <a:lumMod val="75000"/>
                  </a:schemeClr>
                </a:solidFill>
              </a:rPr>
              <a:t>-коммерческие </a:t>
            </a:r>
            <a:r>
              <a:rPr lang="ru-RU" dirty="0">
                <a:solidFill>
                  <a:schemeClr val="accent5">
                    <a:lumMod val="75000"/>
                  </a:schemeClr>
                </a:solidFill>
              </a:rPr>
              <a:t>контракты, договоры, сделки;</a:t>
            </a:r>
          </a:p>
          <a:p>
            <a:pPr lvl="0"/>
            <a:r>
              <a:rPr lang="ru-RU" dirty="0" smtClean="0">
                <a:solidFill>
                  <a:schemeClr val="accent5">
                    <a:lumMod val="75000"/>
                  </a:schemeClr>
                </a:solidFill>
              </a:rPr>
              <a:t>-покупки </a:t>
            </a:r>
            <a:r>
              <a:rPr lang="ru-RU" dirty="0">
                <a:solidFill>
                  <a:schemeClr val="accent5">
                    <a:lumMod val="75000"/>
                  </a:schemeClr>
                </a:solidFill>
              </a:rPr>
              <a:t>услуг и товаров;</a:t>
            </a:r>
          </a:p>
          <a:p>
            <a:pPr lvl="0"/>
            <a:r>
              <a:rPr lang="ru-RU" dirty="0" smtClean="0">
                <a:solidFill>
                  <a:schemeClr val="accent5">
                    <a:lumMod val="75000"/>
                  </a:schemeClr>
                </a:solidFill>
              </a:rPr>
              <a:t>-передача </a:t>
            </a:r>
            <a:r>
              <a:rPr lang="ru-RU" dirty="0">
                <a:solidFill>
                  <a:schemeClr val="accent5">
                    <a:lumMod val="75000"/>
                  </a:schemeClr>
                </a:solidFill>
              </a:rPr>
              <a:t>конфиденциальной информации;</a:t>
            </a:r>
          </a:p>
          <a:p>
            <a:pPr lvl="0"/>
            <a:r>
              <a:rPr lang="ru-RU" dirty="0" smtClean="0">
                <a:solidFill>
                  <a:schemeClr val="accent5">
                    <a:lumMod val="75000"/>
                  </a:schemeClr>
                </a:solidFill>
              </a:rPr>
              <a:t>-страхование</a:t>
            </a:r>
            <a:r>
              <a:rPr lang="ru-RU" dirty="0">
                <a:solidFill>
                  <a:schemeClr val="accent5">
                    <a:lumMod val="75000"/>
                  </a:schemeClr>
                </a:solidFill>
              </a:rPr>
              <a:t>;</a:t>
            </a:r>
          </a:p>
          <a:p>
            <a:pPr lvl="0"/>
            <a:r>
              <a:rPr lang="ru-RU" dirty="0" smtClean="0">
                <a:solidFill>
                  <a:schemeClr val="accent5">
                    <a:lumMod val="75000"/>
                  </a:schemeClr>
                </a:solidFill>
              </a:rPr>
              <a:t>-защита </a:t>
            </a:r>
            <a:r>
              <a:rPr lang="ru-RU" dirty="0">
                <a:solidFill>
                  <a:schemeClr val="accent5">
                    <a:lumMod val="75000"/>
                  </a:schemeClr>
                </a:solidFill>
              </a:rPr>
              <a:t>и передача прав собственности;</a:t>
            </a:r>
          </a:p>
          <a:p>
            <a:pPr lvl="0"/>
            <a:r>
              <a:rPr lang="ru-RU" dirty="0" smtClean="0">
                <a:solidFill>
                  <a:schemeClr val="accent5">
                    <a:lumMod val="75000"/>
                  </a:schemeClr>
                </a:solidFill>
              </a:rPr>
              <a:t>-управление </a:t>
            </a:r>
            <a:r>
              <a:rPr lang="ru-RU" dirty="0">
                <a:solidFill>
                  <a:schemeClr val="accent5">
                    <a:lumMod val="75000"/>
                  </a:schemeClr>
                </a:solidFill>
              </a:rPr>
              <a:t>личными данными;</a:t>
            </a:r>
          </a:p>
          <a:p>
            <a:pPr lvl="0"/>
            <a:r>
              <a:rPr lang="ru-RU" dirty="0" smtClean="0">
                <a:solidFill>
                  <a:schemeClr val="accent5">
                    <a:lumMod val="75000"/>
                  </a:schemeClr>
                </a:solidFill>
              </a:rPr>
              <a:t>-архивирование </a:t>
            </a:r>
            <a:r>
              <a:rPr lang="ru-RU" dirty="0">
                <a:solidFill>
                  <a:schemeClr val="accent5">
                    <a:lumMod val="75000"/>
                  </a:schemeClr>
                </a:solidFill>
              </a:rPr>
              <a:t>официальных документов;</a:t>
            </a:r>
          </a:p>
          <a:p>
            <a:pPr lvl="0"/>
            <a:r>
              <a:rPr lang="ru-RU" dirty="0" smtClean="0">
                <a:solidFill>
                  <a:schemeClr val="accent5">
                    <a:lumMod val="75000"/>
                  </a:schemeClr>
                </a:solidFill>
              </a:rPr>
              <a:t>-защита </a:t>
            </a:r>
            <a:r>
              <a:rPr lang="ru-RU" dirty="0">
                <a:solidFill>
                  <a:schemeClr val="accent5">
                    <a:lumMod val="75000"/>
                  </a:schemeClr>
                </a:solidFill>
              </a:rPr>
              <a:t>интеллектуальной собственности</a:t>
            </a:r>
            <a:r>
              <a:rPr lang="ru-RU" dirty="0"/>
              <a:t>.</a:t>
            </a:r>
          </a:p>
        </p:txBody>
      </p:sp>
      <p:sp>
        <p:nvSpPr>
          <p:cNvPr id="7" name="TextBox 6"/>
          <p:cNvSpPr txBox="1"/>
          <p:nvPr/>
        </p:nvSpPr>
        <p:spPr>
          <a:xfrm>
            <a:off x="352128" y="4584576"/>
            <a:ext cx="11953328" cy="4708981"/>
          </a:xfrm>
          <a:prstGeom prst="rect">
            <a:avLst/>
          </a:prstGeom>
          <a:noFill/>
        </p:spPr>
        <p:txBody>
          <a:bodyPr wrap="square" rtlCol="0">
            <a:spAutoFit/>
          </a:bodyPr>
          <a:lstStyle/>
          <a:p>
            <a:r>
              <a:rPr lang="ru-RU" b="1" dirty="0">
                <a:solidFill>
                  <a:schemeClr val="accent5">
                    <a:lumMod val="75000"/>
                  </a:schemeClr>
                </a:solidFill>
              </a:rPr>
              <a:t>Блоки связываются в цепь при помощи сложных математических алгоритмов. Каждый новый блок присоединяется строго к предыдущему, </a:t>
            </a:r>
            <a:r>
              <a:rPr lang="ru-RU" b="1" u="sng" dirty="0">
                <a:solidFill>
                  <a:schemeClr val="accent5">
                    <a:lumMod val="75000"/>
                  </a:schemeClr>
                </a:solidFill>
              </a:rPr>
              <a:t>имеет уникальную подпись и метку времени</a:t>
            </a:r>
            <a:r>
              <a:rPr lang="ru-RU" b="1" dirty="0">
                <a:solidFill>
                  <a:schemeClr val="accent5">
                    <a:lumMod val="75000"/>
                  </a:schemeClr>
                </a:solidFill>
              </a:rPr>
              <a:t>. </a:t>
            </a:r>
            <a:endParaRPr lang="ru-RU" b="1" dirty="0" smtClean="0">
              <a:solidFill>
                <a:schemeClr val="accent5">
                  <a:lumMod val="75000"/>
                </a:schemeClr>
              </a:solidFill>
            </a:endParaRPr>
          </a:p>
          <a:p>
            <a:endParaRPr lang="ru-RU" b="1" dirty="0" smtClean="0">
              <a:solidFill>
                <a:schemeClr val="accent5">
                  <a:lumMod val="75000"/>
                </a:schemeClr>
              </a:solidFill>
            </a:endParaRPr>
          </a:p>
          <a:p>
            <a:r>
              <a:rPr lang="ru-RU" b="1" dirty="0" smtClean="0">
                <a:solidFill>
                  <a:schemeClr val="accent5">
                    <a:lumMod val="75000"/>
                  </a:schemeClr>
                </a:solidFill>
              </a:rPr>
              <a:t>Добавление </a:t>
            </a:r>
            <a:r>
              <a:rPr lang="ru-RU" b="1" dirty="0">
                <a:solidFill>
                  <a:schemeClr val="accent5">
                    <a:lumMod val="75000"/>
                  </a:schemeClr>
                </a:solidFill>
              </a:rPr>
              <a:t>нового звена в цепь подтверждается каждым участником системы и приводит к автоматическому обновлению реестра.</a:t>
            </a:r>
          </a:p>
          <a:p>
            <a:r>
              <a:rPr lang="ru-RU" b="1" dirty="0">
                <a:solidFill>
                  <a:schemeClr val="accent5">
                    <a:lumMod val="75000"/>
                  </a:schemeClr>
                </a:solidFill>
              </a:rPr>
              <a:t>Если возникает новый блок, сведения об этом появляются во всех базах данных. </a:t>
            </a:r>
            <a:endParaRPr lang="ru-RU" b="1" dirty="0" smtClean="0">
              <a:solidFill>
                <a:schemeClr val="accent5">
                  <a:lumMod val="75000"/>
                </a:schemeClr>
              </a:solidFill>
            </a:endParaRPr>
          </a:p>
          <a:p>
            <a:endParaRPr lang="ru-RU" b="1" dirty="0" smtClean="0">
              <a:solidFill>
                <a:schemeClr val="accent5">
                  <a:lumMod val="75000"/>
                </a:schemeClr>
              </a:solidFill>
            </a:endParaRPr>
          </a:p>
          <a:p>
            <a:r>
              <a:rPr lang="ru-RU" b="1" dirty="0" smtClean="0">
                <a:solidFill>
                  <a:schemeClr val="accent5">
                    <a:lumMod val="75000"/>
                  </a:schemeClr>
                </a:solidFill>
              </a:rPr>
              <a:t>Чтобы </a:t>
            </a:r>
            <a:r>
              <a:rPr lang="ru-RU" b="1" dirty="0">
                <a:solidFill>
                  <a:schemeClr val="accent5">
                    <a:lumMod val="75000"/>
                  </a:schemeClr>
                </a:solidFill>
              </a:rPr>
              <a:t>взломать эту систему, нужно получить </a:t>
            </a:r>
            <a:r>
              <a:rPr lang="ru-RU" b="1" dirty="0" smtClean="0">
                <a:solidFill>
                  <a:schemeClr val="accent5">
                    <a:lumMod val="75000"/>
                  </a:schemeClr>
                </a:solidFill>
              </a:rPr>
              <a:t>доступ к </a:t>
            </a:r>
            <a:r>
              <a:rPr lang="ru-RU" b="1" dirty="0">
                <a:solidFill>
                  <a:schemeClr val="accent5">
                    <a:lumMod val="75000"/>
                  </a:schemeClr>
                </a:solidFill>
              </a:rPr>
              <a:t>более чем к половине всех компьютеров, задействованных в сети, а это технически маловероятно.</a:t>
            </a:r>
          </a:p>
        </p:txBody>
      </p:sp>
      <p:sp>
        <p:nvSpPr>
          <p:cNvPr id="8" name="6-конечная звезда 7"/>
          <p:cNvSpPr/>
          <p:nvPr/>
        </p:nvSpPr>
        <p:spPr>
          <a:xfrm>
            <a:off x="11848256" y="8639472"/>
            <a:ext cx="914400" cy="914400"/>
          </a:xfrm>
          <a:prstGeom prst="star6">
            <a:avLst/>
          </a:prstGeom>
          <a:ln>
            <a:solidFill>
              <a:schemeClr val="bg2">
                <a:lumMod val="50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dirty="0" smtClean="0">
                <a:solidFill>
                  <a:schemeClr val="accent5">
                    <a:lumMod val="75000"/>
                  </a:schemeClr>
                </a:solidFill>
              </a:rPr>
              <a:t>2</a:t>
            </a:r>
            <a:endParaRPr lang="ru-RU" dirty="0">
              <a:solidFill>
                <a:schemeClr val="accent5">
                  <a:lumMod val="75000"/>
                </a:schemeClr>
              </a:solidFill>
            </a:endParaRPr>
          </a:p>
        </p:txBody>
      </p:sp>
    </p:spTree>
    <p:extLst>
      <p:ext uri="{BB962C8B-B14F-4D97-AF65-F5344CB8AC3E}">
        <p14:creationId xmlns:p14="http://schemas.microsoft.com/office/powerpoint/2010/main" val="4558018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6" y="-18173"/>
            <a:ext cx="6040294" cy="4026685"/>
          </a:xfrm>
          <a:prstGeom prst="rect">
            <a:avLst/>
          </a:prstGeom>
        </p:spPr>
      </p:pic>
      <p:sp>
        <p:nvSpPr>
          <p:cNvPr id="6" name="Прямоугольник 5"/>
          <p:cNvSpPr/>
          <p:nvPr/>
        </p:nvSpPr>
        <p:spPr>
          <a:xfrm>
            <a:off x="6040760" y="0"/>
            <a:ext cx="6400800" cy="3816429"/>
          </a:xfrm>
          <a:prstGeom prst="rect">
            <a:avLst/>
          </a:prstGeom>
        </p:spPr>
        <p:txBody>
          <a:bodyPr wrap="square">
            <a:spAutoFit/>
          </a:bodyPr>
          <a:lstStyle/>
          <a:p>
            <a:r>
              <a:rPr lang="ru-RU" sz="2200" b="1" i="1" dirty="0" smtClean="0">
                <a:solidFill>
                  <a:schemeClr val="accent2">
                    <a:lumMod val="75000"/>
                  </a:schemeClr>
                </a:solidFill>
                <a:latin typeface="Arial" panose="020B0604020202020204" pitchFamily="34" charset="0"/>
                <a:ea typeface="Times New Roman" panose="02020603050405020304" pitchFamily="18" charset="0"/>
              </a:rPr>
              <a:t>Отношение </a:t>
            </a:r>
            <a:r>
              <a:rPr lang="ru-RU" sz="2200" b="1" i="1" dirty="0">
                <a:solidFill>
                  <a:schemeClr val="accent2">
                    <a:lumMod val="75000"/>
                  </a:schemeClr>
                </a:solidFill>
                <a:latin typeface="Arial" panose="020B0604020202020204" pitchFamily="34" charset="0"/>
                <a:ea typeface="Times New Roman" panose="02020603050405020304" pitchFamily="18" charset="0"/>
              </a:rPr>
              <a:t>государственных и финансовых учреждений к новой технологии неоднозначное. </a:t>
            </a:r>
            <a:endParaRPr lang="ru-RU" sz="2200" b="1" i="1" dirty="0" smtClean="0">
              <a:solidFill>
                <a:schemeClr val="accent2">
                  <a:lumMod val="75000"/>
                </a:schemeClr>
              </a:solidFill>
              <a:latin typeface="Arial" panose="020B0604020202020204" pitchFamily="34" charset="0"/>
              <a:ea typeface="Times New Roman" panose="02020603050405020304" pitchFamily="18" charset="0"/>
            </a:endParaRPr>
          </a:p>
          <a:p>
            <a:r>
              <a:rPr lang="ru-RU" sz="2200" b="1" i="1" dirty="0" smtClean="0">
                <a:solidFill>
                  <a:schemeClr val="accent2">
                    <a:lumMod val="75000"/>
                  </a:schemeClr>
                </a:solidFill>
                <a:latin typeface="Arial" panose="020B0604020202020204" pitchFamily="34" charset="0"/>
                <a:ea typeface="Times New Roman" panose="02020603050405020304" pitchFamily="18" charset="0"/>
              </a:rPr>
              <a:t>Правительства </a:t>
            </a:r>
            <a:r>
              <a:rPr lang="ru-RU" sz="2200" b="1" i="1" dirty="0">
                <a:solidFill>
                  <a:schemeClr val="accent2">
                    <a:lumMod val="75000"/>
                  </a:schemeClr>
                </a:solidFill>
                <a:latin typeface="Arial" panose="020B0604020202020204" pitchFamily="34" charset="0"/>
                <a:ea typeface="Times New Roman" panose="02020603050405020304" pitchFamily="18" charset="0"/>
              </a:rPr>
              <a:t>опасаются, что бесконтрольные сделки облегчат жизнь нелегальным торговцам оружием, наркотиками и человеческими органами. </a:t>
            </a:r>
            <a:endParaRPr lang="ru-RU" sz="2200" b="1" i="1" dirty="0" smtClean="0">
              <a:solidFill>
                <a:schemeClr val="accent2">
                  <a:lumMod val="75000"/>
                </a:schemeClr>
              </a:solidFill>
              <a:latin typeface="Arial" panose="020B0604020202020204" pitchFamily="34" charset="0"/>
              <a:ea typeface="Times New Roman" panose="02020603050405020304" pitchFamily="18" charset="0"/>
            </a:endParaRPr>
          </a:p>
          <a:p>
            <a:r>
              <a:rPr lang="ru-RU" sz="2200" b="1" i="1" dirty="0" smtClean="0">
                <a:solidFill>
                  <a:schemeClr val="accent2">
                    <a:lumMod val="75000"/>
                  </a:schemeClr>
                </a:solidFill>
                <a:latin typeface="Arial" panose="020B0604020202020204" pitchFamily="34" charset="0"/>
                <a:ea typeface="Times New Roman" panose="02020603050405020304" pitchFamily="18" charset="0"/>
              </a:rPr>
              <a:t>Банки</a:t>
            </a:r>
            <a:r>
              <a:rPr lang="ru-RU" sz="2200" b="1" i="1" dirty="0">
                <a:solidFill>
                  <a:schemeClr val="accent2">
                    <a:lumMod val="75000"/>
                  </a:schemeClr>
                </a:solidFill>
                <a:latin typeface="Arial" panose="020B0604020202020204" pitchFamily="34" charset="0"/>
                <a:ea typeface="Times New Roman" panose="02020603050405020304" pitchFamily="18" charset="0"/>
              </a:rPr>
              <a:t>, биржи и платежные системы боятся остаться не у дел – если не нужны будут посредники, кто будет им платить</a:t>
            </a:r>
            <a:endParaRPr lang="ru-RU" sz="2200" b="1" dirty="0">
              <a:solidFill>
                <a:schemeClr val="accent2">
                  <a:lumMod val="75000"/>
                </a:schemeClr>
              </a:solidFill>
            </a:endParaRPr>
          </a:p>
        </p:txBody>
      </p:sp>
      <p:sp>
        <p:nvSpPr>
          <p:cNvPr id="8" name="TextBox 7"/>
          <p:cNvSpPr txBox="1"/>
          <p:nvPr/>
        </p:nvSpPr>
        <p:spPr>
          <a:xfrm>
            <a:off x="0" y="4008512"/>
            <a:ext cx="12801600" cy="5478423"/>
          </a:xfrm>
          <a:prstGeom prst="rect">
            <a:avLst/>
          </a:prstGeom>
          <a:noFill/>
        </p:spPr>
        <p:txBody>
          <a:bodyPr wrap="square" rtlCol="0">
            <a:spAutoFit/>
          </a:bodyPr>
          <a:lstStyle/>
          <a:p>
            <a:r>
              <a:rPr lang="ru-RU" b="1" i="1" dirty="0">
                <a:solidFill>
                  <a:schemeClr val="bg2">
                    <a:lumMod val="50000"/>
                  </a:schemeClr>
                </a:solidFill>
              </a:rPr>
              <a:t>В то же время финансовые компании проявляют огромный интерес к </a:t>
            </a:r>
            <a:r>
              <a:rPr lang="ru-RU" b="1" i="1" dirty="0" err="1">
                <a:solidFill>
                  <a:schemeClr val="bg2">
                    <a:lumMod val="50000"/>
                  </a:schemeClr>
                </a:solidFill>
              </a:rPr>
              <a:t>блокчейну</a:t>
            </a:r>
            <a:r>
              <a:rPr lang="ru-RU" b="1" i="1" dirty="0">
                <a:solidFill>
                  <a:schemeClr val="bg2">
                    <a:lumMod val="50000"/>
                  </a:schemeClr>
                </a:solidFill>
              </a:rPr>
              <a:t>, намереваясь заставить эту технологию работать на себя.</a:t>
            </a:r>
            <a:endParaRPr lang="ru-RU" b="1" dirty="0">
              <a:solidFill>
                <a:schemeClr val="bg2">
                  <a:lumMod val="50000"/>
                </a:schemeClr>
              </a:solidFill>
            </a:endParaRPr>
          </a:p>
          <a:p>
            <a:r>
              <a:rPr lang="ru-RU" b="1" i="1" u="sng" dirty="0">
                <a:solidFill>
                  <a:schemeClr val="bg2">
                    <a:lumMod val="50000"/>
                  </a:schemeClr>
                </a:solidFill>
              </a:rPr>
              <a:t>Более 40 крупнейших банков даже объединились в консорциум</a:t>
            </a:r>
            <a:r>
              <a:rPr lang="ru-RU" b="1" i="1" dirty="0">
                <a:solidFill>
                  <a:schemeClr val="bg2">
                    <a:lumMod val="50000"/>
                  </a:schemeClr>
                </a:solidFill>
              </a:rPr>
              <a:t> под названием R3, имеющим целью масштабное исследование </a:t>
            </a:r>
            <a:r>
              <a:rPr lang="ru-RU" b="1" i="1" dirty="0" err="1">
                <a:solidFill>
                  <a:schemeClr val="bg2">
                    <a:lumMod val="50000"/>
                  </a:schemeClr>
                </a:solidFill>
              </a:rPr>
              <a:t>блокчейна</a:t>
            </a:r>
            <a:r>
              <a:rPr lang="ru-RU" b="1" i="1" dirty="0">
                <a:solidFill>
                  <a:schemeClr val="bg2">
                    <a:lumMod val="50000"/>
                  </a:schemeClr>
                </a:solidFill>
              </a:rPr>
              <a:t>. Участники R3 считают, что «цепь блоков» — не однозначное зло для банков, а даже наоборот – возможность сократить расходы.</a:t>
            </a:r>
            <a:endParaRPr lang="ru-RU" b="1" dirty="0">
              <a:solidFill>
                <a:schemeClr val="bg2">
                  <a:lumMod val="50000"/>
                </a:schemeClr>
              </a:solidFill>
            </a:endParaRPr>
          </a:p>
          <a:p>
            <a:r>
              <a:rPr lang="ru-RU" b="1" i="1" dirty="0">
                <a:solidFill>
                  <a:schemeClr val="bg2">
                    <a:lumMod val="50000"/>
                  </a:schemeClr>
                </a:solidFill>
              </a:rPr>
              <a:t>В частности, банкиры не против полностью перевести межбанковские платежи </a:t>
            </a:r>
            <a:r>
              <a:rPr lang="ru-RU" b="1" i="1" u="sng" dirty="0">
                <a:solidFill>
                  <a:schemeClr val="bg2">
                    <a:lumMod val="50000"/>
                  </a:schemeClr>
                </a:solidFill>
              </a:rPr>
              <a:t>на </a:t>
            </a:r>
            <a:r>
              <a:rPr lang="ru-RU" b="1" i="1" u="sng" dirty="0" err="1">
                <a:solidFill>
                  <a:schemeClr val="bg2">
                    <a:lumMod val="50000"/>
                  </a:schemeClr>
                </a:solidFill>
              </a:rPr>
              <a:t>блокчейн</a:t>
            </a:r>
            <a:r>
              <a:rPr lang="ru-RU" b="1" i="1" u="sng" dirty="0">
                <a:solidFill>
                  <a:schemeClr val="bg2">
                    <a:lumMod val="50000"/>
                  </a:schemeClr>
                </a:solidFill>
              </a:rPr>
              <a:t>-основу </a:t>
            </a:r>
            <a:r>
              <a:rPr lang="ru-RU" b="1" i="1" dirty="0">
                <a:solidFill>
                  <a:schemeClr val="bg2">
                    <a:lumMod val="50000"/>
                  </a:schemeClr>
                </a:solidFill>
              </a:rPr>
              <a:t>и полностью отказаться от ныне действующей системы SWIFT.</a:t>
            </a:r>
            <a:endParaRPr lang="ru-RU" b="1" dirty="0">
              <a:solidFill>
                <a:schemeClr val="bg2">
                  <a:lumMod val="50000"/>
                </a:schemeClr>
              </a:solidFill>
            </a:endParaRPr>
          </a:p>
          <a:p>
            <a:r>
              <a:rPr lang="ru-RU" b="1" dirty="0">
                <a:solidFill>
                  <a:schemeClr val="bg2">
                    <a:lumMod val="50000"/>
                  </a:schemeClr>
                </a:solidFill>
              </a:rPr>
              <a:t>В России отношение к </a:t>
            </a:r>
            <a:r>
              <a:rPr lang="ru-RU" b="1" dirty="0" err="1">
                <a:solidFill>
                  <a:schemeClr val="bg2">
                    <a:lumMod val="50000"/>
                  </a:schemeClr>
                </a:solidFill>
              </a:rPr>
              <a:t>блокчейну</a:t>
            </a:r>
            <a:r>
              <a:rPr lang="ru-RU" b="1" dirty="0">
                <a:solidFill>
                  <a:schemeClr val="bg2">
                    <a:lumMod val="50000"/>
                  </a:schemeClr>
                </a:solidFill>
              </a:rPr>
              <a:t> и </a:t>
            </a:r>
            <a:r>
              <a:rPr lang="ru-RU" b="1" dirty="0" err="1">
                <a:solidFill>
                  <a:schemeClr val="bg2">
                    <a:lumMod val="50000"/>
                  </a:schemeClr>
                </a:solidFill>
              </a:rPr>
              <a:t>криптовалютам</a:t>
            </a:r>
            <a:r>
              <a:rPr lang="ru-RU" b="1" dirty="0">
                <a:solidFill>
                  <a:schemeClr val="bg2">
                    <a:lumMod val="50000"/>
                  </a:schemeClr>
                </a:solidFill>
              </a:rPr>
              <a:t> неоднозначное. Правительство то предлагает полностью запретить, то призывает изучать. Минфин – за уголовную ответственность лиц, использующих </a:t>
            </a:r>
            <a:r>
              <a:rPr lang="ru-RU" b="1" dirty="0" err="1">
                <a:solidFill>
                  <a:schemeClr val="bg2">
                    <a:lumMod val="50000"/>
                  </a:schemeClr>
                </a:solidFill>
              </a:rPr>
              <a:t>криптовалюты</a:t>
            </a:r>
            <a:r>
              <a:rPr lang="ru-RU" b="1" dirty="0">
                <a:solidFill>
                  <a:schemeClr val="bg2">
                    <a:lumMod val="50000"/>
                  </a:schemeClr>
                </a:solidFill>
              </a:rPr>
              <a:t>, а глава Сбербанка Герман Греф, как и руководитель ЦБ Эльвира </a:t>
            </a:r>
            <a:endParaRPr lang="ru-RU" b="1" dirty="0" smtClean="0">
              <a:solidFill>
                <a:schemeClr val="bg2">
                  <a:lumMod val="50000"/>
                </a:schemeClr>
              </a:solidFill>
            </a:endParaRPr>
          </a:p>
          <a:p>
            <a:r>
              <a:rPr lang="ru-RU" b="1" dirty="0" err="1" smtClean="0">
                <a:solidFill>
                  <a:schemeClr val="bg2">
                    <a:lumMod val="50000"/>
                  </a:schemeClr>
                </a:solidFill>
              </a:rPr>
              <a:t>Набиуллина</a:t>
            </a:r>
            <a:r>
              <a:rPr lang="ru-RU" b="1" dirty="0" smtClean="0">
                <a:solidFill>
                  <a:schemeClr val="bg2">
                    <a:lumMod val="50000"/>
                  </a:schemeClr>
                </a:solidFill>
              </a:rPr>
              <a:t> </a:t>
            </a:r>
            <a:r>
              <a:rPr lang="ru-RU" b="1" dirty="0">
                <a:solidFill>
                  <a:schemeClr val="bg2">
                    <a:lumMod val="50000"/>
                  </a:schemeClr>
                </a:solidFill>
              </a:rPr>
              <a:t>публично поддерживают новые технологии.</a:t>
            </a:r>
          </a:p>
        </p:txBody>
      </p:sp>
      <p:sp>
        <p:nvSpPr>
          <p:cNvPr id="9" name="6-конечная звезда 8"/>
          <p:cNvSpPr/>
          <p:nvPr/>
        </p:nvSpPr>
        <p:spPr>
          <a:xfrm>
            <a:off x="11729392" y="8572535"/>
            <a:ext cx="914400" cy="914400"/>
          </a:xfrm>
          <a:prstGeom prst="star6">
            <a:avLst/>
          </a:prstGeom>
          <a:ln>
            <a:solidFill>
              <a:schemeClr val="bg2">
                <a:lumMod val="50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dirty="0" smtClean="0">
                <a:solidFill>
                  <a:schemeClr val="accent4">
                    <a:lumMod val="75000"/>
                  </a:schemeClr>
                </a:solidFill>
              </a:rPr>
              <a:t>3</a:t>
            </a:r>
            <a:endParaRPr lang="ru-RU" dirty="0">
              <a:solidFill>
                <a:schemeClr val="accent4">
                  <a:lumMod val="75000"/>
                </a:schemeClr>
              </a:solidFill>
            </a:endParaRPr>
          </a:p>
        </p:txBody>
      </p:sp>
    </p:spTree>
    <p:extLst>
      <p:ext uri="{BB962C8B-B14F-4D97-AF65-F5344CB8AC3E}">
        <p14:creationId xmlns:p14="http://schemas.microsoft.com/office/powerpoint/2010/main" val="38242390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4936" y="0"/>
            <a:ext cx="5112821" cy="2143143"/>
          </a:xfrm>
          <a:prstGeom prst="rect">
            <a:avLst/>
          </a:prstGeom>
        </p:spPr>
      </p:pic>
      <p:sp>
        <p:nvSpPr>
          <p:cNvPr id="2" name="TextBox 1"/>
          <p:cNvSpPr txBox="1"/>
          <p:nvPr/>
        </p:nvSpPr>
        <p:spPr>
          <a:xfrm>
            <a:off x="0" y="336104"/>
            <a:ext cx="12585829" cy="10048905"/>
          </a:xfrm>
          <a:prstGeom prst="rect">
            <a:avLst/>
          </a:prstGeom>
          <a:noFill/>
        </p:spPr>
        <p:txBody>
          <a:bodyPr wrap="square" rtlCol="0">
            <a:spAutoFit/>
          </a:bodyPr>
          <a:lstStyle/>
          <a:p>
            <a:r>
              <a:rPr lang="ru-RU" sz="4000" dirty="0" smtClean="0"/>
              <a:t>       </a:t>
            </a:r>
            <a:r>
              <a:rPr lang="ru-RU" sz="4000" b="1" dirty="0" smtClean="0">
                <a:solidFill>
                  <a:srgbClr val="C00000"/>
                </a:solidFill>
              </a:rPr>
              <a:t>Преимущества технологии </a:t>
            </a:r>
          </a:p>
          <a:p>
            <a:endParaRPr lang="ru-RU" dirty="0" smtClean="0"/>
          </a:p>
          <a:p>
            <a:r>
              <a:rPr lang="ru-RU" dirty="0" smtClean="0"/>
              <a:t>                   </a:t>
            </a:r>
            <a:r>
              <a:rPr lang="ru-RU" dirty="0" smtClean="0">
                <a:solidFill>
                  <a:srgbClr val="FF0000"/>
                </a:solidFill>
              </a:rPr>
              <a:t>У системы множество плюсов:</a:t>
            </a:r>
          </a:p>
          <a:p>
            <a:r>
              <a:rPr lang="ru-RU" dirty="0" smtClean="0"/>
              <a:t> </a:t>
            </a:r>
          </a:p>
          <a:p>
            <a:r>
              <a:rPr lang="ru-RU" sz="2800" dirty="0" smtClean="0">
                <a:solidFill>
                  <a:srgbClr val="0070C0"/>
                </a:solidFill>
              </a:rPr>
              <a:t>-она децентрализована, </a:t>
            </a:r>
          </a:p>
          <a:p>
            <a:r>
              <a:rPr lang="ru-RU" sz="2800" dirty="0" smtClean="0">
                <a:solidFill>
                  <a:srgbClr val="0070C0"/>
                </a:solidFill>
              </a:rPr>
              <a:t>-её почти невозможно взломать, </a:t>
            </a:r>
          </a:p>
          <a:p>
            <a:r>
              <a:rPr lang="ru-RU" sz="2800" dirty="0" smtClean="0">
                <a:solidFill>
                  <a:srgbClr val="0070C0"/>
                </a:solidFill>
              </a:rPr>
              <a:t>-вся информация, которая формируется в блоки, автоматически подвергается шифрованию.</a:t>
            </a:r>
          </a:p>
          <a:p>
            <a:r>
              <a:rPr lang="ru-RU" sz="2800" dirty="0" smtClean="0">
                <a:solidFill>
                  <a:srgbClr val="0070C0"/>
                </a:solidFill>
              </a:rPr>
              <a:t>-данные, которые поступают в </a:t>
            </a:r>
            <a:r>
              <a:rPr lang="ru-RU" sz="2800" dirty="0" err="1" smtClean="0">
                <a:solidFill>
                  <a:srgbClr val="0070C0"/>
                </a:solidFill>
              </a:rPr>
              <a:t>блокчейн</a:t>
            </a:r>
            <a:r>
              <a:rPr lang="ru-RU" sz="2800" dirty="0" smtClean="0">
                <a:solidFill>
                  <a:srgbClr val="0070C0"/>
                </a:solidFill>
              </a:rPr>
              <a:t>, изменить задним числом невозможно (в теории они хранятся там вечно и не на серверах, а на каждом компьютере одновременно).</a:t>
            </a:r>
          </a:p>
          <a:p>
            <a:r>
              <a:rPr lang="ru-RU" sz="2800" dirty="0" smtClean="0">
                <a:solidFill>
                  <a:srgbClr val="0070C0"/>
                </a:solidFill>
              </a:rPr>
              <a:t>Распространение информации без копирования многие уже сейчас называют </a:t>
            </a:r>
            <a:r>
              <a:rPr lang="ru-RU" sz="2800" i="1" dirty="0" smtClean="0">
                <a:solidFill>
                  <a:srgbClr val="0070C0"/>
                </a:solidFill>
              </a:rPr>
              <a:t>новым интернетом</a:t>
            </a:r>
            <a:r>
              <a:rPr lang="ru-RU" sz="2800" dirty="0" smtClean="0">
                <a:solidFill>
                  <a:srgbClr val="0070C0"/>
                </a:solidFill>
              </a:rPr>
              <a:t> или</a:t>
            </a:r>
            <a:r>
              <a:rPr lang="ru-RU" sz="2800" dirty="0" smtClean="0"/>
              <a:t> </a:t>
            </a:r>
            <a:r>
              <a:rPr lang="ru-RU" sz="3200" b="1" i="1" dirty="0" smtClean="0">
                <a:solidFill>
                  <a:srgbClr val="FF0000"/>
                </a:solidFill>
              </a:rPr>
              <a:t>интернетом ценностей</a:t>
            </a:r>
            <a:r>
              <a:rPr lang="ru-RU" sz="2800" dirty="0" smtClean="0"/>
              <a:t>. </a:t>
            </a:r>
          </a:p>
          <a:p>
            <a:endParaRPr lang="ru-RU" sz="2800" dirty="0" smtClean="0"/>
          </a:p>
          <a:p>
            <a:r>
              <a:rPr lang="ru-RU" sz="2800" dirty="0" smtClean="0"/>
              <a:t>                        		         </a:t>
            </a:r>
            <a:r>
              <a:rPr lang="ru-RU" sz="2800" b="1" dirty="0" smtClean="0">
                <a:solidFill>
                  <a:srgbClr val="FF0000"/>
                </a:solidFill>
              </a:rPr>
              <a:t>Общее представление о технологии:</a:t>
            </a:r>
          </a:p>
          <a:p>
            <a:endParaRPr lang="ru-RU" sz="2800" dirty="0" smtClean="0"/>
          </a:p>
          <a:p>
            <a:r>
              <a:rPr lang="ru-RU" sz="2800" dirty="0" smtClean="0"/>
              <a:t>                                                       -огромная база данных, которая тысячи раз                             		                продублирована в сети и регулярно обновляется, 		                когда в неё добавляются новые блоки.</a:t>
            </a:r>
          </a:p>
          <a:p>
            <a:r>
              <a:rPr lang="ru-RU" sz="2800" dirty="0"/>
              <a:t> </a:t>
            </a:r>
            <a:r>
              <a:rPr lang="ru-RU" sz="2800" dirty="0" smtClean="0"/>
              <a:t>                                                 </a:t>
            </a:r>
          </a:p>
          <a:p>
            <a:r>
              <a:rPr lang="ru-RU" sz="2800" dirty="0"/>
              <a:t> </a:t>
            </a:r>
            <a:r>
              <a:rPr lang="ru-RU" sz="2800" dirty="0" smtClean="0"/>
              <a:t>                                            </a:t>
            </a:r>
            <a:r>
              <a:rPr lang="ru-RU" sz="2000" dirty="0" smtClean="0"/>
              <a:t>Далее рассмотрим преимущества системы более подробно:</a:t>
            </a:r>
          </a:p>
          <a:p>
            <a:endParaRPr lang="ru-RU" sz="2800" dirty="0"/>
          </a:p>
        </p:txBody>
      </p:sp>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312769"/>
            <a:ext cx="4024536" cy="3288432"/>
          </a:xfrm>
          <a:prstGeom prst="rect">
            <a:avLst/>
          </a:prstGeom>
        </p:spPr>
      </p:pic>
      <p:sp>
        <p:nvSpPr>
          <p:cNvPr id="3" name="6-конечная звезда 2"/>
          <p:cNvSpPr/>
          <p:nvPr/>
        </p:nvSpPr>
        <p:spPr>
          <a:xfrm>
            <a:off x="11513368" y="8401000"/>
            <a:ext cx="914400" cy="914400"/>
          </a:xfrm>
          <a:prstGeom prst="star6">
            <a:avLst/>
          </a:prstGeom>
          <a:solidFill>
            <a:schemeClr val="bg1"/>
          </a:solidFill>
          <a:ln>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dirty="0" smtClean="0">
                <a:solidFill>
                  <a:srgbClr val="C00000"/>
                </a:solidFill>
              </a:rPr>
              <a:t>4</a:t>
            </a:r>
            <a:endParaRPr lang="ru-RU" dirty="0">
              <a:solidFill>
                <a:srgbClr val="C00000"/>
              </a:solidFill>
            </a:endParaRPr>
          </a:p>
        </p:txBody>
      </p:sp>
    </p:spTree>
    <p:extLst>
      <p:ext uri="{BB962C8B-B14F-4D97-AF65-F5344CB8AC3E}">
        <p14:creationId xmlns:p14="http://schemas.microsoft.com/office/powerpoint/2010/main" val="36342823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56584" y="6084"/>
            <a:ext cx="9073008" cy="10153128"/>
          </a:xfrm>
          <a:prstGeom prst="rect">
            <a:avLst/>
          </a:prstGeom>
        </p:spPr>
      </p:pic>
      <p:sp>
        <p:nvSpPr>
          <p:cNvPr id="2" name="TextBox 1"/>
          <p:cNvSpPr txBox="1"/>
          <p:nvPr/>
        </p:nvSpPr>
        <p:spPr>
          <a:xfrm>
            <a:off x="3051587" y="419833"/>
            <a:ext cx="9505056" cy="8863965"/>
          </a:xfrm>
          <a:prstGeom prst="rect">
            <a:avLst/>
          </a:prstGeom>
          <a:noFill/>
        </p:spPr>
        <p:txBody>
          <a:bodyPr wrap="square" rtlCol="0">
            <a:spAutoFit/>
          </a:bodyPr>
          <a:lstStyle/>
          <a:p>
            <a:r>
              <a:rPr lang="ru-RU" sz="3600" dirty="0" smtClean="0"/>
              <a:t>                  </a:t>
            </a:r>
            <a:r>
              <a:rPr lang="ru-RU" sz="3200" b="1" dirty="0" smtClean="0">
                <a:solidFill>
                  <a:srgbClr val="FF0000"/>
                </a:solidFill>
              </a:rPr>
              <a:t>1</a:t>
            </a:r>
            <a:r>
              <a:rPr lang="ru-RU" sz="3200" b="1" dirty="0">
                <a:solidFill>
                  <a:srgbClr val="FF0000"/>
                </a:solidFill>
              </a:rPr>
              <a:t>) Прозрачность сделок</a:t>
            </a:r>
          </a:p>
          <a:p>
            <a:r>
              <a:rPr lang="ru-RU" sz="3200" dirty="0"/>
              <a:t>Сеть </a:t>
            </a:r>
            <a:r>
              <a:rPr lang="ru-RU" sz="3200" dirty="0" err="1"/>
              <a:t>блокчейн</a:t>
            </a:r>
            <a:r>
              <a:rPr lang="ru-RU" sz="3200" dirty="0"/>
              <a:t> пребывает в </a:t>
            </a:r>
            <a:r>
              <a:rPr lang="ru-RU" sz="3200" dirty="0" smtClean="0"/>
              <a:t>состоянии постоянного</a:t>
            </a:r>
            <a:r>
              <a:rPr lang="ru-RU" sz="3200" dirty="0"/>
              <a:t> </a:t>
            </a:r>
            <a:r>
              <a:rPr lang="ru-RU" sz="3200" i="1" dirty="0" smtClean="0"/>
              <a:t>консенсуса</a:t>
            </a:r>
            <a:r>
              <a:rPr lang="ru-RU" sz="3200" dirty="0"/>
              <a:t> – то есть регулярно проверяет сама себя, </a:t>
            </a:r>
            <a:r>
              <a:rPr lang="ru-RU" sz="3200" dirty="0" smtClean="0"/>
              <a:t>проводя своеобразный</a:t>
            </a:r>
            <a:r>
              <a:rPr lang="ru-RU" sz="3200" dirty="0"/>
              <a:t> </a:t>
            </a:r>
            <a:r>
              <a:rPr lang="ru-RU" sz="3200" b="1" dirty="0" smtClean="0">
                <a:solidFill>
                  <a:srgbClr val="FF0000"/>
                </a:solidFill>
              </a:rPr>
              <a:t>аудит </a:t>
            </a:r>
            <a:r>
              <a:rPr lang="ru-RU" sz="3200" b="1" dirty="0">
                <a:solidFill>
                  <a:srgbClr val="FF0000"/>
                </a:solidFill>
              </a:rPr>
              <a:t>цифровой экосистемы</a:t>
            </a:r>
            <a:r>
              <a:rPr lang="ru-RU" sz="3200" dirty="0"/>
              <a:t>. </a:t>
            </a:r>
            <a:endParaRPr lang="ru-RU" sz="3200" dirty="0" smtClean="0"/>
          </a:p>
          <a:p>
            <a:endParaRPr lang="ru-RU" sz="3200" dirty="0" smtClean="0"/>
          </a:p>
          <a:p>
            <a:r>
              <a:rPr lang="ru-RU" sz="3200" dirty="0" smtClean="0"/>
              <a:t>При </a:t>
            </a:r>
            <a:r>
              <a:rPr lang="ru-RU" sz="3200" dirty="0"/>
              <a:t>этом все данные, внедренные в сеть, остаются прозрачными – информация обо всех операциях доступна каждому пользователю</a:t>
            </a:r>
            <a:r>
              <a:rPr lang="ru-RU" sz="3600" dirty="0" smtClean="0"/>
              <a:t>.</a:t>
            </a:r>
            <a:r>
              <a:rPr lang="ru-RU" sz="3600" dirty="0"/>
              <a:t> </a:t>
            </a:r>
            <a:endParaRPr lang="ru-RU" sz="3600" dirty="0" smtClean="0"/>
          </a:p>
          <a:p>
            <a:r>
              <a:rPr lang="ru-RU" dirty="0"/>
              <a:t> </a:t>
            </a:r>
            <a:r>
              <a:rPr lang="ru-RU" dirty="0" smtClean="0"/>
              <a:t>               </a:t>
            </a:r>
            <a:endParaRPr lang="ru-RU" dirty="0"/>
          </a:p>
          <a:p>
            <a:r>
              <a:rPr lang="ru-RU" dirty="0" smtClean="0"/>
              <a:t>  	</a:t>
            </a:r>
            <a:r>
              <a:rPr lang="ru-RU" sz="3200" b="1" dirty="0" smtClean="0">
                <a:solidFill>
                  <a:srgbClr val="FF0000"/>
                </a:solidFill>
              </a:rPr>
              <a:t>2</a:t>
            </a:r>
            <a:r>
              <a:rPr lang="ru-RU" sz="3200" b="1" dirty="0">
                <a:solidFill>
                  <a:srgbClr val="FF0000"/>
                </a:solidFill>
              </a:rPr>
              <a:t>) Отсутствие центрального сервера</a:t>
            </a:r>
          </a:p>
          <a:p>
            <a:r>
              <a:rPr lang="ru-RU" sz="3200" dirty="0" smtClean="0"/>
              <a:t>Взять </a:t>
            </a:r>
            <a:r>
              <a:rPr lang="ru-RU" sz="3200" dirty="0" err="1" smtClean="0"/>
              <a:t>блокчейн</a:t>
            </a:r>
            <a:r>
              <a:rPr lang="ru-RU" sz="3200" dirty="0" smtClean="0"/>
              <a:t>-систему под контроль практически невозможно.</a:t>
            </a:r>
            <a:r>
              <a:rPr lang="ru-RU" sz="3200" dirty="0"/>
              <a:t> </a:t>
            </a:r>
            <a:endParaRPr lang="ru-RU" sz="3200" dirty="0" smtClean="0"/>
          </a:p>
          <a:p>
            <a:r>
              <a:rPr lang="ru-RU" sz="3200" dirty="0" smtClean="0"/>
              <a:t>Чтобы </a:t>
            </a:r>
            <a:r>
              <a:rPr lang="ru-RU" sz="3200" dirty="0"/>
              <a:t>изменить данные сразу во всей сети, нужны неограниченные вычислительные мощности. База распределяется среди всех участников, значит, остаётся почти неуязвимой.</a:t>
            </a:r>
          </a:p>
          <a:p>
            <a:endParaRPr lang="ru-RU" dirty="0"/>
          </a:p>
        </p:txBody>
      </p:sp>
      <p:sp>
        <p:nvSpPr>
          <p:cNvPr id="3" name="6-конечная звезда 2"/>
          <p:cNvSpPr/>
          <p:nvPr/>
        </p:nvSpPr>
        <p:spPr>
          <a:xfrm>
            <a:off x="11642243" y="8651487"/>
            <a:ext cx="914400" cy="914400"/>
          </a:xfrm>
          <a:prstGeom prst="star6">
            <a:avLst/>
          </a:prstGeom>
          <a:ln>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dirty="0" smtClean="0">
                <a:solidFill>
                  <a:srgbClr val="C00000"/>
                </a:solidFill>
              </a:rPr>
              <a:t>5</a:t>
            </a:r>
            <a:endParaRPr lang="ru-RU" dirty="0">
              <a:solidFill>
                <a:srgbClr val="C00000"/>
              </a:solidFill>
            </a:endParaRPr>
          </a:p>
        </p:txBody>
      </p:sp>
    </p:spTree>
    <p:extLst>
      <p:ext uri="{BB962C8B-B14F-4D97-AF65-F5344CB8AC3E}">
        <p14:creationId xmlns:p14="http://schemas.microsoft.com/office/powerpoint/2010/main" val="16650439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Почему Блокчейн имеет высокую защиту"/>
          <p:cNvPicPr/>
          <p:nvPr/>
        </p:nvPicPr>
        <p:blipFill>
          <a:blip r:embed="rId2">
            <a:extLst>
              <a:ext uri="{28A0092B-C50C-407E-A947-70E740481C1C}">
                <a14:useLocalDpi xmlns:a14="http://schemas.microsoft.com/office/drawing/2010/main" val="0"/>
              </a:ext>
            </a:extLst>
          </a:blip>
          <a:srcRect/>
          <a:stretch>
            <a:fillRect/>
          </a:stretch>
        </p:blipFill>
        <p:spPr bwMode="auto">
          <a:xfrm>
            <a:off x="4481" y="-1104056"/>
            <a:ext cx="3952528" cy="6840759"/>
          </a:xfrm>
          <a:prstGeom prst="rect">
            <a:avLst/>
          </a:prstGeom>
          <a:noFill/>
          <a:ln>
            <a:noFill/>
          </a:ln>
        </p:spPr>
      </p:pic>
      <p:sp>
        <p:nvSpPr>
          <p:cNvPr id="6" name="TextBox 5"/>
          <p:cNvSpPr txBox="1"/>
          <p:nvPr/>
        </p:nvSpPr>
        <p:spPr>
          <a:xfrm>
            <a:off x="4096544" y="264096"/>
            <a:ext cx="8568952" cy="5478423"/>
          </a:xfrm>
          <a:prstGeom prst="rect">
            <a:avLst/>
          </a:prstGeom>
          <a:noFill/>
        </p:spPr>
        <p:txBody>
          <a:bodyPr wrap="square" rtlCol="0">
            <a:spAutoFit/>
          </a:bodyPr>
          <a:lstStyle/>
          <a:p>
            <a:r>
              <a:rPr lang="ru-RU" b="1" dirty="0">
                <a:solidFill>
                  <a:srgbClr val="FF0000"/>
                </a:solidFill>
              </a:rPr>
              <a:t>3) Наличие полной копии базы у каждого </a:t>
            </a:r>
            <a:r>
              <a:rPr lang="ru-RU" b="1" dirty="0" smtClean="0">
                <a:solidFill>
                  <a:srgbClr val="FF0000"/>
                </a:solidFill>
              </a:rPr>
              <a:t>пользователя.</a:t>
            </a:r>
            <a:endParaRPr lang="ru-RU" b="1" dirty="0">
              <a:solidFill>
                <a:srgbClr val="FF0000"/>
              </a:solidFill>
            </a:endParaRPr>
          </a:p>
          <a:p>
            <a:r>
              <a:rPr lang="ru-RU" dirty="0"/>
              <a:t>Поскольку у каждого участника </a:t>
            </a:r>
            <a:r>
              <a:rPr lang="ru-RU" u="sng" dirty="0" err="1"/>
              <a:t>блокчейн</a:t>
            </a:r>
            <a:r>
              <a:rPr lang="ru-RU" u="sng" dirty="0"/>
              <a:t>-сети</a:t>
            </a:r>
            <a:r>
              <a:rPr lang="ru-RU" dirty="0"/>
              <a:t> есть обновляемая копия базы данных, согласовывать информацию с другими пользователями не нужно.</a:t>
            </a:r>
          </a:p>
          <a:p>
            <a:r>
              <a:rPr lang="ru-RU" dirty="0"/>
              <a:t>Когда в цепь вводится новая транзакция, это подтверждается всеми участниками </a:t>
            </a:r>
            <a:r>
              <a:rPr lang="ru-RU" dirty="0" smtClean="0"/>
              <a:t>системы</a:t>
            </a:r>
            <a:r>
              <a:rPr lang="ru-RU" dirty="0"/>
              <a:t>. </a:t>
            </a:r>
            <a:endParaRPr lang="ru-RU" dirty="0" smtClean="0"/>
          </a:p>
          <a:p>
            <a:r>
              <a:rPr lang="ru-RU" b="1" dirty="0" smtClean="0">
                <a:solidFill>
                  <a:srgbClr val="FF0000"/>
                </a:solidFill>
              </a:rPr>
              <a:t>Хронлогический </a:t>
            </a:r>
            <a:r>
              <a:rPr lang="ru-RU" b="1" dirty="0">
                <a:solidFill>
                  <a:srgbClr val="FF0000"/>
                </a:solidFill>
              </a:rPr>
              <a:t>порядок распределения блоков, а также сами данные изменить нельзя.</a:t>
            </a:r>
            <a:endParaRPr lang="ru-RU" dirty="0">
              <a:solidFill>
                <a:srgbClr val="FF0000"/>
              </a:solidFill>
            </a:endParaRPr>
          </a:p>
          <a:p>
            <a:endParaRPr lang="ru-RU" b="1" dirty="0" smtClean="0">
              <a:solidFill>
                <a:srgbClr val="FF0000"/>
              </a:solidFill>
            </a:endParaRPr>
          </a:p>
          <a:p>
            <a:r>
              <a:rPr lang="ru-RU" b="1" dirty="0" smtClean="0">
                <a:solidFill>
                  <a:srgbClr val="FF0000"/>
                </a:solidFill>
              </a:rPr>
              <a:t>4</a:t>
            </a:r>
            <a:r>
              <a:rPr lang="ru-RU" b="1" dirty="0">
                <a:solidFill>
                  <a:srgbClr val="FF0000"/>
                </a:solidFill>
              </a:rPr>
              <a:t>) Быстрые и точные транзакции</a:t>
            </a:r>
          </a:p>
          <a:p>
            <a:r>
              <a:rPr lang="ru-RU" dirty="0"/>
              <a:t>Децентрализованная система со встроенной защитой от взлома позволяет проводить транзакции быстро, точно и без посредников. </a:t>
            </a:r>
          </a:p>
        </p:txBody>
      </p:sp>
      <p:sp>
        <p:nvSpPr>
          <p:cNvPr id="7" name="TextBox 6"/>
          <p:cNvSpPr txBox="1"/>
          <p:nvPr/>
        </p:nvSpPr>
        <p:spPr>
          <a:xfrm>
            <a:off x="72008" y="7142216"/>
            <a:ext cx="12593488" cy="2400657"/>
          </a:xfrm>
          <a:prstGeom prst="rect">
            <a:avLst/>
          </a:prstGeom>
          <a:noFill/>
        </p:spPr>
        <p:txBody>
          <a:bodyPr wrap="square" rtlCol="0">
            <a:spAutoFit/>
          </a:bodyPr>
          <a:lstStyle/>
          <a:p>
            <a:r>
              <a:rPr lang="ru-RU" b="1" dirty="0" smtClean="0"/>
              <a:t>                                                        </a:t>
            </a:r>
            <a:r>
              <a:rPr lang="ru-RU" b="1" dirty="0" smtClean="0">
                <a:solidFill>
                  <a:srgbClr val="FF0000"/>
                </a:solidFill>
              </a:rPr>
              <a:t>5</a:t>
            </a:r>
            <a:r>
              <a:rPr lang="ru-RU" b="1" dirty="0">
                <a:solidFill>
                  <a:srgbClr val="FF0000"/>
                </a:solidFill>
              </a:rPr>
              <a:t>) Шифрование данных</a:t>
            </a:r>
          </a:p>
          <a:p>
            <a:r>
              <a:rPr lang="ru-RU" dirty="0"/>
              <a:t>Данные, которые формируются в блок, шифруются в автоматическом режиме. Криптография – гарантия полной безопасности данных. </a:t>
            </a:r>
            <a:r>
              <a:rPr lang="ru-RU" i="1" dirty="0"/>
              <a:t>Хеширование</a:t>
            </a:r>
            <a:r>
              <a:rPr lang="ru-RU" dirty="0"/>
              <a:t> </a:t>
            </a:r>
            <a:r>
              <a:rPr lang="ru-RU" sz="1200" dirty="0"/>
              <a:t>(выходные данные) </a:t>
            </a:r>
            <a:r>
              <a:rPr lang="ru-RU" sz="2400" dirty="0" smtClean="0"/>
              <a:t>в </a:t>
            </a:r>
            <a:r>
              <a:rPr lang="ru-RU" dirty="0" err="1" smtClean="0"/>
              <a:t>блокчейнах</a:t>
            </a:r>
            <a:r>
              <a:rPr lang="ru-RU" dirty="0" smtClean="0"/>
              <a:t> </a:t>
            </a:r>
            <a:r>
              <a:rPr lang="ru-RU" dirty="0"/>
              <a:t>гарантирует необратимость всей цепи транзакций, а цифровые подписи и ключи двух видов делают информацию внутри блоков недоступной </a:t>
            </a:r>
            <a:endParaRPr lang="ru-RU" dirty="0" smtClean="0"/>
          </a:p>
          <a:p>
            <a:r>
              <a:rPr lang="ru-RU" dirty="0" smtClean="0"/>
              <a:t>для </a:t>
            </a:r>
            <a:r>
              <a:rPr lang="ru-RU" dirty="0"/>
              <a:t>посторонних</a:t>
            </a:r>
          </a:p>
        </p:txBody>
      </p:sp>
      <p:sp>
        <p:nvSpPr>
          <p:cNvPr id="8" name="6-конечная звезда 7"/>
          <p:cNvSpPr/>
          <p:nvPr/>
        </p:nvSpPr>
        <p:spPr>
          <a:xfrm>
            <a:off x="11873408" y="8473008"/>
            <a:ext cx="792088" cy="914400"/>
          </a:xfrm>
          <a:prstGeom prst="star6">
            <a:avLst/>
          </a:prstGeom>
          <a:ln>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dirty="0" smtClean="0">
                <a:solidFill>
                  <a:srgbClr val="C00000"/>
                </a:solidFill>
              </a:rPr>
              <a:t>6</a:t>
            </a:r>
            <a:endParaRPr lang="ru-RU" dirty="0">
              <a:solidFill>
                <a:srgbClr val="C00000"/>
              </a:solidFill>
            </a:endParaRPr>
          </a:p>
        </p:txBody>
      </p:sp>
      <p:sp>
        <p:nvSpPr>
          <p:cNvPr id="9" name="TextBox 8"/>
          <p:cNvSpPr txBox="1"/>
          <p:nvPr/>
        </p:nvSpPr>
        <p:spPr>
          <a:xfrm>
            <a:off x="0" y="5736703"/>
            <a:ext cx="12665496" cy="1661993"/>
          </a:xfrm>
          <a:prstGeom prst="rect">
            <a:avLst/>
          </a:prstGeom>
          <a:noFill/>
        </p:spPr>
        <p:txBody>
          <a:bodyPr wrap="square" rtlCol="0">
            <a:spAutoFit/>
          </a:bodyPr>
          <a:lstStyle/>
          <a:p>
            <a:r>
              <a:rPr lang="ru-RU" sz="1800" b="1" i="1" dirty="0">
                <a:solidFill>
                  <a:srgbClr val="0070C0"/>
                </a:solidFill>
              </a:rPr>
              <a:t>На принципе точности основаны набирающие популярность в бизнесе смарт контракты – то есть умные контракты. В обычном договоре означены обязательства сторон, условия выполнения соглашения и последствия нарушения договора. Всегда есть риск, что одним не заплатят, а другие не получат, что хотели.</a:t>
            </a:r>
            <a:endParaRPr lang="ru-RU" sz="1800" b="1" dirty="0">
              <a:solidFill>
                <a:srgbClr val="0070C0"/>
              </a:solidFill>
            </a:endParaRPr>
          </a:p>
          <a:p>
            <a:r>
              <a:rPr lang="ru-RU" sz="1800" b="1" i="1" dirty="0">
                <a:solidFill>
                  <a:srgbClr val="0070C0"/>
                </a:solidFill>
              </a:rPr>
              <a:t>«Умный контракт» основан на другом принципе. Такой договор исполняется лишь при достижении определённых условий (принцип «если…, то</a:t>
            </a:r>
            <a:r>
              <a:rPr lang="ru-RU" sz="1800" b="1" i="1" dirty="0" smtClean="0">
                <a:solidFill>
                  <a:srgbClr val="0070C0"/>
                </a:solidFill>
              </a:rPr>
              <a:t>…»).  </a:t>
            </a:r>
            <a:r>
              <a:rPr lang="ru-RU" sz="1800" b="1" i="1" dirty="0">
                <a:solidFill>
                  <a:srgbClr val="0070C0"/>
                </a:solidFill>
              </a:rPr>
              <a:t>Нарушить смарт-контракт нельзя, как и изменить </a:t>
            </a:r>
            <a:r>
              <a:rPr lang="ru-RU" sz="1800" b="1" i="1" dirty="0" smtClean="0">
                <a:solidFill>
                  <a:srgbClr val="0070C0"/>
                </a:solidFill>
              </a:rPr>
              <a:t>условия </a:t>
            </a:r>
            <a:r>
              <a:rPr lang="ru-RU" sz="1800" b="1" i="1" dirty="0">
                <a:solidFill>
                  <a:srgbClr val="0070C0"/>
                </a:solidFill>
              </a:rPr>
              <a:t>задним числом</a:t>
            </a:r>
            <a:endParaRPr lang="ru-RU" sz="1800" b="1" dirty="0">
              <a:solidFill>
                <a:srgbClr val="0070C0"/>
              </a:solidFill>
            </a:endParaRPr>
          </a:p>
          <a:p>
            <a:endParaRPr lang="ru-RU" sz="1200" dirty="0"/>
          </a:p>
        </p:txBody>
      </p:sp>
    </p:spTree>
    <p:extLst>
      <p:ext uri="{BB962C8B-B14F-4D97-AF65-F5344CB8AC3E}">
        <p14:creationId xmlns:p14="http://schemas.microsoft.com/office/powerpoint/2010/main" val="32023534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Уильям Могаяр (William Mougayar)"/>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647825" cy="1647825"/>
          </a:xfrm>
          <a:prstGeom prst="rect">
            <a:avLst/>
          </a:prstGeom>
          <a:noFill/>
          <a:ln>
            <a:noFill/>
          </a:ln>
        </p:spPr>
      </p:pic>
      <p:sp>
        <p:nvSpPr>
          <p:cNvPr id="4" name="TextBox 3"/>
          <p:cNvSpPr txBox="1"/>
          <p:nvPr/>
        </p:nvSpPr>
        <p:spPr>
          <a:xfrm>
            <a:off x="0" y="1848272"/>
            <a:ext cx="1720280" cy="2031325"/>
          </a:xfrm>
          <a:prstGeom prst="rect">
            <a:avLst/>
          </a:prstGeom>
          <a:noFill/>
        </p:spPr>
        <p:txBody>
          <a:bodyPr wrap="square" rtlCol="0">
            <a:spAutoFit/>
          </a:bodyPr>
          <a:lstStyle/>
          <a:p>
            <a:r>
              <a:rPr lang="ru-RU" sz="1400" b="1" dirty="0">
                <a:latin typeface="Times New Roman" panose="02020603050405020304" pitchFamily="18" charset="0"/>
                <a:cs typeface="Times New Roman" panose="02020603050405020304" pitchFamily="18" charset="0"/>
              </a:rPr>
              <a:t>Уильям </a:t>
            </a:r>
            <a:r>
              <a:rPr lang="ru-RU" sz="1400" b="1" dirty="0" err="1">
                <a:latin typeface="Times New Roman" panose="02020603050405020304" pitchFamily="18" charset="0"/>
                <a:cs typeface="Times New Roman" panose="02020603050405020304" pitchFamily="18" charset="0"/>
              </a:rPr>
              <a:t>Могаяр</a:t>
            </a:r>
            <a:r>
              <a:rPr lang="ru-RU" sz="1400" b="1" dirty="0">
                <a:latin typeface="Times New Roman" panose="02020603050405020304" pitchFamily="18" charset="0"/>
                <a:cs typeface="Times New Roman" panose="02020603050405020304" pitchFamily="18" charset="0"/>
              </a:rPr>
              <a:t> </a:t>
            </a:r>
            <a:r>
              <a:rPr lang="ru-RU" sz="1400" b="1" dirty="0" smtClean="0">
                <a:latin typeface="Times New Roman" panose="02020603050405020304" pitchFamily="18" charset="0"/>
                <a:cs typeface="Times New Roman" panose="02020603050405020304" pitchFamily="18" charset="0"/>
              </a:rPr>
              <a:t>венчурный </a:t>
            </a:r>
            <a:r>
              <a:rPr lang="ru-RU" sz="1400" b="1" dirty="0">
                <a:latin typeface="Times New Roman" panose="02020603050405020304" pitchFamily="18" charset="0"/>
                <a:cs typeface="Times New Roman" panose="02020603050405020304" pitchFamily="18" charset="0"/>
              </a:rPr>
              <a:t>советник, предприниматель, маркетолог, стратег и </a:t>
            </a:r>
            <a:r>
              <a:rPr lang="ru-RU" sz="1400" b="1" dirty="0" err="1">
                <a:latin typeface="Times New Roman" panose="02020603050405020304" pitchFamily="18" charset="0"/>
                <a:cs typeface="Times New Roman" panose="02020603050405020304" pitchFamily="18" charset="0"/>
              </a:rPr>
              <a:t>блокчейн</a:t>
            </a:r>
            <a:r>
              <a:rPr lang="ru-RU" sz="1400" b="1" dirty="0">
                <a:latin typeface="Times New Roman" panose="02020603050405020304" pitchFamily="18" charset="0"/>
                <a:cs typeface="Times New Roman" panose="02020603050405020304" pitchFamily="18" charset="0"/>
              </a:rPr>
              <a:t>-специалист.</a:t>
            </a:r>
          </a:p>
          <a:p>
            <a:endParaRPr lang="ru-RU" sz="1400" dirty="0"/>
          </a:p>
        </p:txBody>
      </p:sp>
      <p:sp>
        <p:nvSpPr>
          <p:cNvPr id="5" name="TextBox 4"/>
          <p:cNvSpPr txBox="1"/>
          <p:nvPr/>
        </p:nvSpPr>
        <p:spPr>
          <a:xfrm>
            <a:off x="1647824" y="14900"/>
            <a:ext cx="11017671" cy="4303146"/>
          </a:xfrm>
          <a:prstGeom prst="rect">
            <a:avLst/>
          </a:prstGeom>
          <a:noFill/>
          <a:ln w="38100">
            <a:solidFill>
              <a:srgbClr val="FFC000"/>
            </a:solidFill>
          </a:ln>
        </p:spPr>
        <p:txBody>
          <a:bodyPr wrap="square" rtlCol="0">
            <a:spAutoFit/>
          </a:bodyPr>
          <a:lstStyle/>
          <a:p>
            <a:r>
              <a:rPr lang="ru-RU" sz="2000" b="1" dirty="0" smtClean="0">
                <a:solidFill>
                  <a:srgbClr val="FF0000"/>
                </a:solidFill>
              </a:rPr>
              <a:t>		</a:t>
            </a:r>
            <a:r>
              <a:rPr lang="ru-RU" sz="2000" b="1" dirty="0" err="1" smtClean="0">
                <a:solidFill>
                  <a:srgbClr val="FF0000"/>
                </a:solidFill>
              </a:rPr>
              <a:t>Блокчейн</a:t>
            </a:r>
            <a:r>
              <a:rPr lang="ru-RU" sz="2000" b="1" dirty="0">
                <a:solidFill>
                  <a:srgbClr val="FF0000"/>
                </a:solidFill>
              </a:rPr>
              <a:t>, как </a:t>
            </a:r>
            <a:r>
              <a:rPr lang="ru-RU" sz="2000" b="1" dirty="0" err="1">
                <a:solidFill>
                  <a:srgbClr val="FF0000"/>
                </a:solidFill>
              </a:rPr>
              <a:t>Google</a:t>
            </a:r>
            <a:r>
              <a:rPr lang="ru-RU" sz="2000" b="1" dirty="0">
                <a:solidFill>
                  <a:srgbClr val="FF0000"/>
                </a:solidFill>
              </a:rPr>
              <a:t> </a:t>
            </a:r>
            <a:r>
              <a:rPr lang="ru-RU" sz="2000" b="1" dirty="0" err="1">
                <a:solidFill>
                  <a:srgbClr val="FF0000"/>
                </a:solidFill>
              </a:rPr>
              <a:t>Docs</a:t>
            </a:r>
            <a:endParaRPr lang="ru-RU" sz="2000" b="1" dirty="0">
              <a:solidFill>
                <a:srgbClr val="FF0000"/>
              </a:solidFill>
            </a:endParaRPr>
          </a:p>
          <a:p>
            <a:r>
              <a:rPr lang="ru-RU" sz="1800" dirty="0" smtClean="0"/>
              <a:t>При </a:t>
            </a:r>
            <a:r>
              <a:rPr lang="ru-RU" sz="1800" dirty="0"/>
              <a:t>традиционном способе работы с совместным использованием документов необходимо отправить документ </a:t>
            </a:r>
            <a:r>
              <a:rPr lang="ru-RU" sz="1800" dirty="0" err="1"/>
              <a:t>Microsoft</a:t>
            </a:r>
            <a:r>
              <a:rPr lang="ru-RU" sz="1800" dirty="0"/>
              <a:t> </a:t>
            </a:r>
            <a:r>
              <a:rPr lang="ru-RU" sz="1800" dirty="0" err="1"/>
              <a:t>Word</a:t>
            </a:r>
            <a:r>
              <a:rPr lang="ru-RU" sz="1800" dirty="0"/>
              <a:t> другому получателю, и попросить внести в него изменения. Проблема с таким сценарием в том, что необходимо дождаться возврата копии, прежде чем вы сможете увидеть сделанные изменения или внести другие </a:t>
            </a:r>
            <a:r>
              <a:rPr lang="ru-RU" sz="1800" dirty="0" smtClean="0"/>
              <a:t>изменения. </a:t>
            </a:r>
          </a:p>
          <a:p>
            <a:r>
              <a:rPr lang="ru-RU" sz="1800" b="1" dirty="0" smtClean="0"/>
              <a:t>Потому </a:t>
            </a:r>
            <a:r>
              <a:rPr lang="ru-RU" sz="1800" b="1" dirty="0"/>
              <a:t>вы не сможете его редактировать, пока кто-то другой работает с ним. </a:t>
            </a:r>
            <a:endParaRPr lang="ru-RU" sz="1800" b="1" dirty="0" smtClean="0"/>
          </a:p>
          <a:p>
            <a:r>
              <a:rPr lang="ru-RU" sz="1800" dirty="0" smtClean="0"/>
              <a:t>Это </a:t>
            </a:r>
            <a:r>
              <a:rPr lang="ru-RU" sz="1800" dirty="0"/>
              <a:t>пример того, как сегодня работают базы данных. </a:t>
            </a:r>
            <a:endParaRPr lang="ru-RU" sz="1800" dirty="0" smtClean="0"/>
          </a:p>
          <a:p>
            <a:r>
              <a:rPr lang="ru-RU" sz="1800" dirty="0" smtClean="0"/>
              <a:t>Два </a:t>
            </a:r>
            <a:r>
              <a:rPr lang="ru-RU" sz="1800" dirty="0"/>
              <a:t>владельца не могут что-то делать с одной и той же записью одновременно. Таким же образом банки поддерживают денежные остатки и переводы: они на некоторое время блокируют доступ (или уменьшают баланс) в то время как проводят транзакцию, затем обновляют другую сторону, а затем вновь открывают доступ (или заново обновляют). С </a:t>
            </a:r>
            <a:r>
              <a:rPr lang="ru-RU" sz="1800" dirty="0" err="1"/>
              <a:t>Google</a:t>
            </a:r>
            <a:r>
              <a:rPr lang="ru-RU" sz="1800" dirty="0"/>
              <a:t> </a:t>
            </a:r>
            <a:r>
              <a:rPr lang="ru-RU" sz="1800" dirty="0" err="1"/>
              <a:t>Docs</a:t>
            </a:r>
            <a:r>
              <a:rPr lang="ru-RU" sz="1800" dirty="0"/>
              <a:t> (или </a:t>
            </a:r>
            <a:r>
              <a:rPr lang="ru-RU" sz="1800" dirty="0" err="1"/>
              <a:t>Google</a:t>
            </a:r>
            <a:r>
              <a:rPr lang="ru-RU" sz="1800" dirty="0"/>
              <a:t> </a:t>
            </a:r>
            <a:r>
              <a:rPr lang="ru-RU" sz="1800" dirty="0" err="1" smtClean="0"/>
              <a:t>Sheets</a:t>
            </a:r>
            <a:r>
              <a:rPr lang="ru-RU" sz="1800" dirty="0" smtClean="0"/>
              <a:t> </a:t>
            </a:r>
            <a:r>
              <a:rPr lang="ru-RU" sz="1000" dirty="0" smtClean="0">
                <a:latin typeface="Times New Roman" panose="02020603050405020304" pitchFamily="18" charset="0"/>
                <a:cs typeface="Times New Roman" panose="02020603050405020304" pitchFamily="18" charset="0"/>
              </a:rPr>
              <a:t>редактирование таблиц</a:t>
            </a:r>
            <a:r>
              <a:rPr lang="ru-RU" sz="1800" dirty="0" smtClean="0"/>
              <a:t>), </a:t>
            </a:r>
            <a:r>
              <a:rPr lang="ru-RU" sz="1800" dirty="0"/>
              <a:t>обе стороны имеют доступ к одному и тому же документу в одно и то же время, и единственный вариант этого документа всегда виден для обоих. Это чем-то похоже на общий журнал транзакций, но это общий документ. Распределённая часть вступает в игру, когда совместное использование связано с рядом людей.</a:t>
            </a:r>
          </a:p>
        </p:txBody>
      </p:sp>
      <p:sp>
        <p:nvSpPr>
          <p:cNvPr id="6" name="TextBox 5"/>
          <p:cNvSpPr txBox="1"/>
          <p:nvPr/>
        </p:nvSpPr>
        <p:spPr>
          <a:xfrm>
            <a:off x="0" y="4656584"/>
            <a:ext cx="12614159" cy="1631216"/>
          </a:xfrm>
          <a:prstGeom prst="rect">
            <a:avLst/>
          </a:prstGeom>
          <a:solidFill>
            <a:schemeClr val="accent3">
              <a:lumMod val="20000"/>
              <a:lumOff val="80000"/>
            </a:schemeClr>
          </a:solidFill>
          <a:ln w="38100">
            <a:solidFill>
              <a:schemeClr val="accent1"/>
            </a:solidFill>
          </a:ln>
        </p:spPr>
        <p:txBody>
          <a:bodyPr wrap="square" rtlCol="0">
            <a:spAutoFit/>
          </a:bodyPr>
          <a:lstStyle/>
          <a:p>
            <a:r>
              <a:rPr lang="ru-RU" sz="2000" dirty="0" err="1"/>
              <a:t>Блокчейн</a:t>
            </a:r>
            <a:r>
              <a:rPr lang="ru-RU" sz="2000" dirty="0"/>
              <a:t>-технология, как и Интернет, имеет встроенную устойчивость к ошибкам. Сохраняя блоки информации, идентичные во всей сети, </a:t>
            </a:r>
            <a:r>
              <a:rPr lang="ru-RU" sz="2000" dirty="0" err="1"/>
              <a:t>блокчейн</a:t>
            </a:r>
            <a:r>
              <a:rPr lang="ru-RU" sz="2000" dirty="0"/>
              <a:t> не может</a:t>
            </a:r>
            <a:r>
              <a:rPr lang="ru-RU" sz="2000" dirty="0" smtClean="0"/>
              <a:t>:        </a:t>
            </a:r>
            <a:r>
              <a:rPr lang="ru-RU" sz="2000" dirty="0" smtClean="0">
                <a:solidFill>
                  <a:srgbClr val="FF0000"/>
                </a:solidFill>
              </a:rPr>
              <a:t>Контролироваться </a:t>
            </a:r>
            <a:r>
              <a:rPr lang="ru-RU" sz="2000" dirty="0">
                <a:solidFill>
                  <a:srgbClr val="FF0000"/>
                </a:solidFill>
              </a:rPr>
              <a:t>кем-то одним</a:t>
            </a:r>
            <a:r>
              <a:rPr lang="ru-RU" sz="2000" dirty="0" smtClean="0">
                <a:solidFill>
                  <a:srgbClr val="FF0000"/>
                </a:solidFill>
              </a:rPr>
              <a:t>;        						Не </a:t>
            </a:r>
            <a:r>
              <a:rPr lang="ru-RU" sz="2000" dirty="0">
                <a:solidFill>
                  <a:srgbClr val="FF0000"/>
                </a:solidFill>
              </a:rPr>
              <a:t>имеет единой точки отказа.</a:t>
            </a:r>
          </a:p>
          <a:p>
            <a:r>
              <a:rPr lang="ru-RU" sz="2000" dirty="0" smtClean="0"/>
              <a:t>За </a:t>
            </a:r>
            <a:r>
              <a:rPr lang="ru-RU" sz="2000" dirty="0"/>
              <a:t>почти 30 лет Интернет доказал свою надёжность. Это достижение служит хорошим предзнаменованием для </a:t>
            </a:r>
            <a:r>
              <a:rPr lang="ru-RU" sz="2000" dirty="0" err="1"/>
              <a:t>блокчейн</a:t>
            </a:r>
            <a:r>
              <a:rPr lang="ru-RU" sz="2000" dirty="0"/>
              <a:t>-технологии, которая продолжает развиваться</a:t>
            </a:r>
            <a:r>
              <a:rPr lang="ru-RU" sz="2000" dirty="0" smtClean="0"/>
              <a:t>.</a:t>
            </a:r>
            <a:endParaRPr lang="ru-RU" sz="2000" dirty="0"/>
          </a:p>
        </p:txBody>
      </p:sp>
      <p:pic>
        <p:nvPicPr>
          <p:cNvPr id="7" name="Рисунок 6" descr="Ян Кхан (Ian Khan)"/>
          <p:cNvPicPr/>
          <p:nvPr/>
        </p:nvPicPr>
        <p:blipFill>
          <a:blip r:embed="rId3">
            <a:extLst>
              <a:ext uri="{28A0092B-C50C-407E-A947-70E740481C1C}">
                <a14:useLocalDpi xmlns:a14="http://schemas.microsoft.com/office/drawing/2010/main" val="0"/>
              </a:ext>
            </a:extLst>
          </a:blip>
          <a:srcRect/>
          <a:stretch>
            <a:fillRect/>
          </a:stretch>
        </p:blipFill>
        <p:spPr bwMode="auto">
          <a:xfrm>
            <a:off x="208112" y="6633127"/>
            <a:ext cx="1749746" cy="1944215"/>
          </a:xfrm>
          <a:prstGeom prst="rect">
            <a:avLst/>
          </a:prstGeom>
          <a:noFill/>
          <a:ln>
            <a:noFill/>
          </a:ln>
        </p:spPr>
      </p:pic>
      <p:sp>
        <p:nvSpPr>
          <p:cNvPr id="8" name="TextBox 7"/>
          <p:cNvSpPr txBox="1"/>
          <p:nvPr/>
        </p:nvSpPr>
        <p:spPr>
          <a:xfrm>
            <a:off x="1946967" y="6423658"/>
            <a:ext cx="10642139" cy="3046988"/>
          </a:xfrm>
          <a:prstGeom prst="rect">
            <a:avLst/>
          </a:prstGeom>
          <a:noFill/>
          <a:ln w="38100">
            <a:solidFill>
              <a:srgbClr val="FFC000"/>
            </a:solidFill>
          </a:ln>
        </p:spPr>
        <p:txBody>
          <a:bodyPr wrap="square" rtlCol="0">
            <a:spAutoFit/>
          </a:bodyPr>
          <a:lstStyle/>
          <a:p>
            <a:r>
              <a:rPr lang="ru-RU" sz="2400" dirty="0"/>
              <a:t>Как бы революционно это ни звучало, </a:t>
            </a:r>
            <a:r>
              <a:rPr lang="ru-RU" sz="2400" dirty="0" err="1"/>
              <a:t>блокчейн</a:t>
            </a:r>
            <a:r>
              <a:rPr lang="ru-RU" sz="2400" dirty="0"/>
              <a:t> действительно представляет собой механизм, обеспечивающий высшую степень учета и идентификации. Больше не будет пропущенных транзакций, ошибок человека или машины, или даже изменений, сделанных без согласия вовлеченных сторон. А наиболее важно то, что </a:t>
            </a:r>
            <a:r>
              <a:rPr lang="ru-RU" sz="2400" dirty="0" err="1"/>
              <a:t>блокчейн</a:t>
            </a:r>
            <a:r>
              <a:rPr lang="ru-RU" sz="2400" dirty="0"/>
              <a:t> помогает гарантировать законность транзакции путем записи её не только в главном реестре, а в распределённой системе реестров, </a:t>
            </a:r>
            <a:r>
              <a:rPr lang="ru-RU" sz="2400" dirty="0" smtClean="0"/>
              <a:t>связанных</a:t>
            </a:r>
          </a:p>
          <a:p>
            <a:r>
              <a:rPr lang="ru-RU" sz="2400" dirty="0" smtClean="0"/>
              <a:t>через </a:t>
            </a:r>
            <a:r>
              <a:rPr lang="ru-RU" sz="2400" dirty="0"/>
              <a:t>защищенный механизм проверки». </a:t>
            </a:r>
          </a:p>
        </p:txBody>
      </p:sp>
      <p:sp>
        <p:nvSpPr>
          <p:cNvPr id="9" name="TextBox 8"/>
          <p:cNvSpPr txBox="1"/>
          <p:nvPr/>
        </p:nvSpPr>
        <p:spPr>
          <a:xfrm>
            <a:off x="208112" y="8761040"/>
            <a:ext cx="1512168" cy="738664"/>
          </a:xfrm>
          <a:prstGeom prst="rect">
            <a:avLst/>
          </a:prstGeom>
          <a:noFill/>
        </p:spPr>
        <p:txBody>
          <a:bodyPr wrap="square" rtlCol="0">
            <a:spAutoFit/>
          </a:bodyPr>
          <a:lstStyle/>
          <a:p>
            <a:r>
              <a:rPr lang="ru-RU" sz="1400" dirty="0" smtClean="0"/>
              <a:t>Ян </a:t>
            </a:r>
            <a:r>
              <a:rPr lang="ru-RU" sz="1400" dirty="0" err="1" smtClean="0"/>
              <a:t>Кхан</a:t>
            </a:r>
            <a:r>
              <a:rPr lang="ru-RU" sz="1400" dirty="0"/>
              <a:t> </a:t>
            </a:r>
            <a:r>
              <a:rPr lang="ru-RU" sz="1400" dirty="0" smtClean="0"/>
              <a:t>(</a:t>
            </a:r>
            <a:r>
              <a:rPr lang="ru-RU" sz="1400" dirty="0" err="1" smtClean="0"/>
              <a:t>Ian</a:t>
            </a:r>
            <a:r>
              <a:rPr lang="ru-RU" sz="1400" dirty="0" smtClean="0"/>
              <a:t> </a:t>
            </a:r>
            <a:r>
              <a:rPr lang="ru-RU" sz="1400" dirty="0" err="1" smtClean="0"/>
              <a:t>Khan</a:t>
            </a:r>
            <a:r>
              <a:rPr lang="ru-RU" sz="1400" dirty="0" smtClean="0"/>
              <a:t>), </a:t>
            </a:r>
            <a:r>
              <a:rPr lang="ru-RU" sz="1400" dirty="0" err="1"/>
              <a:t>TEDx</a:t>
            </a:r>
            <a:r>
              <a:rPr lang="ru-RU" sz="1400" dirty="0"/>
              <a:t> спикер</a:t>
            </a:r>
          </a:p>
        </p:txBody>
      </p:sp>
      <p:sp>
        <p:nvSpPr>
          <p:cNvPr id="10" name="6-конечная звезда 9"/>
          <p:cNvSpPr/>
          <p:nvPr/>
        </p:nvSpPr>
        <p:spPr>
          <a:xfrm>
            <a:off x="11674707" y="8530034"/>
            <a:ext cx="914400" cy="914400"/>
          </a:xfrm>
          <a:prstGeom prst="star6">
            <a:avLst/>
          </a:prstGeom>
          <a:ln>
            <a:solidFill>
              <a:srgbClr val="FFC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dirty="0" smtClean="0">
                <a:solidFill>
                  <a:schemeClr val="accent3">
                    <a:lumMod val="75000"/>
                  </a:schemeClr>
                </a:solidFill>
              </a:rPr>
              <a:t>7</a:t>
            </a:r>
            <a:endParaRPr lang="ru-RU" dirty="0">
              <a:solidFill>
                <a:schemeClr val="accent3">
                  <a:lumMod val="75000"/>
                </a:schemeClr>
              </a:solidFill>
            </a:endParaRPr>
          </a:p>
        </p:txBody>
      </p:sp>
    </p:spTree>
    <p:extLst>
      <p:ext uri="{BB962C8B-B14F-4D97-AF65-F5344CB8AC3E}">
        <p14:creationId xmlns:p14="http://schemas.microsoft.com/office/powerpoint/2010/main" val="11825262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801600" cy="9601200"/>
          </a:xfrm>
          <a:prstGeom prst="rect">
            <a:avLst/>
          </a:prstGeom>
        </p:spPr>
      </p:pic>
      <p:sp>
        <p:nvSpPr>
          <p:cNvPr id="5" name="6-конечная звезда 4"/>
          <p:cNvSpPr/>
          <p:nvPr/>
        </p:nvSpPr>
        <p:spPr>
          <a:xfrm>
            <a:off x="11657384" y="8184976"/>
            <a:ext cx="914400" cy="914400"/>
          </a:xfrm>
          <a:prstGeom prst="star6">
            <a:avLst/>
          </a:prstGeom>
          <a:ln>
            <a:solidFill>
              <a:schemeClr val="bg2">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dirty="0" smtClean="0">
                <a:solidFill>
                  <a:schemeClr val="bg2">
                    <a:lumMod val="75000"/>
                  </a:schemeClr>
                </a:solidFill>
              </a:rPr>
              <a:t>8</a:t>
            </a:r>
            <a:endParaRPr lang="ru-RU" dirty="0">
              <a:solidFill>
                <a:schemeClr val="bg2">
                  <a:lumMod val="75000"/>
                </a:schemeClr>
              </a:solidFill>
            </a:endParaRPr>
          </a:p>
        </p:txBody>
      </p:sp>
    </p:spTree>
    <p:extLst>
      <p:ext uri="{BB962C8B-B14F-4D97-AF65-F5344CB8AC3E}">
        <p14:creationId xmlns:p14="http://schemas.microsoft.com/office/powerpoint/2010/main" val="93299581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резентация ЗАО Дон-КПД 2">
  <a:themeElements>
    <a:clrScheme name="Метро">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Исполнительная">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Исполнитель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Презентация ЗАО Дон-КПД 2</Template>
  <TotalTime>2894</TotalTime>
  <Words>2678</Words>
  <Application>Microsoft Office PowerPoint</Application>
  <PresentationFormat>A3 (297x420 мм)</PresentationFormat>
  <Paragraphs>274</Paragraphs>
  <Slides>28</Slides>
  <Notes>0</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28</vt:i4>
      </vt:variant>
    </vt:vector>
  </HeadingPairs>
  <TitlesOfParts>
    <vt:vector size="36" baseType="lpstr">
      <vt:lpstr>Arial</vt:lpstr>
      <vt:lpstr>Calibri</vt:lpstr>
      <vt:lpstr>Century Gothic</vt:lpstr>
      <vt:lpstr>Courier New</vt:lpstr>
      <vt:lpstr>Palatino Linotype</vt:lpstr>
      <vt:lpstr>Roboto</vt:lpstr>
      <vt:lpstr>Times New Roman</vt:lpstr>
      <vt:lpstr>Презентация ЗАО Дон-КПД 2</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Руденко</dc:creator>
  <cp:lastModifiedBy>Пользователь</cp:lastModifiedBy>
  <cp:revision>273</cp:revision>
  <dcterms:created xsi:type="dcterms:W3CDTF">2015-05-26T19:42:18Z</dcterms:created>
  <dcterms:modified xsi:type="dcterms:W3CDTF">2018-02-16T10:17:12Z</dcterms:modified>
</cp:coreProperties>
</file>