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90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703A1-01C4-4321-834A-AA2218C99DD1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6F1DF4-6EDC-4576-B386-DBB9542F0E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944215"/>
          </a:xfrm>
        </p:spPr>
        <p:txBody>
          <a:bodyPr/>
          <a:lstStyle/>
          <a:p>
            <a:r>
              <a:rPr lang="ru-RU" b="1" dirty="0"/>
              <a:t>Лекция 3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/>
          <a:lstStyle/>
          <a:p>
            <a:r>
              <a:rPr lang="ru-RU" b="1" dirty="0"/>
              <a:t>Тема: Организационно-производственная структура инженерно-технической службы.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/>
            <a:r>
              <a:rPr lang="ru-RU" dirty="0"/>
              <a:t>        разработка требований к уровню подготовки и повышению квалификации кадров.</a:t>
            </a:r>
          </a:p>
          <a:p>
            <a:pPr algn="just">
              <a:buNone/>
            </a:pPr>
            <a:r>
              <a:rPr lang="ru-RU" dirty="0"/>
              <a:t>4.     Формирование и проведение единой политики в области экологии и </a:t>
            </a:r>
            <a:r>
              <a:rPr lang="ru-RU" dirty="0" smtClean="0"/>
              <a:t>безопасности </a:t>
            </a:r>
            <a:r>
              <a:rPr lang="ru-RU" dirty="0"/>
              <a:t>движения.</a:t>
            </a:r>
          </a:p>
          <a:p>
            <a:pPr algn="just">
              <a:buNone/>
            </a:pPr>
            <a:r>
              <a:rPr lang="ru-RU" dirty="0"/>
              <a:t>5.     Проведение социальной политики.</a:t>
            </a:r>
          </a:p>
          <a:p>
            <a:pPr algn="just">
              <a:buNone/>
            </a:pPr>
            <a:r>
              <a:rPr lang="ru-RU" dirty="0"/>
              <a:t>6.     Развитие межрегиональных и внешнеэкономических связей.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>
                <a:solidFill>
                  <a:srgbClr val="FF0000"/>
                </a:solidFill>
              </a:rPr>
              <a:t>Функции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Российской транспортной инспекции </a:t>
            </a:r>
            <a:r>
              <a:rPr lang="ru-RU" dirty="0"/>
              <a:t>сводятся к контролю выполнения транспортного законодательства, требований по экологии и безопасности движения; лицензированию деятельности по производству услуг на транспорте; контролю за выполнением лицензионных требований</a:t>
            </a:r>
            <a:r>
              <a:rPr lang="ru-RU" dirty="0" smtClean="0"/>
              <a:t>.</a:t>
            </a:r>
            <a:r>
              <a:rPr lang="en-US" dirty="0"/>
              <a:t>         </a:t>
            </a:r>
            <a:r>
              <a:rPr lang="ru-RU" dirty="0"/>
              <a:t>В настоящее время на автомобильном транспорте продолжается процесс разгосударствления собственности, что приводит к появлению многочисленных мелких владельцев автомобилей, как физических, так и юридических лиц. Кроме того, значительно расширился круг предприятий, в той или иной форме оказывающих услуги, связанные с ТО и ремонтом автомобилей</a:t>
            </a:r>
            <a:r>
              <a:rPr lang="ru-RU" dirty="0" smtClean="0"/>
              <a:t>.</a:t>
            </a:r>
          </a:p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>
                <a:solidFill>
                  <a:srgbClr val="FF0000"/>
                </a:solidFill>
              </a:rPr>
              <a:t>Функции производственно-коммерческого управления </a:t>
            </a:r>
            <a:r>
              <a:rPr lang="ru-RU" dirty="0"/>
              <a:t>данных структур являются прерогативой непосредственно субъектов производственной и коммерческой деятельности: государственных (муниципальных) предприятий, учреждений и коммерческих предприятий, имеющих различную организационно-правовую струк­туру, в соответствии с положениями Гражданского кодекса РФ (ОАО, ЗАО, ООО).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            </a:t>
            </a:r>
            <a:r>
              <a:rPr lang="ru-RU" dirty="0"/>
              <a:t>Как правило, на этих предприятиях в той или иной организационно-производственной форме функционирует инженерно-техническая служба, которая располагает определенной производственной базой, ресурсами и производственными подразделениями, составляющими ее организационно-производственную структуру и осуществляющими:</a:t>
            </a:r>
          </a:p>
          <a:p>
            <a:pPr algn="just"/>
            <a:r>
              <a:rPr lang="ru-RU" dirty="0"/>
              <a:t>       хранение и в ряде случаев заправку автомобилей;</a:t>
            </a:r>
          </a:p>
          <a:p>
            <a:pPr algn="just"/>
            <a:r>
              <a:rPr lang="ru-RU" dirty="0"/>
              <a:t>       постовые работы ТО и текущего ремонта, производимые непосредственно на автомобиле;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        работы по восстановлению снятых с автомобиля неисправных агрегатов, узлов и деталей, выполняемые в специализированных цехах и участках;</a:t>
            </a:r>
          </a:p>
          <a:p>
            <a:pPr algn="just"/>
            <a:r>
              <a:rPr lang="ru-RU" dirty="0"/>
              <a:t>        работы по обеспечению подготовки производства, запаса агрегатов, узлов и деталей на промежуточном и центральном складах, перегон автомобилей в производственных зонах и т.д.;</a:t>
            </a:r>
          </a:p>
          <a:p>
            <a:pPr algn="just"/>
            <a:r>
              <a:rPr lang="ru-RU" dirty="0"/>
              <a:t>        работы по содержанию, реконструкции и техническому перевооружению производственно-технической базы.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acer\Downloads\опст 2.2_files\image002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9"/>
            <a:ext cx="6875434" cy="6597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       </a:t>
            </a:r>
            <a:r>
              <a:rPr lang="ru-RU" dirty="0" smtClean="0">
                <a:solidFill>
                  <a:srgbClr val="FF0000"/>
                </a:solidFill>
              </a:rPr>
              <a:t>комплекс технического обслуживания </a:t>
            </a:r>
            <a:r>
              <a:rPr lang="ru-RU" dirty="0" smtClean="0"/>
              <a:t>и диагностирования (ТОД), который объединяет исполнителей и бригады ЕО, ТО-1, ТО-2 и диагностирования;</a:t>
            </a:r>
          </a:p>
          <a:p>
            <a:pPr algn="just"/>
            <a:r>
              <a:rPr lang="ru-RU" dirty="0" smtClean="0"/>
              <a:t>        </a:t>
            </a:r>
            <a:r>
              <a:rPr lang="ru-RU" dirty="0" smtClean="0">
                <a:solidFill>
                  <a:srgbClr val="FF0000"/>
                </a:solidFill>
              </a:rPr>
              <a:t>комплекс текущего ремонта</a:t>
            </a:r>
            <a:r>
              <a:rPr lang="ru-RU" dirty="0" smtClean="0"/>
              <a:t>, в котором объединяются подразделения, выполняющие ремонтные работы непосредственно на автомобиле (постовые);</a:t>
            </a:r>
          </a:p>
          <a:p>
            <a:pPr algn="just"/>
            <a:r>
              <a:rPr lang="ru-RU" dirty="0" smtClean="0"/>
              <a:t>       </a:t>
            </a:r>
            <a:r>
              <a:rPr lang="ru-RU" dirty="0" smtClean="0">
                <a:solidFill>
                  <a:srgbClr val="FF0000"/>
                </a:solidFill>
              </a:rPr>
              <a:t>комплекс ремонтных участков </a:t>
            </a:r>
            <a:r>
              <a:rPr lang="ru-RU" dirty="0" smtClean="0"/>
              <a:t>(РУ), в котором объединяются подразделения и исполнители, занятые восстановлением оборотного фонда агрегатов, узлов и деталей.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        </a:t>
            </a:r>
            <a:r>
              <a:rPr lang="ru-RU" dirty="0" smtClean="0"/>
              <a:t>В обобщенном и наиболее полном варианте ИТС автотранспортного предприятия (группы предприятий, объединения, холдинга) может включать следующие подсистемы (подразделения, отделы, цехи, участки):</a:t>
            </a:r>
          </a:p>
          <a:p>
            <a:pPr algn="just"/>
            <a:r>
              <a:rPr lang="ru-RU" dirty="0" smtClean="0"/>
              <a:t>1.     </a:t>
            </a:r>
            <a:r>
              <a:rPr lang="ru-RU" dirty="0" smtClean="0">
                <a:solidFill>
                  <a:srgbClr val="FF0000"/>
                </a:solidFill>
              </a:rPr>
              <a:t>Управление ИТС в лице главного инженера</a:t>
            </a:r>
            <a:r>
              <a:rPr lang="ru-RU" dirty="0" smtClean="0"/>
              <a:t>, технического директора, а в малых предприятиях - специалиста (мастера, технического менеджера), ответственного за техническое состояние автомобилей, их дорожную и экологическую безопасность, в том числе и, при обслуживании на контрактной основе.</a:t>
            </a:r>
          </a:p>
          <a:p>
            <a:pPr algn="just"/>
            <a:r>
              <a:rPr lang="ru-RU" dirty="0" smtClean="0"/>
              <a:t>2.     Группа (центр, отдел) управления производством ТО и ремонта автомобилей.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3.     </a:t>
            </a:r>
            <a:r>
              <a:rPr lang="ru-RU" dirty="0" smtClean="0">
                <a:solidFill>
                  <a:srgbClr val="FF0000"/>
                </a:solidFill>
              </a:rPr>
              <a:t>Технический отдел</a:t>
            </a:r>
            <a:r>
              <a:rPr lang="ru-RU" dirty="0" smtClean="0"/>
              <a:t>, где разрабатываются планировочные решения по реконструкции и техническому перевооружению производственно-технической базы, осуществляется подбор и заказ технологического оборудования, разработка технологических карт; разрабатываются и проводятся мероприятия по охране труда и технике безопасности, изучаются причины производственного травматизма и принимаются меры по их устранению; проводится техническая учеба по подготовке кадров и повышению квалификации персонала; составляются технические норма­тивы и инструкции, конструируются нестандартное оборудование, приспособления, оснастка.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/>
              <a:t>4.     </a:t>
            </a:r>
            <a:r>
              <a:rPr lang="ru-RU" dirty="0" smtClean="0">
                <a:solidFill>
                  <a:srgbClr val="FF0000"/>
                </a:solidFill>
              </a:rPr>
              <a:t>Отдел (группа) главного механика</a:t>
            </a:r>
            <a:r>
              <a:rPr lang="ru-RU" dirty="0" smtClean="0"/>
              <a:t>, осуществляющий содержание в технически исправном состоянии зданий, сооружений, энергосилового и санитарно-технического хозяйств, а также монтаж, обслуживание и ремонт технологического оборудования, инструментальной оснастки и контроль за правильным их использованием; изготовление нестандартного оборудования.</a:t>
            </a:r>
          </a:p>
          <a:p>
            <a:pPr algn="just"/>
            <a:r>
              <a:rPr lang="ru-RU" dirty="0" smtClean="0"/>
              <a:t>5.     </a:t>
            </a:r>
            <a:r>
              <a:rPr lang="ru-RU" dirty="0" smtClean="0">
                <a:solidFill>
                  <a:srgbClr val="FF0000"/>
                </a:solidFill>
              </a:rPr>
              <a:t>Отдел (группа) материально-технического снабжения</a:t>
            </a:r>
            <a:r>
              <a:rPr lang="ru-RU" dirty="0" smtClean="0"/>
              <a:t>, обеспечивающий материально-техническое снабжение АТП, составление заявок по снабжению и эффективную организацию работы складского хозяйства.</a:t>
            </a:r>
          </a:p>
          <a:p>
            <a:pPr algn="just"/>
            <a:r>
              <a:rPr lang="ru-RU" dirty="0" smtClean="0"/>
              <a:t>6.     </a:t>
            </a:r>
            <a:r>
              <a:rPr lang="ru-RU" dirty="0" smtClean="0">
                <a:solidFill>
                  <a:srgbClr val="FF0000"/>
                </a:solidFill>
              </a:rPr>
              <a:t>Отдел (группа) технического контроля</a:t>
            </a:r>
            <a:r>
              <a:rPr lang="ru-RU" dirty="0" smtClean="0"/>
              <a:t>, осуществляющий контроль за полнотой и качеством работ, выполняемых всеми производственными подразделениями, контролирующий техническое состояние подвижного состава при его приеме и выпуске на линию на контрольно-техническом пункте, проводящий анализ причин возникновения неисправностей подвижного состава.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7.     </a:t>
            </a:r>
            <a:r>
              <a:rPr lang="ru-RU" dirty="0" smtClean="0">
                <a:solidFill>
                  <a:srgbClr val="FF0000"/>
                </a:solidFill>
              </a:rPr>
              <a:t>Комплекс подготовки производства</a:t>
            </a:r>
            <a:r>
              <a:rPr lang="ru-RU" dirty="0" smtClean="0"/>
              <a:t>, осуществляющий подготовку производства, т.е. комплектование оборотного фонда запасных частей и материалов, хранение и регулирование запасов, доставку агрегатов, узлов и деталей на рабочие посты, мойку и комплектование ремонтного фонда, обеспечение рабочих инструментом, а также перегон автомобилей в зонах ТО, ремонта и ожидания. Комплекс может включать:</a:t>
            </a:r>
          </a:p>
          <a:p>
            <a:pPr algn="just"/>
            <a:r>
              <a:rPr lang="ru-RU" dirty="0" smtClean="0"/>
              <a:t>        </a:t>
            </a:r>
            <a:r>
              <a:rPr lang="ru-RU" dirty="0" smtClean="0">
                <a:solidFill>
                  <a:srgbClr val="FF0000"/>
                </a:solidFill>
              </a:rPr>
              <a:t>участок комплектации</a:t>
            </a:r>
            <a:r>
              <a:rPr lang="ru-RU" dirty="0" smtClean="0"/>
              <a:t>, работники которого (слесари-комплектовщики) обеспечивают по заданию диспетчера производства оформление требования и получение на складе запасных частей, необходимых для выполнения ремонтных работ, и доставку их на рабочие посты, а также транспортировку неисправных агрегатов, узлов и деталей, снятых для ремонта;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en-US" dirty="0"/>
              <a:t> </a:t>
            </a:r>
            <a:r>
              <a:rPr lang="ru-RU" dirty="0"/>
              <a:t>Под </a:t>
            </a:r>
            <a:r>
              <a:rPr lang="ru-RU" dirty="0">
                <a:solidFill>
                  <a:srgbClr val="FF0000"/>
                </a:solidFill>
              </a:rPr>
              <a:t>организационно-производственной структурой </a:t>
            </a:r>
            <a:r>
              <a:rPr lang="ru-RU" dirty="0"/>
              <a:t>ИТС понимается упорядоченная совокупность производственных подразделений, т.е. их определенное количество, размер, специализация, взаимосвязь, методы и формы взаимодействия.</a:t>
            </a:r>
            <a:r>
              <a:rPr lang="ru-RU" i="1" dirty="0"/>
              <a:t> </a:t>
            </a:r>
            <a:endParaRPr lang="ru-RU" i="1" dirty="0" smtClean="0"/>
          </a:p>
          <a:p>
            <a:pPr algn="just"/>
            <a:r>
              <a:rPr lang="ru-RU" dirty="0"/>
              <a:t>Основной причиной ее явилась необходимость адаптации и приведения в соответствие с требованиями изменившихся экономических условий функционирования предприятий, начавшегося процесса разгосударствления собственности, в том числе и в автотранспортном комплексе, который до этого был, за исключением автомобилей, обслуживающих нужды семьи, целиком государственным.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промежуточный склад</a:t>
            </a:r>
            <a:r>
              <a:rPr lang="ru-RU" dirty="0" smtClean="0"/>
              <a:t>, где обеспечивается хранение ограниченной номенклатуры агрегатов, узлов и деталей (в том числе и отремонтированных) и поддержание определенного уровня их запаса;</a:t>
            </a:r>
          </a:p>
          <a:p>
            <a:pPr algn="just"/>
            <a:r>
              <a:rPr lang="ru-RU" dirty="0" smtClean="0"/>
              <a:t>        </a:t>
            </a:r>
            <a:r>
              <a:rPr lang="ru-RU" dirty="0" err="1" smtClean="0">
                <a:solidFill>
                  <a:srgbClr val="FF0000"/>
                </a:solidFill>
              </a:rPr>
              <a:t>моечно-дефектовочный</a:t>
            </a:r>
            <a:r>
              <a:rPr lang="ru-RU" dirty="0" smtClean="0">
                <a:solidFill>
                  <a:srgbClr val="FF0000"/>
                </a:solidFill>
              </a:rPr>
              <a:t> участок</a:t>
            </a:r>
            <a:r>
              <a:rPr lang="ru-RU" dirty="0" smtClean="0"/>
              <a:t>, где производится прием и хранение ремонтного фонда, разборка агрегатов, мойка узлов и деталей, их </a:t>
            </a:r>
            <a:r>
              <a:rPr lang="ru-RU" dirty="0" err="1" smtClean="0"/>
              <a:t>дефектация</a:t>
            </a:r>
            <a:r>
              <a:rPr lang="ru-RU" dirty="0" smtClean="0"/>
              <a:t> и комплектование перед отправкой на ремонт в комплекс РУ;</a:t>
            </a:r>
          </a:p>
          <a:p>
            <a:pPr algn="just"/>
            <a:r>
              <a:rPr lang="ru-RU" dirty="0" smtClean="0"/>
              <a:t>       </a:t>
            </a:r>
            <a:r>
              <a:rPr lang="ru-RU" dirty="0" smtClean="0">
                <a:solidFill>
                  <a:srgbClr val="FF0000"/>
                </a:solidFill>
              </a:rPr>
              <a:t> инструментальный участок</a:t>
            </a:r>
            <a:r>
              <a:rPr lang="ru-RU" dirty="0" smtClean="0"/>
              <a:t>, обеспечивающий хранение, выдачу и ремонт инструмента;</a:t>
            </a:r>
          </a:p>
          <a:p>
            <a:pPr algn="just"/>
            <a:r>
              <a:rPr lang="ru-RU" dirty="0" smtClean="0"/>
              <a:t>      </a:t>
            </a:r>
            <a:r>
              <a:rPr lang="ru-RU" dirty="0" smtClean="0">
                <a:solidFill>
                  <a:srgbClr val="FF0000"/>
                </a:solidFill>
              </a:rPr>
              <a:t>транспортный участок</a:t>
            </a:r>
            <a:r>
              <a:rPr lang="ru-RU" dirty="0" smtClean="0"/>
              <a:t>, водители-перегонщики которого осуществляют перегон автомобилей, передачу их на хранение в зону ожидания ремонта (ЗОР), а также транспортировку тяжеловесных агрегатов, узлов и деталей.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dirty="0" smtClean="0"/>
              <a:t>При разработке организационно-производственной структуры ИТС для конкретного АТП учитываются как внешние по отношению к производственному процессу факторы, так и внутренние, в зависимости от чего приведенный перечень подразделений ИТС может комбинироваться и видоизменяться. </a:t>
            </a:r>
            <a:endParaRPr lang="ru-RU" dirty="0" smtClean="0"/>
          </a:p>
          <a:p>
            <a:pPr algn="just"/>
            <a:r>
              <a:rPr lang="ru-RU" dirty="0" smtClean="0"/>
              <a:t>К </a:t>
            </a:r>
            <a:r>
              <a:rPr lang="ru-RU" dirty="0" smtClean="0">
                <a:solidFill>
                  <a:srgbClr val="FF0000"/>
                </a:solidFill>
              </a:rPr>
              <a:t>основным внутренним факторам </a:t>
            </a:r>
            <a:r>
              <a:rPr lang="ru-RU" dirty="0" smtClean="0"/>
              <a:t>можно отнести размеры и структуру парка подвижного состава по наличию технологически совместимых групп, режим работы производства и интенсивность эксплуатации подвижного состава, уровень развития производственно-технической базы и характер размещения производственных зон, наличие их территориальной разобщенности, численность производственного персонала, определяющая возможность специализации подразделений и исполнителей или необходимость совмещения ими нескольких производственных функций.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        </a:t>
            </a:r>
            <a:r>
              <a:rPr lang="ru-RU" dirty="0" smtClean="0"/>
              <a:t>К </a:t>
            </a:r>
            <a:r>
              <a:rPr lang="ru-RU" dirty="0" smtClean="0">
                <a:solidFill>
                  <a:srgbClr val="FF0000"/>
                </a:solidFill>
              </a:rPr>
              <a:t>основным внешним факторам</a:t>
            </a:r>
            <a:r>
              <a:rPr lang="ru-RU" dirty="0" smtClean="0"/>
              <a:t>, влияющим на формирование организационно-производственных структур ИТС данного АТП, можно отнести факторы, определяемые уровнем развития рынка сервисных услуг в регионе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 smtClean="0"/>
              <a:t>В связи с получением хозяйственной самостоятельности АТП, обладающие развитой производственно-технической базой и имеющие соответствующие сертификаты и лицензии, стали участвовать на контрактной основе в обслуживании и ремонте автотранспортных средств малых предприятий и частных владельцев.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        </a:t>
            </a:r>
            <a:r>
              <a:rPr lang="ru-RU" dirty="0"/>
              <a:t>В предыдущий период была создана и до начала 90-х годов сохранялась централизованная иерархическая схема управления, основанная на административном подчинении "сверху вниз" входящих в нее структур управления и организаций, вплоть до автотранспортных предприятий. </a:t>
            </a:r>
            <a:endParaRPr lang="ru-RU" dirty="0" smtClean="0"/>
          </a:p>
          <a:p>
            <a:pPr algn="just"/>
            <a:r>
              <a:rPr lang="ru-RU" dirty="0" smtClean="0"/>
              <a:t>При </a:t>
            </a:r>
            <a:r>
              <a:rPr lang="ru-RU" dirty="0"/>
              <a:t>этом и Министерство автомобильного транспорта РСФСР, и территориальные производственные объединения (ТПОАТ) совмещали функции государственного и </a:t>
            </a:r>
            <a:r>
              <a:rPr lang="ru-RU" dirty="0" smtClean="0"/>
              <a:t>производственно-хозяйственного </a:t>
            </a:r>
            <a:r>
              <a:rPr lang="ru-RU" dirty="0"/>
              <a:t>регулирования.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/>
              <a:t>В 1992 г. в России началась структурная перестройка системы управления автотранспортным комплексом.</a:t>
            </a:r>
          </a:p>
          <a:p>
            <a:pPr algn="just">
              <a:buNone/>
            </a:pPr>
            <a:r>
              <a:rPr lang="en-US" dirty="0"/>
              <a:t>       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ru-RU" dirty="0">
                <a:solidFill>
                  <a:srgbClr val="FF0000"/>
                </a:solidFill>
              </a:rPr>
              <a:t>Принципиальные отличия </a:t>
            </a:r>
            <a:r>
              <a:rPr lang="ru-RU" dirty="0"/>
              <a:t>существующей структуры:</a:t>
            </a:r>
          </a:p>
          <a:p>
            <a:pPr algn="just"/>
            <a:r>
              <a:rPr lang="ru-RU" dirty="0"/>
              <a:t>       разделение функций государственного регулирования и производственно-коммерческого управления;</a:t>
            </a:r>
          </a:p>
          <a:p>
            <a:pPr algn="just"/>
            <a:r>
              <a:rPr lang="ru-RU" dirty="0"/>
              <a:t>      переход от отраслевого к функциональному принципу построения государственных органов управления, включая министерства.</a:t>
            </a:r>
          </a:p>
          <a:p>
            <a:pPr algn="just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>
              <a:buNone/>
            </a:pPr>
            <a:r>
              <a:rPr lang="en-US" dirty="0"/>
              <a:t>        </a:t>
            </a:r>
            <a:r>
              <a:rPr lang="ru-RU" dirty="0"/>
              <a:t>Было создано Министерство транспорта Российской Федерации, объединяющее в себе функции государственного регулирования большинства видов транспорта. В центральном аппарате министерства впервые была организована </a:t>
            </a:r>
            <a:r>
              <a:rPr lang="ru-RU" dirty="0" smtClean="0"/>
              <a:t>принципиально </a:t>
            </a:r>
            <a:r>
              <a:rPr lang="ru-RU" dirty="0"/>
              <a:t>новая структура - </a:t>
            </a:r>
            <a:r>
              <a:rPr lang="ru-RU" dirty="0">
                <a:solidFill>
                  <a:srgbClr val="FF0000"/>
                </a:solidFill>
              </a:rPr>
              <a:t>Российская транспортная инспекция (РТИ), </a:t>
            </a:r>
            <a:r>
              <a:rPr lang="ru-RU" dirty="0"/>
              <a:t>осуществляющая лицензирование и контроль.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algn="just"/>
            <a:r>
              <a:rPr lang="en-US" dirty="0"/>
              <a:t>        </a:t>
            </a:r>
            <a:r>
              <a:rPr lang="ru-RU" dirty="0"/>
              <a:t>РТИ - структура в центральном аппарате управления транспортного комплекса страны, имеющая региональные отделения в субъектах Федерации, находящиеся в прямом административном подчинении органа управления федерального уровня. При этом государственный аппарат не отвечает за результаты хозяйственной деятельности предприятий и не имеет права вмешиваться в нее.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pPr algn="just"/>
            <a:r>
              <a:rPr lang="ru-RU" dirty="0"/>
              <a:t>В новой системе управления за Министерством транспорта России остаются в основном следующие функции государственного регулирования транспортного комплекса России:</a:t>
            </a:r>
          </a:p>
          <a:p>
            <a:pPr algn="just">
              <a:buNone/>
            </a:pPr>
            <a:r>
              <a:rPr lang="ru-RU" dirty="0"/>
              <a:t>1.     Содействие формированию конкурентного рынка транспортных услуг и общей концепции развития транспортного комплекса на основе анализа и прогноза потребности в транспортных услугах.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721499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ru-RU" dirty="0"/>
              <a:t>2.     Разработка основных положений государственной транспортной политики -</a:t>
            </a:r>
            <a:r>
              <a:rPr lang="en-US" dirty="0"/>
              <a:t> </a:t>
            </a:r>
            <a:r>
              <a:rPr lang="ru-RU" dirty="0"/>
              <a:t>законов, законодательных и подзаконных актов, стандартов, нормативов, определяющих порядок функционирования всех видов транспорта и транспортных организаций независимо от их формы собственности.</a:t>
            </a:r>
          </a:p>
          <a:p>
            <a:pPr algn="just">
              <a:buNone/>
            </a:pPr>
            <a:r>
              <a:rPr lang="ru-RU" dirty="0"/>
              <a:t>3.     Разработка экономических и правовых механизмов, позволяющих реализовывать принимаемые законы и нормативно-правовые документы, основными из которых являются: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        обоснование статей федерального и местного бюджетов, потребности и распределения госбюджетных дотаций для финансирования муниципальных социально значимых (в основном городских и пригородных пассажирских) перевозок, целевых государственных программ в области безопасности движения и экологической безопасности транспортного комплекса;</a:t>
            </a:r>
          </a:p>
          <a:p>
            <a:pPr algn="just"/>
            <a:r>
              <a:rPr lang="ru-RU" dirty="0"/>
              <a:t>       введение системы лицензирования видов производственной деятельности транспортного комплекса и разработка требований сертификации к автотранспортным средствам, эксплуатационным материалам, запасным частям, производственно-технической базе, технологическому оборудованию и техно­логиям ТО и ремонта, используемым на транспорте, а также в целом к качеству перевозочного процесса;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192</Words>
  <Application>Microsoft Office PowerPoint</Application>
  <PresentationFormat>Экран (4:3)</PresentationFormat>
  <Paragraphs>51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Лекция 3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3</dc:title>
  <dc:creator>acer</dc:creator>
  <cp:lastModifiedBy>acer</cp:lastModifiedBy>
  <cp:revision>10</cp:revision>
  <dcterms:created xsi:type="dcterms:W3CDTF">2013-09-23T15:01:56Z</dcterms:created>
  <dcterms:modified xsi:type="dcterms:W3CDTF">2013-09-25T12:27:50Z</dcterms:modified>
</cp:coreProperties>
</file>