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C8118-6BBB-4DA6-9043-45A862CB32ED}" type="datetimeFigureOut">
              <a:rPr lang="ru-RU" smtClean="0"/>
              <a:t>15.09.2013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118A9-1C6C-4B62-B1FB-1F54CFE0A64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584175"/>
          </a:xfrm>
        </p:spPr>
        <p:txBody>
          <a:bodyPr/>
          <a:lstStyle/>
          <a:p>
            <a:r>
              <a:rPr lang="ru-RU" b="1" dirty="0"/>
              <a:t>Лекция 2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556792"/>
            <a:ext cx="8820472" cy="4680520"/>
          </a:xfrm>
        </p:spPr>
        <p:txBody>
          <a:bodyPr>
            <a:normAutofit/>
          </a:bodyPr>
          <a:lstStyle/>
          <a:p>
            <a:r>
              <a:rPr lang="ru-RU" b="1" dirty="0"/>
              <a:t>Тема: Основные задачи и ресурсы инженерно-технической службы.</a:t>
            </a:r>
          </a:p>
          <a:p>
            <a:r>
              <a:rPr lang="ru-RU" dirty="0"/>
              <a:t>          Учебные </a:t>
            </a:r>
            <a:r>
              <a:rPr lang="ru-RU" dirty="0" smtClean="0"/>
              <a:t>вопросы: </a:t>
            </a:r>
            <a:r>
              <a:rPr lang="ru-RU" dirty="0"/>
              <a:t>1. Основные задачи ИТС.  </a:t>
            </a:r>
            <a:endParaRPr lang="ru-RU" b="1" dirty="0"/>
          </a:p>
          <a:p>
            <a:r>
              <a:rPr lang="ru-RU" dirty="0"/>
              <a:t>                                           2. База для эффективного функционирования ИТС.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b="1" dirty="0"/>
              <a:t>Для эффективного функционирования ИТС должна располагать определенной материально-технической базой и ресурсами.</a:t>
            </a:r>
            <a:endParaRPr lang="ru-RU" dirty="0"/>
          </a:p>
          <a:p>
            <a:pPr algn="just">
              <a:buNone/>
            </a:pPr>
            <a:r>
              <a:rPr lang="ru-RU" dirty="0"/>
              <a:t>1.  Интеллектуальные ресурсы в виде накопленных системой (отраслью, группой предприятий, конкретным АТП) и персоналом научно обоснованных и проверенных производством знаний</a:t>
            </a:r>
            <a:r>
              <a:rPr lang="ru-RU" dirty="0" smtClean="0"/>
              <a:t>:</a:t>
            </a:r>
          </a:p>
          <a:p>
            <a:pPr algn="just">
              <a:buNone/>
            </a:pPr>
            <a:r>
              <a:rPr lang="ru-RU" dirty="0"/>
              <a:t>        стратегий и тактик обеспечения работоспособности автомобилей, обобщен­ных системой ТО и ремонта;</a:t>
            </a:r>
          </a:p>
          <a:p>
            <a:pPr algn="just">
              <a:buNone/>
            </a:pPr>
            <a:r>
              <a:rPr lang="ru-RU" dirty="0"/>
              <a:t>        методов, технологий и принципов управления производством ТО и ремонта;</a:t>
            </a:r>
          </a:p>
          <a:p>
            <a:pPr algn="just">
              <a:buNone/>
            </a:pPr>
            <a:r>
              <a:rPr lang="ru-RU" dirty="0"/>
              <a:t>      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·        нормативов технической эксплуатации и методов их корректирования;</a:t>
            </a:r>
          </a:p>
          <a:p>
            <a:pPr algn="just">
              <a:buNone/>
            </a:pPr>
            <a:r>
              <a:rPr lang="ru-RU" dirty="0"/>
              <a:t>·        прогнозов развития автомобильного транспорта и ТЭА, основных направлений, темпов и масштабов реализации нововведений;</a:t>
            </a:r>
          </a:p>
          <a:p>
            <a:pPr algn="just">
              <a:buNone/>
            </a:pPr>
            <a:r>
              <a:rPr lang="ru-RU" dirty="0"/>
              <a:t>·        уровней развития соответствующих отраслей науки, передового отечественного и зарубежного опыта.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n-US" dirty="0"/>
              <a:t>      </a:t>
            </a:r>
            <a:r>
              <a:rPr lang="ru-RU" dirty="0"/>
              <a:t>2. Материально-техническая или производственно-техническая база, включающая в себя здания, сооружения, технические средства для хранения, заправки, технического обслуживания и ремонта автомобилей.</a:t>
            </a:r>
          </a:p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/>
              <a:t>Состояние производственно-технической базы оказывает существенное влияние на показатели эффективности ТЭА и необходимые ресурсы и характеризуется уровнем обеспеченности, представляющим собой отношение фактических и нормативных показателей. Для характеристики ПТБ применяются обобщающие показатели, например капиталовложения в ПТБ, приходящиеся на один автомобиль, соотношение стоимости активной (подвижной состав) и пассивной (производственная база) частей фондов.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/>
              <a:t>3. Подвижной состав определенных технико-эксплуатационных свойств, являющийся предметом труда ИТС.</a:t>
            </a:r>
          </a:p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/>
              <a:t>На организацию и технологию ТО и ремонта, на потребность в производственно-технической базе, материальных и трудовых ресурсах влияют следующие основные характеристики и параметры подвижного состава:</a:t>
            </a:r>
          </a:p>
          <a:p>
            <a:pPr algn="just"/>
            <a:r>
              <a:rPr lang="ru-RU" dirty="0"/>
              <a:t>        тип: грузовые, легковые, автобусы, прицепы и полуприцепы;</a:t>
            </a:r>
          </a:p>
          <a:p>
            <a:pPr algn="just"/>
            <a:r>
              <a:rPr lang="ru-RU" dirty="0"/>
              <a:t>       грузоподъемность и вместимость;</a:t>
            </a:r>
          </a:p>
          <a:p>
            <a:pPr algn="just"/>
            <a:r>
              <a:rPr lang="ru-RU" dirty="0"/>
              <a:t>        уровень экологической безопасности (соответствие национальным и между­народным требованиям);</a:t>
            </a:r>
          </a:p>
          <a:p>
            <a:pPr algn="just"/>
            <a:r>
              <a:rPr lang="ru-RU" dirty="0"/>
              <a:t>      вид применяемого топлива и энергии, включая альтернативные;</a:t>
            </a:r>
          </a:p>
          <a:p>
            <a:pPr algn="just"/>
            <a:r>
              <a:rPr lang="ru-RU" dirty="0"/>
              <a:t>      надежность, безопасность и </a:t>
            </a:r>
            <a:r>
              <a:rPr lang="ru-RU" dirty="0" err="1"/>
              <a:t>экологичность</a:t>
            </a:r>
            <a:r>
              <a:rPr lang="ru-RU" dirty="0"/>
              <a:t>;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/>
              <a:t>        уровень унификации конструкции и применяемых эксплуатационных мате­риалов;</a:t>
            </a:r>
          </a:p>
          <a:p>
            <a:r>
              <a:rPr lang="ru-RU" dirty="0"/>
              <a:t>       наработка автомобилей с начала эксплуатации и стабильность технико-экс­плуатационных свойств при старении;</a:t>
            </a:r>
          </a:p>
          <a:p>
            <a:r>
              <a:rPr lang="ru-RU" dirty="0"/>
              <a:t>        габаритные размеры автомо</a:t>
            </a:r>
            <a:r>
              <a:rPr lang="ru-RU" b="1" dirty="0"/>
              <a:t>билей и масса основных </a:t>
            </a:r>
            <a:r>
              <a:rPr lang="ru-RU" b="1" dirty="0" smtClean="0"/>
              <a:t>агрегатов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79350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 smtClean="0"/>
              <a:t>     </a:t>
            </a:r>
            <a:r>
              <a:rPr lang="ru-RU" sz="2000" dirty="0" smtClean="0"/>
              <a:t>4</a:t>
            </a:r>
            <a:r>
              <a:rPr lang="ru-RU" sz="2000" dirty="0"/>
              <a:t>. Материально-технические ресурсы в виде приобретаемых с учетом норм запасных частей, шин, масел и смазок, металла, топлива (расходуемого при техническом обслуживании и ремонте), электрической и тепловой энергии, воды.</a:t>
            </a:r>
          </a:p>
          <a:p>
            <a:pPr algn="just">
              <a:buNone/>
            </a:pPr>
            <a:r>
              <a:rPr lang="en-US" sz="2400" dirty="0"/>
              <a:t>   </a:t>
            </a:r>
            <a:r>
              <a:rPr lang="ru-RU" sz="2400" dirty="0"/>
              <a:t>5. Финансовые ресурсы/необходимые для: финансирования капиталовложений при строительстве, расширении, реконструкции и техническом перевооружении ПТБ; приобретения автомобилей, нового технологического и другого оборудования; оплаты труда персонала ИТС; приобретения эксплуатационных материалов и обеспечения запасов; оплаты договоров на выполнение проектных, конструкторско-технологических и научно-исследовательских работ. Финансовые ресурсы образуются на основе самофинансирования за счет доходов, получаемых от пере­возочного процесса, и других хозяйственных операций, а также региональных дотаций, например на городские автобусные перевозки.</a:t>
            </a:r>
          </a:p>
          <a:p>
            <a:pPr algn="just">
              <a:buNone/>
            </a:pP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dirty="0"/>
              <a:t>         </a:t>
            </a:r>
            <a:r>
              <a:rPr lang="ru-RU" dirty="0"/>
              <a:t>6. Кадры научных, инженерно-технических работников, ремонтных и вспомогательных рабочих. Потребность в персонале определяется производственной программой работ по ТО и ремонту, рекомендуемыми нормами численности и уточняется на местах в соответствии с принятым законодательством и располагаемым фондом материального поощрения.</a:t>
            </a:r>
          </a:p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/>
              <a:t>7. Информационное обеспечение ИТС, необходимое для: оперативного управления и организации производства ТО и ремонта (программы работ по АТП, зонам, цехам и участкам, их текущая загрузка; характеристики потока неисправностей; наличие запасов и др.); формирования самой базы и определения ресурсов ИТС. Информационное обеспечение включает следующие характерные группы работ: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Разработка нормативов, определяющих объемы и содержание работ ТО и ремонта, требования к техническому состоянию подвижного состава автомобиль­ного транспорта, дорожной и экологической безопасности.</a:t>
            </a:r>
          </a:p>
          <a:p>
            <a:pPr algn="just">
              <a:buNone/>
            </a:pPr>
            <a:r>
              <a:rPr lang="ru-RU" dirty="0"/>
              <a:t>    Разработка нормативов, определяющих ресурсы для выполнения ТО и ремонта</a:t>
            </a:r>
            <a:r>
              <a:rPr lang="ru-RU" dirty="0" smtClean="0"/>
              <a:t>.</a:t>
            </a:r>
            <a:r>
              <a:rPr lang="ru-RU" dirty="0"/>
              <a:t>      Подготовка рекомендаций по проектированию, реконструкции и техническому перевооружению предприятий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ru-RU" dirty="0"/>
              <a:t>   Разработка руководств и рекомендаций по технологии и организации вы­полнения работ ТО и ремонта, их "привязка" к конкретным предприятиям.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/>
              <a:t>        Выработка научных рекомендаций (прогнозы, программы), создающих основу для нормативно-технологического и проектного обеспечения и определения технической политики отрасли, перспектив развития ТЭА.</a:t>
            </a:r>
          </a:p>
          <a:p>
            <a:pPr algn="just">
              <a:buNone/>
            </a:pPr>
            <a:r>
              <a:rPr lang="ru-RU" dirty="0"/>
              <a:t>        Разработка системы внедрения и оказания помощи предприятиям и организациям автомобильного транспорта.</a:t>
            </a:r>
          </a:p>
          <a:p>
            <a:pPr algn="just">
              <a:buNone/>
            </a:pPr>
            <a:r>
              <a:rPr lang="ru-RU" dirty="0"/>
              <a:t>      Анализ передового опыта предприятий и организация автомобильного транспорта.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400" dirty="0"/>
              <a:t>Основные задачи ИТС автомобильного транспорта</a:t>
            </a:r>
            <a:r>
              <a:rPr lang="ru-RU" sz="2400" i="1" dirty="0"/>
              <a:t> </a:t>
            </a:r>
            <a:r>
              <a:rPr lang="ru-RU" sz="2400" dirty="0"/>
              <a:t>на различных уровнях управления (федеральном, отраслевом, региональном, хозяйственном) могут быть сведены к следующим</a:t>
            </a:r>
            <a:r>
              <a:rPr lang="ru-RU" sz="2400" dirty="0" smtClean="0"/>
              <a:t>:</a:t>
            </a:r>
          </a:p>
          <a:p>
            <a:pPr algn="just">
              <a:buNone/>
            </a:pPr>
            <a:r>
              <a:rPr lang="ru-RU" sz="2400" dirty="0" smtClean="0"/>
              <a:t>1. Определение </a:t>
            </a:r>
            <a:r>
              <a:rPr lang="ru-RU" sz="2400" dirty="0"/>
              <a:t>технической политики ведомства, региона, объединений и предприятий по технической эксплуатации подвижного состава автомобильного транспорта. Техническая политика реализуется через хозяйственный механизм и законодательство, предусматривающие: рентабельность предприятий и хозяйственный расчет; отраслевые, региональные и местные программы; систему прогрессивной нормативной, проектной и технологической документации.</a:t>
            </a:r>
            <a:endParaRPr lang="ru-RU" sz="2400" b="1" dirty="0"/>
          </a:p>
          <a:p>
            <a:pPr algn="just">
              <a:buNone/>
            </a:pPr>
            <a:r>
              <a:rPr lang="ru-RU" sz="2400" dirty="0"/>
              <a:t>2.     Разработка и доведение до исполнителей целей, нормативно-технологической и проектной документации, обеспечивающей реализацию технической </a:t>
            </a:r>
            <a:r>
              <a:rPr lang="ru-RU" sz="2400" dirty="0" smtClean="0"/>
              <a:t>политики.</a:t>
            </a:r>
            <a:endParaRPr lang="ru-RU" sz="2400" b="1" dirty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/>
              <a:t>3.     Планирование, организация, управление техническим обслуживанием, ремонтом и хранением подвижного состава автомобильного транспорта. Ресурсное и оперативное корректирование нормативов с учетом условий эксплуатации.</a:t>
            </a:r>
            <a:endParaRPr lang="ru-RU" b="1" dirty="0"/>
          </a:p>
          <a:p>
            <a:pPr algn="just">
              <a:buNone/>
            </a:pPr>
            <a:r>
              <a:rPr lang="ru-RU" dirty="0"/>
              <a:t>4.     Создание, совершенствование и рационализация производственно-технической базы и проведение мер по ее поддержанию, реконструкции и техническому перевооружению, механизации и роботизации технического обслуживания, ремонта, хранения и заправки.</a:t>
            </a:r>
            <a:endParaRPr lang="ru-RU" b="1" dirty="0"/>
          </a:p>
          <a:p>
            <a:pPr algn="just">
              <a:buNone/>
            </a:pPr>
            <a:r>
              <a:rPr lang="ru-RU" dirty="0"/>
              <a:t>5.     Организация материально-технического обеспечения и хранения запасных частей, эксплуатационных материалов, технологического оборудования.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/>
              <a:t>6.     Разработка мероприятий по экономии всех видов ресурсов, и в первую очередь трудовых и топливно-энергетических, а также капитальных вложений. Сбор, повторное использование и регенерация отходов.</a:t>
            </a:r>
            <a:endParaRPr lang="ru-RU" b="1" dirty="0"/>
          </a:p>
          <a:p>
            <a:pPr algn="just">
              <a:buNone/>
            </a:pPr>
            <a:r>
              <a:rPr lang="ru-RU" dirty="0"/>
              <a:t>7.     Анализ технического состояния подвижного состава автомобильного транспорта, производственно-технической базы, технологического оборудования, производственных запасов.</a:t>
            </a:r>
            <a:endParaRPr lang="ru-RU" b="1" dirty="0"/>
          </a:p>
          <a:p>
            <a:pPr algn="just">
              <a:buNone/>
            </a:pPr>
            <a:r>
              <a:rPr lang="ru-RU" dirty="0"/>
              <a:t>8.     Организация внутрихозяйственного учета технического обслуживания и ремонта подвижного состава, технологического и другого оборудования, элементов производственно-технической базы.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/>
              <a:t>9.     Управление возрастной структурой автомобильных парков. Составление плана поставок и списания автомобилей и технологического оборудования. Разработка рекомендаций по использованию автомобилей с учетом их конструкции, технического состояния и условий эксплуатации.</a:t>
            </a:r>
            <a:endParaRPr lang="ru-RU" b="1" dirty="0"/>
          </a:p>
          <a:p>
            <a:pPr algn="just">
              <a:buNone/>
            </a:pPr>
            <a:r>
              <a:rPr lang="ru-RU" dirty="0"/>
              <a:t>10. Комплектация ИТС персоналом, повышение квалификации, улучшение условий труда, совершенствование нормирования, морального и материального стимулирования персонала.</a:t>
            </a:r>
            <a:endParaRPr lang="ru-RU" b="1" dirty="0"/>
          </a:p>
          <a:p>
            <a:pPr algn="just">
              <a:buNone/>
            </a:pPr>
            <a:r>
              <a:rPr lang="ru-RU" dirty="0"/>
              <a:t>11. Подготовка предприятий к приему и эффективной эксплуатации автомобилей новой конструкции, использованию новых эксплуатационных материалов, оборудования, компьютерной и сетевой техники.</a:t>
            </a:r>
            <a:endParaRPr lang="ru-RU" b="1" dirty="0"/>
          </a:p>
          <a:p>
            <a:pPr algn="just">
              <a:buNone/>
            </a:pPr>
            <a:r>
              <a:rPr lang="ru-RU" dirty="0"/>
              <a:t>12. Обобщение, распространение и реализация передового опыта технической эксплуатации.</a:t>
            </a:r>
            <a:endParaRPr lang="ru-RU" b="1" dirty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/>
              <a:t>13. Организация внутрихозяйственных договорных отношений со службой перевозок в комплексных предприятиях. Предъявление требований к службе пере­возок и контроль за соблюдением правил технической эксплуатации подвижного состава автомобильного транспорта на линии. Оценка влияния водителей на работоспособность автомобилей и повышение их квалификации.</a:t>
            </a:r>
            <a:endParaRPr lang="ru-RU" b="1" dirty="0"/>
          </a:p>
          <a:p>
            <a:pPr algn="just">
              <a:buNone/>
            </a:pPr>
            <a:r>
              <a:rPr lang="ru-RU" dirty="0"/>
              <a:t>14. Предъявление требований (заказа) к производителям транспортной техни­ки и материалов по совершенствованию конструкции подвижного состава, качеству эксплуатационных материалов, масштабам и качеству строительства и эксплуата­ции дорог. Организация контроля качества подвижного состава, приобретаемых эксплуатационных материалов и запасных частей.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just">
              <a:buNone/>
            </a:pPr>
            <a:r>
              <a:rPr lang="ru-RU" dirty="0"/>
              <a:t>15. Модернизация и переоборудование подвижного состава, изготовление некоторых типов специализированного подвижного состава, производство которых пока не освоено промышленностью. Восстановление и частичное изготовление ограниченной номенклатуры деталей, материалов и оборудования.</a:t>
            </a:r>
            <a:endParaRPr lang="ru-RU" b="1" dirty="0"/>
          </a:p>
          <a:p>
            <a:pPr algn="just">
              <a:buNone/>
            </a:pPr>
            <a:r>
              <a:rPr lang="ru-RU" dirty="0"/>
              <a:t>16. Организация работы предприятия в особых условиях.</a:t>
            </a:r>
            <a:endParaRPr lang="ru-RU" b="1" dirty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/>
              <a:t> </a:t>
            </a:r>
            <a:endParaRPr lang="ru-RU" b="1" dirty="0"/>
          </a:p>
          <a:p>
            <a:pPr algn="just">
              <a:buNone/>
            </a:pPr>
            <a:r>
              <a:rPr lang="en-US" dirty="0"/>
              <a:t>    </a:t>
            </a:r>
            <a:r>
              <a:rPr lang="ru-RU" dirty="0"/>
              <a:t>В новых экономических условиях </a:t>
            </a:r>
            <a:r>
              <a:rPr lang="ru-RU" i="1" dirty="0"/>
              <a:t>главные функции вышестоящих организаций</a:t>
            </a:r>
            <a:r>
              <a:rPr lang="ru-RU" dirty="0"/>
              <a:t> (министерств, холдингов, ассоциаций и объединений) будут состоять, по-видимому, в следующем:</a:t>
            </a:r>
            <a:endParaRPr lang="ru-RU" b="1" dirty="0"/>
          </a:p>
          <a:p>
            <a:pPr algn="just">
              <a:buNone/>
            </a:pPr>
            <a:r>
              <a:rPr lang="ru-RU" dirty="0"/>
              <a:t> </a:t>
            </a:r>
            <a:r>
              <a:rPr lang="ru-RU" dirty="0" smtClean="0"/>
              <a:t>   </a:t>
            </a:r>
            <a:r>
              <a:rPr lang="ru-RU" dirty="0"/>
              <a:t> прогнозирование, разработка и реализация технической политики интенсивного, сбалансированного, ресурсосберегающего и </a:t>
            </a:r>
            <a:r>
              <a:rPr lang="ru-RU" dirty="0" err="1"/>
              <a:t>экологичного</a:t>
            </a:r>
            <a:r>
              <a:rPr lang="ru-RU" dirty="0"/>
              <a:t> развития предприятий и объединений на основе НТП, обеспечивающего потребности различных отраслей экономики и населения в транспортном обслуживании</a:t>
            </a:r>
            <a:r>
              <a:rPr lang="ru-RU" dirty="0" smtClean="0"/>
              <a:t>;</a:t>
            </a:r>
            <a:endParaRPr lang="ru-RU" b="1" dirty="0" smtClean="0"/>
          </a:p>
          <a:p>
            <a:pPr algn="just">
              <a:buNone/>
            </a:pPr>
            <a:r>
              <a:rPr lang="ru-RU" b="1" dirty="0"/>
              <a:t> </a:t>
            </a:r>
            <a:r>
              <a:rPr lang="ru-RU" b="1" dirty="0" smtClean="0"/>
              <a:t>    </a:t>
            </a:r>
            <a:r>
              <a:rPr lang="ru-RU" dirty="0"/>
              <a:t> создание условий для реализации социальной направленности развития отрасли и группы предприятий, улучшение условий труда персонала</a:t>
            </a:r>
            <a:r>
              <a:rPr lang="ru-RU" dirty="0" smtClean="0"/>
              <a:t>;</a:t>
            </a:r>
            <a:endParaRPr lang="ru-RU" b="1" dirty="0" smtClean="0"/>
          </a:p>
          <a:p>
            <a:pPr algn="just">
              <a:buNone/>
            </a:pPr>
            <a:r>
              <a:rPr lang="ru-RU" dirty="0"/>
              <a:t>        участие в транспортном законодательстве на федеральном и региональном уровнях;</a:t>
            </a:r>
            <a:endParaRPr lang="ru-RU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/>
              <a:t>       </a:t>
            </a:r>
            <a:r>
              <a:rPr lang="ru-RU" dirty="0" smtClean="0"/>
              <a:t> </a:t>
            </a:r>
            <a:r>
              <a:rPr lang="ru-RU" dirty="0"/>
              <a:t> определение основных направлений, поддержка и централизованное финансирование наиболее важных прогностических, поисковых научно-исследовательских и опытно-конструкторских работ;</a:t>
            </a:r>
            <a:endParaRPr lang="ru-RU" b="1" dirty="0"/>
          </a:p>
          <a:p>
            <a:pPr algn="just">
              <a:buNone/>
            </a:pPr>
            <a:r>
              <a:rPr lang="ru-RU" dirty="0" smtClean="0"/>
              <a:t>    </a:t>
            </a:r>
            <a:r>
              <a:rPr lang="ru-RU" dirty="0"/>
              <a:t>  </a:t>
            </a:r>
            <a:r>
              <a:rPr lang="ru-RU" dirty="0" smtClean="0"/>
              <a:t> </a:t>
            </a:r>
            <a:r>
              <a:rPr lang="ru-RU" dirty="0"/>
              <a:t> представление делегированных предприятиями интересов ведомства в вышестоящих плановых, финансовых, хозяйственных организациях и региональных органах, а также при работе с партнерами, клиентами, поставщиками;</a:t>
            </a:r>
            <a:endParaRPr lang="ru-RU" b="1" dirty="0"/>
          </a:p>
          <a:p>
            <a:pPr algn="just">
              <a:buNone/>
            </a:pPr>
            <a:r>
              <a:rPr lang="ru-RU" dirty="0"/>
              <a:t> </a:t>
            </a:r>
            <a:r>
              <a:rPr lang="ru-RU" dirty="0" smtClean="0"/>
              <a:t>	</a:t>
            </a:r>
            <a:r>
              <a:rPr lang="ru-RU" dirty="0"/>
              <a:t>      предоставление предприятиям и организациям на договорных условиях услуг по научному, проектному, технологическому, нормативному, пусконаладочному, посредническому видам обслуживания, требующим концентрации научных, инженерных сил и значительных </a:t>
            </a:r>
            <a:r>
              <a:rPr lang="ru-RU" dirty="0" smtClean="0"/>
              <a:t>ресурсов</a:t>
            </a:r>
            <a:endParaRPr lang="ru-RU" b="1" dirty="0"/>
          </a:p>
          <a:p>
            <a:pPr algn="just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dirty="0"/>
              <a:t>     участие наряду с учебными заведениями в целевой подготовке кадров и повышении их квалификации.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124</Words>
  <Application>Microsoft Office PowerPoint</Application>
  <PresentationFormat>Экран 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Лекция 2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2</dc:title>
  <dc:creator>acer</dc:creator>
  <cp:lastModifiedBy>acer</cp:lastModifiedBy>
  <cp:revision>6</cp:revision>
  <dcterms:created xsi:type="dcterms:W3CDTF">2013-09-15T13:00:05Z</dcterms:created>
  <dcterms:modified xsi:type="dcterms:W3CDTF">2013-09-15T13:42:07Z</dcterms:modified>
</cp:coreProperties>
</file>