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252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41EEF-4EE5-4E01-B55D-2B3A673C03D0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F21EC-87E7-499A-BBE2-07573CD372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41EEF-4EE5-4E01-B55D-2B3A673C03D0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F21EC-87E7-499A-BBE2-07573CD372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41EEF-4EE5-4E01-B55D-2B3A673C03D0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F21EC-87E7-499A-BBE2-07573CD372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41EEF-4EE5-4E01-B55D-2B3A673C03D0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F21EC-87E7-499A-BBE2-07573CD372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41EEF-4EE5-4E01-B55D-2B3A673C03D0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F21EC-87E7-499A-BBE2-07573CD372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41EEF-4EE5-4E01-B55D-2B3A673C03D0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F21EC-87E7-499A-BBE2-07573CD372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41EEF-4EE5-4E01-B55D-2B3A673C03D0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F21EC-87E7-499A-BBE2-07573CD372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41EEF-4EE5-4E01-B55D-2B3A673C03D0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F21EC-87E7-499A-BBE2-07573CD372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41EEF-4EE5-4E01-B55D-2B3A673C03D0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F21EC-87E7-499A-BBE2-07573CD372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41EEF-4EE5-4E01-B55D-2B3A673C03D0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F21EC-87E7-499A-BBE2-07573CD372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41EEF-4EE5-4E01-B55D-2B3A673C03D0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F21EC-87E7-499A-BBE2-07573CD372C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F41EEF-4EE5-4E01-B55D-2B3A673C03D0}" type="datetimeFigureOut">
              <a:rPr lang="ru-RU" smtClean="0"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FF21EC-87E7-499A-BBE2-07573CD372C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1512167"/>
          </a:xfrm>
        </p:spPr>
        <p:txBody>
          <a:bodyPr/>
          <a:lstStyle/>
          <a:p>
            <a:r>
              <a:rPr lang="ru-RU" b="1" dirty="0"/>
              <a:t>Лекция 7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636912"/>
            <a:ext cx="6400800" cy="3001888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Алгоритм и классификация методов принятия решений</a:t>
            </a:r>
            <a:r>
              <a:rPr lang="ru-RU" b="1" dirty="0"/>
              <a:t>.</a:t>
            </a:r>
          </a:p>
          <a:p>
            <a:r>
              <a:rPr lang="ru-RU" dirty="0" smtClean="0"/>
              <a:t>1вопрос. Стандартные решения.</a:t>
            </a:r>
          </a:p>
          <a:p>
            <a:r>
              <a:rPr lang="ru-RU" dirty="0" smtClean="0"/>
              <a:t>2 вопрос. Нестандартные решения.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        Вторая группа факторов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которая иногда называется элементами решения, может меняться при управлении, влияя на целевую функцию. Эти управляемые факторы выбираются из дерева систем ТЭА. Примеры второй группы факторов: режимы ТО, качество ТО и ТР, квалификация персонала, уровни механизации и др.</a:t>
            </a:r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Третья группа факторов 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dirty="0"/>
              <a:t>заранее неизвестные условия, влияние которых на эффективность системы неизвестно или недостаточно изучено. Например: конкретные погодные условия "на завтра"; число требований на ТР в течение следующей смены, определяющее простой автомобилей в ремонте, загрузку постов и персонала; психофизиологическое состояние водителя, влияющее на безопасность движения и эксплуатационную надежность автомобиля, и др.</a:t>
            </a:r>
            <a:endParaRPr lang="ru-RU" b="1" dirty="0"/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Первая и третья группы факторов иногда условно объединяются общим понятием "природа" (или "производство"), которое характеризует все внешние для системы условия, влияющие на исход операции, мероприятия, программы.</a:t>
            </a:r>
            <a:endParaRPr lang="ru-RU" b="1" dirty="0"/>
          </a:p>
          <a:p>
            <a:pPr algn="just"/>
            <a:r>
              <a:rPr lang="ru-RU" dirty="0"/>
              <a:t>          </a:t>
            </a:r>
            <a:r>
              <a:rPr lang="ru-RU" b="1" i="1" dirty="0"/>
              <a:t>  В зависимости от объема и характера имеющейся информации решения подразделяются на: </a:t>
            </a:r>
            <a:r>
              <a:rPr lang="ru-RU" b="1" i="1" dirty="0">
                <a:solidFill>
                  <a:srgbClr val="FF0000"/>
                </a:solidFill>
              </a:rPr>
              <a:t>принимаемые в условиях определенности; при наличии риска; в условиях неопределенности.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        В </a:t>
            </a:r>
            <a:r>
              <a:rPr lang="ru-RU" i="1" dirty="0">
                <a:solidFill>
                  <a:srgbClr val="FF0000"/>
                </a:solidFill>
              </a:rPr>
              <a:t>условиях определенности</a:t>
            </a:r>
            <a:r>
              <a:rPr lang="ru-RU" i="1" dirty="0"/>
              <a:t> </a:t>
            </a:r>
            <a:r>
              <a:rPr lang="ru-RU" dirty="0"/>
              <a:t>состояние природы известно, т.е. третья группа факторов отсутствует или может приниматься постоянной, превращаясь в первую группу. Когда действуют все три группы факторов, задача выбора решения формулируется следующим образом: при заданных условиях с учетом действия неизвестных факторов требуется найти элементы решения, которые по возможности обеспечивали бы получение экстремального значения целевой функции.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ru-RU" dirty="0"/>
              <a:t>Если может быть определена или оценена вероятность появления тех или иных состояний "природы" (факторов третьей группы), то решение принимается в </a:t>
            </a:r>
            <a:r>
              <a:rPr lang="ru-RU" b="1" i="1" dirty="0">
                <a:solidFill>
                  <a:srgbClr val="FF0000"/>
                </a:solidFill>
              </a:rPr>
              <a:t>условиях риска</a:t>
            </a:r>
            <a:r>
              <a:rPr lang="ru-RU" i="1" dirty="0">
                <a:solidFill>
                  <a:srgbClr val="FF0000"/>
                </a:solidFill>
              </a:rPr>
              <a:t>.</a:t>
            </a:r>
            <a:r>
              <a:rPr lang="ru-RU" i="1" dirty="0"/>
              <a:t> </a:t>
            </a:r>
            <a:endParaRPr lang="ru-RU" i="1" dirty="0" smtClean="0"/>
          </a:p>
          <a:p>
            <a:r>
              <a:rPr lang="ru-RU" dirty="0" smtClean="0"/>
              <a:t>Если </a:t>
            </a:r>
            <a:r>
              <a:rPr lang="ru-RU" dirty="0"/>
              <a:t>вероятность состояния "природы" неизвестна, то задача решается в </a:t>
            </a:r>
            <a:r>
              <a:rPr lang="ru-RU" b="1" i="1" dirty="0">
                <a:solidFill>
                  <a:srgbClr val="FF0000"/>
                </a:solidFill>
              </a:rPr>
              <a:t>условиях неопределенности.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algn="just"/>
            <a:r>
              <a:rPr lang="ru-RU" dirty="0"/>
              <a:t>Аппарат принятия решения может изменяться от использования алгоритмического подхода до натурного </a:t>
            </a:r>
            <a:r>
              <a:rPr lang="ru-RU" dirty="0" smtClean="0"/>
              <a:t>эксперимента.</a:t>
            </a:r>
          </a:p>
          <a:p>
            <a:pPr algn="just"/>
            <a:r>
              <a:rPr lang="ru-RU" dirty="0"/>
              <a:t>Как правило, при принятии инженерных, управленческих и других решений полная информация о состоянии системы, внешних условиях и последствиях принимаемых решений отсутствует.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/>
              <a:t>Например, принимая решение о числе постов на станции технического обслуживания, можно только предполагать потенциальное число клиентов, характер их требований по содержанию и распределение этих требований по часам суток, дням недели, месяцам года и т.п. Аналогичная ситуация с числом возможных требований на конкретный вид ремонта автомобиля в течение "завтрашнего дня", возможности выхода или невыхода на работу конкретного специалиста или рабочего и т.д.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algn="just"/>
            <a:r>
              <a:rPr lang="ru-RU" dirty="0"/>
              <a:t>Строго говоря, полную информацию можно получить только после свершения того или иного события (например, отказы уже произошли), когда необходимость в упреждающем решении отпала, а система перешла в режим реактивного управления. Поэтому при управлении необходимо восполнять или компенсировать дефицит информации. Для этого существуют следующие способы:</a:t>
            </a:r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/>
              <a:t>        сбор дополнительной информации и ее анализ. Очевидно, это возможно, если система располагает определенным резервом времени и средств;</a:t>
            </a:r>
            <a:endParaRPr lang="ru-RU" b="1" dirty="0"/>
          </a:p>
          <a:p>
            <a:r>
              <a:rPr lang="ru-RU" dirty="0"/>
              <a:t>       использование опыта аналогичных предприятий или решений. При этом важно располагать банком решений или иметь надежный доступ к нему. Кроме того, опыт других не может быть использован без корректирования;</a:t>
            </a:r>
            <a:endParaRPr lang="ru-RU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r>
              <a:rPr lang="ru-RU" dirty="0"/>
              <a:t>        использование коллективного мнения специалистов или экспертизы;</a:t>
            </a:r>
            <a:endParaRPr lang="ru-RU" b="1" dirty="0"/>
          </a:p>
          <a:p>
            <a:r>
              <a:rPr lang="ru-RU" dirty="0"/>
              <a:t>        применение специальных инструментальных методов и критериев, основанных на теории игр;</a:t>
            </a:r>
            <a:endParaRPr lang="ru-RU" b="1" dirty="0"/>
          </a:p>
          <a:p>
            <a:r>
              <a:rPr lang="ru-RU" dirty="0"/>
              <a:t>        использование имитационного моделирования, которое воспроизводит производственные ситуации, близкие к реальным, и ряд других методов.</a:t>
            </a:r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вопрос.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b="1" i="1" dirty="0"/>
              <a:t>Процесс принятия решений - это выбор варианта решения из нескольких возможных. Он складывается из характерных этапов и носит итеративный характер.</a:t>
            </a:r>
            <a:endParaRPr lang="ru-RU" b="1" dirty="0"/>
          </a:p>
          <a:p>
            <a:pPr algn="just"/>
            <a:r>
              <a:rPr lang="ru-RU" dirty="0"/>
              <a:t>        </a:t>
            </a:r>
            <a:r>
              <a:rPr lang="ru-RU" i="1" dirty="0"/>
              <a:t>В зависимости от ситуации, в которой принимаются решения, они подразделяются на стандартные и нестандартные.</a:t>
            </a:r>
            <a:endParaRPr lang="ru-RU" b="1" dirty="0"/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acer\Desktop\рис.4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04664"/>
            <a:ext cx="7128792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ru-RU"/>
              <a:t>Рисунок 2 - Классификация методов принятия решений</a:t>
            </a:r>
            <a:endParaRPr lang="ru-RU" b="1"/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i="1" dirty="0">
                <a:solidFill>
                  <a:srgbClr val="FF0000"/>
                </a:solidFill>
              </a:rPr>
              <a:t>Стандартные решения</a:t>
            </a:r>
            <a:r>
              <a:rPr lang="ru-RU" i="1" dirty="0"/>
              <a:t> </a:t>
            </a:r>
            <a:r>
              <a:rPr lang="ru-RU" dirty="0"/>
              <a:t>принимаются в часто повторяющихся производственных ситуациях. Они содержатся в законах, стандартах, правилах, нормативах и другой действующей документации; при их принятии используется опыт других специалистов и организаций. Например, при тормозном пути больше нормативного (правила дорожного движения) автомобиль не допускается к эксплуатации; после определенной наработки автомобиль направляется на соответствующий вид ТО (Положение о ТО и ремонте, заводские рекомендации и др.).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algn="just"/>
            <a:r>
              <a:rPr lang="ru-RU" dirty="0"/>
              <a:t>        В инженерно-технической службе до 60-65% всех решений (у инженера АТП - 80-83%, у главного инженера - 45-55%) приходится на подобные повторяющиеся производственные ситуации. Решения при этом принимаются по следующей схеме: анализ рыночной или производственной ситуации </a:t>
            </a:r>
            <a:r>
              <a:rPr lang="ru-RU" i="1" dirty="0"/>
              <a:t>—&gt; </a:t>
            </a:r>
            <a:r>
              <a:rPr lang="ru-RU" dirty="0"/>
              <a:t>ее идентификация с одной из стандартных -&gt; принятие решения по правилам или по аналогии со стандартным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/>
              <a:t>Знание и использование стандартных правил свидетельствуют не об отсутствии творческой инициативы, а о высокой квалификации инженерно-управленческого персонала. Это, во-первых, сокращает время на принятие решения, разработку и реализацию соответствующих мероприятий; во-вторых, уменьшает вероятность принятия ошибочных решений; в-третьих, у специалиста высвобождается время для принятия решений в новых или сложных производственных и рыночных ситуациях, требующих сбора информации, ее анализа, расчетов, объединяемых понятием "исследование операций". ". Это так называемые </a:t>
            </a:r>
            <a:r>
              <a:rPr lang="ru-RU" i="1" dirty="0">
                <a:solidFill>
                  <a:srgbClr val="FF0000"/>
                </a:solidFill>
              </a:rPr>
              <a:t>нестандартные </a:t>
            </a:r>
            <a:r>
              <a:rPr lang="ru-RU" i="1" dirty="0" smtClean="0">
                <a:solidFill>
                  <a:srgbClr val="FF0000"/>
                </a:solidFill>
              </a:rPr>
              <a:t>решения.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acer\Desktop\рис.3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0"/>
            <a:ext cx="6264696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ru-RU" dirty="0"/>
              <a:t>Рисунок 1 Блок-схема процесса принятия решения</a:t>
            </a:r>
            <a:endParaRPr lang="ru-RU" b="1" dirty="0"/>
          </a:p>
          <a:p>
            <a:r>
              <a:rPr lang="ru-RU" i="1" dirty="0">
                <a:solidFill>
                  <a:srgbClr val="FF0000"/>
                </a:solidFill>
              </a:rPr>
              <a:t>Операция</a:t>
            </a:r>
            <a:r>
              <a:rPr lang="ru-RU" i="1" dirty="0"/>
              <a:t> - это конкретное действие, направленное на достижение системой поставленных целей. К операциям относятся как отдельные мероприятия, проводимые для повышения эффективности системы, так и сложные программы, касающиеся достижения цели, стоящей перед системой в целом. 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r>
              <a:rPr lang="ru-RU" dirty="0"/>
              <a:t>Каждая операция (мероприятие, программа) оценивается ее эффективностью, т.е. вкладом в достижение цели, который обеспечивается при ее выполнении</a:t>
            </a:r>
            <a:r>
              <a:rPr lang="ru-RU" dirty="0" smtClean="0"/>
              <a:t>.</a:t>
            </a:r>
          </a:p>
          <a:p>
            <a:r>
              <a:rPr lang="ru-RU" dirty="0"/>
              <a:t> </a:t>
            </a:r>
            <a:r>
              <a:rPr lang="ru-RU" i="1" dirty="0"/>
              <a:t>В общем случае показатель эффективности, или целевая функция, может зависеть от трех групп факторов (или подсистем):</a:t>
            </a:r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Первая группа факторов 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характеризует условия выполнения операции, которые заданы и не могут быть изменены в ходе ее выполнения. Для конкретного АТП это: климатические условия района расположения предприятия, влияющие на надежность парка; дорожные условия обслуживаемого региона, влияющие на надежность и производительность автомобилей, и др.</a:t>
            </a:r>
            <a:endParaRPr lang="ru-RU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546</Words>
  <Application>Microsoft Office PowerPoint</Application>
  <PresentationFormat>Экран (4:3)</PresentationFormat>
  <Paragraphs>36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Лекция 7 </vt:lpstr>
      <vt:lpstr>1 вопрос.</vt:lpstr>
      <vt:lpstr>Слайд 3</vt:lpstr>
      <vt:lpstr>Слайд 4</vt:lpstr>
      <vt:lpstr>Слайд 5</vt:lpstr>
      <vt:lpstr>Слайд 6</vt:lpstr>
      <vt:lpstr>Слайд 7</vt:lpstr>
      <vt:lpstr>Слайд 8</vt:lpstr>
      <vt:lpstr>Первая группа факторов </vt:lpstr>
      <vt:lpstr>        Вторая группа факторов</vt:lpstr>
      <vt:lpstr>Третья группа факторов 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7</dc:title>
  <dc:creator>acer</dc:creator>
  <cp:lastModifiedBy>acer</cp:lastModifiedBy>
  <cp:revision>3</cp:revision>
  <dcterms:created xsi:type="dcterms:W3CDTF">2013-11-25T15:47:18Z</dcterms:created>
  <dcterms:modified xsi:type="dcterms:W3CDTF">2013-11-25T16:08:00Z</dcterms:modified>
</cp:coreProperties>
</file>