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4" d="100"/>
          <a:sy n="54" d="100"/>
        </p:scale>
        <p:origin x="-84" y="-35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AB6EB26-2B78-4E01-BDDB-14C5E5C00E5F}" type="datetimeFigureOut">
              <a:rPr lang="ru-RU" smtClean="0"/>
              <a:pPr/>
              <a:t>03.09.2013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72E559-1349-44AE-98D9-8BBCB984289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B6EB26-2B78-4E01-BDDB-14C5E5C00E5F}" type="datetimeFigureOut">
              <a:rPr lang="ru-RU" smtClean="0"/>
              <a:pPr/>
              <a:t>03.09.2013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72E559-1349-44AE-98D9-8BBCB984289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B6EB26-2B78-4E01-BDDB-14C5E5C00E5F}" type="datetimeFigureOut">
              <a:rPr lang="ru-RU" smtClean="0"/>
              <a:pPr/>
              <a:t>03.09.2013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72E559-1349-44AE-98D9-8BBCB984289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B6EB26-2B78-4E01-BDDB-14C5E5C00E5F}" type="datetimeFigureOut">
              <a:rPr lang="ru-RU" smtClean="0"/>
              <a:pPr/>
              <a:t>03.09.2013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72E559-1349-44AE-98D9-8BBCB984289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AB6EB26-2B78-4E01-BDDB-14C5E5C00E5F}" type="datetimeFigureOut">
              <a:rPr lang="ru-RU" smtClean="0"/>
              <a:pPr/>
              <a:t>03.09.2013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C72E559-1349-44AE-98D9-8BBCB984289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AB6EB26-2B78-4E01-BDDB-14C5E5C00E5F}" type="datetimeFigureOut">
              <a:rPr lang="ru-RU" smtClean="0"/>
              <a:pPr/>
              <a:t>03.09.2013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C72E559-1349-44AE-98D9-8BBCB984289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AB6EB26-2B78-4E01-BDDB-14C5E5C00E5F}" type="datetimeFigureOut">
              <a:rPr lang="ru-RU" smtClean="0"/>
              <a:pPr/>
              <a:t>03.09.2013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C72E559-1349-44AE-98D9-8BBCB984289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AB6EB26-2B78-4E01-BDDB-14C5E5C00E5F}" type="datetimeFigureOut">
              <a:rPr lang="ru-RU" smtClean="0"/>
              <a:pPr/>
              <a:t>03.09.2013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C72E559-1349-44AE-98D9-8BBCB984289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AB6EB26-2B78-4E01-BDDB-14C5E5C00E5F}" type="datetimeFigureOut">
              <a:rPr lang="ru-RU" smtClean="0"/>
              <a:pPr/>
              <a:t>03.09.2013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C72E559-1349-44AE-98D9-8BBCB984289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AB6EB26-2B78-4E01-BDDB-14C5E5C00E5F}" type="datetimeFigureOut">
              <a:rPr lang="ru-RU" smtClean="0"/>
              <a:pPr/>
              <a:t>03.09.2013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C72E559-1349-44AE-98D9-8BBCB984289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AB6EB26-2B78-4E01-BDDB-14C5E5C00E5F}" type="datetimeFigureOut">
              <a:rPr lang="ru-RU" smtClean="0"/>
              <a:pPr/>
              <a:t>03.09.2013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C72E559-1349-44AE-98D9-8BBCB984289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B6EB26-2B78-4E01-BDDB-14C5E5C00E5F}" type="datetimeFigureOut">
              <a:rPr lang="ru-RU" smtClean="0"/>
              <a:pPr/>
              <a:t>03.09.2013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72E559-1349-44AE-98D9-8BBCB984289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novsu.ru/npe/files/um/1128/umk/OUP_ATP/Bibliograf.ht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novsu.ru/npe/files/um/1128/umk/OUP_ATP/Bibliograf.ht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novsu.ru/npe/files/um/1128/umk/OUP_ATP/Bibliograf.ht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260648"/>
            <a:ext cx="7844408" cy="1872208"/>
          </a:xfrm>
        </p:spPr>
        <p:txBody>
          <a:bodyPr>
            <a:normAutofit fontScale="90000"/>
          </a:bodyPr>
          <a:lstStyle/>
          <a:p>
            <a:r>
              <a:rPr lang="ru-RU" b="1" dirty="0"/>
              <a:t>Лекция 1</a:t>
            </a:r>
            <a:br>
              <a:rPr lang="ru-RU" b="1" dirty="0"/>
            </a:br>
            <a:r>
              <a:rPr lang="ru-RU" b="1" dirty="0"/>
              <a:t>Тема: Управление в системе транспорта.</a:t>
            </a:r>
            <a:br>
              <a:rPr lang="ru-RU" b="1" dirty="0"/>
            </a:br>
            <a:endParaRPr lang="ru-RU" dirty="0"/>
          </a:p>
        </p:txBody>
      </p:sp>
      <p:sp>
        <p:nvSpPr>
          <p:cNvPr id="3" name="Подзаголовок 2"/>
          <p:cNvSpPr>
            <a:spLocks noGrp="1"/>
          </p:cNvSpPr>
          <p:nvPr>
            <p:ph type="subTitle" idx="1"/>
          </p:nvPr>
        </p:nvSpPr>
        <p:spPr>
          <a:xfrm>
            <a:off x="467544" y="2060848"/>
            <a:ext cx="8352928" cy="4248472"/>
          </a:xfrm>
        </p:spPr>
        <p:txBody>
          <a:bodyPr>
            <a:normAutofit/>
          </a:bodyPr>
          <a:lstStyle/>
          <a:p>
            <a:r>
              <a:rPr lang="ru-RU" u="sng" dirty="0"/>
              <a:t>Учебные вопросы:</a:t>
            </a:r>
            <a:r>
              <a:rPr lang="ru-RU" dirty="0"/>
              <a:t>  1 вопрос</a:t>
            </a:r>
            <a:r>
              <a:rPr lang="ru-RU" dirty="0" smtClean="0"/>
              <a:t>. Понятие </a:t>
            </a:r>
            <a:r>
              <a:rPr lang="ru-RU" dirty="0"/>
              <a:t>об управлении и информации.</a:t>
            </a:r>
            <a:endParaRPr lang="ru-RU" b="1" dirty="0"/>
          </a:p>
          <a:p>
            <a:r>
              <a:rPr lang="ru-RU" dirty="0" smtClean="0"/>
              <a:t>2 </a:t>
            </a:r>
            <a:r>
              <a:rPr lang="ru-RU" dirty="0"/>
              <a:t>вопрос.      Состояние и научный уровень действующей системы управления техническим состоянием.</a:t>
            </a:r>
          </a:p>
          <a:p>
            <a:r>
              <a:rPr lang="ru-RU" dirty="0" smtClean="0"/>
              <a:t>3 </a:t>
            </a:r>
            <a:r>
              <a:rPr lang="ru-RU" dirty="0"/>
              <a:t>вопрос.  Предпосылки создания новой системы управления техническим состоянием.</a:t>
            </a:r>
            <a:endParaRPr lang="ru-RU" b="1" dirty="0"/>
          </a:p>
          <a:p>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fontScale="85000" lnSpcReduction="20000"/>
          </a:bodyPr>
          <a:lstStyle/>
          <a:p>
            <a:r>
              <a:rPr lang="ru-RU" dirty="0" smtClean="0"/>
              <a:t>    Получение информации о состоянии системы — это процесс получения данных о внешних и внутренних факторах, действующих на систему (т. е. сведения об эксплуатационной надежности, наиболее характерных отказах, данные о причинах простоев и т. д. Внешними факторами являются условия эксплуатации).</a:t>
            </a:r>
            <a:endParaRPr lang="ru-RU" b="1" dirty="0" smtClean="0"/>
          </a:p>
          <a:p>
            <a:r>
              <a:rPr lang="ru-RU" dirty="0" smtClean="0"/>
              <a:t>     При обработке и анализе информации проводится оценка ее точности и достоверности. Полученная информация позволяет судить о связях и закономерностях действующих в системе.</a:t>
            </a:r>
            <a:endParaRPr lang="ru-RU" b="1" dirty="0" smtClean="0"/>
          </a:p>
          <a:p>
            <a:r>
              <a:rPr lang="ru-RU" dirty="0" smtClean="0"/>
              <a:t>    Смысл принятия управляющих решений </a:t>
            </a:r>
            <a:r>
              <a:rPr lang="ru-RU" dirty="0" smtClean="0"/>
              <a:t>при </a:t>
            </a:r>
            <a:r>
              <a:rPr lang="ru-RU" dirty="0" smtClean="0"/>
              <a:t>управлении технической эксплуатацией состоит в выборе управляемых на данном уровне и наиболее эффективных факторов, которые могут повысить целевые показатели и воздействия на них.</a:t>
            </a:r>
            <a:endParaRPr lang="ru-RU"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fontScale="85000" lnSpcReduction="10000"/>
          </a:bodyPr>
          <a:lstStyle/>
          <a:p>
            <a:r>
              <a:rPr lang="ru-RU" dirty="0" smtClean="0"/>
              <a:t>Важнейшим элементом управления является информация. В технической эксплуатации используется </a:t>
            </a:r>
            <a:r>
              <a:rPr lang="ru-RU" b="1" dirty="0" smtClean="0"/>
              <a:t>вероятностная информация</a:t>
            </a:r>
            <a:r>
              <a:rPr lang="ru-RU" dirty="0" smtClean="0"/>
              <a:t>, характеризующая поведение или состояние группы автомобилей, и </a:t>
            </a:r>
            <a:r>
              <a:rPr lang="ru-RU" b="1" dirty="0" smtClean="0"/>
              <a:t>индивидуальная или дискретная информация</a:t>
            </a:r>
            <a:r>
              <a:rPr lang="ru-RU" dirty="0" smtClean="0"/>
              <a:t>, определяющая состояние или показатели работы конкретного изделия — детали, агрегата, автомобиля.</a:t>
            </a:r>
            <a:endParaRPr lang="ru-RU" b="1" dirty="0" smtClean="0"/>
          </a:p>
          <a:p>
            <a:r>
              <a:rPr lang="ru-RU" dirty="0" smtClean="0"/>
              <a:t>    Примерами вероятностной информации являются распределение ресурсов деталей, трудоемкости выполнения работ, расхода материалов. К вероятностной информации следует отнести ранее накопленный опыт, изложенный в технической литературе, справочниках, научных работах и т. </a:t>
            </a:r>
            <a:r>
              <a:rPr lang="ru-RU" dirty="0" smtClean="0"/>
              <a:t>д.</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fontScale="85000" lnSpcReduction="10000"/>
          </a:bodyPr>
          <a:lstStyle/>
          <a:p>
            <a:r>
              <a:rPr lang="ru-RU" dirty="0" smtClean="0"/>
              <a:t>    </a:t>
            </a:r>
            <a:r>
              <a:rPr lang="ru-RU" b="1" dirty="0" smtClean="0"/>
              <a:t>Индивидуальная информация </a:t>
            </a:r>
            <a:r>
              <a:rPr lang="ru-RU" dirty="0" smtClean="0"/>
              <a:t>может быть получена по отчетным данным для конкретного автомобиля (агрегата) или в результате непосредственных наблюдений за ним. Используется для корректировки управляющего решения применительно к данному объекту.</a:t>
            </a:r>
            <a:endParaRPr lang="ru-RU" b="1" dirty="0" smtClean="0"/>
          </a:p>
          <a:p>
            <a:r>
              <a:rPr lang="ru-RU" dirty="0" smtClean="0"/>
              <a:t>    Вероятностная и индивидуальная информации дополняют друг друга: на основании первой может быть установлен момент контроля технического состояния изделия, а целесообразность конкретных работ по поддержанию работоспособности определяется индивидуальной информацией о техническом состоянии изделия, получаемой с использованием средств диагностики.</a:t>
            </a:r>
            <a:endParaRPr lang="ru-RU" b="1" dirty="0" smtClean="0"/>
          </a:p>
          <a:p>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fontScale="92500"/>
          </a:bodyPr>
          <a:lstStyle/>
          <a:p>
            <a:r>
              <a:rPr lang="ru-RU" u="sng" dirty="0" smtClean="0"/>
              <a:t>3 вопрос.</a:t>
            </a:r>
            <a:r>
              <a:rPr lang="ru-RU" dirty="0" smtClean="0"/>
              <a:t> </a:t>
            </a:r>
            <a:r>
              <a:rPr lang="en-US" dirty="0" smtClean="0"/>
              <a:t> </a:t>
            </a:r>
            <a:r>
              <a:rPr lang="ru-RU" dirty="0" smtClean="0"/>
              <a:t>Существующая на данный момент в нашей стране система ТО и Р сформировалась в основном в 50 – 60-е года и явилась для того времени прогрессивной формой поддержания работоспособности подвижного состава. Формирование ее структуры определялось установившимся уровнем надежности и качества изготовления автомобилей, условиями эксплуатации подвижного состава, целями, поставленными перед автомобильным транспортом и его подсистемой – технической эксплуатацией.</a:t>
            </a:r>
            <a:endParaRPr lang="ru-RU"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fontScale="85000" lnSpcReduction="10000"/>
          </a:bodyPr>
          <a:lstStyle/>
          <a:p>
            <a:pPr algn="just"/>
            <a:r>
              <a:rPr lang="ru-RU" dirty="0" smtClean="0"/>
              <a:t>В организационно-техническом и материальном аспекте существующей системы ТО и ремонта имеются проблемы. Недостаток ремонтных рабочих, дефицит запасных частей и материалов приводит к тому, что на предприятиях нередко работы ТО проводятся не в полном объеме, осуществляется формально контрольный технический осмотр перед выпуском автомобиля на линию, недостаточно уделяется внимания проведению работ ЕО, что увеличивает вероятность появления отказов на линии. Кроме того, действующий порядок проведения номерных ТО (ТО - 1, ТО - 2) не учитывает изменившегося характера перевозочного процесса, работы автомобиля на линии. </a:t>
            </a: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lstStyle/>
          <a:p>
            <a:r>
              <a:rPr lang="ru-RU" dirty="0" smtClean="0"/>
              <a:t>У существующей системы ТО и ремонта негибкость в части обеспечения безотказной работы автомобиля на линии проявляется в жесткости и однообразии подхода к автомобилям разного возраста: перечень операций и периодичность ТО идентичны и для нового автомобиля, и для автомобиля перед его капитальным ремонтом и списанием.</a:t>
            </a: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lstStyle/>
          <a:p>
            <a:r>
              <a:rPr lang="ru-RU" dirty="0" smtClean="0"/>
              <a:t>в 1989 г. на технико-экономическом совете </a:t>
            </a:r>
            <a:r>
              <a:rPr lang="ru-RU" dirty="0" err="1" smtClean="0"/>
              <a:t>Минавтотранса</a:t>
            </a:r>
            <a:r>
              <a:rPr lang="ru-RU" dirty="0" smtClean="0"/>
              <a:t> РСФСР решения о начале разработки единой концепции новой усовершенствованной системы поддержания работоспособности подвижного состава под единым методическим и организационным руководством </a:t>
            </a:r>
            <a:r>
              <a:rPr lang="ru-RU" dirty="0" err="1" smtClean="0"/>
              <a:t>НИИАТа</a:t>
            </a:r>
            <a:r>
              <a:rPr lang="ru-RU" dirty="0" smtClean="0"/>
              <a:t> с участием всех заинтересованных организаций и предприятий. </a:t>
            </a: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48680"/>
            <a:ext cx="8229600" cy="5577483"/>
          </a:xfrm>
        </p:spPr>
        <p:txBody>
          <a:bodyPr>
            <a:normAutofit fontScale="85000" lnSpcReduction="20000"/>
          </a:bodyPr>
          <a:lstStyle/>
          <a:p>
            <a:r>
              <a:rPr lang="ru-RU" dirty="0" smtClean="0"/>
              <a:t>Совершенствование </a:t>
            </a:r>
            <a:r>
              <a:rPr lang="ru-RU" dirty="0" smtClean="0"/>
              <a:t>системы управления этими процессами, по мнению авторов, могли позволить значительно снизить вариацию периодичности потока работ по ремонту подвижного состава и уменьшить их количество. Однако данная система так и не нашла широкого применения на АТП </a:t>
            </a:r>
            <a:r>
              <a:rPr lang="ru-RU" dirty="0" smtClean="0"/>
              <a:t>.</a:t>
            </a:r>
          </a:p>
          <a:p>
            <a:r>
              <a:rPr lang="ru-RU" dirty="0" smtClean="0"/>
              <a:t>Также  </a:t>
            </a:r>
            <a:r>
              <a:rPr lang="ru-RU" dirty="0" smtClean="0"/>
              <a:t>в работах</a:t>
            </a:r>
            <a:r>
              <a:rPr lang="ru-RU" dirty="0" smtClean="0">
                <a:hlinkClick r:id="rId2"/>
              </a:rPr>
              <a:t> </a:t>
            </a:r>
            <a:r>
              <a:rPr lang="ru-RU" dirty="0" smtClean="0"/>
              <a:t> предлагалась система, где вместо традиционных воздействий Е</a:t>
            </a:r>
            <a:r>
              <a:rPr lang="en-US" dirty="0" smtClean="0"/>
              <a:t>O</a:t>
            </a:r>
            <a:r>
              <a:rPr lang="ru-RU" dirty="0" smtClean="0"/>
              <a:t>, </a:t>
            </a:r>
            <a:r>
              <a:rPr lang="en-US" dirty="0" smtClean="0"/>
              <a:t>TO</a:t>
            </a:r>
            <a:r>
              <a:rPr lang="ru-RU" dirty="0" smtClean="0"/>
              <a:t>-1, </a:t>
            </a:r>
            <a:r>
              <a:rPr lang="en-US" dirty="0" smtClean="0"/>
              <a:t>TO</a:t>
            </a:r>
            <a:r>
              <a:rPr lang="ru-RU" dirty="0" smtClean="0"/>
              <a:t>-2 и ТР, каждое из которых базируется в</a:t>
            </a:r>
            <a:r>
              <a:rPr lang="ru-RU" cap="small" dirty="0" smtClean="0"/>
              <a:t> </a:t>
            </a:r>
            <a:r>
              <a:rPr lang="ru-RU" dirty="0" smtClean="0"/>
              <a:t>различных соотношениях на обязательных, контрольно-диагностических, регулировочных и ремонтных операциях, предлагалось ввести три вида интегральных воздействий, включающих обязательные работы (ОР), контрольно-диагностические (Д) и все работы по устранению выявленных неисправностей (УН).</a:t>
            </a: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fontScale="92500"/>
          </a:bodyPr>
          <a:lstStyle/>
          <a:p>
            <a:r>
              <a:rPr lang="ru-RU" dirty="0" smtClean="0"/>
              <a:t>Эта система по мнению автора должна была стать более гибкой, в ней отсутствует четкое </a:t>
            </a:r>
            <a:r>
              <a:rPr lang="ru-RU" dirty="0" smtClean="0"/>
              <a:t>разграничение </a:t>
            </a:r>
            <a:r>
              <a:rPr lang="ru-RU" dirty="0" smtClean="0"/>
              <a:t>между ТО и ТР, и регламентация работы по каждому автомобилю. Однако следует снова отметить, что и данная система к сожалению также не нашла широкого применения, одной из причин этого несомненно явилось и то что средства технической диагностики на тот момент, а система была предложена в 1991 г., не были достаточно совершенны чтобы воплотить данные идеи в жизнь</a:t>
            </a: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lstStyle/>
          <a:p>
            <a:r>
              <a:rPr lang="ru-RU" dirty="0" smtClean="0"/>
              <a:t>Создание </a:t>
            </a:r>
            <a:r>
              <a:rPr lang="ru-RU" dirty="0" smtClean="0"/>
              <a:t>гибкой системы управления техническим состоянием автомобиля с элементами индивидуального подхода к каждому конкретному автомобилю является особенно злободневной задачей. Тем более, что тот уровень средств диагностики которого они достигли в последние 5 лет вполне позволяет реализовать практически любые задачи по определению и прогнозированию технического состояния автомобиля.</a:t>
            </a:r>
            <a:endParaRPr lang="ru-RU" b="1" dirty="0" smtClean="0"/>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fontScale="85000" lnSpcReduction="20000"/>
          </a:bodyPr>
          <a:lstStyle/>
          <a:p>
            <a:r>
              <a:rPr lang="ru-RU" dirty="0"/>
              <a:t>В </a:t>
            </a:r>
            <a:r>
              <a:rPr lang="ru-RU" b="1" dirty="0"/>
              <a:t>1933 г.</a:t>
            </a:r>
            <a:r>
              <a:rPr lang="ru-RU" dirty="0"/>
              <a:t> была предложена </a:t>
            </a:r>
            <a:r>
              <a:rPr lang="ru-RU" b="1" dirty="0"/>
              <a:t>планово-предупредительная система ремонта</a:t>
            </a:r>
            <a:r>
              <a:rPr lang="ru-RU" dirty="0"/>
              <a:t>, предусматривающая четыре вида обслуживания и предупредительный ремонт. </a:t>
            </a:r>
            <a:endParaRPr lang="ru-RU" dirty="0" smtClean="0"/>
          </a:p>
          <a:p>
            <a:r>
              <a:rPr lang="ru-RU" dirty="0" smtClean="0"/>
              <a:t>С </a:t>
            </a:r>
            <a:r>
              <a:rPr lang="ru-RU" b="1" dirty="0"/>
              <a:t>1936 г,</a:t>
            </a:r>
            <a:r>
              <a:rPr lang="ru-RU" dirty="0"/>
              <a:t> действовала планово-предупредительная система с принудительным осмотром (инспекция) автомобилей и выполнением ремонтов по потребности</a:t>
            </a:r>
            <a:r>
              <a:rPr lang="ru-RU" dirty="0" smtClean="0"/>
              <a:t>.</a:t>
            </a:r>
          </a:p>
          <a:p>
            <a:r>
              <a:rPr lang="ru-RU" dirty="0" smtClean="0"/>
              <a:t> </a:t>
            </a:r>
            <a:r>
              <a:rPr lang="ru-RU" dirty="0"/>
              <a:t>В </a:t>
            </a:r>
            <a:r>
              <a:rPr lang="ru-RU" b="1" dirty="0"/>
              <a:t>1943 г.</a:t>
            </a:r>
            <a:r>
              <a:rPr lang="ru-RU" dirty="0"/>
              <a:t> вышло в свет </a:t>
            </a:r>
            <a:r>
              <a:rPr lang="ru-RU" dirty="0">
                <a:hlinkClick r:id="rId2"/>
              </a:rPr>
              <a:t> </a:t>
            </a:r>
            <a:r>
              <a:rPr lang="ru-RU" dirty="0"/>
              <a:t> о профилактическом обслуживании автомобилей, предусматривающее проведение ЕО, </a:t>
            </a:r>
            <a:r>
              <a:rPr lang="en-US" dirty="0"/>
              <a:t>TO</a:t>
            </a:r>
            <a:r>
              <a:rPr lang="ru-RU" dirty="0"/>
              <a:t>-1, </a:t>
            </a:r>
            <a:r>
              <a:rPr lang="en-US" dirty="0"/>
              <a:t>TO</a:t>
            </a:r>
            <a:r>
              <a:rPr lang="ru-RU" dirty="0"/>
              <a:t>-2, текущий, средний, и капитальные ремонты. В Положениях, изданных в 1947 г</a:t>
            </a:r>
            <a:r>
              <a:rPr lang="ru-RU" dirty="0" smtClean="0"/>
              <a:t>.,</a:t>
            </a:r>
          </a:p>
          <a:p>
            <a:r>
              <a:rPr lang="ru-RU" dirty="0" smtClean="0"/>
              <a:t> </a:t>
            </a:r>
            <a:r>
              <a:rPr lang="ru-RU" b="1" dirty="0"/>
              <a:t>1949 г. и 1954 </a:t>
            </a:r>
            <a:r>
              <a:rPr lang="ru-RU" dirty="0"/>
              <a:t>г., была увеличена периодичность ТО, сокращена трудоемкость выполняемых работ и введено сезонное обслуживание.</a:t>
            </a:r>
          </a:p>
          <a:p>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lstStyle/>
          <a:p>
            <a:r>
              <a:rPr lang="ru-RU" dirty="0" smtClean="0"/>
              <a:t>Д.З. 1. Проработать конспект лекции.</a:t>
            </a:r>
            <a:endParaRPr lang="ru-RU" b="1" dirty="0" smtClean="0"/>
          </a:p>
          <a:p>
            <a:r>
              <a:rPr lang="ru-RU" dirty="0" smtClean="0"/>
              <a:t>       2. Ознакомиться с положением о профилактическом ремонте автомобилей. (1986 г.).</a:t>
            </a:r>
            <a:endParaRPr lang="ru-RU" b="1" smtClean="0"/>
          </a:p>
          <a:p>
            <a:endParaRPr lang="ru-R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92696"/>
            <a:ext cx="8229600" cy="5433467"/>
          </a:xfrm>
        </p:spPr>
        <p:txBody>
          <a:bodyPr>
            <a:normAutofit lnSpcReduction="10000"/>
          </a:bodyPr>
          <a:lstStyle/>
          <a:p>
            <a:r>
              <a:rPr lang="ru-RU" dirty="0"/>
              <a:t>До 1960 г. практически во всех странах действовала тактика выполнения работ по наработке с установленным перечнем технических воздействий. </a:t>
            </a:r>
            <a:endParaRPr lang="ru-RU" dirty="0" smtClean="0"/>
          </a:p>
          <a:p>
            <a:r>
              <a:rPr lang="ru-RU" dirty="0" smtClean="0"/>
              <a:t>В </a:t>
            </a:r>
            <a:r>
              <a:rPr lang="ru-RU" dirty="0"/>
              <a:t>начале 60-х годов за рубежом стали отказываться от устаревшей системы обслуживания по наработке "</a:t>
            </a:r>
            <a:r>
              <a:rPr lang="en-US" dirty="0"/>
              <a:t>hard time</a:t>
            </a:r>
            <a:r>
              <a:rPr lang="ru-RU" dirty="0"/>
              <a:t>" и переходить к более прогрессивной тактике выполнения работ по фактическому состоянию "</a:t>
            </a:r>
            <a:r>
              <a:rPr lang="en-US" dirty="0"/>
              <a:t>of condition</a:t>
            </a:r>
            <a:r>
              <a:rPr lang="ru-RU" dirty="0"/>
              <a:t>" с периодическим или непрерывным контролем.</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48680"/>
            <a:ext cx="8229600" cy="5577483"/>
          </a:xfrm>
        </p:spPr>
        <p:txBody>
          <a:bodyPr>
            <a:normAutofit fontScale="40000" lnSpcReduction="20000"/>
          </a:bodyPr>
          <a:lstStyle/>
          <a:p>
            <a:r>
              <a:rPr lang="ru-RU" sz="5100" dirty="0"/>
              <a:t>в </a:t>
            </a:r>
            <a:r>
              <a:rPr lang="ru-RU" sz="5100" dirty="0">
                <a:hlinkClick r:id="rId2"/>
              </a:rPr>
              <a:t> </a:t>
            </a:r>
            <a:r>
              <a:rPr lang="ru-RU" sz="5100" dirty="0" smtClean="0"/>
              <a:t>Положении (издание </a:t>
            </a:r>
            <a:r>
              <a:rPr lang="ru-RU" sz="5100" dirty="0"/>
              <a:t>1986 г.) принижена роль технической диагностики </a:t>
            </a:r>
            <a:r>
              <a:rPr lang="ru-RU" sz="5100" dirty="0" smtClean="0"/>
              <a:t>автомобилей в управлении</a:t>
            </a:r>
            <a:r>
              <a:rPr lang="ru-RU" sz="5100" dirty="0"/>
              <a:t> техническим состоянием. </a:t>
            </a:r>
            <a:endParaRPr lang="ru-RU" sz="5100" dirty="0" smtClean="0"/>
          </a:p>
          <a:p>
            <a:r>
              <a:rPr lang="ru-RU" sz="5100" dirty="0" smtClean="0"/>
              <a:t>В </a:t>
            </a:r>
            <a:r>
              <a:rPr lang="ru-RU" sz="5100" dirty="0"/>
              <a:t>результате этот документ еще в большей степени усугубил отставание автомобильного транспорта страны по сравнению с </a:t>
            </a:r>
            <a:r>
              <a:rPr lang="ru-RU" sz="5100" dirty="0" smtClean="0"/>
              <a:t>передовыми </a:t>
            </a:r>
            <a:r>
              <a:rPr lang="ru-RU" sz="5100" dirty="0"/>
              <a:t>странами в разработке и </a:t>
            </a:r>
            <a:r>
              <a:rPr lang="ru-RU" sz="5100" dirty="0" smtClean="0"/>
              <a:t>внедрении прогрессивной</a:t>
            </a:r>
            <a:r>
              <a:rPr lang="ru-RU" sz="5100" dirty="0"/>
              <a:t> системы </a:t>
            </a:r>
            <a:r>
              <a:rPr lang="ru-RU" sz="5100" dirty="0" smtClean="0"/>
              <a:t> профилактического</a:t>
            </a:r>
            <a:r>
              <a:rPr lang="ru-RU" sz="5100" dirty="0"/>
              <a:t> обслуживания и ремонта подвижного </a:t>
            </a:r>
            <a:r>
              <a:rPr lang="ru-RU" sz="5100" dirty="0" smtClean="0"/>
              <a:t>состава на базе технической информации </a:t>
            </a:r>
            <a:r>
              <a:rPr lang="ru-RU" sz="5100" dirty="0" smtClean="0"/>
              <a:t>.</a:t>
            </a:r>
          </a:p>
          <a:p>
            <a:r>
              <a:rPr lang="ru-RU" sz="5100" dirty="0" smtClean="0"/>
              <a:t> П</a:t>
            </a:r>
            <a:r>
              <a:rPr lang="ru-RU" sz="5100" dirty="0" smtClean="0"/>
              <a:t>ередовые </a:t>
            </a:r>
            <a:r>
              <a:rPr lang="ru-RU" sz="5100" dirty="0" smtClean="0"/>
              <a:t>страны ушли далеко вперед в вопросах управления техническим состоянием автомобилей и на данный момент наиболее совершенной системой профилактического обслуживания автомобилей в США и других странах считается система, получившая название"</a:t>
            </a:r>
            <a:r>
              <a:rPr lang="en-US" sz="5100" dirty="0" smtClean="0"/>
              <a:t>Condition Monitoring</a:t>
            </a:r>
            <a:r>
              <a:rPr lang="ru-RU" sz="5100" dirty="0" smtClean="0"/>
              <a:t>", предусматривающая планирование выполнения работ ТО по фактическому состоянию "</a:t>
            </a:r>
            <a:r>
              <a:rPr lang="en-US" sz="5100" dirty="0" smtClean="0"/>
              <a:t>of condition</a:t>
            </a:r>
            <a:r>
              <a:rPr lang="ru-RU" sz="5100" dirty="0" smtClean="0"/>
              <a:t>".</a:t>
            </a:r>
          </a:p>
          <a:p>
            <a:pPr>
              <a:buNone/>
            </a:pPr>
            <a:r>
              <a:rPr lang="ru-RU" sz="5100" dirty="0" smtClean="0"/>
              <a:t>  </a:t>
            </a:r>
            <a:endParaRPr lang="ru-RU" sz="5100" dirty="0"/>
          </a:p>
          <a:p>
            <a:endParaRPr lang="ru-RU"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20688"/>
            <a:ext cx="8229600" cy="5505475"/>
          </a:xfrm>
        </p:spPr>
        <p:txBody>
          <a:bodyPr>
            <a:normAutofit fontScale="92500" lnSpcReduction="20000"/>
          </a:bodyPr>
          <a:lstStyle/>
          <a:p>
            <a:r>
              <a:rPr lang="ru-RU" dirty="0" smtClean="0"/>
              <a:t>2 вопрос.</a:t>
            </a:r>
          </a:p>
          <a:p>
            <a:r>
              <a:rPr lang="ru-RU" dirty="0" smtClean="0"/>
              <a:t>Одной из основных задач технической эксплуатации является определение путей и методов наиболее эффективного управления техническим состоянием и работоспособностью автомобилей. Управление начинается с получения и обработки информации о состоянии системы, на основе которой принимается соответствующее решение, за которым следуют действия, переводящие управляемую систему из одного в другое необходимое состояние.</a:t>
            </a:r>
            <a:endParaRPr lang="ru-RU" b="1" dirty="0" smtClean="0"/>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3528" y="548680"/>
            <a:ext cx="8229600" cy="5904656"/>
          </a:xfrm>
        </p:spPr>
        <p:txBody>
          <a:bodyPr>
            <a:normAutofit fontScale="92500" lnSpcReduction="20000"/>
          </a:bodyPr>
          <a:lstStyle/>
          <a:p>
            <a:r>
              <a:rPr lang="ru-RU" dirty="0" smtClean="0"/>
              <a:t>    </a:t>
            </a:r>
            <a:r>
              <a:rPr lang="ru-RU" b="1" dirty="0" smtClean="0"/>
              <a:t>Управление</a:t>
            </a:r>
            <a:r>
              <a:rPr lang="ru-RU" dirty="0" smtClean="0"/>
              <a:t> — представляет собой процесс преобразования информации в определенные целенаправленные действия, переводящие управляемую систему (АТС, цех) из исходного в заданное или оптимальное состояние.</a:t>
            </a:r>
            <a:endParaRPr lang="ru-RU" b="1" dirty="0" smtClean="0"/>
          </a:p>
          <a:p>
            <a:pPr>
              <a:buNone/>
            </a:pPr>
            <a:r>
              <a:rPr lang="ru-RU" dirty="0" smtClean="0"/>
              <a:t>    К основным этапам управления и принятия решений относятся:</a:t>
            </a:r>
            <a:endParaRPr lang="ru-RU" b="1" dirty="0" smtClean="0"/>
          </a:p>
          <a:p>
            <a:pPr lvl="0"/>
            <a:r>
              <a:rPr lang="ru-RU" dirty="0" smtClean="0"/>
              <a:t>определение цели системы;</a:t>
            </a:r>
            <a:endParaRPr lang="ru-RU" b="1" dirty="0" smtClean="0"/>
          </a:p>
          <a:p>
            <a:pPr lvl="0"/>
            <a:r>
              <a:rPr lang="ru-RU" dirty="0" smtClean="0"/>
              <a:t>получение информации о состоянии системы;</a:t>
            </a:r>
            <a:endParaRPr lang="ru-RU" b="1" dirty="0" smtClean="0"/>
          </a:p>
          <a:p>
            <a:pPr lvl="0"/>
            <a:r>
              <a:rPr lang="ru-RU" dirty="0" smtClean="0"/>
              <a:t>обработка и анализ информации;</a:t>
            </a:r>
            <a:endParaRPr lang="ru-RU" b="1" dirty="0" smtClean="0"/>
          </a:p>
          <a:p>
            <a:pPr lvl="0"/>
            <a:r>
              <a:rPr lang="ru-RU" dirty="0" smtClean="0"/>
              <a:t>принятие управляющих решений;</a:t>
            </a:r>
            <a:endParaRPr lang="ru-RU" b="1" dirty="0" smtClean="0"/>
          </a:p>
          <a:p>
            <a:pPr lvl="0"/>
            <a:r>
              <a:rPr lang="ru-RU" dirty="0" smtClean="0"/>
              <a:t>доведение решения до исполнителей;</a:t>
            </a:r>
            <a:endParaRPr lang="ru-RU" b="1" dirty="0" smtClean="0"/>
          </a:p>
          <a:p>
            <a:r>
              <a:rPr lang="ru-RU" dirty="0" smtClean="0"/>
              <a:t>реализация управляющего воздействия и получение реакции системы</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92500" lnSpcReduction="20000"/>
          </a:bodyPr>
          <a:lstStyle/>
          <a:p>
            <a:r>
              <a:rPr lang="ru-RU" b="1" dirty="0" smtClean="0"/>
              <a:t>Определение цели</a:t>
            </a:r>
            <a:r>
              <a:rPr lang="ru-RU" dirty="0" smtClean="0"/>
              <a:t>, стоящей перед системой технической эксплуатации, должно быть увязано с целями системы более высокого ранга и соответствовать целям автомобильного транспорта, а последнее — целям народного хозяйства.</a:t>
            </a:r>
            <a:endParaRPr lang="ru-RU" b="1" dirty="0" smtClean="0"/>
          </a:p>
          <a:p>
            <a:pPr>
              <a:buNone/>
            </a:pPr>
            <a:r>
              <a:rPr lang="ru-RU" dirty="0" smtClean="0"/>
              <a:t>    Важнейшими целями технической эксплуатации являются:</a:t>
            </a:r>
            <a:endParaRPr lang="ru-RU" b="1" dirty="0" smtClean="0"/>
          </a:p>
          <a:p>
            <a:pPr lvl="0"/>
            <a:r>
              <a:rPr lang="ru-RU" dirty="0" smtClean="0"/>
              <a:t>увеличение числа работоспособных автомобилей;</a:t>
            </a:r>
            <a:endParaRPr lang="ru-RU" b="1" dirty="0" smtClean="0"/>
          </a:p>
          <a:p>
            <a:pPr lvl="0"/>
            <a:r>
              <a:rPr lang="ru-RU" dirty="0" smtClean="0"/>
              <a:t>повышение производительности труда персонала ИТС;</a:t>
            </a:r>
            <a:endParaRPr lang="ru-RU" b="1" dirty="0" smtClean="0"/>
          </a:p>
          <a:p>
            <a:pPr lvl="0"/>
            <a:r>
              <a:rPr lang="ru-RU" dirty="0" smtClean="0"/>
              <a:t>сокращение затрат на поддержание парка в работоспособном состоянии.</a:t>
            </a:r>
            <a:endParaRPr lang="ru-RU"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fontScale="92500" lnSpcReduction="10000"/>
          </a:bodyPr>
          <a:lstStyle/>
          <a:p>
            <a:r>
              <a:rPr lang="ru-RU" dirty="0" smtClean="0"/>
              <a:t>    Каждая цель количественно или качественно характеризуется </a:t>
            </a:r>
            <a:r>
              <a:rPr lang="ru-RU" b="1" dirty="0" smtClean="0"/>
              <a:t>целевым нормативом и показателем</a:t>
            </a:r>
            <a:r>
              <a:rPr lang="ru-RU" dirty="0" smtClean="0"/>
              <a:t>.</a:t>
            </a:r>
            <a:endParaRPr lang="ru-RU" b="1" dirty="0" smtClean="0"/>
          </a:p>
          <a:p>
            <a:r>
              <a:rPr lang="ru-RU" dirty="0" smtClean="0"/>
              <a:t>    Целевые нормативы количественно или качественно характеризуют состояние системы при полной реализации поставленных целей.</a:t>
            </a:r>
            <a:endParaRPr lang="ru-RU" b="1" dirty="0" smtClean="0"/>
          </a:p>
          <a:p>
            <a:r>
              <a:rPr lang="ru-RU" dirty="0" smtClean="0"/>
              <a:t>     Целевые показатели определяют возможные состояния системы, т.е. степень выполнения целевых нормативов при имеющихся ограничениях и условиях работы; с их помощью можно оценивать качества работы ИТС, т. е. уровень реализации поставленных целей.</a:t>
            </a:r>
            <a:endParaRPr lang="ru-RU"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548680"/>
            <a:ext cx="8229600" cy="5760640"/>
          </a:xfrm>
        </p:spPr>
        <p:txBody>
          <a:bodyPr/>
          <a:lstStyle/>
          <a:p>
            <a:r>
              <a:rPr lang="ru-RU" dirty="0" smtClean="0"/>
              <a:t>Постановка и реализация целей рассматриваются в рамках </a:t>
            </a:r>
            <a:r>
              <a:rPr lang="ru-RU" b="1" dirty="0" smtClean="0"/>
              <a:t>программно-целевого метода</a:t>
            </a:r>
            <a:r>
              <a:rPr lang="ru-RU" dirty="0" smtClean="0"/>
              <a:t>; сущность которого заключается в четком определении целей, стоящих перед системой, и интеграции всех видов деятельности подсистем в виде программы, необходимой для достижения поставленной цели. Под программой понимается комплекс мероприятий, обеспечивающих достижение поставленной цели.</a:t>
            </a:r>
            <a:endParaRPr lang="ru-RU" b="1"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TotalTime>
  <Words>457</Words>
  <Application>Microsoft Office PowerPoint</Application>
  <PresentationFormat>Экран (4:3)</PresentationFormat>
  <Paragraphs>50</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Лекция 1 Тема: Управление в системе транспорта.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acer</dc:creator>
  <cp:lastModifiedBy>acer</cp:lastModifiedBy>
  <cp:revision>10</cp:revision>
  <dcterms:created xsi:type="dcterms:W3CDTF">2013-08-10T12:08:56Z</dcterms:created>
  <dcterms:modified xsi:type="dcterms:W3CDTF">2013-09-03T11:53:53Z</dcterms:modified>
</cp:coreProperties>
</file>