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7" d="100"/>
          <a:sy n="57" d="100"/>
        </p:scale>
        <p:origin x="-90" y="-28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65DF5DF3-B0F4-4342-8302-F26D190E173B}" type="datetimeFigureOut">
              <a:rPr lang="ru-RU" smtClean="0"/>
              <a:t>01.10.2014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A8E308-18EA-4DC3-B864-CDC9BE0A5BE4}"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5DF5DF3-B0F4-4342-8302-F26D190E173B}" type="datetimeFigureOut">
              <a:rPr lang="ru-RU" smtClean="0"/>
              <a:t>01.10.2014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A8E308-18EA-4DC3-B864-CDC9BE0A5BE4}"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5DF5DF3-B0F4-4342-8302-F26D190E173B}" type="datetimeFigureOut">
              <a:rPr lang="ru-RU" smtClean="0"/>
              <a:t>01.10.2014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A8E308-18EA-4DC3-B864-CDC9BE0A5BE4}"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65DF5DF3-B0F4-4342-8302-F26D190E173B}" type="datetimeFigureOut">
              <a:rPr lang="ru-RU" smtClean="0"/>
              <a:t>01.10.2014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A8E308-18EA-4DC3-B864-CDC9BE0A5BE4}"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65DF5DF3-B0F4-4342-8302-F26D190E173B}" type="datetimeFigureOut">
              <a:rPr lang="ru-RU" smtClean="0"/>
              <a:t>01.10.2014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96A8E308-18EA-4DC3-B864-CDC9BE0A5BE4}"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65DF5DF3-B0F4-4342-8302-F26D190E173B}" type="datetimeFigureOut">
              <a:rPr lang="ru-RU" smtClean="0"/>
              <a:t>01.10.2014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6A8E308-18EA-4DC3-B864-CDC9BE0A5BE4}"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65DF5DF3-B0F4-4342-8302-F26D190E173B}" type="datetimeFigureOut">
              <a:rPr lang="ru-RU" smtClean="0"/>
              <a:t>01.10.2014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96A8E308-18EA-4DC3-B864-CDC9BE0A5BE4}"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65DF5DF3-B0F4-4342-8302-F26D190E173B}" type="datetimeFigureOut">
              <a:rPr lang="ru-RU" smtClean="0"/>
              <a:t>01.10.2014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96A8E308-18EA-4DC3-B864-CDC9BE0A5BE4}"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65DF5DF3-B0F4-4342-8302-F26D190E173B}" type="datetimeFigureOut">
              <a:rPr lang="ru-RU" smtClean="0"/>
              <a:t>01.10.2014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96A8E308-18EA-4DC3-B864-CDC9BE0A5BE4}"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5DF5DF3-B0F4-4342-8302-F26D190E173B}" type="datetimeFigureOut">
              <a:rPr lang="ru-RU" smtClean="0"/>
              <a:t>01.10.2014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6A8E308-18EA-4DC3-B864-CDC9BE0A5BE4}"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65DF5DF3-B0F4-4342-8302-F26D190E173B}" type="datetimeFigureOut">
              <a:rPr lang="ru-RU" smtClean="0"/>
              <a:t>01.10.2014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96A8E308-18EA-4DC3-B864-CDC9BE0A5BE4}"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5DF5DF3-B0F4-4342-8302-F26D190E173B}" type="datetimeFigureOut">
              <a:rPr lang="ru-RU" smtClean="0"/>
              <a:t>01.10.2014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A8E308-18EA-4DC3-B864-CDC9BE0A5BE4}"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548681"/>
            <a:ext cx="7772400" cy="1224135"/>
          </a:xfrm>
        </p:spPr>
        <p:txBody>
          <a:bodyPr>
            <a:noAutofit/>
          </a:bodyPr>
          <a:lstStyle/>
          <a:p>
            <a:r>
              <a:rPr lang="ru-RU" sz="3200" b="1" dirty="0"/>
              <a:t>Лекция 3.</a:t>
            </a:r>
            <a:br>
              <a:rPr lang="ru-RU" sz="3200" b="1" dirty="0"/>
            </a:br>
            <a:r>
              <a:rPr lang="ru-RU" sz="3200" b="1" dirty="0"/>
              <a:t>Тема: Заключение и исполнение договора перевозки грузов автомобильным транспортом</a:t>
            </a:r>
          </a:p>
        </p:txBody>
      </p:sp>
      <p:sp>
        <p:nvSpPr>
          <p:cNvPr id="3" name="Подзаголовок 2"/>
          <p:cNvSpPr>
            <a:spLocks noGrp="1"/>
          </p:cNvSpPr>
          <p:nvPr>
            <p:ph type="subTitle" idx="1"/>
          </p:nvPr>
        </p:nvSpPr>
        <p:spPr>
          <a:xfrm>
            <a:off x="971600" y="2132856"/>
            <a:ext cx="7272808" cy="3816424"/>
          </a:xfrm>
        </p:spPr>
        <p:txBody>
          <a:bodyPr/>
          <a:lstStyle/>
          <a:p>
            <a:r>
              <a:rPr lang="ru-RU" dirty="0"/>
              <a:t>Учебные вопросы:</a:t>
            </a:r>
            <a:endParaRPr lang="ru-RU" b="1" dirty="0"/>
          </a:p>
          <a:p>
            <a:r>
              <a:rPr lang="ru-RU" dirty="0"/>
              <a:t>1.Заключение договора перевозки грузов в автомобильном транспорте.</a:t>
            </a:r>
            <a:endParaRPr lang="ru-RU" b="1" dirty="0"/>
          </a:p>
          <a:p>
            <a:r>
              <a:rPr lang="ru-RU" dirty="0"/>
              <a:t>2 Исполнение договора перевозки грузов автотранспортом.</a:t>
            </a:r>
            <a:endParaRPr lang="ru-RU"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77500" lnSpcReduction="20000"/>
          </a:bodyPr>
          <a:lstStyle/>
          <a:p>
            <a:r>
              <a:rPr lang="ru-RU" b="1" dirty="0"/>
              <a:t>Автотранспортные предприятия и организации в случае неподачи по их вине подвижного состава, предусмотренного согласованными месячными заданиями на перевозку грузов, обязаны по требованию грузоотправителей (грузополучателей) выделять подвижной состав для восполнения недогруза в течение следующего месяца данного квартала. Подвижной состав, не поданный в последнем месяце квартала, должен быть выделен в первом месяце следующего квартала .</a:t>
            </a:r>
          </a:p>
          <a:p>
            <a:r>
              <a:rPr lang="ru-RU" b="1" dirty="0"/>
              <a:t>При перевозке опасных грузов должен быть сопровождающий. В соответствии с п. 2.5.1 приказа Минтранса РФ от 8 августа 1995 г. №73 «Об утверждении Правил перевозки опасных грузов автомобильным транспортом» за подбор этих лиц и их инструктаж ответственность несут руководители автотранспортных организаций.</a:t>
            </a:r>
          </a:p>
          <a:p>
            <a:endParaRPr lang="ru-RU"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Autofit/>
          </a:bodyPr>
          <a:lstStyle/>
          <a:p>
            <a:r>
              <a:rPr lang="ru-RU" sz="1800" b="1" dirty="0"/>
              <a:t>Автотранспортная организация, выполняющая перевозку опасных грузов, осуществляет разработку маршрута их транспортировки. Выбранный маршрут подлежит обязательному согласованию с подразделениями ГИБДД МВД России. При разработке маршрута транспортировки автотранспортная организация должна руководствоваться следующими основными требованиями:</a:t>
            </a:r>
          </a:p>
          <a:p>
            <a:r>
              <a:rPr lang="ru-RU" sz="1800" b="1" dirty="0"/>
              <a:t>вблизи маршрута транспортировки не должны находиться важные крупные промышленные объекты;</a:t>
            </a:r>
          </a:p>
          <a:p>
            <a:r>
              <a:rPr lang="ru-RU" sz="1800" b="1" dirty="0"/>
              <a:t>маршрут транспортировки не должен проходить через зоны отдыха, архитектурные, природные заповедники и другие особо охраняемые территории;</a:t>
            </a:r>
          </a:p>
          <a:p>
            <a:r>
              <a:rPr lang="ru-RU" sz="1800" b="1" dirty="0"/>
              <a:t>на маршруте транспортировки должны быть предусмотрены места стоянок транспортных средств и заправок топливом;</a:t>
            </a:r>
          </a:p>
          <a:p>
            <a:r>
              <a:rPr lang="ru-RU" sz="1800" b="1" dirty="0"/>
              <a:t>маршрут транспортировки не должен проходить через крупные населенные пункты (в случае необходимости перевозки опасных грузов внутри крупных населенных пунктов маршруты движения не должны проходить вблизи зрелищных, культурно-просветительных, учебных, дошкольных и лечебных учреждений).</a:t>
            </a:r>
          </a:p>
          <a:p>
            <a:r>
              <a:rPr lang="ru-RU" sz="1800" b="1" dirty="0"/>
              <a:t>Согласованный с подразделениями ГИБДД МВД России маршрут транспортировки действителен в срок, указанный в разрешении. В случае, когда такой срок не указан, опасный груз может перевозиться по согласованному маршруту в течение шести месяцев со дня согласования.</a:t>
            </a:r>
          </a:p>
          <a:p>
            <a:endParaRPr lang="ru-RU" sz="18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60648"/>
            <a:ext cx="8229600" cy="5865515"/>
          </a:xfrm>
        </p:spPr>
        <p:txBody>
          <a:bodyPr>
            <a:normAutofit fontScale="92500" lnSpcReduction="20000"/>
          </a:bodyPr>
          <a:lstStyle/>
          <a:p>
            <a:r>
              <a:rPr lang="ru-RU" b="1" dirty="0"/>
              <a:t>Автомобиль, перевозящий опасный груз, должен быть внешне оформлен следующим образом:</a:t>
            </a:r>
          </a:p>
          <a:p>
            <a:r>
              <a:rPr lang="ru-RU" b="1" dirty="0"/>
              <a:t>на транспортное средство должны быть прикреплены информационные таблицы для обозначения транспортных средств;</a:t>
            </a:r>
          </a:p>
          <a:p>
            <a:r>
              <a:rPr lang="ru-RU" b="1" dirty="0"/>
              <a:t>кузова транспортных средств, автоцистерны, прицепы и полуприцепы-цистерны, постоянно занятые на перевозках опасных грузов, должны быть окрашены в установленные для этих грузов опознавательные цвета и иметь соответствующие перевозимому грузу надписи.</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60648"/>
            <a:ext cx="8229600" cy="5865515"/>
          </a:xfrm>
        </p:spPr>
        <p:txBody>
          <a:bodyPr>
            <a:normAutofit fontScale="70000" lnSpcReduction="20000"/>
          </a:bodyPr>
          <a:lstStyle/>
          <a:p>
            <a:r>
              <a:rPr lang="ru-RU" b="1" dirty="0"/>
              <a:t>Практические мероприятия по обеспечению наличия средств индивидуального отличия осуществляются автотранспортными организациями совместно с грузоотправителями (грузополучателями). Автотранспортная организация при перевозке опасных грузов обязана произвести дооборудование и оснащение транспортных средств в соответствии с предъявляемыми к ним требованиями, а также организовать специальную подготовку или инструктаж обслуживающего персонала, занятого на работах с опасными грузами, и обеспечить его средствами индивидуальной защиты.</a:t>
            </a:r>
          </a:p>
          <a:p>
            <a:r>
              <a:rPr lang="ru-RU" b="1" dirty="0"/>
              <a:t>Правила перевозки опасных грузов автомобильным транспортом предъявляют определенные требования к водителям транспортных средств, управляющим транспортными средствами, предназначенными для перевозки опасных грузов. Так, водитель, выделяемый для перевозки опасных грузов, обязан пройти специальную подготовку или инструктаж. Водитель, временно занятый на перевозках опасных грузов, обязан пройти инструктаж по особенностям перевозки конкретного вида груза.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60648"/>
            <a:ext cx="8229600" cy="5865515"/>
          </a:xfrm>
        </p:spPr>
        <p:txBody>
          <a:bodyPr>
            <a:normAutofit fontScale="70000" lnSpcReduction="20000"/>
          </a:bodyPr>
          <a:lstStyle/>
          <a:p>
            <a:r>
              <a:rPr lang="ru-RU" b="1" dirty="0"/>
              <a:t>Водители, постоянно занятые на перевозках опасных грузов, обязаны проходить медицинский осмотр при поступлении на работу и последующие медицинские осмотры в соответствии с установленным графиком, но не реже одного раза в три года, а также </a:t>
            </a:r>
            <a:r>
              <a:rPr lang="ru-RU" b="1" dirty="0" err="1"/>
              <a:t>предрейсовый</a:t>
            </a:r>
            <a:r>
              <a:rPr lang="ru-RU" b="1" dirty="0"/>
              <a:t> медицинский контроль перед каждым рейсом по перевозке опасных грузов. Водители, временно занятые на перевозках опасных грузов, обязаны проходить медицинский осмотр при назначении их на данный вид перевозок и </a:t>
            </a:r>
            <a:r>
              <a:rPr lang="ru-RU" b="1" dirty="0" err="1"/>
              <a:t>предрейсовый</a:t>
            </a:r>
            <a:r>
              <a:rPr lang="ru-RU" b="1" dirty="0"/>
              <a:t> медицинский контроль перед каждым рейсом по перевозке опасных грузов.</a:t>
            </a:r>
          </a:p>
          <a:p>
            <a:r>
              <a:rPr lang="ru-RU" b="1" dirty="0"/>
              <a:t>При организации перевозки крупногабаритного или тяжеловесного груза предварительно должен быть выбран маршрут движения с грузом. При определении маршрута должна быть оценена грузоподъемность и габариты инженерных сооружений на предлагаемом маршруте, чтобы обеспечить безопасность перевозки и сохранность автомобильной дороги и инженерных сооружений, должна быть оценена необходимость принятия иных мер по обеспечению безопасности движения на маршруте перевозки .	</a:t>
            </a:r>
          </a:p>
          <a:p>
            <a:endParaRPr lang="ru-RU"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60648"/>
            <a:ext cx="8229600" cy="5865515"/>
          </a:xfrm>
        </p:spPr>
        <p:txBody>
          <a:bodyPr>
            <a:normAutofit fontScale="70000" lnSpcReduction="20000"/>
          </a:bodyPr>
          <a:lstStyle/>
          <a:p>
            <a:r>
              <a:rPr lang="ru-RU" b="1" dirty="0"/>
              <a:t>Прямым договором на перевозку какого-то конкретного груза является основной документ на перевозку - накладная (товарно-транспортная накладная, коносамент и др.). Договоры же длительного срока действия между перевозчиком и потребителями транспортных услуг правильнее именовать договорами организации перевозки, транспортного обслуживания и т.п., отражая в них, как правило, только вопросы, которые являются специфическими для перевозок тех или иных грузов: сроки доставки, температурный режим, регулярность подачи (и куда) транспортных средств, особенности погрузки / выгрузки, тип подвижного состава, особые условия перевозки (с горки не спускать, на воздушной подушке и т.д.). Многие же другие вопросы, которые в обычных хозяйственных договорах могут быть предметом согласования сторон, в транспортном договоре таковыми не являются (за исключением допускаемых деталей, не влияющих на безопасность движения), и в договоре по ним достаточно положений, отсылающих к нормам, установленным в транспортном законодательстве.</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fontScale="70000" lnSpcReduction="20000"/>
          </a:bodyPr>
          <a:lstStyle/>
          <a:p>
            <a:r>
              <a:rPr lang="ru-RU" b="1" dirty="0"/>
              <a:t>Согласно ст. 785 ГК РФ, «по договору перевозки груза перевозчик обязуется доставить вверенный ему отправителем груз в пункт назначения и выдать его </a:t>
            </a:r>
            <a:r>
              <a:rPr lang="ru-RU" b="1" dirty="0" err="1"/>
              <a:t>управомоченному</a:t>
            </a:r>
            <a:r>
              <a:rPr lang="ru-RU" b="1" dirty="0"/>
              <a:t> на получение груза лицу (получателю), а отправитель обязуется уплатить за перевозку груза установленную плату».  Договоры могут заключаться на одну перевозку, на несколько перевозок, на определенный срок.</a:t>
            </a:r>
          </a:p>
          <a:p>
            <a:r>
              <a:rPr lang="ru-RU" b="1" dirty="0"/>
              <a:t>На основании плана перевозок грузов автотранспортные предприятия или организации заключают с грузоотправителями или грузополучателями годовые договоры на перевозку грузов автомобильным транспортом. Годовой договор может заключаться также автотранспортным предприятием или организацией, со снабженческо-сбытовой или иной организацией, не являющейся грузоотправителем или грузополучателем. В этом случае в соответствии с договором организации, не являющиеся грузоотправителями или грузополучателями, пользуются правами и несут обязанности и ответственность, предусмотренные для грузоотправителей и грузополучателей.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60648"/>
            <a:ext cx="8229600" cy="5865515"/>
          </a:xfrm>
        </p:spPr>
        <p:txBody>
          <a:bodyPr>
            <a:noAutofit/>
          </a:bodyPr>
          <a:lstStyle/>
          <a:p>
            <a:r>
              <a:rPr lang="ru-RU" sz="2400" b="1" dirty="0"/>
              <a:t>На перевозку грузов грузоотправитель представляет в автотранспортное предприятие или организацию при наличии годового договора на перевозку грузов соответствующую заявку, а при отсутствии годового договора - разовый заказ.</a:t>
            </a:r>
          </a:p>
          <a:p>
            <a:r>
              <a:rPr lang="ru-RU" sz="2400" b="1" dirty="0"/>
              <a:t>Грузоотправитель должен представить </a:t>
            </a:r>
            <a:r>
              <a:rPr lang="ru-RU" sz="2400" b="1" dirty="0" err="1" smtClean="0"/>
              <a:t>автотранспорт-ному</a:t>
            </a:r>
            <a:r>
              <a:rPr lang="ru-RU" sz="2400" b="1" dirty="0" smtClean="0"/>
              <a:t> </a:t>
            </a:r>
            <a:r>
              <a:rPr lang="ru-RU" sz="2400" b="1" dirty="0"/>
              <a:t>предприятию или организации на предъявляемый к перевозке груз товарного характера </a:t>
            </a:r>
            <a:r>
              <a:rPr lang="ru-RU" sz="2400" b="1" dirty="0" err="1" smtClean="0"/>
              <a:t>товарно-транспор-тную</a:t>
            </a:r>
            <a:r>
              <a:rPr lang="ru-RU" sz="2400" b="1" dirty="0" smtClean="0"/>
              <a:t> </a:t>
            </a:r>
            <a:r>
              <a:rPr lang="ru-RU" sz="2400" b="1" dirty="0"/>
              <a:t>накладную, которая составляется, как правило, в </a:t>
            </a:r>
            <a:r>
              <a:rPr lang="ru-RU" sz="2400" b="1" dirty="0" smtClean="0"/>
              <a:t>4 экземплярах</a:t>
            </a:r>
            <a:r>
              <a:rPr lang="ru-RU" sz="2400" b="1" dirty="0"/>
              <a:t>, которая является основным </a:t>
            </a:r>
            <a:r>
              <a:rPr lang="ru-RU" sz="2400" b="1" dirty="0" smtClean="0"/>
              <a:t>перевозочным </a:t>
            </a:r>
            <a:r>
              <a:rPr lang="ru-RU" sz="2400" b="1" dirty="0"/>
              <a:t>документом и по которой производится </a:t>
            </a:r>
            <a:r>
              <a:rPr lang="ru-RU" sz="2400" b="1" dirty="0" smtClean="0"/>
              <a:t>списание </a:t>
            </a:r>
            <a:r>
              <a:rPr lang="ru-RU" sz="2400" b="1" dirty="0"/>
              <a:t>этого груза грузоотправителем и </a:t>
            </a:r>
            <a:r>
              <a:rPr lang="ru-RU" sz="2400" b="1" dirty="0" err="1" smtClean="0"/>
              <a:t>оприходование</a:t>
            </a:r>
            <a:r>
              <a:rPr lang="ru-RU" sz="2400" b="1" dirty="0" smtClean="0"/>
              <a:t> </a:t>
            </a:r>
            <a:r>
              <a:rPr lang="ru-RU" sz="2400" b="1" dirty="0"/>
              <a:t>его </a:t>
            </a:r>
            <a:r>
              <a:rPr lang="ru-RU" sz="2400" b="1" dirty="0" err="1" smtClean="0"/>
              <a:t>грузопо-лучателем</a:t>
            </a:r>
            <a:r>
              <a:rPr lang="ru-RU" sz="2400" b="1" dirty="0"/>
              <a:t>.  Груз, на который не </a:t>
            </a:r>
            <a:r>
              <a:rPr lang="ru-RU" sz="2400" b="1" dirty="0" smtClean="0"/>
              <a:t>оформлена </a:t>
            </a:r>
            <a:r>
              <a:rPr lang="ru-RU" sz="2400" b="1" dirty="0" err="1" smtClean="0"/>
              <a:t>транспорт-ная</a:t>
            </a:r>
            <a:r>
              <a:rPr lang="ru-RU" sz="2400" b="1" dirty="0" smtClean="0"/>
              <a:t> </a:t>
            </a:r>
            <a:r>
              <a:rPr lang="ru-RU" sz="2400" b="1" dirty="0"/>
              <a:t>накладная, перевозчиком для </a:t>
            </a:r>
            <a:r>
              <a:rPr lang="ru-RU" sz="2400" b="1" dirty="0" smtClean="0"/>
              <a:t>перевозки </a:t>
            </a:r>
            <a:r>
              <a:rPr lang="ru-RU" sz="2400" b="1" dirty="0"/>
              <a:t>не </a:t>
            </a:r>
            <a:r>
              <a:rPr lang="ru-RU" sz="2400" b="1" dirty="0" err="1" smtClean="0"/>
              <a:t>прини-мается</a:t>
            </a:r>
            <a:r>
              <a:rPr lang="ru-RU" sz="2400" b="1" dirty="0"/>
              <a:t>, за исключением груза с </a:t>
            </a:r>
            <a:r>
              <a:rPr lang="ru-RU" sz="2400" b="1" dirty="0" smtClean="0"/>
              <a:t>сопровождением </a:t>
            </a:r>
            <a:r>
              <a:rPr lang="ru-RU" sz="2400" b="1" dirty="0" err="1" smtClean="0"/>
              <a:t>пред-ставителя</a:t>
            </a:r>
            <a:r>
              <a:rPr lang="ru-RU" sz="2400" b="1" dirty="0" smtClean="0"/>
              <a:t> </a:t>
            </a:r>
            <a:r>
              <a:rPr lang="ru-RU" sz="2400" b="1" dirty="0"/>
              <a:t>грузовладельца в отношении которого не </a:t>
            </a:r>
            <a:r>
              <a:rPr lang="ru-RU" sz="2400" b="1" dirty="0" err="1" smtClean="0"/>
              <a:t>вед-ется</a:t>
            </a:r>
            <a:r>
              <a:rPr lang="ru-RU" sz="2400" b="1" dirty="0" smtClean="0"/>
              <a:t> </a:t>
            </a:r>
            <a:r>
              <a:rPr lang="ru-RU" sz="2400" b="1" dirty="0"/>
              <a:t>учет движения </a:t>
            </a:r>
            <a:r>
              <a:rPr lang="ru-RU" sz="2400" b="1" dirty="0" smtClean="0"/>
              <a:t>товарно-материальных </a:t>
            </a:r>
            <a:r>
              <a:rPr lang="ru-RU" sz="2400" b="1" dirty="0"/>
              <a:t>ценностей </a:t>
            </a:r>
            <a:r>
              <a:rPr lang="ru-RU" sz="1800" b="1" dirty="0"/>
              <a:t>(п. 3 ст. 8 Закона).</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60648"/>
            <a:ext cx="8229600" cy="5865515"/>
          </a:xfrm>
        </p:spPr>
        <p:txBody>
          <a:bodyPr>
            <a:normAutofit fontScale="70000" lnSpcReduction="20000"/>
          </a:bodyPr>
          <a:lstStyle/>
          <a:p>
            <a:r>
              <a:rPr lang="ru-RU" b="1" dirty="0"/>
              <a:t>Перевозимый груз является материальной ценностью, и за нее кто-то должен нести ответственность. Такая ответственность возлагается на экспедитора, с которым заключается договор транспортной экспедиции. Согласно ст. 801 ГК РФ, «по договору транспортной экспедиции одна сторона (экспедитор) обязуется за вознаграждение и за счет другой стороны (клиента - грузоотправителя или грузополучателя) выполнить или организовать выполнение определенных договором экспедиции услуг, связанных с перевозкой груза».</a:t>
            </a:r>
          </a:p>
          <a:p>
            <a:r>
              <a:rPr lang="ru-RU" b="1" dirty="0"/>
              <a:t>Договором транспортной экспедиции на экспедитора могут быть возложены такие обязанности, как:</a:t>
            </a:r>
          </a:p>
          <a:p>
            <a:r>
              <a:rPr lang="ru-RU" b="1" dirty="0"/>
              <a:t>организовывать перевозку груза транспортом и по маршруту, избранными экспедитором или клиентом;</a:t>
            </a:r>
          </a:p>
          <a:p>
            <a:r>
              <a:rPr lang="ru-RU" b="1" dirty="0"/>
              <a:t>заключать от имени клиента или от своего имени договор (договоры) перевозки груза;</a:t>
            </a:r>
          </a:p>
          <a:p>
            <a:r>
              <a:rPr lang="ru-RU" b="1" dirty="0"/>
              <a:t>обеспечивать отправку и получение груза;</a:t>
            </a:r>
          </a:p>
          <a:p>
            <a:r>
              <a:rPr lang="ru-RU" b="1" dirty="0"/>
              <a:t>другие обязанности, связанные с перевозкой.</a:t>
            </a:r>
          </a:p>
          <a:p>
            <a:endParaRPr lang="ru-RU" b="1"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85000" lnSpcReduction="20000"/>
          </a:bodyPr>
          <a:lstStyle/>
          <a:p>
            <a:r>
              <a:rPr lang="ru-RU" b="1" dirty="0"/>
              <a:t>В качестве дополнительных услуг договором транспортной экспедиции может быть предусмотрено осуществление таких необходимых для доставки груза операций, как:</a:t>
            </a:r>
          </a:p>
          <a:p>
            <a:r>
              <a:rPr lang="ru-RU" b="1" dirty="0"/>
              <a:t>получение требующихся для экспорта или импорта документов;</a:t>
            </a:r>
          </a:p>
          <a:p>
            <a:r>
              <a:rPr lang="ru-RU" b="1" dirty="0"/>
              <a:t>выполнение таможенных и иных формальностей;</a:t>
            </a:r>
          </a:p>
          <a:p>
            <a:r>
              <a:rPr lang="ru-RU" b="1" dirty="0"/>
              <a:t>проверка количества и состояния груза;</a:t>
            </a:r>
          </a:p>
          <a:p>
            <a:r>
              <a:rPr lang="ru-RU" b="1" dirty="0"/>
              <a:t>погрузка и выгрузка груза;</a:t>
            </a:r>
          </a:p>
          <a:p>
            <a:r>
              <a:rPr lang="ru-RU" b="1" dirty="0"/>
              <a:t>уплата пошлин, сборов и других расходов, возлагаемых на клиента;</a:t>
            </a:r>
          </a:p>
          <a:p>
            <a:r>
              <a:rPr lang="ru-RU" b="1" dirty="0"/>
              <a:t>хранение груза;</a:t>
            </a:r>
          </a:p>
          <a:p>
            <a:r>
              <a:rPr lang="ru-RU" b="1" dirty="0"/>
              <a:t>получение груза в пункте назначения;</a:t>
            </a:r>
          </a:p>
          <a:p>
            <a:r>
              <a:rPr lang="ru-RU" b="1" dirty="0"/>
              <a:t>выполнение иных операций и услуг, предусмотренных договором.</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77500" lnSpcReduction="20000"/>
          </a:bodyPr>
          <a:lstStyle/>
          <a:p>
            <a:r>
              <a:rPr lang="ru-RU" b="1" dirty="0"/>
              <a:t>Заключение договора перевозки грузов требует наличия определенных организационных предпосылок, т.е. оснований. Выполнение действий, связанных с организацией перевозок грузов, невозможно без предварительного их согласования с перевозчиками и грузоотправителями. Это достигается в процессе организации выполнения обязательств по перевозке и выражается в определенных правовых формах, в результате чего конкретизируются объемы перевозок грузов и уточняются сроки</a:t>
            </a:r>
            <a:r>
              <a:rPr lang="ru-RU" b="1" dirty="0" smtClean="0"/>
              <a:t>.</a:t>
            </a:r>
          </a:p>
          <a:p>
            <a:r>
              <a:rPr lang="ru-RU" b="1" dirty="0" smtClean="0"/>
              <a:t> </a:t>
            </a:r>
            <a:r>
              <a:rPr lang="ru-RU" b="1" dirty="0"/>
              <a:t>Статья 791 ГК РФ определяет основания возникновения обязательств (применительно ко всем видам транспорта) по подаче транспортных средств и предъявлению груза к перевозке. Таким основанием при перевозках в прямом сообщении является заявка (заказ), а при перевозках в прямом смешанном сообщении - суточная заявка, недельный календарный план.</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70000" lnSpcReduction="20000"/>
          </a:bodyPr>
          <a:lstStyle/>
          <a:p>
            <a:r>
              <a:rPr lang="ru-RU" b="1" dirty="0"/>
              <a:t>Поскольку перевозка груза производится автотранспортным предприятием или организацией, как правило, без сопровождения его экспедитором грузоотправителя (грузополучателя), функции экспедитора выполняет шофер-экспедитор автотранспортного предприятия или организации. При приеме груза к перевозке шофер-экспедитор автотранспортного предприятия или организации предъявляет грузоотправителю служебное удостоверение и путевой лист, заверенный печатью автотранспортного предприятия или организации и в дальнейшем выполняет все вышеперечисленные обязанности и услуги.</a:t>
            </a:r>
          </a:p>
          <a:p>
            <a:r>
              <a:rPr lang="ru-RU" b="1" dirty="0"/>
              <a:t>Для получения права осуществления перевозок опасных грузов необходимо предварительно получить специальное разрешение - лицензию. Лицензирование перевозок опасных грузов осуществляется в соответствии с п. 7 постановления Правительства РФ №402 от 10 июня 2002 г. «Об утверждении Положения о лицензировании перевозок пассажиров и грузов автомобильным транспортом в Российской Федерации» . В полученной лицензии обязательно указываются виды опасных грузов, на перевозку которых выдана лицензия.</a:t>
            </a:r>
          </a:p>
          <a:p>
            <a:endParaRPr lang="ru-RU"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60648"/>
            <a:ext cx="8229600" cy="5865515"/>
          </a:xfrm>
        </p:spPr>
        <p:txBody>
          <a:bodyPr>
            <a:normAutofit fontScale="92500" lnSpcReduction="10000"/>
          </a:bodyPr>
          <a:lstStyle/>
          <a:p>
            <a:r>
              <a:rPr lang="ru-RU" dirty="0"/>
              <a:t>Для получения права осуществления перевозки опасного груза необходимо наряду с лицензией свидетельство о допуске транспортного средства к перевозке опасных грузов, которое выдается подразделениями ГИБДД МВД России по месту регистрации транспортного средства после технического осмотра транспортного средства. В случае перевозки автомобильным транспортом «особо опасных грузов» грузоотправитель (грузополучатель) должен получить разрешение на перевозку от органов внутренних дел по месту его нахождения.</a:t>
            </a:r>
            <a:endParaRPr lang="ru-RU" b="1"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88640"/>
            <a:ext cx="8229600" cy="5937523"/>
          </a:xfrm>
        </p:spPr>
        <p:txBody>
          <a:bodyPr>
            <a:normAutofit fontScale="85000" lnSpcReduction="20000"/>
          </a:bodyPr>
          <a:lstStyle/>
          <a:p>
            <a:r>
              <a:rPr lang="ru-RU" b="1" dirty="0"/>
              <a:t>Для получения разрешения на перевозку «особо опасных грузов» грузоотправитель (грузополучатель) подает в органы внутренних дел по месту приема груза к перевозке заявление, с указанием в нем наименования опасного груза, количества предметов и веществ, маршрута перевозки, лиц, ответственных за перевозку и (или) лиц, охраняющих груз в пути следования.</a:t>
            </a:r>
          </a:p>
          <a:p>
            <a:r>
              <a:rPr lang="ru-RU" b="1" dirty="0"/>
              <a:t>К заявлению прилагаются следующие документы:</a:t>
            </a:r>
          </a:p>
          <a:p>
            <a:r>
              <a:rPr lang="ru-RU" b="1" dirty="0"/>
              <a:t>аварийная карточка системы информации об опасности;</a:t>
            </a:r>
          </a:p>
          <a:p>
            <a:r>
              <a:rPr lang="ru-RU" b="1" dirty="0"/>
              <a:t>маршрут перевозки, разработанный автотранспортной организацией и согласованный с грузоотправителем (грузополучателем);</a:t>
            </a:r>
          </a:p>
          <a:p>
            <a:r>
              <a:rPr lang="ru-RU" b="1" dirty="0"/>
              <a:t>свидетельство о допуске транспортного средства к перевозке опасных грузов</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Autofit/>
          </a:bodyPr>
          <a:lstStyle/>
          <a:p>
            <a:r>
              <a:rPr lang="ru-RU" sz="2000" b="1" dirty="0"/>
              <a:t>Разрешение выдается на одну или несколько идентичных </a:t>
            </a:r>
            <a:r>
              <a:rPr lang="ru-RU" sz="2000" b="1" dirty="0" err="1" smtClean="0"/>
              <a:t>пере-возок</a:t>
            </a:r>
            <a:r>
              <a:rPr lang="ru-RU" sz="2000" b="1" dirty="0" smtClean="0"/>
              <a:t>, </a:t>
            </a:r>
            <a:r>
              <a:rPr lang="ru-RU" sz="2000" b="1" dirty="0"/>
              <a:t>перевозимых по установленному маршруту, на срок не более 6 месяцев. После получения разрешения перевозчик согласовывает эту перевозку с Госавтоинспекцией МВД РФ, ГУВД, УВД субъектов РФ, на территории обслуживания которых начинается маршрут </a:t>
            </a:r>
            <a:r>
              <a:rPr lang="ru-RU" sz="2000" b="1" dirty="0" err="1" smtClean="0"/>
              <a:t>пе-ревозки</a:t>
            </a:r>
            <a:r>
              <a:rPr lang="ru-RU" sz="2000" b="1" dirty="0"/>
              <a:t>. При согласовании определяются специальные требования к порядку перевозки груза, исходя из условий обеспечения </a:t>
            </a:r>
            <a:r>
              <a:rPr lang="ru-RU" sz="2000" b="1" dirty="0" err="1" smtClean="0"/>
              <a:t>безо-пасности</a:t>
            </a:r>
            <a:r>
              <a:rPr lang="ru-RU" sz="2000" b="1" dirty="0" smtClean="0"/>
              <a:t> </a:t>
            </a:r>
            <a:r>
              <a:rPr lang="ru-RU" sz="2000" b="1" dirty="0"/>
              <a:t>дорожного движения, и выдается специальный </a:t>
            </a:r>
            <a:r>
              <a:rPr lang="ru-RU" sz="2000" b="1" dirty="0" smtClean="0"/>
              <a:t>пропуск</a:t>
            </a:r>
            <a:r>
              <a:rPr lang="ru-RU" sz="2000" b="1" dirty="0"/>
              <a:t>.</a:t>
            </a:r>
          </a:p>
          <a:p>
            <a:r>
              <a:rPr lang="ru-RU" sz="2000" b="1" dirty="0"/>
              <a:t>Для согласования маршрута транспортировки опасных грузов автотранспортная организация обязана не менее, чем за 10 суток до начала перевозки представить в территориальные подразделения ГИБДД МВД России следующие документы:</a:t>
            </a:r>
          </a:p>
          <a:p>
            <a:r>
              <a:rPr lang="ru-RU" sz="1800" b="1" dirty="0"/>
              <a:t>разработанный маршрут перевозки по установленной форме в трех экземплярах;</a:t>
            </a:r>
          </a:p>
          <a:p>
            <a:r>
              <a:rPr lang="ru-RU" sz="1800" b="1" dirty="0"/>
              <a:t>свидетельство о допуске транспортного средства к перевозке опасных грузов;</a:t>
            </a:r>
          </a:p>
          <a:p>
            <a:r>
              <a:rPr lang="ru-RU" sz="1800" b="1" dirty="0"/>
              <a:t>для «особо опасных грузов» дополнительно - специальную инструкцию на перевозку опасного груза, представленную грузоотправителем (грузополучателем), и разрешение на транспортировку грузов, выданное органами МВД РФ по месту нахождения грузоотправителя (грузополучателя).</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20688"/>
            <a:ext cx="8229600" cy="5505475"/>
          </a:xfrm>
        </p:spPr>
        <p:txBody>
          <a:bodyPr>
            <a:normAutofit lnSpcReduction="10000"/>
          </a:bodyPr>
          <a:lstStyle/>
          <a:p>
            <a:r>
              <a:rPr lang="ru-RU" dirty="0"/>
              <a:t>При принятии заявки автотранспортной организацией грузоотправитель должен представить товарно-транспортную </a:t>
            </a:r>
            <a:r>
              <a:rPr lang="ru-RU" dirty="0" err="1" smtClean="0"/>
              <a:t>нак-ладную</a:t>
            </a:r>
            <a:r>
              <a:rPr lang="ru-RU" dirty="0" smtClean="0"/>
              <a:t> </a:t>
            </a:r>
            <a:r>
              <a:rPr lang="ru-RU" dirty="0"/>
              <a:t>на опасный груз (4 экземпляра) и аварийную карточку системы информации об опасности, заполнение которой </a:t>
            </a:r>
            <a:r>
              <a:rPr lang="ru-RU" dirty="0" err="1" smtClean="0"/>
              <a:t>произ-водится</a:t>
            </a:r>
            <a:r>
              <a:rPr lang="ru-RU" dirty="0" smtClean="0"/>
              <a:t> </a:t>
            </a:r>
            <a:r>
              <a:rPr lang="ru-RU" dirty="0"/>
              <a:t>по данным изготовителя опасных веществ.</a:t>
            </a:r>
            <a:endParaRPr lang="ru-RU" b="1" dirty="0"/>
          </a:p>
          <a:p>
            <a:r>
              <a:rPr lang="ru-RU" dirty="0"/>
              <a:t>Для «особо опасных грузов» </a:t>
            </a:r>
            <a:r>
              <a:rPr lang="ru-RU" dirty="0" err="1" smtClean="0"/>
              <a:t>дополнитель-но</a:t>
            </a:r>
            <a:r>
              <a:rPr lang="ru-RU" dirty="0" smtClean="0"/>
              <a:t> </a:t>
            </a:r>
            <a:r>
              <a:rPr lang="ru-RU" dirty="0"/>
              <a:t>представляется специальная инструкция, разработанная </a:t>
            </a:r>
            <a:r>
              <a:rPr lang="ru-RU" dirty="0" smtClean="0"/>
              <a:t>организацией изготовителем</a:t>
            </a:r>
            <a:r>
              <a:rPr lang="ru-RU" dirty="0"/>
              <a:t>.</a:t>
            </a:r>
            <a:endParaRPr lang="ru-RU" b="1" dirty="0"/>
          </a:p>
          <a:p>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fontScale="85000" lnSpcReduction="20000"/>
          </a:bodyPr>
          <a:lstStyle/>
          <a:p>
            <a:r>
              <a:rPr lang="ru-RU" b="1" dirty="0"/>
              <a:t>В транспортных документах должна быть сделана отметка о прохождении водителем, назначаемым на перевозку опасных грузов, специальной подготовки или инструктажа и медицинского контроля. К перевозке опасных грузов допускаются водители, имеющие непрерывный стаж работы в качестве водителя транспортного средства данной категории не менее трех лет и имеющие свидетельство о прохождении специальной подготовки по утвержденным программам для водителей, осуществляющих перевозку опасных грузов.</a:t>
            </a:r>
          </a:p>
          <a:p>
            <a:r>
              <a:rPr lang="ru-RU" b="1" dirty="0"/>
              <a:t>Водитель, осуществляющий перевозку опасного груза, должен иметь при себе следующие транспортные документы:</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332656"/>
            <a:ext cx="8229600" cy="5822107"/>
          </a:xfrm>
        </p:spPr>
        <p:txBody>
          <a:bodyPr>
            <a:normAutofit fontScale="77500" lnSpcReduction="20000"/>
          </a:bodyPr>
          <a:lstStyle/>
          <a:p>
            <a:r>
              <a:rPr lang="ru-RU" b="1" dirty="0"/>
              <a:t>лицензионную карточку на транспортное средство с отметкой «Перевозка ОГ»;</a:t>
            </a:r>
          </a:p>
          <a:p>
            <a:r>
              <a:rPr lang="ru-RU" b="1" dirty="0"/>
              <a:t>путевой лист с указанием маршрута перевозки с отметкой «Опасный груз», выполненной красным цветом, в верхнем левом углу и указанием в графе «Особые отметки» N опасного груза по списку ООН;</a:t>
            </a:r>
          </a:p>
          <a:p>
            <a:r>
              <a:rPr lang="ru-RU" b="1" dirty="0"/>
              <a:t>свидетельство о допуске водителя к перевозке опасных грузов;</a:t>
            </a:r>
          </a:p>
          <a:p>
            <a:r>
              <a:rPr lang="ru-RU" b="1" dirty="0"/>
              <a:t>аварийную карточку системы информации об опасности;</a:t>
            </a:r>
          </a:p>
          <a:p>
            <a:r>
              <a:rPr lang="ru-RU" b="1" dirty="0"/>
              <a:t>товарно-транспортную накладную;</a:t>
            </a:r>
          </a:p>
          <a:p>
            <a:r>
              <a:rPr lang="ru-RU" b="1" dirty="0"/>
              <a:t>адреса и телефоны должностных лиц автотранспортной организации, грузоотправителя, грузополучателя, ответственных за перевозку дежурных частей органов ГИБДД МВД России, расположенных по маршруту движения.</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fontScale="70000" lnSpcReduction="20000"/>
          </a:bodyPr>
          <a:lstStyle/>
          <a:p>
            <a:r>
              <a:rPr lang="ru-RU" b="1" dirty="0"/>
              <a:t>Персонал, сопровождающий транспортное средство, перевозящее опасный груз (экспедитор, охрана, дозиметрист и др.), обязан иметь свидетельство, удостоверяющее их право на сопровождение опасных грузов по данному маршруту. При этом свидетельство действительно при предъявлении документа, удостоверяющего личность сопровождающего.</a:t>
            </a:r>
          </a:p>
          <a:p>
            <a:r>
              <a:rPr lang="ru-RU" b="1" dirty="0"/>
              <a:t>Автомобильным транспортом может осуществляться перевозка крупногабаритных или тяжеловесных грузов. Она осуществляется на основании разрешения, выданного дорожным органом. Заявления для получения разрешений на перевозку крупногабаритных или тяжеловесных грузов, в зависимости от вида предполагаемых перевозок (международные, межрегиональные или местные), категории крупногабаритных и тяжеловесных грузов и места нахождения транспортного средства перевозчика, подаются в соответствующие дорожные органы, с территории обслуживания которых начинается маршрут движения транспортного средства.</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70000" lnSpcReduction="20000"/>
          </a:bodyPr>
          <a:lstStyle/>
          <a:p>
            <a:r>
              <a:rPr lang="ru-RU" b="1" dirty="0"/>
              <a:t>В зависимости от категории перевозимых грузов, вида и характера перевозок владельцы или пользователи транспортных средств, перевозящих крупногабаритные и тяжеловесные грузы (например, сруб дома или тяжеловесные бетонные плиты для постройки дома), могут получать разовые разрешения или разрешения на определенный (конкретный) срок. Органы, уполномоченные выдавать разрешения на перевозку крупногабаритных и тяжеловесных грузов по дорогам, при получении заявления должны:</a:t>
            </a:r>
          </a:p>
          <a:p>
            <a:r>
              <a:rPr lang="ru-RU" b="1" dirty="0"/>
              <a:t>зарегистрировать его в специальном журнале;</a:t>
            </a:r>
          </a:p>
          <a:p>
            <a:r>
              <a:rPr lang="ru-RU" b="1" dirty="0"/>
              <a:t>проверить правильность заполнения заявления;</a:t>
            </a:r>
          </a:p>
          <a:p>
            <a:r>
              <a:rPr lang="ru-RU" b="1" dirty="0"/>
              <a:t>проверить соответствие технических характеристик тягача и прицепа;</a:t>
            </a:r>
          </a:p>
          <a:p>
            <a:r>
              <a:rPr lang="ru-RU" b="1" dirty="0"/>
              <a:t>проверить возможности осуществления данного вида перевозки;</a:t>
            </a:r>
          </a:p>
          <a:p>
            <a:r>
              <a:rPr lang="ru-RU" b="1" dirty="0"/>
              <a:t>проверить достаточность представленных данных для принятия решения о выдаче соответствующего разрешения.</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fontScale="70000" lnSpcReduction="20000"/>
          </a:bodyPr>
          <a:lstStyle/>
          <a:p>
            <a:r>
              <a:rPr lang="ru-RU" b="1" dirty="0"/>
              <a:t>Вместе с заявлением на получение разрешения для перевозки крупногабаритных и тяжеловесных грузов второй категории представляется схема автопоезда с изображением на ней всех участвующих в перевозке транспортных средств, количества осей и колес на них, взаимного расположения колес и осей, распределения нагрузки по осям и на отдельные колеса с учетом возможного неравномерного распределения нагрузки по длине оси.</a:t>
            </a:r>
          </a:p>
          <a:p>
            <a:r>
              <a:rPr lang="ru-RU" b="1" dirty="0"/>
              <a:t>При предъявлении грузов в таре или упаковке и штучных грузов мелкими отправками грузоотправитель обязан заблаговременно замаркировать каждое грузовое место. Грузы, нуждающиеся в таре для предохранения их при перевозке от утраты, недостачи, порчи и повреждения, должны предъявляться к перевозке в исправной таре, соответствующей государственным стандартам или техническим условиям, или - в установленных случаях - в иной исправной таре, обеспечивающей их полную сохранность</a:t>
            </a:r>
            <a:r>
              <a:rPr lang="ru-RU" dirty="0"/>
              <a:t>.</a:t>
            </a:r>
            <a:endParaRPr lang="ru-RU"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70000" lnSpcReduction="20000"/>
          </a:bodyPr>
          <a:lstStyle/>
          <a:p>
            <a:r>
              <a:rPr lang="ru-RU" sz="3400" b="1" dirty="0"/>
              <a:t>Договоры на организацию транспортного процесса и договоры перевозки конкретного груза имеют как общие черты, так и существенные различия. Общее у них то, что они являются транспортными договорами, т.е. регистрируют отношения в сфере транспортной деятельности .</a:t>
            </a:r>
          </a:p>
          <a:p>
            <a:r>
              <a:rPr lang="ru-RU" sz="3400" b="1" dirty="0"/>
              <a:t>Однако каждый из этих видов договоров опосредствует свою, присущую только ему, сферу транспортной деятельности. Годовой договор на автомобильную перевозку грузов и заказ предназначены для оформления отношений сторон на первой, организационной стадии транспортного процесса, когда происходит необходимая подготовка к перемещению груза. В отличие от них договор перевозки конкретного груза оформляет непосредственно сам процесс перемещения груза. Специфика перевозки грузов автомобильным транспортом создает объективную необходимость в обоих видах договоров. </a:t>
            </a:r>
          </a:p>
          <a:p>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76672"/>
            <a:ext cx="8229600" cy="5649491"/>
          </a:xfrm>
        </p:spPr>
        <p:txBody>
          <a:bodyPr>
            <a:normAutofit fontScale="62500" lnSpcReduction="20000"/>
          </a:bodyPr>
          <a:lstStyle/>
          <a:p>
            <a:r>
              <a:rPr lang="ru-RU" b="1" dirty="0"/>
              <a:t>Груз, который был предъявлен грузоотправителем в состоянии, не соответствующем правилам перевозки, и не был приведен им в надлежащее состояние в срок, обеспечивающий своевременную отправку, считается непредъявленным.</a:t>
            </a:r>
          </a:p>
          <a:p>
            <a:r>
              <a:rPr lang="ru-RU" b="1" dirty="0"/>
              <a:t>При сдаче грузоотправителем и при приеме автотранспортным предприятием или организацией грузов, перевозимых навалом, насыпью, наливом и в контейнерах, должен быть определен и указан в товарно-транспортной накладной вес этих грузов.</a:t>
            </a:r>
          </a:p>
          <a:p>
            <a:r>
              <a:rPr lang="ru-RU" b="1" dirty="0"/>
              <a:t>Загруженные крытые автомобили и прицепы, отдельные секции автомобилей, контейнеры и цистерны с назначением одному грузополучателю должны быть грузоотправителем опломбированы, а мелкоштучные товары, находящиеся в ящиках, коробках и другой таре, опломбированы или обандеролены. Тарные и штучные грузы принимаются к перевозке с указанием в товарно-транспортной накладной веса груза и количества грузовых мест. Вес тарных и штучных грузов определяется грузоотправителем до предъявления их к перевозке и указывается на грузовых местах. Общий вес груза определяется взвешиванием на весах или подсчетом веса на грузовых местах по трафарету или по стандарту. Для отдельных грузов вес может определяться расчетным путем, по обмеру, по объемному весу или условно.</a:t>
            </a:r>
          </a:p>
          <a:p>
            <a:endParaRPr lang="ru-RU"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Autofit/>
          </a:bodyPr>
          <a:lstStyle/>
          <a:p>
            <a:r>
              <a:rPr lang="ru-RU" sz="2400" b="1" dirty="0"/>
              <a:t>После осуществления перевозки грузов их сдача </a:t>
            </a:r>
            <a:r>
              <a:rPr lang="ru-RU" sz="2400" b="1" dirty="0" err="1" smtClean="0"/>
              <a:t>грузо-получателю</a:t>
            </a:r>
            <a:r>
              <a:rPr lang="ru-RU" sz="2400" b="1" dirty="0" smtClean="0"/>
              <a:t> </a:t>
            </a:r>
            <a:r>
              <a:rPr lang="ru-RU" sz="2400" b="1" dirty="0"/>
              <a:t>в пункте назначения по весу и количеству мест производится в том же порядке, в каком грузы </a:t>
            </a:r>
            <a:r>
              <a:rPr lang="ru-RU" sz="2400" b="1" dirty="0" err="1" smtClean="0"/>
              <a:t>бы-ли</a:t>
            </a:r>
            <a:r>
              <a:rPr lang="ru-RU" sz="2400" b="1" dirty="0" smtClean="0"/>
              <a:t> </a:t>
            </a:r>
            <a:r>
              <a:rPr lang="ru-RU" sz="2400" b="1" dirty="0"/>
              <a:t>приняты от грузоотправителя. При этом грузы, </a:t>
            </a:r>
            <a:r>
              <a:rPr lang="ru-RU" sz="2400" b="1" dirty="0" err="1" smtClean="0"/>
              <a:t>при-бывшие</a:t>
            </a:r>
            <a:r>
              <a:rPr lang="ru-RU" sz="2400" b="1" dirty="0" smtClean="0"/>
              <a:t> </a:t>
            </a:r>
            <a:r>
              <a:rPr lang="ru-RU" sz="2400" b="1" dirty="0"/>
              <a:t>в исправных автомобилях, прицепах, отдельных секциях автомобиля, контейнерах и цистернах с </a:t>
            </a:r>
            <a:r>
              <a:rPr lang="ru-RU" sz="2400" b="1" dirty="0" err="1" smtClean="0"/>
              <a:t>непов-режденными</a:t>
            </a:r>
            <a:r>
              <a:rPr lang="ru-RU" sz="2400" b="1" dirty="0" smtClean="0"/>
              <a:t> </a:t>
            </a:r>
            <a:r>
              <a:rPr lang="ru-RU" sz="2400" b="1" dirty="0"/>
              <a:t>пломбами грузоотправителя, выдаются грузополучателю без проверки веса и состояния груза и количества грузовых мест. Тарные и штучные грузы во всех случаях выдаются автотранспортным предприятием или организацией с проверкой веса и состояния груза только в поврежденных местах. При обнаружении </a:t>
            </a:r>
            <a:r>
              <a:rPr lang="ru-RU" sz="2400" b="1" dirty="0" err="1" smtClean="0"/>
              <a:t>пов-реждения</a:t>
            </a:r>
            <a:r>
              <a:rPr lang="ru-RU" sz="2400" b="1" dirty="0" smtClean="0"/>
              <a:t> </a:t>
            </a:r>
            <a:r>
              <a:rPr lang="ru-RU" sz="2400" b="1" dirty="0"/>
              <a:t>тары, а также других обстоятельств, могущих влиять на состояние груза, автотранспортное </a:t>
            </a:r>
            <a:r>
              <a:rPr lang="ru-RU" sz="2400" b="1" smtClean="0"/>
              <a:t>предпри-ятие</a:t>
            </a:r>
            <a:r>
              <a:rPr lang="ru-RU" sz="2400" b="1" dirty="0" smtClean="0"/>
              <a:t> </a:t>
            </a:r>
            <a:r>
              <a:rPr lang="ru-RU" sz="2400" b="1" dirty="0"/>
              <a:t>или организация обязаны произвести проверку груза в поврежденных местах по товарно-транспортным накладным со вскрытием поврежденных мест.</a:t>
            </a:r>
          </a:p>
          <a:p>
            <a:r>
              <a:rPr lang="ru-RU" sz="2400" b="1" dirty="0"/>
              <a:t>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39552" y="260648"/>
            <a:ext cx="8229600" cy="5793507"/>
          </a:xfrm>
        </p:spPr>
        <p:txBody>
          <a:bodyPr>
            <a:noAutofit/>
          </a:bodyPr>
          <a:lstStyle/>
          <a:p>
            <a:r>
              <a:rPr lang="ru-RU" sz="2400" b="1" dirty="0"/>
              <a:t>Годовой договор на перевозку грузов обеспечивает выполнение этой работы. В нем также согласовываются условия, касающиеся организации взаимоотношений сторон в целях предстоящей транспортировки грузов. Поэтому они именуются «организационными». В отличие от них договор перевозки конкретного груза носит имущественный характер, так как он связан с перемещением конкретных материальных </a:t>
            </a:r>
            <a:r>
              <a:rPr lang="ru-RU" sz="2400" b="1" dirty="0" smtClean="0"/>
              <a:t>объектов).</a:t>
            </a:r>
            <a:endParaRPr lang="ru-RU" sz="2400" b="1" dirty="0"/>
          </a:p>
          <a:p>
            <a:r>
              <a:rPr lang="ru-RU" sz="2400" b="1" dirty="0"/>
              <a:t>И организационные договоры, и договоры перевозки конкретного груза тесно взаимосвязаны. </a:t>
            </a:r>
            <a:r>
              <a:rPr lang="ru-RU" sz="2400" b="1" dirty="0" err="1" smtClean="0"/>
              <a:t>Организацион-ные</a:t>
            </a:r>
            <a:r>
              <a:rPr lang="ru-RU" sz="2400" b="1" dirty="0" smtClean="0"/>
              <a:t> </a:t>
            </a:r>
            <a:r>
              <a:rPr lang="ru-RU" sz="2400" b="1" dirty="0"/>
              <a:t>договоры заключаются в целях последующей </a:t>
            </a:r>
            <a:r>
              <a:rPr lang="ru-RU" sz="2400" b="1" dirty="0" err="1" smtClean="0"/>
              <a:t>пере-возки</a:t>
            </a:r>
            <a:r>
              <a:rPr lang="ru-RU" sz="2400" b="1" dirty="0" smtClean="0"/>
              <a:t> </a:t>
            </a:r>
            <a:r>
              <a:rPr lang="ru-RU" sz="2400" b="1" dirty="0"/>
              <a:t>конкретного груза. Заключение одного, например, годового договора или выдача заказа без последующей перевозки конкретного груза - бессмысленны. В свою очередь, заключение договора перевозки конкретного груза предполагает, что этому факту предшествовало заключение организационного договора. </a:t>
            </a:r>
          </a:p>
          <a:p>
            <a:endParaRPr lang="ru-RU"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188640"/>
            <a:ext cx="8229600" cy="5937523"/>
          </a:xfrm>
        </p:spPr>
        <p:txBody>
          <a:bodyPr>
            <a:normAutofit fontScale="77500" lnSpcReduction="20000"/>
          </a:bodyPr>
          <a:lstStyle/>
          <a:p>
            <a:r>
              <a:rPr lang="ru-RU" dirty="0" smtClean="0"/>
              <a:t> </a:t>
            </a:r>
            <a:r>
              <a:rPr lang="ru-RU" b="1" dirty="0"/>
              <a:t>Поданная грузовладельцем и принятая перевозчиком заявка (заказ) на перевозку конкретной партии груза может быть признана самостоятельным основанием возникновения обязательств по подаче транспортных средств и предъявлению груза лишь в том случае, если соответствующие действия сторон осуществляются не на основе (и не во исполнение) заключенного между ними договора об организации перевозок грузов. При этом, как уже подчеркивалось ранее, подача заявок или заказа (оферта) и его принятие перевозчиком (акцепт) представляют собой действия сторон по заключению договора о подаче транспортных средств. Другим основанием заключения договора перевозки на автомобильном транспорте является разовый заказ на перевозку грузов. Форма заявок и порядок их представления устанавливаются в типовых годовых договорах на перевозку грузов автомобильным транспортом. Заявка лишь уточняет условия годового договора.</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60648"/>
            <a:ext cx="8229600" cy="5865515"/>
          </a:xfrm>
        </p:spPr>
        <p:txBody>
          <a:bodyPr>
            <a:normAutofit fontScale="62500" lnSpcReduction="20000"/>
          </a:bodyPr>
          <a:lstStyle/>
          <a:p>
            <a:r>
              <a:rPr lang="ru-RU" b="1" dirty="0"/>
              <a:t>Элементы своеобразного планирования перевозок грузов просматриваются и в содержании договора об организации перевозок грузов (ст. 798 ГК). Если же отказаться от понятия «план перевозок» как основания возникновения транспортного обязательства, то следует признать такими основаниями принятую заявку (заказ), договор об организации и, конечно, договор перевозки (грузов, пассажира, багажа, </a:t>
            </a:r>
            <a:r>
              <a:rPr lang="ru-RU" b="1" dirty="0" err="1"/>
              <a:t>грузобагажа</a:t>
            </a:r>
            <a:r>
              <a:rPr lang="ru-RU" b="1" dirty="0"/>
              <a:t>). Таким образом, в соответствии с новым гражданским законодательством подача транспортных средств отправителю осуществляется не в соответствии с планом перевозок грузов, а на договорной основе, т.е. либо в соответствии с договором, либо путем подачи заявки (заказа) предполагаемым отправителем груза .</a:t>
            </a:r>
          </a:p>
          <a:p>
            <a:r>
              <a:rPr lang="ru-RU" b="1" dirty="0"/>
              <a:t>В договорах об организации перевозок определяются предполагаемые объемы перевозок грузов, сроки и условия предоставления транспортных средств и предъявления грузов для перевозок, порядок расчетов, ответственность сторон за неисполнение или ненадлежащее исполнение обязательств, а также иные условия организации перевозок. В соответствии с указанными договорами перевозчики обязуются в установленные сроки принимать грузы в согласованном объеме, грузоотправители обязуются предъявлять их для перевозок.</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32656"/>
            <a:ext cx="8229600" cy="5793507"/>
          </a:xfrm>
        </p:spPr>
        <p:txBody>
          <a:bodyPr>
            <a:normAutofit fontScale="85000" lnSpcReduction="20000"/>
          </a:bodyPr>
          <a:lstStyle/>
          <a:p>
            <a:r>
              <a:rPr lang="ru-RU" b="1" dirty="0"/>
              <a:t>Особенности технической и коммерческой эксплуатации автомобильного транспорта предопределяют существенные отличия договора автомобильной перевозки от договоров перевозки грузов на других видах транспорта. На автомобильном транспорте в силу его технических и организационных особенностей необходимо сначала достигнуть соглашения между грузоотправителем и перевозчиком об условиях перевозок (т.е. заключить договор перевозки) и лишь после этого на основе данного договора возможно направить перевозочные средства к пункту погрузки, находящемуся не в ведении и не на территории автотранспортной организации, для приема груза и перемещения его к пункту назначения.</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normAutofit fontScale="85000" lnSpcReduction="20000"/>
          </a:bodyPr>
          <a:lstStyle/>
          <a:p>
            <a:r>
              <a:rPr lang="ru-RU" b="1" dirty="0"/>
              <a:t>2 Исполнение договора перевозки грузов автотранспортом</a:t>
            </a:r>
          </a:p>
          <a:p>
            <a:r>
              <a:rPr lang="ru-RU" b="1" dirty="0"/>
              <a:t>Нынешнее законодательство достаточно четко определяет правила осуществления перевозок и их документального оформления. Причем рыночные отношения заставляют все больше и больше вопросов оставлять на усмотрение участвующим в сделке по перевозке грузов сторонам. Естественным образом это касается прежде всего договора перевозки, в который наряду с обязательными могут быть включены любые условия, признаваемые сторонами в качестве таковых.</a:t>
            </a:r>
          </a:p>
          <a:p>
            <a:r>
              <a:rPr lang="ru-RU" b="1" dirty="0"/>
              <a:t>Вполне достаточно урегулированы не только правила осуществления и организации перевозок, но и правила погрузки и разгрузки.</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04664"/>
            <a:ext cx="8229600" cy="5721499"/>
          </a:xfrm>
        </p:spPr>
        <p:txBody>
          <a:bodyPr/>
          <a:lstStyle/>
          <a:p>
            <a:r>
              <a:rPr lang="ru-RU" b="1" dirty="0"/>
              <a:t>Согласно Федеральный закон от 08.11.2007 года №259-ФЗ «Устав автомобильного транспорта и городского наземного электрического транспорта» Собрание законодательства РФ. - 2007. - № 46. - Ст. 5555. перевозки пассажиров и багажа подразделяются на:</a:t>
            </a:r>
          </a:p>
          <a:p>
            <a:r>
              <a:rPr lang="ru-RU" b="1" dirty="0"/>
              <a:t>1) регулярные перевозки;</a:t>
            </a:r>
          </a:p>
          <a:p>
            <a:r>
              <a:rPr lang="ru-RU" b="1" dirty="0"/>
              <a:t>2) перевозки по заказам;</a:t>
            </a:r>
          </a:p>
          <a:p>
            <a:r>
              <a:rPr lang="ru-RU" b="1" dirty="0"/>
              <a:t>3) перевозки легковыми такси.:</a:t>
            </a:r>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42</TotalTime>
  <Words>2864</Words>
  <Application>Microsoft Office PowerPoint</Application>
  <PresentationFormat>Экран (4:3)</PresentationFormat>
  <Paragraphs>94</Paragraphs>
  <Slides>31</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31</vt:i4>
      </vt:variant>
    </vt:vector>
  </HeadingPairs>
  <TitlesOfParts>
    <vt:vector size="32" baseType="lpstr">
      <vt:lpstr>Тема Office</vt:lpstr>
      <vt:lpstr>Лекция 3. Тема: Заключение и исполнение договора перевозки грузов автомобильным транспортом</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Лекция 3. Тема: Заключение и исполнение договора перевозки грузов автомобильным транспортом</dc:title>
  <dc:creator>acer</dc:creator>
  <cp:lastModifiedBy>acer</cp:lastModifiedBy>
  <cp:revision>5</cp:revision>
  <dcterms:created xsi:type="dcterms:W3CDTF">2014-10-01T14:07:45Z</dcterms:created>
  <dcterms:modified xsi:type="dcterms:W3CDTF">2014-10-01T14:50:00Z</dcterms:modified>
</cp:coreProperties>
</file>