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2" r:id="rId25"/>
    <p:sldId id="279" r:id="rId26"/>
    <p:sldId id="280" r:id="rId27"/>
    <p:sldId id="281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270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7BC50-DF2D-4D38-88AA-D85055DC7A5C}" type="datetimeFigureOut">
              <a:rPr lang="ru-RU" smtClean="0"/>
              <a:t>11.11.2014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569762-0654-4A75-ABD4-BEA5BF960E9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76673"/>
            <a:ext cx="7772400" cy="2376263"/>
          </a:xfrm>
        </p:spPr>
        <p:txBody>
          <a:bodyPr>
            <a:normAutofit/>
          </a:bodyPr>
          <a:lstStyle/>
          <a:p>
            <a:r>
              <a:rPr lang="ru-RU" b="1" dirty="0"/>
              <a:t>Тема: Обеспечение безопасности воздушных судов.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2708920"/>
            <a:ext cx="6400800" cy="2785864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Учебные вопросы: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1.Документы по обеспечению </a:t>
            </a:r>
            <a:r>
              <a:rPr lang="ru-RU" b="1" i="1" dirty="0" err="1">
                <a:solidFill>
                  <a:srgbClr val="FF0000"/>
                </a:solidFill>
              </a:rPr>
              <a:t>авиабезопасности</a:t>
            </a:r>
            <a:r>
              <a:rPr lang="ru-RU" b="1" i="1" dirty="0">
                <a:solidFill>
                  <a:srgbClr val="FF0000"/>
                </a:solidFill>
              </a:rPr>
              <a:t>.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2 .Организация движения воздушных судов.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3. Обслуживание воздушного</a:t>
            </a:r>
            <a:r>
              <a:rPr lang="ru-RU" b="1" i="1" dirty="0">
                <a:solidFill>
                  <a:srgbClr val="92D050"/>
                </a:solidFill>
              </a:rPr>
              <a:t> </a:t>
            </a:r>
            <a:r>
              <a:rPr lang="ru-RU" b="1" i="1" dirty="0">
                <a:solidFill>
                  <a:srgbClr val="FF0000"/>
                </a:solidFill>
              </a:rPr>
              <a:t>движения</a:t>
            </a:r>
            <a:r>
              <a:rPr lang="ru-RU" dirty="0">
                <a:solidFill>
                  <a:srgbClr val="FF0000"/>
                </a:solidFill>
              </a:rPr>
              <a:t>.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Autofit/>
          </a:bodyPr>
          <a:lstStyle/>
          <a:p>
            <a:r>
              <a:rPr lang="ru-RU" sz="1600" b="1" dirty="0"/>
              <a:t>10. Контроль и анализ мер авиационной безопасности авиапредприятия. В данном разделе программы приводится описание принятой системы контроля, анализа и оценки эффективности программы безопасности в целях установления правильности соблюдения условий и положений утвержденной программы, а также выявления уязвимости авиапредприятия по отношению к актам незаконного вмешательства и последующей корректировки программы для обеспечения её действенности и адекватности уровням угрозы.</a:t>
            </a:r>
          </a:p>
          <a:p>
            <a:r>
              <a:rPr lang="ru-RU" sz="1600" b="1" dirty="0"/>
              <a:t>11. Приложения к Программе.</a:t>
            </a:r>
          </a:p>
          <a:p>
            <a:r>
              <a:rPr lang="ru-RU" sz="1600" b="1" dirty="0"/>
              <a:t>В данный раздел Программы включаются все необходимые документы, подтверждающие принятые меры защиты авиапредприятия. Например:</a:t>
            </a:r>
          </a:p>
          <a:p>
            <a:r>
              <a:rPr lang="ru-RU" sz="1600" b="1" dirty="0"/>
              <a:t>Перечень нормативно-правовых и руководящих документов, регламентирующих выполнение требований Программы (источники нормативных положений);</a:t>
            </a:r>
          </a:p>
          <a:p>
            <a:r>
              <a:rPr lang="ru-RU" sz="1600" b="1" dirty="0"/>
              <a:t>Положение о службе авиационной безопасности авиапредприятия;</a:t>
            </a:r>
          </a:p>
          <a:p>
            <a:r>
              <a:rPr lang="ru-RU" sz="1600" b="1" dirty="0"/>
              <a:t>Схема организационной структуры органов, обеспечивающих авиационную безопасность авиапредприятия (аэропортовая комиссия, администрация и службы аэропорта, служба авиационной безопасности), с указанием подчиненности и взаимодействующих связей;</a:t>
            </a:r>
          </a:p>
          <a:p>
            <a:r>
              <a:rPr lang="ru-RU" sz="1600" b="1" dirty="0"/>
              <a:t>Положение об аэропортовой комиссии по авиационной безопасности, ее персональный состав и средства связи</a:t>
            </a:r>
            <a:r>
              <a:rPr lang="ru-RU" sz="1600" b="1" dirty="0" smtClean="0"/>
              <a:t>;</a:t>
            </a:r>
          </a:p>
          <a:p>
            <a:r>
              <a:rPr lang="ru-RU" sz="1600" b="1" dirty="0"/>
              <a:t>Карта аэропорта и прилегающей местности;</a:t>
            </a:r>
          </a:p>
          <a:p>
            <a:r>
              <a:rPr lang="ru-RU" sz="1600" b="1" dirty="0"/>
              <a:t>Схема территории аэропорта и расположенных на ней и вне ее объектов с указанием контролируемых зон (</a:t>
            </a:r>
            <a:r>
              <a:rPr lang="ru-RU" sz="1600" b="1" dirty="0" err="1"/>
              <a:t>зон</a:t>
            </a:r>
            <a:r>
              <a:rPr lang="ru-RU" sz="1600" b="1" dirty="0"/>
              <a:t> ограниченного доступа);</a:t>
            </a:r>
          </a:p>
          <a:p>
            <a:r>
              <a:rPr lang="ru-RU" sz="1600" b="1" dirty="0"/>
              <a:t>Схема организации охраны воздушных судов и объектов;</a:t>
            </a:r>
          </a:p>
          <a:p>
            <a:endParaRPr lang="ru-RU" sz="16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Планы авиапредприятия на случай чрезвычайных ситуаций, связанных с актами незаконного вмешательства;</a:t>
            </a:r>
          </a:p>
          <a:p>
            <a:r>
              <a:rPr lang="ru-RU" b="1" dirty="0"/>
              <a:t>Программы обучения различных категорий персонала;</a:t>
            </a:r>
          </a:p>
          <a:p>
            <a:r>
              <a:rPr lang="ru-RU" b="1" dirty="0"/>
              <a:t>Другая документация и информация, необходимая для осуществления Программы авиационной безопасности.</a:t>
            </a:r>
          </a:p>
          <a:p>
            <a:r>
              <a:rPr lang="ru-RU" b="1" dirty="0"/>
              <a:t>С учетом специфики выполняемых задач и местных условий базирования программа обеспечения авиационной безопасности может дополняться и уточняться.</a:t>
            </a:r>
          </a:p>
          <a:p>
            <a:r>
              <a:rPr lang="ru-RU" b="1" dirty="0"/>
              <a:t>Программы обеспечения авиационной безопасности являются конфиденциальными документами с установленным уровнем конфиденциальности.</a:t>
            </a:r>
          </a:p>
          <a:p>
            <a:r>
              <a:rPr lang="ru-RU" b="1" dirty="0"/>
              <a:t>Программа авиационной безопасности доводится до всех должностных лиц, организаций и подразделений, принимающих участие в ее реализации. Для конкретных исполнителей руководителями подразделений и служб разрабатываются инструкции-памятки действий в различных ситуациях обстановки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2000" b="1" dirty="0"/>
              <a:t>2  вопрос. Организация движения</a:t>
            </a:r>
          </a:p>
          <a:p>
            <a:r>
              <a:rPr lang="ru-RU" sz="2000" b="1" dirty="0"/>
              <a:t>Территория и объекты аэропорта, в зависимости от назначения и выполняемых на ней операций подразделяется на различные зоны:</a:t>
            </a:r>
          </a:p>
          <a:p>
            <a:r>
              <a:rPr lang="ru-RU" sz="2000" b="1" dirty="0"/>
              <a:t>Зона выполнения полетных операций / Взлетно-посадочные полосы (ВПП) и рулежные дорожки (РД) - определенная часть территории аэродрома (специально подготовленная и оборудованная), предназначенная и используемая для взлета, посадки и руления воздушных судов. Взлетно-посадочные полосы могут быть основными, запасными, оборудованными и необорудованными различными техническими системами посадки воздушных судов.</a:t>
            </a:r>
          </a:p>
          <a:p>
            <a:r>
              <a:rPr lang="ru-RU" sz="2000" b="1" dirty="0"/>
              <a:t>Летное поле аэродрома - часть аэродрома, на которой расположены одна или несколько летных полос, рулежные дорожки, перроны и площадки специального назначения.</a:t>
            </a:r>
          </a:p>
          <a:p>
            <a:r>
              <a:rPr lang="ru-RU" sz="2000" b="1" dirty="0"/>
              <a:t>Место стоянки воздушного судна - часть перрона или специально подготовленная площадка на летном поле аэродрома, предназначенная для стоянки воздушного судна с целью его обслуживания;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r>
              <a:rPr lang="ru-RU" sz="2000" b="1" dirty="0"/>
              <a:t>Зона технического обслуживания воздушных судов - участок территории аэродрома с расположенными на нем средствами и оборудованием, предусмотренным для технического обслуживания воздушных судов. Сюда относятся перроны, ангары, здания и мастерские, места стоянки наземных транспортных, средств и связанные с ними дороги.</a:t>
            </a:r>
          </a:p>
          <a:p>
            <a:r>
              <a:rPr lang="ru-RU" sz="2000" b="1" dirty="0"/>
              <a:t>Перрон - часть летного поля аэродрома, предназначенная для размещения воздушных судов в целях посадки или высадки пассажиров, погрузки и выгрузки грузов, а также других видов обслуживания (заправки, стоянки, технического обслуживания и т. д.);</a:t>
            </a:r>
          </a:p>
          <a:p>
            <a:r>
              <a:rPr lang="ru-RU" sz="2000" b="1" dirty="0"/>
              <a:t>• Участки территории аэродрома, предназначенные для размещения объектов радио-, светотехнического обеспечения полетов и деятельности аэропорта;</a:t>
            </a:r>
          </a:p>
          <a:p>
            <a:r>
              <a:rPr lang="ru-RU" sz="2000" b="1" dirty="0"/>
              <a:t>• Участки территории аэродрома, предназначенные для размещения производственных помещений и средств различных служб аэропорта;</a:t>
            </a:r>
          </a:p>
          <a:p>
            <a:r>
              <a:rPr lang="ru-RU" sz="2000" b="1" dirty="0"/>
              <a:t>• Участок территории аэродрома с расположенным на нем зданием аэровокзала с привокзальной площадью.</a:t>
            </a:r>
          </a:p>
          <a:p>
            <a:endParaRPr lang="ru-RU" sz="2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70000" lnSpcReduction="20000"/>
          </a:bodyPr>
          <a:lstStyle/>
          <a:p>
            <a:r>
              <a:rPr lang="ru-RU" sz="3400" b="1" dirty="0"/>
              <a:t>Зоны аэропорта в соответствии с требованиями нормативных документов имеют определенную маркировку, способствующую упорядоченному движению в зонах воздушных судов, транспортных средств и </a:t>
            </a:r>
            <a:r>
              <a:rPr lang="ru-RU" sz="3400" b="1" dirty="0" err="1"/>
              <a:t>авиаперсонала</a:t>
            </a:r>
            <a:r>
              <a:rPr lang="ru-RU" sz="3400" b="1" dirty="0"/>
              <a:t>.</a:t>
            </a:r>
          </a:p>
          <a:p>
            <a:r>
              <a:rPr lang="ru-RU" sz="3400" b="1" dirty="0"/>
              <a:t>Движение воздушных судов, транспортных средств и лиц в различных зонах аэропорта устанавливается определенными правилами и нормативными документами (Наставлением по аэродромной службе, Наставлением по производству полетов и т. д.). Все действия в зонах аэропорта (особенно в зоне выполнения полетных операций) подлежат контролю и осуществляются с разрешения определенных диспетчерских пунктов и должностных лиц.</a:t>
            </a:r>
          </a:p>
          <a:p>
            <a:r>
              <a:rPr lang="ru-RU" sz="3400" b="1" dirty="0"/>
              <a:t>В целях обеспечения деятельности аэропорта и исключения влияния на, нее действий посторонних лиц, часть территории аэродрома имеет по всему периметру ограждение, доступ в которую контролируется</a:t>
            </a:r>
            <a:r>
              <a:rPr lang="ru-RU" dirty="0"/>
              <a:t>.</a:t>
            </a:r>
            <a:endParaRPr lang="ru-RU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В целях обеспечения авиационной безопасности внутри огражденной части аэродрома организуются зоны ограниченного доступа (контролируемые зоны), в которых контролируется перемещение всех лиц и транспортных средств.</a:t>
            </a:r>
          </a:p>
          <a:p>
            <a:r>
              <a:rPr lang="ru-RU" b="1" dirty="0"/>
              <a:t>Зоны ограниченного доступа организуются таким образом, чтобы там могли производиться только санкционированные действия.</a:t>
            </a:r>
          </a:p>
          <a:p>
            <a:r>
              <a:rPr lang="ru-RU" b="1" dirty="0"/>
              <a:t>Контролируемые зоны аэропорта оборудуются ограждениями с обозначенными указателями, системой охраны и контроля за доступом в них всех лиц и транспортных средств, имеющих на это разрешение. Несанкционированный выход на летное поле (в контролируемую зону) лиц и транспортных средств должен быть предотвращен.</a:t>
            </a:r>
          </a:p>
          <a:p>
            <a:r>
              <a:rPr lang="ru-RU" b="1" dirty="0"/>
              <a:t>Все лица, имеющие право доступа в различные зоны аэропорта, проходят предварительную </a:t>
            </a:r>
            <a:r>
              <a:rPr lang="ru-RU" b="1" dirty="0" err="1"/>
              <a:t>спецпроверку</a:t>
            </a:r>
            <a:r>
              <a:rPr lang="ru-RU" b="1" dirty="0"/>
              <a:t> (досмотр).</a:t>
            </a:r>
          </a:p>
          <a:p>
            <a:r>
              <a:rPr lang="ru-RU" b="1" dirty="0"/>
              <a:t>Право выхода и нахождения в контролируемой зоне дает пропуск (идентификационный знак), который должен носиться всеми, кому это разрешено, на видном месте одежды в течение всего времени нахождения в контролируемых зонах. Наличие пропуска (идентификационного знака), проверяется в контрольно-пропускных пунктах при входе в контролируемую зону.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Находящиеся на земле воздушные суда являются центрами рабочей активности и требуют принятия соответствующих мер безопасности, исключающих несанкционированный к ним доступ.</a:t>
            </a:r>
          </a:p>
          <a:p>
            <a:r>
              <a:rPr lang="ru-RU" b="1" dirty="0"/>
              <a:t>Места стоянок самолетов оборудуются средствами охраны и контроля. Воздушные суда оборудуются средствами предотвращения и выявления несанкционированного к ним доступа. При подозрении о возможности такого доступа ВС подлежит досмотру.</a:t>
            </a:r>
          </a:p>
          <a:p>
            <a:r>
              <a:rPr lang="ru-RU" b="1" dirty="0"/>
              <a:t>На стоянки и в воздушные суда допускается только установленный круг лиц.</a:t>
            </a:r>
          </a:p>
          <a:p>
            <a:r>
              <a:rPr lang="ru-RU" b="1" dirty="0"/>
              <a:t>Доступ к местам стоянок ВС разрешается только той категории </a:t>
            </a:r>
            <a:r>
              <a:rPr lang="ru-RU" b="1" dirty="0" err="1"/>
              <a:t>авиаперсонала</a:t>
            </a:r>
            <a:r>
              <a:rPr lang="ru-RU" b="1" dirty="0"/>
              <a:t>, который имеет отношение к обслуживанию данного ВС и имеет знаки отличия, подтверждающие эти право. Контроль осуществляется сотрудниками службы АБ.</a:t>
            </a:r>
          </a:p>
          <a:p>
            <a:r>
              <a:rPr lang="ru-RU" b="1" dirty="0"/>
              <a:t>Пассажиры, находящиеся на стоянке ВС в ожидании посадки, должны быть под наблюдением сотрудников службы АБ.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Все места, откуда может хорошо просматриваться летное поле (места стоянок самолетов), должны быть соответствующим образом защищены и контролироваться службой авиационной безопасности.</a:t>
            </a:r>
          </a:p>
          <a:p>
            <a:r>
              <a:rPr lang="ru-RU" b="1" dirty="0"/>
              <a:t>Сотрудники службы авиационной безопасности, оснащенные мобильными средствами передвижения, связи и оружием, осуществляют патрулировании аэропорта с целью пресечения случаев несанкционированного доступа посторонних лиц в контролируемые зоны.</a:t>
            </a:r>
          </a:p>
          <a:p>
            <a:r>
              <a:rPr lang="ru-RU" b="1" dirty="0"/>
              <a:t>Персонал аэропорта и других авиапредприятий, расположенных на его территории, должен быть осведомлен о необходимости поддержания эффективной и постоянной системы безопасности на местах стоянок и на территории аэропорта в целом. Посторонние лица, находящиеся в зонах ограниченного доступа, должны задерживаться с сообщением в службу АБ или отдел милиции аэропорта.</a:t>
            </a:r>
          </a:p>
          <a:p>
            <a:r>
              <a:rPr lang="ru-RU" b="1" dirty="0"/>
              <a:t>Въезд на территорию контролируемых зон аэропорта транспортных средств всех видов и назначений должен производиться только по специальным пропускам, имеющим различные сроки действия.</a:t>
            </a:r>
          </a:p>
          <a:p>
            <a:r>
              <a:rPr lang="ru-RU" b="1" dirty="0"/>
              <a:t>Движение всех типов транспортных средств в контролируемых зонах аэропорта определяется утвержденным документом и должно быть только по установленным маршрутам и с установленной скоростью.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/>
              <a:t>Водители транспортных средств при работе в контролируемых зонах аэропорта обязаны иметь при себе и предъявлять по требованию установленного круга должностных лиц документ на право вождения транспортных средств по аэродрому и обслуживанию ВС.</a:t>
            </a:r>
          </a:p>
          <a:p>
            <a:r>
              <a:rPr lang="ru-RU" b="1" dirty="0"/>
              <a:t>Выезд транспортных средств на ВПП и рулежные дорожки во всех случаях осуществляется только по разрешению руководителя полетов (РП) и в сопровождении ответственного лица за проведение работ, имеющего двустороннюю </a:t>
            </a:r>
            <a:r>
              <a:rPr lang="ru-RU" b="1" dirty="0" err="1"/>
              <a:t>р</a:t>
            </a:r>
            <a:r>
              <a:rPr lang="ru-RU" b="1" dirty="0"/>
              <a:t>/связь с диспетчером службы управления воздушным движением (УВД).</a:t>
            </a:r>
          </a:p>
          <a:p>
            <a:r>
              <a:rPr lang="ru-RU" b="1" dirty="0"/>
              <a:t>Руководство маневрированием транспортных средств у воздушных судов осуществляет установленный круг должностных лиц, имеющих на это документированное право.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3 вопрос. Обслуживание воздушного движения</a:t>
            </a:r>
          </a:p>
          <a:p>
            <a:r>
              <a:rPr lang="ru-RU" b="1" dirty="0"/>
              <a:t>Интенсивное воздушное движение немыслимо без определенных правил по его управлению. Существуют международные и национальные правила управления воздушным движением (УВД), постоянно совершенствующиеся в направлении создания глобальной системы организации воздушного движения.</a:t>
            </a:r>
          </a:p>
          <a:p>
            <a:r>
              <a:rPr lang="ru-RU" b="1" dirty="0"/>
              <a:t>Организация воздушного движения (ОВД) - это система правил и процедур, одним из элементов которой является управление воздушным движением, осуществляемое службами УВД, специально подготовленными для этого сотрудниками.</a:t>
            </a:r>
          </a:p>
          <a:p>
            <a:r>
              <a:rPr lang="ru-RU" b="1" dirty="0"/>
              <a:t>Управление воздушным движением (УВД) организуется в соответствии с требованиями Воздушного кодекса Российской Федерации, нормативно-руководящих документов в этой области, Наставления по производству полетов в ГА (НПП ГА-85) и инструкций по производству полетов в районах аэродромов (</a:t>
            </a:r>
            <a:r>
              <a:rPr lang="ru-RU" b="1" dirty="0" err="1"/>
              <a:t>аэроузлов</a:t>
            </a:r>
            <a:r>
              <a:rPr lang="ru-RU" b="1" dirty="0"/>
              <a:t>).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/>
              <a:t>1 вопрос</a:t>
            </a:r>
            <a:r>
              <a:rPr lang="ru-RU" b="1" dirty="0"/>
              <a:t>. В соответствии с требованиями Федеральной системы обеспечения защиты деятельности гражданской авиации от актов незаконного </a:t>
            </a:r>
            <a:r>
              <a:rPr lang="ru-RU" b="1" dirty="0" smtClean="0"/>
              <a:t>вмешательства (АНВ),  </a:t>
            </a:r>
            <a:r>
              <a:rPr lang="ru-RU" b="1" dirty="0"/>
              <a:t>а также в целях обеспечения эффективности мероприятий по защите деятельности ГА от АНВ каждое авиационное предприятие России должно иметь свою разработанную и утвержденную Программу обеспечения авиационной безопасности.</a:t>
            </a:r>
          </a:p>
          <a:p>
            <a:r>
              <a:rPr lang="ru-RU" b="1" dirty="0"/>
              <a:t>Программа обеспечения авиационной безопасности разрабатывается администрацией авиационного предприятия (аэропорта, </a:t>
            </a:r>
            <a:r>
              <a:rPr lang="ru-RU" b="1" dirty="0" err="1"/>
              <a:t>эксплуатанта</a:t>
            </a:r>
            <a:r>
              <a:rPr lang="ru-RU" b="1" dirty="0"/>
              <a:t>) с учетом местных условий, особенностей производственно-хозяйственной деятельности, согласовывается с территориальным органом ГСГА России и утверждается руководителем авиационного предприятия (аэропорта, </a:t>
            </a:r>
            <a:r>
              <a:rPr lang="ru-RU" b="1" dirty="0" err="1"/>
              <a:t>эксплуатанта</a:t>
            </a:r>
            <a:r>
              <a:rPr lang="ru-RU" b="1" dirty="0"/>
              <a:t>)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Управление воздушным движением в гражданской авиации осуществляется центрами ЕС УВД, органами службы движения и включает:</a:t>
            </a:r>
          </a:p>
          <a:p>
            <a:r>
              <a:rPr lang="ru-RU" b="1" dirty="0"/>
              <a:t>• планирование и координирование воздушного движения;</a:t>
            </a:r>
          </a:p>
          <a:p>
            <a:r>
              <a:rPr lang="ru-RU" b="1" dirty="0"/>
              <a:t>• непосредственное УВД;</a:t>
            </a:r>
          </a:p>
          <a:p>
            <a:r>
              <a:rPr lang="ru-RU" b="1" dirty="0"/>
              <a:t>• контроль за соблюдением экипажами воздушных судов порядка использования воздушного пространства.</a:t>
            </a:r>
          </a:p>
          <a:p>
            <a:r>
              <a:rPr lang="ru-RU" b="1" dirty="0"/>
              <a:t>Главными задачами УВД являются:</a:t>
            </a:r>
          </a:p>
          <a:p>
            <a:r>
              <a:rPr lang="ru-RU" b="1" dirty="0"/>
              <a:t>• обеспечение безопасности полетов при выполнении экипажами ВС задании на полет;</a:t>
            </a:r>
          </a:p>
          <a:p>
            <a:r>
              <a:rPr lang="ru-RU" b="1" dirty="0"/>
              <a:t>• обеспечение регулярности и экономичности полетов при эффективном использовании воздушного пространства</a:t>
            </a:r>
          </a:p>
          <a:p>
            <a:r>
              <a:rPr lang="ru-RU" b="1" dirty="0"/>
              <a:t>Каждое воздушное судно с момента запуска двигателей и до момента их выключения в конечном пункте установленного маршрута находится в системе УВД (под наблюдением и постоянной связью).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Вопросы взаимодействия служб АБ и УВД</a:t>
            </a:r>
          </a:p>
          <a:p>
            <a:r>
              <a:rPr lang="ru-RU" b="1" dirty="0"/>
              <a:t>• опознавание и контроль за движением воздушного судна в целях обеспечения авиационной безопасности;</a:t>
            </a:r>
          </a:p>
          <a:p>
            <a:r>
              <a:rPr lang="ru-RU" b="1" dirty="0"/>
              <a:t>• обеспечение благоприятных условий полета воздушному судну, подвергнувшемуся акту незаконного вмешательства;</a:t>
            </a:r>
          </a:p>
          <a:p>
            <a:r>
              <a:rPr lang="ru-RU" b="1" dirty="0"/>
              <a:t>• обмен необходимой информацией между экипажем ВС и наземным органом УВД в целях обеспечения авиационной безопасности,</a:t>
            </a:r>
          </a:p>
          <a:p>
            <a:r>
              <a:rPr lang="ru-RU" b="1" dirty="0"/>
              <a:t>• руководство воздушным движением при возникновении чрезвычайной ситуации, связанной с актами незаконного вмешательства.</a:t>
            </a:r>
          </a:p>
          <a:p>
            <a:r>
              <a:rPr lang="ru-RU" b="1" dirty="0"/>
              <a:t>Виды связи, используемые для обеспечения авиационной безопасности</a:t>
            </a:r>
          </a:p>
          <a:p>
            <a:r>
              <a:rPr lang="ru-RU" b="1" dirty="0"/>
              <a:t>Одной из задач обеспечения авиационной безопасности является предупреждение (принятие превентивных мер) случаев возникновения чрезвычайных ситуаций, связанных с актами незаконного вмешательства, или их пресечение по возможности на ранних стадиях развития. Успешное решение этой задачи зависит от оперативной передачи необходимой информации по надежным каналам связи.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В целях обеспечения оперативности и эффективности принимаемых мер по авиационной безопасности в деятельности службы АБ используются различные виды и средства связи:</a:t>
            </a:r>
          </a:p>
          <a:p>
            <a:r>
              <a:rPr lang="ru-RU" b="1" dirty="0"/>
              <a:t>• ведомственная и городская телефонная сеть;</a:t>
            </a:r>
          </a:p>
          <a:p>
            <a:r>
              <a:rPr lang="ru-RU" b="1" dirty="0"/>
              <a:t>• внутренняя производственная громкоговорящая связь (ГГС), система производственной радиосвязи;</a:t>
            </a:r>
          </a:p>
          <a:p>
            <a:r>
              <a:rPr lang="ru-RU" b="1" dirty="0"/>
              <a:t>• система </a:t>
            </a:r>
            <a:r>
              <a:rPr lang="ru-RU" b="1" dirty="0" err="1"/>
              <a:t>внутрислужебной</a:t>
            </a:r>
            <a:r>
              <a:rPr lang="ru-RU" b="1" dirty="0"/>
              <a:t> радиосвязи;</a:t>
            </a:r>
          </a:p>
          <a:p>
            <a:r>
              <a:rPr lang="ru-RU" b="1" dirty="0"/>
              <a:t>• система междугородней телефонной, телеграфной и факсимильной связи;</a:t>
            </a:r>
          </a:p>
          <a:p>
            <a:r>
              <a:rPr lang="ru-RU" b="1" dirty="0"/>
              <a:t>• другие средства связи, способствующие оперативной передаче необходимой информации.</a:t>
            </a:r>
          </a:p>
          <a:p>
            <a:r>
              <a:rPr lang="ru-RU" b="1" dirty="0"/>
              <a:t>В разрабатываемых каждым аэропортом мерах авиационной безопасности предусматривается использование для этих целей имеющихся основных и резервных каналов связи обмена информацией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Различная по степени оперативности и важности информация (в том числе закрытая) передается по различным каналам связи, заранее организуемым между органами и ведомствами, ответственными за обеспечение авиационной безопасности</a:t>
            </a:r>
          </a:p>
          <a:p>
            <a:r>
              <a:rPr lang="ru-RU" b="1" dirty="0"/>
              <a:t>При возникновении акта незаконного вмешательства немедленно информируются заинтересованные в обеспечении авиационной безопасности должностные лица и компетентные органы по отработанной практикой в каждом аэропорту конкретной схеме оповещения.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www.bestreferat.ru/images/paper/98/43/7814398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620688"/>
            <a:ext cx="6912768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Оперативная схема взаимодействия службы авиационной безопасности с другими службами аэропорта при предполетном обслуживании воздушного судна</a:t>
            </a:r>
          </a:p>
          <a:p>
            <a:r>
              <a:rPr lang="ru-RU" b="1" dirty="0"/>
              <a:t>Служба горюче-смазочных материалов (С ГСМ):</a:t>
            </a:r>
          </a:p>
          <a:p>
            <a:r>
              <a:rPr lang="ru-RU" b="1" dirty="0"/>
              <a:t>Обеспечивает бесперебойное снабжение техники ГСМ;</a:t>
            </a:r>
          </a:p>
          <a:p>
            <a:r>
              <a:rPr lang="ru-RU" b="1" dirty="0"/>
              <a:t>Производит своевременную заправку ВС кондиционными ГСМ.</a:t>
            </a:r>
          </a:p>
          <a:p>
            <a:r>
              <a:rPr lang="ru-RU" b="1" dirty="0"/>
              <a:t>Летная служба (ЛО):</a:t>
            </a:r>
          </a:p>
          <a:p>
            <a:r>
              <a:rPr lang="ru-RU" b="1" dirty="0"/>
              <a:t>Выделяет экипажи, в том числе, резервные для выполнения СПП;</a:t>
            </a:r>
          </a:p>
          <a:p>
            <a:r>
              <a:rPr lang="ru-RU" b="1" dirty="0"/>
              <a:t>Готовят экипажи для полетов по сниженным </a:t>
            </a:r>
            <a:r>
              <a:rPr lang="ru-RU" b="1" dirty="0" err="1"/>
              <a:t>метеоминимумам</a:t>
            </a:r>
            <a:r>
              <a:rPr lang="ru-RU" b="1" dirty="0"/>
              <a:t>;</a:t>
            </a:r>
          </a:p>
          <a:p>
            <a:r>
              <a:rPr lang="ru-RU" b="1" dirty="0"/>
              <a:t>Обеспечивают передачу информации для АТК о возникших в полете неисправностях;</a:t>
            </a:r>
          </a:p>
          <a:p>
            <a:r>
              <a:rPr lang="ru-RU" b="1" dirty="0"/>
              <a:t>Обеспечивают проведения экипажами анализа </a:t>
            </a:r>
            <a:r>
              <a:rPr lang="ru-RU" b="1" dirty="0" err="1"/>
              <a:t>метеообстановки</a:t>
            </a:r>
            <a:r>
              <a:rPr lang="ru-RU" b="1" dirty="0"/>
              <a:t> перед вылетом, исключая возвраты и посадки ВС на запасной аэродром по метеоусловиям.</a:t>
            </a:r>
          </a:p>
          <a:p>
            <a:r>
              <a:rPr lang="ru-RU" b="1" dirty="0"/>
              <a:t>Служба управления воздушным движением (С УВД):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Управление воздушным движением в гражданской авиации осуществляется центрами ЕС УВД, органами службы движения и включает:</a:t>
            </a:r>
          </a:p>
          <a:p>
            <a:r>
              <a:rPr lang="ru-RU" b="1" dirty="0"/>
              <a:t>• планирование и координирование воздушного движения;</a:t>
            </a:r>
          </a:p>
          <a:p>
            <a:r>
              <a:rPr lang="ru-RU" b="1" dirty="0"/>
              <a:t>• непосредственное УВД;</a:t>
            </a:r>
          </a:p>
          <a:p>
            <a:r>
              <a:rPr lang="ru-RU" b="1" dirty="0"/>
              <a:t>• контроль за соблюдением экипажами воздушных судов порядка использования воздушного пространства.</a:t>
            </a:r>
          </a:p>
          <a:p>
            <a:r>
              <a:rPr lang="ru-RU" b="1" dirty="0"/>
              <a:t>Главными задачами УВД являются:</a:t>
            </a:r>
          </a:p>
          <a:p>
            <a:r>
              <a:rPr lang="ru-RU" b="1" dirty="0"/>
              <a:t>• обеспечение безопасности полетов при выполнении экипажами ВС задании на полет;</a:t>
            </a:r>
          </a:p>
          <a:p>
            <a:r>
              <a:rPr lang="ru-RU" b="1" dirty="0"/>
              <a:t>• обеспечение регулярности и экономичности полетов при эффективном использовании воздушного пространства</a:t>
            </a:r>
          </a:p>
          <a:p>
            <a:r>
              <a:rPr lang="ru-RU" b="1" dirty="0"/>
              <a:t>Каждое воздушное судно с момента запуска двигателей и до момента их выключения в конечном пункте установленного маршрута находится в системе УВД (под наблюдением и постоянной связью).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Управление воздушным движением в гражданской авиации осуществляется центрами ЕС УВД, органами службы движения и включает:</a:t>
            </a:r>
          </a:p>
          <a:p>
            <a:r>
              <a:rPr lang="ru-RU" b="1" dirty="0"/>
              <a:t>• планирование и координирование воздушного движения;</a:t>
            </a:r>
          </a:p>
          <a:p>
            <a:r>
              <a:rPr lang="ru-RU" b="1" dirty="0"/>
              <a:t>• непосредственное УВД;</a:t>
            </a:r>
          </a:p>
          <a:p>
            <a:r>
              <a:rPr lang="ru-RU" b="1" dirty="0"/>
              <a:t>• контроль за соблюдением экипажами воздушных судов порядка использования воздушного пространства.</a:t>
            </a:r>
          </a:p>
          <a:p>
            <a:r>
              <a:rPr lang="ru-RU" b="1" dirty="0"/>
              <a:t>Главными задачами УВД являются:</a:t>
            </a:r>
          </a:p>
          <a:p>
            <a:r>
              <a:rPr lang="ru-RU" b="1" dirty="0"/>
              <a:t>• обеспечение безопасности полетов при выполнении экипажами ВС задании на полет;</a:t>
            </a:r>
          </a:p>
          <a:p>
            <a:r>
              <a:rPr lang="ru-RU" b="1" dirty="0"/>
              <a:t>• обеспечение регулярности и экономичности полетов при эффективном использовании воздушного пространства</a:t>
            </a:r>
          </a:p>
          <a:p>
            <a:r>
              <a:rPr lang="ru-RU" b="1" dirty="0"/>
              <a:t>Каждое воздушное судно с момента запуска двигателей и до момента их выключения в конечном пункте установленного маршрута находится в системе УВД (под наблюдением и постоянной связью).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Текущий ремонт покрытий и сооружений состоит из:</a:t>
            </a:r>
          </a:p>
          <a:p>
            <a:r>
              <a:rPr lang="ru-RU" b="1" dirty="0"/>
              <a:t>Заливки швов и трещин на ИВПП;</a:t>
            </a:r>
          </a:p>
          <a:p>
            <a:r>
              <a:rPr lang="ru-RU" b="1" dirty="0"/>
              <a:t>Заливки и ремонта асфальтобетонных покрытий;</a:t>
            </a:r>
          </a:p>
          <a:p>
            <a:r>
              <a:rPr lang="ru-RU" b="1" dirty="0"/>
              <a:t>Прочистки дренажной системы и ремонта ливневой канализации;</a:t>
            </a:r>
          </a:p>
          <a:p>
            <a:r>
              <a:rPr lang="ru-RU" b="1" dirty="0"/>
              <a:t>Ремонта и установки </a:t>
            </a:r>
            <a:r>
              <a:rPr lang="ru-RU" b="1" dirty="0" err="1"/>
              <a:t>заземлителей</a:t>
            </a:r>
            <a:r>
              <a:rPr lang="ru-RU" b="1" dirty="0"/>
              <a:t> и якорей для швартовки самолетов;</a:t>
            </a:r>
          </a:p>
          <a:p>
            <a:r>
              <a:rPr lang="ru-RU" b="1" dirty="0"/>
              <a:t>Аэродромно-диспетчерский пункт (АДП):</a:t>
            </a:r>
          </a:p>
          <a:p>
            <a:r>
              <a:rPr lang="ru-RU" b="1" dirty="0"/>
              <a:t>В АДП командир ВС докладывает диспетчеру АДП о начале предполетной подготовки экипажа и получает информацию о предстоящем полете:</a:t>
            </a:r>
          </a:p>
          <a:p>
            <a:r>
              <a:rPr lang="ru-RU" b="1" dirty="0"/>
              <a:t>Номер самолета и место его стоянки;</a:t>
            </a:r>
          </a:p>
          <a:p>
            <a:r>
              <a:rPr lang="ru-RU" b="1" dirty="0"/>
              <a:t>Масса конструкции самолета;</a:t>
            </a:r>
          </a:p>
          <a:p>
            <a:r>
              <a:rPr lang="ru-RU" b="1" dirty="0"/>
              <a:t>Предварительные данные о коммерческой загрузке самолета (пассажиры, багаж, груз);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Autofit/>
          </a:bodyPr>
          <a:lstStyle/>
          <a:p>
            <a:r>
              <a:rPr lang="ru-RU" sz="1600" b="1" dirty="0"/>
              <a:t>Запасные аэродромы;</a:t>
            </a:r>
          </a:p>
          <a:p>
            <a:r>
              <a:rPr lang="ru-RU" sz="1600" b="1" dirty="0"/>
              <a:t>Изменение маршрута полета и промежуточных посадок;</a:t>
            </a:r>
          </a:p>
          <a:p>
            <a:r>
              <a:rPr lang="ru-RU" sz="1600" b="1" dirty="0"/>
              <a:t>Эшелон полета.</a:t>
            </a:r>
          </a:p>
          <a:p>
            <a:r>
              <a:rPr lang="ru-RU" sz="1600" b="1" dirty="0"/>
              <a:t>В случае изменения навигационной обстановки или метеоусловий, определяется необходимое количество топлива для выполнения рейса и докладывают диспетчеру АДП о необходимости изменения коммерческой загрузки.</a:t>
            </a:r>
          </a:p>
          <a:p>
            <a:r>
              <a:rPr lang="ru-RU" sz="1600" b="1" dirty="0"/>
              <a:t>Отдел главного механика (ОГМ) обеспечивает в аэровокзале чистоту, </a:t>
            </a:r>
            <a:r>
              <a:rPr lang="ru-RU" sz="1600" b="1" dirty="0" err="1"/>
              <a:t>свето-тепло-водоснабжением</a:t>
            </a:r>
            <a:r>
              <a:rPr lang="ru-RU" sz="1600" b="1" dirty="0"/>
              <a:t> и т.д.</a:t>
            </a:r>
          </a:p>
          <a:p>
            <a:r>
              <a:rPr lang="ru-RU" sz="1600" b="1" dirty="0"/>
              <a:t>Борт цех обеспечивает бортовым питанием пассажиров и членов экипажей в полете.</a:t>
            </a:r>
          </a:p>
          <a:p>
            <a:r>
              <a:rPr lang="ru-RU" sz="1600" b="1" dirty="0"/>
              <a:t>Служба бортпроводников обеспечивает организацию обслуживания пассажиров на борту воздушного судна, а также </a:t>
            </a:r>
            <a:r>
              <a:rPr lang="ru-RU" sz="1600" b="1" dirty="0" smtClean="0"/>
              <a:t>приём </a:t>
            </a:r>
            <a:r>
              <a:rPr lang="ru-RU" sz="1600" b="1" dirty="0"/>
              <a:t>и передачу коммерческой загрузки (багаж, почта, груз</a:t>
            </a:r>
            <a:r>
              <a:rPr lang="ru-RU" sz="1600" b="1" dirty="0" smtClean="0"/>
              <a:t>).</a:t>
            </a:r>
            <a:r>
              <a:rPr lang="ru-RU" sz="1600" b="1" dirty="0"/>
              <a:t> Сменному заместителю начальника аэропорта (СЗНА) подчиняются все начальники оперативных смен служб аэропорта. Главной задачей СЗНА является контроль за обеспечением БП, высокой регулярность полетов и выполнения суточного плана полетов.</a:t>
            </a:r>
          </a:p>
          <a:p>
            <a:r>
              <a:rPr lang="ru-RU" sz="1600" b="1" dirty="0"/>
              <a:t>Служба организации пассажирских перевозок (СОПП) составляет расписание движения рейсов с обеспечением 10-процентного резерва ВС; Разрабатывает технологии посадки и высадки пассажиров и погрузо-разгрузочных работ; обеспечивает своевременную регистрацию билетов, загрузку и разгрузку зарегистрированного багажа, своевременную посадку и высадку пассажиров на внутренних и международных рейсах.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/>
              <a:t>Цель программы.</a:t>
            </a:r>
          </a:p>
          <a:p>
            <a:r>
              <a:rPr lang="ru-RU" b="1" dirty="0"/>
              <a:t>Цель и основная задача программы - обеспечить безопасность, регулярность и эффективность работы авиапредприятия путем разработки и внедрения мер необходимой защиты от актов незаконного вмешательства (АНВ), направленных на обеспечение безопасности жизни и здоровья пассажиров, членов экипажей воздушных судов, наземного персонала, воздушных судов, охраны аэропорта и расположенных на нем объектов в соответствии с Нормами, правилами и процедурами по авиационной безопасности</a:t>
            </a:r>
            <a:r>
              <a:rPr lang="ru-RU" b="1" dirty="0" smtClean="0"/>
              <a:t>.</a:t>
            </a:r>
          </a:p>
          <a:p>
            <a:r>
              <a:rPr lang="ru-RU" b="1" dirty="0"/>
              <a:t>Установленные (описываемые) в данной программе меры авиационной безопасности (Нормы, правила и процедуры) обязательно касаются:</a:t>
            </a:r>
          </a:p>
          <a:p>
            <a:r>
              <a:rPr lang="ru-RU" b="1" dirty="0"/>
              <a:t>действий всех сотрудников данного аэропорта, действий сотрудников авиакомпании, пользующейся услугами данного аэропорта;</a:t>
            </a:r>
          </a:p>
          <a:p>
            <a:r>
              <a:rPr lang="ru-RU" b="1" dirty="0"/>
              <a:t>каждого физического и юридического лица, находящегося в охранной (контролируемой) зоне данного аэропорта или входящего в нее.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Служба организации почтово-грузовых перевозок (СОПГП) обеспечивает сохранность принятого к перевозке груза и почты, а также осуществляет своевременную их отправку и выдачу грузополучателю.</a:t>
            </a:r>
          </a:p>
          <a:p>
            <a:r>
              <a:rPr lang="ru-RU" b="1" dirty="0"/>
              <a:t>В обеспечении авиационной безопасности в процессе предполетной подготовки ВС к вылету</a:t>
            </a:r>
          </a:p>
          <a:p>
            <a:r>
              <a:rPr lang="ru-RU" b="1" dirty="0"/>
              <a:t>должны активно участвовать весь персонал аэропорта (авиакомпании), в том числе служба организации перевозок, которая обязана:</a:t>
            </a:r>
          </a:p>
          <a:p>
            <a:r>
              <a:rPr lang="ru-RU" b="1" dirty="0"/>
              <a:t>Не допускать на борт воздушного судна пассажиров с чужими или недействительными билетами и без билетов;</a:t>
            </a:r>
          </a:p>
          <a:p>
            <a:r>
              <a:rPr lang="ru-RU" b="1" dirty="0"/>
              <a:t>Не допускать к посадке в воздушное судно пассажиров, отказавшихся от досмотра или не проходящих его</a:t>
            </a:r>
            <a:r>
              <a:rPr lang="ru-RU" dirty="0"/>
              <a:t>;</a:t>
            </a:r>
            <a:endParaRPr lang="ru-RU" b="1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Снимать с борта воздушного судна багаж и ручную кладь пассажира, не явившегося на посадку;</a:t>
            </a:r>
          </a:p>
          <a:p>
            <a:r>
              <a:rPr lang="ru-RU" b="1" dirty="0"/>
              <a:t>Не допускать на борт воздушного судна пассажиров в нетрезвом состоянии, пассажиров, находящихся под воздействием наркотиков и пассажиров, которым по состоянию здоровья полет противопоказан;</a:t>
            </a:r>
          </a:p>
          <a:p>
            <a:r>
              <a:rPr lang="ru-RU" b="1" dirty="0"/>
              <a:t>Не превышать норму предельной коммерческой загрузки и превышения фактической коммерческой загрузки над предельной;</a:t>
            </a:r>
          </a:p>
          <a:p>
            <a:r>
              <a:rPr lang="ru-RU" b="1" dirty="0"/>
              <a:t>Не допускать на борт пассажиров с неоформленным багажом и ручной кладью, с запрещенными к воздушной перевозке предметами и веществами;</a:t>
            </a:r>
          </a:p>
          <a:p>
            <a:r>
              <a:rPr lang="ru-RU" b="1" dirty="0"/>
              <a:t>Не нарушать схемы передвижения пассажиров, автотранспорта и средств механизации по перрону;</a:t>
            </a:r>
          </a:p>
          <a:p>
            <a:r>
              <a:rPr lang="ru-RU" b="1" dirty="0"/>
              <a:t>Соблюдать пропускной режим</a:t>
            </a:r>
            <a:r>
              <a:rPr lang="ru-RU" b="1" dirty="0" smtClean="0"/>
              <a:t>;</a:t>
            </a:r>
          </a:p>
          <a:p>
            <a:r>
              <a:rPr lang="ru-RU" b="1" dirty="0"/>
              <a:t>Не допускать посторонних к багажу, как во время его транспортировки, так и в багажном помещении при обработке.</a:t>
            </a:r>
          </a:p>
          <a:p>
            <a:r>
              <a:rPr lang="ru-RU" b="1" dirty="0"/>
              <a:t>Без соблюдения авиационной безопасности воздушный транспорт становится опасен для жизни и здоровья членов экипажа, пассажиров, людей на земле.</a:t>
            </a:r>
          </a:p>
          <a:p>
            <a:pPr>
              <a:buNone/>
            </a:pPr>
            <a:endParaRPr lang="ru-RU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2000" b="1" dirty="0"/>
              <a:t>Структурная схема программы обеспечения авиационной безопасности авиапредприятия.</a:t>
            </a:r>
          </a:p>
          <a:p>
            <a:r>
              <a:rPr lang="ru-RU" sz="2000" b="1" dirty="0"/>
              <a:t>1. Общие положения.</a:t>
            </a:r>
          </a:p>
          <a:p>
            <a:r>
              <a:rPr lang="ru-RU" sz="2000" b="1" dirty="0"/>
              <a:t>В данном разделе раскрывается цель программы, ее назначение, сфера и конфиденциальность применения.</a:t>
            </a:r>
          </a:p>
          <a:p>
            <a:r>
              <a:rPr lang="ru-RU" sz="2000" b="1" dirty="0"/>
              <a:t>2. Нормативно-правовые и другие документы, регламентирующие выполнение требований Программы.</a:t>
            </a:r>
          </a:p>
          <a:p>
            <a:r>
              <a:rPr lang="ru-RU" sz="2000" b="1" dirty="0"/>
              <a:t>В данном разделе приводится перечень действующих законодательных актов, федеральных и отраслевых руководящих документов Российской Федерации, в соответствии с требованиями которых разработана программа обеспечения авиационной безопасности авиапредприятия.</a:t>
            </a:r>
          </a:p>
          <a:p>
            <a:r>
              <a:rPr lang="ru-RU" sz="2000" b="1" dirty="0"/>
              <a:t>3. Организация обеспечения авиационной безопасности в авиапредприятии.</a:t>
            </a:r>
          </a:p>
          <a:p>
            <a:r>
              <a:rPr lang="ru-RU" sz="2000" b="1" dirty="0"/>
              <a:t>В данном разделе Программы описывается:</a:t>
            </a:r>
          </a:p>
          <a:p>
            <a:endParaRPr lang="ru-RU" sz="20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-</a:t>
            </a:r>
            <a:r>
              <a:rPr lang="ru-RU" b="1" dirty="0"/>
              <a:t>деятельность авиапредприятия (статус, виды авиационных перевозок, типы эксплуатируемых воздушных судов, категории авиалиний, объемы пассажирских перевозок и т. д.), а также приводится перечень взаимодействующих организации и их ответственность за соблюдение мер авиационной безопасности на основе взаимных договоров (соглашений)</a:t>
            </a:r>
          </a:p>
          <a:p>
            <a:r>
              <a:rPr lang="ru-RU" b="1" dirty="0"/>
              <a:t>- приводится перечень полномочных органов Российской Федерации и их обязанности в обеспечении авиационной безопасности с указанием необходимых данных и каналов связи.</a:t>
            </a:r>
          </a:p>
          <a:p>
            <a:r>
              <a:rPr lang="ru-RU" b="1" dirty="0"/>
              <a:t>- указываются другие учреждения, ведомства и органы (иммиграционные службы, местные медицинские и почтовые органы, </a:t>
            </a:r>
            <a:r>
              <a:rPr lang="ru-RU" b="1" dirty="0" err="1"/>
              <a:t>эксплуатанты</a:t>
            </a:r>
            <a:r>
              <a:rPr lang="ru-RU" b="1" dirty="0"/>
              <a:t> и арендаторы авиапредприятия и др.), заинтересованные в обеспечении авиационной безопасности, их конкретные функции в обеспечении АБ, адреса, должностные лица и каналы связи.</a:t>
            </a:r>
          </a:p>
          <a:p>
            <a:r>
              <a:rPr lang="ru-RU" b="1" dirty="0"/>
              <a:t>- описываются необходимые вопросы по организации службы авиационной безопасности.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55000" lnSpcReduction="20000"/>
          </a:bodyPr>
          <a:lstStyle/>
          <a:p>
            <a:r>
              <a:rPr lang="ru-RU" b="1" dirty="0"/>
              <a:t>4. Координация действий, информационное обеспечение и связь. В данном разделе описывается:</a:t>
            </a:r>
          </a:p>
          <a:p>
            <a:r>
              <a:rPr lang="ru-RU" b="1" dirty="0"/>
              <a:t>- наличие, состав и деятельность аэропортовой комиссии по АБ, каналы связи с ее членами.</a:t>
            </a:r>
          </a:p>
          <a:p>
            <a:r>
              <a:rPr lang="ru-RU" b="1" dirty="0"/>
              <a:t>- порядок получения и распространения информации по вопросам АБ, в том числе со средствами массовой информации.</a:t>
            </a:r>
          </a:p>
          <a:p>
            <a:r>
              <a:rPr lang="ru-RU" b="1" dirty="0"/>
              <a:t>- установленная система (процедура) оповещения и связи.</a:t>
            </a:r>
          </a:p>
          <a:p>
            <a:r>
              <a:rPr lang="ru-RU" b="1" dirty="0"/>
              <a:t>5. Меры обеспечения безопасности авиапредприятия.</a:t>
            </a:r>
          </a:p>
          <a:p>
            <a:r>
              <a:rPr lang="ru-RU" b="1" dirty="0"/>
              <a:t>5.1. Обеспечение безопасности сооружений и наземных средств.</a:t>
            </a:r>
          </a:p>
          <a:p>
            <a:r>
              <a:rPr lang="ru-RU" b="1" dirty="0"/>
              <a:t>В данном разделе программы приводится подробное описание принятых мер обеспечения безопасности сооружений и наземных средств авиапредприятия, а именно:</a:t>
            </a:r>
          </a:p>
          <a:p>
            <a:r>
              <a:rPr lang="ru-RU" b="1" dirty="0"/>
              <a:t>- установление зон ограниченного доступа,</a:t>
            </a:r>
          </a:p>
          <a:p>
            <a:r>
              <a:rPr lang="ru-RU" b="1" dirty="0"/>
              <a:t>- организация охраны зон ограниченного доступа,</a:t>
            </a:r>
          </a:p>
          <a:p>
            <a:r>
              <a:rPr lang="ru-RU" b="1" dirty="0"/>
              <a:t>- принятие системы контроля доступа в зоны авиапредприятия лиц и транспортных средств, а также контроля за их перемещением внутри этих зон.</a:t>
            </a:r>
          </a:p>
          <a:p>
            <a:r>
              <a:rPr lang="ru-RU" b="1" dirty="0"/>
              <a:t>  Обеспечение безопасности воздушных судов.</a:t>
            </a:r>
          </a:p>
          <a:p>
            <a:r>
              <a:rPr lang="ru-RU" b="1" dirty="0"/>
              <a:t>В данном разделе программы должны быть описаны принятые меры и процедуры защиты воздушных судов на земле, их досмотр и обеспечение безопасности пассажиров и членов экипажей воздушных судов в полете, а также установленная система контроля и ответственность соответствующих должностных лиц.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6. Осуществление контроля лиц и предметов, попадающих на борт воздушного судна, в целях безопасности.</a:t>
            </a:r>
          </a:p>
          <a:p>
            <a:r>
              <a:rPr lang="ru-RU" b="1" dirty="0"/>
              <a:t>В данном разделе программы приводится подробное описание принятой системы и технологии производства досмотра всех лиц и предметов, попадающих на борт воздушного судна, а именно:</a:t>
            </a:r>
          </a:p>
          <a:p>
            <a:r>
              <a:rPr lang="ru-RU" b="1" dirty="0"/>
              <a:t>• наличие, состояние и оснащенность пунктов досмотра;</a:t>
            </a:r>
          </a:p>
          <a:p>
            <a:r>
              <a:rPr lang="ru-RU" b="1" dirty="0"/>
              <a:t>• состав и квалификация персонала, осуществляющего досмотр, описание применяемой технологии производства досмотра пассажиров и ручной клади, досмотра членов экипажей ВС и </a:t>
            </a:r>
            <a:r>
              <a:rPr lang="ru-RU" b="1" dirty="0" err="1"/>
              <a:t>авиаперсонала</a:t>
            </a:r>
            <a:r>
              <a:rPr lang="ru-RU" b="1" dirty="0"/>
              <a:t>, мер в отношении пассажиров отдельных категорий, досмотра багажа, грузов, почты и бортовых запасов, мер разрешаемого провоза оружия и боеприпасов.</a:t>
            </a:r>
          </a:p>
          <a:p>
            <a:r>
              <a:rPr lang="ru-RU" b="1" dirty="0"/>
              <a:t>• принятый порядок допуска членов экипажей ВС и </a:t>
            </a:r>
            <a:r>
              <a:rPr lang="ru-RU" b="1" dirty="0" err="1"/>
              <a:t>авиаперсонала</a:t>
            </a:r>
            <a:r>
              <a:rPr lang="ru-RU" b="1" dirty="0"/>
              <a:t> в контролируемые зоны, систему выдачи пропусков.</a:t>
            </a:r>
          </a:p>
          <a:p>
            <a:r>
              <a:rPr lang="ru-RU" b="1" dirty="0"/>
              <a:t>• использование технических средств досмотра и контроля багажа, груза, почты и бортовых запасов;</a:t>
            </a:r>
          </a:p>
          <a:p>
            <a:r>
              <a:rPr lang="ru-RU" b="1" dirty="0"/>
              <a:t>• процедуры доставки досмотренного багажа, груза, почты, бортовых запасов на борт ВС; установленный порядок провоза оружия и боеприпасов, изъятых у пассажиров на период полета.</a:t>
            </a:r>
          </a:p>
          <a:p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/>
              <a:t>7. Применяемое </a:t>
            </a:r>
            <a:r>
              <a:rPr lang="ru-RU" b="1" dirty="0" err="1"/>
              <a:t>оборудованиедля</a:t>
            </a:r>
            <a:r>
              <a:rPr lang="ru-RU" b="1" dirty="0"/>
              <a:t> обеспечения </a:t>
            </a:r>
            <a:r>
              <a:rPr lang="ru-RU" b="1" dirty="0" err="1"/>
              <a:t>АБавиапредприятия</a:t>
            </a:r>
            <a:r>
              <a:rPr lang="ru-RU" b="1" dirty="0"/>
              <a:t>.</a:t>
            </a:r>
          </a:p>
          <a:p>
            <a:r>
              <a:rPr lang="ru-RU" b="1" dirty="0"/>
              <a:t>В данном разделе программы приводится описание применяемого оборудования (технических средств) для обеспечения авиационной безопасности авиапредприятия:</a:t>
            </a:r>
          </a:p>
          <a:p>
            <a:r>
              <a:rPr lang="ru-RU" b="1" dirty="0"/>
              <a:t>• использование инженерно-технических средств охраны;</a:t>
            </a:r>
          </a:p>
          <a:p>
            <a:r>
              <a:rPr lang="ru-RU" b="1" dirty="0"/>
              <a:t>• использование технических средств досмотра пассажиров, ручной клади, багажа, груза, почты и бортовых запасов, а также досмотра членов экипажа и наземного персонала;</a:t>
            </a:r>
          </a:p>
          <a:p>
            <a:r>
              <a:rPr lang="ru-RU" b="1" dirty="0"/>
              <a:t>• использование устройств для обнаружения взрывчатых веществ, служебных собак и других средств.</a:t>
            </a:r>
          </a:p>
          <a:p>
            <a:r>
              <a:rPr lang="ru-RU" b="1" dirty="0"/>
              <a:t>• эксплуатация и техническое обслуживание средств обеспечения авиационной безопасности.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Autofit/>
          </a:bodyPr>
          <a:lstStyle/>
          <a:p>
            <a:r>
              <a:rPr lang="ru-RU" sz="2000" b="1" dirty="0"/>
              <a:t>8. Ответные действия в связи с актами незаконного вмешательства (меры по урегулированию кризисных ситуаций).</a:t>
            </a:r>
          </a:p>
          <a:p>
            <a:r>
              <a:rPr lang="ru-RU" sz="2000" b="1" dirty="0"/>
              <a:t>В данном разделе программы приводится описание планов авиапредприятия на случай непредвиденных и чрезвычайных ситуаций, меры по урегулированию чрезвычайных ситуации, связанных с актами незаконного вмешательства (АНВ) и руководство действиями в этих ситуациях:</a:t>
            </a:r>
          </a:p>
          <a:p>
            <a:r>
              <a:rPr lang="ru-RU" sz="2000" b="1" dirty="0"/>
              <a:t>• действия и процедуры в случаях совершения АНВ;</a:t>
            </a:r>
          </a:p>
          <a:p>
            <a:r>
              <a:rPr lang="ru-RU" sz="2000" b="1" dirty="0"/>
              <a:t>• организация и деятельность оперативного штаба по урегулированию чрезвычайных ситуаций.</a:t>
            </a:r>
          </a:p>
          <a:p>
            <a:r>
              <a:rPr lang="ru-RU" sz="2000" b="1" dirty="0"/>
              <a:t>9. Обучение персонала авиапредприятия мерам авиационной безопасности. В данном разделе программы приводится описание принятой системы подготовки (обучения) персонала авиапредприятия мерам авиационной безопасности:</a:t>
            </a:r>
          </a:p>
          <a:p>
            <a:r>
              <a:rPr lang="ru-RU" sz="2000" b="1" dirty="0"/>
              <a:t>• наличие Программ обучения для различных категорий </a:t>
            </a:r>
            <a:r>
              <a:rPr lang="ru-RU" sz="2000" b="1" dirty="0" err="1"/>
              <a:t>авиаперсонала</a:t>
            </a:r>
            <a:r>
              <a:rPr lang="ru-RU" sz="2000" b="1" dirty="0"/>
              <a:t> мерам АБ;</a:t>
            </a:r>
          </a:p>
          <a:p>
            <a:r>
              <a:rPr lang="ru-RU" sz="2000" b="1" dirty="0"/>
              <a:t>• наличие ресурсов и учебной базы для обучения;</a:t>
            </a:r>
          </a:p>
          <a:p>
            <a:r>
              <a:rPr lang="ru-RU" sz="2000" b="1" dirty="0"/>
              <a:t>• принятая система отбора, обучения и переподготовки </a:t>
            </a:r>
            <a:r>
              <a:rPr lang="ru-RU" sz="2000" b="1" dirty="0" err="1"/>
              <a:t>авиаперсонала</a:t>
            </a:r>
            <a:r>
              <a:rPr lang="ru-RU" sz="2000" b="1" dirty="0"/>
              <a:t>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3390</Words>
  <Application>Microsoft Office PowerPoint</Application>
  <PresentationFormat>Экран (4:3)</PresentationFormat>
  <Paragraphs>188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Тема: Обеспечение безопасности воздушных судов.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Обеспечение безопасности воздушных судов.</dc:title>
  <dc:creator>acer</dc:creator>
  <cp:lastModifiedBy>acer</cp:lastModifiedBy>
  <cp:revision>5</cp:revision>
  <dcterms:created xsi:type="dcterms:W3CDTF">2014-11-11T15:12:32Z</dcterms:created>
  <dcterms:modified xsi:type="dcterms:W3CDTF">2014-11-11T15:56:27Z</dcterms:modified>
</cp:coreProperties>
</file>