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5" r:id="rId27"/>
    <p:sldId id="281" r:id="rId28"/>
    <p:sldId id="282" r:id="rId29"/>
    <p:sldId id="283" r:id="rId3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7" d="100"/>
          <a:sy n="57" d="100"/>
        </p:scale>
        <p:origin x="-90" y="-28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3FAE7981-2FF7-44A7-A1F8-741DB19137D9}" type="datetimeFigureOut">
              <a:rPr lang="ru-RU" smtClean="0"/>
              <a:t>11.09.2014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5321FB2-178A-4308-A93C-5C543873AC95}"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FAE7981-2FF7-44A7-A1F8-741DB19137D9}" type="datetimeFigureOut">
              <a:rPr lang="ru-RU" smtClean="0"/>
              <a:t>11.09.2014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5321FB2-178A-4308-A93C-5C543873AC95}"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FAE7981-2FF7-44A7-A1F8-741DB19137D9}" type="datetimeFigureOut">
              <a:rPr lang="ru-RU" smtClean="0"/>
              <a:t>11.09.2014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5321FB2-178A-4308-A93C-5C543873AC95}"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FAE7981-2FF7-44A7-A1F8-741DB19137D9}" type="datetimeFigureOut">
              <a:rPr lang="ru-RU" smtClean="0"/>
              <a:t>11.09.2014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5321FB2-178A-4308-A93C-5C543873AC95}"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3FAE7981-2FF7-44A7-A1F8-741DB19137D9}" type="datetimeFigureOut">
              <a:rPr lang="ru-RU" smtClean="0"/>
              <a:t>11.09.2014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5321FB2-178A-4308-A93C-5C543873AC95}"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3FAE7981-2FF7-44A7-A1F8-741DB19137D9}" type="datetimeFigureOut">
              <a:rPr lang="ru-RU" smtClean="0"/>
              <a:t>11.09.2014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5321FB2-178A-4308-A93C-5C543873AC95}"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3FAE7981-2FF7-44A7-A1F8-741DB19137D9}" type="datetimeFigureOut">
              <a:rPr lang="ru-RU" smtClean="0"/>
              <a:t>11.09.2014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05321FB2-178A-4308-A93C-5C543873AC95}"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3FAE7981-2FF7-44A7-A1F8-741DB19137D9}" type="datetimeFigureOut">
              <a:rPr lang="ru-RU" smtClean="0"/>
              <a:t>11.09.2014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05321FB2-178A-4308-A93C-5C543873AC95}"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FAE7981-2FF7-44A7-A1F8-741DB19137D9}" type="datetimeFigureOut">
              <a:rPr lang="ru-RU" smtClean="0"/>
              <a:t>11.09.2014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05321FB2-178A-4308-A93C-5C543873AC95}"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FAE7981-2FF7-44A7-A1F8-741DB19137D9}" type="datetimeFigureOut">
              <a:rPr lang="ru-RU" smtClean="0"/>
              <a:t>11.09.2014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5321FB2-178A-4308-A93C-5C543873AC95}"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FAE7981-2FF7-44A7-A1F8-741DB19137D9}" type="datetimeFigureOut">
              <a:rPr lang="ru-RU" smtClean="0"/>
              <a:t>11.09.2014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5321FB2-178A-4308-A93C-5C543873AC95}"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AE7981-2FF7-44A7-A1F8-741DB19137D9}" type="datetimeFigureOut">
              <a:rPr lang="ru-RU" smtClean="0"/>
              <a:t>11.09.2014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321FB2-178A-4308-A93C-5C543873AC95}"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www.budgetrf.ru/Publications/Magazines/VestnikSF/2006/vestniksf303-15/vestniksf303-15030.htm"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www.budgetrf.ru/Publications/Magazines/VestnikSF/2006/vestniksf303-15/vestniksf303-15030.htm"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404664"/>
            <a:ext cx="7772400" cy="1944216"/>
          </a:xfrm>
        </p:spPr>
        <p:txBody>
          <a:bodyPr>
            <a:noAutofit/>
          </a:bodyPr>
          <a:lstStyle/>
          <a:p>
            <a:r>
              <a:rPr lang="ru-RU" sz="3200" b="1" dirty="0"/>
              <a:t>Лекция 1</a:t>
            </a:r>
            <a:br>
              <a:rPr lang="ru-RU" sz="3200" b="1" dirty="0"/>
            </a:br>
            <a:r>
              <a:rPr lang="ru-RU" sz="3200" b="1" dirty="0"/>
              <a:t>Тема: Международное правовое регулирование обеспечения безопасности на дорогах.</a:t>
            </a:r>
            <a:br>
              <a:rPr lang="ru-RU" sz="3200" b="1" dirty="0"/>
            </a:br>
            <a:endParaRPr lang="ru-RU" sz="3200" dirty="0"/>
          </a:p>
        </p:txBody>
      </p:sp>
      <p:sp>
        <p:nvSpPr>
          <p:cNvPr id="3" name="Подзаголовок 2"/>
          <p:cNvSpPr>
            <a:spLocks noGrp="1"/>
          </p:cNvSpPr>
          <p:nvPr>
            <p:ph type="subTitle" idx="1"/>
          </p:nvPr>
        </p:nvSpPr>
        <p:spPr>
          <a:xfrm>
            <a:off x="611560" y="2564904"/>
            <a:ext cx="7992888" cy="3073896"/>
          </a:xfrm>
        </p:spPr>
        <p:txBody>
          <a:bodyPr>
            <a:normAutofit fontScale="85000" lnSpcReduction="10000"/>
          </a:bodyPr>
          <a:lstStyle/>
          <a:p>
            <a:pPr algn="just"/>
            <a:r>
              <a:rPr lang="ru-RU" dirty="0">
                <a:solidFill>
                  <a:srgbClr val="FF0000"/>
                </a:solidFill>
              </a:rPr>
              <a:t>Учебные вопросы:</a:t>
            </a:r>
            <a:endParaRPr lang="ru-RU" b="1" dirty="0">
              <a:solidFill>
                <a:srgbClr val="FF0000"/>
              </a:solidFill>
            </a:endParaRPr>
          </a:p>
          <a:p>
            <a:pPr algn="just"/>
            <a:r>
              <a:rPr lang="ru-RU" dirty="0">
                <a:solidFill>
                  <a:srgbClr val="FF0000"/>
                </a:solidFill>
              </a:rPr>
              <a:t>1. Общие тенденции развития безопасности дорожного движения.</a:t>
            </a:r>
            <a:endParaRPr lang="ru-RU" b="1" dirty="0">
              <a:solidFill>
                <a:srgbClr val="FF0000"/>
              </a:solidFill>
            </a:endParaRPr>
          </a:p>
          <a:p>
            <a:pPr algn="just"/>
            <a:r>
              <a:rPr lang="ru-RU" dirty="0">
                <a:solidFill>
                  <a:srgbClr val="FF0000"/>
                </a:solidFill>
              </a:rPr>
              <a:t>2. Международные правовые акты о дорожном движении.</a:t>
            </a:r>
            <a:endParaRPr lang="ru-RU" b="1" dirty="0">
              <a:solidFill>
                <a:srgbClr val="FF0000"/>
              </a:solidFill>
            </a:endParaRPr>
          </a:p>
          <a:p>
            <a:pPr algn="just"/>
            <a:r>
              <a:rPr lang="ru-RU" dirty="0">
                <a:solidFill>
                  <a:srgbClr val="FF0000"/>
                </a:solidFill>
              </a:rPr>
              <a:t>3. Правовое регулирование дорожного движения, его безопасность в зарубежных странах.</a:t>
            </a:r>
            <a:endParaRPr lang="ru-RU" b="1" dirty="0">
              <a:solidFill>
                <a:srgbClr val="FF00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32656"/>
            <a:ext cx="8229600" cy="5793507"/>
          </a:xfrm>
        </p:spPr>
        <p:txBody>
          <a:bodyPr>
            <a:normAutofit fontScale="85000" lnSpcReduction="20000"/>
          </a:bodyPr>
          <a:lstStyle/>
          <a:p>
            <a:endParaRPr lang="ru-RU" dirty="0" smtClean="0"/>
          </a:p>
          <a:p>
            <a:pPr lvl="1"/>
            <a:r>
              <a:rPr lang="ru-RU" b="1" dirty="0"/>
              <a:t>водители должны проявлять повышенную осторожность в отношении таких наиболее уязвимых участников дорожного движения, как пешеходы и велосипедисты и, в частности, дети, престарелые лица и инвалиды; </a:t>
            </a:r>
            <a:endParaRPr lang="ru-RU" sz="3200" b="1" dirty="0"/>
          </a:p>
          <a:p>
            <a:pPr lvl="1"/>
            <a:r>
              <a:rPr lang="ru-RU" b="1" dirty="0"/>
              <a:t>водители должны стараться, чтобы их транспортные средства не причиняли неудобства пользователям дороги и людям, проживающим в придорожных владениях, в частности, не создавали излишнего шума, не поднимали пыли и не выбрасывали выхлопные газы, если этого можно избежать; </a:t>
            </a:r>
            <a:endParaRPr lang="ru-RU" sz="3200" b="1" dirty="0"/>
          </a:p>
          <a:p>
            <a:pPr lvl="1"/>
            <a:r>
              <a:rPr lang="ru-RU" b="1" dirty="0"/>
              <a:t>использование ремней безопасности является обязательным для водителей и пассажиров автомобилей, находящихся на местах, оборудованных такими ремнями, за исключением случаев, предусмотренных в национальном законодательстве (ст. 7 Конвенции). </a:t>
            </a:r>
            <a:endParaRPr lang="ru-RU" sz="3200" b="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76672"/>
            <a:ext cx="8229600" cy="5649491"/>
          </a:xfrm>
        </p:spPr>
        <p:txBody>
          <a:bodyPr>
            <a:normAutofit fontScale="70000" lnSpcReduction="20000"/>
          </a:bodyPr>
          <a:lstStyle/>
          <a:p>
            <a:r>
              <a:rPr lang="ru-RU" b="1" dirty="0"/>
              <a:t>Наибольший пакет европейских правовых актов был принят на Европейской конференции министров транспорта (ЕКМТ) 5 июня 2002 г. Это - ключевые рекомендации по безопасности дорожного движения: резолюции - об обучении водителей; о ремнях безопасности; о мерах, требуемых для улучшения дорожного движения в ночное время; о мерах улучшения неотложной помощи в дорожном движении; о путях влияния на поведение людей ради повышения безопасности; о внедрении и использовании ремней безопасности на задних сидениях автомобилей и более безопасной перевозке детей и взрослых; о рекламе, противоречащей целям дорожной безопасности; о децентрализованной политике дорожной безопасности; о грузовиках и безопасности дорожного движения; об употреблении спиртных напитков как факторе в дорожных происшествиях; о вождении в погодных условиях плохой видимости; заключения о снижении скорости; о велосипедистах; об уязвимых пользователях дорогами – пешеходах; об уязвимых пользователях - водителях мопедов и мотоциклистах; о распространении информации по дорожной безопасности.</a:t>
            </a:r>
          </a:p>
          <a:p>
            <a:endParaRPr lang="ru-RU"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04664"/>
            <a:ext cx="8229600" cy="5721499"/>
          </a:xfrm>
        </p:spPr>
        <p:txBody>
          <a:bodyPr>
            <a:normAutofit/>
          </a:bodyPr>
          <a:lstStyle/>
          <a:p>
            <a:r>
              <a:rPr lang="ru-RU" sz="2000" b="1" dirty="0"/>
              <a:t>Эти рекомендации обязательны для стран ЕС, они должны быть в безусловном порядке отражены в национальном законодательстве. Если же государства, входящие в ЕС, их не исполняют, на них налагаются достаточно большие штрафы. Унификация национального законодательства в соответствии с европейскими стандартами дорожного движения является непременным условием принятия страны-кандидата в ЕС</a:t>
            </a:r>
            <a:r>
              <a:rPr lang="ru-RU" sz="2000" b="1" dirty="0" smtClean="0"/>
              <a:t>.</a:t>
            </a:r>
          </a:p>
          <a:p>
            <a:endParaRPr lang="ru-RU" sz="2000" b="1" dirty="0"/>
          </a:p>
          <a:p>
            <a:r>
              <a:rPr lang="ru-RU" sz="2000" b="1" dirty="0"/>
              <a:t>Европейский Союз продолжает ужесточать правила безопасности на транспорте. С 9 мая 2006 г. вступила в силу резолюция, согласно которой водители и пассажиры всех видов машин на территории Евросоюза обязаны ездить, пристегнувшись ремнями безопасности. Эти правила распространяются на грузовики и микроавтобусы. Директива обязывает водителей, которые ездят с маленькими детьми, использовать специальные системы детских ремней или съемные детские кресла безопасности</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76672"/>
            <a:ext cx="8229600" cy="5649491"/>
          </a:xfrm>
        </p:spPr>
        <p:txBody>
          <a:bodyPr>
            <a:normAutofit fontScale="62500" lnSpcReduction="20000"/>
          </a:bodyPr>
          <a:lstStyle/>
          <a:p>
            <a:r>
              <a:rPr lang="ru-RU" b="1" dirty="0"/>
              <a:t>Чтобы разрешить проблему неплатежей за нарушения дорожного движения, Европарламент в мае 2006 г. одобрил закон, по которому в Евросоюзе вводятся единые водительские права. Они буду иметь форму кредитной карточки и усиленную защиту от подделок и должны будут обновляться собственником каждые 10 лет. Одновременно с этим министры юстиции стран – участниц ЕС достигли соглашения относительно взаимного признания штрафов за нарушение правил дорожного </a:t>
            </a:r>
            <a:r>
              <a:rPr lang="ru-RU" b="1" dirty="0" smtClean="0"/>
              <a:t>движения</a:t>
            </a:r>
          </a:p>
          <a:p>
            <a:r>
              <a:rPr lang="ru-RU" b="1" dirty="0" smtClean="0"/>
              <a:t>. </a:t>
            </a:r>
            <a:r>
              <a:rPr lang="ru-RU" b="1" dirty="0"/>
              <a:t>Водитель, нарушивший правила больше чем на 70 евро в другой стране ЕС, больше не сможет скрыться от уплаты штрафа у себя дома. Информация о нем поступит в централизованный электронный банк данных о нарушителях дорожного движения в родной стране, и штраф все равно будет взыскан. Кроме того, новые европейские правила предусматривают введение санкций за несоблюдение дистанции в потоке: каждый, кто при скорости 100 км/час приблизится к впереди идущему автомобилю ближе, чем на 15 м, заплатит 150 евро штрафа, а агрессивные водители, пытающиеся согнать транспорт со своей полосы, лишатся 250 евро и водительских прав на 3 месяца. Новые правила </a:t>
            </a:r>
            <a:r>
              <a:rPr lang="ru-RU" b="1" dirty="0" smtClean="0"/>
              <a:t>вступили  </a:t>
            </a:r>
            <a:r>
              <a:rPr lang="ru-RU" b="1" dirty="0"/>
              <a:t>в силу с 2007 года.</a:t>
            </a:r>
          </a:p>
          <a:p>
            <a:endParaRPr lang="ru-RU"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04664"/>
            <a:ext cx="8229600" cy="5721499"/>
          </a:xfrm>
        </p:spPr>
        <p:txBody>
          <a:bodyPr>
            <a:normAutofit fontScale="55000" lnSpcReduction="20000"/>
          </a:bodyPr>
          <a:lstStyle/>
          <a:p>
            <a:r>
              <a:rPr lang="ru-RU" sz="3800" b="1" dirty="0">
                <a:solidFill>
                  <a:srgbClr val="FF0000"/>
                </a:solidFill>
              </a:rPr>
              <a:t>3 вопрос. </a:t>
            </a:r>
            <a:r>
              <a:rPr lang="ru-RU" sz="3800" b="1" dirty="0"/>
              <a:t>Законы о дорожном движении, в которых регулируются и вопросы обеспечения его безопасности, действуют в Австрии, Болгарии, Великобритании, Дании, Украине, Эстонии. В Испании аналогичный документ называется “Основной закон о движении механических транспортных средств и о безопасности дорожного движения”. В Болгарии, Дании, Испании, Украине, Финляндии закон о дорожном движении является единственным законом, регулирующим отношения в этой сфере. </a:t>
            </a:r>
          </a:p>
          <a:p>
            <a:r>
              <a:rPr lang="ru-RU" sz="3800" b="1" dirty="0"/>
              <a:t>В Норвегии, наряду с Законом “О дорожном движении”, вопросы обеспечения безопасности на дорогах урегулированы “Законом об обязательном воздержании для лиц определенных профессий” от 16 июля 1936 г. В нем содержится требование полного воздержания от употребления алкоголя, других опьяняющих или наркотических средств для лиц определенных профессий, включая водителей коммерческих транспортных средств, в течение не менее 8 часов до начала поездки. </a:t>
            </a:r>
          </a:p>
          <a:p>
            <a:endParaRPr lang="ru-RU" sz="36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04664"/>
            <a:ext cx="8229600" cy="5721499"/>
          </a:xfrm>
        </p:spPr>
        <p:txBody>
          <a:bodyPr>
            <a:normAutofit fontScale="77500" lnSpcReduction="20000"/>
          </a:bodyPr>
          <a:lstStyle/>
          <a:p>
            <a:r>
              <a:rPr lang="ru-RU" b="1" dirty="0"/>
              <a:t>В Германии отдельно действует, кроме основного закона - “О безопасности дорожного движения”, - “Закон о нарушениях правил дорожного движения”, Кодекс положений о допуске к дорожному движению (он регулирует вопросы, касающиеся водителя (водительские удостоверения, Центральный банк данных о зарегистрированных нарушениях) и транспортных средств (требования по экологии, регистрация, официальное утверждение). Система дорожных штрафов изложена в достаточно объемном Каталоге штрафов. В нем детально регламентированы всевозможные нарушения, которые только можно встретить во время движения на дороге, вплоть до вытянутого пальца, показанного из окна машины другому водителю. Это нарушение расценивается как оскорбление действием и “стоит” 600 евро</a:t>
            </a:r>
            <a:r>
              <a:rPr lang="ru-RU" dirty="0"/>
              <a:t>.</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32656"/>
            <a:ext cx="8229600" cy="5793507"/>
          </a:xfrm>
        </p:spPr>
        <p:txBody>
          <a:bodyPr>
            <a:normAutofit fontScale="70000" lnSpcReduction="20000"/>
          </a:bodyPr>
          <a:lstStyle/>
          <a:p>
            <a:r>
              <a:rPr lang="ru-RU" b="1" dirty="0"/>
              <a:t>В виде отдельных законов в Швеции существуют законы, которые регулируют: серьезные нарушения Правил дорожного движения (вождение транспортных средств в нетрезвом состоянии и вождение без водительского удостоверения); порядок подготовки водителей и изъятия водительских удостоверений; основные требования, касающиеся автошкол; штрафы за нарушение правил стоянки; принудительную эвакуацию транспортных средств; перевозку опасных грузов; штрафы за превышение максимально допустимого веса. </a:t>
            </a:r>
          </a:p>
          <a:p>
            <a:r>
              <a:rPr lang="ru-RU" b="1" dirty="0"/>
              <a:t>В Эстонии приняты законы в отношении каждого вида транспорта (общественного, грузового и т.д.), а также закон о дорогах. Отдельными законами также регулируются: нарушения норм административного права; страхование на транспорте; ответственность владельцев или администраторов дорог и участников дорожного движения за содержание, эксплуатацию и охрану дорог, а также стоянку транспортных средств. Некоторые страны ограничились принятием только правил дорожного движения.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60648"/>
            <a:ext cx="8229600" cy="5865515"/>
          </a:xfrm>
        </p:spPr>
        <p:txBody>
          <a:bodyPr>
            <a:noAutofit/>
          </a:bodyPr>
          <a:lstStyle/>
          <a:p>
            <a:r>
              <a:rPr lang="ru-RU" sz="2400" b="1" dirty="0"/>
              <a:t>Определенный интерес представляет нормативно-правовая система в сфере безопасности дорожного движения Франции. Главенствующими документами здесь являются Правила дорожного движения</a:t>
            </a:r>
            <a:r>
              <a:rPr lang="ru-RU" sz="2400" b="1" u="sng" baseline="30000" dirty="0">
                <a:hlinkClick r:id="rId2"/>
              </a:rPr>
              <a:t>3</a:t>
            </a:r>
            <a:r>
              <a:rPr lang="ru-RU" sz="2400" b="1" dirty="0"/>
              <a:t> (5 томов), Правила содержания и технического обслуживания автодорог, ведомственная инструкция по дорожным знакам и сигналам и Уголовный кодекс. В пяти томах французских Правил дорожного движения, которые подразделяются на законодательную и регламентирующую части, содержится комплекс положений, регулирующих все вопросы, связанные с дорожным движением. Основной акцент в зарубежном законодательстве делается на материальную ответственность нарушителей дорожного движения. Это не только большие штрафы, но и конфискация автотранспортных средств, лишение водительских прав, привязка количества и серьезности нарушений к плате за обязательную годовую страховку автомобиля.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32656"/>
            <a:ext cx="8229600" cy="5793507"/>
          </a:xfrm>
        </p:spPr>
        <p:txBody>
          <a:bodyPr>
            <a:normAutofit fontScale="85000" lnSpcReduction="10000"/>
          </a:bodyPr>
          <a:lstStyle/>
          <a:p>
            <a:r>
              <a:rPr lang="ru-RU" b="1" dirty="0"/>
              <a:t>Например, в Германии, если водитель набирает за год штрафные очки за допущенные нарушения правил дорожного движения, сумма его страховки</a:t>
            </a:r>
            <a:r>
              <a:rPr lang="ru-RU" b="1" u="sng" baseline="30000" dirty="0">
                <a:hlinkClick r:id="rId2"/>
              </a:rPr>
              <a:t>4</a:t>
            </a:r>
            <a:r>
              <a:rPr lang="ru-RU" b="1" dirty="0"/>
              <a:t>, которая составляет до 1000 евро, увеличивается еще на 500 евро, на второй год – на 1000 евро, на третий – на 2000 евро. При зарплате 3000 – 5000 евро – это очень существенные траты, которые может себе позволить далеко не каждый немец. Поэтому некоторые из нарушителей вынуждены целый год не пользоваться автомобилем, чтобы не платить тройную цену за страховку. В зависимости от количества набранных штрафных баллов увеличивается стоимость годовой страховки автомобиля и в США.</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620688"/>
            <a:ext cx="8229600" cy="5505475"/>
          </a:xfrm>
        </p:spPr>
        <p:txBody>
          <a:bodyPr>
            <a:noAutofit/>
          </a:bodyPr>
          <a:lstStyle/>
          <a:p>
            <a:r>
              <a:rPr lang="ru-RU" sz="2000" b="1" dirty="0"/>
              <a:t>В зарубежном законодательстве обозначился и новый подход к исчислению штрафов за нарушения правил дорожного движения: сумма штрафа ставится в прямую зависимость от:</a:t>
            </a:r>
          </a:p>
          <a:p>
            <a:r>
              <a:rPr lang="ru-RU" sz="2000" b="1" dirty="0"/>
              <a:t>а) месячного оклада нарушителя (за вычетом налогов) или минимального заработка, установленного в стране (в Финляндии при заработке водителя ниже 50 долл. штраф не взимается);</a:t>
            </a:r>
          </a:p>
          <a:p>
            <a:r>
              <a:rPr lang="ru-RU" sz="2000" b="1" dirty="0"/>
              <a:t>б) годовому заработку (доходу) нарушителя (за вычетом налогов);</a:t>
            </a:r>
          </a:p>
          <a:p>
            <a:r>
              <a:rPr lang="ru-RU" sz="2000" b="1" dirty="0"/>
              <a:t>от 2-х до 10 раз увеличены минимальные штрафы за особо опасные нарушения на дороге;</a:t>
            </a:r>
          </a:p>
          <a:p>
            <a:r>
              <a:rPr lang="ru-RU" sz="2000" b="1" dirty="0"/>
              <a:t>нарушителям, которые платят штраф на месте полицейским (там, где это не запрещено законодательно), или в течение 3-х - 7-ми банковских дней, размер штрафа снижается от 30 до 50 %;</a:t>
            </a:r>
          </a:p>
          <a:p>
            <a:r>
              <a:rPr lang="ru-RU" sz="2000" b="1" dirty="0"/>
              <a:t>сумма штрафа увеличивается в 2 - 3 раза (за счет пени) в том случае, если нарушитель не оплатил его в течение 1 месяца и более;</a:t>
            </a:r>
          </a:p>
          <a:p>
            <a:r>
              <a:rPr lang="ru-RU" sz="2000" b="1" dirty="0"/>
              <a:t>в некоторых странах (Бельгия, Израиль, Испания, США) за неуплату штрафа предусматривается конфискация транспортного средства под залог или с уплатой за хранение на штрафной стоянке, лишение водительских прав (Япония).</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04664"/>
            <a:ext cx="8229600" cy="5721499"/>
          </a:xfrm>
        </p:spPr>
        <p:txBody>
          <a:bodyPr>
            <a:normAutofit fontScale="77500" lnSpcReduction="20000"/>
          </a:bodyPr>
          <a:lstStyle/>
          <a:p>
            <a:r>
              <a:rPr lang="ru-RU" b="1" dirty="0" smtClean="0">
                <a:solidFill>
                  <a:srgbClr val="FF0000"/>
                </a:solidFill>
              </a:rPr>
              <a:t>1 вопрос. </a:t>
            </a:r>
            <a:r>
              <a:rPr lang="ru-RU" b="1" dirty="0" smtClean="0"/>
              <a:t>По</a:t>
            </a:r>
            <a:r>
              <a:rPr lang="ru-RU" b="1" dirty="0" smtClean="0">
                <a:solidFill>
                  <a:srgbClr val="FF0000"/>
                </a:solidFill>
              </a:rPr>
              <a:t> </a:t>
            </a:r>
            <a:r>
              <a:rPr lang="ru-RU" b="1" dirty="0"/>
              <a:t>сообщению Европейской комиссии в Брюсселе, дорожное движение на трассах Евросоюза (далее – ЕС) однозначно стало более безопасным. В странах ЕС общее число аварий со смертельным исходом сократилось </a:t>
            </a:r>
            <a:r>
              <a:rPr lang="ru-RU" b="1" dirty="0" err="1"/>
              <a:t>c</a:t>
            </a:r>
            <a:r>
              <a:rPr lang="ru-RU" b="1" dirty="0"/>
              <a:t> 2001 г. на 13%, составив 43 731 случай. Наиболее радикальное сокращение числа дорожных аварий зафиксировано во Франции</a:t>
            </a:r>
            <a:r>
              <a:rPr lang="ru-RU" b="1" dirty="0" smtClean="0"/>
              <a:t>.</a:t>
            </a:r>
          </a:p>
          <a:p>
            <a:r>
              <a:rPr lang="ru-RU" b="1" dirty="0" smtClean="0"/>
              <a:t> </a:t>
            </a:r>
            <a:r>
              <a:rPr lang="ru-RU" b="1" dirty="0"/>
              <a:t>По итогам 2004 г. смертность на дорогах Франции по сравнению с 2001 г. снизилась на 32%, составив 5530 случаев. В Люксембурге сокращение смертности на дорогах составило 30%, в Португалии – 23%, в Швеции – 17%, в Италии и Эстонии – 16%. В Германии в 2005 г. число дорожных аварий со смертельным исходом сократилось на 8,2% (это самый низкий показатель смертности в Германии по статистике последних 50 лет).</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76672"/>
            <a:ext cx="8229600" cy="5649491"/>
          </a:xfrm>
        </p:spPr>
        <p:txBody>
          <a:bodyPr>
            <a:normAutofit fontScale="70000" lnSpcReduction="20000"/>
          </a:bodyPr>
          <a:lstStyle/>
          <a:p>
            <a:r>
              <a:rPr lang="ru-RU" b="1" dirty="0"/>
              <a:t>В последние годы в законодательстве ряда стран появились новые определения составов дорожных правонарушений. Прежде всего, это касается ведения телефонных разговоров при управлении транспортным средством.  Практически все развитые страны ввели запрет на разговоры по мобильному телефону за рулем без гарнитуры </a:t>
            </a:r>
            <a:r>
              <a:rPr lang="ru-RU" b="1" dirty="0" err="1"/>
              <a:t>hands</a:t>
            </a:r>
            <a:r>
              <a:rPr lang="ru-RU" b="1" dirty="0"/>
              <a:t> – </a:t>
            </a:r>
            <a:r>
              <a:rPr lang="ru-RU" b="1" dirty="0" err="1"/>
              <a:t>free</a:t>
            </a:r>
            <a:r>
              <a:rPr lang="ru-RU" b="1" dirty="0"/>
              <a:t>. Исключение составляют пока некоторые штаты в США, Канада, Кувейт, в Европе - Швеция.</a:t>
            </a:r>
          </a:p>
          <a:p>
            <a:r>
              <a:rPr lang="ru-RU" b="1" dirty="0"/>
              <a:t>Полностью запрещены телефонные разговоры за рулем в Австралии, Швейцарии. А в некоторых штатах Австралии, Бельгии, Кении, Малайзии, Сингапуре, кроме внушительного штрафа, за это правонарушение предусмотрено тюремное заключение (см. таблицу 1 Приложения 3). В Испании запрещено пользоваться и гарнитурой </a:t>
            </a:r>
            <a:r>
              <a:rPr lang="ru-RU" b="1" dirty="0" err="1"/>
              <a:t>hands</a:t>
            </a:r>
            <a:r>
              <a:rPr lang="ru-RU" b="1" dirty="0"/>
              <a:t> – </a:t>
            </a:r>
            <a:r>
              <a:rPr lang="ru-RU" b="1" dirty="0" err="1"/>
              <a:t>free</a:t>
            </a:r>
            <a:r>
              <a:rPr lang="ru-RU" b="1" dirty="0"/>
              <a:t>. Возможно лишь использование специально установленных комплектов громкой связи.</a:t>
            </a:r>
          </a:p>
          <a:p>
            <a:r>
              <a:rPr lang="ru-RU" b="1" dirty="0"/>
              <a:t>Запреты распространяются также на отправление SMS – сообщений во время управления автомобилем, которые приравниваются к наказанию за разговор по мобильному телефону без гарнитуры </a:t>
            </a:r>
            <a:r>
              <a:rPr lang="ru-RU" b="1" dirty="0" err="1"/>
              <a:t>hands</a:t>
            </a:r>
            <a:r>
              <a:rPr lang="ru-RU" b="1" dirty="0"/>
              <a:t> – </a:t>
            </a:r>
            <a:r>
              <a:rPr lang="ru-RU" b="1" dirty="0" err="1"/>
              <a:t>free</a:t>
            </a:r>
            <a:r>
              <a:rPr lang="ru-RU" b="1" dirty="0"/>
              <a:t>.</a:t>
            </a:r>
          </a:p>
          <a:p>
            <a:endParaRPr lang="ru-RU"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04664"/>
            <a:ext cx="8229600" cy="5721499"/>
          </a:xfrm>
        </p:spPr>
        <p:txBody>
          <a:bodyPr>
            <a:noAutofit/>
          </a:bodyPr>
          <a:lstStyle/>
          <a:p>
            <a:r>
              <a:rPr lang="ru-RU" sz="1800" b="1" dirty="0"/>
              <a:t>В Болгарии введен запрет на разговоры по мобильному телефону во время езды в муниципальном транспорте не только водителям, но и пассажирам. Это объясняется тем, что электронное оборудование автобусов и трамваев немецкого и чешского производства дает сбои под воздействием радиоволн, идущих из мобильных телефонов, а это может привести к аварии.</a:t>
            </a:r>
          </a:p>
          <a:p>
            <a:r>
              <a:rPr lang="ru-RU" sz="1800" b="1" dirty="0"/>
              <a:t>Во Франции, Германии, Италии, Испании, Турции и др. водители, кроме штрафа, автоматически получают штрафные баллы в водительские права. Система штрафов распространяется и на иностранцев. </a:t>
            </a:r>
          </a:p>
          <a:p>
            <a:r>
              <a:rPr lang="ru-RU" sz="1800" b="1" dirty="0"/>
              <a:t>В Австралии, Белоруссии, Бразилии, Германии, Кипре, США обсуждается возможность принятия законов, запрещающих курение за рулем. Правда, в Австралии этот запрет будет действовать только в случае, если в салоне автомобиля находится ребенок до 12 лет, который невольно становится пассивным курильщиком. В Великобритании с 1 января 2007 г. начнет действовать закон, устанавливающий штраф за курение во время управления автомобилем в размере 30 фунтов (около 56 долл. США).</a:t>
            </a:r>
          </a:p>
          <a:p>
            <a:r>
              <a:rPr lang="ru-RU" sz="1800" b="1" dirty="0"/>
              <a:t>В большинстве государств законодательно приравнивают вождение автомобиля в состоянии наркотического опьянения к управлению автомобилем в пьяном виде (Белоруссия, Великобритания, Германия, Испания, США, Украина, Финляндия, Франция</a:t>
            </a:r>
            <a:r>
              <a:rPr lang="ru-RU" sz="1800" dirty="0"/>
              <a:t>).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60648"/>
            <a:ext cx="8229600" cy="5865515"/>
          </a:xfrm>
        </p:spPr>
        <p:txBody>
          <a:bodyPr>
            <a:noAutofit/>
          </a:bodyPr>
          <a:lstStyle/>
          <a:p>
            <a:r>
              <a:rPr lang="ru-RU" sz="2400" b="1" dirty="0"/>
              <a:t>Характерно, что тюремное заключение за вождение автомобиля в пьяном виде предусмотрено не в странах третьего мира, а, наоборот, - в демократичной Западной Европе. Например, в Великобритании пьяного водителя могут посадить на 6 месяцев при условии, что тот не попадал в ДТП, и лишить лицензии на вождение на один год. А если по его вине случилась авария </a:t>
            </a:r>
            <a:r>
              <a:rPr lang="ru-RU" sz="2400" b="1" dirty="0" smtClean="0"/>
              <a:t>с </a:t>
            </a:r>
            <a:r>
              <a:rPr lang="ru-RU" sz="2400" b="1" dirty="0" err="1" smtClean="0"/>
              <a:t>пострадавши-ми</a:t>
            </a:r>
            <a:r>
              <a:rPr lang="ru-RU" sz="2400" b="1" dirty="0"/>
              <a:t>, - закон предусматривает тюремное заключение сроком до 14 лет, штраф в размере 5 тыс. фунтов. </a:t>
            </a:r>
          </a:p>
          <a:p>
            <a:r>
              <a:rPr lang="ru-RU" sz="2400" b="1" dirty="0"/>
              <a:t>Аналогичное наказание предусмотрено для водителей, находящихся за рулем под воздействием наркотиков. Несколько лет тому назад в Великобритании вступили в действие новые правила, согласно которым водители могут проверяться на наркотическое опьянение. Ранее водители имели право отказаться от тестов. Сейчас отказ от тестирования приравнивается к нахождению в состоянии наркотического опьянения.</a:t>
            </a:r>
          </a:p>
          <a:p>
            <a:endParaRPr lang="ru-RU" sz="24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39552" y="620688"/>
            <a:ext cx="8229600" cy="5577483"/>
          </a:xfrm>
        </p:spPr>
        <p:txBody>
          <a:bodyPr>
            <a:normAutofit fontScale="70000" lnSpcReduction="20000"/>
          </a:bodyPr>
          <a:lstStyle/>
          <a:p>
            <a:r>
              <a:rPr lang="ru-RU" b="1" dirty="0"/>
              <a:t>Великобритания фактически лидирует в Европе по размерам штрафов и суровости наказания за нарушение дорожных правил, немногим уступают ей Эстония, Венгрия, Франция, Германия). Постоянно вводятся новые виды нарушений, за которые предусматриваются штрафы.</a:t>
            </a:r>
          </a:p>
          <a:p>
            <a:r>
              <a:rPr lang="ru-RU" b="1" dirty="0"/>
              <a:t>Так, например, в правительстве Великобритании началось обсуждение закона, который намного ужесточает наказание для автомобилистов, ставших виновниками ДТП из-за усталости. Фактически речь идет о том, чтобы утомленного водителя наказывать так же сурово, как пьяного. Толчок законотворческому процессу дала общественная организация, борющаяся за безопасность на дорогах. По ее данным, примерно 10 человек гибнет в стране каждую неделю в авариях, виновники которых засыпают за рулем.</a:t>
            </a:r>
          </a:p>
          <a:p>
            <a:r>
              <a:rPr lang="ru-RU" b="1" dirty="0"/>
              <a:t>Единственное преимущество сонных водителей перед пьяными в том, что первых не будут наказывать за сам факт сонливости, которую невозможно установить объективно: она будет только отягчающим обстоятельством при разборе ДТП.</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32656"/>
            <a:ext cx="8229600" cy="5793507"/>
          </a:xfrm>
        </p:spPr>
        <p:txBody>
          <a:bodyPr>
            <a:normAutofit fontScale="77500" lnSpcReduction="20000"/>
          </a:bodyPr>
          <a:lstStyle/>
          <a:p>
            <a:r>
              <a:rPr lang="ru-RU" b="1" dirty="0"/>
              <a:t>В европейском законодательстве появился и такой состав правонарушений, как агрессивность на дороге (агрессивное вождение). Сам феномен агрессивного поведения за рулем характерен не только для Европы, но и для всего мира. Он вызван высоким уровнем автомобилизации и, как следствие, - частыми заторами на дороге; разными по техническим (преимущественно скоростным) параметрам автомобилями; различным уровнем подготовки водителей; возрастающей агрессивностью общества в целом.  Но четко определить его границы и формы достаточно трудно. По результатам социологического опроса населения Европы институтом Гэллапа в 2003 г., самым агрессивным правонарушением на нашем континенте является “агрессивное мигание фарами”, а, например, в Австралии – непристойные жесты; в Японии – “агрессивное преследование” - следование за другим автомобилем на очень близком расстоянии.</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04664"/>
            <a:ext cx="8229600" cy="5721499"/>
          </a:xfrm>
        </p:spPr>
        <p:txBody>
          <a:bodyPr>
            <a:normAutofit fontScale="77500" lnSpcReduction="20000"/>
          </a:bodyPr>
          <a:lstStyle/>
          <a:p>
            <a:r>
              <a:rPr lang="ru-RU" b="1" dirty="0"/>
              <a:t>В правила дорожного движения ЕС внесены дополнения: введены санкции за несоблюдение дистанции в потоке: если при скорости 100 км/час идущая сзади машина приблизится к переднему автомобилю ближе чем на 15 м, водителю второй грозит штраф в 150 евро. В Германии несоблюдение дистанции при движении, стремление согнать с полосы впереди идущую машину является наиболее распространенным видом агрессивной езды. Для таких нарушителей в немецком языке появилось специальное слово “</a:t>
            </a:r>
            <a:r>
              <a:rPr lang="ru-RU" b="1" dirty="0" err="1"/>
              <a:t>дрендлер</a:t>
            </a:r>
            <a:r>
              <a:rPr lang="ru-RU" b="1" dirty="0"/>
              <a:t>” - напирающий, теснящий, торопящий. Немецкий уголовный кодекс рассматривает это правонарушение как принуждение и предусматривает за него штраф в 250 евро, лишение водительских прав на 3 месяца, а если действия водителя привели к тяжким последствиям – лишение свободы до 5 лет.</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548680"/>
            <a:ext cx="8229600" cy="5577483"/>
          </a:xfrm>
        </p:spPr>
        <p:txBody>
          <a:bodyPr>
            <a:normAutofit fontScale="92500" lnSpcReduction="10000"/>
          </a:bodyPr>
          <a:lstStyle/>
          <a:p>
            <a:r>
              <a:rPr lang="ru-RU" dirty="0"/>
              <a:t>Другим, сравнительно новым, видом нарушений является </a:t>
            </a:r>
            <a:r>
              <a:rPr lang="ru-RU" dirty="0" err="1"/>
              <a:t>непредоставление</a:t>
            </a:r>
            <a:r>
              <a:rPr lang="ru-RU" dirty="0"/>
              <a:t> преимущества в движении специальным транспортным средствам, чем зарубежные специалисты объясняют рост количества столкновений транспорта с автомобилями служб оперативного реагирования, движущимися с включенными сигнальными устройствами. Например, в Германии за парковку в неположенном месте, если это мешает проезду пожарных или машин “скорой помощи”, водители заплатят более 50 евро и получат штрафной балл.</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04664"/>
            <a:ext cx="8229600" cy="5721499"/>
          </a:xfrm>
        </p:spPr>
        <p:txBody>
          <a:bodyPr>
            <a:normAutofit fontScale="70000" lnSpcReduction="20000"/>
          </a:bodyPr>
          <a:lstStyle/>
          <a:p>
            <a:r>
              <a:rPr lang="ru-RU" b="1" dirty="0"/>
              <a:t>Другим, сравнительно новым, видом нарушений является </a:t>
            </a:r>
            <a:r>
              <a:rPr lang="ru-RU" b="1" dirty="0" err="1"/>
              <a:t>непредоставление</a:t>
            </a:r>
            <a:r>
              <a:rPr lang="ru-RU" b="1" dirty="0"/>
              <a:t> преимущества в движении специальным транспортным средствам, чем зарубежные специалисты объясняют рост количества столкновений транспорта с автомобилями служб оперативного реагирования, движущимися с включенными сигнальными устройствами. Например, в Германии за парковку в неположенном месте, если это мешает проезду пожарных или машин “скорой помощи”, водители заплатят более 50 евро и получат штрафной балл.</a:t>
            </a:r>
          </a:p>
          <a:p>
            <a:r>
              <a:rPr lang="ru-RU" b="1" dirty="0"/>
              <a:t>Как правило, в Европе очень ограниченный круг транспортных средств, на которых разрешена установка </a:t>
            </a:r>
            <a:r>
              <a:rPr lang="ru-RU" b="1" dirty="0" err="1"/>
              <a:t>спецсигналов</a:t>
            </a:r>
            <a:r>
              <a:rPr lang="ru-RU" b="1" dirty="0"/>
              <a:t>, это – машины “скорой помощи”, пожарных и полиции. В некоторых странах, например, в Канаде, проблесковые маячки имеют только дорожная техника и эвакуаторы. А в Швейцарии привилегированным положением пользуется общественный транспорт, которому предписано всегда уступать дорогу. Спецмашинам и общественному транспорту выделяется специальная полоса. Здесь они имеют право не соблюдать скоростной режим, двигаясь значительно быстрее</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39552" y="476672"/>
            <a:ext cx="8229600" cy="5678091"/>
          </a:xfrm>
        </p:spPr>
        <p:txBody>
          <a:bodyPr>
            <a:normAutofit fontScale="92500" lnSpcReduction="20000"/>
          </a:bodyPr>
          <a:lstStyle/>
          <a:p>
            <a:r>
              <a:rPr lang="ru-RU" b="1" dirty="0"/>
              <a:t>Автомобили чиновников, даже самых высоких - президентов, глав правительств, министров и т.д. не имеют право пользоваться специальными звуковыми и световыми сигналами. Но по-прежнему, по статистике, наиболее тяжкими нарушениями на дороге во всем мире считаются превышение установленной скорости, вождение автомобиля в состоянии алкогольного и наркотического опьянения, проезд на красный сигнал светофора. За эти правонарушения практически во всех странах мира устанавливается наибольшая ответственность .</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76672"/>
            <a:ext cx="8229600" cy="5649491"/>
          </a:xfrm>
        </p:spPr>
        <p:txBody>
          <a:bodyPr/>
          <a:lstStyle/>
          <a:p>
            <a:r>
              <a:rPr lang="ru-RU" dirty="0"/>
              <a:t>Контрольные вопросы:</a:t>
            </a:r>
          </a:p>
          <a:p>
            <a:r>
              <a:rPr lang="ru-RU" dirty="0"/>
              <a:t>1. Какие меры, необходимо предпринять для повышения безопасности движения?</a:t>
            </a:r>
          </a:p>
          <a:p>
            <a:r>
              <a:rPr lang="ru-RU" dirty="0"/>
              <a:t>2. Какие правила существуют за рубежом для начисление штрафов за нарушение правил ДД ?</a:t>
            </a:r>
          </a:p>
          <a:p>
            <a:r>
              <a:rPr lang="ru-RU" dirty="0"/>
              <a:t>3. На какие автомобили за рубежом разрешена установка  специальных сигналов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76672"/>
            <a:ext cx="8229600" cy="5649491"/>
          </a:xfrm>
        </p:spPr>
        <p:txBody>
          <a:bodyPr>
            <a:normAutofit fontScale="85000" lnSpcReduction="20000"/>
          </a:bodyPr>
          <a:lstStyle/>
          <a:p>
            <a:pPr>
              <a:buNone/>
            </a:pPr>
            <a:r>
              <a:rPr lang="ru-RU" dirty="0"/>
              <a:t> </a:t>
            </a:r>
            <a:r>
              <a:rPr lang="ru-RU" b="1" dirty="0"/>
              <a:t>Проблемными пока остаются новые члены ЕС (кроме Эстонии). В Литве за 2004 г. (по сравнению с 2001 г.) число смертных случаев возросло на 6%, в Венгрии – на 5%, в Чехии – на 4%, в Польше – на 2%.В докладе Всемирной организации здравоохранения для Евросоюза называются причины такого положения: водители новых стран - участников ЕС склонны превышать скоростной режим, игнорировать ремни безопасности и специальные средства безопасности для детей (детские кресла</a:t>
            </a:r>
            <a:r>
              <a:rPr lang="ru-RU" b="1" dirty="0" smtClean="0"/>
              <a:t>).</a:t>
            </a:r>
          </a:p>
          <a:p>
            <a:pPr>
              <a:buNone/>
            </a:pPr>
            <a:r>
              <a:rPr lang="ru-RU" b="1" dirty="0" smtClean="0"/>
              <a:t> </a:t>
            </a:r>
            <a:r>
              <a:rPr lang="ru-RU" b="1" dirty="0"/>
              <a:t>Еще одна причина высокой смертности на дорогах - неготовность к оперативной работе существующих служб спасения в условиях увеличения количества аварий, отдаленность медицинских пунктов от аварийных участков дорог.</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32656"/>
            <a:ext cx="8229600" cy="5793507"/>
          </a:xfrm>
        </p:spPr>
        <p:txBody>
          <a:bodyPr>
            <a:normAutofit fontScale="62500" lnSpcReduction="20000"/>
          </a:bodyPr>
          <a:lstStyle/>
          <a:p>
            <a:r>
              <a:rPr lang="ru-RU" b="1" dirty="0"/>
              <a:t> Опыт ряда стран с развитой автомобилизацией, таких как Канада, Франция, Финляндия и США, доказывает, что снизить уровень аварийности и избежать колоссальных социальных и экономических потерь можно, предприняв последовательно ряд мер:</a:t>
            </a:r>
          </a:p>
          <a:p>
            <a:r>
              <a:rPr lang="ru-RU" b="1" dirty="0"/>
              <a:t>сформировать гибкую и адекватную законодательную основу по организации дорожного движения;</a:t>
            </a:r>
          </a:p>
          <a:p>
            <a:r>
              <a:rPr lang="ru-RU" b="1" dirty="0"/>
              <a:t>в сфере дорожной инфраструктуры - обустроить пешеходные переходы, отремонтировать дороги, организовать необходимое количество парковок;</a:t>
            </a:r>
          </a:p>
          <a:p>
            <a:r>
              <a:rPr lang="ru-RU" b="1" dirty="0"/>
              <a:t>уделить особое внимание пропаганде безопасного движения и наглядно показывать людям, к чему приводят нарушения правил дорожного движения. </a:t>
            </a:r>
          </a:p>
          <a:p>
            <a:r>
              <a:rPr lang="ru-RU" b="1" dirty="0"/>
              <a:t>Комитет безопасности дорожного движения Международной ассоциации руководителей полиций сформулировал 10 основных тенденций в области движения автомототранспортных средств в XXI веке:</a:t>
            </a:r>
          </a:p>
          <a:p>
            <a:r>
              <a:rPr lang="ru-RU" b="1" dirty="0"/>
              <a:t>увеличение загруженности автомобильных дорог и количества заторов на них;</a:t>
            </a:r>
          </a:p>
          <a:p>
            <a:r>
              <a:rPr lang="ru-RU" b="1" dirty="0"/>
              <a:t>появление "интеллектуальных" транспортных средств и "интеллектуальных" автомобильных дорог;</a:t>
            </a:r>
          </a:p>
          <a:p>
            <a:r>
              <a:rPr lang="ru-RU" b="1" dirty="0"/>
              <a:t>снижение скорости движения;</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32656"/>
            <a:ext cx="8229600" cy="5793507"/>
          </a:xfrm>
        </p:spPr>
        <p:txBody>
          <a:bodyPr>
            <a:normAutofit fontScale="70000" lnSpcReduction="20000"/>
          </a:bodyPr>
          <a:lstStyle/>
          <a:p>
            <a:r>
              <a:rPr lang="ru-RU" b="1" dirty="0"/>
              <a:t>автомобили и придорожные посты будут оборудованы электронными устройствами, способными контролировать и прерывать действие систем зажигания и подачи топлива автомобиля, вынуждая водителя не превышать установленную скорость движения;</a:t>
            </a:r>
          </a:p>
          <a:p>
            <a:r>
              <a:rPr lang="ru-RU" b="1" dirty="0"/>
              <a:t>изменение размеров и массы транспортных средств;</a:t>
            </a:r>
          </a:p>
          <a:p>
            <a:r>
              <a:rPr lang="ru-RU" b="1" dirty="0"/>
              <a:t>сокращение мировых запасов полезных ископаемых будет способствовать увеличению количества легких и экономичных автомобилей. Грузовые же транспортные средства станут длиннее и </a:t>
            </a:r>
            <a:r>
              <a:rPr lang="ru-RU" b="1" dirty="0" err="1"/>
              <a:t>грузоподъемнее</a:t>
            </a:r>
            <a:r>
              <a:rPr lang="ru-RU" b="1" dirty="0"/>
              <a:t>. Это сделает легковые машины более уязвимыми при столкновении с грузовым транспортом и явится причиной роста числа погибших в таких ДТП;</a:t>
            </a:r>
          </a:p>
          <a:p>
            <a:r>
              <a:rPr lang="ru-RU" b="1" dirty="0"/>
              <a:t>повышение агрессивности на дороге;</a:t>
            </a:r>
          </a:p>
          <a:p>
            <a:r>
              <a:rPr lang="ru-RU" b="1" dirty="0"/>
              <a:t>увеличение количества ДТП по вине водителей пожилого возраста, доля которых в структуре населения возрастет;</a:t>
            </a:r>
          </a:p>
          <a:p>
            <a:r>
              <a:rPr lang="ru-RU" b="1" dirty="0"/>
              <a:t>более широкое применение устройств автоматического выявления и фиксации нарушений правил дорожного движения;</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32656"/>
            <a:ext cx="8229600" cy="5793507"/>
          </a:xfrm>
        </p:spPr>
        <p:txBody>
          <a:bodyPr>
            <a:normAutofit fontScale="85000" lnSpcReduction="10000"/>
          </a:bodyPr>
          <a:lstStyle/>
          <a:p>
            <a:r>
              <a:rPr lang="ru-RU" b="1" dirty="0"/>
              <a:t>использование новейших технических средств при работе на месте ДТП;</a:t>
            </a:r>
          </a:p>
          <a:p>
            <a:r>
              <a:rPr lang="ru-RU" b="1" dirty="0"/>
              <a:t>сокращение времени остановки и проверки водителя и транспортного средства;</a:t>
            </a:r>
          </a:p>
          <a:p>
            <a:r>
              <a:rPr lang="ru-RU" b="1" dirty="0"/>
              <a:t>сохранение важной роли дорожной полиции в борьбе с преступностью;</a:t>
            </a:r>
          </a:p>
          <a:p>
            <a:r>
              <a:rPr lang="ru-RU" b="1" dirty="0"/>
              <a:t>преступники по-прежнему будут приезжать на место преступления и уезжать с него на автомобилях, нелегально перевозить в них наркотики, оружие, краденое имущество. Активная работа дорожной полиции останется таким же важным средством пресечения преступной деятельности, раскрытия преступлений и задержания преступников.</a:t>
            </a:r>
          </a:p>
          <a:p>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32656"/>
            <a:ext cx="8229600" cy="5793507"/>
          </a:xfrm>
        </p:spPr>
        <p:txBody>
          <a:bodyPr>
            <a:normAutofit fontScale="70000" lnSpcReduction="20000"/>
          </a:bodyPr>
          <a:lstStyle/>
          <a:p>
            <a:r>
              <a:rPr lang="ru-RU" b="1" dirty="0" smtClean="0">
                <a:solidFill>
                  <a:srgbClr val="FF0000"/>
                </a:solidFill>
              </a:rPr>
              <a:t>2 вопрос. </a:t>
            </a:r>
            <a:r>
              <a:rPr lang="ru-RU" b="1" dirty="0" smtClean="0"/>
              <a:t>В </a:t>
            </a:r>
            <a:r>
              <a:rPr lang="ru-RU" b="1" dirty="0"/>
              <a:t>настоящее время вся совокупность таких актов представляет собой определенную систему, которую составляют: международные правовые акты, распространяющиеся на все страны мирового сообщества, отдельный континент (например, Европа), союзы государств (ЕС, СНГ, ШОС); национальное законодательство.</a:t>
            </a:r>
          </a:p>
          <a:p>
            <a:r>
              <a:rPr lang="ru-RU" b="1" dirty="0"/>
              <a:t>       	В рамках ООН . На международном уровне действуют правовые акты, непосредственно устанавливающие мировые стандарты дорожного движения и его безопасности. Прежде всего, речь идет о Международной конвенции о дорожном движении вместе с Протоколом о дорожных знаках и сигналах, принятых на Конференции Объединенных Наций по дорожному и автомобильному транспорту в Женеве 19 сентября 1949 г. Ныне этот правовой акт действует лишь частично и не распространяется на отношения между договаривающимися сторонами на основании Конвенции о дорожном движении, принятой в Вене 8 ноября 1968 г. (с поправками 3 марта 1992 г.) и Конвенции о дорожных знаках и сигналах (Вена 8 ноября 1968 г. (с поправками 3 марта 1992 г.)).</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11560" y="404664"/>
            <a:ext cx="8229600" cy="5750099"/>
          </a:xfrm>
        </p:spPr>
        <p:txBody>
          <a:bodyPr>
            <a:normAutofit fontScale="55000" lnSpcReduction="20000"/>
          </a:bodyPr>
          <a:lstStyle/>
          <a:p>
            <a:r>
              <a:rPr lang="ru-RU" sz="3800" b="1" dirty="0"/>
              <a:t>В частности, установлены пять категорий транспортных средств (А, В, С, Д, Е), на управление которыми должны выдаваться водительские удостоверения. В соответствии с положениями Конвенции о дорожном движении, на каждое транспортное средство компетентные органы стран должны выдавать свидетельство о регистрации, регистрационный номер, состоящий из арабских цифр или из арабских цифр и букв латинского алфавита и отличительный знак страны регистрации.</a:t>
            </a:r>
          </a:p>
          <a:p>
            <a:r>
              <a:rPr lang="ru-RU" sz="3800" b="1" dirty="0"/>
              <a:t>В приложении к Конвенции приведены отличительные знаки различных стран и территорий. Кроме того, на каждом транспортном средстве должны быть опознавательные знаки, включающие в себя название или марку завода-изготовителя, заводской номер кузова или шасси, а для автомобилей и автобусов - заводской номер двигателя. Конвенции определяют технические условия устройства транспортных средств и требования, которым должны отвечать тормоза, осветительные приборы, рулевое управление, зеркала заднего вида, звуковые сигнальные приборы, стеклоочистители, шины, глушители, передние стекла и другое оборудование, а также размеры и вес транспортных средств.</a:t>
            </a:r>
          </a:p>
          <a:p>
            <a:endParaRPr lang="ru-RU"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32656"/>
            <a:ext cx="8229600" cy="5793507"/>
          </a:xfrm>
        </p:spPr>
        <p:txBody>
          <a:bodyPr>
            <a:normAutofit fontScale="85000" lnSpcReduction="20000"/>
          </a:bodyPr>
          <a:lstStyle/>
          <a:p>
            <a:r>
              <a:rPr lang="ru-RU" b="1" dirty="0"/>
              <a:t>Кроме того, Конвенция 1968 г. устанавливает общие правила дорожного движения:</a:t>
            </a:r>
            <a:endParaRPr lang="ru-RU" sz="2800" b="1" dirty="0"/>
          </a:p>
          <a:p>
            <a:pPr lvl="1"/>
            <a:r>
              <a:rPr lang="ru-RU" b="1" dirty="0"/>
              <a:t>пользователи дороги должны вести себя таким образом, чтобы не создавать опасности или препятствий для движения, не подвергать опасности людей и не причинять ущерба государственному, общественному или частному имуществу; </a:t>
            </a:r>
            <a:endParaRPr lang="ru-RU" sz="3200" b="1" dirty="0"/>
          </a:p>
          <a:p>
            <a:pPr lvl="1"/>
            <a:r>
              <a:rPr lang="ru-RU" b="1" dirty="0"/>
              <a:t>пользователи дороги не должны стеснять дорожное движение или ставить под угрозу его безопасность, бросая, складывая или оставляя на дороге предметы или материалы, или создавая на ней какие-либо другие препятствия. Пользователи дороги, которым не удалось избежать создания такого препятствия или такой опасности, должны принять необходимые меры для возможно более быстрого их устранения и, если они не могут сделать это немедленно, для предупреждения о них других пользователей дороги; </a:t>
            </a:r>
            <a:endParaRPr lang="ru-RU" sz="3200" b="1"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44</TotalTime>
  <Words>3532</Words>
  <Application>Microsoft Office PowerPoint</Application>
  <PresentationFormat>Экран (4:3)</PresentationFormat>
  <Paragraphs>80</Paragraphs>
  <Slides>29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29</vt:i4>
      </vt:variant>
    </vt:vector>
  </HeadingPairs>
  <TitlesOfParts>
    <vt:vector size="30" baseType="lpstr">
      <vt:lpstr>Тема Office</vt:lpstr>
      <vt:lpstr>Лекция 1 Тема: Международное правовое регулирование обеспечения безопасности на дорогах. </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Лекция 1 Тема: Международное правовое регулирование обеспечения безопасности на дорогах. </dc:title>
  <dc:creator>acer</dc:creator>
  <cp:lastModifiedBy>acer</cp:lastModifiedBy>
  <cp:revision>7</cp:revision>
  <dcterms:created xsi:type="dcterms:W3CDTF">2014-09-11T08:06:23Z</dcterms:created>
  <dcterms:modified xsi:type="dcterms:W3CDTF">2014-09-11T08:50:33Z</dcterms:modified>
</cp:coreProperties>
</file>