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7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4" r:id="rId3"/>
    <p:sldMasterId id="2147483688" r:id="rId4"/>
    <p:sldMasterId id="2147483702" r:id="rId5"/>
    <p:sldMasterId id="2147483716" r:id="rId6"/>
    <p:sldMasterId id="2147483730" r:id="rId7"/>
    <p:sldMasterId id="2147483744" r:id="rId8"/>
  </p:sldMasterIdLst>
  <p:notesMasterIdLst>
    <p:notesMasterId r:id="rId74"/>
  </p:notesMasterIdLst>
  <p:sldIdLst>
    <p:sldId id="309" r:id="rId9"/>
    <p:sldId id="312" r:id="rId10"/>
    <p:sldId id="316" r:id="rId11"/>
    <p:sldId id="422" r:id="rId12"/>
    <p:sldId id="434" r:id="rId13"/>
    <p:sldId id="436" r:id="rId14"/>
    <p:sldId id="437" r:id="rId15"/>
    <p:sldId id="438" r:id="rId16"/>
    <p:sldId id="423" r:id="rId17"/>
    <p:sldId id="424" r:id="rId18"/>
    <p:sldId id="425" r:id="rId19"/>
    <p:sldId id="426" r:id="rId20"/>
    <p:sldId id="427" r:id="rId21"/>
    <p:sldId id="428" r:id="rId22"/>
    <p:sldId id="336" r:id="rId23"/>
    <p:sldId id="378" r:id="rId24"/>
    <p:sldId id="346" r:id="rId25"/>
    <p:sldId id="348" r:id="rId26"/>
    <p:sldId id="349" r:id="rId27"/>
    <p:sldId id="404" r:id="rId28"/>
    <p:sldId id="338" r:id="rId29"/>
    <p:sldId id="429" r:id="rId30"/>
    <p:sldId id="430" r:id="rId31"/>
    <p:sldId id="431" r:id="rId32"/>
    <p:sldId id="432" r:id="rId33"/>
    <p:sldId id="439" r:id="rId34"/>
    <p:sldId id="440" r:id="rId35"/>
    <p:sldId id="441" r:id="rId36"/>
    <p:sldId id="442" r:id="rId37"/>
    <p:sldId id="443" r:id="rId38"/>
    <p:sldId id="444" r:id="rId39"/>
    <p:sldId id="445" r:id="rId40"/>
    <p:sldId id="446" r:id="rId41"/>
    <p:sldId id="447" r:id="rId42"/>
    <p:sldId id="448" r:id="rId43"/>
    <p:sldId id="449" r:id="rId44"/>
    <p:sldId id="450" r:id="rId45"/>
    <p:sldId id="451" r:id="rId46"/>
    <p:sldId id="452" r:id="rId47"/>
    <p:sldId id="350" r:id="rId48"/>
    <p:sldId id="351" r:id="rId49"/>
    <p:sldId id="453" r:id="rId50"/>
    <p:sldId id="454" r:id="rId51"/>
    <p:sldId id="455" r:id="rId52"/>
    <p:sldId id="456" r:id="rId53"/>
    <p:sldId id="457" r:id="rId54"/>
    <p:sldId id="458" r:id="rId55"/>
    <p:sldId id="459" r:id="rId56"/>
    <p:sldId id="460" r:id="rId57"/>
    <p:sldId id="461" r:id="rId58"/>
    <p:sldId id="462" r:id="rId59"/>
    <p:sldId id="463" r:id="rId60"/>
    <p:sldId id="464" r:id="rId61"/>
    <p:sldId id="465" r:id="rId62"/>
    <p:sldId id="466" r:id="rId63"/>
    <p:sldId id="467" r:id="rId64"/>
    <p:sldId id="468" r:id="rId65"/>
    <p:sldId id="469" r:id="rId66"/>
    <p:sldId id="470" r:id="rId67"/>
    <p:sldId id="471" r:id="rId68"/>
    <p:sldId id="472" r:id="rId69"/>
    <p:sldId id="473" r:id="rId70"/>
    <p:sldId id="474" r:id="rId71"/>
    <p:sldId id="475" r:id="rId72"/>
    <p:sldId id="420" r:id="rId7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006600"/>
    <a:srgbClr val="99FF66"/>
    <a:srgbClr val="663300"/>
    <a:srgbClr val="660066"/>
    <a:srgbClr val="FFCC66"/>
    <a:srgbClr val="FFCCFF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25" autoAdjust="0"/>
    <p:restoredTop sz="94660"/>
  </p:normalViewPr>
  <p:slideViewPr>
    <p:cSldViewPr>
      <p:cViewPr varScale="1">
        <p:scale>
          <a:sx n="77" d="100"/>
          <a:sy n="77" d="100"/>
        </p:scale>
        <p:origin x="145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66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8.xml"/><Relationship Id="rId21" Type="http://schemas.openxmlformats.org/officeDocument/2006/relationships/slide" Target="slides/slide13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63" Type="http://schemas.openxmlformats.org/officeDocument/2006/relationships/slide" Target="slides/slide55.xml"/><Relationship Id="rId68" Type="http://schemas.openxmlformats.org/officeDocument/2006/relationships/slide" Target="slides/slide60.xml"/><Relationship Id="rId16" Type="http://schemas.openxmlformats.org/officeDocument/2006/relationships/slide" Target="slides/slide8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slide" Target="slides/slide58.xml"/><Relationship Id="rId7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3.xml"/><Relationship Id="rId19" Type="http://schemas.openxmlformats.org/officeDocument/2006/relationships/slide" Target="slides/slide1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slide" Target="slides/slide61.xml"/><Relationship Id="rId77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72" Type="http://schemas.openxmlformats.org/officeDocument/2006/relationships/slide" Target="slides/slide6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slide" Target="slides/slide62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73" Type="http://schemas.openxmlformats.org/officeDocument/2006/relationships/slide" Target="slides/slide65.xml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9" Type="http://schemas.openxmlformats.org/officeDocument/2006/relationships/slide" Target="slides/slide31.xml"/><Relationship Id="rId34" Type="http://schemas.openxmlformats.org/officeDocument/2006/relationships/slide" Target="slides/slide26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76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3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image" Target="../media/image74.wmf"/><Relationship Id="rId3" Type="http://schemas.openxmlformats.org/officeDocument/2006/relationships/image" Target="../media/image64.wmf"/><Relationship Id="rId7" Type="http://schemas.openxmlformats.org/officeDocument/2006/relationships/image" Target="../media/image68.wmf"/><Relationship Id="rId12" Type="http://schemas.openxmlformats.org/officeDocument/2006/relationships/image" Target="../media/image73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6" Type="http://schemas.openxmlformats.org/officeDocument/2006/relationships/image" Target="../media/image67.wmf"/><Relationship Id="rId11" Type="http://schemas.openxmlformats.org/officeDocument/2006/relationships/image" Target="../media/image72.wmf"/><Relationship Id="rId5" Type="http://schemas.openxmlformats.org/officeDocument/2006/relationships/image" Target="../media/image66.wmf"/><Relationship Id="rId10" Type="http://schemas.openxmlformats.org/officeDocument/2006/relationships/image" Target="../media/image71.wmf"/><Relationship Id="rId4" Type="http://schemas.openxmlformats.org/officeDocument/2006/relationships/image" Target="../media/image65.wmf"/><Relationship Id="rId9" Type="http://schemas.openxmlformats.org/officeDocument/2006/relationships/image" Target="../media/image70.wmf"/><Relationship Id="rId14" Type="http://schemas.openxmlformats.org/officeDocument/2006/relationships/image" Target="../media/image75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6" Type="http://schemas.openxmlformats.org/officeDocument/2006/relationships/image" Target="../media/image86.wmf"/><Relationship Id="rId5" Type="http://schemas.openxmlformats.org/officeDocument/2006/relationships/image" Target="../media/image85.wmf"/><Relationship Id="rId4" Type="http://schemas.openxmlformats.org/officeDocument/2006/relationships/image" Target="../media/image84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97.wmf"/><Relationship Id="rId3" Type="http://schemas.openxmlformats.org/officeDocument/2006/relationships/image" Target="../media/image92.wmf"/><Relationship Id="rId7" Type="http://schemas.openxmlformats.org/officeDocument/2006/relationships/image" Target="../media/image96.wmf"/><Relationship Id="rId2" Type="http://schemas.openxmlformats.org/officeDocument/2006/relationships/image" Target="../media/image91.wmf"/><Relationship Id="rId1" Type="http://schemas.openxmlformats.org/officeDocument/2006/relationships/image" Target="../media/image90.wmf"/><Relationship Id="rId6" Type="http://schemas.openxmlformats.org/officeDocument/2006/relationships/image" Target="../media/image95.wmf"/><Relationship Id="rId5" Type="http://schemas.openxmlformats.org/officeDocument/2006/relationships/image" Target="../media/image94.wmf"/><Relationship Id="rId4" Type="http://schemas.openxmlformats.org/officeDocument/2006/relationships/image" Target="../media/image93.wmf"/><Relationship Id="rId9" Type="http://schemas.openxmlformats.org/officeDocument/2006/relationships/image" Target="../media/image98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9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image" Target="../media/image41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12" Type="http://schemas.openxmlformats.org/officeDocument/2006/relationships/image" Target="../media/image40.wmf"/><Relationship Id="rId2" Type="http://schemas.openxmlformats.org/officeDocument/2006/relationships/image" Target="../media/image30.wmf"/><Relationship Id="rId16" Type="http://schemas.openxmlformats.org/officeDocument/2006/relationships/image" Target="../media/image44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11" Type="http://schemas.openxmlformats.org/officeDocument/2006/relationships/image" Target="../media/image39.wmf"/><Relationship Id="rId5" Type="http://schemas.openxmlformats.org/officeDocument/2006/relationships/image" Target="../media/image33.wmf"/><Relationship Id="rId15" Type="http://schemas.openxmlformats.org/officeDocument/2006/relationships/image" Target="../media/image43.wmf"/><Relationship Id="rId10" Type="http://schemas.openxmlformats.org/officeDocument/2006/relationships/image" Target="../media/image38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Relationship Id="rId14" Type="http://schemas.openxmlformats.org/officeDocument/2006/relationships/image" Target="../media/image42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image" Target="../media/image47.wmf"/><Relationship Id="rId7" Type="http://schemas.openxmlformats.org/officeDocument/2006/relationships/image" Target="../media/image51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11" Type="http://schemas.openxmlformats.org/officeDocument/2006/relationships/image" Target="../media/image55.wmf"/><Relationship Id="rId5" Type="http://schemas.openxmlformats.org/officeDocument/2006/relationships/image" Target="../media/image49.wmf"/><Relationship Id="rId10" Type="http://schemas.openxmlformats.org/officeDocument/2006/relationships/image" Target="../media/image54.wmf"/><Relationship Id="rId4" Type="http://schemas.openxmlformats.org/officeDocument/2006/relationships/image" Target="../media/image48.wmf"/><Relationship Id="rId9" Type="http://schemas.openxmlformats.org/officeDocument/2006/relationships/image" Target="../media/image53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409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CCFCF4D-5C80-4459-B7CC-AB5A61DF2F5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4945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DFA855-5A24-4F54-A302-0CA457B87CE4}" type="slidenum">
              <a:rPr lang="ru-RU"/>
              <a:pPr/>
              <a:t>1</a:t>
            </a:fld>
            <a:endParaRPr lang="ru-RU"/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762000"/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1D1FAD-3EF9-459E-BF0E-683766BBF343}" type="slidenum">
              <a:rPr lang="ru-RU"/>
              <a:pPr/>
              <a:t>40</a:t>
            </a:fld>
            <a:endParaRPr lang="ru-RU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09B1B0-16C9-43F9-BE1B-A869FAAFCFB8}" type="slidenum">
              <a:rPr lang="ru-RU"/>
              <a:pPr/>
              <a:t>41</a:t>
            </a:fld>
            <a:endParaRPr lang="ru-RU"/>
          </a:p>
        </p:txBody>
      </p:sp>
      <p:sp>
        <p:nvSpPr>
          <p:cNvPr id="205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5DC330-E428-4EE2-85E1-46BF2083621C}" type="slidenum">
              <a:rPr lang="ru-RU"/>
              <a:pPr/>
              <a:t>2</a:t>
            </a:fld>
            <a:endParaRPr lang="ru-RU"/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5C66F4-3E12-4AE5-A372-F1D06D13B6B0}" type="slidenum">
              <a:rPr lang="ru-RU"/>
              <a:pPr/>
              <a:t>3</a:t>
            </a:fld>
            <a:endParaRPr lang="ru-RU"/>
          </a:p>
        </p:txBody>
      </p:sp>
      <p:sp>
        <p:nvSpPr>
          <p:cNvPr id="13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871B63-7689-4B44-968C-35D379EED962}" type="slidenum">
              <a:rPr lang="ru-RU"/>
              <a:pPr/>
              <a:t>15</a:t>
            </a:fld>
            <a:endParaRPr lang="ru-RU"/>
          </a:p>
        </p:txBody>
      </p:sp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D7FDA6-EDC1-4F50-BA54-5BF7D80F3A9E}" type="slidenum">
              <a:rPr lang="ru-RU"/>
              <a:pPr/>
              <a:t>16</a:t>
            </a:fld>
            <a:endParaRPr lang="ru-RU"/>
          </a:p>
        </p:txBody>
      </p:sp>
      <p:sp>
        <p:nvSpPr>
          <p:cNvPr id="261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1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8CAD7C-0D82-4486-9D26-BCD2193A7476}" type="slidenum">
              <a:rPr lang="ru-RU"/>
              <a:pPr/>
              <a:t>17</a:t>
            </a:fld>
            <a:endParaRPr lang="ru-RU"/>
          </a:p>
        </p:txBody>
      </p:sp>
      <p:sp>
        <p:nvSpPr>
          <p:cNvPr id="19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5F1B23-85CB-454A-975B-E08D9456E26B}" type="slidenum">
              <a:rPr lang="ru-RU"/>
              <a:pPr/>
              <a:t>18</a:t>
            </a:fld>
            <a:endParaRPr lang="ru-RU"/>
          </a:p>
        </p:txBody>
      </p:sp>
      <p:sp>
        <p:nvSpPr>
          <p:cNvPr id="19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56692D-3F7C-429A-A7D8-81D3E6D44E28}" type="slidenum">
              <a:rPr lang="ru-RU"/>
              <a:pPr/>
              <a:t>19</a:t>
            </a:fld>
            <a:endParaRPr lang="ru-RU"/>
          </a:p>
        </p:txBody>
      </p:sp>
      <p:sp>
        <p:nvSpPr>
          <p:cNvPr id="20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81C198-74AE-43F9-86D2-02110DB127FB}" type="slidenum">
              <a:rPr lang="ru-RU"/>
              <a:pPr/>
              <a:t>21</a:t>
            </a:fld>
            <a:endParaRPr lang="ru-RU"/>
          </a:p>
        </p:txBody>
      </p:sp>
      <p:sp>
        <p:nvSpPr>
          <p:cNvPr id="179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077BB9-D005-4FB3-8018-A499E72AD2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8CDD95-8C11-487F-AE78-76C9979613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1383A-EA79-4FB0-83BC-E825F6129B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33503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468E7-03F7-4818-9574-5DCED709DB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77508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2CA43-D21C-486E-BC72-FC5DC3BCB5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3029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4DFDA-F429-4CE2-918D-DAB49EE5115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78730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C516E-21E6-4BA9-849F-DF606602D6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504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523A8C-ECE7-4C2B-9DB7-1B538981D6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EAD5D-5E0D-42D7-831E-67A8AD07C0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C13942D-2598-4B57-B3D2-C6332CBDE60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87354-331A-4863-8739-E89C96E87FB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214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A5FD9-998B-418A-99FA-F5AFA17FE96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803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8F63B-F0BA-4635-8776-0B66628EC1D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471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94216-02E4-4161-967F-14C7D407A6E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8742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2D497-C632-4817-9E0D-24393D07DF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9041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D40DF-4C04-4A93-A20F-D28C91D14B3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272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D8677-3B87-4426-9E5E-419915EABD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D7E31-AFD3-4E49-BE7B-671A8571D55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5977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77CBE-6115-4B58-947A-DCFC76C7E18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5717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1383A-EA79-4FB0-83BC-E825F6129B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812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468E7-03F7-4818-9574-5DCED709DB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9668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2CA43-D21C-486E-BC72-FC5DC3BCB5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1511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4DFDA-F429-4CE2-918D-DAB49EE5115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714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C516E-21E6-4BA9-849F-DF606602D6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4618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87354-331A-4863-8739-E89C96E87FB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6587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A5FD9-998B-418A-99FA-F5AFA17FE96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6407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8F63B-F0BA-4635-8776-0B66628EC1D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975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FD4F3-3769-4B9B-9678-3B0F6C465D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94216-02E4-4161-967F-14C7D407A6E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636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2D497-C632-4817-9E0D-24393D07DF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4171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D40DF-4C04-4A93-A20F-D28C91D14B3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1468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D7E31-AFD3-4E49-BE7B-671A8571D55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0682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77CBE-6115-4B58-947A-DCFC76C7E18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5429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1383A-EA79-4FB0-83BC-E825F6129B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3219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468E7-03F7-4818-9574-5DCED709DB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5695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2CA43-D21C-486E-BC72-FC5DC3BCB5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172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4DFDA-F429-4CE2-918D-DAB49EE5115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2858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C516E-21E6-4BA9-849F-DF606602D6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889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ECECDE-409A-41D1-A659-6A878AE092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87354-331A-4863-8739-E89C96E87FB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7760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A5FD9-998B-418A-99FA-F5AFA17FE96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92370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8F63B-F0BA-4635-8776-0B66628EC1D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1863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94216-02E4-4161-967F-14C7D407A6E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9683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2D497-C632-4817-9E0D-24393D07DF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6080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D40DF-4C04-4A93-A20F-D28C91D14B3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07085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D7E31-AFD3-4E49-BE7B-671A8571D55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74685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77CBE-6115-4B58-947A-DCFC76C7E18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18270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1383A-EA79-4FB0-83BC-E825F6129B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806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468E7-03F7-4818-9574-5DCED709DB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285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39F40B-2081-4747-9327-19FE1229EA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2CA43-D21C-486E-BC72-FC5DC3BCB5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5585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4DFDA-F429-4CE2-918D-DAB49EE5115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89853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C516E-21E6-4BA9-849F-DF606602D6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67577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87354-331A-4863-8739-E89C96E87FB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5715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A5FD9-998B-418A-99FA-F5AFA17FE96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01925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8F63B-F0BA-4635-8776-0B66628EC1D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68315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94216-02E4-4161-967F-14C7D407A6E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44269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2D497-C632-4817-9E0D-24393D07DF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6090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D40DF-4C04-4A93-A20F-D28C91D14B3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0872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D7E31-AFD3-4E49-BE7B-671A8571D55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299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A7FE40-FEBD-4326-9033-ECE286D575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77CBE-6115-4B58-947A-DCFC76C7E18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09179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1383A-EA79-4FB0-83BC-E825F6129B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4905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468E7-03F7-4818-9574-5DCED709DB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39366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2CA43-D21C-486E-BC72-FC5DC3BCB5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89652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4DFDA-F429-4CE2-918D-DAB49EE5115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99486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C516E-21E6-4BA9-849F-DF606602D6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42927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87354-331A-4863-8739-E89C96E87FB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5967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A5FD9-998B-418A-99FA-F5AFA17FE96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79994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8F63B-F0BA-4635-8776-0B66628EC1D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94104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94216-02E4-4161-967F-14C7D407A6E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2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04E525-9485-416F-A1E9-E91AA86EEF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2D497-C632-4817-9E0D-24393D07DF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49009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D40DF-4C04-4A93-A20F-D28C91D14B3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8278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D7E31-AFD3-4E49-BE7B-671A8571D55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81568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77CBE-6115-4B58-947A-DCFC76C7E18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94415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1383A-EA79-4FB0-83BC-E825F6129B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81741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468E7-03F7-4818-9574-5DCED709DB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53288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2CA43-D21C-486E-BC72-FC5DC3BCB5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07772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4DFDA-F429-4CE2-918D-DAB49EE5115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82667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C516E-21E6-4BA9-849F-DF606602D6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96985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87354-331A-4863-8739-E89C96E87FB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128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210728-2AB0-4032-A230-40BE64BD5F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A5FD9-998B-418A-99FA-F5AFA17FE96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96872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8F63B-F0BA-4635-8776-0B66628EC1D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66033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94216-02E4-4161-967F-14C7D407A6E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2553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2D497-C632-4817-9E0D-24393D07DF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46891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D40DF-4C04-4A93-A20F-D28C91D14B3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65850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D7E31-AFD3-4E49-BE7B-671A8571D55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01801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77CBE-6115-4B58-947A-DCFC76C7E18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84825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1383A-EA79-4FB0-83BC-E825F6129B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42366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468E7-03F7-4818-9574-5DCED709DB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74326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2CA43-D21C-486E-BC72-FC5DC3BCB5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003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6D49D7-A393-4F00-9010-24AD406FA1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4DFDA-F429-4CE2-918D-DAB49EE5115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88387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C516E-21E6-4BA9-849F-DF606602D6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42326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87354-331A-4863-8739-E89C96E87FB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71828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A5FD9-998B-418A-99FA-F5AFA17FE96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87865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8F63B-F0BA-4635-8776-0B66628EC1D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66511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94216-02E4-4161-967F-14C7D407A6E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70791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2D497-C632-4817-9E0D-24393D07DF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29649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D40DF-4C04-4A93-A20F-D28C91D14B3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68671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D7E31-AFD3-4E49-BE7B-671A8571D55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66826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77CBE-6115-4B58-947A-DCFC76C7E18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834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slideLayout" Target="../slideLayouts/slideLayout91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D1FD70D-ECA3-4AAB-9CE2-2F64E3DDCFC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58" r:id="rId12"/>
    <p:sldLayoutId id="2147483759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pPr>
              <a:defRPr/>
            </a:pPr>
            <a:fld id="{043185BD-E0DE-4D1A-8427-B236BCF2A4D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839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pPr>
              <a:defRPr/>
            </a:pPr>
            <a:fld id="{043185BD-E0DE-4D1A-8427-B236BCF2A4D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544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pPr>
              <a:defRPr/>
            </a:pPr>
            <a:fld id="{043185BD-E0DE-4D1A-8427-B236BCF2A4D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775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pPr>
              <a:defRPr/>
            </a:pPr>
            <a:fld id="{043185BD-E0DE-4D1A-8427-B236BCF2A4D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56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pPr>
              <a:defRPr/>
            </a:pPr>
            <a:fld id="{043185BD-E0DE-4D1A-8427-B236BCF2A4D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56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pPr>
              <a:defRPr/>
            </a:pPr>
            <a:fld id="{043185BD-E0DE-4D1A-8427-B236BCF2A4D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921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pPr>
              <a:defRPr/>
            </a:pPr>
            <a:fld id="{043185BD-E0DE-4D1A-8427-B236BCF2A4D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687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7.bin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25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4.wmf"/><Relationship Id="rId20" Type="http://schemas.openxmlformats.org/officeDocument/2006/relationships/image" Target="../media/image26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17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23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7.wmf"/></Relationships>
</file>

<file path=ppt/slides/_rels/slide4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5.bin"/><Relationship Id="rId18" Type="http://schemas.openxmlformats.org/officeDocument/2006/relationships/image" Target="../media/image36.wmf"/><Relationship Id="rId26" Type="http://schemas.openxmlformats.org/officeDocument/2006/relationships/image" Target="../media/image40.wmf"/><Relationship Id="rId3" Type="http://schemas.openxmlformats.org/officeDocument/2006/relationships/oleObject" Target="../embeddings/oleObject20.bin"/><Relationship Id="rId21" Type="http://schemas.openxmlformats.org/officeDocument/2006/relationships/oleObject" Target="../embeddings/oleObject29.bin"/><Relationship Id="rId34" Type="http://schemas.openxmlformats.org/officeDocument/2006/relationships/image" Target="../media/image44.wmf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33.wmf"/><Relationship Id="rId17" Type="http://schemas.openxmlformats.org/officeDocument/2006/relationships/oleObject" Target="../embeddings/oleObject27.bin"/><Relationship Id="rId25" Type="http://schemas.openxmlformats.org/officeDocument/2006/relationships/oleObject" Target="../embeddings/oleObject31.bin"/><Relationship Id="rId3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5.wmf"/><Relationship Id="rId20" Type="http://schemas.openxmlformats.org/officeDocument/2006/relationships/image" Target="../media/image37.wmf"/><Relationship Id="rId29" Type="http://schemas.openxmlformats.org/officeDocument/2006/relationships/oleObject" Target="../embeddings/oleObject33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24.bin"/><Relationship Id="rId24" Type="http://schemas.openxmlformats.org/officeDocument/2006/relationships/image" Target="../media/image39.wmf"/><Relationship Id="rId32" Type="http://schemas.openxmlformats.org/officeDocument/2006/relationships/image" Target="../media/image43.wmf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26.bin"/><Relationship Id="rId23" Type="http://schemas.openxmlformats.org/officeDocument/2006/relationships/oleObject" Target="../embeddings/oleObject30.bin"/><Relationship Id="rId28" Type="http://schemas.openxmlformats.org/officeDocument/2006/relationships/image" Target="../media/image41.wmf"/><Relationship Id="rId10" Type="http://schemas.openxmlformats.org/officeDocument/2006/relationships/image" Target="../media/image32.wmf"/><Relationship Id="rId19" Type="http://schemas.openxmlformats.org/officeDocument/2006/relationships/oleObject" Target="../embeddings/oleObject28.bin"/><Relationship Id="rId31" Type="http://schemas.openxmlformats.org/officeDocument/2006/relationships/oleObject" Target="../embeddings/oleObject34.bin"/><Relationship Id="rId4" Type="http://schemas.openxmlformats.org/officeDocument/2006/relationships/image" Target="../media/image29.wmf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34.wmf"/><Relationship Id="rId22" Type="http://schemas.openxmlformats.org/officeDocument/2006/relationships/image" Target="../media/image38.wmf"/><Relationship Id="rId27" Type="http://schemas.openxmlformats.org/officeDocument/2006/relationships/oleObject" Target="../embeddings/oleObject32.bin"/><Relationship Id="rId30" Type="http://schemas.openxmlformats.org/officeDocument/2006/relationships/image" Target="../media/image42.wmf"/><Relationship Id="rId8" Type="http://schemas.openxmlformats.org/officeDocument/2006/relationships/image" Target="../media/image3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oleObject" Target="../embeddings/oleObject41.bin"/><Relationship Id="rId18" Type="http://schemas.openxmlformats.org/officeDocument/2006/relationships/image" Target="../media/image52.wmf"/><Relationship Id="rId3" Type="http://schemas.openxmlformats.org/officeDocument/2006/relationships/oleObject" Target="../embeddings/oleObject36.bin"/><Relationship Id="rId21" Type="http://schemas.openxmlformats.org/officeDocument/2006/relationships/oleObject" Target="../embeddings/oleObject45.bin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49.wmf"/><Relationship Id="rId17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1.wmf"/><Relationship Id="rId20" Type="http://schemas.openxmlformats.org/officeDocument/2006/relationships/image" Target="../media/image53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46.wmf"/><Relationship Id="rId11" Type="http://schemas.openxmlformats.org/officeDocument/2006/relationships/oleObject" Target="../embeddings/oleObject40.bin"/><Relationship Id="rId24" Type="http://schemas.openxmlformats.org/officeDocument/2006/relationships/image" Target="../media/image55.wmf"/><Relationship Id="rId5" Type="http://schemas.openxmlformats.org/officeDocument/2006/relationships/oleObject" Target="../embeddings/oleObject37.bin"/><Relationship Id="rId15" Type="http://schemas.openxmlformats.org/officeDocument/2006/relationships/oleObject" Target="../embeddings/oleObject42.bin"/><Relationship Id="rId23" Type="http://schemas.openxmlformats.org/officeDocument/2006/relationships/oleObject" Target="../embeddings/oleObject46.bin"/><Relationship Id="rId10" Type="http://schemas.openxmlformats.org/officeDocument/2006/relationships/image" Target="../media/image48.wmf"/><Relationship Id="rId19" Type="http://schemas.openxmlformats.org/officeDocument/2006/relationships/oleObject" Target="../embeddings/oleObject44.bin"/><Relationship Id="rId4" Type="http://schemas.openxmlformats.org/officeDocument/2006/relationships/image" Target="../media/image45.wmf"/><Relationship Id="rId9" Type="http://schemas.openxmlformats.org/officeDocument/2006/relationships/oleObject" Target="../embeddings/oleObject39.bin"/><Relationship Id="rId14" Type="http://schemas.openxmlformats.org/officeDocument/2006/relationships/image" Target="../media/image50.wmf"/><Relationship Id="rId22" Type="http://schemas.openxmlformats.org/officeDocument/2006/relationships/image" Target="../media/image54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7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56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9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58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61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60.wm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13" Type="http://schemas.openxmlformats.org/officeDocument/2006/relationships/oleObject" Target="../embeddings/oleObject58.bin"/><Relationship Id="rId18" Type="http://schemas.openxmlformats.org/officeDocument/2006/relationships/image" Target="../media/image69.wmf"/><Relationship Id="rId26" Type="http://schemas.openxmlformats.org/officeDocument/2006/relationships/image" Target="../media/image73.wmf"/><Relationship Id="rId3" Type="http://schemas.openxmlformats.org/officeDocument/2006/relationships/oleObject" Target="../embeddings/oleObject53.bin"/><Relationship Id="rId21" Type="http://schemas.openxmlformats.org/officeDocument/2006/relationships/oleObject" Target="../embeddings/oleObject62.bin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66.wmf"/><Relationship Id="rId17" Type="http://schemas.openxmlformats.org/officeDocument/2006/relationships/oleObject" Target="../embeddings/oleObject60.bin"/><Relationship Id="rId25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8.wmf"/><Relationship Id="rId20" Type="http://schemas.openxmlformats.org/officeDocument/2006/relationships/image" Target="../media/image70.wmf"/><Relationship Id="rId29" Type="http://schemas.openxmlformats.org/officeDocument/2006/relationships/oleObject" Target="../embeddings/oleObject66.bin"/><Relationship Id="rId1" Type="http://schemas.openxmlformats.org/officeDocument/2006/relationships/vmlDrawing" Target="../drawings/vmlDrawing11.vml"/><Relationship Id="rId6" Type="http://schemas.openxmlformats.org/officeDocument/2006/relationships/image" Target="../media/image63.wmf"/><Relationship Id="rId11" Type="http://schemas.openxmlformats.org/officeDocument/2006/relationships/oleObject" Target="../embeddings/oleObject57.bin"/><Relationship Id="rId24" Type="http://schemas.openxmlformats.org/officeDocument/2006/relationships/image" Target="../media/image72.wmf"/><Relationship Id="rId5" Type="http://schemas.openxmlformats.org/officeDocument/2006/relationships/oleObject" Target="../embeddings/oleObject54.bin"/><Relationship Id="rId15" Type="http://schemas.openxmlformats.org/officeDocument/2006/relationships/oleObject" Target="../embeddings/oleObject59.bin"/><Relationship Id="rId23" Type="http://schemas.openxmlformats.org/officeDocument/2006/relationships/oleObject" Target="../embeddings/oleObject63.bin"/><Relationship Id="rId28" Type="http://schemas.openxmlformats.org/officeDocument/2006/relationships/image" Target="../media/image74.wmf"/><Relationship Id="rId10" Type="http://schemas.openxmlformats.org/officeDocument/2006/relationships/image" Target="../media/image65.wmf"/><Relationship Id="rId19" Type="http://schemas.openxmlformats.org/officeDocument/2006/relationships/oleObject" Target="../embeddings/oleObject61.bin"/><Relationship Id="rId4" Type="http://schemas.openxmlformats.org/officeDocument/2006/relationships/image" Target="../media/image62.wmf"/><Relationship Id="rId9" Type="http://schemas.openxmlformats.org/officeDocument/2006/relationships/oleObject" Target="../embeddings/oleObject56.bin"/><Relationship Id="rId14" Type="http://schemas.openxmlformats.org/officeDocument/2006/relationships/image" Target="../media/image67.wmf"/><Relationship Id="rId22" Type="http://schemas.openxmlformats.org/officeDocument/2006/relationships/image" Target="../media/image71.wmf"/><Relationship Id="rId27" Type="http://schemas.openxmlformats.org/officeDocument/2006/relationships/oleObject" Target="../embeddings/oleObject65.bin"/><Relationship Id="rId30" Type="http://schemas.openxmlformats.org/officeDocument/2006/relationships/image" Target="../media/image75.wmf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oleObject" Target="../embeddings/oleObject67.bin"/><Relationship Id="rId7" Type="http://schemas.openxmlformats.org/officeDocument/2006/relationships/image" Target="../media/image7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wmf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13" Type="http://schemas.openxmlformats.org/officeDocument/2006/relationships/oleObject" Target="../embeddings/oleObject73.bin"/><Relationship Id="rId3" Type="http://schemas.openxmlformats.org/officeDocument/2006/relationships/oleObject" Target="../embeddings/oleObject68.bin"/><Relationship Id="rId7" Type="http://schemas.openxmlformats.org/officeDocument/2006/relationships/oleObject" Target="../embeddings/oleObject70.bin"/><Relationship Id="rId12" Type="http://schemas.openxmlformats.org/officeDocument/2006/relationships/image" Target="../media/image85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82.wmf"/><Relationship Id="rId11" Type="http://schemas.openxmlformats.org/officeDocument/2006/relationships/oleObject" Target="../embeddings/oleObject72.bin"/><Relationship Id="rId5" Type="http://schemas.openxmlformats.org/officeDocument/2006/relationships/oleObject" Target="../embeddings/oleObject69.bin"/><Relationship Id="rId10" Type="http://schemas.openxmlformats.org/officeDocument/2006/relationships/image" Target="../media/image84.wmf"/><Relationship Id="rId4" Type="http://schemas.openxmlformats.org/officeDocument/2006/relationships/image" Target="../media/image81.wmf"/><Relationship Id="rId9" Type="http://schemas.openxmlformats.org/officeDocument/2006/relationships/oleObject" Target="../embeddings/oleObject71.bin"/><Relationship Id="rId14" Type="http://schemas.openxmlformats.org/officeDocument/2006/relationships/image" Target="../media/image86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87.w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88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89.wmf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wmf"/><Relationship Id="rId13" Type="http://schemas.openxmlformats.org/officeDocument/2006/relationships/oleObject" Target="../embeddings/oleObject82.bin"/><Relationship Id="rId18" Type="http://schemas.openxmlformats.org/officeDocument/2006/relationships/image" Target="../media/image97.wmf"/><Relationship Id="rId3" Type="http://schemas.openxmlformats.org/officeDocument/2006/relationships/oleObject" Target="../embeddings/oleObject77.bin"/><Relationship Id="rId7" Type="http://schemas.openxmlformats.org/officeDocument/2006/relationships/oleObject" Target="../embeddings/oleObject79.bin"/><Relationship Id="rId12" Type="http://schemas.openxmlformats.org/officeDocument/2006/relationships/image" Target="../media/image94.wmf"/><Relationship Id="rId17" Type="http://schemas.openxmlformats.org/officeDocument/2006/relationships/oleObject" Target="../embeddings/oleObject84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96.wmf"/><Relationship Id="rId20" Type="http://schemas.openxmlformats.org/officeDocument/2006/relationships/image" Target="../media/image98.wmf"/><Relationship Id="rId1" Type="http://schemas.openxmlformats.org/officeDocument/2006/relationships/vmlDrawing" Target="../drawings/vmlDrawing17.vml"/><Relationship Id="rId6" Type="http://schemas.openxmlformats.org/officeDocument/2006/relationships/image" Target="../media/image91.wmf"/><Relationship Id="rId11" Type="http://schemas.openxmlformats.org/officeDocument/2006/relationships/oleObject" Target="../embeddings/oleObject81.bin"/><Relationship Id="rId5" Type="http://schemas.openxmlformats.org/officeDocument/2006/relationships/oleObject" Target="../embeddings/oleObject78.bin"/><Relationship Id="rId15" Type="http://schemas.openxmlformats.org/officeDocument/2006/relationships/oleObject" Target="../embeddings/oleObject83.bin"/><Relationship Id="rId10" Type="http://schemas.openxmlformats.org/officeDocument/2006/relationships/image" Target="../media/image93.wmf"/><Relationship Id="rId19" Type="http://schemas.openxmlformats.org/officeDocument/2006/relationships/oleObject" Target="../embeddings/oleObject85.bin"/><Relationship Id="rId4" Type="http://schemas.openxmlformats.org/officeDocument/2006/relationships/image" Target="../media/image90.wmf"/><Relationship Id="rId9" Type="http://schemas.openxmlformats.org/officeDocument/2006/relationships/oleObject" Target="../embeddings/oleObject80.bin"/><Relationship Id="rId14" Type="http://schemas.openxmlformats.org/officeDocument/2006/relationships/image" Target="../media/image95.wmf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99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620713"/>
            <a:ext cx="8804275" cy="4824511"/>
          </a:xfrm>
          <a:solidFill>
            <a:srgbClr val="CBFAFF"/>
          </a:solidFill>
        </p:spPr>
        <p:txBody>
          <a:bodyPr/>
          <a:lstStyle/>
          <a:p>
            <a:r>
              <a:rPr lang="ru-RU" sz="4800" b="1" dirty="0" smtClean="0">
                <a:latin typeface="Verdana" pitchFamily="34" charset="0"/>
              </a:rPr>
              <a:t>Современные проблемы управления цепями поставок</a:t>
            </a:r>
            <a:endParaRPr lang="ru-RU" sz="48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4611688" y="4964113"/>
            <a:ext cx="1311275" cy="515937"/>
          </a:xfrm>
          <a:prstGeom prst="rect">
            <a:avLst/>
          </a:prstGeom>
          <a:gradFill rotWithShape="1">
            <a:gsLst>
              <a:gs pos="0">
                <a:srgbClr val="F5D8C3"/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500" b="1" smtClean="0">
                <a:solidFill>
                  <a:srgbClr val="000000"/>
                </a:solidFill>
              </a:rPr>
              <a:t>Склад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85800" y="5445125"/>
            <a:ext cx="7445375" cy="387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500" b="1" i="1" smtClean="0">
              <a:solidFill>
                <a:srgbClr val="000000"/>
              </a:solidFill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742950" y="1854200"/>
            <a:ext cx="77152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b="1" smtClean="0">
                <a:solidFill>
                  <a:srgbClr val="BE23DD"/>
                </a:solidFill>
              </a:rPr>
              <a:t>на микроуровне</a:t>
            </a:r>
          </a:p>
          <a:p>
            <a:pPr eaLnBrk="1" hangingPunct="1"/>
            <a:r>
              <a:rPr lang="ru-RU" sz="1500" b="1" smtClean="0">
                <a:solidFill>
                  <a:srgbClr val="A50021"/>
                </a:solidFill>
              </a:rPr>
              <a:t>традиционный</a:t>
            </a:r>
            <a:r>
              <a:rPr lang="ru-RU" sz="1500" b="1" i="0" smtClean="0">
                <a:solidFill>
                  <a:srgbClr val="000000"/>
                </a:solidFill>
              </a:rPr>
              <a:t> подход</a:t>
            </a: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1227138" y="2478088"/>
            <a:ext cx="1433512" cy="644525"/>
          </a:xfrm>
          <a:prstGeom prst="rect">
            <a:avLst/>
          </a:prstGeom>
          <a:gradFill rotWithShape="0">
            <a:gsLst>
              <a:gs pos="0">
                <a:srgbClr val="FF6E01">
                  <a:alpha val="50000"/>
                </a:srgbClr>
              </a:gs>
              <a:gs pos="100000">
                <a:srgbClr val="AAFF8F">
                  <a:alpha val="50000"/>
                </a:srgbClr>
              </a:gs>
            </a:gsLst>
            <a:path path="rect">
              <a:fillToRect l="100000" t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500" b="1" smtClean="0">
                <a:solidFill>
                  <a:srgbClr val="000000"/>
                </a:solidFill>
              </a:rPr>
              <a:t>Служба</a:t>
            </a:r>
          </a:p>
          <a:p>
            <a:pPr algn="ctr"/>
            <a:r>
              <a:rPr lang="ru-RU" sz="1500" b="1" smtClean="0">
                <a:solidFill>
                  <a:srgbClr val="000000"/>
                </a:solidFill>
              </a:rPr>
              <a:t>снабжения</a:t>
            </a:r>
          </a:p>
          <a:p>
            <a:pPr algn="ctr"/>
            <a:endParaRPr lang="ru-RU" sz="1500" b="1" smtClean="0">
              <a:solidFill>
                <a:srgbClr val="000000"/>
              </a:solidFill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3140075" y="2463800"/>
            <a:ext cx="1239838" cy="646113"/>
          </a:xfrm>
          <a:prstGeom prst="rect">
            <a:avLst/>
          </a:prstGeom>
          <a:gradFill rotWithShape="1">
            <a:gsLst>
              <a:gs pos="0">
                <a:srgbClr val="F5D8C3"/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500" b="1" smtClean="0">
                <a:solidFill>
                  <a:srgbClr val="000000"/>
                </a:solidFill>
              </a:rPr>
              <a:t>Транспорт</a:t>
            </a:r>
          </a:p>
        </p:txBody>
      </p:sp>
      <p:sp>
        <p:nvSpPr>
          <p:cNvPr id="356359" name="Rectangle 7"/>
          <p:cNvSpPr>
            <a:spLocks noChangeArrowheads="1"/>
          </p:cNvSpPr>
          <p:nvPr/>
        </p:nvSpPr>
        <p:spPr bwMode="auto">
          <a:xfrm>
            <a:off x="1254125" y="3381375"/>
            <a:ext cx="6402388" cy="38576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500" b="1" i="1">
                <a:solidFill>
                  <a:srgbClr val="000000"/>
                </a:solidFill>
              </a:rPr>
              <a:t>Объекты управления – отдельные подразделения фирмы</a:t>
            </a:r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auto">
          <a:xfrm>
            <a:off x="901700" y="2738438"/>
            <a:ext cx="325438" cy="190500"/>
          </a:xfrm>
          <a:prstGeom prst="rightArrow">
            <a:avLst>
              <a:gd name="adj1" fmla="val 50000"/>
              <a:gd name="adj2" fmla="val 4270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585" name="AutoShape 9"/>
          <p:cNvSpPr>
            <a:spLocks noChangeArrowheads="1"/>
          </p:cNvSpPr>
          <p:nvPr/>
        </p:nvSpPr>
        <p:spPr bwMode="auto">
          <a:xfrm>
            <a:off x="1295400" y="2921000"/>
            <a:ext cx="1270000" cy="112713"/>
          </a:xfrm>
          <a:prstGeom prst="rightArrow">
            <a:avLst>
              <a:gd name="adj1" fmla="val 50000"/>
              <a:gd name="adj2" fmla="val 28168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586" name="AutoShape 10"/>
          <p:cNvSpPr>
            <a:spLocks noChangeArrowheads="1"/>
          </p:cNvSpPr>
          <p:nvPr/>
        </p:nvSpPr>
        <p:spPr bwMode="auto">
          <a:xfrm>
            <a:off x="3267075" y="2952750"/>
            <a:ext cx="947738" cy="114300"/>
          </a:xfrm>
          <a:prstGeom prst="rightArrow">
            <a:avLst>
              <a:gd name="adj1" fmla="val 50000"/>
              <a:gd name="adj2" fmla="val 207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587" name="AutoShape 11"/>
          <p:cNvSpPr>
            <a:spLocks noChangeArrowheads="1"/>
          </p:cNvSpPr>
          <p:nvPr/>
        </p:nvSpPr>
        <p:spPr bwMode="auto">
          <a:xfrm>
            <a:off x="2757488" y="2738438"/>
            <a:ext cx="319087" cy="193675"/>
          </a:xfrm>
          <a:prstGeom prst="rightArrow">
            <a:avLst>
              <a:gd name="adj1" fmla="val 50000"/>
              <a:gd name="adj2" fmla="val 411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588" name="AutoShape 12"/>
          <p:cNvSpPr>
            <a:spLocks noChangeArrowheads="1"/>
          </p:cNvSpPr>
          <p:nvPr/>
        </p:nvSpPr>
        <p:spPr bwMode="auto">
          <a:xfrm>
            <a:off x="5891213" y="2738438"/>
            <a:ext cx="227012" cy="160337"/>
          </a:xfrm>
          <a:prstGeom prst="rightArrow">
            <a:avLst>
              <a:gd name="adj1" fmla="val 50000"/>
              <a:gd name="adj2" fmla="val 3539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7777163" y="2738438"/>
            <a:ext cx="287337" cy="182562"/>
          </a:xfrm>
          <a:prstGeom prst="rightArrow">
            <a:avLst>
              <a:gd name="adj1" fmla="val 50000"/>
              <a:gd name="adj2" fmla="val 3934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685800" y="3960813"/>
            <a:ext cx="77152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500" b="1" smtClean="0">
                <a:solidFill>
                  <a:srgbClr val="A50021"/>
                </a:solidFill>
              </a:rPr>
              <a:t>логистический</a:t>
            </a:r>
            <a:r>
              <a:rPr lang="ru-RU" sz="1500" b="1" i="0" smtClean="0">
                <a:solidFill>
                  <a:srgbClr val="000000"/>
                </a:solidFill>
              </a:rPr>
              <a:t> подход</a:t>
            </a:r>
          </a:p>
        </p:txBody>
      </p:sp>
      <p:sp>
        <p:nvSpPr>
          <p:cNvPr id="24591" name="Line 15"/>
          <p:cNvSpPr>
            <a:spLocks noChangeShapeType="1"/>
          </p:cNvSpPr>
          <p:nvPr/>
        </p:nvSpPr>
        <p:spPr bwMode="auto">
          <a:xfrm rot="10800000" flipV="1">
            <a:off x="2039938" y="4670425"/>
            <a:ext cx="0" cy="258763"/>
          </a:xfrm>
          <a:prstGeom prst="line">
            <a:avLst/>
          </a:prstGeom>
          <a:noFill/>
          <a:ln w="15875">
            <a:solidFill>
              <a:srgbClr val="5147D5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592" name="Line 16"/>
          <p:cNvSpPr>
            <a:spLocks noChangeShapeType="1"/>
          </p:cNvSpPr>
          <p:nvPr/>
        </p:nvSpPr>
        <p:spPr bwMode="auto">
          <a:xfrm flipV="1">
            <a:off x="4273550" y="3122613"/>
            <a:ext cx="0" cy="258762"/>
          </a:xfrm>
          <a:prstGeom prst="line">
            <a:avLst/>
          </a:prstGeom>
          <a:noFill/>
          <a:ln w="15875">
            <a:solidFill>
              <a:srgbClr val="5147D5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593" name="Line 17"/>
          <p:cNvSpPr>
            <a:spLocks noChangeShapeType="1"/>
          </p:cNvSpPr>
          <p:nvPr/>
        </p:nvSpPr>
        <p:spPr bwMode="auto">
          <a:xfrm flipV="1">
            <a:off x="6777038" y="3122613"/>
            <a:ext cx="0" cy="258762"/>
          </a:xfrm>
          <a:prstGeom prst="line">
            <a:avLst/>
          </a:prstGeom>
          <a:noFill/>
          <a:ln w="15875">
            <a:solidFill>
              <a:srgbClr val="5147D5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594" name="Line 18"/>
          <p:cNvSpPr>
            <a:spLocks noChangeShapeType="1"/>
          </p:cNvSpPr>
          <p:nvPr/>
        </p:nvSpPr>
        <p:spPr bwMode="auto">
          <a:xfrm flipV="1">
            <a:off x="2039938" y="3122613"/>
            <a:ext cx="0" cy="258762"/>
          </a:xfrm>
          <a:prstGeom prst="line">
            <a:avLst/>
          </a:prstGeom>
          <a:noFill/>
          <a:ln w="15875">
            <a:solidFill>
              <a:srgbClr val="5147D5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595" name="Line 19"/>
          <p:cNvSpPr>
            <a:spLocks noChangeShapeType="1"/>
          </p:cNvSpPr>
          <p:nvPr/>
        </p:nvSpPr>
        <p:spPr bwMode="auto">
          <a:xfrm rot="10800000" flipV="1">
            <a:off x="3652838" y="4689475"/>
            <a:ext cx="0" cy="258763"/>
          </a:xfrm>
          <a:prstGeom prst="line">
            <a:avLst/>
          </a:prstGeom>
          <a:noFill/>
          <a:ln w="15875">
            <a:solidFill>
              <a:srgbClr val="5147D5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596" name="Line 20"/>
          <p:cNvSpPr>
            <a:spLocks noChangeShapeType="1"/>
          </p:cNvSpPr>
          <p:nvPr/>
        </p:nvSpPr>
        <p:spPr bwMode="auto">
          <a:xfrm rot="10800000" flipV="1">
            <a:off x="6911975" y="4670425"/>
            <a:ext cx="0" cy="258763"/>
          </a:xfrm>
          <a:prstGeom prst="line">
            <a:avLst/>
          </a:prstGeom>
          <a:noFill/>
          <a:ln w="15875">
            <a:solidFill>
              <a:srgbClr val="5147D5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597" name="Rectangle 21"/>
          <p:cNvSpPr>
            <a:spLocks noChangeArrowheads="1"/>
          </p:cNvSpPr>
          <p:nvPr/>
        </p:nvSpPr>
        <p:spPr bwMode="auto">
          <a:xfrm>
            <a:off x="6146800" y="2463800"/>
            <a:ext cx="1557338" cy="646113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100000" t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000000"/>
              </a:buClr>
              <a:buSzPct val="75000"/>
              <a:buFont typeface="Wingdings" pitchFamily="2" charset="2"/>
              <a:buNone/>
            </a:pPr>
            <a:r>
              <a:rPr lang="ru-RU" sz="1500" b="1" smtClean="0">
                <a:solidFill>
                  <a:srgbClr val="000000"/>
                </a:solidFill>
              </a:rPr>
              <a:t>Служба</a:t>
            </a:r>
          </a:p>
          <a:p>
            <a:pPr algn="ctr">
              <a:spcBef>
                <a:spcPct val="20000"/>
              </a:spcBef>
              <a:buClr>
                <a:srgbClr val="000000"/>
              </a:buClr>
              <a:buSzPct val="75000"/>
              <a:buFont typeface="Wingdings" pitchFamily="2" charset="2"/>
              <a:buNone/>
            </a:pPr>
            <a:r>
              <a:rPr lang="ru-RU" sz="1500" b="1" smtClean="0">
                <a:solidFill>
                  <a:srgbClr val="000000"/>
                </a:solidFill>
              </a:rPr>
              <a:t>производства</a:t>
            </a:r>
          </a:p>
        </p:txBody>
      </p:sp>
      <p:sp>
        <p:nvSpPr>
          <p:cNvPr id="24598" name="AutoShape 22"/>
          <p:cNvSpPr>
            <a:spLocks noChangeArrowheads="1"/>
          </p:cNvSpPr>
          <p:nvPr/>
        </p:nvSpPr>
        <p:spPr bwMode="auto">
          <a:xfrm>
            <a:off x="754063" y="5573713"/>
            <a:ext cx="541337" cy="193675"/>
          </a:xfrm>
          <a:prstGeom prst="rightArrow">
            <a:avLst>
              <a:gd name="adj1" fmla="val 50000"/>
              <a:gd name="adj2" fmla="val 6987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599" name="AutoShape 23"/>
          <p:cNvSpPr>
            <a:spLocks noChangeArrowheads="1"/>
          </p:cNvSpPr>
          <p:nvPr/>
        </p:nvSpPr>
        <p:spPr bwMode="auto">
          <a:xfrm>
            <a:off x="1362075" y="5605463"/>
            <a:ext cx="1422400" cy="130175"/>
          </a:xfrm>
          <a:prstGeom prst="rightArrow">
            <a:avLst>
              <a:gd name="adj1" fmla="val 50000"/>
              <a:gd name="adj2" fmla="val 273171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600" name="AutoShape 24"/>
          <p:cNvSpPr>
            <a:spLocks noChangeArrowheads="1"/>
          </p:cNvSpPr>
          <p:nvPr/>
        </p:nvSpPr>
        <p:spPr bwMode="auto">
          <a:xfrm>
            <a:off x="2919413" y="5581650"/>
            <a:ext cx="541337" cy="193675"/>
          </a:xfrm>
          <a:prstGeom prst="rightArrow">
            <a:avLst>
              <a:gd name="adj1" fmla="val 50000"/>
              <a:gd name="adj2" fmla="val 6987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601" name="AutoShape 25"/>
          <p:cNvSpPr>
            <a:spLocks noChangeArrowheads="1"/>
          </p:cNvSpPr>
          <p:nvPr/>
        </p:nvSpPr>
        <p:spPr bwMode="auto">
          <a:xfrm>
            <a:off x="6243638" y="2995613"/>
            <a:ext cx="1420812" cy="128587"/>
          </a:xfrm>
          <a:prstGeom prst="rightArrow">
            <a:avLst>
              <a:gd name="adj1" fmla="val 50000"/>
              <a:gd name="adj2" fmla="val 27623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602" name="AutoShape 26"/>
          <p:cNvSpPr>
            <a:spLocks noChangeArrowheads="1"/>
          </p:cNvSpPr>
          <p:nvPr/>
        </p:nvSpPr>
        <p:spPr bwMode="auto">
          <a:xfrm>
            <a:off x="3613150" y="5614988"/>
            <a:ext cx="1420813" cy="128587"/>
          </a:xfrm>
          <a:prstGeom prst="rightArrow">
            <a:avLst>
              <a:gd name="adj1" fmla="val 50000"/>
              <a:gd name="adj2" fmla="val 276236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603" name="AutoShape 27"/>
          <p:cNvSpPr>
            <a:spLocks noChangeArrowheads="1"/>
          </p:cNvSpPr>
          <p:nvPr/>
        </p:nvSpPr>
        <p:spPr bwMode="auto">
          <a:xfrm>
            <a:off x="5287963" y="5589588"/>
            <a:ext cx="541337" cy="193675"/>
          </a:xfrm>
          <a:prstGeom prst="rightArrow">
            <a:avLst>
              <a:gd name="adj1" fmla="val 50000"/>
              <a:gd name="adj2" fmla="val 6987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604" name="AutoShape 28"/>
          <p:cNvSpPr>
            <a:spLocks noChangeArrowheads="1"/>
          </p:cNvSpPr>
          <p:nvPr/>
        </p:nvSpPr>
        <p:spPr bwMode="auto">
          <a:xfrm>
            <a:off x="6032500" y="5614988"/>
            <a:ext cx="1422400" cy="128587"/>
          </a:xfrm>
          <a:prstGeom prst="rightArrow">
            <a:avLst>
              <a:gd name="adj1" fmla="val 50000"/>
              <a:gd name="adj2" fmla="val 276544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605" name="AutoShape 29"/>
          <p:cNvSpPr>
            <a:spLocks noChangeArrowheads="1"/>
          </p:cNvSpPr>
          <p:nvPr/>
        </p:nvSpPr>
        <p:spPr bwMode="auto">
          <a:xfrm>
            <a:off x="7589838" y="5589588"/>
            <a:ext cx="541337" cy="193675"/>
          </a:xfrm>
          <a:prstGeom prst="rightArrow">
            <a:avLst>
              <a:gd name="adj1" fmla="val 50000"/>
              <a:gd name="adj2" fmla="val 6987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356382" name="Rectangle 30"/>
          <p:cNvSpPr>
            <a:spLocks noChangeArrowheads="1"/>
          </p:cNvSpPr>
          <p:nvPr/>
        </p:nvSpPr>
        <p:spPr bwMode="auto">
          <a:xfrm>
            <a:off x="1227138" y="6089650"/>
            <a:ext cx="6565900" cy="3873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AAFF8F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500" b="1" i="1">
                <a:solidFill>
                  <a:srgbClr val="000000"/>
                </a:solidFill>
              </a:rPr>
              <a:t>Новый объект управления – сквозной материальный поток</a:t>
            </a:r>
          </a:p>
        </p:txBody>
      </p:sp>
      <p:sp>
        <p:nvSpPr>
          <p:cNvPr id="24607" name="Line 31"/>
          <p:cNvSpPr>
            <a:spLocks noChangeShapeType="1"/>
          </p:cNvSpPr>
          <p:nvPr/>
        </p:nvSpPr>
        <p:spPr bwMode="auto">
          <a:xfrm flipV="1">
            <a:off x="4340225" y="5832475"/>
            <a:ext cx="0" cy="257175"/>
          </a:xfrm>
          <a:prstGeom prst="line">
            <a:avLst/>
          </a:prstGeom>
          <a:noFill/>
          <a:ln w="19050">
            <a:solidFill>
              <a:srgbClr val="5147D5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608" name="Rectangle 32"/>
          <p:cNvSpPr>
            <a:spLocks noChangeArrowheads="1"/>
          </p:cNvSpPr>
          <p:nvPr/>
        </p:nvSpPr>
        <p:spPr bwMode="auto">
          <a:xfrm>
            <a:off x="1295400" y="4929188"/>
            <a:ext cx="1555750" cy="515937"/>
          </a:xfrm>
          <a:prstGeom prst="rect">
            <a:avLst/>
          </a:prstGeom>
          <a:gradFill rotWithShape="0">
            <a:gsLst>
              <a:gs pos="0">
                <a:srgbClr val="FF6E01">
                  <a:alpha val="50000"/>
                </a:srgbClr>
              </a:gs>
              <a:gs pos="100000">
                <a:srgbClr val="AAFF8F">
                  <a:alpha val="50000"/>
                </a:srgbClr>
              </a:gs>
            </a:gsLst>
            <a:path path="rect">
              <a:fillToRect l="100000" t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500" b="1" smtClean="0">
                <a:solidFill>
                  <a:srgbClr val="000000"/>
                </a:solidFill>
              </a:rPr>
              <a:t>Служба</a:t>
            </a:r>
          </a:p>
          <a:p>
            <a:pPr algn="ctr"/>
            <a:r>
              <a:rPr lang="ru-RU" sz="1500" b="1" smtClean="0">
                <a:solidFill>
                  <a:srgbClr val="000000"/>
                </a:solidFill>
              </a:rPr>
              <a:t>снабжения</a:t>
            </a:r>
          </a:p>
        </p:txBody>
      </p:sp>
      <p:sp>
        <p:nvSpPr>
          <p:cNvPr id="24609" name="Rectangle 33"/>
          <p:cNvSpPr>
            <a:spLocks noChangeArrowheads="1"/>
          </p:cNvSpPr>
          <p:nvPr/>
        </p:nvSpPr>
        <p:spPr bwMode="auto">
          <a:xfrm>
            <a:off x="3013075" y="4932363"/>
            <a:ext cx="1374775" cy="515937"/>
          </a:xfrm>
          <a:prstGeom prst="rect">
            <a:avLst/>
          </a:prstGeom>
          <a:gradFill rotWithShape="1">
            <a:gsLst>
              <a:gs pos="0">
                <a:srgbClr val="F5D8C3"/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500" b="1" smtClean="0">
                <a:solidFill>
                  <a:srgbClr val="000000"/>
                </a:solidFill>
              </a:rPr>
              <a:t>Транспорт</a:t>
            </a:r>
          </a:p>
        </p:txBody>
      </p:sp>
      <p:sp>
        <p:nvSpPr>
          <p:cNvPr id="24610" name="Rectangle 34"/>
          <p:cNvSpPr>
            <a:spLocks noChangeArrowheads="1"/>
          </p:cNvSpPr>
          <p:nvPr/>
        </p:nvSpPr>
        <p:spPr bwMode="auto">
          <a:xfrm>
            <a:off x="6100763" y="4929188"/>
            <a:ext cx="1555750" cy="515937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100000" t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000000"/>
              </a:buClr>
              <a:buSzPct val="75000"/>
              <a:buFont typeface="Wingdings" pitchFamily="2" charset="2"/>
              <a:buNone/>
            </a:pPr>
            <a:endParaRPr lang="ru-RU" sz="1500" b="1" smtClean="0">
              <a:solidFill>
                <a:srgbClr val="000000"/>
              </a:solidFill>
            </a:endParaRPr>
          </a:p>
          <a:p>
            <a:pPr algn="ctr">
              <a:spcBef>
                <a:spcPct val="20000"/>
              </a:spcBef>
              <a:buClr>
                <a:srgbClr val="000000"/>
              </a:buClr>
              <a:buSzPct val="75000"/>
              <a:buFont typeface="Wingdings" pitchFamily="2" charset="2"/>
              <a:buNone/>
            </a:pPr>
            <a:r>
              <a:rPr lang="ru-RU" sz="1500" b="1" smtClean="0">
                <a:solidFill>
                  <a:srgbClr val="000000"/>
                </a:solidFill>
              </a:rPr>
              <a:t>Служба</a:t>
            </a:r>
          </a:p>
          <a:p>
            <a:pPr algn="ctr">
              <a:spcBef>
                <a:spcPct val="20000"/>
              </a:spcBef>
              <a:buClr>
                <a:srgbClr val="000000"/>
              </a:buClr>
              <a:buSzPct val="75000"/>
              <a:buFont typeface="Wingdings" pitchFamily="2" charset="2"/>
              <a:buNone/>
            </a:pPr>
            <a:r>
              <a:rPr lang="ru-RU" sz="1500" b="1" smtClean="0">
                <a:solidFill>
                  <a:srgbClr val="000000"/>
                </a:solidFill>
              </a:rPr>
              <a:t> производства</a:t>
            </a:r>
          </a:p>
          <a:p>
            <a:pPr algn="ctr"/>
            <a:endParaRPr lang="ru-RU" sz="1500" b="1" smtClean="0">
              <a:solidFill>
                <a:srgbClr val="000000"/>
              </a:solidFill>
            </a:endParaRPr>
          </a:p>
        </p:txBody>
      </p:sp>
      <p:sp>
        <p:nvSpPr>
          <p:cNvPr id="356387" name="Rectangle 35"/>
          <p:cNvSpPr>
            <a:spLocks noChangeArrowheads="1"/>
          </p:cNvSpPr>
          <p:nvPr/>
        </p:nvSpPr>
        <p:spPr bwMode="auto">
          <a:xfrm>
            <a:off x="1295400" y="4283075"/>
            <a:ext cx="6294438" cy="3873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500" b="1" i="1">
                <a:solidFill>
                  <a:srgbClr val="000000"/>
                </a:solidFill>
              </a:rPr>
              <a:t>Объекты управления – отдельные подразделения фирмы</a:t>
            </a:r>
          </a:p>
        </p:txBody>
      </p:sp>
      <p:sp>
        <p:nvSpPr>
          <p:cNvPr id="24612" name="Line 36"/>
          <p:cNvSpPr>
            <a:spLocks noChangeShapeType="1"/>
          </p:cNvSpPr>
          <p:nvPr/>
        </p:nvSpPr>
        <p:spPr bwMode="auto">
          <a:xfrm rot="10800000" flipV="1">
            <a:off x="5186363" y="4689475"/>
            <a:ext cx="0" cy="258763"/>
          </a:xfrm>
          <a:prstGeom prst="line">
            <a:avLst/>
          </a:prstGeom>
          <a:noFill/>
          <a:ln w="15875">
            <a:solidFill>
              <a:srgbClr val="5147D5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613" name="Rectangle 37"/>
          <p:cNvSpPr>
            <a:spLocks noChangeArrowheads="1"/>
          </p:cNvSpPr>
          <p:nvPr/>
        </p:nvSpPr>
        <p:spPr bwMode="auto">
          <a:xfrm>
            <a:off x="4706938" y="2495550"/>
            <a:ext cx="1120775" cy="644525"/>
          </a:xfrm>
          <a:prstGeom prst="rect">
            <a:avLst/>
          </a:prstGeom>
          <a:gradFill rotWithShape="1">
            <a:gsLst>
              <a:gs pos="0">
                <a:srgbClr val="F5D8C3"/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500" b="1" smtClean="0">
                <a:solidFill>
                  <a:srgbClr val="000000"/>
                </a:solidFill>
              </a:rPr>
              <a:t>Склад</a:t>
            </a:r>
          </a:p>
        </p:txBody>
      </p:sp>
      <p:sp>
        <p:nvSpPr>
          <p:cNvPr id="24614" name="AutoShape 38"/>
          <p:cNvSpPr>
            <a:spLocks noChangeArrowheads="1"/>
          </p:cNvSpPr>
          <p:nvPr/>
        </p:nvSpPr>
        <p:spPr bwMode="auto">
          <a:xfrm>
            <a:off x="4784725" y="2982913"/>
            <a:ext cx="947738" cy="115887"/>
          </a:xfrm>
          <a:prstGeom prst="rightArrow">
            <a:avLst>
              <a:gd name="adj1" fmla="val 50000"/>
              <a:gd name="adj2" fmla="val 2044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sp>
        <p:nvSpPr>
          <p:cNvPr id="24615" name="AutoShape 39"/>
          <p:cNvSpPr>
            <a:spLocks noChangeArrowheads="1"/>
          </p:cNvSpPr>
          <p:nvPr/>
        </p:nvSpPr>
        <p:spPr bwMode="auto">
          <a:xfrm>
            <a:off x="4419600" y="2708275"/>
            <a:ext cx="255588" cy="192088"/>
          </a:xfrm>
          <a:prstGeom prst="rightArrow">
            <a:avLst>
              <a:gd name="adj1" fmla="val 50000"/>
              <a:gd name="adj2" fmla="val 3326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i="1" smtClean="0">
              <a:solidFill>
                <a:srgbClr val="000000"/>
              </a:solidFill>
            </a:endParaRPr>
          </a:p>
        </p:txBody>
      </p:sp>
      <p:grpSp>
        <p:nvGrpSpPr>
          <p:cNvPr id="24616" name="Group 41"/>
          <p:cNvGrpSpPr>
            <a:grpSpLocks/>
          </p:cNvGrpSpPr>
          <p:nvPr/>
        </p:nvGrpSpPr>
        <p:grpSpPr bwMode="auto">
          <a:xfrm>
            <a:off x="228600" y="152400"/>
            <a:ext cx="8763000" cy="879475"/>
            <a:chOff x="144" y="96"/>
            <a:chExt cx="5520" cy="554"/>
          </a:xfrm>
        </p:grpSpPr>
        <p:pic>
          <p:nvPicPr>
            <p:cNvPr id="24619" name="Picture 42" descr="22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96"/>
              <a:ext cx="720" cy="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4620" name="Group 43"/>
            <p:cNvGrpSpPr>
              <a:grpSpLocks/>
            </p:cNvGrpSpPr>
            <p:nvPr/>
          </p:nvGrpSpPr>
          <p:grpSpPr bwMode="auto">
            <a:xfrm>
              <a:off x="192" y="576"/>
              <a:ext cx="4224" cy="36"/>
              <a:chOff x="192" y="480"/>
              <a:chExt cx="4224" cy="36"/>
            </a:xfrm>
          </p:grpSpPr>
          <p:sp>
            <p:nvSpPr>
              <p:cNvPr id="24622" name="Line 44"/>
              <p:cNvSpPr>
                <a:spLocks noChangeShapeType="1"/>
              </p:cNvSpPr>
              <p:nvPr/>
            </p:nvSpPr>
            <p:spPr bwMode="auto">
              <a:xfrm>
                <a:off x="192" y="480"/>
                <a:ext cx="422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 type="non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623" name="Line 45"/>
              <p:cNvSpPr>
                <a:spLocks noChangeShapeType="1"/>
              </p:cNvSpPr>
              <p:nvPr/>
            </p:nvSpPr>
            <p:spPr bwMode="auto">
              <a:xfrm>
                <a:off x="192" y="516"/>
                <a:ext cx="288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non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56398" name="Rectangle 46"/>
            <p:cNvSpPr>
              <a:spLocks noChangeArrowheads="1"/>
            </p:cNvSpPr>
            <p:nvPr/>
          </p:nvSpPr>
          <p:spPr bwMode="auto">
            <a:xfrm>
              <a:off x="144" y="192"/>
              <a:ext cx="488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ru-RU" sz="1400" b="1" dirty="0">
                <a:solidFill>
                  <a:srgbClr val="B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sp>
        <p:nvSpPr>
          <p:cNvPr id="356399" name="Rectangle 47"/>
          <p:cNvSpPr>
            <a:spLocks noChangeArrowheads="1"/>
          </p:cNvSpPr>
          <p:nvPr/>
        </p:nvSpPr>
        <p:spPr bwMode="auto">
          <a:xfrm>
            <a:off x="304800" y="1066800"/>
            <a:ext cx="6705600" cy="685800"/>
          </a:xfrm>
          <a:prstGeom prst="rect">
            <a:avLst/>
          </a:prstGeom>
          <a:solidFill>
            <a:srgbClr val="CCFFFF"/>
          </a:solidFill>
          <a:ln w="15875">
            <a:solidFill>
              <a:srgbClr val="000080"/>
            </a:solidFill>
            <a:prstDash val="lgDash"/>
            <a:miter lim="800000"/>
            <a:headEnd/>
            <a:tailEnd/>
          </a:ln>
          <a:effectLst>
            <a:prstShdw prst="shdw17" dist="17961" dir="2700000">
              <a:srgbClr val="000080">
                <a:gamma/>
                <a:shade val="60000"/>
                <a:invGamma/>
              </a:srgbClr>
            </a:prstShdw>
          </a:effectLst>
        </p:spPr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  <a:t>Традиционный и логистический подход к управлению материальными потоками </a:t>
            </a:r>
            <a:endParaRPr lang="ru-RU" sz="1400" dirty="0">
              <a:solidFill>
                <a:srgbClr val="000000"/>
              </a:solidFill>
              <a:latin typeface="Bookman Old Style" pitchFamily="18" charset="0"/>
            </a:endParaRPr>
          </a:p>
        </p:txBody>
      </p:sp>
      <p:sp>
        <p:nvSpPr>
          <p:cNvPr id="356400" name="AutoShape 48"/>
          <p:cNvSpPr>
            <a:spLocks noChangeArrowheads="1"/>
          </p:cNvSpPr>
          <p:nvPr/>
        </p:nvSpPr>
        <p:spPr bwMode="auto">
          <a:xfrm>
            <a:off x="8388350" y="6237288"/>
            <a:ext cx="360363" cy="360362"/>
          </a:xfrm>
          <a:prstGeom prst="pentagon">
            <a:avLst/>
          </a:prstGeom>
          <a:solidFill>
            <a:srgbClr val="E1E7E7">
              <a:alpha val="50999"/>
            </a:srgbClr>
          </a:solidFill>
          <a:ln w="15875">
            <a:solidFill>
              <a:srgbClr val="0000FF"/>
            </a:solidFill>
            <a:prstDash val="lg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7</a:t>
            </a:r>
            <a:endParaRPr lang="ru-RU" i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44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AutoShape 2"/>
          <p:cNvSpPr>
            <a:spLocks noChangeArrowheads="1"/>
          </p:cNvSpPr>
          <p:nvPr/>
        </p:nvSpPr>
        <p:spPr bwMode="auto">
          <a:xfrm>
            <a:off x="4006850" y="5245100"/>
            <a:ext cx="458788" cy="328613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 i="1">
              <a:solidFill>
                <a:srgbClr val="000000"/>
              </a:solidFill>
            </a:endParaRPr>
          </a:p>
        </p:txBody>
      </p:sp>
      <p:sp>
        <p:nvSpPr>
          <p:cNvPr id="357379" name="Text Box 3"/>
          <p:cNvSpPr txBox="1">
            <a:spLocks noChangeArrowheads="1"/>
          </p:cNvSpPr>
          <p:nvPr/>
        </p:nvSpPr>
        <p:spPr bwMode="auto">
          <a:xfrm>
            <a:off x="330200" y="5583238"/>
            <a:ext cx="7918450" cy="741362"/>
          </a:xfrm>
          <a:prstGeom prst="rect">
            <a:avLst/>
          </a:prstGeom>
          <a:solidFill>
            <a:srgbClr val="FFB95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ru-RU" sz="1200" b="1" i="1">
                <a:solidFill>
                  <a:srgbClr val="000000"/>
                </a:solidFill>
              </a:rPr>
              <a:t>«</a:t>
            </a:r>
            <a:r>
              <a:rPr lang="ru-RU" sz="1200" b="1">
                <a:solidFill>
                  <a:srgbClr val="000000"/>
                </a:solidFill>
              </a:rPr>
              <a:t>Логистика – это </a:t>
            </a:r>
            <a:r>
              <a:rPr lang="ru-RU" sz="1200" b="1" i="1">
                <a:solidFill>
                  <a:srgbClr val="000000"/>
                </a:solidFill>
              </a:rPr>
              <a:t>общая точка зрения</a:t>
            </a:r>
            <a:r>
              <a:rPr lang="ru-RU" sz="1200" b="1">
                <a:solidFill>
                  <a:srgbClr val="000000"/>
                </a:solidFill>
              </a:rPr>
              <a:t> (стратегическая, тактическая, операционная) на компанию и ее партнеров по бизнесу с </a:t>
            </a:r>
            <a:r>
              <a:rPr lang="ru-RU" sz="1200" b="1" i="1">
                <a:solidFill>
                  <a:srgbClr val="000000"/>
                </a:solidFill>
              </a:rPr>
              <a:t>материальным потоком в качестве интегратора</a:t>
            </a:r>
            <a:r>
              <a:rPr lang="ru-RU" sz="1200" b="1">
                <a:solidFill>
                  <a:srgbClr val="000000"/>
                </a:solidFill>
              </a:rPr>
              <a:t>»</a:t>
            </a:r>
          </a:p>
          <a:p>
            <a:pPr algn="just">
              <a:spcBef>
                <a:spcPct val="50000"/>
              </a:spcBef>
              <a:defRPr/>
            </a:pPr>
            <a:r>
              <a:rPr lang="ru-RU" sz="1200" b="1" i="1">
                <a:solidFill>
                  <a:srgbClr val="333399"/>
                </a:solidFill>
              </a:rPr>
              <a:t>Международная конференция по логистике, Хельсинки, 1997г.</a:t>
            </a:r>
          </a:p>
        </p:txBody>
      </p:sp>
      <p:sp>
        <p:nvSpPr>
          <p:cNvPr id="357380" name="AutoShape 4"/>
          <p:cNvSpPr>
            <a:spLocks noChangeArrowheads="1"/>
          </p:cNvSpPr>
          <p:nvPr/>
        </p:nvSpPr>
        <p:spPr bwMode="auto">
          <a:xfrm>
            <a:off x="3994150" y="4019550"/>
            <a:ext cx="457200" cy="328613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 i="1">
              <a:solidFill>
                <a:srgbClr val="000000"/>
              </a:solidFill>
            </a:endParaRPr>
          </a:p>
        </p:txBody>
      </p:sp>
      <p:sp>
        <p:nvSpPr>
          <p:cNvPr id="357381" name="Text Box 5"/>
          <p:cNvSpPr txBox="1">
            <a:spLocks noChangeArrowheads="1"/>
          </p:cNvSpPr>
          <p:nvPr/>
        </p:nvSpPr>
        <p:spPr bwMode="auto">
          <a:xfrm>
            <a:off x="330200" y="4352925"/>
            <a:ext cx="7954963" cy="830263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ru-RU" sz="1200" b="1" i="1">
                <a:solidFill>
                  <a:srgbClr val="333399"/>
                </a:solidFill>
              </a:rPr>
              <a:t>Отличие</a:t>
            </a:r>
            <a:r>
              <a:rPr lang="ru-RU" sz="1200" b="1">
                <a:solidFill>
                  <a:srgbClr val="333399"/>
                </a:solidFill>
              </a:rPr>
              <a:t> логистического подхода заключается </a:t>
            </a:r>
            <a:r>
              <a:rPr lang="ru-RU" sz="1200" b="1" i="1">
                <a:solidFill>
                  <a:srgbClr val="333399"/>
                </a:solidFill>
              </a:rPr>
              <a:t>в</a:t>
            </a:r>
            <a:r>
              <a:rPr lang="ru-RU" sz="1200" b="1">
                <a:solidFill>
                  <a:srgbClr val="333399"/>
                </a:solidFill>
              </a:rPr>
              <a:t> </a:t>
            </a:r>
            <a:r>
              <a:rPr lang="ru-RU" sz="1200" b="1" i="1">
                <a:solidFill>
                  <a:srgbClr val="333399"/>
                </a:solidFill>
              </a:rPr>
              <a:t>интеграции</a:t>
            </a:r>
            <a:r>
              <a:rPr lang="ru-RU" sz="1200" b="1">
                <a:solidFill>
                  <a:srgbClr val="333399"/>
                </a:solidFill>
              </a:rPr>
              <a:t> отдельных звеньев материалопроводящей цепи </a:t>
            </a:r>
            <a:r>
              <a:rPr lang="ru-RU" sz="1200" b="1" i="1">
                <a:solidFill>
                  <a:srgbClr val="333399"/>
                </a:solidFill>
              </a:rPr>
              <a:t>в единую систему</a:t>
            </a:r>
            <a:r>
              <a:rPr lang="ru-RU" sz="1200" b="1">
                <a:solidFill>
                  <a:srgbClr val="333399"/>
                </a:solidFill>
              </a:rPr>
              <a:t> с целью достижения желаемого результата с минимальными затратами времени и ресурсов </a:t>
            </a:r>
            <a:r>
              <a:rPr lang="ru-RU" sz="1200" b="1" i="1">
                <a:solidFill>
                  <a:srgbClr val="333399"/>
                </a:solidFill>
              </a:rPr>
              <a:t>путем</a:t>
            </a:r>
            <a:r>
              <a:rPr lang="ru-RU" sz="1200" b="1">
                <a:solidFill>
                  <a:srgbClr val="333399"/>
                </a:solidFill>
              </a:rPr>
              <a:t> </a:t>
            </a:r>
            <a:r>
              <a:rPr lang="ru-RU" sz="1200" b="1" i="1">
                <a:solidFill>
                  <a:srgbClr val="333399"/>
                </a:solidFill>
              </a:rPr>
              <a:t>оптимального сквозного управления</a:t>
            </a:r>
            <a:r>
              <a:rPr lang="ru-RU" sz="1200" b="1">
                <a:solidFill>
                  <a:srgbClr val="333399"/>
                </a:solidFill>
              </a:rPr>
              <a:t> материальными и информационными потоками.</a:t>
            </a:r>
          </a:p>
        </p:txBody>
      </p:sp>
      <p:sp>
        <p:nvSpPr>
          <p:cNvPr id="357382" name="AutoShape 6"/>
          <p:cNvSpPr>
            <a:spLocks noChangeArrowheads="1"/>
          </p:cNvSpPr>
          <p:nvPr/>
        </p:nvSpPr>
        <p:spPr bwMode="auto">
          <a:xfrm>
            <a:off x="3994150" y="2587625"/>
            <a:ext cx="458788" cy="330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 i="1">
              <a:solidFill>
                <a:srgbClr val="000000"/>
              </a:solidFill>
            </a:endParaRPr>
          </a:p>
        </p:txBody>
      </p:sp>
      <p:sp>
        <p:nvSpPr>
          <p:cNvPr id="357383" name="Text Box 7"/>
          <p:cNvSpPr txBox="1">
            <a:spLocks noChangeArrowheads="1"/>
          </p:cNvSpPr>
          <p:nvPr/>
        </p:nvSpPr>
        <p:spPr bwMode="auto">
          <a:xfrm>
            <a:off x="330200" y="2147888"/>
            <a:ext cx="8004175" cy="41275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just">
              <a:lnSpc>
                <a:spcPct val="60000"/>
              </a:lnSpc>
              <a:spcBef>
                <a:spcPct val="50000"/>
              </a:spcBef>
              <a:defRPr/>
            </a:pPr>
            <a:r>
              <a:rPr lang="ru-RU" sz="1200" b="1" i="1">
                <a:solidFill>
                  <a:srgbClr val="000000"/>
                </a:solidFill>
              </a:rPr>
              <a:t>«</a:t>
            </a:r>
            <a:r>
              <a:rPr lang="ru-RU" sz="1200" b="1">
                <a:solidFill>
                  <a:srgbClr val="000000"/>
                </a:solidFill>
              </a:rPr>
              <a:t>Логистика</a:t>
            </a:r>
            <a:r>
              <a:rPr lang="ru-RU" sz="1200" b="1" i="1">
                <a:solidFill>
                  <a:srgbClr val="000000"/>
                </a:solidFill>
              </a:rPr>
              <a:t> – искусство снабжения армии и управления ее перемещением»</a:t>
            </a:r>
          </a:p>
          <a:p>
            <a:pPr algn="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sz="1200" b="1" i="1">
                <a:solidFill>
                  <a:srgbClr val="333399"/>
                </a:solidFill>
              </a:rPr>
              <a:t>IX </a:t>
            </a:r>
            <a:r>
              <a:rPr lang="ru-RU" sz="1200" b="1" i="1">
                <a:solidFill>
                  <a:srgbClr val="333399"/>
                </a:solidFill>
              </a:rPr>
              <a:t>век</a:t>
            </a:r>
          </a:p>
        </p:txBody>
      </p:sp>
      <p:sp>
        <p:nvSpPr>
          <p:cNvPr id="357384" name="Text Box 8"/>
          <p:cNvSpPr txBox="1">
            <a:spLocks noChangeArrowheads="1"/>
          </p:cNvSpPr>
          <p:nvPr/>
        </p:nvSpPr>
        <p:spPr bwMode="auto">
          <a:xfrm>
            <a:off x="304800" y="1660525"/>
            <a:ext cx="8102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b="1" i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Logo </a:t>
            </a:r>
            <a:r>
              <a:rPr lang="ru-RU" sz="1200" b="1" i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(греч.)  - думать,   </a:t>
            </a:r>
            <a:r>
              <a:rPr lang="en-US" sz="1200" b="1" i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Logistica </a:t>
            </a:r>
            <a:r>
              <a:rPr lang="ru-RU" sz="1200" b="1" i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– искусство практического проведения расчетов</a:t>
            </a:r>
          </a:p>
        </p:txBody>
      </p:sp>
      <p:sp>
        <p:nvSpPr>
          <p:cNvPr id="357385" name="Text Box 9"/>
          <p:cNvSpPr txBox="1">
            <a:spLocks noChangeArrowheads="1"/>
          </p:cNvSpPr>
          <p:nvPr/>
        </p:nvSpPr>
        <p:spPr bwMode="auto">
          <a:xfrm>
            <a:off x="319088" y="2906713"/>
            <a:ext cx="8002587" cy="1033462"/>
          </a:xfrm>
          <a:prstGeom prst="rect">
            <a:avLst/>
          </a:prstGeom>
          <a:solidFill>
            <a:srgbClr val="FFEB95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ru-RU" sz="1200" b="1">
                <a:solidFill>
                  <a:srgbClr val="000000"/>
                </a:solidFill>
              </a:rPr>
              <a:t>«Логистика – это </a:t>
            </a:r>
            <a:r>
              <a:rPr lang="ru-RU" sz="1200" b="1" i="1">
                <a:solidFill>
                  <a:srgbClr val="000000"/>
                </a:solidFill>
              </a:rPr>
              <a:t>процесс</a:t>
            </a:r>
            <a:r>
              <a:rPr lang="ru-RU" sz="1200" b="1">
                <a:solidFill>
                  <a:srgbClr val="000000"/>
                </a:solidFill>
              </a:rPr>
              <a:t> планирования и обеспечения (включая контроль) </a:t>
            </a:r>
            <a:r>
              <a:rPr lang="ru-RU" sz="1200" b="1" i="1">
                <a:solidFill>
                  <a:srgbClr val="000000"/>
                </a:solidFill>
              </a:rPr>
              <a:t>эффективного</a:t>
            </a:r>
            <a:r>
              <a:rPr lang="ru-RU" sz="1200" b="1">
                <a:solidFill>
                  <a:srgbClr val="000000"/>
                </a:solidFill>
              </a:rPr>
              <a:t> </a:t>
            </a:r>
            <a:r>
              <a:rPr lang="ru-RU" sz="1200" b="1" i="1">
                <a:solidFill>
                  <a:srgbClr val="000000"/>
                </a:solidFill>
              </a:rPr>
              <a:t>и непрерывного поступления товаров</a:t>
            </a:r>
            <a:r>
              <a:rPr lang="ru-RU" sz="1200" b="1">
                <a:solidFill>
                  <a:srgbClr val="000000"/>
                </a:solidFill>
              </a:rPr>
              <a:t>, услуг и сопутствующей информации оттуда, где они создаются, к потребителю, </a:t>
            </a:r>
            <a:r>
              <a:rPr lang="ru-RU" sz="1200" b="1" i="1">
                <a:solidFill>
                  <a:srgbClr val="000000"/>
                </a:solidFill>
              </a:rPr>
              <a:t>направленный на</a:t>
            </a:r>
            <a:r>
              <a:rPr lang="ru-RU" sz="1200" b="1">
                <a:solidFill>
                  <a:srgbClr val="000000"/>
                </a:solidFill>
              </a:rPr>
              <a:t> </a:t>
            </a:r>
            <a:r>
              <a:rPr lang="ru-RU" sz="1200" b="1" i="1">
                <a:solidFill>
                  <a:srgbClr val="000000"/>
                </a:solidFill>
              </a:rPr>
              <a:t>всемерное удовлетворение потребительских запросов</a:t>
            </a:r>
            <a:r>
              <a:rPr lang="ru-RU" sz="1200" b="1">
                <a:solidFill>
                  <a:srgbClr val="000000"/>
                </a:solidFill>
              </a:rPr>
              <a:t>»</a:t>
            </a:r>
          </a:p>
          <a:p>
            <a:pPr>
              <a:lnSpc>
                <a:spcPct val="60000"/>
              </a:lnSpc>
              <a:spcBef>
                <a:spcPct val="50000"/>
              </a:spcBef>
              <a:defRPr/>
            </a:pPr>
            <a:r>
              <a:rPr lang="ru-RU" sz="1200" b="1" i="1">
                <a:solidFill>
                  <a:srgbClr val="333399"/>
                </a:solidFill>
              </a:rPr>
              <a:t>Совет логистического менеджмента США, </a:t>
            </a:r>
            <a:r>
              <a:rPr lang="en-US" sz="1200" b="1" i="1">
                <a:solidFill>
                  <a:srgbClr val="333399"/>
                </a:solidFill>
              </a:rPr>
              <a:t>1991</a:t>
            </a:r>
            <a:r>
              <a:rPr lang="ru-RU" sz="1200" b="1" i="1">
                <a:solidFill>
                  <a:srgbClr val="333399"/>
                </a:solidFill>
              </a:rPr>
              <a:t>г.</a:t>
            </a:r>
          </a:p>
        </p:txBody>
      </p:sp>
      <p:grpSp>
        <p:nvGrpSpPr>
          <p:cNvPr id="25611" name="Group 17"/>
          <p:cNvGrpSpPr>
            <a:grpSpLocks/>
          </p:cNvGrpSpPr>
          <p:nvPr/>
        </p:nvGrpSpPr>
        <p:grpSpPr bwMode="auto">
          <a:xfrm>
            <a:off x="304800" y="1038225"/>
            <a:ext cx="8443913" cy="5559425"/>
            <a:chOff x="192" y="654"/>
            <a:chExt cx="5319" cy="3502"/>
          </a:xfrm>
        </p:grpSpPr>
        <p:sp>
          <p:nvSpPr>
            <p:cNvPr id="357394" name="Rectangle 18"/>
            <p:cNvSpPr>
              <a:spLocks noChangeArrowheads="1"/>
            </p:cNvSpPr>
            <p:nvPr/>
          </p:nvSpPr>
          <p:spPr bwMode="auto">
            <a:xfrm>
              <a:off x="192" y="654"/>
              <a:ext cx="4272" cy="288"/>
            </a:xfrm>
            <a:prstGeom prst="rect">
              <a:avLst/>
            </a:prstGeom>
            <a:solidFill>
              <a:srgbClr val="CCFFFF"/>
            </a:solidFill>
            <a:ln w="15875">
              <a:solidFill>
                <a:srgbClr val="000080"/>
              </a:solidFill>
              <a:prstDash val="lgDash"/>
              <a:miter lim="800000"/>
              <a:headEnd/>
              <a:tailEnd/>
            </a:ln>
            <a:effectLst>
              <a:prstShdw prst="shdw17" dist="17961" dir="2700000">
                <a:srgbClr val="000080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>
                <a:defRPr/>
              </a:pPr>
              <a:r>
                <a:rPr lang="ru-RU" sz="14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Bookman Old Style" pitchFamily="18" charset="0"/>
                </a:rPr>
                <a:t>Предмет логистики</a:t>
              </a:r>
              <a:endParaRPr lang="ru-RU" sz="1400">
                <a:solidFill>
                  <a:srgbClr val="000000"/>
                </a:solidFill>
                <a:latin typeface="Bookman Old Style" pitchFamily="18" charset="0"/>
              </a:endParaRPr>
            </a:p>
          </p:txBody>
        </p:sp>
        <p:sp>
          <p:nvSpPr>
            <p:cNvPr id="357395" name="AutoShape 19"/>
            <p:cNvSpPr>
              <a:spLocks noChangeArrowheads="1"/>
            </p:cNvSpPr>
            <p:nvPr/>
          </p:nvSpPr>
          <p:spPr bwMode="auto">
            <a:xfrm>
              <a:off x="5284" y="3929"/>
              <a:ext cx="227" cy="227"/>
            </a:xfrm>
            <a:prstGeom prst="pentagon">
              <a:avLst/>
            </a:prstGeom>
            <a:solidFill>
              <a:srgbClr val="E1E7E7">
                <a:alpha val="50999"/>
              </a:srgbClr>
            </a:solidFill>
            <a:ln w="15875">
              <a:solidFill>
                <a:srgbClr val="0000FF"/>
              </a:solidFill>
              <a:prstDash val="lg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4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8</a:t>
              </a:r>
              <a:endParaRPr lang="ru-RU" i="1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776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746125" y="1676400"/>
            <a:ext cx="7331075" cy="4603750"/>
            <a:chOff x="470" y="796"/>
            <a:chExt cx="5242" cy="3351"/>
          </a:xfrm>
        </p:grpSpPr>
        <p:grpSp>
          <p:nvGrpSpPr>
            <p:cNvPr id="26636" name="Group 3"/>
            <p:cNvGrpSpPr>
              <a:grpSpLocks/>
            </p:cNvGrpSpPr>
            <p:nvPr/>
          </p:nvGrpSpPr>
          <p:grpSpPr bwMode="auto">
            <a:xfrm>
              <a:off x="1361" y="3652"/>
              <a:ext cx="3382" cy="495"/>
              <a:chOff x="836" y="3587"/>
              <a:chExt cx="4377" cy="847"/>
            </a:xfrm>
          </p:grpSpPr>
          <p:grpSp>
            <p:nvGrpSpPr>
              <p:cNvPr id="26661" name="Group 4"/>
              <p:cNvGrpSpPr>
                <a:grpSpLocks/>
              </p:cNvGrpSpPr>
              <p:nvPr/>
            </p:nvGrpSpPr>
            <p:grpSpPr bwMode="auto">
              <a:xfrm>
                <a:off x="996" y="3587"/>
                <a:ext cx="1050" cy="810"/>
                <a:chOff x="996" y="3587"/>
                <a:chExt cx="1050" cy="810"/>
              </a:xfrm>
            </p:grpSpPr>
            <p:sp>
              <p:nvSpPr>
                <p:cNvPr id="26682" name="Line 5"/>
                <p:cNvSpPr>
                  <a:spLocks noChangeShapeType="1"/>
                </p:cNvSpPr>
                <p:nvPr/>
              </p:nvSpPr>
              <p:spPr bwMode="auto">
                <a:xfrm>
                  <a:off x="996" y="3587"/>
                  <a:ext cx="1050" cy="787"/>
                </a:xfrm>
                <a:prstGeom prst="line">
                  <a:avLst/>
                </a:prstGeom>
                <a:noFill/>
                <a:ln w="47625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6683" name="Line 6"/>
                <p:cNvSpPr>
                  <a:spLocks noChangeShapeType="1"/>
                </p:cNvSpPr>
                <p:nvPr/>
              </p:nvSpPr>
              <p:spPr bwMode="auto">
                <a:xfrm flipH="1">
                  <a:off x="1046" y="3587"/>
                  <a:ext cx="1000" cy="810"/>
                </a:xfrm>
                <a:prstGeom prst="line">
                  <a:avLst/>
                </a:prstGeom>
                <a:noFill/>
                <a:ln w="47625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6662" name="Group 7"/>
              <p:cNvGrpSpPr>
                <a:grpSpLocks/>
              </p:cNvGrpSpPr>
              <p:nvPr/>
            </p:nvGrpSpPr>
            <p:grpSpPr bwMode="auto">
              <a:xfrm>
                <a:off x="2324" y="3625"/>
                <a:ext cx="1493" cy="809"/>
                <a:chOff x="2324" y="3625"/>
                <a:chExt cx="1493" cy="809"/>
              </a:xfrm>
            </p:grpSpPr>
            <p:sp>
              <p:nvSpPr>
                <p:cNvPr id="26673" name="Oval 8"/>
                <p:cNvSpPr>
                  <a:spLocks noChangeArrowheads="1"/>
                </p:cNvSpPr>
                <p:nvPr/>
              </p:nvSpPr>
              <p:spPr bwMode="auto">
                <a:xfrm>
                  <a:off x="2375" y="3854"/>
                  <a:ext cx="251" cy="330"/>
                </a:xfrm>
                <a:prstGeom prst="ellipse">
                  <a:avLst/>
                </a:pr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6674" name="Oval 9"/>
                <p:cNvSpPr>
                  <a:spLocks noChangeArrowheads="1"/>
                </p:cNvSpPr>
                <p:nvPr/>
              </p:nvSpPr>
              <p:spPr bwMode="auto">
                <a:xfrm>
                  <a:off x="2375" y="3854"/>
                  <a:ext cx="251" cy="330"/>
                </a:xfrm>
                <a:prstGeom prst="ellipse">
                  <a:avLst/>
                </a:pr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6675" name="Oval 10"/>
                <p:cNvSpPr>
                  <a:spLocks noChangeArrowheads="1"/>
                </p:cNvSpPr>
                <p:nvPr/>
              </p:nvSpPr>
              <p:spPr bwMode="auto">
                <a:xfrm>
                  <a:off x="3253" y="3843"/>
                  <a:ext cx="252" cy="331"/>
                </a:xfrm>
                <a:prstGeom prst="ellipse">
                  <a:avLst/>
                </a:pr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6676" name="Oval 11"/>
                <p:cNvSpPr>
                  <a:spLocks noChangeArrowheads="1"/>
                </p:cNvSpPr>
                <p:nvPr/>
              </p:nvSpPr>
              <p:spPr bwMode="auto">
                <a:xfrm>
                  <a:off x="2965" y="3851"/>
                  <a:ext cx="251" cy="330"/>
                </a:xfrm>
                <a:prstGeom prst="ellipse">
                  <a:avLst/>
                </a:pr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6677" name="Oval 12"/>
                <p:cNvSpPr>
                  <a:spLocks noChangeArrowheads="1"/>
                </p:cNvSpPr>
                <p:nvPr/>
              </p:nvSpPr>
              <p:spPr bwMode="auto">
                <a:xfrm>
                  <a:off x="2682" y="3857"/>
                  <a:ext cx="251" cy="331"/>
                </a:xfrm>
                <a:prstGeom prst="ellipse">
                  <a:avLst/>
                </a:pr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6678" name="AutoShape 13"/>
                <p:cNvSpPr>
                  <a:spLocks noChangeArrowheads="1"/>
                </p:cNvSpPr>
                <p:nvPr/>
              </p:nvSpPr>
              <p:spPr bwMode="auto">
                <a:xfrm flipV="1">
                  <a:off x="2324" y="3997"/>
                  <a:ext cx="1246" cy="56"/>
                </a:xfrm>
                <a:prstGeom prst="roundRect">
                  <a:avLst>
                    <a:gd name="adj" fmla="val 0"/>
                  </a:avLst>
                </a:pr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6679" name="Line 14"/>
                <p:cNvSpPr>
                  <a:spLocks noChangeShapeType="1"/>
                </p:cNvSpPr>
                <p:nvPr/>
              </p:nvSpPr>
              <p:spPr bwMode="auto">
                <a:xfrm>
                  <a:off x="2486" y="3625"/>
                  <a:ext cx="1051" cy="787"/>
                </a:xfrm>
                <a:prstGeom prst="line">
                  <a:avLst/>
                </a:prstGeom>
                <a:noFill/>
                <a:ln w="47625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6680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2537" y="3625"/>
                  <a:ext cx="1000" cy="809"/>
                </a:xfrm>
                <a:prstGeom prst="line">
                  <a:avLst/>
                </a:prstGeom>
                <a:noFill/>
                <a:ln w="47625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6681" name="Line 16"/>
                <p:cNvSpPr>
                  <a:spLocks noChangeShapeType="1"/>
                </p:cNvSpPr>
                <p:nvPr/>
              </p:nvSpPr>
              <p:spPr bwMode="auto">
                <a:xfrm>
                  <a:off x="3747" y="4015"/>
                  <a:ext cx="70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26663" name="Freeform 17"/>
              <p:cNvSpPr>
                <a:spLocks/>
              </p:cNvSpPr>
              <p:nvPr/>
            </p:nvSpPr>
            <p:spPr bwMode="auto">
              <a:xfrm>
                <a:off x="836" y="3685"/>
                <a:ext cx="1191" cy="547"/>
              </a:xfrm>
              <a:custGeom>
                <a:avLst/>
                <a:gdLst>
                  <a:gd name="T0" fmla="*/ 10 w 1191"/>
                  <a:gd name="T1" fmla="*/ 329 h 547"/>
                  <a:gd name="T2" fmla="*/ 20 w 1191"/>
                  <a:gd name="T3" fmla="*/ 277 h 547"/>
                  <a:gd name="T4" fmla="*/ 29 w 1191"/>
                  <a:gd name="T5" fmla="*/ 217 h 547"/>
                  <a:gd name="T6" fmla="*/ 50 w 1191"/>
                  <a:gd name="T7" fmla="*/ 217 h 547"/>
                  <a:gd name="T8" fmla="*/ 150 w 1191"/>
                  <a:gd name="T9" fmla="*/ 254 h 547"/>
                  <a:gd name="T10" fmla="*/ 170 w 1191"/>
                  <a:gd name="T11" fmla="*/ 314 h 547"/>
                  <a:gd name="T12" fmla="*/ 180 w 1191"/>
                  <a:gd name="T13" fmla="*/ 329 h 547"/>
                  <a:gd name="T14" fmla="*/ 190 w 1191"/>
                  <a:gd name="T15" fmla="*/ 397 h 547"/>
                  <a:gd name="T16" fmla="*/ 160 w 1191"/>
                  <a:gd name="T17" fmla="*/ 427 h 547"/>
                  <a:gd name="T18" fmla="*/ 110 w 1191"/>
                  <a:gd name="T19" fmla="*/ 456 h 547"/>
                  <a:gd name="T20" fmla="*/ 130 w 1191"/>
                  <a:gd name="T21" fmla="*/ 479 h 547"/>
                  <a:gd name="T22" fmla="*/ 300 w 1191"/>
                  <a:gd name="T23" fmla="*/ 486 h 547"/>
                  <a:gd name="T24" fmla="*/ 330 w 1191"/>
                  <a:gd name="T25" fmla="*/ 449 h 547"/>
                  <a:gd name="T26" fmla="*/ 340 w 1191"/>
                  <a:gd name="T27" fmla="*/ 269 h 547"/>
                  <a:gd name="T28" fmla="*/ 310 w 1191"/>
                  <a:gd name="T29" fmla="*/ 0 h 547"/>
                  <a:gd name="T30" fmla="*/ 350 w 1191"/>
                  <a:gd name="T31" fmla="*/ 45 h 547"/>
                  <a:gd name="T32" fmla="*/ 410 w 1191"/>
                  <a:gd name="T33" fmla="*/ 119 h 547"/>
                  <a:gd name="T34" fmla="*/ 430 w 1191"/>
                  <a:gd name="T35" fmla="*/ 179 h 547"/>
                  <a:gd name="T36" fmla="*/ 450 w 1191"/>
                  <a:gd name="T37" fmla="*/ 202 h 547"/>
                  <a:gd name="T38" fmla="*/ 460 w 1191"/>
                  <a:gd name="T39" fmla="*/ 217 h 547"/>
                  <a:gd name="T40" fmla="*/ 470 w 1191"/>
                  <a:gd name="T41" fmla="*/ 247 h 547"/>
                  <a:gd name="T42" fmla="*/ 480 w 1191"/>
                  <a:gd name="T43" fmla="*/ 351 h 547"/>
                  <a:gd name="T44" fmla="*/ 490 w 1191"/>
                  <a:gd name="T45" fmla="*/ 411 h 547"/>
                  <a:gd name="T46" fmla="*/ 500 w 1191"/>
                  <a:gd name="T47" fmla="*/ 486 h 547"/>
                  <a:gd name="T48" fmla="*/ 550 w 1191"/>
                  <a:gd name="T49" fmla="*/ 546 h 547"/>
                  <a:gd name="T50" fmla="*/ 580 w 1191"/>
                  <a:gd name="T51" fmla="*/ 532 h 547"/>
                  <a:gd name="T52" fmla="*/ 610 w 1191"/>
                  <a:gd name="T53" fmla="*/ 456 h 547"/>
                  <a:gd name="T54" fmla="*/ 590 w 1191"/>
                  <a:gd name="T55" fmla="*/ 307 h 547"/>
                  <a:gd name="T56" fmla="*/ 610 w 1191"/>
                  <a:gd name="T57" fmla="*/ 292 h 547"/>
                  <a:gd name="T58" fmla="*/ 640 w 1191"/>
                  <a:gd name="T59" fmla="*/ 351 h 547"/>
                  <a:gd name="T60" fmla="*/ 660 w 1191"/>
                  <a:gd name="T61" fmla="*/ 374 h 547"/>
                  <a:gd name="T62" fmla="*/ 770 w 1191"/>
                  <a:gd name="T63" fmla="*/ 322 h 547"/>
                  <a:gd name="T64" fmla="*/ 850 w 1191"/>
                  <a:gd name="T65" fmla="*/ 329 h 547"/>
                  <a:gd name="T66" fmla="*/ 950 w 1191"/>
                  <a:gd name="T67" fmla="*/ 337 h 547"/>
                  <a:gd name="T68" fmla="*/ 1020 w 1191"/>
                  <a:gd name="T69" fmla="*/ 277 h 547"/>
                  <a:gd name="T70" fmla="*/ 1040 w 1191"/>
                  <a:gd name="T71" fmla="*/ 217 h 547"/>
                  <a:gd name="T72" fmla="*/ 1050 w 1191"/>
                  <a:gd name="T73" fmla="*/ 202 h 547"/>
                  <a:gd name="T74" fmla="*/ 890 w 1191"/>
                  <a:gd name="T75" fmla="*/ 247 h 547"/>
                  <a:gd name="T76" fmla="*/ 870 w 1191"/>
                  <a:gd name="T77" fmla="*/ 277 h 547"/>
                  <a:gd name="T78" fmla="*/ 910 w 1191"/>
                  <a:gd name="T79" fmla="*/ 299 h 547"/>
                  <a:gd name="T80" fmla="*/ 970 w 1191"/>
                  <a:gd name="T81" fmla="*/ 329 h 547"/>
                  <a:gd name="T82" fmla="*/ 1080 w 1191"/>
                  <a:gd name="T83" fmla="*/ 307 h 547"/>
                  <a:gd name="T84" fmla="*/ 1100 w 1191"/>
                  <a:gd name="T85" fmla="*/ 314 h 547"/>
                  <a:gd name="T86" fmla="*/ 1130 w 1191"/>
                  <a:gd name="T87" fmla="*/ 344 h 547"/>
                  <a:gd name="T88" fmla="*/ 1160 w 1191"/>
                  <a:gd name="T89" fmla="*/ 329 h 547"/>
                  <a:gd name="T90" fmla="*/ 1190 w 1191"/>
                  <a:gd name="T91" fmla="*/ 314 h 54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191"/>
                  <a:gd name="T139" fmla="*/ 0 h 547"/>
                  <a:gd name="T140" fmla="*/ 1191 w 1191"/>
                  <a:gd name="T141" fmla="*/ 547 h 54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191" h="547">
                    <a:moveTo>
                      <a:pt x="0" y="344"/>
                    </a:moveTo>
                    <a:lnTo>
                      <a:pt x="10" y="329"/>
                    </a:lnTo>
                    <a:lnTo>
                      <a:pt x="10" y="284"/>
                    </a:lnTo>
                    <a:lnTo>
                      <a:pt x="20" y="277"/>
                    </a:lnTo>
                    <a:lnTo>
                      <a:pt x="29" y="232"/>
                    </a:lnTo>
                    <a:lnTo>
                      <a:pt x="29" y="217"/>
                    </a:lnTo>
                    <a:lnTo>
                      <a:pt x="39" y="209"/>
                    </a:lnTo>
                    <a:lnTo>
                      <a:pt x="50" y="217"/>
                    </a:lnTo>
                    <a:lnTo>
                      <a:pt x="110" y="224"/>
                    </a:lnTo>
                    <a:lnTo>
                      <a:pt x="150" y="254"/>
                    </a:lnTo>
                    <a:lnTo>
                      <a:pt x="160" y="299"/>
                    </a:lnTo>
                    <a:lnTo>
                      <a:pt x="170" y="314"/>
                    </a:lnTo>
                    <a:lnTo>
                      <a:pt x="180" y="322"/>
                    </a:lnTo>
                    <a:lnTo>
                      <a:pt x="180" y="329"/>
                    </a:lnTo>
                    <a:lnTo>
                      <a:pt x="190" y="337"/>
                    </a:lnTo>
                    <a:lnTo>
                      <a:pt x="190" y="397"/>
                    </a:lnTo>
                    <a:lnTo>
                      <a:pt x="180" y="411"/>
                    </a:lnTo>
                    <a:lnTo>
                      <a:pt x="160" y="427"/>
                    </a:lnTo>
                    <a:lnTo>
                      <a:pt x="140" y="434"/>
                    </a:lnTo>
                    <a:lnTo>
                      <a:pt x="110" y="456"/>
                    </a:lnTo>
                    <a:lnTo>
                      <a:pt x="110" y="464"/>
                    </a:lnTo>
                    <a:lnTo>
                      <a:pt x="130" y="479"/>
                    </a:lnTo>
                    <a:lnTo>
                      <a:pt x="210" y="486"/>
                    </a:lnTo>
                    <a:lnTo>
                      <a:pt x="300" y="486"/>
                    </a:lnTo>
                    <a:lnTo>
                      <a:pt x="310" y="479"/>
                    </a:lnTo>
                    <a:lnTo>
                      <a:pt x="330" y="449"/>
                    </a:lnTo>
                    <a:lnTo>
                      <a:pt x="330" y="344"/>
                    </a:lnTo>
                    <a:lnTo>
                      <a:pt x="340" y="269"/>
                    </a:lnTo>
                    <a:lnTo>
                      <a:pt x="310" y="105"/>
                    </a:lnTo>
                    <a:lnTo>
                      <a:pt x="310" y="0"/>
                    </a:lnTo>
                    <a:lnTo>
                      <a:pt x="330" y="0"/>
                    </a:lnTo>
                    <a:lnTo>
                      <a:pt x="350" y="45"/>
                    </a:lnTo>
                    <a:lnTo>
                      <a:pt x="390" y="75"/>
                    </a:lnTo>
                    <a:lnTo>
                      <a:pt x="410" y="119"/>
                    </a:lnTo>
                    <a:lnTo>
                      <a:pt x="420" y="135"/>
                    </a:lnTo>
                    <a:lnTo>
                      <a:pt x="430" y="179"/>
                    </a:lnTo>
                    <a:lnTo>
                      <a:pt x="440" y="194"/>
                    </a:lnTo>
                    <a:lnTo>
                      <a:pt x="450" y="202"/>
                    </a:lnTo>
                    <a:lnTo>
                      <a:pt x="450" y="209"/>
                    </a:lnTo>
                    <a:lnTo>
                      <a:pt x="460" y="217"/>
                    </a:lnTo>
                    <a:lnTo>
                      <a:pt x="460" y="232"/>
                    </a:lnTo>
                    <a:lnTo>
                      <a:pt x="470" y="247"/>
                    </a:lnTo>
                    <a:lnTo>
                      <a:pt x="470" y="307"/>
                    </a:lnTo>
                    <a:lnTo>
                      <a:pt x="480" y="351"/>
                    </a:lnTo>
                    <a:lnTo>
                      <a:pt x="480" y="397"/>
                    </a:lnTo>
                    <a:lnTo>
                      <a:pt x="490" y="411"/>
                    </a:lnTo>
                    <a:lnTo>
                      <a:pt x="490" y="471"/>
                    </a:lnTo>
                    <a:lnTo>
                      <a:pt x="500" y="486"/>
                    </a:lnTo>
                    <a:lnTo>
                      <a:pt x="510" y="532"/>
                    </a:lnTo>
                    <a:lnTo>
                      <a:pt x="550" y="546"/>
                    </a:lnTo>
                    <a:lnTo>
                      <a:pt x="570" y="546"/>
                    </a:lnTo>
                    <a:lnTo>
                      <a:pt x="580" y="532"/>
                    </a:lnTo>
                    <a:lnTo>
                      <a:pt x="600" y="516"/>
                    </a:lnTo>
                    <a:lnTo>
                      <a:pt x="610" y="456"/>
                    </a:lnTo>
                    <a:lnTo>
                      <a:pt x="610" y="411"/>
                    </a:lnTo>
                    <a:lnTo>
                      <a:pt x="590" y="307"/>
                    </a:lnTo>
                    <a:lnTo>
                      <a:pt x="590" y="284"/>
                    </a:lnTo>
                    <a:lnTo>
                      <a:pt x="610" y="292"/>
                    </a:lnTo>
                    <a:lnTo>
                      <a:pt x="630" y="307"/>
                    </a:lnTo>
                    <a:lnTo>
                      <a:pt x="640" y="351"/>
                    </a:lnTo>
                    <a:lnTo>
                      <a:pt x="660" y="367"/>
                    </a:lnTo>
                    <a:lnTo>
                      <a:pt x="660" y="374"/>
                    </a:lnTo>
                    <a:lnTo>
                      <a:pt x="730" y="322"/>
                    </a:lnTo>
                    <a:lnTo>
                      <a:pt x="770" y="322"/>
                    </a:lnTo>
                    <a:lnTo>
                      <a:pt x="780" y="329"/>
                    </a:lnTo>
                    <a:lnTo>
                      <a:pt x="850" y="329"/>
                    </a:lnTo>
                    <a:lnTo>
                      <a:pt x="910" y="337"/>
                    </a:lnTo>
                    <a:lnTo>
                      <a:pt x="950" y="337"/>
                    </a:lnTo>
                    <a:lnTo>
                      <a:pt x="960" y="322"/>
                    </a:lnTo>
                    <a:lnTo>
                      <a:pt x="1020" y="277"/>
                    </a:lnTo>
                    <a:lnTo>
                      <a:pt x="1040" y="232"/>
                    </a:lnTo>
                    <a:lnTo>
                      <a:pt x="1040" y="217"/>
                    </a:lnTo>
                    <a:lnTo>
                      <a:pt x="1050" y="217"/>
                    </a:lnTo>
                    <a:lnTo>
                      <a:pt x="1050" y="202"/>
                    </a:lnTo>
                    <a:lnTo>
                      <a:pt x="970" y="202"/>
                    </a:lnTo>
                    <a:lnTo>
                      <a:pt x="890" y="247"/>
                    </a:lnTo>
                    <a:lnTo>
                      <a:pt x="860" y="269"/>
                    </a:lnTo>
                    <a:lnTo>
                      <a:pt x="870" y="277"/>
                    </a:lnTo>
                    <a:lnTo>
                      <a:pt x="880" y="277"/>
                    </a:lnTo>
                    <a:lnTo>
                      <a:pt x="910" y="299"/>
                    </a:lnTo>
                    <a:lnTo>
                      <a:pt x="950" y="314"/>
                    </a:lnTo>
                    <a:lnTo>
                      <a:pt x="970" y="329"/>
                    </a:lnTo>
                    <a:lnTo>
                      <a:pt x="1050" y="329"/>
                    </a:lnTo>
                    <a:lnTo>
                      <a:pt x="1080" y="307"/>
                    </a:lnTo>
                    <a:lnTo>
                      <a:pt x="1090" y="307"/>
                    </a:lnTo>
                    <a:lnTo>
                      <a:pt x="1100" y="314"/>
                    </a:lnTo>
                    <a:lnTo>
                      <a:pt x="1110" y="329"/>
                    </a:lnTo>
                    <a:lnTo>
                      <a:pt x="1130" y="344"/>
                    </a:lnTo>
                    <a:lnTo>
                      <a:pt x="1140" y="344"/>
                    </a:lnTo>
                    <a:lnTo>
                      <a:pt x="1160" y="329"/>
                    </a:lnTo>
                    <a:lnTo>
                      <a:pt x="1170" y="314"/>
                    </a:lnTo>
                    <a:lnTo>
                      <a:pt x="1190" y="314"/>
                    </a:lnTo>
                  </a:path>
                </a:pathLst>
              </a:custGeom>
              <a:noFill/>
              <a:ln w="476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26664" name="Group 18"/>
              <p:cNvGrpSpPr>
                <a:grpSpLocks/>
              </p:cNvGrpSpPr>
              <p:nvPr/>
            </p:nvGrpSpPr>
            <p:grpSpPr bwMode="auto">
              <a:xfrm>
                <a:off x="4189" y="3766"/>
                <a:ext cx="1024" cy="456"/>
                <a:chOff x="4189" y="3766"/>
                <a:chExt cx="1024" cy="456"/>
              </a:xfrm>
            </p:grpSpPr>
            <p:sp>
              <p:nvSpPr>
                <p:cNvPr id="26668" name="Freeform 19"/>
                <p:cNvSpPr>
                  <a:spLocks/>
                </p:cNvSpPr>
                <p:nvPr/>
              </p:nvSpPr>
              <p:spPr bwMode="auto">
                <a:xfrm>
                  <a:off x="4783" y="3766"/>
                  <a:ext cx="430" cy="456"/>
                </a:xfrm>
                <a:custGeom>
                  <a:avLst/>
                  <a:gdLst>
                    <a:gd name="T0" fmla="*/ 0 w 430"/>
                    <a:gd name="T1" fmla="*/ 114 h 456"/>
                    <a:gd name="T2" fmla="*/ 0 w 430"/>
                    <a:gd name="T3" fmla="*/ 114 h 456"/>
                    <a:gd name="T4" fmla="*/ 0 w 430"/>
                    <a:gd name="T5" fmla="*/ 342 h 456"/>
                    <a:gd name="T6" fmla="*/ 73 w 430"/>
                    <a:gd name="T7" fmla="*/ 342 h 456"/>
                    <a:gd name="T8" fmla="*/ 73 w 430"/>
                    <a:gd name="T9" fmla="*/ 455 h 456"/>
                    <a:gd name="T10" fmla="*/ 429 w 430"/>
                    <a:gd name="T11" fmla="*/ 228 h 456"/>
                    <a:gd name="T12" fmla="*/ 73 w 430"/>
                    <a:gd name="T13" fmla="*/ 0 h 456"/>
                    <a:gd name="T14" fmla="*/ 73 w 430"/>
                    <a:gd name="T15" fmla="*/ 114 h 456"/>
                    <a:gd name="T16" fmla="*/ 0 w 430"/>
                    <a:gd name="T17" fmla="*/ 114 h 456"/>
                    <a:gd name="T18" fmla="*/ 0 w 430"/>
                    <a:gd name="T19" fmla="*/ 114 h 45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30"/>
                    <a:gd name="T31" fmla="*/ 0 h 456"/>
                    <a:gd name="T32" fmla="*/ 430 w 430"/>
                    <a:gd name="T33" fmla="*/ 456 h 45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30" h="456">
                      <a:moveTo>
                        <a:pt x="0" y="114"/>
                      </a:moveTo>
                      <a:lnTo>
                        <a:pt x="0" y="114"/>
                      </a:lnTo>
                      <a:lnTo>
                        <a:pt x="0" y="342"/>
                      </a:lnTo>
                      <a:lnTo>
                        <a:pt x="73" y="342"/>
                      </a:lnTo>
                      <a:lnTo>
                        <a:pt x="73" y="455"/>
                      </a:lnTo>
                      <a:lnTo>
                        <a:pt x="429" y="228"/>
                      </a:lnTo>
                      <a:lnTo>
                        <a:pt x="73" y="0"/>
                      </a:lnTo>
                      <a:lnTo>
                        <a:pt x="73" y="114"/>
                      </a:lnTo>
                      <a:lnTo>
                        <a:pt x="0" y="114"/>
                      </a:ln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6669" name="Freeform 20"/>
                <p:cNvSpPr>
                  <a:spLocks/>
                </p:cNvSpPr>
                <p:nvPr/>
              </p:nvSpPr>
              <p:spPr bwMode="auto">
                <a:xfrm>
                  <a:off x="4602" y="3880"/>
                  <a:ext cx="143" cy="229"/>
                </a:xfrm>
                <a:custGeom>
                  <a:avLst/>
                  <a:gdLst>
                    <a:gd name="T0" fmla="*/ 142 w 143"/>
                    <a:gd name="T1" fmla="*/ 0 h 229"/>
                    <a:gd name="T2" fmla="*/ 142 w 143"/>
                    <a:gd name="T3" fmla="*/ 0 h 229"/>
                    <a:gd name="T4" fmla="*/ 142 w 143"/>
                    <a:gd name="T5" fmla="*/ 228 h 229"/>
                    <a:gd name="T6" fmla="*/ 0 w 143"/>
                    <a:gd name="T7" fmla="*/ 228 h 229"/>
                    <a:gd name="T8" fmla="*/ 0 w 143"/>
                    <a:gd name="T9" fmla="*/ 0 h 229"/>
                    <a:gd name="T10" fmla="*/ 142 w 143"/>
                    <a:gd name="T11" fmla="*/ 0 h 229"/>
                    <a:gd name="T12" fmla="*/ 142 w 143"/>
                    <a:gd name="T13" fmla="*/ 0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3"/>
                    <a:gd name="T22" fmla="*/ 0 h 229"/>
                    <a:gd name="T23" fmla="*/ 143 w 143"/>
                    <a:gd name="T24" fmla="*/ 229 h 22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3" h="229">
                      <a:moveTo>
                        <a:pt x="142" y="0"/>
                      </a:moveTo>
                      <a:lnTo>
                        <a:pt x="142" y="0"/>
                      </a:lnTo>
                      <a:lnTo>
                        <a:pt x="142" y="228"/>
                      </a:lnTo>
                      <a:lnTo>
                        <a:pt x="0" y="228"/>
                      </a:lnTo>
                      <a:lnTo>
                        <a:pt x="0" y="0"/>
                      </a:lnTo>
                      <a:lnTo>
                        <a:pt x="142" y="0"/>
                      </a:ln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6670" name="Freeform 21"/>
                <p:cNvSpPr>
                  <a:spLocks/>
                </p:cNvSpPr>
                <p:nvPr/>
              </p:nvSpPr>
              <p:spPr bwMode="auto">
                <a:xfrm>
                  <a:off x="4435" y="3880"/>
                  <a:ext cx="109" cy="229"/>
                </a:xfrm>
                <a:custGeom>
                  <a:avLst/>
                  <a:gdLst>
                    <a:gd name="T0" fmla="*/ 108 w 109"/>
                    <a:gd name="T1" fmla="*/ 0 h 229"/>
                    <a:gd name="T2" fmla="*/ 108 w 109"/>
                    <a:gd name="T3" fmla="*/ 0 h 229"/>
                    <a:gd name="T4" fmla="*/ 108 w 109"/>
                    <a:gd name="T5" fmla="*/ 228 h 229"/>
                    <a:gd name="T6" fmla="*/ 0 w 109"/>
                    <a:gd name="T7" fmla="*/ 228 h 229"/>
                    <a:gd name="T8" fmla="*/ 0 w 109"/>
                    <a:gd name="T9" fmla="*/ 0 h 229"/>
                    <a:gd name="T10" fmla="*/ 108 w 109"/>
                    <a:gd name="T11" fmla="*/ 0 h 229"/>
                    <a:gd name="T12" fmla="*/ 108 w 109"/>
                    <a:gd name="T13" fmla="*/ 0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9"/>
                    <a:gd name="T22" fmla="*/ 0 h 229"/>
                    <a:gd name="T23" fmla="*/ 109 w 109"/>
                    <a:gd name="T24" fmla="*/ 229 h 22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9" h="229">
                      <a:moveTo>
                        <a:pt x="108" y="0"/>
                      </a:moveTo>
                      <a:lnTo>
                        <a:pt x="108" y="0"/>
                      </a:lnTo>
                      <a:lnTo>
                        <a:pt x="108" y="228"/>
                      </a:lnTo>
                      <a:lnTo>
                        <a:pt x="0" y="228"/>
                      </a:lnTo>
                      <a:lnTo>
                        <a:pt x="0" y="0"/>
                      </a:lnTo>
                      <a:lnTo>
                        <a:pt x="108" y="0"/>
                      </a:ln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6671" name="Freeform 22"/>
                <p:cNvSpPr>
                  <a:spLocks/>
                </p:cNvSpPr>
                <p:nvPr/>
              </p:nvSpPr>
              <p:spPr bwMode="auto">
                <a:xfrm>
                  <a:off x="4304" y="3880"/>
                  <a:ext cx="72" cy="229"/>
                </a:xfrm>
                <a:custGeom>
                  <a:avLst/>
                  <a:gdLst>
                    <a:gd name="T0" fmla="*/ 71 w 72"/>
                    <a:gd name="T1" fmla="*/ 0 h 229"/>
                    <a:gd name="T2" fmla="*/ 71 w 72"/>
                    <a:gd name="T3" fmla="*/ 0 h 229"/>
                    <a:gd name="T4" fmla="*/ 71 w 72"/>
                    <a:gd name="T5" fmla="*/ 228 h 229"/>
                    <a:gd name="T6" fmla="*/ 0 w 72"/>
                    <a:gd name="T7" fmla="*/ 228 h 229"/>
                    <a:gd name="T8" fmla="*/ 0 w 72"/>
                    <a:gd name="T9" fmla="*/ 0 h 229"/>
                    <a:gd name="T10" fmla="*/ 71 w 72"/>
                    <a:gd name="T11" fmla="*/ 0 h 229"/>
                    <a:gd name="T12" fmla="*/ 71 w 72"/>
                    <a:gd name="T13" fmla="*/ 0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2"/>
                    <a:gd name="T22" fmla="*/ 0 h 229"/>
                    <a:gd name="T23" fmla="*/ 72 w 72"/>
                    <a:gd name="T24" fmla="*/ 229 h 22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2" h="229">
                      <a:moveTo>
                        <a:pt x="71" y="0"/>
                      </a:moveTo>
                      <a:lnTo>
                        <a:pt x="71" y="0"/>
                      </a:lnTo>
                      <a:lnTo>
                        <a:pt x="71" y="228"/>
                      </a:lnTo>
                      <a:lnTo>
                        <a:pt x="0" y="228"/>
                      </a:lnTo>
                      <a:lnTo>
                        <a:pt x="0" y="0"/>
                      </a:lnTo>
                      <a:lnTo>
                        <a:pt x="71" y="0"/>
                      </a:ln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6672" name="Freeform 23"/>
                <p:cNvSpPr>
                  <a:spLocks/>
                </p:cNvSpPr>
                <p:nvPr/>
              </p:nvSpPr>
              <p:spPr bwMode="auto">
                <a:xfrm>
                  <a:off x="4189" y="3880"/>
                  <a:ext cx="35" cy="229"/>
                </a:xfrm>
                <a:custGeom>
                  <a:avLst/>
                  <a:gdLst>
                    <a:gd name="T0" fmla="*/ 34 w 35"/>
                    <a:gd name="T1" fmla="*/ 0 h 229"/>
                    <a:gd name="T2" fmla="*/ 34 w 35"/>
                    <a:gd name="T3" fmla="*/ 0 h 229"/>
                    <a:gd name="T4" fmla="*/ 34 w 35"/>
                    <a:gd name="T5" fmla="*/ 228 h 229"/>
                    <a:gd name="T6" fmla="*/ 0 w 35"/>
                    <a:gd name="T7" fmla="*/ 228 h 229"/>
                    <a:gd name="T8" fmla="*/ 0 w 35"/>
                    <a:gd name="T9" fmla="*/ 0 h 229"/>
                    <a:gd name="T10" fmla="*/ 34 w 35"/>
                    <a:gd name="T11" fmla="*/ 0 h 229"/>
                    <a:gd name="T12" fmla="*/ 34 w 35"/>
                    <a:gd name="T13" fmla="*/ 0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5"/>
                    <a:gd name="T22" fmla="*/ 0 h 229"/>
                    <a:gd name="T23" fmla="*/ 35 w 35"/>
                    <a:gd name="T24" fmla="*/ 229 h 22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5" h="229">
                      <a:moveTo>
                        <a:pt x="34" y="0"/>
                      </a:moveTo>
                      <a:lnTo>
                        <a:pt x="34" y="0"/>
                      </a:lnTo>
                      <a:lnTo>
                        <a:pt x="34" y="228"/>
                      </a:lnTo>
                      <a:lnTo>
                        <a:pt x="0" y="228"/>
                      </a:lnTo>
                      <a:lnTo>
                        <a:pt x="0" y="0"/>
                      </a:lnTo>
                      <a:lnTo>
                        <a:pt x="34" y="0"/>
                      </a:ln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6665" name="Group 24"/>
              <p:cNvGrpSpPr>
                <a:grpSpLocks/>
              </p:cNvGrpSpPr>
              <p:nvPr/>
            </p:nvGrpSpPr>
            <p:grpSpPr bwMode="auto">
              <a:xfrm>
                <a:off x="4117" y="3610"/>
                <a:ext cx="1051" cy="809"/>
                <a:chOff x="4117" y="3610"/>
                <a:chExt cx="1051" cy="809"/>
              </a:xfrm>
            </p:grpSpPr>
            <p:sp>
              <p:nvSpPr>
                <p:cNvPr id="26666" name="Line 25"/>
                <p:cNvSpPr>
                  <a:spLocks noChangeShapeType="1"/>
                </p:cNvSpPr>
                <p:nvPr/>
              </p:nvSpPr>
              <p:spPr bwMode="auto">
                <a:xfrm>
                  <a:off x="4117" y="3610"/>
                  <a:ext cx="1051" cy="787"/>
                </a:xfrm>
                <a:prstGeom prst="line">
                  <a:avLst/>
                </a:prstGeom>
                <a:noFill/>
                <a:ln w="47625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6667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4168" y="3610"/>
                  <a:ext cx="1000" cy="809"/>
                </a:xfrm>
                <a:prstGeom prst="line">
                  <a:avLst/>
                </a:prstGeom>
                <a:noFill/>
                <a:ln w="47625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26637" name="Freeform 27"/>
            <p:cNvSpPr>
              <a:spLocks/>
            </p:cNvSpPr>
            <p:nvPr/>
          </p:nvSpPr>
          <p:spPr bwMode="auto">
            <a:xfrm>
              <a:off x="1340" y="2235"/>
              <a:ext cx="72" cy="627"/>
            </a:xfrm>
            <a:custGeom>
              <a:avLst/>
              <a:gdLst>
                <a:gd name="T0" fmla="*/ 54 w 94"/>
                <a:gd name="T1" fmla="*/ 366 h 1073"/>
                <a:gd name="T2" fmla="*/ 54 w 94"/>
                <a:gd name="T3" fmla="*/ 28 h 1073"/>
                <a:gd name="T4" fmla="*/ 53 w 94"/>
                <a:gd name="T5" fmla="*/ 22 h 1073"/>
                <a:gd name="T6" fmla="*/ 51 w 94"/>
                <a:gd name="T7" fmla="*/ 16 h 1073"/>
                <a:gd name="T8" fmla="*/ 49 w 94"/>
                <a:gd name="T9" fmla="*/ 11 h 1073"/>
                <a:gd name="T10" fmla="*/ 44 w 94"/>
                <a:gd name="T11" fmla="*/ 6 h 1073"/>
                <a:gd name="T12" fmla="*/ 39 w 94"/>
                <a:gd name="T13" fmla="*/ 3 h 1073"/>
                <a:gd name="T14" fmla="*/ 32 w 94"/>
                <a:gd name="T15" fmla="*/ 1 h 1073"/>
                <a:gd name="T16" fmla="*/ 26 w 94"/>
                <a:gd name="T17" fmla="*/ 0 h 1073"/>
                <a:gd name="T18" fmla="*/ 20 w 94"/>
                <a:gd name="T19" fmla="*/ 1 h 1073"/>
                <a:gd name="T20" fmla="*/ 15 w 94"/>
                <a:gd name="T21" fmla="*/ 4 h 1073"/>
                <a:gd name="T22" fmla="*/ 10 w 94"/>
                <a:gd name="T23" fmla="*/ 7 h 1073"/>
                <a:gd name="T24" fmla="*/ 5 w 94"/>
                <a:gd name="T25" fmla="*/ 11 h 1073"/>
                <a:gd name="T26" fmla="*/ 2 w 94"/>
                <a:gd name="T27" fmla="*/ 17 h 1073"/>
                <a:gd name="T28" fmla="*/ 2 w 94"/>
                <a:gd name="T29" fmla="*/ 23 h 1073"/>
                <a:gd name="T30" fmla="*/ 0 w 94"/>
                <a:gd name="T31" fmla="*/ 29 h 1073"/>
                <a:gd name="T32" fmla="*/ 0 w 94"/>
                <a:gd name="T33" fmla="*/ 366 h 1073"/>
                <a:gd name="T34" fmla="*/ 54 w 94"/>
                <a:gd name="T35" fmla="*/ 366 h 1073"/>
                <a:gd name="T36" fmla="*/ 54 w 94"/>
                <a:gd name="T37" fmla="*/ 366 h 107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4"/>
                <a:gd name="T58" fmla="*/ 0 h 1073"/>
                <a:gd name="T59" fmla="*/ 94 w 94"/>
                <a:gd name="T60" fmla="*/ 1073 h 107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4" h="1073">
                  <a:moveTo>
                    <a:pt x="93" y="1072"/>
                  </a:moveTo>
                  <a:lnTo>
                    <a:pt x="93" y="82"/>
                  </a:lnTo>
                  <a:lnTo>
                    <a:pt x="90" y="63"/>
                  </a:lnTo>
                  <a:lnTo>
                    <a:pt x="88" y="48"/>
                  </a:lnTo>
                  <a:lnTo>
                    <a:pt x="83" y="30"/>
                  </a:lnTo>
                  <a:lnTo>
                    <a:pt x="75" y="18"/>
                  </a:lnTo>
                  <a:lnTo>
                    <a:pt x="66" y="8"/>
                  </a:lnTo>
                  <a:lnTo>
                    <a:pt x="55" y="1"/>
                  </a:lnTo>
                  <a:lnTo>
                    <a:pt x="45" y="0"/>
                  </a:lnTo>
                  <a:lnTo>
                    <a:pt x="34" y="1"/>
                  </a:lnTo>
                  <a:lnTo>
                    <a:pt x="26" y="12"/>
                  </a:lnTo>
                  <a:lnTo>
                    <a:pt x="17" y="21"/>
                  </a:lnTo>
                  <a:lnTo>
                    <a:pt x="8" y="31"/>
                  </a:lnTo>
                  <a:lnTo>
                    <a:pt x="3" y="49"/>
                  </a:lnTo>
                  <a:lnTo>
                    <a:pt x="2" y="66"/>
                  </a:lnTo>
                  <a:lnTo>
                    <a:pt x="0" y="84"/>
                  </a:lnTo>
                  <a:lnTo>
                    <a:pt x="0" y="1072"/>
                  </a:lnTo>
                  <a:lnTo>
                    <a:pt x="93" y="1072"/>
                  </a:lnTo>
                </a:path>
              </a:pathLst>
            </a:custGeom>
            <a:solidFill>
              <a:srgbClr val="6221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38" name="Freeform 28"/>
            <p:cNvSpPr>
              <a:spLocks/>
            </p:cNvSpPr>
            <p:nvPr/>
          </p:nvSpPr>
          <p:spPr bwMode="auto">
            <a:xfrm>
              <a:off x="1434" y="2235"/>
              <a:ext cx="74" cy="627"/>
            </a:xfrm>
            <a:custGeom>
              <a:avLst/>
              <a:gdLst>
                <a:gd name="T0" fmla="*/ 56 w 96"/>
                <a:gd name="T1" fmla="*/ 366 h 1073"/>
                <a:gd name="T2" fmla="*/ 56 w 96"/>
                <a:gd name="T3" fmla="*/ 28 h 1073"/>
                <a:gd name="T4" fmla="*/ 55 w 96"/>
                <a:gd name="T5" fmla="*/ 22 h 1073"/>
                <a:gd name="T6" fmla="*/ 53 w 96"/>
                <a:gd name="T7" fmla="*/ 16 h 1073"/>
                <a:gd name="T8" fmla="*/ 49 w 96"/>
                <a:gd name="T9" fmla="*/ 11 h 1073"/>
                <a:gd name="T10" fmla="*/ 45 w 96"/>
                <a:gd name="T11" fmla="*/ 6 h 1073"/>
                <a:gd name="T12" fmla="*/ 40 w 96"/>
                <a:gd name="T13" fmla="*/ 3 h 1073"/>
                <a:gd name="T14" fmla="*/ 34 w 96"/>
                <a:gd name="T15" fmla="*/ 1 h 1073"/>
                <a:gd name="T16" fmla="*/ 27 w 96"/>
                <a:gd name="T17" fmla="*/ 0 h 1073"/>
                <a:gd name="T18" fmla="*/ 22 w 96"/>
                <a:gd name="T19" fmla="*/ 1 h 1073"/>
                <a:gd name="T20" fmla="*/ 15 w 96"/>
                <a:gd name="T21" fmla="*/ 4 h 1073"/>
                <a:gd name="T22" fmla="*/ 12 w 96"/>
                <a:gd name="T23" fmla="*/ 7 h 1073"/>
                <a:gd name="T24" fmla="*/ 6 w 96"/>
                <a:gd name="T25" fmla="*/ 11 h 1073"/>
                <a:gd name="T26" fmla="*/ 2 w 96"/>
                <a:gd name="T27" fmla="*/ 17 h 1073"/>
                <a:gd name="T28" fmla="*/ 1 w 96"/>
                <a:gd name="T29" fmla="*/ 23 h 1073"/>
                <a:gd name="T30" fmla="*/ 0 w 96"/>
                <a:gd name="T31" fmla="*/ 29 h 1073"/>
                <a:gd name="T32" fmla="*/ 0 w 96"/>
                <a:gd name="T33" fmla="*/ 366 h 1073"/>
                <a:gd name="T34" fmla="*/ 56 w 96"/>
                <a:gd name="T35" fmla="*/ 366 h 1073"/>
                <a:gd name="T36" fmla="*/ 56 w 96"/>
                <a:gd name="T37" fmla="*/ 366 h 107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1073"/>
                <a:gd name="T59" fmla="*/ 96 w 96"/>
                <a:gd name="T60" fmla="*/ 1073 h 107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1073">
                  <a:moveTo>
                    <a:pt x="95" y="1072"/>
                  </a:moveTo>
                  <a:lnTo>
                    <a:pt x="94" y="82"/>
                  </a:lnTo>
                  <a:lnTo>
                    <a:pt x="92" y="63"/>
                  </a:lnTo>
                  <a:lnTo>
                    <a:pt x="89" y="48"/>
                  </a:lnTo>
                  <a:lnTo>
                    <a:pt x="83" y="30"/>
                  </a:lnTo>
                  <a:lnTo>
                    <a:pt x="77" y="18"/>
                  </a:lnTo>
                  <a:lnTo>
                    <a:pt x="67" y="8"/>
                  </a:lnTo>
                  <a:lnTo>
                    <a:pt x="57" y="1"/>
                  </a:lnTo>
                  <a:lnTo>
                    <a:pt x="46" y="0"/>
                  </a:lnTo>
                  <a:lnTo>
                    <a:pt x="37" y="1"/>
                  </a:lnTo>
                  <a:lnTo>
                    <a:pt x="26" y="12"/>
                  </a:lnTo>
                  <a:lnTo>
                    <a:pt x="19" y="21"/>
                  </a:lnTo>
                  <a:lnTo>
                    <a:pt x="10" y="31"/>
                  </a:lnTo>
                  <a:lnTo>
                    <a:pt x="4" y="49"/>
                  </a:lnTo>
                  <a:lnTo>
                    <a:pt x="1" y="66"/>
                  </a:lnTo>
                  <a:lnTo>
                    <a:pt x="0" y="84"/>
                  </a:lnTo>
                  <a:lnTo>
                    <a:pt x="0" y="1072"/>
                  </a:lnTo>
                  <a:lnTo>
                    <a:pt x="95" y="1072"/>
                  </a:lnTo>
                </a:path>
              </a:pathLst>
            </a:custGeom>
            <a:solidFill>
              <a:srgbClr val="6221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39" name="Freeform 29"/>
            <p:cNvSpPr>
              <a:spLocks/>
            </p:cNvSpPr>
            <p:nvPr/>
          </p:nvSpPr>
          <p:spPr bwMode="auto">
            <a:xfrm>
              <a:off x="1530" y="2235"/>
              <a:ext cx="72" cy="627"/>
            </a:xfrm>
            <a:custGeom>
              <a:avLst/>
              <a:gdLst>
                <a:gd name="T0" fmla="*/ 55 w 93"/>
                <a:gd name="T1" fmla="*/ 366 h 1073"/>
                <a:gd name="T2" fmla="*/ 54 w 93"/>
                <a:gd name="T3" fmla="*/ 28 h 1073"/>
                <a:gd name="T4" fmla="*/ 54 w 93"/>
                <a:gd name="T5" fmla="*/ 22 h 1073"/>
                <a:gd name="T6" fmla="*/ 52 w 93"/>
                <a:gd name="T7" fmla="*/ 16 h 1073"/>
                <a:gd name="T8" fmla="*/ 50 w 93"/>
                <a:gd name="T9" fmla="*/ 11 h 1073"/>
                <a:gd name="T10" fmla="*/ 46 w 93"/>
                <a:gd name="T11" fmla="*/ 6 h 1073"/>
                <a:gd name="T12" fmla="*/ 39 w 93"/>
                <a:gd name="T13" fmla="*/ 3 h 1073"/>
                <a:gd name="T14" fmla="*/ 33 w 93"/>
                <a:gd name="T15" fmla="*/ 1 h 1073"/>
                <a:gd name="T16" fmla="*/ 27 w 93"/>
                <a:gd name="T17" fmla="*/ 0 h 1073"/>
                <a:gd name="T18" fmla="*/ 21 w 93"/>
                <a:gd name="T19" fmla="*/ 1 h 1073"/>
                <a:gd name="T20" fmla="*/ 15 w 93"/>
                <a:gd name="T21" fmla="*/ 4 h 1073"/>
                <a:gd name="T22" fmla="*/ 10 w 93"/>
                <a:gd name="T23" fmla="*/ 7 h 1073"/>
                <a:gd name="T24" fmla="*/ 5 w 93"/>
                <a:gd name="T25" fmla="*/ 11 h 1073"/>
                <a:gd name="T26" fmla="*/ 2 w 93"/>
                <a:gd name="T27" fmla="*/ 17 h 1073"/>
                <a:gd name="T28" fmla="*/ 1 w 93"/>
                <a:gd name="T29" fmla="*/ 23 h 1073"/>
                <a:gd name="T30" fmla="*/ 0 w 93"/>
                <a:gd name="T31" fmla="*/ 29 h 1073"/>
                <a:gd name="T32" fmla="*/ 0 w 93"/>
                <a:gd name="T33" fmla="*/ 366 h 1073"/>
                <a:gd name="T34" fmla="*/ 55 w 93"/>
                <a:gd name="T35" fmla="*/ 366 h 1073"/>
                <a:gd name="T36" fmla="*/ 55 w 93"/>
                <a:gd name="T37" fmla="*/ 366 h 107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3"/>
                <a:gd name="T58" fmla="*/ 0 h 1073"/>
                <a:gd name="T59" fmla="*/ 93 w 93"/>
                <a:gd name="T60" fmla="*/ 1073 h 107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3" h="1073">
                  <a:moveTo>
                    <a:pt x="92" y="1072"/>
                  </a:moveTo>
                  <a:lnTo>
                    <a:pt x="91" y="82"/>
                  </a:lnTo>
                  <a:lnTo>
                    <a:pt x="91" y="63"/>
                  </a:lnTo>
                  <a:lnTo>
                    <a:pt x="87" y="48"/>
                  </a:lnTo>
                  <a:lnTo>
                    <a:pt x="83" y="30"/>
                  </a:lnTo>
                  <a:lnTo>
                    <a:pt x="77" y="18"/>
                  </a:lnTo>
                  <a:lnTo>
                    <a:pt x="66" y="8"/>
                  </a:lnTo>
                  <a:lnTo>
                    <a:pt x="55" y="1"/>
                  </a:lnTo>
                  <a:lnTo>
                    <a:pt x="45" y="0"/>
                  </a:lnTo>
                  <a:lnTo>
                    <a:pt x="35" y="1"/>
                  </a:lnTo>
                  <a:lnTo>
                    <a:pt x="24" y="12"/>
                  </a:lnTo>
                  <a:lnTo>
                    <a:pt x="17" y="21"/>
                  </a:lnTo>
                  <a:lnTo>
                    <a:pt x="9" y="31"/>
                  </a:lnTo>
                  <a:lnTo>
                    <a:pt x="3" y="49"/>
                  </a:lnTo>
                  <a:lnTo>
                    <a:pt x="1" y="66"/>
                  </a:lnTo>
                  <a:lnTo>
                    <a:pt x="0" y="84"/>
                  </a:lnTo>
                  <a:lnTo>
                    <a:pt x="0" y="1072"/>
                  </a:lnTo>
                  <a:lnTo>
                    <a:pt x="92" y="1072"/>
                  </a:lnTo>
                </a:path>
              </a:pathLst>
            </a:custGeom>
            <a:solidFill>
              <a:srgbClr val="6221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40" name="Freeform 30"/>
            <p:cNvSpPr>
              <a:spLocks/>
            </p:cNvSpPr>
            <p:nvPr/>
          </p:nvSpPr>
          <p:spPr bwMode="auto">
            <a:xfrm>
              <a:off x="1626" y="2235"/>
              <a:ext cx="73" cy="627"/>
            </a:xfrm>
            <a:custGeom>
              <a:avLst/>
              <a:gdLst>
                <a:gd name="T0" fmla="*/ 56 w 94"/>
                <a:gd name="T1" fmla="*/ 366 h 1073"/>
                <a:gd name="T2" fmla="*/ 55 w 94"/>
                <a:gd name="T3" fmla="*/ 28 h 1073"/>
                <a:gd name="T4" fmla="*/ 55 w 94"/>
                <a:gd name="T5" fmla="*/ 22 h 1073"/>
                <a:gd name="T6" fmla="*/ 53 w 94"/>
                <a:gd name="T7" fmla="*/ 16 h 1073"/>
                <a:gd name="T8" fmla="*/ 50 w 94"/>
                <a:gd name="T9" fmla="*/ 11 h 1073"/>
                <a:gd name="T10" fmla="*/ 45 w 94"/>
                <a:gd name="T11" fmla="*/ 6 h 1073"/>
                <a:gd name="T12" fmla="*/ 39 w 94"/>
                <a:gd name="T13" fmla="*/ 3 h 1073"/>
                <a:gd name="T14" fmla="*/ 33 w 94"/>
                <a:gd name="T15" fmla="*/ 1 h 1073"/>
                <a:gd name="T16" fmla="*/ 27 w 94"/>
                <a:gd name="T17" fmla="*/ 0 h 1073"/>
                <a:gd name="T18" fmla="*/ 21 w 94"/>
                <a:gd name="T19" fmla="*/ 1 h 1073"/>
                <a:gd name="T20" fmla="*/ 15 w 94"/>
                <a:gd name="T21" fmla="*/ 4 h 1073"/>
                <a:gd name="T22" fmla="*/ 10 w 94"/>
                <a:gd name="T23" fmla="*/ 7 h 1073"/>
                <a:gd name="T24" fmla="*/ 5 w 94"/>
                <a:gd name="T25" fmla="*/ 11 h 1073"/>
                <a:gd name="T26" fmla="*/ 2 w 94"/>
                <a:gd name="T27" fmla="*/ 17 h 1073"/>
                <a:gd name="T28" fmla="*/ 0 w 94"/>
                <a:gd name="T29" fmla="*/ 23 h 1073"/>
                <a:gd name="T30" fmla="*/ 0 w 94"/>
                <a:gd name="T31" fmla="*/ 29 h 1073"/>
                <a:gd name="T32" fmla="*/ 0 w 94"/>
                <a:gd name="T33" fmla="*/ 366 h 1073"/>
                <a:gd name="T34" fmla="*/ 56 w 94"/>
                <a:gd name="T35" fmla="*/ 366 h 1073"/>
                <a:gd name="T36" fmla="*/ 56 w 94"/>
                <a:gd name="T37" fmla="*/ 366 h 107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4"/>
                <a:gd name="T58" fmla="*/ 0 h 1073"/>
                <a:gd name="T59" fmla="*/ 94 w 94"/>
                <a:gd name="T60" fmla="*/ 1073 h 107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4" h="1073">
                  <a:moveTo>
                    <a:pt x="93" y="1072"/>
                  </a:moveTo>
                  <a:lnTo>
                    <a:pt x="92" y="82"/>
                  </a:lnTo>
                  <a:lnTo>
                    <a:pt x="91" y="63"/>
                  </a:lnTo>
                  <a:lnTo>
                    <a:pt x="87" y="48"/>
                  </a:lnTo>
                  <a:lnTo>
                    <a:pt x="82" y="30"/>
                  </a:lnTo>
                  <a:lnTo>
                    <a:pt x="75" y="18"/>
                  </a:lnTo>
                  <a:lnTo>
                    <a:pt x="65" y="8"/>
                  </a:lnTo>
                  <a:lnTo>
                    <a:pt x="55" y="1"/>
                  </a:lnTo>
                  <a:lnTo>
                    <a:pt x="45" y="0"/>
                  </a:lnTo>
                  <a:lnTo>
                    <a:pt x="35" y="1"/>
                  </a:lnTo>
                  <a:lnTo>
                    <a:pt x="25" y="12"/>
                  </a:lnTo>
                  <a:lnTo>
                    <a:pt x="17" y="21"/>
                  </a:lnTo>
                  <a:lnTo>
                    <a:pt x="8" y="31"/>
                  </a:lnTo>
                  <a:lnTo>
                    <a:pt x="3" y="49"/>
                  </a:lnTo>
                  <a:lnTo>
                    <a:pt x="0" y="66"/>
                  </a:lnTo>
                  <a:lnTo>
                    <a:pt x="0" y="84"/>
                  </a:lnTo>
                  <a:lnTo>
                    <a:pt x="0" y="1072"/>
                  </a:lnTo>
                  <a:lnTo>
                    <a:pt x="93" y="1072"/>
                  </a:lnTo>
                </a:path>
              </a:pathLst>
            </a:custGeom>
            <a:solidFill>
              <a:srgbClr val="6221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41" name="Freeform 31"/>
            <p:cNvSpPr>
              <a:spLocks/>
            </p:cNvSpPr>
            <p:nvPr/>
          </p:nvSpPr>
          <p:spPr bwMode="auto">
            <a:xfrm>
              <a:off x="1293" y="2156"/>
              <a:ext cx="395" cy="705"/>
            </a:xfrm>
            <a:custGeom>
              <a:avLst/>
              <a:gdLst>
                <a:gd name="T0" fmla="*/ 8 w 511"/>
                <a:gd name="T1" fmla="*/ 412 h 1205"/>
                <a:gd name="T2" fmla="*/ 9 w 511"/>
                <a:gd name="T3" fmla="*/ 31 h 1205"/>
                <a:gd name="T4" fmla="*/ 9 w 511"/>
                <a:gd name="T5" fmla="*/ 26 h 1205"/>
                <a:gd name="T6" fmla="*/ 9 w 511"/>
                <a:gd name="T7" fmla="*/ 20 h 1205"/>
                <a:gd name="T8" fmla="*/ 12 w 511"/>
                <a:gd name="T9" fmla="*/ 16 h 1205"/>
                <a:gd name="T10" fmla="*/ 15 w 511"/>
                <a:gd name="T11" fmla="*/ 12 h 1205"/>
                <a:gd name="T12" fmla="*/ 20 w 511"/>
                <a:gd name="T13" fmla="*/ 9 h 1205"/>
                <a:gd name="T14" fmla="*/ 25 w 511"/>
                <a:gd name="T15" fmla="*/ 8 h 1205"/>
                <a:gd name="T16" fmla="*/ 30 w 511"/>
                <a:gd name="T17" fmla="*/ 6 h 1205"/>
                <a:gd name="T18" fmla="*/ 287 w 511"/>
                <a:gd name="T19" fmla="*/ 8 h 1205"/>
                <a:gd name="T20" fmla="*/ 291 w 511"/>
                <a:gd name="T21" fmla="*/ 8 h 1205"/>
                <a:gd name="T22" fmla="*/ 294 w 511"/>
                <a:gd name="T23" fmla="*/ 12 h 1205"/>
                <a:gd name="T24" fmla="*/ 296 w 511"/>
                <a:gd name="T25" fmla="*/ 15 h 1205"/>
                <a:gd name="T26" fmla="*/ 298 w 511"/>
                <a:gd name="T27" fmla="*/ 19 h 1205"/>
                <a:gd name="T28" fmla="*/ 298 w 511"/>
                <a:gd name="T29" fmla="*/ 22 h 1205"/>
                <a:gd name="T30" fmla="*/ 296 w 511"/>
                <a:gd name="T31" fmla="*/ 27 h 1205"/>
                <a:gd name="T32" fmla="*/ 295 w 511"/>
                <a:gd name="T33" fmla="*/ 29 h 1205"/>
                <a:gd name="T34" fmla="*/ 293 w 511"/>
                <a:gd name="T35" fmla="*/ 32 h 1205"/>
                <a:gd name="T36" fmla="*/ 288 w 511"/>
                <a:gd name="T37" fmla="*/ 33 h 1205"/>
                <a:gd name="T38" fmla="*/ 284 w 511"/>
                <a:gd name="T39" fmla="*/ 35 h 1205"/>
                <a:gd name="T40" fmla="*/ 284 w 511"/>
                <a:gd name="T41" fmla="*/ 41 h 1205"/>
                <a:gd name="T42" fmla="*/ 289 w 511"/>
                <a:gd name="T43" fmla="*/ 40 h 1205"/>
                <a:gd name="T44" fmla="*/ 294 w 511"/>
                <a:gd name="T45" fmla="*/ 39 h 1205"/>
                <a:gd name="T46" fmla="*/ 298 w 511"/>
                <a:gd name="T47" fmla="*/ 36 h 1205"/>
                <a:gd name="T48" fmla="*/ 301 w 511"/>
                <a:gd name="T49" fmla="*/ 33 h 1205"/>
                <a:gd name="T50" fmla="*/ 304 w 511"/>
                <a:gd name="T51" fmla="*/ 29 h 1205"/>
                <a:gd name="T52" fmla="*/ 305 w 511"/>
                <a:gd name="T53" fmla="*/ 23 h 1205"/>
                <a:gd name="T54" fmla="*/ 305 w 511"/>
                <a:gd name="T55" fmla="*/ 19 h 1205"/>
                <a:gd name="T56" fmla="*/ 304 w 511"/>
                <a:gd name="T57" fmla="*/ 15 h 1205"/>
                <a:gd name="T58" fmla="*/ 301 w 511"/>
                <a:gd name="T59" fmla="*/ 9 h 1205"/>
                <a:gd name="T60" fmla="*/ 298 w 511"/>
                <a:gd name="T61" fmla="*/ 6 h 1205"/>
                <a:gd name="T62" fmla="*/ 294 w 511"/>
                <a:gd name="T63" fmla="*/ 3 h 1205"/>
                <a:gd name="T64" fmla="*/ 289 w 511"/>
                <a:gd name="T65" fmla="*/ 1 h 1205"/>
                <a:gd name="T66" fmla="*/ 284 w 511"/>
                <a:gd name="T67" fmla="*/ 0 h 1205"/>
                <a:gd name="T68" fmla="*/ 30 w 511"/>
                <a:gd name="T69" fmla="*/ 0 h 1205"/>
                <a:gd name="T70" fmla="*/ 25 w 511"/>
                <a:gd name="T71" fmla="*/ 1 h 1205"/>
                <a:gd name="T72" fmla="*/ 18 w 511"/>
                <a:gd name="T73" fmla="*/ 3 h 1205"/>
                <a:gd name="T74" fmla="*/ 13 w 511"/>
                <a:gd name="T75" fmla="*/ 6 h 1205"/>
                <a:gd name="T76" fmla="*/ 9 w 511"/>
                <a:gd name="T77" fmla="*/ 9 h 1205"/>
                <a:gd name="T78" fmla="*/ 5 w 511"/>
                <a:gd name="T79" fmla="*/ 15 h 1205"/>
                <a:gd name="T80" fmla="*/ 3 w 511"/>
                <a:gd name="T81" fmla="*/ 20 h 1205"/>
                <a:gd name="T82" fmla="*/ 2 w 511"/>
                <a:gd name="T83" fmla="*/ 26 h 1205"/>
                <a:gd name="T84" fmla="*/ 2 w 511"/>
                <a:gd name="T85" fmla="*/ 32 h 1205"/>
                <a:gd name="T86" fmla="*/ 0 w 511"/>
                <a:gd name="T87" fmla="*/ 412 h 1205"/>
                <a:gd name="T88" fmla="*/ 8 w 511"/>
                <a:gd name="T89" fmla="*/ 412 h 1205"/>
                <a:gd name="T90" fmla="*/ 8 w 511"/>
                <a:gd name="T91" fmla="*/ 412 h 120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11"/>
                <a:gd name="T139" fmla="*/ 0 h 1205"/>
                <a:gd name="T140" fmla="*/ 511 w 511"/>
                <a:gd name="T141" fmla="*/ 1205 h 120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11" h="1205">
                  <a:moveTo>
                    <a:pt x="13" y="1204"/>
                  </a:moveTo>
                  <a:lnTo>
                    <a:pt x="14" y="90"/>
                  </a:lnTo>
                  <a:lnTo>
                    <a:pt x="14" y="77"/>
                  </a:lnTo>
                  <a:lnTo>
                    <a:pt x="16" y="60"/>
                  </a:lnTo>
                  <a:lnTo>
                    <a:pt x="20" y="48"/>
                  </a:lnTo>
                  <a:lnTo>
                    <a:pt x="26" y="35"/>
                  </a:lnTo>
                  <a:lnTo>
                    <a:pt x="34" y="26"/>
                  </a:lnTo>
                  <a:lnTo>
                    <a:pt x="42" y="22"/>
                  </a:lnTo>
                  <a:lnTo>
                    <a:pt x="51" y="19"/>
                  </a:lnTo>
                  <a:lnTo>
                    <a:pt x="480" y="22"/>
                  </a:lnTo>
                  <a:lnTo>
                    <a:pt x="486" y="24"/>
                  </a:lnTo>
                  <a:lnTo>
                    <a:pt x="492" y="34"/>
                  </a:lnTo>
                  <a:lnTo>
                    <a:pt x="496" y="43"/>
                  </a:lnTo>
                  <a:lnTo>
                    <a:pt x="498" y="54"/>
                  </a:lnTo>
                  <a:lnTo>
                    <a:pt x="498" y="65"/>
                  </a:lnTo>
                  <a:lnTo>
                    <a:pt x="496" y="78"/>
                  </a:lnTo>
                  <a:lnTo>
                    <a:pt x="493" y="86"/>
                  </a:lnTo>
                  <a:lnTo>
                    <a:pt x="490" y="94"/>
                  </a:lnTo>
                  <a:lnTo>
                    <a:pt x="483" y="98"/>
                  </a:lnTo>
                  <a:lnTo>
                    <a:pt x="476" y="100"/>
                  </a:lnTo>
                  <a:lnTo>
                    <a:pt x="476" y="120"/>
                  </a:lnTo>
                  <a:lnTo>
                    <a:pt x="484" y="118"/>
                  </a:lnTo>
                  <a:lnTo>
                    <a:pt x="492" y="115"/>
                  </a:lnTo>
                  <a:lnTo>
                    <a:pt x="498" y="105"/>
                  </a:lnTo>
                  <a:lnTo>
                    <a:pt x="504" y="96"/>
                  </a:lnTo>
                  <a:lnTo>
                    <a:pt x="508" y="84"/>
                  </a:lnTo>
                  <a:lnTo>
                    <a:pt x="510" y="68"/>
                  </a:lnTo>
                  <a:lnTo>
                    <a:pt x="510" y="56"/>
                  </a:lnTo>
                  <a:lnTo>
                    <a:pt x="508" y="43"/>
                  </a:lnTo>
                  <a:lnTo>
                    <a:pt x="504" y="26"/>
                  </a:lnTo>
                  <a:lnTo>
                    <a:pt x="498" y="17"/>
                  </a:lnTo>
                  <a:lnTo>
                    <a:pt x="492" y="9"/>
                  </a:lnTo>
                  <a:lnTo>
                    <a:pt x="484" y="3"/>
                  </a:lnTo>
                  <a:lnTo>
                    <a:pt x="476" y="0"/>
                  </a:lnTo>
                  <a:lnTo>
                    <a:pt x="50" y="0"/>
                  </a:lnTo>
                  <a:lnTo>
                    <a:pt x="42" y="3"/>
                  </a:lnTo>
                  <a:lnTo>
                    <a:pt x="30" y="8"/>
                  </a:lnTo>
                  <a:lnTo>
                    <a:pt x="22" y="17"/>
                  </a:lnTo>
                  <a:lnTo>
                    <a:pt x="15" y="28"/>
                  </a:lnTo>
                  <a:lnTo>
                    <a:pt x="8" y="43"/>
                  </a:lnTo>
                  <a:lnTo>
                    <a:pt x="5" y="58"/>
                  </a:lnTo>
                  <a:lnTo>
                    <a:pt x="2" y="75"/>
                  </a:lnTo>
                  <a:lnTo>
                    <a:pt x="2" y="94"/>
                  </a:lnTo>
                  <a:lnTo>
                    <a:pt x="0" y="1204"/>
                  </a:lnTo>
                  <a:lnTo>
                    <a:pt x="13" y="1204"/>
                  </a:ln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42" name="Freeform 32"/>
            <p:cNvSpPr>
              <a:spLocks/>
            </p:cNvSpPr>
            <p:nvPr/>
          </p:nvSpPr>
          <p:spPr bwMode="auto">
            <a:xfrm>
              <a:off x="1564" y="2156"/>
              <a:ext cx="28" cy="71"/>
            </a:xfrm>
            <a:custGeom>
              <a:avLst/>
              <a:gdLst>
                <a:gd name="T0" fmla="*/ 4 w 37"/>
                <a:gd name="T1" fmla="*/ 7 h 121"/>
                <a:gd name="T2" fmla="*/ 7 w 37"/>
                <a:gd name="T3" fmla="*/ 8 h 121"/>
                <a:gd name="T4" fmla="*/ 11 w 37"/>
                <a:gd name="T5" fmla="*/ 11 h 121"/>
                <a:gd name="T6" fmla="*/ 13 w 37"/>
                <a:gd name="T7" fmla="*/ 15 h 121"/>
                <a:gd name="T8" fmla="*/ 14 w 37"/>
                <a:gd name="T9" fmla="*/ 19 h 121"/>
                <a:gd name="T10" fmla="*/ 14 w 37"/>
                <a:gd name="T11" fmla="*/ 22 h 121"/>
                <a:gd name="T12" fmla="*/ 13 w 37"/>
                <a:gd name="T13" fmla="*/ 26 h 121"/>
                <a:gd name="T14" fmla="*/ 11 w 37"/>
                <a:gd name="T15" fmla="*/ 29 h 121"/>
                <a:gd name="T16" fmla="*/ 8 w 37"/>
                <a:gd name="T17" fmla="*/ 32 h 121"/>
                <a:gd name="T18" fmla="*/ 4 w 37"/>
                <a:gd name="T19" fmla="*/ 34 h 121"/>
                <a:gd name="T20" fmla="*/ 0 w 37"/>
                <a:gd name="T21" fmla="*/ 35 h 121"/>
                <a:gd name="T22" fmla="*/ 0 w 37"/>
                <a:gd name="T23" fmla="*/ 41 h 121"/>
                <a:gd name="T24" fmla="*/ 6 w 37"/>
                <a:gd name="T25" fmla="*/ 40 h 121"/>
                <a:gd name="T26" fmla="*/ 11 w 37"/>
                <a:gd name="T27" fmla="*/ 39 h 121"/>
                <a:gd name="T28" fmla="*/ 14 w 37"/>
                <a:gd name="T29" fmla="*/ 36 h 121"/>
                <a:gd name="T30" fmla="*/ 17 w 37"/>
                <a:gd name="T31" fmla="*/ 32 h 121"/>
                <a:gd name="T32" fmla="*/ 20 w 37"/>
                <a:gd name="T33" fmla="*/ 29 h 121"/>
                <a:gd name="T34" fmla="*/ 20 w 37"/>
                <a:gd name="T35" fmla="*/ 23 h 121"/>
                <a:gd name="T36" fmla="*/ 20 w 37"/>
                <a:gd name="T37" fmla="*/ 19 h 121"/>
                <a:gd name="T38" fmla="*/ 20 w 37"/>
                <a:gd name="T39" fmla="*/ 15 h 121"/>
                <a:gd name="T40" fmla="*/ 17 w 37"/>
                <a:gd name="T41" fmla="*/ 9 h 121"/>
                <a:gd name="T42" fmla="*/ 14 w 37"/>
                <a:gd name="T43" fmla="*/ 5 h 121"/>
                <a:gd name="T44" fmla="*/ 11 w 37"/>
                <a:gd name="T45" fmla="*/ 3 h 121"/>
                <a:gd name="T46" fmla="*/ 6 w 37"/>
                <a:gd name="T47" fmla="*/ 1 h 121"/>
                <a:gd name="T48" fmla="*/ 2 w 37"/>
                <a:gd name="T49" fmla="*/ 0 h 121"/>
                <a:gd name="T50" fmla="*/ 4 w 37"/>
                <a:gd name="T51" fmla="*/ 7 h 121"/>
                <a:gd name="T52" fmla="*/ 4 w 37"/>
                <a:gd name="T53" fmla="*/ 7 h 12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7"/>
                <a:gd name="T82" fmla="*/ 0 h 121"/>
                <a:gd name="T83" fmla="*/ 37 w 37"/>
                <a:gd name="T84" fmla="*/ 121 h 12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7" h="121">
                  <a:moveTo>
                    <a:pt x="7" y="20"/>
                  </a:moveTo>
                  <a:lnTo>
                    <a:pt x="12" y="24"/>
                  </a:lnTo>
                  <a:lnTo>
                    <a:pt x="18" y="33"/>
                  </a:lnTo>
                  <a:lnTo>
                    <a:pt x="22" y="43"/>
                  </a:lnTo>
                  <a:lnTo>
                    <a:pt x="24" y="54"/>
                  </a:lnTo>
                  <a:lnTo>
                    <a:pt x="24" y="63"/>
                  </a:lnTo>
                  <a:lnTo>
                    <a:pt x="23" y="77"/>
                  </a:lnTo>
                  <a:lnTo>
                    <a:pt x="19" y="86"/>
                  </a:lnTo>
                  <a:lnTo>
                    <a:pt x="14" y="94"/>
                  </a:lnTo>
                  <a:lnTo>
                    <a:pt x="7" y="98"/>
                  </a:lnTo>
                  <a:lnTo>
                    <a:pt x="0" y="100"/>
                  </a:lnTo>
                  <a:lnTo>
                    <a:pt x="0" y="120"/>
                  </a:lnTo>
                  <a:lnTo>
                    <a:pt x="10" y="118"/>
                  </a:lnTo>
                  <a:lnTo>
                    <a:pt x="18" y="115"/>
                  </a:lnTo>
                  <a:lnTo>
                    <a:pt x="24" y="105"/>
                  </a:lnTo>
                  <a:lnTo>
                    <a:pt x="29" y="94"/>
                  </a:lnTo>
                  <a:lnTo>
                    <a:pt x="34" y="84"/>
                  </a:lnTo>
                  <a:lnTo>
                    <a:pt x="36" y="67"/>
                  </a:lnTo>
                  <a:lnTo>
                    <a:pt x="36" y="54"/>
                  </a:lnTo>
                  <a:lnTo>
                    <a:pt x="35" y="43"/>
                  </a:lnTo>
                  <a:lnTo>
                    <a:pt x="31" y="26"/>
                  </a:lnTo>
                  <a:lnTo>
                    <a:pt x="24" y="16"/>
                  </a:lnTo>
                  <a:lnTo>
                    <a:pt x="18" y="8"/>
                  </a:lnTo>
                  <a:lnTo>
                    <a:pt x="10" y="3"/>
                  </a:lnTo>
                  <a:lnTo>
                    <a:pt x="2" y="0"/>
                  </a:lnTo>
                  <a:lnTo>
                    <a:pt x="7" y="20"/>
                  </a:ln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43" name="Freeform 33"/>
            <p:cNvSpPr>
              <a:spLocks/>
            </p:cNvSpPr>
            <p:nvPr/>
          </p:nvSpPr>
          <p:spPr bwMode="auto">
            <a:xfrm>
              <a:off x="1469" y="2156"/>
              <a:ext cx="28" cy="71"/>
            </a:xfrm>
            <a:custGeom>
              <a:avLst/>
              <a:gdLst>
                <a:gd name="T0" fmla="*/ 2 w 36"/>
                <a:gd name="T1" fmla="*/ 7 h 121"/>
                <a:gd name="T2" fmla="*/ 7 w 36"/>
                <a:gd name="T3" fmla="*/ 8 h 121"/>
                <a:gd name="T4" fmla="*/ 9 w 36"/>
                <a:gd name="T5" fmla="*/ 11 h 121"/>
                <a:gd name="T6" fmla="*/ 12 w 36"/>
                <a:gd name="T7" fmla="*/ 15 h 121"/>
                <a:gd name="T8" fmla="*/ 13 w 36"/>
                <a:gd name="T9" fmla="*/ 19 h 121"/>
                <a:gd name="T10" fmla="*/ 13 w 36"/>
                <a:gd name="T11" fmla="*/ 22 h 121"/>
                <a:gd name="T12" fmla="*/ 12 w 36"/>
                <a:gd name="T13" fmla="*/ 26 h 121"/>
                <a:gd name="T14" fmla="*/ 11 w 36"/>
                <a:gd name="T15" fmla="*/ 29 h 121"/>
                <a:gd name="T16" fmla="*/ 8 w 36"/>
                <a:gd name="T17" fmla="*/ 32 h 121"/>
                <a:gd name="T18" fmla="*/ 4 w 36"/>
                <a:gd name="T19" fmla="*/ 34 h 121"/>
                <a:gd name="T20" fmla="*/ 0 w 36"/>
                <a:gd name="T21" fmla="*/ 35 h 121"/>
                <a:gd name="T22" fmla="*/ 0 w 36"/>
                <a:gd name="T23" fmla="*/ 41 h 121"/>
                <a:gd name="T24" fmla="*/ 5 w 36"/>
                <a:gd name="T25" fmla="*/ 40 h 121"/>
                <a:gd name="T26" fmla="*/ 9 w 36"/>
                <a:gd name="T27" fmla="*/ 39 h 121"/>
                <a:gd name="T28" fmla="*/ 13 w 36"/>
                <a:gd name="T29" fmla="*/ 36 h 121"/>
                <a:gd name="T30" fmla="*/ 17 w 36"/>
                <a:gd name="T31" fmla="*/ 32 h 121"/>
                <a:gd name="T32" fmla="*/ 19 w 36"/>
                <a:gd name="T33" fmla="*/ 29 h 121"/>
                <a:gd name="T34" fmla="*/ 21 w 36"/>
                <a:gd name="T35" fmla="*/ 23 h 121"/>
                <a:gd name="T36" fmla="*/ 21 w 36"/>
                <a:gd name="T37" fmla="*/ 19 h 121"/>
                <a:gd name="T38" fmla="*/ 20 w 36"/>
                <a:gd name="T39" fmla="*/ 15 h 121"/>
                <a:gd name="T40" fmla="*/ 17 w 36"/>
                <a:gd name="T41" fmla="*/ 9 h 121"/>
                <a:gd name="T42" fmla="*/ 14 w 36"/>
                <a:gd name="T43" fmla="*/ 5 h 121"/>
                <a:gd name="T44" fmla="*/ 10 w 36"/>
                <a:gd name="T45" fmla="*/ 3 h 121"/>
                <a:gd name="T46" fmla="*/ 5 w 36"/>
                <a:gd name="T47" fmla="*/ 1 h 121"/>
                <a:gd name="T48" fmla="*/ 0 w 36"/>
                <a:gd name="T49" fmla="*/ 0 h 121"/>
                <a:gd name="T50" fmla="*/ 2 w 36"/>
                <a:gd name="T51" fmla="*/ 7 h 121"/>
                <a:gd name="T52" fmla="*/ 2 w 36"/>
                <a:gd name="T53" fmla="*/ 7 h 12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6"/>
                <a:gd name="T82" fmla="*/ 0 h 121"/>
                <a:gd name="T83" fmla="*/ 36 w 36"/>
                <a:gd name="T84" fmla="*/ 121 h 12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6" h="121">
                  <a:moveTo>
                    <a:pt x="4" y="20"/>
                  </a:moveTo>
                  <a:lnTo>
                    <a:pt x="11" y="24"/>
                  </a:lnTo>
                  <a:lnTo>
                    <a:pt x="16" y="33"/>
                  </a:lnTo>
                  <a:lnTo>
                    <a:pt x="21" y="43"/>
                  </a:lnTo>
                  <a:lnTo>
                    <a:pt x="22" y="54"/>
                  </a:lnTo>
                  <a:lnTo>
                    <a:pt x="22" y="63"/>
                  </a:lnTo>
                  <a:lnTo>
                    <a:pt x="21" y="77"/>
                  </a:lnTo>
                  <a:lnTo>
                    <a:pt x="18" y="86"/>
                  </a:lnTo>
                  <a:lnTo>
                    <a:pt x="13" y="94"/>
                  </a:lnTo>
                  <a:lnTo>
                    <a:pt x="6" y="98"/>
                  </a:lnTo>
                  <a:lnTo>
                    <a:pt x="0" y="100"/>
                  </a:lnTo>
                  <a:lnTo>
                    <a:pt x="0" y="120"/>
                  </a:lnTo>
                  <a:lnTo>
                    <a:pt x="8" y="118"/>
                  </a:lnTo>
                  <a:lnTo>
                    <a:pt x="16" y="115"/>
                  </a:lnTo>
                  <a:lnTo>
                    <a:pt x="22" y="105"/>
                  </a:lnTo>
                  <a:lnTo>
                    <a:pt x="28" y="94"/>
                  </a:lnTo>
                  <a:lnTo>
                    <a:pt x="32" y="84"/>
                  </a:lnTo>
                  <a:lnTo>
                    <a:pt x="35" y="67"/>
                  </a:lnTo>
                  <a:lnTo>
                    <a:pt x="35" y="54"/>
                  </a:lnTo>
                  <a:lnTo>
                    <a:pt x="34" y="43"/>
                  </a:lnTo>
                  <a:lnTo>
                    <a:pt x="28" y="26"/>
                  </a:lnTo>
                  <a:lnTo>
                    <a:pt x="23" y="16"/>
                  </a:lnTo>
                  <a:lnTo>
                    <a:pt x="17" y="8"/>
                  </a:lnTo>
                  <a:lnTo>
                    <a:pt x="9" y="3"/>
                  </a:lnTo>
                  <a:lnTo>
                    <a:pt x="0" y="0"/>
                  </a:lnTo>
                  <a:lnTo>
                    <a:pt x="4" y="20"/>
                  </a:ln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44" name="Freeform 34"/>
            <p:cNvSpPr>
              <a:spLocks/>
            </p:cNvSpPr>
            <p:nvPr/>
          </p:nvSpPr>
          <p:spPr bwMode="auto">
            <a:xfrm>
              <a:off x="1374" y="2156"/>
              <a:ext cx="27" cy="71"/>
            </a:xfrm>
            <a:custGeom>
              <a:avLst/>
              <a:gdLst>
                <a:gd name="T0" fmla="*/ 2 w 35"/>
                <a:gd name="T1" fmla="*/ 7 h 121"/>
                <a:gd name="T2" fmla="*/ 6 w 35"/>
                <a:gd name="T3" fmla="*/ 8 h 121"/>
                <a:gd name="T4" fmla="*/ 9 w 35"/>
                <a:gd name="T5" fmla="*/ 11 h 121"/>
                <a:gd name="T6" fmla="*/ 12 w 35"/>
                <a:gd name="T7" fmla="*/ 15 h 121"/>
                <a:gd name="T8" fmla="*/ 13 w 35"/>
                <a:gd name="T9" fmla="*/ 19 h 121"/>
                <a:gd name="T10" fmla="*/ 13 w 35"/>
                <a:gd name="T11" fmla="*/ 22 h 121"/>
                <a:gd name="T12" fmla="*/ 13 w 35"/>
                <a:gd name="T13" fmla="*/ 26 h 121"/>
                <a:gd name="T14" fmla="*/ 11 w 35"/>
                <a:gd name="T15" fmla="*/ 29 h 121"/>
                <a:gd name="T16" fmla="*/ 8 w 35"/>
                <a:gd name="T17" fmla="*/ 32 h 121"/>
                <a:gd name="T18" fmla="*/ 4 w 35"/>
                <a:gd name="T19" fmla="*/ 34 h 121"/>
                <a:gd name="T20" fmla="*/ 0 w 35"/>
                <a:gd name="T21" fmla="*/ 35 h 121"/>
                <a:gd name="T22" fmla="*/ 0 w 35"/>
                <a:gd name="T23" fmla="*/ 41 h 121"/>
                <a:gd name="T24" fmla="*/ 5 w 35"/>
                <a:gd name="T25" fmla="*/ 40 h 121"/>
                <a:gd name="T26" fmla="*/ 9 w 35"/>
                <a:gd name="T27" fmla="*/ 39 h 121"/>
                <a:gd name="T28" fmla="*/ 13 w 35"/>
                <a:gd name="T29" fmla="*/ 36 h 121"/>
                <a:gd name="T30" fmla="*/ 17 w 35"/>
                <a:gd name="T31" fmla="*/ 32 h 121"/>
                <a:gd name="T32" fmla="*/ 19 w 35"/>
                <a:gd name="T33" fmla="*/ 29 h 121"/>
                <a:gd name="T34" fmla="*/ 20 w 35"/>
                <a:gd name="T35" fmla="*/ 23 h 121"/>
                <a:gd name="T36" fmla="*/ 20 w 35"/>
                <a:gd name="T37" fmla="*/ 19 h 121"/>
                <a:gd name="T38" fmla="*/ 20 w 35"/>
                <a:gd name="T39" fmla="*/ 15 h 121"/>
                <a:gd name="T40" fmla="*/ 17 w 35"/>
                <a:gd name="T41" fmla="*/ 9 h 121"/>
                <a:gd name="T42" fmla="*/ 14 w 35"/>
                <a:gd name="T43" fmla="*/ 5 h 121"/>
                <a:gd name="T44" fmla="*/ 10 w 35"/>
                <a:gd name="T45" fmla="*/ 3 h 121"/>
                <a:gd name="T46" fmla="*/ 5 w 35"/>
                <a:gd name="T47" fmla="*/ 1 h 121"/>
                <a:gd name="T48" fmla="*/ 1 w 35"/>
                <a:gd name="T49" fmla="*/ 0 h 121"/>
                <a:gd name="T50" fmla="*/ 2 w 35"/>
                <a:gd name="T51" fmla="*/ 7 h 121"/>
                <a:gd name="T52" fmla="*/ 2 w 35"/>
                <a:gd name="T53" fmla="*/ 7 h 12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"/>
                <a:gd name="T82" fmla="*/ 0 h 121"/>
                <a:gd name="T83" fmla="*/ 35 w 35"/>
                <a:gd name="T84" fmla="*/ 121 h 12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" h="121">
                  <a:moveTo>
                    <a:pt x="4" y="20"/>
                  </a:moveTo>
                  <a:lnTo>
                    <a:pt x="10" y="24"/>
                  </a:lnTo>
                  <a:lnTo>
                    <a:pt x="16" y="33"/>
                  </a:lnTo>
                  <a:lnTo>
                    <a:pt x="20" y="43"/>
                  </a:lnTo>
                  <a:lnTo>
                    <a:pt x="22" y="54"/>
                  </a:lnTo>
                  <a:lnTo>
                    <a:pt x="22" y="63"/>
                  </a:lnTo>
                  <a:lnTo>
                    <a:pt x="22" y="77"/>
                  </a:lnTo>
                  <a:lnTo>
                    <a:pt x="18" y="86"/>
                  </a:lnTo>
                  <a:lnTo>
                    <a:pt x="13" y="94"/>
                  </a:lnTo>
                  <a:lnTo>
                    <a:pt x="7" y="98"/>
                  </a:lnTo>
                  <a:lnTo>
                    <a:pt x="0" y="100"/>
                  </a:lnTo>
                  <a:lnTo>
                    <a:pt x="0" y="120"/>
                  </a:lnTo>
                  <a:lnTo>
                    <a:pt x="8" y="118"/>
                  </a:lnTo>
                  <a:lnTo>
                    <a:pt x="16" y="115"/>
                  </a:lnTo>
                  <a:lnTo>
                    <a:pt x="22" y="105"/>
                  </a:lnTo>
                  <a:lnTo>
                    <a:pt x="29" y="94"/>
                  </a:lnTo>
                  <a:lnTo>
                    <a:pt x="32" y="84"/>
                  </a:lnTo>
                  <a:lnTo>
                    <a:pt x="34" y="67"/>
                  </a:lnTo>
                  <a:lnTo>
                    <a:pt x="34" y="54"/>
                  </a:lnTo>
                  <a:lnTo>
                    <a:pt x="34" y="43"/>
                  </a:lnTo>
                  <a:lnTo>
                    <a:pt x="29" y="26"/>
                  </a:lnTo>
                  <a:lnTo>
                    <a:pt x="23" y="16"/>
                  </a:lnTo>
                  <a:lnTo>
                    <a:pt x="17" y="8"/>
                  </a:lnTo>
                  <a:lnTo>
                    <a:pt x="9" y="3"/>
                  </a:lnTo>
                  <a:lnTo>
                    <a:pt x="1" y="0"/>
                  </a:lnTo>
                  <a:lnTo>
                    <a:pt x="4" y="20"/>
                  </a:ln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45" name="AutoShape 35"/>
            <p:cNvSpPr>
              <a:spLocks noChangeArrowheads="1"/>
            </p:cNvSpPr>
            <p:nvPr/>
          </p:nvSpPr>
          <p:spPr bwMode="auto">
            <a:xfrm flipV="1">
              <a:off x="1337" y="2568"/>
              <a:ext cx="1156" cy="303"/>
            </a:xfrm>
            <a:prstGeom prst="roundRect">
              <a:avLst>
                <a:gd name="adj" fmla="val 0"/>
              </a:avLst>
            </a:prstGeom>
            <a:solidFill>
              <a:srgbClr val="96969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46" name="Line 36"/>
            <p:cNvSpPr>
              <a:spLocks noChangeShapeType="1"/>
            </p:cNvSpPr>
            <p:nvPr/>
          </p:nvSpPr>
          <p:spPr bwMode="auto">
            <a:xfrm>
              <a:off x="1340" y="2605"/>
              <a:ext cx="47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47" name="Rectangle 37"/>
            <p:cNvSpPr>
              <a:spLocks noChangeArrowheads="1"/>
            </p:cNvSpPr>
            <p:nvPr/>
          </p:nvSpPr>
          <p:spPr bwMode="auto">
            <a:xfrm>
              <a:off x="1485" y="2365"/>
              <a:ext cx="288" cy="2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48" name="Rectangle 38"/>
            <p:cNvSpPr>
              <a:spLocks noChangeArrowheads="1"/>
            </p:cNvSpPr>
            <p:nvPr/>
          </p:nvSpPr>
          <p:spPr bwMode="auto">
            <a:xfrm>
              <a:off x="1533" y="2653"/>
              <a:ext cx="912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49" name="Rectangle 39"/>
            <p:cNvSpPr>
              <a:spLocks noChangeArrowheads="1"/>
            </p:cNvSpPr>
            <p:nvPr/>
          </p:nvSpPr>
          <p:spPr bwMode="auto">
            <a:xfrm>
              <a:off x="1773" y="2749"/>
              <a:ext cx="48" cy="9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50" name="Rectangle 40"/>
            <p:cNvSpPr>
              <a:spLocks noChangeArrowheads="1"/>
            </p:cNvSpPr>
            <p:nvPr/>
          </p:nvSpPr>
          <p:spPr bwMode="auto">
            <a:xfrm>
              <a:off x="1869" y="2749"/>
              <a:ext cx="48" cy="9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51" name="Rectangle 41"/>
            <p:cNvSpPr>
              <a:spLocks noChangeArrowheads="1"/>
            </p:cNvSpPr>
            <p:nvPr/>
          </p:nvSpPr>
          <p:spPr bwMode="auto">
            <a:xfrm>
              <a:off x="1965" y="2749"/>
              <a:ext cx="48" cy="9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52" name="Rectangle 42"/>
            <p:cNvSpPr>
              <a:spLocks noChangeArrowheads="1"/>
            </p:cNvSpPr>
            <p:nvPr/>
          </p:nvSpPr>
          <p:spPr bwMode="auto">
            <a:xfrm>
              <a:off x="2061" y="2749"/>
              <a:ext cx="48" cy="9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53" name="Rectangle 43"/>
            <p:cNvSpPr>
              <a:spLocks noChangeArrowheads="1"/>
            </p:cNvSpPr>
            <p:nvPr/>
          </p:nvSpPr>
          <p:spPr bwMode="auto">
            <a:xfrm>
              <a:off x="2157" y="2749"/>
              <a:ext cx="48" cy="9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54" name="Rectangle 44"/>
            <p:cNvSpPr>
              <a:spLocks noChangeArrowheads="1"/>
            </p:cNvSpPr>
            <p:nvPr/>
          </p:nvSpPr>
          <p:spPr bwMode="auto">
            <a:xfrm>
              <a:off x="2253" y="2749"/>
              <a:ext cx="48" cy="9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55" name="Text Box 45"/>
            <p:cNvSpPr txBox="1">
              <a:spLocks noChangeArrowheads="1"/>
            </p:cNvSpPr>
            <p:nvPr/>
          </p:nvSpPr>
          <p:spPr bwMode="auto">
            <a:xfrm>
              <a:off x="470" y="796"/>
              <a:ext cx="5242" cy="1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fi-FI" b="1" i="0" smtClean="0">
                  <a:solidFill>
                    <a:srgbClr val="000000"/>
                  </a:solidFill>
                </a:rPr>
                <a:t>Установить максимально возможно </a:t>
              </a:r>
              <a:endParaRPr lang="ru-RU" b="1" i="0" smtClean="0">
                <a:solidFill>
                  <a:srgbClr val="000000"/>
                </a:solidFill>
              </a:endParaRPr>
            </a:p>
            <a:p>
              <a:pPr algn="ctr" eaLnBrk="1" hangingPunct="1"/>
              <a:r>
                <a:rPr lang="fi-FI" b="1" i="0" smtClean="0">
                  <a:solidFill>
                    <a:srgbClr val="000000"/>
                  </a:solidFill>
                </a:rPr>
                <a:t>тесный, отлаженный, бесперебойный, непрерывный </a:t>
              </a:r>
              <a:endParaRPr lang="ru-RU" b="1" i="0" smtClean="0">
                <a:solidFill>
                  <a:srgbClr val="000000"/>
                </a:solidFill>
              </a:endParaRPr>
            </a:p>
            <a:p>
              <a:pPr algn="ctr" eaLnBrk="1" hangingPunct="1"/>
              <a:r>
                <a:rPr lang="fi-FI" b="1" i="0" smtClean="0">
                  <a:solidFill>
                    <a:srgbClr val="000000"/>
                  </a:solidFill>
                </a:rPr>
                <a:t>и </a:t>
              </a:r>
              <a:r>
                <a:rPr lang="ru-RU" b="1" i="0" smtClean="0">
                  <a:solidFill>
                    <a:srgbClr val="000000"/>
                  </a:solidFill>
                </a:rPr>
                <a:t>при этом </a:t>
              </a:r>
            </a:p>
            <a:p>
              <a:pPr algn="ctr" eaLnBrk="1" hangingPunct="1"/>
              <a:r>
                <a:rPr lang="fi-FI" b="1" i="0" smtClean="0">
                  <a:solidFill>
                    <a:srgbClr val="000000"/>
                  </a:solidFill>
                  <a:latin typeface="Arial Black" pitchFamily="34" charset="0"/>
                </a:rPr>
                <a:t>э</a:t>
              </a:r>
              <a:r>
                <a:rPr lang="ru-RU" b="1" i="0" smtClean="0">
                  <a:solidFill>
                    <a:srgbClr val="000000"/>
                  </a:solidFill>
                  <a:latin typeface="Arial Black" pitchFamily="34" charset="0"/>
                </a:rPr>
                <a:t> </a:t>
              </a:r>
              <a:r>
                <a:rPr lang="fi-FI" b="1" i="0" smtClean="0">
                  <a:solidFill>
                    <a:srgbClr val="000000"/>
                  </a:solidFill>
                  <a:latin typeface="Arial Black" pitchFamily="34" charset="0"/>
                </a:rPr>
                <a:t>ф</a:t>
              </a:r>
              <a:r>
                <a:rPr lang="ru-RU" b="1" i="0" smtClean="0">
                  <a:solidFill>
                    <a:srgbClr val="000000"/>
                  </a:solidFill>
                  <a:latin typeface="Arial Black" pitchFamily="34" charset="0"/>
                </a:rPr>
                <a:t> </a:t>
              </a:r>
              <a:r>
                <a:rPr lang="fi-FI" b="1" i="0" smtClean="0">
                  <a:solidFill>
                    <a:srgbClr val="000000"/>
                  </a:solidFill>
                  <a:latin typeface="Arial Black" pitchFamily="34" charset="0"/>
                </a:rPr>
                <a:t>ф</a:t>
              </a:r>
              <a:r>
                <a:rPr lang="ru-RU" b="1" i="0" smtClean="0">
                  <a:solidFill>
                    <a:srgbClr val="000000"/>
                  </a:solidFill>
                  <a:latin typeface="Arial Black" pitchFamily="34" charset="0"/>
                </a:rPr>
                <a:t> </a:t>
              </a:r>
              <a:r>
                <a:rPr lang="fi-FI" b="1" i="0" smtClean="0">
                  <a:solidFill>
                    <a:srgbClr val="000000"/>
                  </a:solidFill>
                  <a:latin typeface="Arial Black" pitchFamily="34" charset="0"/>
                </a:rPr>
                <a:t>е</a:t>
              </a:r>
              <a:r>
                <a:rPr lang="ru-RU" b="1" i="0" smtClean="0">
                  <a:solidFill>
                    <a:srgbClr val="000000"/>
                  </a:solidFill>
                  <a:latin typeface="Arial Black" pitchFamily="34" charset="0"/>
                </a:rPr>
                <a:t> </a:t>
              </a:r>
              <a:r>
                <a:rPr lang="fi-FI" b="1" i="0" smtClean="0">
                  <a:solidFill>
                    <a:srgbClr val="000000"/>
                  </a:solidFill>
                  <a:latin typeface="Arial Black" pitchFamily="34" charset="0"/>
                </a:rPr>
                <a:t>к</a:t>
              </a:r>
              <a:r>
                <a:rPr lang="ru-RU" b="1" i="0" smtClean="0">
                  <a:solidFill>
                    <a:srgbClr val="000000"/>
                  </a:solidFill>
                  <a:latin typeface="Arial Black" pitchFamily="34" charset="0"/>
                </a:rPr>
                <a:t> </a:t>
              </a:r>
              <a:r>
                <a:rPr lang="fi-FI" b="1" i="0" smtClean="0">
                  <a:solidFill>
                    <a:srgbClr val="000000"/>
                  </a:solidFill>
                  <a:latin typeface="Arial Black" pitchFamily="34" charset="0"/>
                </a:rPr>
                <a:t>т</a:t>
              </a:r>
              <a:r>
                <a:rPr lang="ru-RU" b="1" i="0" smtClean="0">
                  <a:solidFill>
                    <a:srgbClr val="000000"/>
                  </a:solidFill>
                  <a:latin typeface="Arial Black" pitchFamily="34" charset="0"/>
                </a:rPr>
                <a:t> </a:t>
              </a:r>
              <a:r>
                <a:rPr lang="fi-FI" b="1" i="0" smtClean="0">
                  <a:solidFill>
                    <a:srgbClr val="000000"/>
                  </a:solidFill>
                  <a:latin typeface="Arial Black" pitchFamily="34" charset="0"/>
                </a:rPr>
                <a:t>и</a:t>
              </a:r>
              <a:r>
                <a:rPr lang="ru-RU" b="1" i="0" smtClean="0">
                  <a:solidFill>
                    <a:srgbClr val="000000"/>
                  </a:solidFill>
                  <a:latin typeface="Arial Black" pitchFamily="34" charset="0"/>
                </a:rPr>
                <a:t> </a:t>
              </a:r>
              <a:r>
                <a:rPr lang="fi-FI" b="1" i="0" smtClean="0">
                  <a:solidFill>
                    <a:srgbClr val="000000"/>
                  </a:solidFill>
                  <a:latin typeface="Arial Black" pitchFamily="34" charset="0"/>
                </a:rPr>
                <a:t>в</a:t>
              </a:r>
              <a:r>
                <a:rPr lang="ru-RU" b="1" i="0" smtClean="0">
                  <a:solidFill>
                    <a:srgbClr val="000000"/>
                  </a:solidFill>
                  <a:latin typeface="Arial Black" pitchFamily="34" charset="0"/>
                </a:rPr>
                <a:t> </a:t>
              </a:r>
              <a:r>
                <a:rPr lang="fi-FI" b="1" i="0" smtClean="0">
                  <a:solidFill>
                    <a:srgbClr val="000000"/>
                  </a:solidFill>
                  <a:latin typeface="Arial Black" pitchFamily="34" charset="0"/>
                </a:rPr>
                <a:t>н</a:t>
              </a:r>
              <a:r>
                <a:rPr lang="ru-RU" b="1" i="0" smtClean="0">
                  <a:solidFill>
                    <a:srgbClr val="000000"/>
                  </a:solidFill>
                  <a:latin typeface="Arial Black" pitchFamily="34" charset="0"/>
                </a:rPr>
                <a:t> </a:t>
              </a:r>
              <a:r>
                <a:rPr lang="fi-FI" b="1" i="0" smtClean="0">
                  <a:solidFill>
                    <a:srgbClr val="000000"/>
                  </a:solidFill>
                  <a:latin typeface="Arial Black" pitchFamily="34" charset="0"/>
                </a:rPr>
                <a:t>ы</a:t>
              </a:r>
              <a:r>
                <a:rPr lang="ru-RU" b="1" i="0" smtClean="0">
                  <a:solidFill>
                    <a:srgbClr val="000000"/>
                  </a:solidFill>
                  <a:latin typeface="Arial Black" pitchFamily="34" charset="0"/>
                </a:rPr>
                <a:t> </a:t>
              </a:r>
              <a:r>
                <a:rPr lang="fi-FI" b="1" i="0" smtClean="0">
                  <a:solidFill>
                    <a:srgbClr val="000000"/>
                  </a:solidFill>
                  <a:latin typeface="Arial Black" pitchFamily="34" charset="0"/>
                </a:rPr>
                <a:t>й </a:t>
              </a:r>
              <a:endParaRPr lang="ru-RU" b="1" i="0" smtClean="0">
                <a:solidFill>
                  <a:srgbClr val="000000"/>
                </a:solidFill>
                <a:latin typeface="Arial Black" pitchFamily="34" charset="0"/>
              </a:endParaRPr>
            </a:p>
            <a:p>
              <a:pPr algn="ctr" eaLnBrk="1" hangingPunct="1"/>
              <a:r>
                <a:rPr lang="fi-FI" b="1" i="0" smtClean="0">
                  <a:solidFill>
                    <a:srgbClr val="000000"/>
                  </a:solidFill>
                </a:rPr>
                <a:t>поток </a:t>
              </a:r>
              <a:r>
                <a:rPr lang="ru-RU" b="1" i="0" smtClean="0">
                  <a:solidFill>
                    <a:srgbClr val="000000"/>
                  </a:solidFill>
                </a:rPr>
                <a:t>материальных, информационных и финансовых ресурсов</a:t>
              </a:r>
              <a:endParaRPr lang="en-US" b="1" i="0" smtClean="0">
                <a:solidFill>
                  <a:srgbClr val="000000"/>
                </a:solidFill>
              </a:endParaRPr>
            </a:p>
          </p:txBody>
        </p:sp>
        <p:sp>
          <p:nvSpPr>
            <p:cNvPr id="26656" name="Freeform 46"/>
            <p:cNvSpPr>
              <a:spLocks/>
            </p:cNvSpPr>
            <p:nvPr/>
          </p:nvSpPr>
          <p:spPr bwMode="auto">
            <a:xfrm>
              <a:off x="4649" y="2313"/>
              <a:ext cx="397" cy="557"/>
            </a:xfrm>
            <a:custGeom>
              <a:avLst/>
              <a:gdLst>
                <a:gd name="T0" fmla="*/ 469 w 166"/>
                <a:gd name="T1" fmla="*/ 488 h 307"/>
                <a:gd name="T2" fmla="*/ 435 w 166"/>
                <a:gd name="T3" fmla="*/ 954 h 307"/>
                <a:gd name="T4" fmla="*/ 419 w 166"/>
                <a:gd name="T5" fmla="*/ 982 h 307"/>
                <a:gd name="T6" fmla="*/ 371 w 166"/>
                <a:gd name="T7" fmla="*/ 1003 h 307"/>
                <a:gd name="T8" fmla="*/ 325 w 166"/>
                <a:gd name="T9" fmla="*/ 1007 h 307"/>
                <a:gd name="T10" fmla="*/ 268 w 166"/>
                <a:gd name="T11" fmla="*/ 1003 h 307"/>
                <a:gd name="T12" fmla="*/ 234 w 166"/>
                <a:gd name="T13" fmla="*/ 982 h 307"/>
                <a:gd name="T14" fmla="*/ 222 w 166"/>
                <a:gd name="T15" fmla="*/ 954 h 307"/>
                <a:gd name="T16" fmla="*/ 189 w 166"/>
                <a:gd name="T17" fmla="*/ 457 h 307"/>
                <a:gd name="T18" fmla="*/ 165 w 166"/>
                <a:gd name="T19" fmla="*/ 481 h 307"/>
                <a:gd name="T20" fmla="*/ 120 w 166"/>
                <a:gd name="T21" fmla="*/ 490 h 307"/>
                <a:gd name="T22" fmla="*/ 69 w 166"/>
                <a:gd name="T23" fmla="*/ 490 h 307"/>
                <a:gd name="T24" fmla="*/ 29 w 166"/>
                <a:gd name="T25" fmla="*/ 484 h 307"/>
                <a:gd name="T26" fmla="*/ 0 w 166"/>
                <a:gd name="T27" fmla="*/ 468 h 307"/>
                <a:gd name="T28" fmla="*/ 5 w 166"/>
                <a:gd name="T29" fmla="*/ 109 h 307"/>
                <a:gd name="T30" fmla="*/ 5 w 166"/>
                <a:gd name="T31" fmla="*/ 93 h 307"/>
                <a:gd name="T32" fmla="*/ 24 w 166"/>
                <a:gd name="T33" fmla="*/ 65 h 307"/>
                <a:gd name="T34" fmla="*/ 62 w 166"/>
                <a:gd name="T35" fmla="*/ 40 h 307"/>
                <a:gd name="T36" fmla="*/ 98 w 166"/>
                <a:gd name="T37" fmla="*/ 20 h 307"/>
                <a:gd name="T38" fmla="*/ 155 w 166"/>
                <a:gd name="T39" fmla="*/ 7 h 307"/>
                <a:gd name="T40" fmla="*/ 234 w 166"/>
                <a:gd name="T41" fmla="*/ 0 h 307"/>
                <a:gd name="T42" fmla="*/ 715 w 166"/>
                <a:gd name="T43" fmla="*/ 0 h 307"/>
                <a:gd name="T44" fmla="*/ 739 w 166"/>
                <a:gd name="T45" fmla="*/ 7 h 307"/>
                <a:gd name="T46" fmla="*/ 801 w 166"/>
                <a:gd name="T47" fmla="*/ 9 h 307"/>
                <a:gd name="T48" fmla="*/ 851 w 166"/>
                <a:gd name="T49" fmla="*/ 29 h 307"/>
                <a:gd name="T50" fmla="*/ 897 w 166"/>
                <a:gd name="T51" fmla="*/ 53 h 307"/>
                <a:gd name="T52" fmla="*/ 921 w 166"/>
                <a:gd name="T53" fmla="*/ 82 h 307"/>
                <a:gd name="T54" fmla="*/ 945 w 166"/>
                <a:gd name="T55" fmla="*/ 109 h 307"/>
                <a:gd name="T56" fmla="*/ 945 w 166"/>
                <a:gd name="T57" fmla="*/ 457 h 307"/>
                <a:gd name="T58" fmla="*/ 916 w 166"/>
                <a:gd name="T59" fmla="*/ 481 h 307"/>
                <a:gd name="T60" fmla="*/ 875 w 166"/>
                <a:gd name="T61" fmla="*/ 490 h 307"/>
                <a:gd name="T62" fmla="*/ 830 w 166"/>
                <a:gd name="T63" fmla="*/ 490 h 307"/>
                <a:gd name="T64" fmla="*/ 789 w 166"/>
                <a:gd name="T65" fmla="*/ 488 h 307"/>
                <a:gd name="T66" fmla="*/ 761 w 166"/>
                <a:gd name="T67" fmla="*/ 468 h 307"/>
                <a:gd name="T68" fmla="*/ 727 w 166"/>
                <a:gd name="T69" fmla="*/ 169 h 307"/>
                <a:gd name="T70" fmla="*/ 715 w 166"/>
                <a:gd name="T71" fmla="*/ 971 h 307"/>
                <a:gd name="T72" fmla="*/ 686 w 166"/>
                <a:gd name="T73" fmla="*/ 998 h 307"/>
                <a:gd name="T74" fmla="*/ 624 w 166"/>
                <a:gd name="T75" fmla="*/ 1007 h 307"/>
                <a:gd name="T76" fmla="*/ 572 w 166"/>
                <a:gd name="T77" fmla="*/ 1003 h 307"/>
                <a:gd name="T78" fmla="*/ 526 w 166"/>
                <a:gd name="T79" fmla="*/ 991 h 307"/>
                <a:gd name="T80" fmla="*/ 509 w 166"/>
                <a:gd name="T81" fmla="*/ 962 h 307"/>
                <a:gd name="T82" fmla="*/ 469 w 166"/>
                <a:gd name="T83" fmla="*/ 488 h 307"/>
                <a:gd name="T84" fmla="*/ 509 w 166"/>
                <a:gd name="T85" fmla="*/ 954 h 30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6"/>
                <a:gd name="T130" fmla="*/ 0 h 307"/>
                <a:gd name="T131" fmla="*/ 166 w 166"/>
                <a:gd name="T132" fmla="*/ 307 h 30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6" h="307">
                  <a:moveTo>
                    <a:pt x="89" y="148"/>
                  </a:moveTo>
                  <a:lnTo>
                    <a:pt x="82" y="148"/>
                  </a:lnTo>
                  <a:lnTo>
                    <a:pt x="76" y="148"/>
                  </a:lnTo>
                  <a:lnTo>
                    <a:pt x="76" y="290"/>
                  </a:lnTo>
                  <a:lnTo>
                    <a:pt x="76" y="292"/>
                  </a:lnTo>
                  <a:lnTo>
                    <a:pt x="74" y="295"/>
                  </a:lnTo>
                  <a:lnTo>
                    <a:pt x="73" y="298"/>
                  </a:lnTo>
                  <a:lnTo>
                    <a:pt x="71" y="301"/>
                  </a:lnTo>
                  <a:lnTo>
                    <a:pt x="69" y="303"/>
                  </a:lnTo>
                  <a:lnTo>
                    <a:pt x="65" y="305"/>
                  </a:lnTo>
                  <a:lnTo>
                    <a:pt x="63" y="305"/>
                  </a:lnTo>
                  <a:lnTo>
                    <a:pt x="59" y="306"/>
                  </a:lnTo>
                  <a:lnTo>
                    <a:pt x="57" y="306"/>
                  </a:lnTo>
                  <a:lnTo>
                    <a:pt x="53" y="306"/>
                  </a:lnTo>
                  <a:lnTo>
                    <a:pt x="51" y="305"/>
                  </a:lnTo>
                  <a:lnTo>
                    <a:pt x="47" y="305"/>
                  </a:lnTo>
                  <a:lnTo>
                    <a:pt x="45" y="303"/>
                  </a:lnTo>
                  <a:lnTo>
                    <a:pt x="42" y="301"/>
                  </a:lnTo>
                  <a:lnTo>
                    <a:pt x="41" y="298"/>
                  </a:lnTo>
                  <a:lnTo>
                    <a:pt x="39" y="295"/>
                  </a:lnTo>
                  <a:lnTo>
                    <a:pt x="39" y="292"/>
                  </a:lnTo>
                  <a:lnTo>
                    <a:pt x="39" y="290"/>
                  </a:lnTo>
                  <a:lnTo>
                    <a:pt x="39" y="51"/>
                  </a:lnTo>
                  <a:lnTo>
                    <a:pt x="32" y="51"/>
                  </a:lnTo>
                  <a:lnTo>
                    <a:pt x="33" y="139"/>
                  </a:lnTo>
                  <a:lnTo>
                    <a:pt x="31" y="142"/>
                  </a:lnTo>
                  <a:lnTo>
                    <a:pt x="31" y="144"/>
                  </a:lnTo>
                  <a:lnTo>
                    <a:pt x="29" y="146"/>
                  </a:lnTo>
                  <a:lnTo>
                    <a:pt x="27" y="148"/>
                  </a:lnTo>
                  <a:lnTo>
                    <a:pt x="23" y="149"/>
                  </a:lnTo>
                  <a:lnTo>
                    <a:pt x="21" y="149"/>
                  </a:lnTo>
                  <a:lnTo>
                    <a:pt x="18" y="149"/>
                  </a:lnTo>
                  <a:lnTo>
                    <a:pt x="16" y="149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7" y="149"/>
                  </a:lnTo>
                  <a:lnTo>
                    <a:pt x="5" y="147"/>
                  </a:lnTo>
                  <a:lnTo>
                    <a:pt x="3" y="146"/>
                  </a:lnTo>
                  <a:lnTo>
                    <a:pt x="1" y="144"/>
                  </a:lnTo>
                  <a:lnTo>
                    <a:pt x="0" y="142"/>
                  </a:lnTo>
                  <a:lnTo>
                    <a:pt x="0" y="139"/>
                  </a:lnTo>
                  <a:lnTo>
                    <a:pt x="1" y="33"/>
                  </a:lnTo>
                  <a:lnTo>
                    <a:pt x="1" y="32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3" y="22"/>
                  </a:lnTo>
                  <a:lnTo>
                    <a:pt x="4" y="20"/>
                  </a:lnTo>
                  <a:lnTo>
                    <a:pt x="6" y="17"/>
                  </a:lnTo>
                  <a:lnTo>
                    <a:pt x="8" y="15"/>
                  </a:lnTo>
                  <a:lnTo>
                    <a:pt x="11" y="12"/>
                  </a:lnTo>
                  <a:lnTo>
                    <a:pt x="12" y="10"/>
                  </a:lnTo>
                  <a:lnTo>
                    <a:pt x="15" y="8"/>
                  </a:lnTo>
                  <a:lnTo>
                    <a:pt x="17" y="6"/>
                  </a:lnTo>
                  <a:lnTo>
                    <a:pt x="21" y="4"/>
                  </a:lnTo>
                  <a:lnTo>
                    <a:pt x="24" y="4"/>
                  </a:lnTo>
                  <a:lnTo>
                    <a:pt x="27" y="2"/>
                  </a:lnTo>
                  <a:lnTo>
                    <a:pt x="31" y="2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78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2"/>
                  </a:lnTo>
                  <a:lnTo>
                    <a:pt x="133" y="2"/>
                  </a:lnTo>
                  <a:lnTo>
                    <a:pt x="137" y="3"/>
                  </a:lnTo>
                  <a:lnTo>
                    <a:pt x="140" y="3"/>
                  </a:lnTo>
                  <a:lnTo>
                    <a:pt x="142" y="5"/>
                  </a:lnTo>
                  <a:lnTo>
                    <a:pt x="146" y="7"/>
                  </a:lnTo>
                  <a:lnTo>
                    <a:pt x="149" y="9"/>
                  </a:lnTo>
                  <a:lnTo>
                    <a:pt x="153" y="11"/>
                  </a:lnTo>
                  <a:lnTo>
                    <a:pt x="155" y="14"/>
                  </a:lnTo>
                  <a:lnTo>
                    <a:pt x="157" y="16"/>
                  </a:lnTo>
                  <a:lnTo>
                    <a:pt x="159" y="20"/>
                  </a:lnTo>
                  <a:lnTo>
                    <a:pt x="160" y="22"/>
                  </a:lnTo>
                  <a:lnTo>
                    <a:pt x="161" y="25"/>
                  </a:lnTo>
                  <a:lnTo>
                    <a:pt x="163" y="28"/>
                  </a:lnTo>
                  <a:lnTo>
                    <a:pt x="163" y="32"/>
                  </a:lnTo>
                  <a:lnTo>
                    <a:pt x="165" y="33"/>
                  </a:lnTo>
                  <a:lnTo>
                    <a:pt x="165" y="139"/>
                  </a:lnTo>
                  <a:lnTo>
                    <a:pt x="163" y="142"/>
                  </a:lnTo>
                  <a:lnTo>
                    <a:pt x="162" y="144"/>
                  </a:lnTo>
                  <a:lnTo>
                    <a:pt x="160" y="146"/>
                  </a:lnTo>
                  <a:lnTo>
                    <a:pt x="159" y="147"/>
                  </a:lnTo>
                  <a:lnTo>
                    <a:pt x="155" y="149"/>
                  </a:lnTo>
                  <a:lnTo>
                    <a:pt x="153" y="149"/>
                  </a:lnTo>
                  <a:lnTo>
                    <a:pt x="150" y="149"/>
                  </a:lnTo>
                  <a:lnTo>
                    <a:pt x="149" y="149"/>
                  </a:lnTo>
                  <a:lnTo>
                    <a:pt x="145" y="149"/>
                  </a:lnTo>
                  <a:lnTo>
                    <a:pt x="143" y="149"/>
                  </a:lnTo>
                  <a:lnTo>
                    <a:pt x="140" y="149"/>
                  </a:lnTo>
                  <a:lnTo>
                    <a:pt x="138" y="148"/>
                  </a:lnTo>
                  <a:lnTo>
                    <a:pt x="136" y="146"/>
                  </a:lnTo>
                  <a:lnTo>
                    <a:pt x="134" y="144"/>
                  </a:lnTo>
                  <a:lnTo>
                    <a:pt x="133" y="142"/>
                  </a:lnTo>
                  <a:lnTo>
                    <a:pt x="133" y="139"/>
                  </a:lnTo>
                  <a:lnTo>
                    <a:pt x="133" y="51"/>
                  </a:lnTo>
                  <a:lnTo>
                    <a:pt x="127" y="51"/>
                  </a:lnTo>
                  <a:lnTo>
                    <a:pt x="127" y="290"/>
                  </a:lnTo>
                  <a:lnTo>
                    <a:pt x="127" y="292"/>
                  </a:lnTo>
                  <a:lnTo>
                    <a:pt x="125" y="295"/>
                  </a:lnTo>
                  <a:lnTo>
                    <a:pt x="124" y="298"/>
                  </a:lnTo>
                  <a:lnTo>
                    <a:pt x="121" y="301"/>
                  </a:lnTo>
                  <a:lnTo>
                    <a:pt x="120" y="303"/>
                  </a:lnTo>
                  <a:lnTo>
                    <a:pt x="116" y="305"/>
                  </a:lnTo>
                  <a:lnTo>
                    <a:pt x="113" y="305"/>
                  </a:lnTo>
                  <a:lnTo>
                    <a:pt x="109" y="306"/>
                  </a:lnTo>
                  <a:lnTo>
                    <a:pt x="107" y="306"/>
                  </a:lnTo>
                  <a:lnTo>
                    <a:pt x="103" y="306"/>
                  </a:lnTo>
                  <a:lnTo>
                    <a:pt x="100" y="305"/>
                  </a:lnTo>
                  <a:lnTo>
                    <a:pt x="97" y="305"/>
                  </a:lnTo>
                  <a:lnTo>
                    <a:pt x="95" y="303"/>
                  </a:lnTo>
                  <a:lnTo>
                    <a:pt x="92" y="301"/>
                  </a:lnTo>
                  <a:lnTo>
                    <a:pt x="90" y="298"/>
                  </a:lnTo>
                  <a:lnTo>
                    <a:pt x="89" y="295"/>
                  </a:lnTo>
                  <a:lnTo>
                    <a:pt x="89" y="292"/>
                  </a:lnTo>
                  <a:lnTo>
                    <a:pt x="89" y="290"/>
                  </a:lnTo>
                  <a:lnTo>
                    <a:pt x="89" y="148"/>
                  </a:lnTo>
                  <a:lnTo>
                    <a:pt x="82" y="148"/>
                  </a:lnTo>
                  <a:lnTo>
                    <a:pt x="89" y="148"/>
                  </a:lnTo>
                  <a:lnTo>
                    <a:pt x="89" y="290"/>
                  </a:lnTo>
                  <a:lnTo>
                    <a:pt x="89" y="148"/>
                  </a:lnTo>
                </a:path>
              </a:pathLst>
            </a:custGeom>
            <a:solidFill>
              <a:schemeClr val="folHlink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57" name="Freeform 47"/>
            <p:cNvSpPr>
              <a:spLocks/>
            </p:cNvSpPr>
            <p:nvPr/>
          </p:nvSpPr>
          <p:spPr bwMode="auto">
            <a:xfrm>
              <a:off x="4487" y="2369"/>
              <a:ext cx="397" cy="557"/>
            </a:xfrm>
            <a:custGeom>
              <a:avLst/>
              <a:gdLst>
                <a:gd name="T0" fmla="*/ 469 w 166"/>
                <a:gd name="T1" fmla="*/ 488 h 307"/>
                <a:gd name="T2" fmla="*/ 435 w 166"/>
                <a:gd name="T3" fmla="*/ 954 h 307"/>
                <a:gd name="T4" fmla="*/ 419 w 166"/>
                <a:gd name="T5" fmla="*/ 982 h 307"/>
                <a:gd name="T6" fmla="*/ 371 w 166"/>
                <a:gd name="T7" fmla="*/ 1003 h 307"/>
                <a:gd name="T8" fmla="*/ 325 w 166"/>
                <a:gd name="T9" fmla="*/ 1007 h 307"/>
                <a:gd name="T10" fmla="*/ 268 w 166"/>
                <a:gd name="T11" fmla="*/ 1003 h 307"/>
                <a:gd name="T12" fmla="*/ 234 w 166"/>
                <a:gd name="T13" fmla="*/ 982 h 307"/>
                <a:gd name="T14" fmla="*/ 222 w 166"/>
                <a:gd name="T15" fmla="*/ 954 h 307"/>
                <a:gd name="T16" fmla="*/ 189 w 166"/>
                <a:gd name="T17" fmla="*/ 457 h 307"/>
                <a:gd name="T18" fmla="*/ 165 w 166"/>
                <a:gd name="T19" fmla="*/ 481 h 307"/>
                <a:gd name="T20" fmla="*/ 120 w 166"/>
                <a:gd name="T21" fmla="*/ 490 h 307"/>
                <a:gd name="T22" fmla="*/ 69 w 166"/>
                <a:gd name="T23" fmla="*/ 490 h 307"/>
                <a:gd name="T24" fmla="*/ 29 w 166"/>
                <a:gd name="T25" fmla="*/ 484 h 307"/>
                <a:gd name="T26" fmla="*/ 0 w 166"/>
                <a:gd name="T27" fmla="*/ 468 h 307"/>
                <a:gd name="T28" fmla="*/ 5 w 166"/>
                <a:gd name="T29" fmla="*/ 109 h 307"/>
                <a:gd name="T30" fmla="*/ 5 w 166"/>
                <a:gd name="T31" fmla="*/ 93 h 307"/>
                <a:gd name="T32" fmla="*/ 24 w 166"/>
                <a:gd name="T33" fmla="*/ 65 h 307"/>
                <a:gd name="T34" fmla="*/ 62 w 166"/>
                <a:gd name="T35" fmla="*/ 40 h 307"/>
                <a:gd name="T36" fmla="*/ 98 w 166"/>
                <a:gd name="T37" fmla="*/ 20 h 307"/>
                <a:gd name="T38" fmla="*/ 155 w 166"/>
                <a:gd name="T39" fmla="*/ 7 h 307"/>
                <a:gd name="T40" fmla="*/ 234 w 166"/>
                <a:gd name="T41" fmla="*/ 0 h 307"/>
                <a:gd name="T42" fmla="*/ 715 w 166"/>
                <a:gd name="T43" fmla="*/ 0 h 307"/>
                <a:gd name="T44" fmla="*/ 739 w 166"/>
                <a:gd name="T45" fmla="*/ 7 h 307"/>
                <a:gd name="T46" fmla="*/ 801 w 166"/>
                <a:gd name="T47" fmla="*/ 9 h 307"/>
                <a:gd name="T48" fmla="*/ 851 w 166"/>
                <a:gd name="T49" fmla="*/ 29 h 307"/>
                <a:gd name="T50" fmla="*/ 897 w 166"/>
                <a:gd name="T51" fmla="*/ 53 h 307"/>
                <a:gd name="T52" fmla="*/ 921 w 166"/>
                <a:gd name="T53" fmla="*/ 82 h 307"/>
                <a:gd name="T54" fmla="*/ 945 w 166"/>
                <a:gd name="T55" fmla="*/ 109 h 307"/>
                <a:gd name="T56" fmla="*/ 945 w 166"/>
                <a:gd name="T57" fmla="*/ 457 h 307"/>
                <a:gd name="T58" fmla="*/ 916 w 166"/>
                <a:gd name="T59" fmla="*/ 481 h 307"/>
                <a:gd name="T60" fmla="*/ 875 w 166"/>
                <a:gd name="T61" fmla="*/ 490 h 307"/>
                <a:gd name="T62" fmla="*/ 830 w 166"/>
                <a:gd name="T63" fmla="*/ 490 h 307"/>
                <a:gd name="T64" fmla="*/ 789 w 166"/>
                <a:gd name="T65" fmla="*/ 488 h 307"/>
                <a:gd name="T66" fmla="*/ 761 w 166"/>
                <a:gd name="T67" fmla="*/ 468 h 307"/>
                <a:gd name="T68" fmla="*/ 727 w 166"/>
                <a:gd name="T69" fmla="*/ 169 h 307"/>
                <a:gd name="T70" fmla="*/ 715 w 166"/>
                <a:gd name="T71" fmla="*/ 971 h 307"/>
                <a:gd name="T72" fmla="*/ 686 w 166"/>
                <a:gd name="T73" fmla="*/ 998 h 307"/>
                <a:gd name="T74" fmla="*/ 624 w 166"/>
                <a:gd name="T75" fmla="*/ 1007 h 307"/>
                <a:gd name="T76" fmla="*/ 572 w 166"/>
                <a:gd name="T77" fmla="*/ 1003 h 307"/>
                <a:gd name="T78" fmla="*/ 526 w 166"/>
                <a:gd name="T79" fmla="*/ 991 h 307"/>
                <a:gd name="T80" fmla="*/ 509 w 166"/>
                <a:gd name="T81" fmla="*/ 962 h 307"/>
                <a:gd name="T82" fmla="*/ 469 w 166"/>
                <a:gd name="T83" fmla="*/ 488 h 307"/>
                <a:gd name="T84" fmla="*/ 509 w 166"/>
                <a:gd name="T85" fmla="*/ 954 h 30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6"/>
                <a:gd name="T130" fmla="*/ 0 h 307"/>
                <a:gd name="T131" fmla="*/ 166 w 166"/>
                <a:gd name="T132" fmla="*/ 307 h 30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6" h="307">
                  <a:moveTo>
                    <a:pt x="89" y="148"/>
                  </a:moveTo>
                  <a:lnTo>
                    <a:pt x="82" y="148"/>
                  </a:lnTo>
                  <a:lnTo>
                    <a:pt x="76" y="148"/>
                  </a:lnTo>
                  <a:lnTo>
                    <a:pt x="76" y="290"/>
                  </a:lnTo>
                  <a:lnTo>
                    <a:pt x="76" y="292"/>
                  </a:lnTo>
                  <a:lnTo>
                    <a:pt x="74" y="295"/>
                  </a:lnTo>
                  <a:lnTo>
                    <a:pt x="73" y="298"/>
                  </a:lnTo>
                  <a:lnTo>
                    <a:pt x="71" y="301"/>
                  </a:lnTo>
                  <a:lnTo>
                    <a:pt x="69" y="303"/>
                  </a:lnTo>
                  <a:lnTo>
                    <a:pt x="65" y="305"/>
                  </a:lnTo>
                  <a:lnTo>
                    <a:pt x="63" y="305"/>
                  </a:lnTo>
                  <a:lnTo>
                    <a:pt x="59" y="306"/>
                  </a:lnTo>
                  <a:lnTo>
                    <a:pt x="57" y="306"/>
                  </a:lnTo>
                  <a:lnTo>
                    <a:pt x="53" y="306"/>
                  </a:lnTo>
                  <a:lnTo>
                    <a:pt x="51" y="305"/>
                  </a:lnTo>
                  <a:lnTo>
                    <a:pt x="47" y="305"/>
                  </a:lnTo>
                  <a:lnTo>
                    <a:pt x="45" y="303"/>
                  </a:lnTo>
                  <a:lnTo>
                    <a:pt x="42" y="301"/>
                  </a:lnTo>
                  <a:lnTo>
                    <a:pt x="41" y="298"/>
                  </a:lnTo>
                  <a:lnTo>
                    <a:pt x="39" y="295"/>
                  </a:lnTo>
                  <a:lnTo>
                    <a:pt x="39" y="292"/>
                  </a:lnTo>
                  <a:lnTo>
                    <a:pt x="39" y="290"/>
                  </a:lnTo>
                  <a:lnTo>
                    <a:pt x="39" y="51"/>
                  </a:lnTo>
                  <a:lnTo>
                    <a:pt x="32" y="51"/>
                  </a:lnTo>
                  <a:lnTo>
                    <a:pt x="33" y="139"/>
                  </a:lnTo>
                  <a:lnTo>
                    <a:pt x="31" y="142"/>
                  </a:lnTo>
                  <a:lnTo>
                    <a:pt x="31" y="144"/>
                  </a:lnTo>
                  <a:lnTo>
                    <a:pt x="29" y="146"/>
                  </a:lnTo>
                  <a:lnTo>
                    <a:pt x="27" y="148"/>
                  </a:lnTo>
                  <a:lnTo>
                    <a:pt x="23" y="149"/>
                  </a:lnTo>
                  <a:lnTo>
                    <a:pt x="21" y="149"/>
                  </a:lnTo>
                  <a:lnTo>
                    <a:pt x="18" y="149"/>
                  </a:lnTo>
                  <a:lnTo>
                    <a:pt x="16" y="149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7" y="149"/>
                  </a:lnTo>
                  <a:lnTo>
                    <a:pt x="5" y="147"/>
                  </a:lnTo>
                  <a:lnTo>
                    <a:pt x="3" y="146"/>
                  </a:lnTo>
                  <a:lnTo>
                    <a:pt x="1" y="144"/>
                  </a:lnTo>
                  <a:lnTo>
                    <a:pt x="0" y="142"/>
                  </a:lnTo>
                  <a:lnTo>
                    <a:pt x="0" y="139"/>
                  </a:lnTo>
                  <a:lnTo>
                    <a:pt x="1" y="33"/>
                  </a:lnTo>
                  <a:lnTo>
                    <a:pt x="1" y="32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3" y="22"/>
                  </a:lnTo>
                  <a:lnTo>
                    <a:pt x="4" y="20"/>
                  </a:lnTo>
                  <a:lnTo>
                    <a:pt x="6" y="17"/>
                  </a:lnTo>
                  <a:lnTo>
                    <a:pt x="8" y="15"/>
                  </a:lnTo>
                  <a:lnTo>
                    <a:pt x="11" y="12"/>
                  </a:lnTo>
                  <a:lnTo>
                    <a:pt x="12" y="10"/>
                  </a:lnTo>
                  <a:lnTo>
                    <a:pt x="15" y="8"/>
                  </a:lnTo>
                  <a:lnTo>
                    <a:pt x="17" y="6"/>
                  </a:lnTo>
                  <a:lnTo>
                    <a:pt x="21" y="4"/>
                  </a:lnTo>
                  <a:lnTo>
                    <a:pt x="24" y="4"/>
                  </a:lnTo>
                  <a:lnTo>
                    <a:pt x="27" y="2"/>
                  </a:lnTo>
                  <a:lnTo>
                    <a:pt x="31" y="2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78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2"/>
                  </a:lnTo>
                  <a:lnTo>
                    <a:pt x="133" y="2"/>
                  </a:lnTo>
                  <a:lnTo>
                    <a:pt x="137" y="3"/>
                  </a:lnTo>
                  <a:lnTo>
                    <a:pt x="140" y="3"/>
                  </a:lnTo>
                  <a:lnTo>
                    <a:pt x="142" y="5"/>
                  </a:lnTo>
                  <a:lnTo>
                    <a:pt x="146" y="7"/>
                  </a:lnTo>
                  <a:lnTo>
                    <a:pt x="149" y="9"/>
                  </a:lnTo>
                  <a:lnTo>
                    <a:pt x="153" y="11"/>
                  </a:lnTo>
                  <a:lnTo>
                    <a:pt x="155" y="14"/>
                  </a:lnTo>
                  <a:lnTo>
                    <a:pt x="157" y="16"/>
                  </a:lnTo>
                  <a:lnTo>
                    <a:pt x="159" y="20"/>
                  </a:lnTo>
                  <a:lnTo>
                    <a:pt x="160" y="22"/>
                  </a:lnTo>
                  <a:lnTo>
                    <a:pt x="161" y="25"/>
                  </a:lnTo>
                  <a:lnTo>
                    <a:pt x="163" y="28"/>
                  </a:lnTo>
                  <a:lnTo>
                    <a:pt x="163" y="32"/>
                  </a:lnTo>
                  <a:lnTo>
                    <a:pt x="165" y="33"/>
                  </a:lnTo>
                  <a:lnTo>
                    <a:pt x="165" y="139"/>
                  </a:lnTo>
                  <a:lnTo>
                    <a:pt x="163" y="142"/>
                  </a:lnTo>
                  <a:lnTo>
                    <a:pt x="162" y="144"/>
                  </a:lnTo>
                  <a:lnTo>
                    <a:pt x="160" y="146"/>
                  </a:lnTo>
                  <a:lnTo>
                    <a:pt x="159" y="147"/>
                  </a:lnTo>
                  <a:lnTo>
                    <a:pt x="155" y="149"/>
                  </a:lnTo>
                  <a:lnTo>
                    <a:pt x="153" y="149"/>
                  </a:lnTo>
                  <a:lnTo>
                    <a:pt x="150" y="149"/>
                  </a:lnTo>
                  <a:lnTo>
                    <a:pt x="149" y="149"/>
                  </a:lnTo>
                  <a:lnTo>
                    <a:pt x="145" y="149"/>
                  </a:lnTo>
                  <a:lnTo>
                    <a:pt x="143" y="149"/>
                  </a:lnTo>
                  <a:lnTo>
                    <a:pt x="140" y="149"/>
                  </a:lnTo>
                  <a:lnTo>
                    <a:pt x="138" y="148"/>
                  </a:lnTo>
                  <a:lnTo>
                    <a:pt x="136" y="146"/>
                  </a:lnTo>
                  <a:lnTo>
                    <a:pt x="134" y="144"/>
                  </a:lnTo>
                  <a:lnTo>
                    <a:pt x="133" y="142"/>
                  </a:lnTo>
                  <a:lnTo>
                    <a:pt x="133" y="139"/>
                  </a:lnTo>
                  <a:lnTo>
                    <a:pt x="133" y="51"/>
                  </a:lnTo>
                  <a:lnTo>
                    <a:pt x="127" y="51"/>
                  </a:lnTo>
                  <a:lnTo>
                    <a:pt x="127" y="290"/>
                  </a:lnTo>
                  <a:lnTo>
                    <a:pt x="127" y="292"/>
                  </a:lnTo>
                  <a:lnTo>
                    <a:pt x="125" y="295"/>
                  </a:lnTo>
                  <a:lnTo>
                    <a:pt x="124" y="298"/>
                  </a:lnTo>
                  <a:lnTo>
                    <a:pt x="121" y="301"/>
                  </a:lnTo>
                  <a:lnTo>
                    <a:pt x="120" y="303"/>
                  </a:lnTo>
                  <a:lnTo>
                    <a:pt x="116" y="305"/>
                  </a:lnTo>
                  <a:lnTo>
                    <a:pt x="113" y="305"/>
                  </a:lnTo>
                  <a:lnTo>
                    <a:pt x="109" y="306"/>
                  </a:lnTo>
                  <a:lnTo>
                    <a:pt x="107" y="306"/>
                  </a:lnTo>
                  <a:lnTo>
                    <a:pt x="103" y="306"/>
                  </a:lnTo>
                  <a:lnTo>
                    <a:pt x="100" y="305"/>
                  </a:lnTo>
                  <a:lnTo>
                    <a:pt x="97" y="305"/>
                  </a:lnTo>
                  <a:lnTo>
                    <a:pt x="95" y="303"/>
                  </a:lnTo>
                  <a:lnTo>
                    <a:pt x="92" y="301"/>
                  </a:lnTo>
                  <a:lnTo>
                    <a:pt x="90" y="298"/>
                  </a:lnTo>
                  <a:lnTo>
                    <a:pt x="89" y="295"/>
                  </a:lnTo>
                  <a:lnTo>
                    <a:pt x="89" y="292"/>
                  </a:lnTo>
                  <a:lnTo>
                    <a:pt x="89" y="290"/>
                  </a:lnTo>
                  <a:lnTo>
                    <a:pt x="89" y="148"/>
                  </a:lnTo>
                  <a:lnTo>
                    <a:pt x="82" y="148"/>
                  </a:lnTo>
                  <a:lnTo>
                    <a:pt x="89" y="148"/>
                  </a:lnTo>
                  <a:lnTo>
                    <a:pt x="89" y="290"/>
                  </a:lnTo>
                  <a:lnTo>
                    <a:pt x="89" y="148"/>
                  </a:lnTo>
                </a:path>
              </a:pathLst>
            </a:custGeom>
            <a:solidFill>
              <a:schemeClr val="folHlink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58" name="Oval 48"/>
            <p:cNvSpPr>
              <a:spLocks noChangeArrowheads="1"/>
            </p:cNvSpPr>
            <p:nvPr/>
          </p:nvSpPr>
          <p:spPr bwMode="auto">
            <a:xfrm>
              <a:off x="4762" y="2171"/>
              <a:ext cx="194" cy="143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59" name="Oval 49"/>
            <p:cNvSpPr>
              <a:spLocks noChangeArrowheads="1"/>
            </p:cNvSpPr>
            <p:nvPr/>
          </p:nvSpPr>
          <p:spPr bwMode="auto">
            <a:xfrm>
              <a:off x="4592" y="2228"/>
              <a:ext cx="194" cy="143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6660" name="Line 50"/>
            <p:cNvSpPr>
              <a:spLocks noChangeShapeType="1"/>
            </p:cNvSpPr>
            <p:nvPr/>
          </p:nvSpPr>
          <p:spPr bwMode="auto">
            <a:xfrm>
              <a:off x="1120" y="2683"/>
              <a:ext cx="3227" cy="0"/>
            </a:xfrm>
            <a:prstGeom prst="line">
              <a:avLst/>
            </a:prstGeom>
            <a:noFill/>
            <a:ln w="38100">
              <a:solidFill>
                <a:srgbClr val="F42E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6627" name="Group 52"/>
          <p:cNvGrpSpPr>
            <a:grpSpLocks/>
          </p:cNvGrpSpPr>
          <p:nvPr/>
        </p:nvGrpSpPr>
        <p:grpSpPr bwMode="auto">
          <a:xfrm>
            <a:off x="228600" y="152400"/>
            <a:ext cx="8763000" cy="879475"/>
            <a:chOff x="144" y="96"/>
            <a:chExt cx="5520" cy="554"/>
          </a:xfrm>
        </p:grpSpPr>
        <p:pic>
          <p:nvPicPr>
            <p:cNvPr id="26631" name="Picture 53" descr="22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96"/>
              <a:ext cx="720" cy="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6632" name="Group 54"/>
            <p:cNvGrpSpPr>
              <a:grpSpLocks/>
            </p:cNvGrpSpPr>
            <p:nvPr/>
          </p:nvGrpSpPr>
          <p:grpSpPr bwMode="auto">
            <a:xfrm>
              <a:off x="192" y="576"/>
              <a:ext cx="4224" cy="36"/>
              <a:chOff x="192" y="480"/>
              <a:chExt cx="4224" cy="36"/>
            </a:xfrm>
          </p:grpSpPr>
          <p:sp>
            <p:nvSpPr>
              <p:cNvPr id="26634" name="Line 55"/>
              <p:cNvSpPr>
                <a:spLocks noChangeShapeType="1"/>
              </p:cNvSpPr>
              <p:nvPr/>
            </p:nvSpPr>
            <p:spPr bwMode="auto">
              <a:xfrm>
                <a:off x="192" y="480"/>
                <a:ext cx="422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 type="non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635" name="Line 56"/>
              <p:cNvSpPr>
                <a:spLocks noChangeShapeType="1"/>
              </p:cNvSpPr>
              <p:nvPr/>
            </p:nvSpPr>
            <p:spPr bwMode="auto">
              <a:xfrm>
                <a:off x="192" y="516"/>
                <a:ext cx="288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non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58457" name="Rectangle 57"/>
            <p:cNvSpPr>
              <a:spLocks noChangeArrowheads="1"/>
            </p:cNvSpPr>
            <p:nvPr/>
          </p:nvSpPr>
          <p:spPr bwMode="auto">
            <a:xfrm>
              <a:off x="144" y="192"/>
              <a:ext cx="488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ru-RU" sz="1400" b="1" dirty="0">
                <a:solidFill>
                  <a:srgbClr val="B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grpSp>
        <p:nvGrpSpPr>
          <p:cNvPr id="26628" name="Group 58"/>
          <p:cNvGrpSpPr>
            <a:grpSpLocks/>
          </p:cNvGrpSpPr>
          <p:nvPr/>
        </p:nvGrpSpPr>
        <p:grpSpPr bwMode="auto">
          <a:xfrm>
            <a:off x="304800" y="1038225"/>
            <a:ext cx="8443913" cy="5559425"/>
            <a:chOff x="192" y="654"/>
            <a:chExt cx="5319" cy="3502"/>
          </a:xfrm>
        </p:grpSpPr>
        <p:sp>
          <p:nvSpPr>
            <p:cNvPr id="358459" name="Rectangle 59"/>
            <p:cNvSpPr>
              <a:spLocks noChangeArrowheads="1"/>
            </p:cNvSpPr>
            <p:nvPr/>
          </p:nvSpPr>
          <p:spPr bwMode="auto">
            <a:xfrm>
              <a:off x="192" y="654"/>
              <a:ext cx="4272" cy="288"/>
            </a:xfrm>
            <a:prstGeom prst="rect">
              <a:avLst/>
            </a:prstGeom>
            <a:solidFill>
              <a:srgbClr val="CCFFFF"/>
            </a:solidFill>
            <a:ln w="15875">
              <a:solidFill>
                <a:srgbClr val="000080"/>
              </a:solidFill>
              <a:prstDash val="lgDash"/>
              <a:miter lim="800000"/>
              <a:headEnd/>
              <a:tailEnd/>
            </a:ln>
            <a:effectLst>
              <a:prstShdw prst="shdw17" dist="17961" dir="2700000">
                <a:srgbClr val="000080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ru-RU" sz="1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Bookman Old Style" pitchFamily="18" charset="0"/>
                </a:rPr>
                <a:t>Ключевая задача логистики </a:t>
              </a:r>
              <a:endParaRPr lang="ru-RU" sz="1400" dirty="0">
                <a:solidFill>
                  <a:srgbClr val="000000"/>
                </a:solidFill>
                <a:latin typeface="Bookman Old Style" pitchFamily="18" charset="0"/>
              </a:endParaRPr>
            </a:p>
          </p:txBody>
        </p:sp>
        <p:sp>
          <p:nvSpPr>
            <p:cNvPr id="358460" name="AutoShape 60"/>
            <p:cNvSpPr>
              <a:spLocks noChangeArrowheads="1"/>
            </p:cNvSpPr>
            <p:nvPr/>
          </p:nvSpPr>
          <p:spPr bwMode="auto">
            <a:xfrm>
              <a:off x="5284" y="3929"/>
              <a:ext cx="227" cy="227"/>
            </a:xfrm>
            <a:prstGeom prst="pentagon">
              <a:avLst/>
            </a:prstGeom>
            <a:solidFill>
              <a:srgbClr val="E1E7E7">
                <a:alpha val="50999"/>
              </a:srgbClr>
            </a:solidFill>
            <a:ln w="15875">
              <a:solidFill>
                <a:srgbClr val="0000FF"/>
              </a:solidFill>
              <a:prstDash val="lg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4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9</a:t>
              </a:r>
              <a:endParaRPr lang="ru-RU" i="1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533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685800" y="1889125"/>
            <a:ext cx="7848600" cy="4740275"/>
            <a:chOff x="432" y="864"/>
            <a:chExt cx="4944" cy="2986"/>
          </a:xfrm>
        </p:grpSpPr>
        <p:sp>
          <p:nvSpPr>
            <p:cNvPr id="27661" name="AutoShape 3"/>
            <p:cNvSpPr>
              <a:spLocks noChangeArrowheads="1"/>
            </p:cNvSpPr>
            <p:nvPr/>
          </p:nvSpPr>
          <p:spPr bwMode="auto">
            <a:xfrm flipV="1">
              <a:off x="3120" y="1691"/>
              <a:ext cx="3" cy="149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62" name="AutoShape 4"/>
            <p:cNvSpPr>
              <a:spLocks noChangeArrowheads="1"/>
            </p:cNvSpPr>
            <p:nvPr/>
          </p:nvSpPr>
          <p:spPr bwMode="auto">
            <a:xfrm flipV="1">
              <a:off x="3057" y="1668"/>
              <a:ext cx="2" cy="165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63" name="AutoShape 5"/>
            <p:cNvSpPr>
              <a:spLocks noChangeArrowheads="1"/>
            </p:cNvSpPr>
            <p:nvPr/>
          </p:nvSpPr>
          <p:spPr bwMode="auto">
            <a:xfrm flipV="1">
              <a:off x="1472" y="1634"/>
              <a:ext cx="42" cy="30"/>
            </a:xfrm>
            <a:prstGeom prst="roundRect">
              <a:avLst>
                <a:gd name="adj" fmla="val 0"/>
              </a:avLst>
            </a:prstGeom>
            <a:solidFill>
              <a:srgbClr val="404040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64" name="Freeform 6"/>
            <p:cNvSpPr>
              <a:spLocks/>
            </p:cNvSpPr>
            <p:nvPr/>
          </p:nvSpPr>
          <p:spPr bwMode="auto">
            <a:xfrm>
              <a:off x="1491" y="1626"/>
              <a:ext cx="29" cy="38"/>
            </a:xfrm>
            <a:custGeom>
              <a:avLst/>
              <a:gdLst>
                <a:gd name="T0" fmla="*/ 22 w 37"/>
                <a:gd name="T1" fmla="*/ 36 h 39"/>
                <a:gd name="T2" fmla="*/ 22 w 37"/>
                <a:gd name="T3" fmla="*/ 12 h 39"/>
                <a:gd name="T4" fmla="*/ 11 w 37"/>
                <a:gd name="T5" fmla="*/ 0 h 39"/>
                <a:gd name="T6" fmla="*/ 0 w 37"/>
                <a:gd name="T7" fmla="*/ 12 h 39"/>
                <a:gd name="T8" fmla="*/ 0 w 37"/>
                <a:gd name="T9" fmla="*/ 36 h 39"/>
                <a:gd name="T10" fmla="*/ 22 w 37"/>
                <a:gd name="T11" fmla="*/ 36 h 39"/>
                <a:gd name="T12" fmla="*/ 22 w 37"/>
                <a:gd name="T13" fmla="*/ 36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39"/>
                <a:gd name="T23" fmla="*/ 37 w 37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39">
                  <a:moveTo>
                    <a:pt x="36" y="38"/>
                  </a:moveTo>
                  <a:lnTo>
                    <a:pt x="36" y="12"/>
                  </a:lnTo>
                  <a:lnTo>
                    <a:pt x="18" y="0"/>
                  </a:lnTo>
                  <a:lnTo>
                    <a:pt x="0" y="12"/>
                  </a:lnTo>
                  <a:lnTo>
                    <a:pt x="0" y="38"/>
                  </a:lnTo>
                  <a:lnTo>
                    <a:pt x="36" y="38"/>
                  </a:lnTo>
                </a:path>
              </a:pathLst>
            </a:custGeom>
            <a:solidFill>
              <a:srgbClr val="E0A175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65" name="Freeform 7"/>
            <p:cNvSpPr>
              <a:spLocks/>
            </p:cNvSpPr>
            <p:nvPr/>
          </p:nvSpPr>
          <p:spPr bwMode="auto">
            <a:xfrm>
              <a:off x="1421" y="1292"/>
              <a:ext cx="59" cy="382"/>
            </a:xfrm>
            <a:custGeom>
              <a:avLst/>
              <a:gdLst>
                <a:gd name="T0" fmla="*/ 38 w 76"/>
                <a:gd name="T1" fmla="*/ 0 h 388"/>
                <a:gd name="T2" fmla="*/ 45 w 76"/>
                <a:gd name="T3" fmla="*/ 374 h 388"/>
                <a:gd name="T4" fmla="*/ 0 w 76"/>
                <a:gd name="T5" fmla="*/ 375 h 388"/>
                <a:gd name="T6" fmla="*/ 12 w 76"/>
                <a:gd name="T7" fmla="*/ 0 h 388"/>
                <a:gd name="T8" fmla="*/ 38 w 76"/>
                <a:gd name="T9" fmla="*/ 0 h 388"/>
                <a:gd name="T10" fmla="*/ 38 w 76"/>
                <a:gd name="T11" fmla="*/ 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6"/>
                <a:gd name="T19" fmla="*/ 0 h 388"/>
                <a:gd name="T20" fmla="*/ 76 w 76"/>
                <a:gd name="T21" fmla="*/ 388 h 3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6" h="388">
                  <a:moveTo>
                    <a:pt x="63" y="0"/>
                  </a:moveTo>
                  <a:lnTo>
                    <a:pt x="75" y="386"/>
                  </a:lnTo>
                  <a:lnTo>
                    <a:pt x="0" y="387"/>
                  </a:lnTo>
                  <a:lnTo>
                    <a:pt x="21" y="0"/>
                  </a:lnTo>
                  <a:lnTo>
                    <a:pt x="63" y="0"/>
                  </a:lnTo>
                </a:path>
              </a:pathLst>
            </a:custGeom>
            <a:gradFill rotWithShape="0">
              <a:gsLst>
                <a:gs pos="0">
                  <a:srgbClr val="C20000"/>
                </a:gs>
                <a:gs pos="100000">
                  <a:srgbClr val="400000"/>
                </a:gs>
              </a:gsLst>
              <a:lin ang="0" scaled="1"/>
            </a:gra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66" name="Freeform 8"/>
            <p:cNvSpPr>
              <a:spLocks/>
            </p:cNvSpPr>
            <p:nvPr/>
          </p:nvSpPr>
          <p:spPr bwMode="auto">
            <a:xfrm>
              <a:off x="1223" y="1536"/>
              <a:ext cx="196" cy="95"/>
            </a:xfrm>
            <a:custGeom>
              <a:avLst/>
              <a:gdLst>
                <a:gd name="T0" fmla="*/ 0 w 248"/>
                <a:gd name="T1" fmla="*/ 17 h 96"/>
                <a:gd name="T2" fmla="*/ 138 w 248"/>
                <a:gd name="T3" fmla="*/ 93 h 96"/>
                <a:gd name="T4" fmla="*/ 154 w 248"/>
                <a:gd name="T5" fmla="*/ 91 h 96"/>
                <a:gd name="T6" fmla="*/ 0 w 248"/>
                <a:gd name="T7" fmla="*/ 0 h 96"/>
                <a:gd name="T8" fmla="*/ 0 w 248"/>
                <a:gd name="T9" fmla="*/ 17 h 96"/>
                <a:gd name="T10" fmla="*/ 0 w 248"/>
                <a:gd name="T11" fmla="*/ 17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8"/>
                <a:gd name="T19" fmla="*/ 0 h 96"/>
                <a:gd name="T20" fmla="*/ 248 w 248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8" h="96">
                  <a:moveTo>
                    <a:pt x="0" y="17"/>
                  </a:moveTo>
                  <a:lnTo>
                    <a:pt x="221" y="95"/>
                  </a:lnTo>
                  <a:lnTo>
                    <a:pt x="247" y="93"/>
                  </a:lnTo>
                  <a:lnTo>
                    <a:pt x="0" y="0"/>
                  </a:lnTo>
                  <a:lnTo>
                    <a:pt x="0" y="17"/>
                  </a:lnTo>
                </a:path>
              </a:pathLst>
            </a:custGeom>
            <a:solidFill>
              <a:srgbClr val="C0C27C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67" name="Freeform 9"/>
            <p:cNvSpPr>
              <a:spLocks/>
            </p:cNvSpPr>
            <p:nvPr/>
          </p:nvSpPr>
          <p:spPr bwMode="auto">
            <a:xfrm>
              <a:off x="1038" y="1597"/>
              <a:ext cx="40" cy="72"/>
            </a:xfrm>
            <a:custGeom>
              <a:avLst/>
              <a:gdLst>
                <a:gd name="T0" fmla="*/ 31 w 50"/>
                <a:gd name="T1" fmla="*/ 67 h 73"/>
                <a:gd name="T2" fmla="*/ 31 w 50"/>
                <a:gd name="T3" fmla="*/ 9 h 73"/>
                <a:gd name="T4" fmla="*/ 17 w 50"/>
                <a:gd name="T5" fmla="*/ 9 h 73"/>
                <a:gd name="T6" fmla="*/ 17 w 50"/>
                <a:gd name="T7" fmla="*/ 0 h 73"/>
                <a:gd name="T8" fmla="*/ 9 w 50"/>
                <a:gd name="T9" fmla="*/ 3 h 73"/>
                <a:gd name="T10" fmla="*/ 9 w 50"/>
                <a:gd name="T11" fmla="*/ 11 h 73"/>
                <a:gd name="T12" fmla="*/ 0 w 50"/>
                <a:gd name="T13" fmla="*/ 11 h 73"/>
                <a:gd name="T14" fmla="*/ 0 w 50"/>
                <a:gd name="T15" fmla="*/ 70 h 73"/>
                <a:gd name="T16" fmla="*/ 31 w 50"/>
                <a:gd name="T17" fmla="*/ 67 h 73"/>
                <a:gd name="T18" fmla="*/ 31 w 50"/>
                <a:gd name="T19" fmla="*/ 67 h 7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73"/>
                <a:gd name="T32" fmla="*/ 50 w 50"/>
                <a:gd name="T33" fmla="*/ 73 h 7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73">
                  <a:moveTo>
                    <a:pt x="49" y="69"/>
                  </a:moveTo>
                  <a:lnTo>
                    <a:pt x="49" y="9"/>
                  </a:lnTo>
                  <a:lnTo>
                    <a:pt x="26" y="9"/>
                  </a:lnTo>
                  <a:lnTo>
                    <a:pt x="26" y="0"/>
                  </a:lnTo>
                  <a:lnTo>
                    <a:pt x="14" y="3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2"/>
                  </a:lnTo>
                  <a:lnTo>
                    <a:pt x="49" y="69"/>
                  </a:lnTo>
                </a:path>
              </a:pathLst>
            </a:custGeom>
            <a:solidFill>
              <a:srgbClr val="C0C0C0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68" name="Freeform 10"/>
            <p:cNvSpPr>
              <a:spLocks/>
            </p:cNvSpPr>
            <p:nvPr/>
          </p:nvSpPr>
          <p:spPr bwMode="auto">
            <a:xfrm>
              <a:off x="1126" y="1622"/>
              <a:ext cx="184" cy="65"/>
            </a:xfrm>
            <a:custGeom>
              <a:avLst/>
              <a:gdLst>
                <a:gd name="T0" fmla="*/ 141 w 233"/>
                <a:gd name="T1" fmla="*/ 14 h 66"/>
                <a:gd name="T2" fmla="*/ 137 w 233"/>
                <a:gd name="T3" fmla="*/ 12 h 66"/>
                <a:gd name="T4" fmla="*/ 133 w 233"/>
                <a:gd name="T5" fmla="*/ 9 h 66"/>
                <a:gd name="T6" fmla="*/ 127 w 233"/>
                <a:gd name="T7" fmla="*/ 9 h 66"/>
                <a:gd name="T8" fmla="*/ 123 w 233"/>
                <a:gd name="T9" fmla="*/ 6 h 66"/>
                <a:gd name="T10" fmla="*/ 118 w 233"/>
                <a:gd name="T11" fmla="*/ 4 h 66"/>
                <a:gd name="T12" fmla="*/ 115 w 233"/>
                <a:gd name="T13" fmla="*/ 4 h 66"/>
                <a:gd name="T14" fmla="*/ 110 w 233"/>
                <a:gd name="T15" fmla="*/ 4 h 66"/>
                <a:gd name="T16" fmla="*/ 105 w 233"/>
                <a:gd name="T17" fmla="*/ 3 h 66"/>
                <a:gd name="T18" fmla="*/ 100 w 233"/>
                <a:gd name="T19" fmla="*/ 1 h 66"/>
                <a:gd name="T20" fmla="*/ 96 w 233"/>
                <a:gd name="T21" fmla="*/ 0 h 66"/>
                <a:gd name="T22" fmla="*/ 91 w 233"/>
                <a:gd name="T23" fmla="*/ 1 h 66"/>
                <a:gd name="T24" fmla="*/ 84 w 233"/>
                <a:gd name="T25" fmla="*/ 1 h 66"/>
                <a:gd name="T26" fmla="*/ 79 w 233"/>
                <a:gd name="T27" fmla="*/ 3 h 66"/>
                <a:gd name="T28" fmla="*/ 72 w 233"/>
                <a:gd name="T29" fmla="*/ 3 h 66"/>
                <a:gd name="T30" fmla="*/ 66 w 233"/>
                <a:gd name="T31" fmla="*/ 3 h 66"/>
                <a:gd name="T32" fmla="*/ 63 w 233"/>
                <a:gd name="T33" fmla="*/ 5 h 66"/>
                <a:gd name="T34" fmla="*/ 60 w 233"/>
                <a:gd name="T35" fmla="*/ 6 h 66"/>
                <a:gd name="T36" fmla="*/ 56 w 233"/>
                <a:gd name="T37" fmla="*/ 6 h 66"/>
                <a:gd name="T38" fmla="*/ 52 w 233"/>
                <a:gd name="T39" fmla="*/ 8 h 66"/>
                <a:gd name="T40" fmla="*/ 49 w 233"/>
                <a:gd name="T41" fmla="*/ 8 h 66"/>
                <a:gd name="T42" fmla="*/ 46 w 233"/>
                <a:gd name="T43" fmla="*/ 10 h 66"/>
                <a:gd name="T44" fmla="*/ 43 w 233"/>
                <a:gd name="T45" fmla="*/ 12 h 66"/>
                <a:gd name="T46" fmla="*/ 40 w 233"/>
                <a:gd name="T47" fmla="*/ 18 h 66"/>
                <a:gd name="T48" fmla="*/ 38 w 233"/>
                <a:gd name="T49" fmla="*/ 21 h 66"/>
                <a:gd name="T50" fmla="*/ 36 w 233"/>
                <a:gd name="T51" fmla="*/ 24 h 66"/>
                <a:gd name="T52" fmla="*/ 34 w 233"/>
                <a:gd name="T53" fmla="*/ 25 h 66"/>
                <a:gd name="T54" fmla="*/ 28 w 233"/>
                <a:gd name="T55" fmla="*/ 26 h 66"/>
                <a:gd name="T56" fmla="*/ 22 w 233"/>
                <a:gd name="T57" fmla="*/ 26 h 66"/>
                <a:gd name="T58" fmla="*/ 16 w 233"/>
                <a:gd name="T59" fmla="*/ 24 h 66"/>
                <a:gd name="T60" fmla="*/ 9 w 233"/>
                <a:gd name="T61" fmla="*/ 23 h 66"/>
                <a:gd name="T62" fmla="*/ 5 w 233"/>
                <a:gd name="T63" fmla="*/ 25 h 66"/>
                <a:gd name="T64" fmla="*/ 2 w 233"/>
                <a:gd name="T65" fmla="*/ 28 h 66"/>
                <a:gd name="T66" fmla="*/ 0 w 233"/>
                <a:gd name="T67" fmla="*/ 33 h 66"/>
                <a:gd name="T68" fmla="*/ 0 w 233"/>
                <a:gd name="T69" fmla="*/ 37 h 66"/>
                <a:gd name="T70" fmla="*/ 0 w 233"/>
                <a:gd name="T71" fmla="*/ 42 h 66"/>
                <a:gd name="T72" fmla="*/ 2 w 233"/>
                <a:gd name="T73" fmla="*/ 47 h 66"/>
                <a:gd name="T74" fmla="*/ 8 w 233"/>
                <a:gd name="T75" fmla="*/ 53 h 66"/>
                <a:gd name="T76" fmla="*/ 32 w 233"/>
                <a:gd name="T77" fmla="*/ 61 h 66"/>
                <a:gd name="T78" fmla="*/ 63 w 233"/>
                <a:gd name="T79" fmla="*/ 63 h 66"/>
                <a:gd name="T80" fmla="*/ 95 w 233"/>
                <a:gd name="T81" fmla="*/ 59 h 66"/>
                <a:gd name="T82" fmla="*/ 123 w 233"/>
                <a:gd name="T83" fmla="*/ 49 h 66"/>
                <a:gd name="T84" fmla="*/ 143 w 233"/>
                <a:gd name="T85" fmla="*/ 36 h 66"/>
                <a:gd name="T86" fmla="*/ 143 w 233"/>
                <a:gd name="T87" fmla="*/ 33 h 66"/>
                <a:gd name="T88" fmla="*/ 144 w 233"/>
                <a:gd name="T89" fmla="*/ 30 h 66"/>
                <a:gd name="T90" fmla="*/ 144 w 233"/>
                <a:gd name="T91" fmla="*/ 26 h 66"/>
                <a:gd name="T92" fmla="*/ 144 w 233"/>
                <a:gd name="T93" fmla="*/ 21 h 66"/>
                <a:gd name="T94" fmla="*/ 143 w 233"/>
                <a:gd name="T95" fmla="*/ 18 h 6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3"/>
                <a:gd name="T145" fmla="*/ 0 h 66"/>
                <a:gd name="T146" fmla="*/ 233 w 233"/>
                <a:gd name="T147" fmla="*/ 66 h 6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3" h="66">
                  <a:moveTo>
                    <a:pt x="229" y="16"/>
                  </a:moveTo>
                  <a:lnTo>
                    <a:pt x="227" y="16"/>
                  </a:lnTo>
                  <a:lnTo>
                    <a:pt x="226" y="14"/>
                  </a:lnTo>
                  <a:lnTo>
                    <a:pt x="225" y="14"/>
                  </a:lnTo>
                  <a:lnTo>
                    <a:pt x="223" y="12"/>
                  </a:lnTo>
                  <a:lnTo>
                    <a:pt x="219" y="12"/>
                  </a:lnTo>
                  <a:lnTo>
                    <a:pt x="217" y="11"/>
                  </a:lnTo>
                  <a:lnTo>
                    <a:pt x="215" y="11"/>
                  </a:lnTo>
                  <a:lnTo>
                    <a:pt x="213" y="9"/>
                  </a:lnTo>
                  <a:lnTo>
                    <a:pt x="209" y="9"/>
                  </a:lnTo>
                  <a:lnTo>
                    <a:pt x="207" y="9"/>
                  </a:lnTo>
                  <a:lnTo>
                    <a:pt x="204" y="9"/>
                  </a:lnTo>
                  <a:lnTo>
                    <a:pt x="202" y="7"/>
                  </a:lnTo>
                  <a:lnTo>
                    <a:pt x="199" y="7"/>
                  </a:lnTo>
                  <a:lnTo>
                    <a:pt x="197" y="6"/>
                  </a:lnTo>
                  <a:lnTo>
                    <a:pt x="195" y="6"/>
                  </a:lnTo>
                  <a:lnTo>
                    <a:pt x="193" y="4"/>
                  </a:lnTo>
                  <a:lnTo>
                    <a:pt x="190" y="4"/>
                  </a:lnTo>
                  <a:lnTo>
                    <a:pt x="188" y="4"/>
                  </a:lnTo>
                  <a:lnTo>
                    <a:pt x="186" y="4"/>
                  </a:lnTo>
                  <a:lnTo>
                    <a:pt x="185" y="4"/>
                  </a:lnTo>
                  <a:lnTo>
                    <a:pt x="181" y="4"/>
                  </a:lnTo>
                  <a:lnTo>
                    <a:pt x="179" y="4"/>
                  </a:lnTo>
                  <a:lnTo>
                    <a:pt x="176" y="4"/>
                  </a:lnTo>
                  <a:lnTo>
                    <a:pt x="174" y="3"/>
                  </a:lnTo>
                  <a:lnTo>
                    <a:pt x="170" y="3"/>
                  </a:lnTo>
                  <a:lnTo>
                    <a:pt x="168" y="3"/>
                  </a:lnTo>
                  <a:lnTo>
                    <a:pt x="165" y="3"/>
                  </a:lnTo>
                  <a:lnTo>
                    <a:pt x="163" y="1"/>
                  </a:lnTo>
                  <a:lnTo>
                    <a:pt x="160" y="1"/>
                  </a:lnTo>
                  <a:lnTo>
                    <a:pt x="158" y="1"/>
                  </a:lnTo>
                  <a:lnTo>
                    <a:pt x="157" y="1"/>
                  </a:lnTo>
                  <a:lnTo>
                    <a:pt x="155" y="0"/>
                  </a:lnTo>
                  <a:lnTo>
                    <a:pt x="151" y="1"/>
                  </a:lnTo>
                  <a:lnTo>
                    <a:pt x="148" y="1"/>
                  </a:lnTo>
                  <a:lnTo>
                    <a:pt x="145" y="1"/>
                  </a:lnTo>
                  <a:lnTo>
                    <a:pt x="143" y="1"/>
                  </a:lnTo>
                  <a:lnTo>
                    <a:pt x="139" y="1"/>
                  </a:lnTo>
                  <a:lnTo>
                    <a:pt x="135" y="1"/>
                  </a:lnTo>
                  <a:lnTo>
                    <a:pt x="131" y="1"/>
                  </a:lnTo>
                  <a:lnTo>
                    <a:pt x="130" y="1"/>
                  </a:lnTo>
                  <a:lnTo>
                    <a:pt x="126" y="3"/>
                  </a:lnTo>
                  <a:lnTo>
                    <a:pt x="122" y="3"/>
                  </a:lnTo>
                  <a:lnTo>
                    <a:pt x="118" y="3"/>
                  </a:lnTo>
                  <a:lnTo>
                    <a:pt x="115" y="3"/>
                  </a:lnTo>
                  <a:lnTo>
                    <a:pt x="111" y="3"/>
                  </a:lnTo>
                  <a:lnTo>
                    <a:pt x="110" y="3"/>
                  </a:lnTo>
                  <a:lnTo>
                    <a:pt x="107" y="3"/>
                  </a:lnTo>
                  <a:lnTo>
                    <a:pt x="105" y="3"/>
                  </a:lnTo>
                  <a:lnTo>
                    <a:pt x="103" y="5"/>
                  </a:lnTo>
                  <a:lnTo>
                    <a:pt x="101" y="5"/>
                  </a:lnTo>
                  <a:lnTo>
                    <a:pt x="100" y="5"/>
                  </a:lnTo>
                  <a:lnTo>
                    <a:pt x="98" y="5"/>
                  </a:lnTo>
                  <a:lnTo>
                    <a:pt x="96" y="6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90" y="6"/>
                  </a:lnTo>
                  <a:lnTo>
                    <a:pt x="87" y="8"/>
                  </a:lnTo>
                  <a:lnTo>
                    <a:pt x="85" y="8"/>
                  </a:lnTo>
                  <a:lnTo>
                    <a:pt x="83" y="8"/>
                  </a:lnTo>
                  <a:lnTo>
                    <a:pt x="81" y="8"/>
                  </a:lnTo>
                  <a:lnTo>
                    <a:pt x="80" y="8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4" y="10"/>
                  </a:lnTo>
                  <a:lnTo>
                    <a:pt x="72" y="11"/>
                  </a:lnTo>
                  <a:lnTo>
                    <a:pt x="70" y="12"/>
                  </a:lnTo>
                  <a:lnTo>
                    <a:pt x="69" y="14"/>
                  </a:lnTo>
                  <a:lnTo>
                    <a:pt x="67" y="16"/>
                  </a:lnTo>
                  <a:lnTo>
                    <a:pt x="65" y="18"/>
                  </a:lnTo>
                  <a:lnTo>
                    <a:pt x="63" y="20"/>
                  </a:lnTo>
                  <a:lnTo>
                    <a:pt x="61" y="21"/>
                  </a:lnTo>
                  <a:lnTo>
                    <a:pt x="60" y="22"/>
                  </a:lnTo>
                  <a:lnTo>
                    <a:pt x="58" y="24"/>
                  </a:lnTo>
                  <a:lnTo>
                    <a:pt x="57" y="24"/>
                  </a:lnTo>
                  <a:lnTo>
                    <a:pt x="55" y="25"/>
                  </a:lnTo>
                  <a:lnTo>
                    <a:pt x="51" y="26"/>
                  </a:lnTo>
                  <a:lnTo>
                    <a:pt x="49" y="26"/>
                  </a:lnTo>
                  <a:lnTo>
                    <a:pt x="45" y="26"/>
                  </a:lnTo>
                  <a:lnTo>
                    <a:pt x="43" y="26"/>
                  </a:lnTo>
                  <a:lnTo>
                    <a:pt x="39" y="26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29" y="24"/>
                  </a:lnTo>
                  <a:lnTo>
                    <a:pt x="25" y="24"/>
                  </a:lnTo>
                  <a:lnTo>
                    <a:pt x="21" y="24"/>
                  </a:lnTo>
                  <a:lnTo>
                    <a:pt x="17" y="24"/>
                  </a:lnTo>
                  <a:lnTo>
                    <a:pt x="14" y="23"/>
                  </a:lnTo>
                  <a:lnTo>
                    <a:pt x="11" y="24"/>
                  </a:lnTo>
                  <a:lnTo>
                    <a:pt x="9" y="24"/>
                  </a:lnTo>
                  <a:lnTo>
                    <a:pt x="7" y="25"/>
                  </a:lnTo>
                  <a:lnTo>
                    <a:pt x="5" y="25"/>
                  </a:lnTo>
                  <a:lnTo>
                    <a:pt x="3" y="27"/>
                  </a:lnTo>
                  <a:lnTo>
                    <a:pt x="2" y="28"/>
                  </a:lnTo>
                  <a:lnTo>
                    <a:pt x="1" y="30"/>
                  </a:lnTo>
                  <a:lnTo>
                    <a:pt x="1" y="31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0" y="37"/>
                  </a:lnTo>
                  <a:lnTo>
                    <a:pt x="0" y="39"/>
                  </a:lnTo>
                  <a:lnTo>
                    <a:pt x="0" y="41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1" y="48"/>
                  </a:lnTo>
                  <a:lnTo>
                    <a:pt x="2" y="49"/>
                  </a:lnTo>
                  <a:lnTo>
                    <a:pt x="3" y="50"/>
                  </a:lnTo>
                  <a:lnTo>
                    <a:pt x="5" y="50"/>
                  </a:lnTo>
                  <a:lnTo>
                    <a:pt x="13" y="55"/>
                  </a:lnTo>
                  <a:lnTo>
                    <a:pt x="25" y="59"/>
                  </a:lnTo>
                  <a:lnTo>
                    <a:pt x="37" y="61"/>
                  </a:lnTo>
                  <a:lnTo>
                    <a:pt x="52" y="63"/>
                  </a:lnTo>
                  <a:lnTo>
                    <a:pt x="67" y="65"/>
                  </a:lnTo>
                  <a:lnTo>
                    <a:pt x="84" y="65"/>
                  </a:lnTo>
                  <a:lnTo>
                    <a:pt x="101" y="65"/>
                  </a:lnTo>
                  <a:lnTo>
                    <a:pt x="119" y="63"/>
                  </a:lnTo>
                  <a:lnTo>
                    <a:pt x="135" y="62"/>
                  </a:lnTo>
                  <a:lnTo>
                    <a:pt x="152" y="61"/>
                  </a:lnTo>
                  <a:lnTo>
                    <a:pt x="168" y="58"/>
                  </a:lnTo>
                  <a:lnTo>
                    <a:pt x="184" y="54"/>
                  </a:lnTo>
                  <a:lnTo>
                    <a:pt x="198" y="51"/>
                  </a:lnTo>
                  <a:lnTo>
                    <a:pt x="210" y="48"/>
                  </a:lnTo>
                  <a:lnTo>
                    <a:pt x="221" y="43"/>
                  </a:lnTo>
                  <a:lnTo>
                    <a:pt x="229" y="38"/>
                  </a:lnTo>
                  <a:lnTo>
                    <a:pt x="229" y="36"/>
                  </a:lnTo>
                  <a:lnTo>
                    <a:pt x="229" y="34"/>
                  </a:lnTo>
                  <a:lnTo>
                    <a:pt x="231" y="32"/>
                  </a:lnTo>
                  <a:lnTo>
                    <a:pt x="231" y="30"/>
                  </a:lnTo>
                  <a:lnTo>
                    <a:pt x="231" y="28"/>
                  </a:lnTo>
                  <a:lnTo>
                    <a:pt x="232" y="26"/>
                  </a:lnTo>
                  <a:lnTo>
                    <a:pt x="231" y="26"/>
                  </a:lnTo>
                  <a:lnTo>
                    <a:pt x="231" y="24"/>
                  </a:lnTo>
                  <a:lnTo>
                    <a:pt x="231" y="22"/>
                  </a:lnTo>
                  <a:lnTo>
                    <a:pt x="231" y="21"/>
                  </a:lnTo>
                  <a:lnTo>
                    <a:pt x="229" y="21"/>
                  </a:lnTo>
                  <a:lnTo>
                    <a:pt x="229" y="19"/>
                  </a:lnTo>
                  <a:lnTo>
                    <a:pt x="229" y="18"/>
                  </a:lnTo>
                  <a:lnTo>
                    <a:pt x="229" y="16"/>
                  </a:lnTo>
                </a:path>
              </a:pathLst>
            </a:custGeom>
            <a:solidFill>
              <a:srgbClr val="8F8F8F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69" name="Freeform 11"/>
            <p:cNvSpPr>
              <a:spLocks/>
            </p:cNvSpPr>
            <p:nvPr/>
          </p:nvSpPr>
          <p:spPr bwMode="auto">
            <a:xfrm>
              <a:off x="1242" y="1613"/>
              <a:ext cx="74" cy="48"/>
            </a:xfrm>
            <a:custGeom>
              <a:avLst/>
              <a:gdLst>
                <a:gd name="T0" fmla="*/ 57 w 94"/>
                <a:gd name="T1" fmla="*/ 5 h 48"/>
                <a:gd name="T2" fmla="*/ 57 w 94"/>
                <a:gd name="T3" fmla="*/ 39 h 48"/>
                <a:gd name="T4" fmla="*/ 0 w 94"/>
                <a:gd name="T5" fmla="*/ 47 h 48"/>
                <a:gd name="T6" fmla="*/ 19 w 94"/>
                <a:gd name="T7" fmla="*/ 0 h 48"/>
                <a:gd name="T8" fmla="*/ 57 w 94"/>
                <a:gd name="T9" fmla="*/ 5 h 48"/>
                <a:gd name="T10" fmla="*/ 57 w 94"/>
                <a:gd name="T11" fmla="*/ 5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4"/>
                <a:gd name="T19" fmla="*/ 0 h 48"/>
                <a:gd name="T20" fmla="*/ 94 w 94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4" h="48">
                  <a:moveTo>
                    <a:pt x="92" y="5"/>
                  </a:moveTo>
                  <a:lnTo>
                    <a:pt x="93" y="39"/>
                  </a:lnTo>
                  <a:lnTo>
                    <a:pt x="0" y="47"/>
                  </a:lnTo>
                  <a:lnTo>
                    <a:pt x="30" y="0"/>
                  </a:lnTo>
                  <a:lnTo>
                    <a:pt x="92" y="5"/>
                  </a:lnTo>
                </a:path>
              </a:pathLst>
            </a:custGeom>
            <a:solidFill>
              <a:srgbClr val="5F5F5F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70" name="Freeform 12"/>
            <p:cNvSpPr>
              <a:spLocks/>
            </p:cNvSpPr>
            <p:nvPr/>
          </p:nvSpPr>
          <p:spPr bwMode="auto">
            <a:xfrm>
              <a:off x="1074" y="1478"/>
              <a:ext cx="152" cy="214"/>
            </a:xfrm>
            <a:custGeom>
              <a:avLst/>
              <a:gdLst>
                <a:gd name="T0" fmla="*/ 112 w 192"/>
                <a:gd name="T1" fmla="*/ 0 h 217"/>
                <a:gd name="T2" fmla="*/ 120 w 192"/>
                <a:gd name="T3" fmla="*/ 208 h 217"/>
                <a:gd name="T4" fmla="*/ 0 w 192"/>
                <a:gd name="T5" fmla="*/ 210 h 217"/>
                <a:gd name="T6" fmla="*/ 0 w 192"/>
                <a:gd name="T7" fmla="*/ 33 h 217"/>
                <a:gd name="T8" fmla="*/ 36 w 192"/>
                <a:gd name="T9" fmla="*/ 0 h 217"/>
                <a:gd name="T10" fmla="*/ 112 w 192"/>
                <a:gd name="T11" fmla="*/ 0 h 217"/>
                <a:gd name="T12" fmla="*/ 112 w 192"/>
                <a:gd name="T13" fmla="*/ 0 h 2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2"/>
                <a:gd name="T22" fmla="*/ 0 h 217"/>
                <a:gd name="T23" fmla="*/ 192 w 192"/>
                <a:gd name="T24" fmla="*/ 217 h 2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2" h="217">
                  <a:moveTo>
                    <a:pt x="179" y="0"/>
                  </a:moveTo>
                  <a:lnTo>
                    <a:pt x="191" y="214"/>
                  </a:lnTo>
                  <a:lnTo>
                    <a:pt x="0" y="216"/>
                  </a:lnTo>
                  <a:lnTo>
                    <a:pt x="0" y="33"/>
                  </a:lnTo>
                  <a:lnTo>
                    <a:pt x="57" y="0"/>
                  </a:lnTo>
                  <a:lnTo>
                    <a:pt x="179" y="0"/>
                  </a:lnTo>
                </a:path>
              </a:pathLst>
            </a:custGeom>
            <a:solidFill>
              <a:srgbClr val="C0C0C0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71" name="AutoShape 13"/>
            <p:cNvSpPr>
              <a:spLocks noChangeArrowheads="1"/>
            </p:cNvSpPr>
            <p:nvPr/>
          </p:nvSpPr>
          <p:spPr bwMode="auto">
            <a:xfrm flipV="1">
              <a:off x="1118" y="1478"/>
              <a:ext cx="107" cy="197"/>
            </a:xfrm>
            <a:prstGeom prst="roundRect">
              <a:avLst>
                <a:gd name="adj" fmla="val 0"/>
              </a:avLst>
            </a:prstGeom>
            <a:solidFill>
              <a:srgbClr val="5F5F5F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grpSp>
          <p:nvGrpSpPr>
            <p:cNvPr id="27672" name="Group 14"/>
            <p:cNvGrpSpPr>
              <a:grpSpLocks/>
            </p:cNvGrpSpPr>
            <p:nvPr/>
          </p:nvGrpSpPr>
          <p:grpSpPr bwMode="auto">
            <a:xfrm>
              <a:off x="1209" y="1595"/>
              <a:ext cx="63" cy="66"/>
              <a:chOff x="1036" y="2807"/>
              <a:chExt cx="79" cy="66"/>
            </a:xfrm>
          </p:grpSpPr>
          <p:sp>
            <p:nvSpPr>
              <p:cNvPr id="27881" name="Freeform 15"/>
              <p:cNvSpPr>
                <a:spLocks/>
              </p:cNvSpPr>
              <p:nvPr/>
            </p:nvSpPr>
            <p:spPr bwMode="auto">
              <a:xfrm>
                <a:off x="1036" y="2807"/>
                <a:ext cx="79" cy="66"/>
              </a:xfrm>
              <a:custGeom>
                <a:avLst/>
                <a:gdLst>
                  <a:gd name="T0" fmla="*/ 78 w 79"/>
                  <a:gd name="T1" fmla="*/ 65 h 66"/>
                  <a:gd name="T2" fmla="*/ 78 w 79"/>
                  <a:gd name="T3" fmla="*/ 0 h 66"/>
                  <a:gd name="T4" fmla="*/ 0 w 79"/>
                  <a:gd name="T5" fmla="*/ 0 h 66"/>
                  <a:gd name="T6" fmla="*/ 1 w 79"/>
                  <a:gd name="T7" fmla="*/ 2 h 66"/>
                  <a:gd name="T8" fmla="*/ 66 w 79"/>
                  <a:gd name="T9" fmla="*/ 2 h 66"/>
                  <a:gd name="T10" fmla="*/ 67 w 79"/>
                  <a:gd name="T11" fmla="*/ 63 h 66"/>
                  <a:gd name="T12" fmla="*/ 78 w 79"/>
                  <a:gd name="T13" fmla="*/ 65 h 66"/>
                  <a:gd name="T14" fmla="*/ 78 w 79"/>
                  <a:gd name="T15" fmla="*/ 65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66"/>
                  <a:gd name="T26" fmla="*/ 79 w 79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66">
                    <a:moveTo>
                      <a:pt x="78" y="65"/>
                    </a:moveTo>
                    <a:lnTo>
                      <a:pt x="78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66" y="2"/>
                    </a:lnTo>
                    <a:lnTo>
                      <a:pt x="67" y="63"/>
                    </a:lnTo>
                    <a:lnTo>
                      <a:pt x="78" y="65"/>
                    </a:lnTo>
                  </a:path>
                </a:pathLst>
              </a:custGeom>
              <a:solidFill>
                <a:srgbClr val="404040"/>
              </a:solidFill>
              <a:ln w="9525">
                <a:solidFill>
                  <a:srgbClr val="0082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82" name="AutoShape 16"/>
              <p:cNvSpPr>
                <a:spLocks noChangeArrowheads="1"/>
              </p:cNvSpPr>
              <p:nvPr/>
            </p:nvSpPr>
            <p:spPr bwMode="auto">
              <a:xfrm flipV="1">
                <a:off x="1037" y="2809"/>
                <a:ext cx="67" cy="61"/>
              </a:xfrm>
              <a:prstGeom prst="roundRect">
                <a:avLst>
                  <a:gd name="adj" fmla="val 0"/>
                </a:avLst>
              </a:prstGeom>
              <a:solidFill>
                <a:srgbClr val="E0A175"/>
              </a:solidFill>
              <a:ln w="9525">
                <a:solidFill>
                  <a:srgbClr val="0082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7673" name="AutoShape 17"/>
            <p:cNvSpPr>
              <a:spLocks noChangeArrowheads="1"/>
            </p:cNvSpPr>
            <p:nvPr/>
          </p:nvSpPr>
          <p:spPr bwMode="auto">
            <a:xfrm flipV="1">
              <a:off x="995" y="1652"/>
              <a:ext cx="79" cy="11"/>
            </a:xfrm>
            <a:prstGeom prst="roundRect">
              <a:avLst>
                <a:gd name="adj" fmla="val 0"/>
              </a:avLst>
            </a:prstGeom>
            <a:solidFill>
              <a:srgbClr val="5F5F5F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74" name="Freeform 18"/>
            <p:cNvSpPr>
              <a:spLocks/>
            </p:cNvSpPr>
            <p:nvPr/>
          </p:nvSpPr>
          <p:spPr bwMode="auto">
            <a:xfrm>
              <a:off x="1225" y="1532"/>
              <a:ext cx="195" cy="99"/>
            </a:xfrm>
            <a:custGeom>
              <a:avLst/>
              <a:gdLst>
                <a:gd name="T0" fmla="*/ 153 w 248"/>
                <a:gd name="T1" fmla="*/ 93 h 100"/>
                <a:gd name="T2" fmla="*/ 139 w 248"/>
                <a:gd name="T3" fmla="*/ 97 h 100"/>
                <a:gd name="T4" fmla="*/ 0 w 248"/>
                <a:gd name="T5" fmla="*/ 9 h 100"/>
                <a:gd name="T6" fmla="*/ 0 w 248"/>
                <a:gd name="T7" fmla="*/ 0 h 100"/>
                <a:gd name="T8" fmla="*/ 153 w 248"/>
                <a:gd name="T9" fmla="*/ 93 h 100"/>
                <a:gd name="T10" fmla="*/ 153 w 248"/>
                <a:gd name="T11" fmla="*/ 93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8"/>
                <a:gd name="T19" fmla="*/ 0 h 100"/>
                <a:gd name="T20" fmla="*/ 248 w 248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8" h="100">
                  <a:moveTo>
                    <a:pt x="247" y="95"/>
                  </a:moveTo>
                  <a:lnTo>
                    <a:pt x="225" y="99"/>
                  </a:lnTo>
                  <a:lnTo>
                    <a:pt x="0" y="9"/>
                  </a:lnTo>
                  <a:lnTo>
                    <a:pt x="0" y="0"/>
                  </a:lnTo>
                  <a:lnTo>
                    <a:pt x="247" y="95"/>
                  </a:lnTo>
                </a:path>
              </a:pathLst>
            </a:custGeom>
            <a:solidFill>
              <a:srgbClr val="E0A175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75" name="Freeform 19"/>
            <p:cNvSpPr>
              <a:spLocks/>
            </p:cNvSpPr>
            <p:nvPr/>
          </p:nvSpPr>
          <p:spPr bwMode="auto">
            <a:xfrm>
              <a:off x="1163" y="1594"/>
              <a:ext cx="62" cy="63"/>
            </a:xfrm>
            <a:custGeom>
              <a:avLst/>
              <a:gdLst>
                <a:gd name="T0" fmla="*/ 48 w 78"/>
                <a:gd name="T1" fmla="*/ 62 h 63"/>
                <a:gd name="T2" fmla="*/ 48 w 78"/>
                <a:gd name="T3" fmla="*/ 0 h 63"/>
                <a:gd name="T4" fmla="*/ 0 w 78"/>
                <a:gd name="T5" fmla="*/ 0 h 63"/>
                <a:gd name="T6" fmla="*/ 0 w 78"/>
                <a:gd name="T7" fmla="*/ 1 h 63"/>
                <a:gd name="T8" fmla="*/ 41 w 78"/>
                <a:gd name="T9" fmla="*/ 1 h 63"/>
                <a:gd name="T10" fmla="*/ 41 w 78"/>
                <a:gd name="T11" fmla="*/ 62 h 63"/>
                <a:gd name="T12" fmla="*/ 48 w 78"/>
                <a:gd name="T13" fmla="*/ 62 h 63"/>
                <a:gd name="T14" fmla="*/ 48 w 78"/>
                <a:gd name="T15" fmla="*/ 62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8"/>
                <a:gd name="T25" fmla="*/ 0 h 63"/>
                <a:gd name="T26" fmla="*/ 78 w 78"/>
                <a:gd name="T27" fmla="*/ 63 h 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8" h="63">
                  <a:moveTo>
                    <a:pt x="77" y="62"/>
                  </a:moveTo>
                  <a:lnTo>
                    <a:pt x="77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66" y="1"/>
                  </a:lnTo>
                  <a:lnTo>
                    <a:pt x="66" y="62"/>
                  </a:lnTo>
                  <a:lnTo>
                    <a:pt x="77" y="62"/>
                  </a:lnTo>
                </a:path>
              </a:pathLst>
            </a:custGeom>
            <a:solidFill>
              <a:srgbClr val="404040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76" name="AutoShape 20"/>
            <p:cNvSpPr>
              <a:spLocks noChangeArrowheads="1"/>
            </p:cNvSpPr>
            <p:nvPr/>
          </p:nvSpPr>
          <p:spPr bwMode="auto">
            <a:xfrm flipV="1">
              <a:off x="1163" y="1597"/>
              <a:ext cx="53" cy="61"/>
            </a:xfrm>
            <a:prstGeom prst="roundRect">
              <a:avLst>
                <a:gd name="adj" fmla="val 0"/>
              </a:avLst>
            </a:prstGeom>
            <a:solidFill>
              <a:srgbClr val="E0A175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77" name="Freeform 21"/>
            <p:cNvSpPr>
              <a:spLocks/>
            </p:cNvSpPr>
            <p:nvPr/>
          </p:nvSpPr>
          <p:spPr bwMode="auto">
            <a:xfrm>
              <a:off x="1114" y="1594"/>
              <a:ext cx="64" cy="63"/>
            </a:xfrm>
            <a:custGeom>
              <a:avLst/>
              <a:gdLst>
                <a:gd name="T0" fmla="*/ 50 w 80"/>
                <a:gd name="T1" fmla="*/ 58 h 64"/>
                <a:gd name="T2" fmla="*/ 50 w 80"/>
                <a:gd name="T3" fmla="*/ 0 h 64"/>
                <a:gd name="T4" fmla="*/ 0 w 80"/>
                <a:gd name="T5" fmla="*/ 0 h 64"/>
                <a:gd name="T6" fmla="*/ 0 w 80"/>
                <a:gd name="T7" fmla="*/ 1 h 64"/>
                <a:gd name="T8" fmla="*/ 40 w 80"/>
                <a:gd name="T9" fmla="*/ 1 h 64"/>
                <a:gd name="T10" fmla="*/ 40 w 80"/>
                <a:gd name="T11" fmla="*/ 61 h 64"/>
                <a:gd name="T12" fmla="*/ 50 w 80"/>
                <a:gd name="T13" fmla="*/ 58 h 64"/>
                <a:gd name="T14" fmla="*/ 50 w 80"/>
                <a:gd name="T15" fmla="*/ 58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0"/>
                <a:gd name="T25" fmla="*/ 0 h 64"/>
                <a:gd name="T26" fmla="*/ 80 w 80"/>
                <a:gd name="T27" fmla="*/ 64 h 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0" h="64">
                  <a:moveTo>
                    <a:pt x="79" y="60"/>
                  </a:moveTo>
                  <a:lnTo>
                    <a:pt x="78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62" y="1"/>
                  </a:lnTo>
                  <a:lnTo>
                    <a:pt x="62" y="63"/>
                  </a:lnTo>
                  <a:lnTo>
                    <a:pt x="79" y="60"/>
                  </a:lnTo>
                </a:path>
              </a:pathLst>
            </a:custGeom>
            <a:solidFill>
              <a:srgbClr val="404040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78" name="AutoShape 22"/>
            <p:cNvSpPr>
              <a:spLocks noChangeArrowheads="1"/>
            </p:cNvSpPr>
            <p:nvPr/>
          </p:nvSpPr>
          <p:spPr bwMode="auto">
            <a:xfrm flipV="1">
              <a:off x="1112" y="1594"/>
              <a:ext cx="49" cy="71"/>
            </a:xfrm>
            <a:prstGeom prst="roundRect">
              <a:avLst>
                <a:gd name="adj" fmla="val 0"/>
              </a:avLst>
            </a:prstGeom>
            <a:solidFill>
              <a:srgbClr val="E0A175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79" name="Freeform 23"/>
            <p:cNvSpPr>
              <a:spLocks/>
            </p:cNvSpPr>
            <p:nvPr/>
          </p:nvSpPr>
          <p:spPr bwMode="auto">
            <a:xfrm>
              <a:off x="1138" y="1625"/>
              <a:ext cx="287" cy="49"/>
            </a:xfrm>
            <a:custGeom>
              <a:avLst/>
              <a:gdLst>
                <a:gd name="T0" fmla="*/ 226 w 364"/>
                <a:gd name="T1" fmla="*/ 0 h 50"/>
                <a:gd name="T2" fmla="*/ 226 w 364"/>
                <a:gd name="T3" fmla="*/ 39 h 50"/>
                <a:gd name="T4" fmla="*/ 4 w 364"/>
                <a:gd name="T5" fmla="*/ 47 h 50"/>
                <a:gd name="T6" fmla="*/ 0 w 364"/>
                <a:gd name="T7" fmla="*/ 29 h 50"/>
                <a:gd name="T8" fmla="*/ 91 w 364"/>
                <a:gd name="T9" fmla="*/ 1 h 50"/>
                <a:gd name="T10" fmla="*/ 226 w 364"/>
                <a:gd name="T11" fmla="*/ 0 h 50"/>
                <a:gd name="T12" fmla="*/ 226 w 364"/>
                <a:gd name="T13" fmla="*/ 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4"/>
                <a:gd name="T22" fmla="*/ 0 h 50"/>
                <a:gd name="T23" fmla="*/ 364 w 364"/>
                <a:gd name="T24" fmla="*/ 50 h 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4" h="50">
                  <a:moveTo>
                    <a:pt x="363" y="0"/>
                  </a:moveTo>
                  <a:lnTo>
                    <a:pt x="363" y="41"/>
                  </a:lnTo>
                  <a:lnTo>
                    <a:pt x="6" y="49"/>
                  </a:lnTo>
                  <a:lnTo>
                    <a:pt x="0" y="31"/>
                  </a:lnTo>
                  <a:lnTo>
                    <a:pt x="146" y="1"/>
                  </a:lnTo>
                  <a:lnTo>
                    <a:pt x="363" y="0"/>
                  </a:lnTo>
                </a:path>
              </a:pathLst>
            </a:custGeom>
            <a:solidFill>
              <a:srgbClr val="E0A175"/>
            </a:solidFill>
            <a:ln w="19050">
              <a:solidFill>
                <a:srgbClr val="0082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80" name="Freeform 24"/>
            <p:cNvSpPr>
              <a:spLocks/>
            </p:cNvSpPr>
            <p:nvPr/>
          </p:nvSpPr>
          <p:spPr bwMode="auto">
            <a:xfrm>
              <a:off x="989" y="1663"/>
              <a:ext cx="532" cy="32"/>
            </a:xfrm>
            <a:custGeom>
              <a:avLst/>
              <a:gdLst>
                <a:gd name="T0" fmla="*/ 419 w 675"/>
                <a:gd name="T1" fmla="*/ 0 h 32"/>
                <a:gd name="T2" fmla="*/ 419 w 675"/>
                <a:gd name="T3" fmla="*/ 31 h 32"/>
                <a:gd name="T4" fmla="*/ 0 w 675"/>
                <a:gd name="T5" fmla="*/ 31 h 32"/>
                <a:gd name="T6" fmla="*/ 0 w 675"/>
                <a:gd name="T7" fmla="*/ 0 h 32"/>
                <a:gd name="T8" fmla="*/ 198 w 675"/>
                <a:gd name="T9" fmla="*/ 0 h 32"/>
                <a:gd name="T10" fmla="*/ 419 w 675"/>
                <a:gd name="T11" fmla="*/ 0 h 32"/>
                <a:gd name="T12" fmla="*/ 419 w 675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75"/>
                <a:gd name="T22" fmla="*/ 0 h 32"/>
                <a:gd name="T23" fmla="*/ 675 w 675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75" h="32">
                  <a:moveTo>
                    <a:pt x="674" y="0"/>
                  </a:moveTo>
                  <a:lnTo>
                    <a:pt x="674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319" y="0"/>
                  </a:lnTo>
                  <a:lnTo>
                    <a:pt x="674" y="0"/>
                  </a:lnTo>
                </a:path>
              </a:pathLst>
            </a:custGeom>
            <a:solidFill>
              <a:srgbClr val="5F5F5F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81" name="Freeform 25"/>
            <p:cNvSpPr>
              <a:spLocks/>
            </p:cNvSpPr>
            <p:nvPr/>
          </p:nvSpPr>
          <p:spPr bwMode="auto">
            <a:xfrm>
              <a:off x="1479" y="1626"/>
              <a:ext cx="28" cy="13"/>
            </a:xfrm>
            <a:custGeom>
              <a:avLst/>
              <a:gdLst>
                <a:gd name="T0" fmla="*/ 21 w 36"/>
                <a:gd name="T1" fmla="*/ 0 h 13"/>
                <a:gd name="T2" fmla="*/ 10 w 36"/>
                <a:gd name="T3" fmla="*/ 12 h 13"/>
                <a:gd name="T4" fmla="*/ 1 w 36"/>
                <a:gd name="T5" fmla="*/ 12 h 13"/>
                <a:gd name="T6" fmla="*/ 0 w 36"/>
                <a:gd name="T7" fmla="*/ 0 h 13"/>
                <a:gd name="T8" fmla="*/ 21 w 36"/>
                <a:gd name="T9" fmla="*/ 0 h 13"/>
                <a:gd name="T10" fmla="*/ 21 w 36"/>
                <a:gd name="T11" fmla="*/ 0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13"/>
                <a:gd name="T20" fmla="*/ 36 w 36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13">
                  <a:moveTo>
                    <a:pt x="35" y="0"/>
                  </a:moveTo>
                  <a:lnTo>
                    <a:pt x="17" y="12"/>
                  </a:lnTo>
                  <a:lnTo>
                    <a:pt x="1" y="12"/>
                  </a:lnTo>
                  <a:lnTo>
                    <a:pt x="0" y="0"/>
                  </a:lnTo>
                  <a:lnTo>
                    <a:pt x="35" y="0"/>
                  </a:lnTo>
                </a:path>
              </a:pathLst>
            </a:custGeom>
            <a:solidFill>
              <a:srgbClr val="5F5F5F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82" name="Freeform 26"/>
            <p:cNvSpPr>
              <a:spLocks/>
            </p:cNvSpPr>
            <p:nvPr/>
          </p:nvSpPr>
          <p:spPr bwMode="auto">
            <a:xfrm>
              <a:off x="1173" y="1562"/>
              <a:ext cx="52" cy="32"/>
            </a:xfrm>
            <a:custGeom>
              <a:avLst/>
              <a:gdLst>
                <a:gd name="T0" fmla="*/ 25 w 66"/>
                <a:gd name="T1" fmla="*/ 0 h 33"/>
                <a:gd name="T2" fmla="*/ 0 w 66"/>
                <a:gd name="T3" fmla="*/ 0 h 33"/>
                <a:gd name="T4" fmla="*/ 28 w 66"/>
                <a:gd name="T5" fmla="*/ 30 h 33"/>
                <a:gd name="T6" fmla="*/ 40 w 66"/>
                <a:gd name="T7" fmla="*/ 30 h 33"/>
                <a:gd name="T8" fmla="*/ 25 w 66"/>
                <a:gd name="T9" fmla="*/ 0 h 33"/>
                <a:gd name="T10" fmla="*/ 25 w 66"/>
                <a:gd name="T11" fmla="*/ 0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33"/>
                <a:gd name="T20" fmla="*/ 66 w 66"/>
                <a:gd name="T21" fmla="*/ 33 h 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33">
                  <a:moveTo>
                    <a:pt x="40" y="0"/>
                  </a:moveTo>
                  <a:lnTo>
                    <a:pt x="0" y="0"/>
                  </a:lnTo>
                  <a:lnTo>
                    <a:pt x="46" y="32"/>
                  </a:lnTo>
                  <a:lnTo>
                    <a:pt x="65" y="32"/>
                  </a:lnTo>
                  <a:lnTo>
                    <a:pt x="40" y="0"/>
                  </a:lnTo>
                </a:path>
              </a:pathLst>
            </a:custGeom>
            <a:solidFill>
              <a:srgbClr val="E0A175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83" name="Freeform 27"/>
            <p:cNvSpPr>
              <a:spLocks/>
            </p:cNvSpPr>
            <p:nvPr/>
          </p:nvSpPr>
          <p:spPr bwMode="auto">
            <a:xfrm>
              <a:off x="1148" y="1561"/>
              <a:ext cx="25" cy="31"/>
            </a:xfrm>
            <a:custGeom>
              <a:avLst/>
              <a:gdLst>
                <a:gd name="T0" fmla="*/ 19 w 32"/>
                <a:gd name="T1" fmla="*/ 3 h 31"/>
                <a:gd name="T2" fmla="*/ 16 w 32"/>
                <a:gd name="T3" fmla="*/ 29 h 31"/>
                <a:gd name="T4" fmla="*/ 5 w 32"/>
                <a:gd name="T5" fmla="*/ 30 h 31"/>
                <a:gd name="T6" fmla="*/ 0 w 32"/>
                <a:gd name="T7" fmla="*/ 0 h 31"/>
                <a:gd name="T8" fmla="*/ 19 w 32"/>
                <a:gd name="T9" fmla="*/ 3 h 31"/>
                <a:gd name="T10" fmla="*/ 19 w 32"/>
                <a:gd name="T11" fmla="*/ 3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31"/>
                <a:gd name="T20" fmla="*/ 32 w 32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31">
                  <a:moveTo>
                    <a:pt x="31" y="3"/>
                  </a:moveTo>
                  <a:lnTo>
                    <a:pt x="26" y="29"/>
                  </a:lnTo>
                  <a:lnTo>
                    <a:pt x="8" y="30"/>
                  </a:lnTo>
                  <a:lnTo>
                    <a:pt x="0" y="0"/>
                  </a:lnTo>
                  <a:lnTo>
                    <a:pt x="31" y="3"/>
                  </a:lnTo>
                </a:path>
              </a:pathLst>
            </a:custGeom>
            <a:solidFill>
              <a:srgbClr val="E0A175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84" name="AutoShape 28"/>
            <p:cNvSpPr>
              <a:spLocks noChangeArrowheads="1"/>
            </p:cNvSpPr>
            <p:nvPr/>
          </p:nvSpPr>
          <p:spPr bwMode="auto">
            <a:xfrm flipV="1">
              <a:off x="1329" y="1626"/>
              <a:ext cx="7" cy="37"/>
            </a:xfrm>
            <a:prstGeom prst="roundRect">
              <a:avLst>
                <a:gd name="adj" fmla="val 0"/>
              </a:avLst>
            </a:prstGeom>
            <a:solidFill>
              <a:srgbClr val="808080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85" name="AutoShape 29"/>
            <p:cNvSpPr>
              <a:spLocks noChangeArrowheads="1"/>
            </p:cNvSpPr>
            <p:nvPr/>
          </p:nvSpPr>
          <p:spPr bwMode="auto">
            <a:xfrm flipV="1">
              <a:off x="1257" y="1626"/>
              <a:ext cx="5" cy="37"/>
            </a:xfrm>
            <a:prstGeom prst="roundRect">
              <a:avLst>
                <a:gd name="adj" fmla="val 0"/>
              </a:avLst>
            </a:prstGeom>
            <a:solidFill>
              <a:srgbClr val="808080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86" name="Freeform 30"/>
            <p:cNvSpPr>
              <a:spLocks/>
            </p:cNvSpPr>
            <p:nvPr/>
          </p:nvSpPr>
          <p:spPr bwMode="auto">
            <a:xfrm>
              <a:off x="1342" y="1606"/>
              <a:ext cx="9" cy="21"/>
            </a:xfrm>
            <a:custGeom>
              <a:avLst/>
              <a:gdLst>
                <a:gd name="T0" fmla="*/ 6 w 11"/>
                <a:gd name="T1" fmla="*/ 2 h 21"/>
                <a:gd name="T2" fmla="*/ 7 w 11"/>
                <a:gd name="T3" fmla="*/ 20 h 21"/>
                <a:gd name="T4" fmla="*/ 0 w 11"/>
                <a:gd name="T5" fmla="*/ 20 h 21"/>
                <a:gd name="T6" fmla="*/ 0 w 11"/>
                <a:gd name="T7" fmla="*/ 0 h 21"/>
                <a:gd name="T8" fmla="*/ 6 w 11"/>
                <a:gd name="T9" fmla="*/ 2 h 21"/>
                <a:gd name="T10" fmla="*/ 6 w 11"/>
                <a:gd name="T11" fmla="*/ 2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"/>
                <a:gd name="T19" fmla="*/ 0 h 21"/>
                <a:gd name="T20" fmla="*/ 11 w 11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" h="21">
                  <a:moveTo>
                    <a:pt x="8" y="2"/>
                  </a:moveTo>
                  <a:lnTo>
                    <a:pt x="10" y="20"/>
                  </a:lnTo>
                  <a:lnTo>
                    <a:pt x="0" y="20"/>
                  </a:lnTo>
                  <a:lnTo>
                    <a:pt x="0" y="0"/>
                  </a:lnTo>
                  <a:lnTo>
                    <a:pt x="8" y="2"/>
                  </a:lnTo>
                </a:path>
              </a:pathLst>
            </a:custGeom>
            <a:solidFill>
              <a:srgbClr val="C0C27C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87" name="AutoShape 31"/>
            <p:cNvSpPr>
              <a:spLocks noChangeArrowheads="1"/>
            </p:cNvSpPr>
            <p:nvPr/>
          </p:nvSpPr>
          <p:spPr bwMode="auto">
            <a:xfrm flipV="1">
              <a:off x="1494" y="1644"/>
              <a:ext cx="20" cy="3"/>
            </a:xfrm>
            <a:prstGeom prst="roundRect">
              <a:avLst>
                <a:gd name="adj" fmla="val 0"/>
              </a:avLst>
            </a:prstGeom>
            <a:solidFill>
              <a:srgbClr val="404040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88" name="AutoShape 32"/>
            <p:cNvSpPr>
              <a:spLocks noChangeArrowheads="1"/>
            </p:cNvSpPr>
            <p:nvPr/>
          </p:nvSpPr>
          <p:spPr bwMode="auto">
            <a:xfrm flipV="1">
              <a:off x="1494" y="1656"/>
              <a:ext cx="20" cy="2"/>
            </a:xfrm>
            <a:prstGeom prst="roundRect">
              <a:avLst>
                <a:gd name="adj" fmla="val 0"/>
              </a:avLst>
            </a:prstGeom>
            <a:solidFill>
              <a:srgbClr val="404040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89" name="AutoShape 33"/>
            <p:cNvSpPr>
              <a:spLocks noChangeArrowheads="1"/>
            </p:cNvSpPr>
            <p:nvPr/>
          </p:nvSpPr>
          <p:spPr bwMode="auto">
            <a:xfrm flipV="1">
              <a:off x="1117" y="1478"/>
              <a:ext cx="107" cy="24"/>
            </a:xfrm>
            <a:prstGeom prst="roundRect">
              <a:avLst>
                <a:gd name="adj" fmla="val 0"/>
              </a:avLst>
            </a:prstGeom>
            <a:solidFill>
              <a:srgbClr val="E0A175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90" name="AutoShape 34"/>
            <p:cNvSpPr>
              <a:spLocks noChangeArrowheads="1"/>
            </p:cNvSpPr>
            <p:nvPr/>
          </p:nvSpPr>
          <p:spPr bwMode="auto">
            <a:xfrm flipV="1">
              <a:off x="1148" y="1543"/>
              <a:ext cx="57" cy="19"/>
            </a:xfrm>
            <a:prstGeom prst="roundRect">
              <a:avLst>
                <a:gd name="adj" fmla="val 0"/>
              </a:avLst>
            </a:prstGeom>
            <a:solidFill>
              <a:srgbClr val="E0A175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grpSp>
          <p:nvGrpSpPr>
            <p:cNvPr id="27691" name="Group 35"/>
            <p:cNvGrpSpPr>
              <a:grpSpLocks/>
            </p:cNvGrpSpPr>
            <p:nvPr/>
          </p:nvGrpSpPr>
          <p:grpSpPr bwMode="auto">
            <a:xfrm>
              <a:off x="1151" y="1656"/>
              <a:ext cx="88" cy="4"/>
              <a:chOff x="963" y="2868"/>
              <a:chExt cx="112" cy="4"/>
            </a:xfrm>
          </p:grpSpPr>
          <p:sp>
            <p:nvSpPr>
              <p:cNvPr id="27875" name="AutoShape 36"/>
              <p:cNvSpPr>
                <a:spLocks noChangeArrowheads="1"/>
              </p:cNvSpPr>
              <p:nvPr/>
            </p:nvSpPr>
            <p:spPr bwMode="auto">
              <a:xfrm flipV="1">
                <a:off x="1059" y="2868"/>
                <a:ext cx="16" cy="4"/>
              </a:xfrm>
              <a:prstGeom prst="roundRect">
                <a:avLst>
                  <a:gd name="adj" fmla="val 0"/>
                </a:avLst>
              </a:prstGeom>
              <a:solidFill>
                <a:srgbClr val="404040"/>
              </a:solidFill>
              <a:ln w="9525">
                <a:solidFill>
                  <a:srgbClr val="0082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76" name="AutoShape 37"/>
              <p:cNvSpPr>
                <a:spLocks noChangeArrowheads="1"/>
              </p:cNvSpPr>
              <p:nvPr/>
            </p:nvSpPr>
            <p:spPr bwMode="auto">
              <a:xfrm flipV="1">
                <a:off x="1041" y="2868"/>
                <a:ext cx="15" cy="4"/>
              </a:xfrm>
              <a:prstGeom prst="roundRect">
                <a:avLst>
                  <a:gd name="adj" fmla="val 0"/>
                </a:avLst>
              </a:prstGeom>
              <a:solidFill>
                <a:srgbClr val="404040"/>
              </a:solidFill>
              <a:ln w="9525">
                <a:solidFill>
                  <a:srgbClr val="0082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77" name="AutoShape 38"/>
              <p:cNvSpPr>
                <a:spLocks noChangeArrowheads="1"/>
              </p:cNvSpPr>
              <p:nvPr/>
            </p:nvSpPr>
            <p:spPr bwMode="auto">
              <a:xfrm flipV="1">
                <a:off x="1021" y="2868"/>
                <a:ext cx="15" cy="4"/>
              </a:xfrm>
              <a:prstGeom prst="roundRect">
                <a:avLst>
                  <a:gd name="adj" fmla="val 0"/>
                </a:avLst>
              </a:prstGeom>
              <a:solidFill>
                <a:srgbClr val="404040"/>
              </a:solidFill>
              <a:ln w="9525">
                <a:solidFill>
                  <a:srgbClr val="0082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78" name="AutoShape 39"/>
              <p:cNvSpPr>
                <a:spLocks noChangeArrowheads="1"/>
              </p:cNvSpPr>
              <p:nvPr/>
            </p:nvSpPr>
            <p:spPr bwMode="auto">
              <a:xfrm flipV="1">
                <a:off x="1001" y="2868"/>
                <a:ext cx="16" cy="4"/>
              </a:xfrm>
              <a:prstGeom prst="roundRect">
                <a:avLst>
                  <a:gd name="adj" fmla="val 0"/>
                </a:avLst>
              </a:prstGeom>
              <a:solidFill>
                <a:srgbClr val="404040"/>
              </a:solidFill>
              <a:ln w="9525">
                <a:solidFill>
                  <a:srgbClr val="0082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79" name="AutoShape 40"/>
              <p:cNvSpPr>
                <a:spLocks noChangeArrowheads="1"/>
              </p:cNvSpPr>
              <p:nvPr/>
            </p:nvSpPr>
            <p:spPr bwMode="auto">
              <a:xfrm flipV="1">
                <a:off x="983" y="2868"/>
                <a:ext cx="15" cy="4"/>
              </a:xfrm>
              <a:prstGeom prst="roundRect">
                <a:avLst>
                  <a:gd name="adj" fmla="val 0"/>
                </a:avLst>
              </a:prstGeom>
              <a:solidFill>
                <a:srgbClr val="404040"/>
              </a:solidFill>
              <a:ln w="9525">
                <a:solidFill>
                  <a:srgbClr val="0082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80" name="AutoShape 41"/>
              <p:cNvSpPr>
                <a:spLocks noChangeArrowheads="1"/>
              </p:cNvSpPr>
              <p:nvPr/>
            </p:nvSpPr>
            <p:spPr bwMode="auto">
              <a:xfrm flipV="1">
                <a:off x="963" y="2868"/>
                <a:ext cx="15" cy="4"/>
              </a:xfrm>
              <a:prstGeom prst="roundRect">
                <a:avLst>
                  <a:gd name="adj" fmla="val 0"/>
                </a:avLst>
              </a:prstGeom>
              <a:solidFill>
                <a:srgbClr val="404040"/>
              </a:solidFill>
              <a:ln w="9525">
                <a:solidFill>
                  <a:srgbClr val="0082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7692" name="Freeform 42"/>
            <p:cNvSpPr>
              <a:spLocks/>
            </p:cNvSpPr>
            <p:nvPr/>
          </p:nvSpPr>
          <p:spPr bwMode="auto">
            <a:xfrm>
              <a:off x="1068" y="1574"/>
              <a:ext cx="44" cy="90"/>
            </a:xfrm>
            <a:custGeom>
              <a:avLst/>
              <a:gdLst>
                <a:gd name="T0" fmla="*/ 28 w 54"/>
                <a:gd name="T1" fmla="*/ 87 h 92"/>
                <a:gd name="T2" fmla="*/ 28 w 54"/>
                <a:gd name="T3" fmla="*/ 87 h 92"/>
                <a:gd name="T4" fmla="*/ 35 w 54"/>
                <a:gd name="T5" fmla="*/ 12 h 92"/>
                <a:gd name="T6" fmla="*/ 25 w 54"/>
                <a:gd name="T7" fmla="*/ 9 h 92"/>
                <a:gd name="T8" fmla="*/ 19 w 54"/>
                <a:gd name="T9" fmla="*/ 0 h 92"/>
                <a:gd name="T10" fmla="*/ 2 w 54"/>
                <a:gd name="T11" fmla="*/ 4 h 92"/>
                <a:gd name="T12" fmla="*/ 0 w 54"/>
                <a:gd name="T13" fmla="*/ 21 h 92"/>
                <a:gd name="T14" fmla="*/ 0 w 54"/>
                <a:gd name="T15" fmla="*/ 87 h 92"/>
                <a:gd name="T16" fmla="*/ 28 w 54"/>
                <a:gd name="T17" fmla="*/ 87 h 92"/>
                <a:gd name="T18" fmla="*/ 28 w 54"/>
                <a:gd name="T19" fmla="*/ 87 h 92"/>
                <a:gd name="T20" fmla="*/ 28 w 54"/>
                <a:gd name="T21" fmla="*/ 87 h 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4"/>
                <a:gd name="T34" fmla="*/ 0 h 92"/>
                <a:gd name="T35" fmla="*/ 54 w 54"/>
                <a:gd name="T36" fmla="*/ 92 h 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4" h="92">
                  <a:moveTo>
                    <a:pt x="42" y="91"/>
                  </a:moveTo>
                  <a:lnTo>
                    <a:pt x="42" y="91"/>
                  </a:lnTo>
                  <a:lnTo>
                    <a:pt x="53" y="12"/>
                  </a:lnTo>
                  <a:lnTo>
                    <a:pt x="38" y="9"/>
                  </a:lnTo>
                  <a:lnTo>
                    <a:pt x="28" y="0"/>
                  </a:lnTo>
                  <a:lnTo>
                    <a:pt x="3" y="4"/>
                  </a:lnTo>
                  <a:lnTo>
                    <a:pt x="0" y="21"/>
                  </a:lnTo>
                  <a:lnTo>
                    <a:pt x="0" y="91"/>
                  </a:lnTo>
                  <a:lnTo>
                    <a:pt x="42" y="91"/>
                  </a:lnTo>
                </a:path>
              </a:pathLst>
            </a:custGeom>
            <a:solidFill>
              <a:srgbClr val="E0A175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93" name="AutoShape 43"/>
            <p:cNvSpPr>
              <a:spLocks noChangeArrowheads="1"/>
            </p:cNvSpPr>
            <p:nvPr/>
          </p:nvSpPr>
          <p:spPr bwMode="auto">
            <a:xfrm flipV="1">
              <a:off x="1096" y="1586"/>
              <a:ext cx="16" cy="77"/>
            </a:xfrm>
            <a:prstGeom prst="roundRect">
              <a:avLst>
                <a:gd name="adj" fmla="val 0"/>
              </a:avLst>
            </a:prstGeom>
            <a:solidFill>
              <a:srgbClr val="5F5F5F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94" name="AutoShape 44"/>
            <p:cNvSpPr>
              <a:spLocks noChangeArrowheads="1"/>
            </p:cNvSpPr>
            <p:nvPr/>
          </p:nvSpPr>
          <p:spPr bwMode="auto">
            <a:xfrm flipV="1">
              <a:off x="1090" y="1574"/>
              <a:ext cx="9" cy="9"/>
            </a:xfrm>
            <a:prstGeom prst="roundRect">
              <a:avLst>
                <a:gd name="adj" fmla="val 0"/>
              </a:avLst>
            </a:prstGeom>
            <a:solidFill>
              <a:srgbClr val="808080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95" name="Freeform 45"/>
            <p:cNvSpPr>
              <a:spLocks/>
            </p:cNvSpPr>
            <p:nvPr/>
          </p:nvSpPr>
          <p:spPr bwMode="auto">
            <a:xfrm>
              <a:off x="1016" y="1648"/>
              <a:ext cx="29" cy="35"/>
            </a:xfrm>
            <a:custGeom>
              <a:avLst/>
              <a:gdLst>
                <a:gd name="T0" fmla="*/ 21 w 37"/>
                <a:gd name="T1" fmla="*/ 30 h 36"/>
                <a:gd name="T2" fmla="*/ 21 w 37"/>
                <a:gd name="T3" fmla="*/ 30 h 36"/>
                <a:gd name="T4" fmla="*/ 21 w 37"/>
                <a:gd name="T5" fmla="*/ 28 h 36"/>
                <a:gd name="T6" fmla="*/ 21 w 37"/>
                <a:gd name="T7" fmla="*/ 24 h 36"/>
                <a:gd name="T8" fmla="*/ 21 w 37"/>
                <a:gd name="T9" fmla="*/ 22 h 36"/>
                <a:gd name="T10" fmla="*/ 21 w 37"/>
                <a:gd name="T11" fmla="*/ 18 h 36"/>
                <a:gd name="T12" fmla="*/ 21 w 37"/>
                <a:gd name="T13" fmla="*/ 17 h 36"/>
                <a:gd name="T14" fmla="*/ 21 w 37"/>
                <a:gd name="T15" fmla="*/ 14 h 36"/>
                <a:gd name="T16" fmla="*/ 21 w 37"/>
                <a:gd name="T17" fmla="*/ 12 h 36"/>
                <a:gd name="T18" fmla="*/ 21 w 37"/>
                <a:gd name="T19" fmla="*/ 12 h 36"/>
                <a:gd name="T20" fmla="*/ 21 w 37"/>
                <a:gd name="T21" fmla="*/ 12 h 36"/>
                <a:gd name="T22" fmla="*/ 21 w 37"/>
                <a:gd name="T23" fmla="*/ 10 h 36"/>
                <a:gd name="T24" fmla="*/ 21 w 37"/>
                <a:gd name="T25" fmla="*/ 8 h 36"/>
                <a:gd name="T26" fmla="*/ 21 w 37"/>
                <a:gd name="T27" fmla="*/ 6 h 36"/>
                <a:gd name="T28" fmla="*/ 21 w 37"/>
                <a:gd name="T29" fmla="*/ 5 h 36"/>
                <a:gd name="T30" fmla="*/ 21 w 37"/>
                <a:gd name="T31" fmla="*/ 4 h 36"/>
                <a:gd name="T32" fmla="*/ 20 w 37"/>
                <a:gd name="T33" fmla="*/ 2 h 36"/>
                <a:gd name="T34" fmla="*/ 19 w 37"/>
                <a:gd name="T35" fmla="*/ 2 h 36"/>
                <a:gd name="T36" fmla="*/ 18 w 37"/>
                <a:gd name="T37" fmla="*/ 2 h 36"/>
                <a:gd name="T38" fmla="*/ 16 w 37"/>
                <a:gd name="T39" fmla="*/ 2 h 36"/>
                <a:gd name="T40" fmla="*/ 16 w 37"/>
                <a:gd name="T41" fmla="*/ 2 h 36"/>
                <a:gd name="T42" fmla="*/ 13 w 37"/>
                <a:gd name="T43" fmla="*/ 2 h 36"/>
                <a:gd name="T44" fmla="*/ 13 w 37"/>
                <a:gd name="T45" fmla="*/ 2 h 36"/>
                <a:gd name="T46" fmla="*/ 11 w 37"/>
                <a:gd name="T47" fmla="*/ 2 h 36"/>
                <a:gd name="T48" fmla="*/ 10 w 37"/>
                <a:gd name="T49" fmla="*/ 2 h 36"/>
                <a:gd name="T50" fmla="*/ 9 w 37"/>
                <a:gd name="T51" fmla="*/ 2 h 36"/>
                <a:gd name="T52" fmla="*/ 7 w 37"/>
                <a:gd name="T53" fmla="*/ 2 h 36"/>
                <a:gd name="T54" fmla="*/ 5 w 37"/>
                <a:gd name="T55" fmla="*/ 2 h 36"/>
                <a:gd name="T56" fmla="*/ 4 w 37"/>
                <a:gd name="T57" fmla="*/ 4 h 36"/>
                <a:gd name="T58" fmla="*/ 2 w 37"/>
                <a:gd name="T59" fmla="*/ 4 h 36"/>
                <a:gd name="T60" fmla="*/ 2 w 37"/>
                <a:gd name="T61" fmla="*/ 4 h 36"/>
                <a:gd name="T62" fmla="*/ 1 w 37"/>
                <a:gd name="T63" fmla="*/ 4 h 36"/>
                <a:gd name="T64" fmla="*/ 0 w 37"/>
                <a:gd name="T65" fmla="*/ 5 h 36"/>
                <a:gd name="T66" fmla="*/ 0 w 37"/>
                <a:gd name="T67" fmla="*/ 5 h 36"/>
                <a:gd name="T68" fmla="*/ 0 w 37"/>
                <a:gd name="T69" fmla="*/ 7 h 36"/>
                <a:gd name="T70" fmla="*/ 0 w 37"/>
                <a:gd name="T71" fmla="*/ 8 h 36"/>
                <a:gd name="T72" fmla="*/ 0 w 37"/>
                <a:gd name="T73" fmla="*/ 10 h 36"/>
                <a:gd name="T74" fmla="*/ 0 w 37"/>
                <a:gd name="T75" fmla="*/ 12 h 36"/>
                <a:gd name="T76" fmla="*/ 0 w 37"/>
                <a:gd name="T77" fmla="*/ 12 h 36"/>
                <a:gd name="T78" fmla="*/ 0 w 37"/>
                <a:gd name="T79" fmla="*/ 12 h 36"/>
                <a:gd name="T80" fmla="*/ 0 w 37"/>
                <a:gd name="T81" fmla="*/ 14 h 36"/>
                <a:gd name="T82" fmla="*/ 0 w 37"/>
                <a:gd name="T83" fmla="*/ 17 h 36"/>
                <a:gd name="T84" fmla="*/ 0 w 37"/>
                <a:gd name="T85" fmla="*/ 18 h 36"/>
                <a:gd name="T86" fmla="*/ 0 w 37"/>
                <a:gd name="T87" fmla="*/ 22 h 36"/>
                <a:gd name="T88" fmla="*/ 0 w 37"/>
                <a:gd name="T89" fmla="*/ 24 h 36"/>
                <a:gd name="T90" fmla="*/ 0 w 37"/>
                <a:gd name="T91" fmla="*/ 28 h 36"/>
                <a:gd name="T92" fmla="*/ 0 w 37"/>
                <a:gd name="T93" fmla="*/ 30 h 36"/>
                <a:gd name="T94" fmla="*/ 0 w 37"/>
                <a:gd name="T95" fmla="*/ 30 h 36"/>
                <a:gd name="T96" fmla="*/ 1 w 37"/>
                <a:gd name="T97" fmla="*/ 31 h 36"/>
                <a:gd name="T98" fmla="*/ 3 w 37"/>
                <a:gd name="T99" fmla="*/ 32 h 36"/>
                <a:gd name="T100" fmla="*/ 5 w 37"/>
                <a:gd name="T101" fmla="*/ 33 h 36"/>
                <a:gd name="T102" fmla="*/ 8 w 37"/>
                <a:gd name="T103" fmla="*/ 33 h 36"/>
                <a:gd name="T104" fmla="*/ 12 w 37"/>
                <a:gd name="T105" fmla="*/ 33 h 36"/>
                <a:gd name="T106" fmla="*/ 14 w 37"/>
                <a:gd name="T107" fmla="*/ 33 h 36"/>
                <a:gd name="T108" fmla="*/ 18 w 37"/>
                <a:gd name="T109" fmla="*/ 32 h 36"/>
                <a:gd name="T110" fmla="*/ 20 w 37"/>
                <a:gd name="T111" fmla="*/ 31 h 36"/>
                <a:gd name="T112" fmla="*/ 21 w 37"/>
                <a:gd name="T113" fmla="*/ 30 h 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7"/>
                <a:gd name="T172" fmla="*/ 0 h 36"/>
                <a:gd name="T173" fmla="*/ 37 w 37"/>
                <a:gd name="T174" fmla="*/ 36 h 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7" h="36">
                  <a:moveTo>
                    <a:pt x="35" y="32"/>
                  </a:moveTo>
                  <a:lnTo>
                    <a:pt x="35" y="32"/>
                  </a:lnTo>
                  <a:lnTo>
                    <a:pt x="35" y="30"/>
                  </a:lnTo>
                  <a:lnTo>
                    <a:pt x="35" y="28"/>
                  </a:lnTo>
                  <a:lnTo>
                    <a:pt x="35" y="26"/>
                  </a:lnTo>
                  <a:lnTo>
                    <a:pt x="35" y="24"/>
                  </a:lnTo>
                  <a:lnTo>
                    <a:pt x="35" y="22"/>
                  </a:lnTo>
                  <a:lnTo>
                    <a:pt x="35" y="20"/>
                  </a:lnTo>
                  <a:lnTo>
                    <a:pt x="35" y="18"/>
                  </a:lnTo>
                  <a:lnTo>
                    <a:pt x="35" y="17"/>
                  </a:lnTo>
                  <a:lnTo>
                    <a:pt x="35" y="15"/>
                  </a:lnTo>
                  <a:lnTo>
                    <a:pt x="35" y="14"/>
                  </a:lnTo>
                  <a:lnTo>
                    <a:pt x="36" y="12"/>
                  </a:lnTo>
                  <a:lnTo>
                    <a:pt x="35" y="12"/>
                  </a:lnTo>
                  <a:lnTo>
                    <a:pt x="35" y="10"/>
                  </a:lnTo>
                  <a:lnTo>
                    <a:pt x="35" y="8"/>
                  </a:lnTo>
                  <a:lnTo>
                    <a:pt x="34" y="8"/>
                  </a:lnTo>
                  <a:lnTo>
                    <a:pt x="34" y="6"/>
                  </a:lnTo>
                  <a:lnTo>
                    <a:pt x="34" y="5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3" y="2"/>
                  </a:lnTo>
                  <a:lnTo>
                    <a:pt x="31" y="2"/>
                  </a:lnTo>
                  <a:lnTo>
                    <a:pt x="29" y="2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1" y="2"/>
                  </a:lnTo>
                  <a:lnTo>
                    <a:pt x="9" y="2"/>
                  </a:lnTo>
                  <a:lnTo>
                    <a:pt x="7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0" y="22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1" y="33"/>
                  </a:lnTo>
                  <a:lnTo>
                    <a:pt x="3" y="33"/>
                  </a:lnTo>
                  <a:lnTo>
                    <a:pt x="5" y="34"/>
                  </a:lnTo>
                  <a:lnTo>
                    <a:pt x="6" y="34"/>
                  </a:lnTo>
                  <a:lnTo>
                    <a:pt x="8" y="35"/>
                  </a:lnTo>
                  <a:lnTo>
                    <a:pt x="11" y="35"/>
                  </a:lnTo>
                  <a:lnTo>
                    <a:pt x="13" y="35"/>
                  </a:lnTo>
                  <a:lnTo>
                    <a:pt x="17" y="35"/>
                  </a:lnTo>
                  <a:lnTo>
                    <a:pt x="19" y="35"/>
                  </a:lnTo>
                  <a:lnTo>
                    <a:pt x="21" y="35"/>
                  </a:lnTo>
                  <a:lnTo>
                    <a:pt x="23" y="35"/>
                  </a:lnTo>
                  <a:lnTo>
                    <a:pt x="27" y="34"/>
                  </a:lnTo>
                  <a:lnTo>
                    <a:pt x="29" y="34"/>
                  </a:lnTo>
                  <a:lnTo>
                    <a:pt x="31" y="33"/>
                  </a:lnTo>
                  <a:lnTo>
                    <a:pt x="33" y="33"/>
                  </a:lnTo>
                  <a:lnTo>
                    <a:pt x="35" y="32"/>
                  </a:lnTo>
                </a:path>
              </a:pathLst>
            </a:custGeom>
            <a:gradFill rotWithShape="0">
              <a:gsLst>
                <a:gs pos="0">
                  <a:srgbClr val="D2D2D2"/>
                </a:gs>
                <a:gs pos="100000">
                  <a:srgbClr val="808080"/>
                </a:gs>
              </a:gsLst>
              <a:lin ang="0" scaled="1"/>
            </a:gra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96" name="Oval 46"/>
            <p:cNvSpPr>
              <a:spLocks noChangeArrowheads="1"/>
            </p:cNvSpPr>
            <p:nvPr/>
          </p:nvSpPr>
          <p:spPr bwMode="auto">
            <a:xfrm>
              <a:off x="1016" y="1650"/>
              <a:ext cx="28" cy="6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97" name="Freeform 47"/>
            <p:cNvSpPr>
              <a:spLocks/>
            </p:cNvSpPr>
            <p:nvPr/>
          </p:nvSpPr>
          <p:spPr bwMode="auto">
            <a:xfrm>
              <a:off x="1033" y="1642"/>
              <a:ext cx="30" cy="48"/>
            </a:xfrm>
            <a:custGeom>
              <a:avLst/>
              <a:gdLst>
                <a:gd name="T0" fmla="*/ 22 w 39"/>
                <a:gd name="T1" fmla="*/ 39 h 49"/>
                <a:gd name="T2" fmla="*/ 22 w 39"/>
                <a:gd name="T3" fmla="*/ 39 h 49"/>
                <a:gd name="T4" fmla="*/ 22 w 39"/>
                <a:gd name="T5" fmla="*/ 36 h 49"/>
                <a:gd name="T6" fmla="*/ 22 w 39"/>
                <a:gd name="T7" fmla="*/ 32 h 49"/>
                <a:gd name="T8" fmla="*/ 22 w 39"/>
                <a:gd name="T9" fmla="*/ 28 h 49"/>
                <a:gd name="T10" fmla="*/ 22 w 39"/>
                <a:gd name="T11" fmla="*/ 24 h 49"/>
                <a:gd name="T12" fmla="*/ 22 w 39"/>
                <a:gd name="T13" fmla="*/ 23 h 49"/>
                <a:gd name="T14" fmla="*/ 22 w 39"/>
                <a:gd name="T15" fmla="*/ 20 h 49"/>
                <a:gd name="T16" fmla="*/ 22 w 39"/>
                <a:gd name="T17" fmla="*/ 18 h 49"/>
                <a:gd name="T18" fmla="*/ 22 w 39"/>
                <a:gd name="T19" fmla="*/ 17 h 49"/>
                <a:gd name="T20" fmla="*/ 22 w 39"/>
                <a:gd name="T21" fmla="*/ 15 h 49"/>
                <a:gd name="T22" fmla="*/ 22 w 39"/>
                <a:gd name="T23" fmla="*/ 13 h 49"/>
                <a:gd name="T24" fmla="*/ 22 w 39"/>
                <a:gd name="T25" fmla="*/ 11 h 49"/>
                <a:gd name="T26" fmla="*/ 22 w 39"/>
                <a:gd name="T27" fmla="*/ 10 h 49"/>
                <a:gd name="T28" fmla="*/ 22 w 39"/>
                <a:gd name="T29" fmla="*/ 8 h 49"/>
                <a:gd name="T30" fmla="*/ 22 w 39"/>
                <a:gd name="T31" fmla="*/ 6 h 49"/>
                <a:gd name="T32" fmla="*/ 20 w 39"/>
                <a:gd name="T33" fmla="*/ 4 h 49"/>
                <a:gd name="T34" fmla="*/ 19 w 39"/>
                <a:gd name="T35" fmla="*/ 4 h 49"/>
                <a:gd name="T36" fmla="*/ 18 w 39"/>
                <a:gd name="T37" fmla="*/ 4 h 49"/>
                <a:gd name="T38" fmla="*/ 17 w 39"/>
                <a:gd name="T39" fmla="*/ 4 h 49"/>
                <a:gd name="T40" fmla="*/ 16 w 39"/>
                <a:gd name="T41" fmla="*/ 2 h 49"/>
                <a:gd name="T42" fmla="*/ 14 w 39"/>
                <a:gd name="T43" fmla="*/ 2 h 49"/>
                <a:gd name="T44" fmla="*/ 13 w 39"/>
                <a:gd name="T45" fmla="*/ 1 h 49"/>
                <a:gd name="T46" fmla="*/ 12 w 39"/>
                <a:gd name="T47" fmla="*/ 1 h 49"/>
                <a:gd name="T48" fmla="*/ 11 w 39"/>
                <a:gd name="T49" fmla="*/ 1 h 49"/>
                <a:gd name="T50" fmla="*/ 9 w 39"/>
                <a:gd name="T51" fmla="*/ 1 h 49"/>
                <a:gd name="T52" fmla="*/ 8 w 39"/>
                <a:gd name="T53" fmla="*/ 1 h 49"/>
                <a:gd name="T54" fmla="*/ 6 w 39"/>
                <a:gd name="T55" fmla="*/ 1 h 49"/>
                <a:gd name="T56" fmla="*/ 5 w 39"/>
                <a:gd name="T57" fmla="*/ 3 h 49"/>
                <a:gd name="T58" fmla="*/ 3 w 39"/>
                <a:gd name="T59" fmla="*/ 3 h 49"/>
                <a:gd name="T60" fmla="*/ 2 w 39"/>
                <a:gd name="T61" fmla="*/ 5 h 49"/>
                <a:gd name="T62" fmla="*/ 2 w 39"/>
                <a:gd name="T63" fmla="*/ 5 h 49"/>
                <a:gd name="T64" fmla="*/ 1 w 39"/>
                <a:gd name="T65" fmla="*/ 7 h 49"/>
                <a:gd name="T66" fmla="*/ 1 w 39"/>
                <a:gd name="T67" fmla="*/ 8 h 49"/>
                <a:gd name="T68" fmla="*/ 0 w 39"/>
                <a:gd name="T69" fmla="*/ 10 h 49"/>
                <a:gd name="T70" fmla="*/ 0 w 39"/>
                <a:gd name="T71" fmla="*/ 11 h 49"/>
                <a:gd name="T72" fmla="*/ 0 w 39"/>
                <a:gd name="T73" fmla="*/ 13 h 49"/>
                <a:gd name="T74" fmla="*/ 0 w 39"/>
                <a:gd name="T75" fmla="*/ 15 h 49"/>
                <a:gd name="T76" fmla="*/ 0 w 39"/>
                <a:gd name="T77" fmla="*/ 17 h 49"/>
                <a:gd name="T78" fmla="*/ 0 w 39"/>
                <a:gd name="T79" fmla="*/ 18 h 49"/>
                <a:gd name="T80" fmla="*/ 0 w 39"/>
                <a:gd name="T81" fmla="*/ 20 h 49"/>
                <a:gd name="T82" fmla="*/ 0 w 39"/>
                <a:gd name="T83" fmla="*/ 23 h 49"/>
                <a:gd name="T84" fmla="*/ 0 w 39"/>
                <a:gd name="T85" fmla="*/ 24 h 49"/>
                <a:gd name="T86" fmla="*/ 0 w 39"/>
                <a:gd name="T87" fmla="*/ 28 h 49"/>
                <a:gd name="T88" fmla="*/ 0 w 39"/>
                <a:gd name="T89" fmla="*/ 32 h 49"/>
                <a:gd name="T90" fmla="*/ 0 w 39"/>
                <a:gd name="T91" fmla="*/ 36 h 49"/>
                <a:gd name="T92" fmla="*/ 0 w 39"/>
                <a:gd name="T93" fmla="*/ 39 h 49"/>
                <a:gd name="T94" fmla="*/ 0 w 39"/>
                <a:gd name="T95" fmla="*/ 39 h 49"/>
                <a:gd name="T96" fmla="*/ 2 w 39"/>
                <a:gd name="T97" fmla="*/ 40 h 49"/>
                <a:gd name="T98" fmla="*/ 3 w 39"/>
                <a:gd name="T99" fmla="*/ 44 h 49"/>
                <a:gd name="T100" fmla="*/ 5 w 39"/>
                <a:gd name="T101" fmla="*/ 46 h 49"/>
                <a:gd name="T102" fmla="*/ 8 w 39"/>
                <a:gd name="T103" fmla="*/ 46 h 49"/>
                <a:gd name="T104" fmla="*/ 12 w 39"/>
                <a:gd name="T105" fmla="*/ 46 h 49"/>
                <a:gd name="T106" fmla="*/ 14 w 39"/>
                <a:gd name="T107" fmla="*/ 46 h 49"/>
                <a:gd name="T108" fmla="*/ 18 w 39"/>
                <a:gd name="T109" fmla="*/ 45 h 49"/>
                <a:gd name="T110" fmla="*/ 20 w 39"/>
                <a:gd name="T111" fmla="*/ 41 h 49"/>
                <a:gd name="T112" fmla="*/ 22 w 39"/>
                <a:gd name="T113" fmla="*/ 39 h 4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9"/>
                <a:gd name="T172" fmla="*/ 0 h 49"/>
                <a:gd name="T173" fmla="*/ 39 w 39"/>
                <a:gd name="T174" fmla="*/ 49 h 4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9" h="49">
                  <a:moveTo>
                    <a:pt x="36" y="41"/>
                  </a:moveTo>
                  <a:lnTo>
                    <a:pt x="36" y="41"/>
                  </a:lnTo>
                  <a:lnTo>
                    <a:pt x="36" y="39"/>
                  </a:lnTo>
                  <a:lnTo>
                    <a:pt x="36" y="38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7" y="32"/>
                  </a:lnTo>
                  <a:lnTo>
                    <a:pt x="37" y="30"/>
                  </a:lnTo>
                  <a:lnTo>
                    <a:pt x="37" y="28"/>
                  </a:lnTo>
                  <a:lnTo>
                    <a:pt x="37" y="26"/>
                  </a:lnTo>
                  <a:lnTo>
                    <a:pt x="37" y="24"/>
                  </a:lnTo>
                  <a:lnTo>
                    <a:pt x="37" y="23"/>
                  </a:lnTo>
                  <a:lnTo>
                    <a:pt x="37" y="21"/>
                  </a:lnTo>
                  <a:lnTo>
                    <a:pt x="37" y="20"/>
                  </a:lnTo>
                  <a:lnTo>
                    <a:pt x="38" y="18"/>
                  </a:lnTo>
                  <a:lnTo>
                    <a:pt x="38" y="17"/>
                  </a:lnTo>
                  <a:lnTo>
                    <a:pt x="38" y="15"/>
                  </a:lnTo>
                  <a:lnTo>
                    <a:pt x="38" y="13"/>
                  </a:lnTo>
                  <a:lnTo>
                    <a:pt x="38" y="11"/>
                  </a:lnTo>
                  <a:lnTo>
                    <a:pt x="36" y="11"/>
                  </a:lnTo>
                  <a:lnTo>
                    <a:pt x="36" y="10"/>
                  </a:lnTo>
                  <a:lnTo>
                    <a:pt x="36" y="8"/>
                  </a:lnTo>
                  <a:lnTo>
                    <a:pt x="36" y="6"/>
                  </a:lnTo>
                  <a:lnTo>
                    <a:pt x="36" y="4"/>
                  </a:lnTo>
                  <a:lnTo>
                    <a:pt x="34" y="4"/>
                  </a:lnTo>
                  <a:lnTo>
                    <a:pt x="33" y="4"/>
                  </a:lnTo>
                  <a:lnTo>
                    <a:pt x="31" y="4"/>
                  </a:lnTo>
                  <a:lnTo>
                    <a:pt x="29" y="4"/>
                  </a:lnTo>
                  <a:lnTo>
                    <a:pt x="29" y="2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4" y="2"/>
                  </a:lnTo>
                  <a:lnTo>
                    <a:pt x="24" y="1"/>
                  </a:lnTo>
                  <a:lnTo>
                    <a:pt x="22" y="1"/>
                  </a:lnTo>
                  <a:lnTo>
                    <a:pt x="20" y="1"/>
                  </a:lnTo>
                  <a:lnTo>
                    <a:pt x="20" y="0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5" y="1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0" y="1"/>
                  </a:lnTo>
                  <a:lnTo>
                    <a:pt x="8" y="3"/>
                  </a:lnTo>
                  <a:lnTo>
                    <a:pt x="6" y="3"/>
                  </a:lnTo>
                  <a:lnTo>
                    <a:pt x="5" y="3"/>
                  </a:lnTo>
                  <a:lnTo>
                    <a:pt x="3" y="5"/>
                  </a:lnTo>
                  <a:lnTo>
                    <a:pt x="1" y="7"/>
                  </a:lnTo>
                  <a:lnTo>
                    <a:pt x="1" y="8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1" y="18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3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0" y="39"/>
                  </a:lnTo>
                  <a:lnTo>
                    <a:pt x="0" y="41"/>
                  </a:lnTo>
                  <a:lnTo>
                    <a:pt x="1" y="41"/>
                  </a:lnTo>
                  <a:lnTo>
                    <a:pt x="2" y="42"/>
                  </a:lnTo>
                  <a:lnTo>
                    <a:pt x="3" y="44"/>
                  </a:lnTo>
                  <a:lnTo>
                    <a:pt x="5" y="46"/>
                  </a:lnTo>
                  <a:lnTo>
                    <a:pt x="7" y="46"/>
                  </a:lnTo>
                  <a:lnTo>
                    <a:pt x="9" y="48"/>
                  </a:lnTo>
                  <a:lnTo>
                    <a:pt x="12" y="48"/>
                  </a:lnTo>
                  <a:lnTo>
                    <a:pt x="14" y="48"/>
                  </a:lnTo>
                  <a:lnTo>
                    <a:pt x="18" y="48"/>
                  </a:lnTo>
                  <a:lnTo>
                    <a:pt x="20" y="48"/>
                  </a:lnTo>
                  <a:lnTo>
                    <a:pt x="23" y="48"/>
                  </a:lnTo>
                  <a:lnTo>
                    <a:pt x="24" y="48"/>
                  </a:lnTo>
                  <a:lnTo>
                    <a:pt x="28" y="47"/>
                  </a:lnTo>
                  <a:lnTo>
                    <a:pt x="30" y="47"/>
                  </a:lnTo>
                  <a:lnTo>
                    <a:pt x="32" y="45"/>
                  </a:lnTo>
                  <a:lnTo>
                    <a:pt x="34" y="43"/>
                  </a:lnTo>
                  <a:lnTo>
                    <a:pt x="36" y="41"/>
                  </a:lnTo>
                </a:path>
              </a:pathLst>
            </a:custGeom>
            <a:gradFill rotWithShape="0">
              <a:gsLst>
                <a:gs pos="0">
                  <a:srgbClr val="D2D2D2"/>
                </a:gs>
                <a:gs pos="100000">
                  <a:srgbClr val="808080"/>
                </a:gs>
              </a:gsLst>
              <a:lin ang="0" scaled="1"/>
            </a:gra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98" name="Oval 48"/>
            <p:cNvSpPr>
              <a:spLocks noChangeArrowheads="1"/>
            </p:cNvSpPr>
            <p:nvPr/>
          </p:nvSpPr>
          <p:spPr bwMode="auto">
            <a:xfrm>
              <a:off x="1033" y="1642"/>
              <a:ext cx="29" cy="11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rgbClr val="0082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699" name="Text Box 49"/>
            <p:cNvSpPr txBox="1">
              <a:spLocks noChangeArrowheads="1"/>
            </p:cNvSpPr>
            <p:nvPr/>
          </p:nvSpPr>
          <p:spPr bwMode="auto">
            <a:xfrm>
              <a:off x="918" y="1775"/>
              <a:ext cx="706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SzPct val="90000"/>
                <a:buFont typeface="Monotype Sorts" pitchFamily="2" charset="2"/>
                <a:buNone/>
              </a:pPr>
              <a:r>
                <a:rPr lang="ru-RU" sz="1400" b="1" i="0" smtClean="0">
                  <a:solidFill>
                    <a:srgbClr val="008280"/>
                  </a:solidFill>
                </a:rPr>
                <a:t>Поставщики</a:t>
              </a:r>
              <a:endParaRPr lang="en-US" sz="2400" i="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27700" name="Group 50"/>
            <p:cNvGrpSpPr>
              <a:grpSpLocks/>
            </p:cNvGrpSpPr>
            <p:nvPr/>
          </p:nvGrpSpPr>
          <p:grpSpPr bwMode="auto">
            <a:xfrm>
              <a:off x="432" y="1376"/>
              <a:ext cx="461" cy="314"/>
              <a:chOff x="-6" y="2566"/>
              <a:chExt cx="585" cy="319"/>
            </a:xfrm>
          </p:grpSpPr>
          <p:sp>
            <p:nvSpPr>
              <p:cNvPr id="27857" name="Freeform 51"/>
              <p:cNvSpPr>
                <a:spLocks/>
              </p:cNvSpPr>
              <p:nvPr/>
            </p:nvSpPr>
            <p:spPr bwMode="auto">
              <a:xfrm>
                <a:off x="418" y="2804"/>
                <a:ext cx="161" cy="81"/>
              </a:xfrm>
              <a:custGeom>
                <a:avLst/>
                <a:gdLst>
                  <a:gd name="T0" fmla="*/ 160 w 161"/>
                  <a:gd name="T1" fmla="*/ 80 h 81"/>
                  <a:gd name="T2" fmla="*/ 160 w 161"/>
                  <a:gd name="T3" fmla="*/ 80 h 81"/>
                  <a:gd name="T4" fmla="*/ 0 w 161"/>
                  <a:gd name="T5" fmla="*/ 80 h 81"/>
                  <a:gd name="T6" fmla="*/ 0 w 161"/>
                  <a:gd name="T7" fmla="*/ 0 h 81"/>
                  <a:gd name="T8" fmla="*/ 160 w 161"/>
                  <a:gd name="T9" fmla="*/ 0 h 81"/>
                  <a:gd name="T10" fmla="*/ 160 w 161"/>
                  <a:gd name="T11" fmla="*/ 80 h 81"/>
                  <a:gd name="T12" fmla="*/ 160 w 161"/>
                  <a:gd name="T13" fmla="*/ 80 h 8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1"/>
                  <a:gd name="T22" fmla="*/ 0 h 81"/>
                  <a:gd name="T23" fmla="*/ 161 w 161"/>
                  <a:gd name="T24" fmla="*/ 81 h 8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1" h="81">
                    <a:moveTo>
                      <a:pt x="160" y="80"/>
                    </a:moveTo>
                    <a:lnTo>
                      <a:pt x="16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160" y="0"/>
                    </a:lnTo>
                    <a:lnTo>
                      <a:pt x="160" y="80"/>
                    </a:lnTo>
                  </a:path>
                </a:pathLst>
              </a:custGeom>
              <a:solidFill>
                <a:srgbClr val="0080FF"/>
              </a:solidFill>
              <a:ln w="952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58" name="Freeform 52"/>
              <p:cNvSpPr>
                <a:spLocks/>
              </p:cNvSpPr>
              <p:nvPr/>
            </p:nvSpPr>
            <p:spPr bwMode="auto">
              <a:xfrm>
                <a:off x="377" y="2770"/>
                <a:ext cx="42" cy="115"/>
              </a:xfrm>
              <a:custGeom>
                <a:avLst/>
                <a:gdLst>
                  <a:gd name="T0" fmla="*/ 41 w 42"/>
                  <a:gd name="T1" fmla="*/ 34 h 115"/>
                  <a:gd name="T2" fmla="*/ 41 w 42"/>
                  <a:gd name="T3" fmla="*/ 34 h 115"/>
                  <a:gd name="T4" fmla="*/ 0 w 42"/>
                  <a:gd name="T5" fmla="*/ 0 h 115"/>
                  <a:gd name="T6" fmla="*/ 0 w 42"/>
                  <a:gd name="T7" fmla="*/ 82 h 115"/>
                  <a:gd name="T8" fmla="*/ 41 w 42"/>
                  <a:gd name="T9" fmla="*/ 114 h 115"/>
                  <a:gd name="T10" fmla="*/ 41 w 42"/>
                  <a:gd name="T11" fmla="*/ 34 h 115"/>
                  <a:gd name="T12" fmla="*/ 41 w 42"/>
                  <a:gd name="T13" fmla="*/ 34 h 1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2"/>
                  <a:gd name="T22" fmla="*/ 0 h 115"/>
                  <a:gd name="T23" fmla="*/ 42 w 42"/>
                  <a:gd name="T24" fmla="*/ 115 h 1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2" h="115">
                    <a:moveTo>
                      <a:pt x="41" y="34"/>
                    </a:moveTo>
                    <a:lnTo>
                      <a:pt x="41" y="34"/>
                    </a:lnTo>
                    <a:lnTo>
                      <a:pt x="0" y="0"/>
                    </a:lnTo>
                    <a:lnTo>
                      <a:pt x="0" y="82"/>
                    </a:lnTo>
                    <a:lnTo>
                      <a:pt x="41" y="114"/>
                    </a:lnTo>
                    <a:lnTo>
                      <a:pt x="41" y="34"/>
                    </a:lnTo>
                  </a:path>
                </a:pathLst>
              </a:custGeom>
              <a:solidFill>
                <a:srgbClr val="000080"/>
              </a:solidFill>
              <a:ln w="952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59" name="Freeform 53"/>
              <p:cNvSpPr>
                <a:spLocks/>
              </p:cNvSpPr>
              <p:nvPr/>
            </p:nvSpPr>
            <p:spPr bwMode="auto">
              <a:xfrm>
                <a:off x="377" y="2770"/>
                <a:ext cx="202" cy="35"/>
              </a:xfrm>
              <a:custGeom>
                <a:avLst/>
                <a:gdLst>
                  <a:gd name="T0" fmla="*/ 0 w 202"/>
                  <a:gd name="T1" fmla="*/ 0 h 35"/>
                  <a:gd name="T2" fmla="*/ 0 w 202"/>
                  <a:gd name="T3" fmla="*/ 0 h 35"/>
                  <a:gd name="T4" fmla="*/ 163 w 202"/>
                  <a:gd name="T5" fmla="*/ 0 h 35"/>
                  <a:gd name="T6" fmla="*/ 201 w 202"/>
                  <a:gd name="T7" fmla="*/ 34 h 35"/>
                  <a:gd name="T8" fmla="*/ 41 w 202"/>
                  <a:gd name="T9" fmla="*/ 34 h 35"/>
                  <a:gd name="T10" fmla="*/ 0 w 202"/>
                  <a:gd name="T11" fmla="*/ 0 h 35"/>
                  <a:gd name="T12" fmla="*/ 0 w 202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2"/>
                  <a:gd name="T22" fmla="*/ 0 h 35"/>
                  <a:gd name="T23" fmla="*/ 202 w 202"/>
                  <a:gd name="T24" fmla="*/ 35 h 3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2" h="35">
                    <a:moveTo>
                      <a:pt x="0" y="0"/>
                    </a:moveTo>
                    <a:lnTo>
                      <a:pt x="0" y="0"/>
                    </a:lnTo>
                    <a:lnTo>
                      <a:pt x="163" y="0"/>
                    </a:lnTo>
                    <a:lnTo>
                      <a:pt x="201" y="34"/>
                    </a:lnTo>
                    <a:lnTo>
                      <a:pt x="41" y="3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00FF"/>
              </a:solidFill>
              <a:ln w="952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60" name="Freeform 54"/>
              <p:cNvSpPr>
                <a:spLocks/>
              </p:cNvSpPr>
              <p:nvPr/>
            </p:nvSpPr>
            <p:spPr bwMode="auto">
              <a:xfrm>
                <a:off x="226" y="2804"/>
                <a:ext cx="163" cy="81"/>
              </a:xfrm>
              <a:custGeom>
                <a:avLst/>
                <a:gdLst>
                  <a:gd name="T0" fmla="*/ 162 w 163"/>
                  <a:gd name="T1" fmla="*/ 80 h 81"/>
                  <a:gd name="T2" fmla="*/ 162 w 163"/>
                  <a:gd name="T3" fmla="*/ 80 h 81"/>
                  <a:gd name="T4" fmla="*/ 0 w 163"/>
                  <a:gd name="T5" fmla="*/ 80 h 81"/>
                  <a:gd name="T6" fmla="*/ 0 w 163"/>
                  <a:gd name="T7" fmla="*/ 0 h 81"/>
                  <a:gd name="T8" fmla="*/ 162 w 163"/>
                  <a:gd name="T9" fmla="*/ 0 h 81"/>
                  <a:gd name="T10" fmla="*/ 162 w 163"/>
                  <a:gd name="T11" fmla="*/ 80 h 81"/>
                  <a:gd name="T12" fmla="*/ 162 w 163"/>
                  <a:gd name="T13" fmla="*/ 80 h 8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3"/>
                  <a:gd name="T22" fmla="*/ 0 h 81"/>
                  <a:gd name="T23" fmla="*/ 163 w 163"/>
                  <a:gd name="T24" fmla="*/ 81 h 8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3" h="81">
                    <a:moveTo>
                      <a:pt x="162" y="80"/>
                    </a:moveTo>
                    <a:lnTo>
                      <a:pt x="162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162" y="0"/>
                    </a:lnTo>
                    <a:lnTo>
                      <a:pt x="162" y="80"/>
                    </a:lnTo>
                  </a:path>
                </a:pathLst>
              </a:custGeom>
              <a:solidFill>
                <a:srgbClr val="0080FF"/>
              </a:solidFill>
              <a:ln w="952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61" name="Freeform 55"/>
              <p:cNvSpPr>
                <a:spLocks/>
              </p:cNvSpPr>
              <p:nvPr/>
            </p:nvSpPr>
            <p:spPr bwMode="auto">
              <a:xfrm>
                <a:off x="184" y="2770"/>
                <a:ext cx="43" cy="115"/>
              </a:xfrm>
              <a:custGeom>
                <a:avLst/>
                <a:gdLst>
                  <a:gd name="T0" fmla="*/ 42 w 43"/>
                  <a:gd name="T1" fmla="*/ 34 h 115"/>
                  <a:gd name="T2" fmla="*/ 42 w 43"/>
                  <a:gd name="T3" fmla="*/ 34 h 115"/>
                  <a:gd name="T4" fmla="*/ 0 w 43"/>
                  <a:gd name="T5" fmla="*/ 0 h 115"/>
                  <a:gd name="T6" fmla="*/ 0 w 43"/>
                  <a:gd name="T7" fmla="*/ 82 h 115"/>
                  <a:gd name="T8" fmla="*/ 42 w 43"/>
                  <a:gd name="T9" fmla="*/ 114 h 115"/>
                  <a:gd name="T10" fmla="*/ 42 w 43"/>
                  <a:gd name="T11" fmla="*/ 34 h 115"/>
                  <a:gd name="T12" fmla="*/ 42 w 43"/>
                  <a:gd name="T13" fmla="*/ 34 h 1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3"/>
                  <a:gd name="T22" fmla="*/ 0 h 115"/>
                  <a:gd name="T23" fmla="*/ 43 w 43"/>
                  <a:gd name="T24" fmla="*/ 115 h 1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3" h="115">
                    <a:moveTo>
                      <a:pt x="42" y="34"/>
                    </a:moveTo>
                    <a:lnTo>
                      <a:pt x="42" y="34"/>
                    </a:lnTo>
                    <a:lnTo>
                      <a:pt x="0" y="0"/>
                    </a:lnTo>
                    <a:lnTo>
                      <a:pt x="0" y="82"/>
                    </a:lnTo>
                    <a:lnTo>
                      <a:pt x="42" y="114"/>
                    </a:lnTo>
                    <a:lnTo>
                      <a:pt x="42" y="34"/>
                    </a:lnTo>
                  </a:path>
                </a:pathLst>
              </a:custGeom>
              <a:solidFill>
                <a:srgbClr val="000080"/>
              </a:solidFill>
              <a:ln w="952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62" name="Freeform 56"/>
              <p:cNvSpPr>
                <a:spLocks/>
              </p:cNvSpPr>
              <p:nvPr/>
            </p:nvSpPr>
            <p:spPr bwMode="auto">
              <a:xfrm>
                <a:off x="184" y="2770"/>
                <a:ext cx="205" cy="35"/>
              </a:xfrm>
              <a:custGeom>
                <a:avLst/>
                <a:gdLst>
                  <a:gd name="T0" fmla="*/ 0 w 205"/>
                  <a:gd name="T1" fmla="*/ 0 h 35"/>
                  <a:gd name="T2" fmla="*/ 0 w 205"/>
                  <a:gd name="T3" fmla="*/ 0 h 35"/>
                  <a:gd name="T4" fmla="*/ 163 w 205"/>
                  <a:gd name="T5" fmla="*/ 0 h 35"/>
                  <a:gd name="T6" fmla="*/ 204 w 205"/>
                  <a:gd name="T7" fmla="*/ 34 h 35"/>
                  <a:gd name="T8" fmla="*/ 42 w 205"/>
                  <a:gd name="T9" fmla="*/ 34 h 35"/>
                  <a:gd name="T10" fmla="*/ 0 w 205"/>
                  <a:gd name="T11" fmla="*/ 0 h 35"/>
                  <a:gd name="T12" fmla="*/ 0 w 205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5"/>
                  <a:gd name="T22" fmla="*/ 0 h 35"/>
                  <a:gd name="T23" fmla="*/ 205 w 205"/>
                  <a:gd name="T24" fmla="*/ 35 h 3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5" h="35">
                    <a:moveTo>
                      <a:pt x="0" y="0"/>
                    </a:moveTo>
                    <a:lnTo>
                      <a:pt x="0" y="0"/>
                    </a:lnTo>
                    <a:lnTo>
                      <a:pt x="163" y="0"/>
                    </a:lnTo>
                    <a:lnTo>
                      <a:pt x="204" y="34"/>
                    </a:lnTo>
                    <a:lnTo>
                      <a:pt x="42" y="3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00FF"/>
              </a:solidFill>
              <a:ln w="952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63" name="Freeform 57"/>
              <p:cNvSpPr>
                <a:spLocks/>
              </p:cNvSpPr>
              <p:nvPr/>
            </p:nvSpPr>
            <p:spPr bwMode="auto">
              <a:xfrm>
                <a:off x="35" y="2804"/>
                <a:ext cx="164" cy="81"/>
              </a:xfrm>
              <a:custGeom>
                <a:avLst/>
                <a:gdLst>
                  <a:gd name="T0" fmla="*/ 163 w 164"/>
                  <a:gd name="T1" fmla="*/ 80 h 81"/>
                  <a:gd name="T2" fmla="*/ 163 w 164"/>
                  <a:gd name="T3" fmla="*/ 80 h 81"/>
                  <a:gd name="T4" fmla="*/ 0 w 164"/>
                  <a:gd name="T5" fmla="*/ 80 h 81"/>
                  <a:gd name="T6" fmla="*/ 0 w 164"/>
                  <a:gd name="T7" fmla="*/ 0 h 81"/>
                  <a:gd name="T8" fmla="*/ 163 w 164"/>
                  <a:gd name="T9" fmla="*/ 0 h 81"/>
                  <a:gd name="T10" fmla="*/ 163 w 164"/>
                  <a:gd name="T11" fmla="*/ 80 h 81"/>
                  <a:gd name="T12" fmla="*/ 163 w 164"/>
                  <a:gd name="T13" fmla="*/ 80 h 8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4"/>
                  <a:gd name="T22" fmla="*/ 0 h 81"/>
                  <a:gd name="T23" fmla="*/ 164 w 164"/>
                  <a:gd name="T24" fmla="*/ 81 h 8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4" h="81">
                    <a:moveTo>
                      <a:pt x="163" y="80"/>
                    </a:moveTo>
                    <a:lnTo>
                      <a:pt x="163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163" y="0"/>
                    </a:lnTo>
                    <a:lnTo>
                      <a:pt x="163" y="80"/>
                    </a:lnTo>
                  </a:path>
                </a:pathLst>
              </a:custGeom>
              <a:solidFill>
                <a:srgbClr val="0080FF"/>
              </a:solidFill>
              <a:ln w="952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64" name="Freeform 58"/>
              <p:cNvSpPr>
                <a:spLocks/>
              </p:cNvSpPr>
              <p:nvPr/>
            </p:nvSpPr>
            <p:spPr bwMode="auto">
              <a:xfrm>
                <a:off x="-6" y="2770"/>
                <a:ext cx="42" cy="115"/>
              </a:xfrm>
              <a:custGeom>
                <a:avLst/>
                <a:gdLst>
                  <a:gd name="T0" fmla="*/ 41 w 42"/>
                  <a:gd name="T1" fmla="*/ 34 h 115"/>
                  <a:gd name="T2" fmla="*/ 41 w 42"/>
                  <a:gd name="T3" fmla="*/ 34 h 115"/>
                  <a:gd name="T4" fmla="*/ 0 w 42"/>
                  <a:gd name="T5" fmla="*/ 0 h 115"/>
                  <a:gd name="T6" fmla="*/ 0 w 42"/>
                  <a:gd name="T7" fmla="*/ 82 h 115"/>
                  <a:gd name="T8" fmla="*/ 41 w 42"/>
                  <a:gd name="T9" fmla="*/ 114 h 115"/>
                  <a:gd name="T10" fmla="*/ 41 w 42"/>
                  <a:gd name="T11" fmla="*/ 34 h 115"/>
                  <a:gd name="T12" fmla="*/ 41 w 42"/>
                  <a:gd name="T13" fmla="*/ 34 h 1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2"/>
                  <a:gd name="T22" fmla="*/ 0 h 115"/>
                  <a:gd name="T23" fmla="*/ 42 w 42"/>
                  <a:gd name="T24" fmla="*/ 115 h 1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2" h="115">
                    <a:moveTo>
                      <a:pt x="41" y="34"/>
                    </a:moveTo>
                    <a:lnTo>
                      <a:pt x="41" y="34"/>
                    </a:lnTo>
                    <a:lnTo>
                      <a:pt x="0" y="0"/>
                    </a:lnTo>
                    <a:lnTo>
                      <a:pt x="0" y="82"/>
                    </a:lnTo>
                    <a:lnTo>
                      <a:pt x="41" y="114"/>
                    </a:lnTo>
                    <a:lnTo>
                      <a:pt x="41" y="34"/>
                    </a:lnTo>
                  </a:path>
                </a:pathLst>
              </a:custGeom>
              <a:solidFill>
                <a:srgbClr val="000080"/>
              </a:solidFill>
              <a:ln w="952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65" name="Freeform 59"/>
              <p:cNvSpPr>
                <a:spLocks/>
              </p:cNvSpPr>
              <p:nvPr/>
            </p:nvSpPr>
            <p:spPr bwMode="auto">
              <a:xfrm>
                <a:off x="-6" y="2770"/>
                <a:ext cx="205" cy="35"/>
              </a:xfrm>
              <a:custGeom>
                <a:avLst/>
                <a:gdLst>
                  <a:gd name="T0" fmla="*/ 0 w 205"/>
                  <a:gd name="T1" fmla="*/ 0 h 35"/>
                  <a:gd name="T2" fmla="*/ 0 w 205"/>
                  <a:gd name="T3" fmla="*/ 0 h 35"/>
                  <a:gd name="T4" fmla="*/ 162 w 205"/>
                  <a:gd name="T5" fmla="*/ 0 h 35"/>
                  <a:gd name="T6" fmla="*/ 204 w 205"/>
                  <a:gd name="T7" fmla="*/ 34 h 35"/>
                  <a:gd name="T8" fmla="*/ 41 w 205"/>
                  <a:gd name="T9" fmla="*/ 34 h 35"/>
                  <a:gd name="T10" fmla="*/ 0 w 205"/>
                  <a:gd name="T11" fmla="*/ 0 h 35"/>
                  <a:gd name="T12" fmla="*/ 0 w 205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5"/>
                  <a:gd name="T22" fmla="*/ 0 h 35"/>
                  <a:gd name="T23" fmla="*/ 205 w 205"/>
                  <a:gd name="T24" fmla="*/ 35 h 3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5" h="35">
                    <a:moveTo>
                      <a:pt x="0" y="0"/>
                    </a:moveTo>
                    <a:lnTo>
                      <a:pt x="0" y="0"/>
                    </a:lnTo>
                    <a:lnTo>
                      <a:pt x="162" y="0"/>
                    </a:lnTo>
                    <a:lnTo>
                      <a:pt x="204" y="34"/>
                    </a:lnTo>
                    <a:lnTo>
                      <a:pt x="41" y="3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00FF"/>
              </a:solidFill>
              <a:ln w="952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66" name="Freeform 60"/>
              <p:cNvSpPr>
                <a:spLocks/>
              </p:cNvSpPr>
              <p:nvPr/>
            </p:nvSpPr>
            <p:spPr bwMode="auto">
              <a:xfrm>
                <a:off x="318" y="2701"/>
                <a:ext cx="163" cy="83"/>
              </a:xfrm>
              <a:custGeom>
                <a:avLst/>
                <a:gdLst>
                  <a:gd name="T0" fmla="*/ 162 w 163"/>
                  <a:gd name="T1" fmla="*/ 82 h 83"/>
                  <a:gd name="T2" fmla="*/ 162 w 163"/>
                  <a:gd name="T3" fmla="*/ 82 h 83"/>
                  <a:gd name="T4" fmla="*/ 0 w 163"/>
                  <a:gd name="T5" fmla="*/ 82 h 83"/>
                  <a:gd name="T6" fmla="*/ 0 w 163"/>
                  <a:gd name="T7" fmla="*/ 0 h 83"/>
                  <a:gd name="T8" fmla="*/ 162 w 163"/>
                  <a:gd name="T9" fmla="*/ 0 h 83"/>
                  <a:gd name="T10" fmla="*/ 162 w 163"/>
                  <a:gd name="T11" fmla="*/ 82 h 83"/>
                  <a:gd name="T12" fmla="*/ 162 w 163"/>
                  <a:gd name="T13" fmla="*/ 82 h 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3"/>
                  <a:gd name="T22" fmla="*/ 0 h 83"/>
                  <a:gd name="T23" fmla="*/ 163 w 163"/>
                  <a:gd name="T24" fmla="*/ 83 h 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3" h="83">
                    <a:moveTo>
                      <a:pt x="162" y="82"/>
                    </a:moveTo>
                    <a:lnTo>
                      <a:pt x="162" y="82"/>
                    </a:lnTo>
                    <a:lnTo>
                      <a:pt x="0" y="82"/>
                    </a:lnTo>
                    <a:lnTo>
                      <a:pt x="0" y="0"/>
                    </a:lnTo>
                    <a:lnTo>
                      <a:pt x="162" y="0"/>
                    </a:lnTo>
                    <a:lnTo>
                      <a:pt x="162" y="82"/>
                    </a:lnTo>
                  </a:path>
                </a:pathLst>
              </a:custGeom>
              <a:solidFill>
                <a:srgbClr val="0080FF"/>
              </a:solidFill>
              <a:ln w="952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67" name="Freeform 61"/>
              <p:cNvSpPr>
                <a:spLocks/>
              </p:cNvSpPr>
              <p:nvPr/>
            </p:nvSpPr>
            <p:spPr bwMode="auto">
              <a:xfrm>
                <a:off x="276" y="2669"/>
                <a:ext cx="43" cy="115"/>
              </a:xfrm>
              <a:custGeom>
                <a:avLst/>
                <a:gdLst>
                  <a:gd name="T0" fmla="*/ 42 w 43"/>
                  <a:gd name="T1" fmla="*/ 32 h 115"/>
                  <a:gd name="T2" fmla="*/ 42 w 43"/>
                  <a:gd name="T3" fmla="*/ 32 h 115"/>
                  <a:gd name="T4" fmla="*/ 0 w 43"/>
                  <a:gd name="T5" fmla="*/ 0 h 115"/>
                  <a:gd name="T6" fmla="*/ 0 w 43"/>
                  <a:gd name="T7" fmla="*/ 80 h 115"/>
                  <a:gd name="T8" fmla="*/ 42 w 43"/>
                  <a:gd name="T9" fmla="*/ 114 h 115"/>
                  <a:gd name="T10" fmla="*/ 42 w 43"/>
                  <a:gd name="T11" fmla="*/ 32 h 115"/>
                  <a:gd name="T12" fmla="*/ 42 w 43"/>
                  <a:gd name="T13" fmla="*/ 32 h 1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3"/>
                  <a:gd name="T22" fmla="*/ 0 h 115"/>
                  <a:gd name="T23" fmla="*/ 43 w 43"/>
                  <a:gd name="T24" fmla="*/ 115 h 1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3" h="115">
                    <a:moveTo>
                      <a:pt x="42" y="32"/>
                    </a:moveTo>
                    <a:lnTo>
                      <a:pt x="42" y="32"/>
                    </a:lnTo>
                    <a:lnTo>
                      <a:pt x="0" y="0"/>
                    </a:lnTo>
                    <a:lnTo>
                      <a:pt x="0" y="80"/>
                    </a:lnTo>
                    <a:lnTo>
                      <a:pt x="42" y="114"/>
                    </a:lnTo>
                    <a:lnTo>
                      <a:pt x="42" y="32"/>
                    </a:lnTo>
                  </a:path>
                </a:pathLst>
              </a:custGeom>
              <a:solidFill>
                <a:srgbClr val="000080"/>
              </a:solidFill>
              <a:ln w="952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68" name="Freeform 62"/>
              <p:cNvSpPr>
                <a:spLocks/>
              </p:cNvSpPr>
              <p:nvPr/>
            </p:nvSpPr>
            <p:spPr bwMode="auto">
              <a:xfrm>
                <a:off x="276" y="2669"/>
                <a:ext cx="205" cy="33"/>
              </a:xfrm>
              <a:custGeom>
                <a:avLst/>
                <a:gdLst>
                  <a:gd name="T0" fmla="*/ 0 w 205"/>
                  <a:gd name="T1" fmla="*/ 0 h 33"/>
                  <a:gd name="T2" fmla="*/ 0 w 205"/>
                  <a:gd name="T3" fmla="*/ 0 h 33"/>
                  <a:gd name="T4" fmla="*/ 163 w 205"/>
                  <a:gd name="T5" fmla="*/ 0 h 33"/>
                  <a:gd name="T6" fmla="*/ 204 w 205"/>
                  <a:gd name="T7" fmla="*/ 32 h 33"/>
                  <a:gd name="T8" fmla="*/ 42 w 205"/>
                  <a:gd name="T9" fmla="*/ 32 h 33"/>
                  <a:gd name="T10" fmla="*/ 0 w 205"/>
                  <a:gd name="T11" fmla="*/ 0 h 33"/>
                  <a:gd name="T12" fmla="*/ 0 w 205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5"/>
                  <a:gd name="T22" fmla="*/ 0 h 33"/>
                  <a:gd name="T23" fmla="*/ 205 w 205"/>
                  <a:gd name="T24" fmla="*/ 33 h 3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5" h="33">
                    <a:moveTo>
                      <a:pt x="0" y="0"/>
                    </a:moveTo>
                    <a:lnTo>
                      <a:pt x="0" y="0"/>
                    </a:lnTo>
                    <a:lnTo>
                      <a:pt x="163" y="0"/>
                    </a:lnTo>
                    <a:lnTo>
                      <a:pt x="204" y="32"/>
                    </a:lnTo>
                    <a:lnTo>
                      <a:pt x="42" y="32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00FF"/>
              </a:solidFill>
              <a:ln w="952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69" name="Freeform 63"/>
              <p:cNvSpPr>
                <a:spLocks/>
              </p:cNvSpPr>
              <p:nvPr/>
            </p:nvSpPr>
            <p:spPr bwMode="auto">
              <a:xfrm>
                <a:off x="122" y="2701"/>
                <a:ext cx="165" cy="83"/>
              </a:xfrm>
              <a:custGeom>
                <a:avLst/>
                <a:gdLst>
                  <a:gd name="T0" fmla="*/ 164 w 165"/>
                  <a:gd name="T1" fmla="*/ 82 h 83"/>
                  <a:gd name="T2" fmla="*/ 164 w 165"/>
                  <a:gd name="T3" fmla="*/ 82 h 83"/>
                  <a:gd name="T4" fmla="*/ 0 w 165"/>
                  <a:gd name="T5" fmla="*/ 82 h 83"/>
                  <a:gd name="T6" fmla="*/ 0 w 165"/>
                  <a:gd name="T7" fmla="*/ 0 h 83"/>
                  <a:gd name="T8" fmla="*/ 164 w 165"/>
                  <a:gd name="T9" fmla="*/ 0 h 83"/>
                  <a:gd name="T10" fmla="*/ 164 w 165"/>
                  <a:gd name="T11" fmla="*/ 82 h 83"/>
                  <a:gd name="T12" fmla="*/ 164 w 165"/>
                  <a:gd name="T13" fmla="*/ 82 h 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5"/>
                  <a:gd name="T22" fmla="*/ 0 h 83"/>
                  <a:gd name="T23" fmla="*/ 165 w 165"/>
                  <a:gd name="T24" fmla="*/ 83 h 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5" h="83">
                    <a:moveTo>
                      <a:pt x="164" y="82"/>
                    </a:moveTo>
                    <a:lnTo>
                      <a:pt x="164" y="82"/>
                    </a:lnTo>
                    <a:lnTo>
                      <a:pt x="0" y="82"/>
                    </a:lnTo>
                    <a:lnTo>
                      <a:pt x="0" y="0"/>
                    </a:lnTo>
                    <a:lnTo>
                      <a:pt x="164" y="0"/>
                    </a:lnTo>
                    <a:lnTo>
                      <a:pt x="164" y="82"/>
                    </a:lnTo>
                  </a:path>
                </a:pathLst>
              </a:custGeom>
              <a:solidFill>
                <a:srgbClr val="0080FF"/>
              </a:solidFill>
              <a:ln w="952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70" name="Freeform 64"/>
              <p:cNvSpPr>
                <a:spLocks/>
              </p:cNvSpPr>
              <p:nvPr/>
            </p:nvSpPr>
            <p:spPr bwMode="auto">
              <a:xfrm>
                <a:off x="82" y="2669"/>
                <a:ext cx="41" cy="115"/>
              </a:xfrm>
              <a:custGeom>
                <a:avLst/>
                <a:gdLst>
                  <a:gd name="T0" fmla="*/ 40 w 41"/>
                  <a:gd name="T1" fmla="*/ 32 h 115"/>
                  <a:gd name="T2" fmla="*/ 40 w 41"/>
                  <a:gd name="T3" fmla="*/ 32 h 115"/>
                  <a:gd name="T4" fmla="*/ 0 w 41"/>
                  <a:gd name="T5" fmla="*/ 0 h 115"/>
                  <a:gd name="T6" fmla="*/ 0 w 41"/>
                  <a:gd name="T7" fmla="*/ 80 h 115"/>
                  <a:gd name="T8" fmla="*/ 40 w 41"/>
                  <a:gd name="T9" fmla="*/ 114 h 115"/>
                  <a:gd name="T10" fmla="*/ 40 w 41"/>
                  <a:gd name="T11" fmla="*/ 32 h 115"/>
                  <a:gd name="T12" fmla="*/ 40 w 41"/>
                  <a:gd name="T13" fmla="*/ 32 h 1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"/>
                  <a:gd name="T22" fmla="*/ 0 h 115"/>
                  <a:gd name="T23" fmla="*/ 41 w 41"/>
                  <a:gd name="T24" fmla="*/ 115 h 1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" h="115">
                    <a:moveTo>
                      <a:pt x="40" y="32"/>
                    </a:moveTo>
                    <a:lnTo>
                      <a:pt x="40" y="32"/>
                    </a:lnTo>
                    <a:lnTo>
                      <a:pt x="0" y="0"/>
                    </a:lnTo>
                    <a:lnTo>
                      <a:pt x="0" y="80"/>
                    </a:lnTo>
                    <a:lnTo>
                      <a:pt x="40" y="114"/>
                    </a:lnTo>
                    <a:lnTo>
                      <a:pt x="40" y="32"/>
                    </a:lnTo>
                  </a:path>
                </a:pathLst>
              </a:custGeom>
              <a:solidFill>
                <a:srgbClr val="000080"/>
              </a:solidFill>
              <a:ln w="952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71" name="Freeform 65"/>
              <p:cNvSpPr>
                <a:spLocks/>
              </p:cNvSpPr>
              <p:nvPr/>
            </p:nvSpPr>
            <p:spPr bwMode="auto">
              <a:xfrm>
                <a:off x="82" y="2669"/>
                <a:ext cx="205" cy="33"/>
              </a:xfrm>
              <a:custGeom>
                <a:avLst/>
                <a:gdLst>
                  <a:gd name="T0" fmla="*/ 0 w 205"/>
                  <a:gd name="T1" fmla="*/ 0 h 33"/>
                  <a:gd name="T2" fmla="*/ 0 w 205"/>
                  <a:gd name="T3" fmla="*/ 0 h 33"/>
                  <a:gd name="T4" fmla="*/ 162 w 205"/>
                  <a:gd name="T5" fmla="*/ 0 h 33"/>
                  <a:gd name="T6" fmla="*/ 204 w 205"/>
                  <a:gd name="T7" fmla="*/ 32 h 33"/>
                  <a:gd name="T8" fmla="*/ 40 w 205"/>
                  <a:gd name="T9" fmla="*/ 32 h 33"/>
                  <a:gd name="T10" fmla="*/ 0 w 205"/>
                  <a:gd name="T11" fmla="*/ 0 h 33"/>
                  <a:gd name="T12" fmla="*/ 0 w 205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5"/>
                  <a:gd name="T22" fmla="*/ 0 h 33"/>
                  <a:gd name="T23" fmla="*/ 205 w 205"/>
                  <a:gd name="T24" fmla="*/ 33 h 3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5" h="33">
                    <a:moveTo>
                      <a:pt x="0" y="0"/>
                    </a:moveTo>
                    <a:lnTo>
                      <a:pt x="0" y="0"/>
                    </a:lnTo>
                    <a:lnTo>
                      <a:pt x="162" y="0"/>
                    </a:lnTo>
                    <a:lnTo>
                      <a:pt x="204" y="32"/>
                    </a:lnTo>
                    <a:lnTo>
                      <a:pt x="40" y="32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00FF"/>
              </a:solidFill>
              <a:ln w="952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72" name="Freeform 66"/>
              <p:cNvSpPr>
                <a:spLocks/>
              </p:cNvSpPr>
              <p:nvPr/>
            </p:nvSpPr>
            <p:spPr bwMode="auto">
              <a:xfrm>
                <a:off x="226" y="2598"/>
                <a:ext cx="163" cy="83"/>
              </a:xfrm>
              <a:custGeom>
                <a:avLst/>
                <a:gdLst>
                  <a:gd name="T0" fmla="*/ 162 w 163"/>
                  <a:gd name="T1" fmla="*/ 82 h 83"/>
                  <a:gd name="T2" fmla="*/ 162 w 163"/>
                  <a:gd name="T3" fmla="*/ 82 h 83"/>
                  <a:gd name="T4" fmla="*/ 0 w 163"/>
                  <a:gd name="T5" fmla="*/ 82 h 83"/>
                  <a:gd name="T6" fmla="*/ 0 w 163"/>
                  <a:gd name="T7" fmla="*/ 0 h 83"/>
                  <a:gd name="T8" fmla="*/ 162 w 163"/>
                  <a:gd name="T9" fmla="*/ 0 h 83"/>
                  <a:gd name="T10" fmla="*/ 162 w 163"/>
                  <a:gd name="T11" fmla="*/ 82 h 83"/>
                  <a:gd name="T12" fmla="*/ 162 w 163"/>
                  <a:gd name="T13" fmla="*/ 82 h 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3"/>
                  <a:gd name="T22" fmla="*/ 0 h 83"/>
                  <a:gd name="T23" fmla="*/ 163 w 163"/>
                  <a:gd name="T24" fmla="*/ 83 h 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3" h="83">
                    <a:moveTo>
                      <a:pt x="162" y="82"/>
                    </a:moveTo>
                    <a:lnTo>
                      <a:pt x="162" y="82"/>
                    </a:lnTo>
                    <a:lnTo>
                      <a:pt x="0" y="82"/>
                    </a:lnTo>
                    <a:lnTo>
                      <a:pt x="0" y="0"/>
                    </a:lnTo>
                    <a:lnTo>
                      <a:pt x="162" y="0"/>
                    </a:lnTo>
                    <a:lnTo>
                      <a:pt x="162" y="82"/>
                    </a:lnTo>
                  </a:path>
                </a:pathLst>
              </a:custGeom>
              <a:solidFill>
                <a:srgbClr val="0080FF"/>
              </a:solidFill>
              <a:ln w="952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73" name="Freeform 67"/>
              <p:cNvSpPr>
                <a:spLocks/>
              </p:cNvSpPr>
              <p:nvPr/>
            </p:nvSpPr>
            <p:spPr bwMode="auto">
              <a:xfrm>
                <a:off x="184" y="2566"/>
                <a:ext cx="43" cy="115"/>
              </a:xfrm>
              <a:custGeom>
                <a:avLst/>
                <a:gdLst>
                  <a:gd name="T0" fmla="*/ 42 w 43"/>
                  <a:gd name="T1" fmla="*/ 32 h 115"/>
                  <a:gd name="T2" fmla="*/ 42 w 43"/>
                  <a:gd name="T3" fmla="*/ 32 h 115"/>
                  <a:gd name="T4" fmla="*/ 0 w 43"/>
                  <a:gd name="T5" fmla="*/ 0 h 115"/>
                  <a:gd name="T6" fmla="*/ 0 w 43"/>
                  <a:gd name="T7" fmla="*/ 80 h 115"/>
                  <a:gd name="T8" fmla="*/ 42 w 43"/>
                  <a:gd name="T9" fmla="*/ 114 h 115"/>
                  <a:gd name="T10" fmla="*/ 42 w 43"/>
                  <a:gd name="T11" fmla="*/ 32 h 115"/>
                  <a:gd name="T12" fmla="*/ 42 w 43"/>
                  <a:gd name="T13" fmla="*/ 32 h 1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3"/>
                  <a:gd name="T22" fmla="*/ 0 h 115"/>
                  <a:gd name="T23" fmla="*/ 43 w 43"/>
                  <a:gd name="T24" fmla="*/ 115 h 1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3" h="115">
                    <a:moveTo>
                      <a:pt x="42" y="32"/>
                    </a:moveTo>
                    <a:lnTo>
                      <a:pt x="42" y="32"/>
                    </a:lnTo>
                    <a:lnTo>
                      <a:pt x="0" y="0"/>
                    </a:lnTo>
                    <a:lnTo>
                      <a:pt x="0" y="80"/>
                    </a:lnTo>
                    <a:lnTo>
                      <a:pt x="42" y="114"/>
                    </a:lnTo>
                    <a:lnTo>
                      <a:pt x="42" y="32"/>
                    </a:lnTo>
                  </a:path>
                </a:pathLst>
              </a:custGeom>
              <a:solidFill>
                <a:srgbClr val="000080"/>
              </a:solidFill>
              <a:ln w="952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74" name="Freeform 68"/>
              <p:cNvSpPr>
                <a:spLocks/>
              </p:cNvSpPr>
              <p:nvPr/>
            </p:nvSpPr>
            <p:spPr bwMode="auto">
              <a:xfrm>
                <a:off x="184" y="2566"/>
                <a:ext cx="205" cy="33"/>
              </a:xfrm>
              <a:custGeom>
                <a:avLst/>
                <a:gdLst>
                  <a:gd name="T0" fmla="*/ 0 w 205"/>
                  <a:gd name="T1" fmla="*/ 0 h 33"/>
                  <a:gd name="T2" fmla="*/ 0 w 205"/>
                  <a:gd name="T3" fmla="*/ 0 h 33"/>
                  <a:gd name="T4" fmla="*/ 164 w 205"/>
                  <a:gd name="T5" fmla="*/ 0 h 33"/>
                  <a:gd name="T6" fmla="*/ 204 w 205"/>
                  <a:gd name="T7" fmla="*/ 32 h 33"/>
                  <a:gd name="T8" fmla="*/ 42 w 205"/>
                  <a:gd name="T9" fmla="*/ 32 h 33"/>
                  <a:gd name="T10" fmla="*/ 0 w 205"/>
                  <a:gd name="T11" fmla="*/ 0 h 33"/>
                  <a:gd name="T12" fmla="*/ 0 w 205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5"/>
                  <a:gd name="T22" fmla="*/ 0 h 33"/>
                  <a:gd name="T23" fmla="*/ 205 w 205"/>
                  <a:gd name="T24" fmla="*/ 33 h 3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5" h="33">
                    <a:moveTo>
                      <a:pt x="0" y="0"/>
                    </a:moveTo>
                    <a:lnTo>
                      <a:pt x="0" y="0"/>
                    </a:lnTo>
                    <a:lnTo>
                      <a:pt x="164" y="0"/>
                    </a:lnTo>
                    <a:lnTo>
                      <a:pt x="204" y="32"/>
                    </a:lnTo>
                    <a:lnTo>
                      <a:pt x="42" y="32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00FF"/>
              </a:solidFill>
              <a:ln w="952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i="1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7701" name="Text Box 69"/>
            <p:cNvSpPr txBox="1">
              <a:spLocks noChangeArrowheads="1"/>
            </p:cNvSpPr>
            <p:nvPr/>
          </p:nvSpPr>
          <p:spPr bwMode="auto">
            <a:xfrm>
              <a:off x="435" y="1785"/>
              <a:ext cx="466" cy="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SzPct val="90000"/>
                <a:buFont typeface="Monotype Sorts" pitchFamily="2" charset="2"/>
                <a:buNone/>
              </a:pPr>
              <a:r>
                <a:rPr lang="ru-RU" sz="1400" b="1" i="0" smtClean="0">
                  <a:solidFill>
                    <a:srgbClr val="000000"/>
                  </a:solidFill>
                </a:rPr>
                <a:t>Сырье</a:t>
              </a:r>
              <a:endParaRPr lang="en-US" sz="2400" i="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7702" name="AutoShape 70"/>
            <p:cNvSpPr>
              <a:spLocks noChangeArrowheads="1"/>
            </p:cNvSpPr>
            <p:nvPr/>
          </p:nvSpPr>
          <p:spPr bwMode="auto">
            <a:xfrm flipV="1">
              <a:off x="3437" y="1313"/>
              <a:ext cx="2" cy="205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03" name="AutoShape 71"/>
            <p:cNvSpPr>
              <a:spLocks noChangeArrowheads="1"/>
            </p:cNvSpPr>
            <p:nvPr/>
          </p:nvSpPr>
          <p:spPr bwMode="auto">
            <a:xfrm flipV="1">
              <a:off x="3426" y="1313"/>
              <a:ext cx="1" cy="205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04" name="AutoShape 72"/>
            <p:cNvSpPr>
              <a:spLocks noChangeArrowheads="1"/>
            </p:cNvSpPr>
            <p:nvPr/>
          </p:nvSpPr>
          <p:spPr bwMode="auto">
            <a:xfrm flipV="1">
              <a:off x="3415" y="1313"/>
              <a:ext cx="2" cy="205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05" name="AutoShape 73"/>
            <p:cNvSpPr>
              <a:spLocks noChangeArrowheads="1"/>
            </p:cNvSpPr>
            <p:nvPr/>
          </p:nvSpPr>
          <p:spPr bwMode="auto">
            <a:xfrm flipV="1">
              <a:off x="3408" y="1313"/>
              <a:ext cx="3" cy="205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06" name="AutoShape 74"/>
            <p:cNvSpPr>
              <a:spLocks noChangeArrowheads="1"/>
            </p:cNvSpPr>
            <p:nvPr/>
          </p:nvSpPr>
          <p:spPr bwMode="auto">
            <a:xfrm flipV="1">
              <a:off x="3399" y="1313"/>
              <a:ext cx="2" cy="205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07" name="AutoShape 75"/>
            <p:cNvSpPr>
              <a:spLocks noChangeArrowheads="1"/>
            </p:cNvSpPr>
            <p:nvPr/>
          </p:nvSpPr>
          <p:spPr bwMode="auto">
            <a:xfrm flipV="1">
              <a:off x="3390" y="1322"/>
              <a:ext cx="2" cy="201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08" name="AutoShape 76"/>
            <p:cNvSpPr>
              <a:spLocks noChangeArrowheads="1"/>
            </p:cNvSpPr>
            <p:nvPr/>
          </p:nvSpPr>
          <p:spPr bwMode="auto">
            <a:xfrm flipV="1">
              <a:off x="3379" y="1325"/>
              <a:ext cx="2" cy="203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09" name="AutoShape 77"/>
            <p:cNvSpPr>
              <a:spLocks noChangeArrowheads="1"/>
            </p:cNvSpPr>
            <p:nvPr/>
          </p:nvSpPr>
          <p:spPr bwMode="auto">
            <a:xfrm flipV="1">
              <a:off x="3368" y="1328"/>
              <a:ext cx="3" cy="202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10" name="AutoShape 78"/>
            <p:cNvSpPr>
              <a:spLocks noChangeArrowheads="1"/>
            </p:cNvSpPr>
            <p:nvPr/>
          </p:nvSpPr>
          <p:spPr bwMode="auto">
            <a:xfrm flipV="1">
              <a:off x="3350" y="1337"/>
              <a:ext cx="2" cy="202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11" name="AutoShape 79"/>
            <p:cNvSpPr>
              <a:spLocks noChangeArrowheads="1"/>
            </p:cNvSpPr>
            <p:nvPr/>
          </p:nvSpPr>
          <p:spPr bwMode="auto">
            <a:xfrm flipV="1">
              <a:off x="3339" y="1343"/>
              <a:ext cx="3" cy="200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12" name="AutoShape 80"/>
            <p:cNvSpPr>
              <a:spLocks noChangeArrowheads="1"/>
            </p:cNvSpPr>
            <p:nvPr/>
          </p:nvSpPr>
          <p:spPr bwMode="auto">
            <a:xfrm flipV="1">
              <a:off x="3330" y="1352"/>
              <a:ext cx="1" cy="197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13" name="AutoShape 81"/>
            <p:cNvSpPr>
              <a:spLocks noChangeArrowheads="1"/>
            </p:cNvSpPr>
            <p:nvPr/>
          </p:nvSpPr>
          <p:spPr bwMode="auto">
            <a:xfrm flipV="1">
              <a:off x="3276" y="1378"/>
              <a:ext cx="2" cy="193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14" name="AutoShape 82"/>
            <p:cNvSpPr>
              <a:spLocks noChangeArrowheads="1"/>
            </p:cNvSpPr>
            <p:nvPr/>
          </p:nvSpPr>
          <p:spPr bwMode="auto">
            <a:xfrm flipV="1">
              <a:off x="3635" y="1396"/>
              <a:ext cx="1" cy="147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15" name="AutoShape 83"/>
            <p:cNvSpPr>
              <a:spLocks noChangeArrowheads="1"/>
            </p:cNvSpPr>
            <p:nvPr/>
          </p:nvSpPr>
          <p:spPr bwMode="auto">
            <a:xfrm flipV="1">
              <a:off x="3643" y="1396"/>
              <a:ext cx="3" cy="147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16" name="AutoShape 84"/>
            <p:cNvSpPr>
              <a:spLocks noChangeArrowheads="1"/>
            </p:cNvSpPr>
            <p:nvPr/>
          </p:nvSpPr>
          <p:spPr bwMode="auto">
            <a:xfrm flipV="1">
              <a:off x="3653" y="1405"/>
              <a:ext cx="2" cy="152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17" name="AutoShape 85"/>
            <p:cNvSpPr>
              <a:spLocks noChangeArrowheads="1"/>
            </p:cNvSpPr>
            <p:nvPr/>
          </p:nvSpPr>
          <p:spPr bwMode="auto">
            <a:xfrm flipV="1">
              <a:off x="3635" y="1396"/>
              <a:ext cx="1" cy="147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18" name="AutoShape 86"/>
            <p:cNvSpPr>
              <a:spLocks noChangeArrowheads="1"/>
            </p:cNvSpPr>
            <p:nvPr/>
          </p:nvSpPr>
          <p:spPr bwMode="auto">
            <a:xfrm flipV="1">
              <a:off x="3663" y="1408"/>
              <a:ext cx="2" cy="149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19" name="AutoShape 87"/>
            <p:cNvSpPr>
              <a:spLocks noChangeArrowheads="1"/>
            </p:cNvSpPr>
            <p:nvPr/>
          </p:nvSpPr>
          <p:spPr bwMode="auto">
            <a:xfrm flipV="1">
              <a:off x="3681" y="1410"/>
              <a:ext cx="3" cy="147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20" name="AutoShape 88"/>
            <p:cNvSpPr>
              <a:spLocks noChangeArrowheads="1"/>
            </p:cNvSpPr>
            <p:nvPr/>
          </p:nvSpPr>
          <p:spPr bwMode="auto">
            <a:xfrm flipV="1">
              <a:off x="3690" y="1425"/>
              <a:ext cx="3" cy="132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21" name="AutoShape 89"/>
            <p:cNvSpPr>
              <a:spLocks noChangeArrowheads="1"/>
            </p:cNvSpPr>
            <p:nvPr/>
          </p:nvSpPr>
          <p:spPr bwMode="auto">
            <a:xfrm flipV="1">
              <a:off x="3523" y="1347"/>
              <a:ext cx="3" cy="179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22" name="AutoShape 90"/>
            <p:cNvSpPr>
              <a:spLocks noChangeArrowheads="1"/>
            </p:cNvSpPr>
            <p:nvPr/>
          </p:nvSpPr>
          <p:spPr bwMode="auto">
            <a:xfrm flipV="1">
              <a:off x="3570" y="1361"/>
              <a:ext cx="2" cy="182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23" name="AutoShape 91"/>
            <p:cNvSpPr>
              <a:spLocks noChangeArrowheads="1"/>
            </p:cNvSpPr>
            <p:nvPr/>
          </p:nvSpPr>
          <p:spPr bwMode="auto">
            <a:xfrm flipV="1">
              <a:off x="3589" y="1373"/>
              <a:ext cx="3" cy="163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24" name="AutoShape 92"/>
            <p:cNvSpPr>
              <a:spLocks noChangeArrowheads="1"/>
            </p:cNvSpPr>
            <p:nvPr/>
          </p:nvSpPr>
          <p:spPr bwMode="auto">
            <a:xfrm flipV="1">
              <a:off x="3617" y="1387"/>
              <a:ext cx="2" cy="156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25" name="AutoShape 93"/>
            <p:cNvSpPr>
              <a:spLocks noChangeArrowheads="1"/>
            </p:cNvSpPr>
            <p:nvPr/>
          </p:nvSpPr>
          <p:spPr bwMode="auto">
            <a:xfrm flipV="1">
              <a:off x="3625" y="1393"/>
              <a:ext cx="2" cy="150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26" name="AutoShape 94"/>
            <p:cNvSpPr>
              <a:spLocks noChangeArrowheads="1"/>
            </p:cNvSpPr>
            <p:nvPr/>
          </p:nvSpPr>
          <p:spPr bwMode="auto">
            <a:xfrm flipV="1">
              <a:off x="3457" y="1308"/>
              <a:ext cx="2" cy="210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27" name="AutoShape 95"/>
            <p:cNvSpPr>
              <a:spLocks noChangeArrowheads="1"/>
            </p:cNvSpPr>
            <p:nvPr/>
          </p:nvSpPr>
          <p:spPr bwMode="auto">
            <a:xfrm flipV="1">
              <a:off x="3468" y="1318"/>
              <a:ext cx="2" cy="210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28" name="Freeform 96"/>
            <p:cNvSpPr>
              <a:spLocks/>
            </p:cNvSpPr>
            <p:nvPr/>
          </p:nvSpPr>
          <p:spPr bwMode="auto">
            <a:xfrm>
              <a:off x="3518" y="144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29" name="AutoShape 97"/>
            <p:cNvSpPr>
              <a:spLocks noChangeArrowheads="1"/>
            </p:cNvSpPr>
            <p:nvPr/>
          </p:nvSpPr>
          <p:spPr bwMode="auto">
            <a:xfrm flipV="1">
              <a:off x="3446" y="1279"/>
              <a:ext cx="2" cy="359"/>
            </a:xfrm>
            <a:prstGeom prst="roundRect">
              <a:avLst>
                <a:gd name="adj" fmla="val 0"/>
              </a:avLst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30" name="Freeform 98"/>
            <p:cNvSpPr>
              <a:spLocks/>
            </p:cNvSpPr>
            <p:nvPr/>
          </p:nvSpPr>
          <p:spPr bwMode="auto">
            <a:xfrm>
              <a:off x="3248" y="1506"/>
              <a:ext cx="2" cy="6"/>
            </a:xfrm>
            <a:custGeom>
              <a:avLst/>
              <a:gdLst>
                <a:gd name="T0" fmla="*/ 1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0 w 2"/>
                <a:gd name="T7" fmla="*/ 0 h 6"/>
                <a:gd name="T8" fmla="*/ 1 w 2"/>
                <a:gd name="T9" fmla="*/ 5 h 6"/>
                <a:gd name="T10" fmla="*/ 1 w 2"/>
                <a:gd name="T11" fmla="*/ 5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6"/>
                <a:gd name="T20" fmla="*/ 2 w 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6">
                  <a:moveTo>
                    <a:pt x="1" y="5"/>
                  </a:moveTo>
                  <a:lnTo>
                    <a:pt x="1" y="5"/>
                  </a:lnTo>
                  <a:lnTo>
                    <a:pt x="1" y="4"/>
                  </a:lnTo>
                  <a:lnTo>
                    <a:pt x="0" y="0"/>
                  </a:lnTo>
                  <a:lnTo>
                    <a:pt x="1" y="5"/>
                  </a:lnTo>
                </a:path>
              </a:pathLst>
            </a:custGeom>
            <a:solidFill>
              <a:srgbClr val="FFFF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31" name="Oval 99"/>
            <p:cNvSpPr>
              <a:spLocks noChangeArrowheads="1"/>
            </p:cNvSpPr>
            <p:nvPr/>
          </p:nvSpPr>
          <p:spPr bwMode="auto">
            <a:xfrm>
              <a:off x="5023" y="1250"/>
              <a:ext cx="50" cy="5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32" name="Freeform 100"/>
            <p:cNvSpPr>
              <a:spLocks/>
            </p:cNvSpPr>
            <p:nvPr/>
          </p:nvSpPr>
          <p:spPr bwMode="auto">
            <a:xfrm>
              <a:off x="4970" y="1315"/>
              <a:ext cx="157" cy="301"/>
            </a:xfrm>
            <a:custGeom>
              <a:avLst/>
              <a:gdLst>
                <a:gd name="T0" fmla="*/ 80 w 198"/>
                <a:gd name="T1" fmla="*/ 1 h 306"/>
                <a:gd name="T2" fmla="*/ 84 w 198"/>
                <a:gd name="T3" fmla="*/ 5 h 306"/>
                <a:gd name="T4" fmla="*/ 90 w 198"/>
                <a:gd name="T5" fmla="*/ 7 h 306"/>
                <a:gd name="T6" fmla="*/ 93 w 198"/>
                <a:gd name="T7" fmla="*/ 11 h 306"/>
                <a:gd name="T8" fmla="*/ 96 w 198"/>
                <a:gd name="T9" fmla="*/ 17 h 306"/>
                <a:gd name="T10" fmla="*/ 101 w 198"/>
                <a:gd name="T11" fmla="*/ 28 h 306"/>
                <a:gd name="T12" fmla="*/ 123 w 198"/>
                <a:gd name="T13" fmla="*/ 124 h 306"/>
                <a:gd name="T14" fmla="*/ 123 w 198"/>
                <a:gd name="T15" fmla="*/ 131 h 306"/>
                <a:gd name="T16" fmla="*/ 121 w 198"/>
                <a:gd name="T17" fmla="*/ 137 h 306"/>
                <a:gd name="T18" fmla="*/ 119 w 198"/>
                <a:gd name="T19" fmla="*/ 137 h 306"/>
                <a:gd name="T20" fmla="*/ 114 w 198"/>
                <a:gd name="T21" fmla="*/ 137 h 306"/>
                <a:gd name="T22" fmla="*/ 112 w 198"/>
                <a:gd name="T23" fmla="*/ 132 h 306"/>
                <a:gd name="T24" fmla="*/ 111 w 198"/>
                <a:gd name="T25" fmla="*/ 129 h 306"/>
                <a:gd name="T26" fmla="*/ 83 w 198"/>
                <a:gd name="T27" fmla="*/ 43 h 306"/>
                <a:gd name="T28" fmla="*/ 82 w 198"/>
                <a:gd name="T29" fmla="*/ 286 h 306"/>
                <a:gd name="T30" fmla="*/ 80 w 198"/>
                <a:gd name="T31" fmla="*/ 293 h 306"/>
                <a:gd name="T32" fmla="*/ 76 w 198"/>
                <a:gd name="T33" fmla="*/ 295 h 306"/>
                <a:gd name="T34" fmla="*/ 71 w 198"/>
                <a:gd name="T35" fmla="*/ 295 h 306"/>
                <a:gd name="T36" fmla="*/ 67 w 198"/>
                <a:gd name="T37" fmla="*/ 294 h 306"/>
                <a:gd name="T38" fmla="*/ 65 w 198"/>
                <a:gd name="T39" fmla="*/ 289 h 306"/>
                <a:gd name="T40" fmla="*/ 65 w 198"/>
                <a:gd name="T41" fmla="*/ 187 h 306"/>
                <a:gd name="T42" fmla="*/ 59 w 198"/>
                <a:gd name="T43" fmla="*/ 286 h 306"/>
                <a:gd name="T44" fmla="*/ 56 w 198"/>
                <a:gd name="T45" fmla="*/ 293 h 306"/>
                <a:gd name="T46" fmla="*/ 52 w 198"/>
                <a:gd name="T47" fmla="*/ 295 h 306"/>
                <a:gd name="T48" fmla="*/ 48 w 198"/>
                <a:gd name="T49" fmla="*/ 295 h 306"/>
                <a:gd name="T50" fmla="*/ 44 w 198"/>
                <a:gd name="T51" fmla="*/ 294 h 306"/>
                <a:gd name="T52" fmla="*/ 41 w 198"/>
                <a:gd name="T53" fmla="*/ 289 h 306"/>
                <a:gd name="T54" fmla="*/ 12 w 198"/>
                <a:gd name="T55" fmla="*/ 187 h 306"/>
                <a:gd name="T56" fmla="*/ 38 w 198"/>
                <a:gd name="T57" fmla="*/ 43 h 306"/>
                <a:gd name="T58" fmla="*/ 13 w 198"/>
                <a:gd name="T59" fmla="*/ 130 h 306"/>
                <a:gd name="T60" fmla="*/ 10 w 198"/>
                <a:gd name="T61" fmla="*/ 135 h 306"/>
                <a:gd name="T62" fmla="*/ 7 w 198"/>
                <a:gd name="T63" fmla="*/ 137 h 306"/>
                <a:gd name="T64" fmla="*/ 3 w 198"/>
                <a:gd name="T65" fmla="*/ 137 h 306"/>
                <a:gd name="T66" fmla="*/ 0 w 198"/>
                <a:gd name="T67" fmla="*/ 133 h 306"/>
                <a:gd name="T68" fmla="*/ 1 w 198"/>
                <a:gd name="T69" fmla="*/ 125 h 306"/>
                <a:gd name="T70" fmla="*/ 21 w 198"/>
                <a:gd name="T71" fmla="*/ 30 h 306"/>
                <a:gd name="T72" fmla="*/ 25 w 198"/>
                <a:gd name="T73" fmla="*/ 21 h 306"/>
                <a:gd name="T74" fmla="*/ 29 w 198"/>
                <a:gd name="T75" fmla="*/ 13 h 306"/>
                <a:gd name="T76" fmla="*/ 33 w 198"/>
                <a:gd name="T77" fmla="*/ 9 h 306"/>
                <a:gd name="T78" fmla="*/ 37 w 198"/>
                <a:gd name="T79" fmla="*/ 5 h 306"/>
                <a:gd name="T80" fmla="*/ 43 w 198"/>
                <a:gd name="T81" fmla="*/ 2 h 306"/>
                <a:gd name="T82" fmla="*/ 63 w 198"/>
                <a:gd name="T83" fmla="*/ 0 h 3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8"/>
                <a:gd name="T127" fmla="*/ 0 h 306"/>
                <a:gd name="T128" fmla="*/ 198 w 198"/>
                <a:gd name="T129" fmla="*/ 306 h 30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8" h="306">
                  <a:moveTo>
                    <a:pt x="99" y="0"/>
                  </a:moveTo>
                  <a:lnTo>
                    <a:pt x="127" y="0"/>
                  </a:lnTo>
                  <a:lnTo>
                    <a:pt x="127" y="1"/>
                  </a:lnTo>
                  <a:lnTo>
                    <a:pt x="129" y="2"/>
                  </a:lnTo>
                  <a:lnTo>
                    <a:pt x="133" y="3"/>
                  </a:lnTo>
                  <a:lnTo>
                    <a:pt x="134" y="5"/>
                  </a:lnTo>
                  <a:lnTo>
                    <a:pt x="138" y="5"/>
                  </a:lnTo>
                  <a:lnTo>
                    <a:pt x="140" y="7"/>
                  </a:lnTo>
                  <a:lnTo>
                    <a:pt x="142" y="7"/>
                  </a:lnTo>
                  <a:lnTo>
                    <a:pt x="144" y="9"/>
                  </a:lnTo>
                  <a:lnTo>
                    <a:pt x="146" y="9"/>
                  </a:lnTo>
                  <a:lnTo>
                    <a:pt x="147" y="11"/>
                  </a:lnTo>
                  <a:lnTo>
                    <a:pt x="149" y="13"/>
                  </a:lnTo>
                  <a:lnTo>
                    <a:pt x="151" y="15"/>
                  </a:lnTo>
                  <a:lnTo>
                    <a:pt x="153" y="17"/>
                  </a:lnTo>
                  <a:lnTo>
                    <a:pt x="155" y="21"/>
                  </a:lnTo>
                  <a:lnTo>
                    <a:pt x="157" y="24"/>
                  </a:lnTo>
                  <a:lnTo>
                    <a:pt x="160" y="28"/>
                  </a:lnTo>
                  <a:lnTo>
                    <a:pt x="164" y="32"/>
                  </a:lnTo>
                  <a:lnTo>
                    <a:pt x="164" y="34"/>
                  </a:lnTo>
                  <a:lnTo>
                    <a:pt x="196" y="128"/>
                  </a:lnTo>
                  <a:lnTo>
                    <a:pt x="197" y="129"/>
                  </a:lnTo>
                  <a:lnTo>
                    <a:pt x="196" y="133"/>
                  </a:lnTo>
                  <a:lnTo>
                    <a:pt x="196" y="135"/>
                  </a:lnTo>
                  <a:lnTo>
                    <a:pt x="194" y="137"/>
                  </a:lnTo>
                  <a:lnTo>
                    <a:pt x="194" y="139"/>
                  </a:lnTo>
                  <a:lnTo>
                    <a:pt x="192" y="141"/>
                  </a:lnTo>
                  <a:lnTo>
                    <a:pt x="191" y="141"/>
                  </a:lnTo>
                  <a:lnTo>
                    <a:pt x="189" y="141"/>
                  </a:lnTo>
                  <a:lnTo>
                    <a:pt x="186" y="141"/>
                  </a:lnTo>
                  <a:lnTo>
                    <a:pt x="184" y="141"/>
                  </a:lnTo>
                  <a:lnTo>
                    <a:pt x="182" y="141"/>
                  </a:lnTo>
                  <a:lnTo>
                    <a:pt x="181" y="139"/>
                  </a:lnTo>
                  <a:lnTo>
                    <a:pt x="179" y="138"/>
                  </a:lnTo>
                  <a:lnTo>
                    <a:pt x="178" y="136"/>
                  </a:lnTo>
                  <a:lnTo>
                    <a:pt x="177" y="134"/>
                  </a:lnTo>
                  <a:lnTo>
                    <a:pt x="177" y="131"/>
                  </a:lnTo>
                  <a:lnTo>
                    <a:pt x="177" y="133"/>
                  </a:lnTo>
                  <a:lnTo>
                    <a:pt x="137" y="45"/>
                  </a:lnTo>
                  <a:lnTo>
                    <a:pt x="133" y="45"/>
                  </a:lnTo>
                  <a:lnTo>
                    <a:pt x="177" y="193"/>
                  </a:lnTo>
                  <a:lnTo>
                    <a:pt x="131" y="193"/>
                  </a:lnTo>
                  <a:lnTo>
                    <a:pt x="131" y="296"/>
                  </a:lnTo>
                  <a:lnTo>
                    <a:pt x="129" y="299"/>
                  </a:lnTo>
                  <a:lnTo>
                    <a:pt x="129" y="301"/>
                  </a:lnTo>
                  <a:lnTo>
                    <a:pt x="127" y="303"/>
                  </a:lnTo>
                  <a:lnTo>
                    <a:pt x="125" y="304"/>
                  </a:lnTo>
                  <a:lnTo>
                    <a:pt x="123" y="305"/>
                  </a:lnTo>
                  <a:lnTo>
                    <a:pt x="121" y="305"/>
                  </a:lnTo>
                  <a:lnTo>
                    <a:pt x="119" y="305"/>
                  </a:lnTo>
                  <a:lnTo>
                    <a:pt x="117" y="305"/>
                  </a:lnTo>
                  <a:lnTo>
                    <a:pt x="113" y="305"/>
                  </a:lnTo>
                  <a:lnTo>
                    <a:pt x="111" y="305"/>
                  </a:lnTo>
                  <a:lnTo>
                    <a:pt x="109" y="305"/>
                  </a:lnTo>
                  <a:lnTo>
                    <a:pt x="107" y="304"/>
                  </a:lnTo>
                  <a:lnTo>
                    <a:pt x="105" y="303"/>
                  </a:lnTo>
                  <a:lnTo>
                    <a:pt x="104" y="301"/>
                  </a:lnTo>
                  <a:lnTo>
                    <a:pt x="103" y="299"/>
                  </a:lnTo>
                  <a:lnTo>
                    <a:pt x="103" y="296"/>
                  </a:lnTo>
                  <a:lnTo>
                    <a:pt x="104" y="190"/>
                  </a:lnTo>
                  <a:lnTo>
                    <a:pt x="104" y="193"/>
                  </a:lnTo>
                  <a:lnTo>
                    <a:pt x="97" y="193"/>
                  </a:lnTo>
                  <a:lnTo>
                    <a:pt x="94" y="193"/>
                  </a:lnTo>
                  <a:lnTo>
                    <a:pt x="94" y="296"/>
                  </a:lnTo>
                  <a:lnTo>
                    <a:pt x="92" y="299"/>
                  </a:lnTo>
                  <a:lnTo>
                    <a:pt x="91" y="301"/>
                  </a:lnTo>
                  <a:lnTo>
                    <a:pt x="89" y="303"/>
                  </a:lnTo>
                  <a:lnTo>
                    <a:pt x="88" y="304"/>
                  </a:lnTo>
                  <a:lnTo>
                    <a:pt x="85" y="305"/>
                  </a:lnTo>
                  <a:lnTo>
                    <a:pt x="83" y="305"/>
                  </a:lnTo>
                  <a:lnTo>
                    <a:pt x="81" y="305"/>
                  </a:lnTo>
                  <a:lnTo>
                    <a:pt x="79" y="305"/>
                  </a:lnTo>
                  <a:lnTo>
                    <a:pt x="76" y="305"/>
                  </a:lnTo>
                  <a:lnTo>
                    <a:pt x="74" y="305"/>
                  </a:lnTo>
                  <a:lnTo>
                    <a:pt x="72" y="305"/>
                  </a:lnTo>
                  <a:lnTo>
                    <a:pt x="70" y="304"/>
                  </a:lnTo>
                  <a:lnTo>
                    <a:pt x="68" y="303"/>
                  </a:lnTo>
                  <a:lnTo>
                    <a:pt x="66" y="301"/>
                  </a:lnTo>
                  <a:lnTo>
                    <a:pt x="66" y="299"/>
                  </a:lnTo>
                  <a:lnTo>
                    <a:pt x="66" y="296"/>
                  </a:lnTo>
                  <a:lnTo>
                    <a:pt x="66" y="193"/>
                  </a:lnTo>
                  <a:lnTo>
                    <a:pt x="19" y="193"/>
                  </a:lnTo>
                  <a:lnTo>
                    <a:pt x="65" y="45"/>
                  </a:lnTo>
                  <a:lnTo>
                    <a:pt x="61" y="45"/>
                  </a:lnTo>
                  <a:lnTo>
                    <a:pt x="22" y="133"/>
                  </a:lnTo>
                  <a:lnTo>
                    <a:pt x="22" y="131"/>
                  </a:lnTo>
                  <a:lnTo>
                    <a:pt x="20" y="134"/>
                  </a:lnTo>
                  <a:lnTo>
                    <a:pt x="19" y="136"/>
                  </a:lnTo>
                  <a:lnTo>
                    <a:pt x="17" y="138"/>
                  </a:lnTo>
                  <a:lnTo>
                    <a:pt x="16" y="139"/>
                  </a:lnTo>
                  <a:lnTo>
                    <a:pt x="15" y="141"/>
                  </a:lnTo>
                  <a:lnTo>
                    <a:pt x="13" y="141"/>
                  </a:lnTo>
                  <a:lnTo>
                    <a:pt x="11" y="141"/>
                  </a:lnTo>
                  <a:lnTo>
                    <a:pt x="9" y="141"/>
                  </a:lnTo>
                  <a:lnTo>
                    <a:pt x="7" y="141"/>
                  </a:lnTo>
                  <a:lnTo>
                    <a:pt x="5" y="141"/>
                  </a:lnTo>
                  <a:lnTo>
                    <a:pt x="3" y="141"/>
                  </a:lnTo>
                  <a:lnTo>
                    <a:pt x="2" y="139"/>
                  </a:lnTo>
                  <a:lnTo>
                    <a:pt x="0" y="137"/>
                  </a:lnTo>
                  <a:lnTo>
                    <a:pt x="0" y="135"/>
                  </a:lnTo>
                  <a:lnTo>
                    <a:pt x="0" y="133"/>
                  </a:lnTo>
                  <a:lnTo>
                    <a:pt x="1" y="129"/>
                  </a:lnTo>
                  <a:lnTo>
                    <a:pt x="1" y="128"/>
                  </a:lnTo>
                  <a:lnTo>
                    <a:pt x="34" y="34"/>
                  </a:lnTo>
                  <a:lnTo>
                    <a:pt x="34" y="32"/>
                  </a:lnTo>
                  <a:lnTo>
                    <a:pt x="36" y="28"/>
                  </a:lnTo>
                  <a:lnTo>
                    <a:pt x="38" y="24"/>
                  </a:lnTo>
                  <a:lnTo>
                    <a:pt x="40" y="21"/>
                  </a:lnTo>
                  <a:lnTo>
                    <a:pt x="43" y="17"/>
                  </a:lnTo>
                  <a:lnTo>
                    <a:pt x="45" y="15"/>
                  </a:lnTo>
                  <a:lnTo>
                    <a:pt x="46" y="13"/>
                  </a:lnTo>
                  <a:lnTo>
                    <a:pt x="48" y="11"/>
                  </a:lnTo>
                  <a:lnTo>
                    <a:pt x="51" y="9"/>
                  </a:lnTo>
                  <a:lnTo>
                    <a:pt x="53" y="9"/>
                  </a:lnTo>
                  <a:lnTo>
                    <a:pt x="55" y="7"/>
                  </a:lnTo>
                  <a:lnTo>
                    <a:pt x="56" y="7"/>
                  </a:lnTo>
                  <a:lnTo>
                    <a:pt x="59" y="5"/>
                  </a:lnTo>
                  <a:lnTo>
                    <a:pt x="61" y="5"/>
                  </a:lnTo>
                  <a:lnTo>
                    <a:pt x="64" y="3"/>
                  </a:lnTo>
                  <a:lnTo>
                    <a:pt x="68" y="2"/>
                  </a:lnTo>
                  <a:lnTo>
                    <a:pt x="72" y="1"/>
                  </a:lnTo>
                  <a:lnTo>
                    <a:pt x="72" y="0"/>
                  </a:lnTo>
                  <a:lnTo>
                    <a:pt x="99" y="0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33" name="Freeform 101"/>
            <p:cNvSpPr>
              <a:spLocks/>
            </p:cNvSpPr>
            <p:nvPr/>
          </p:nvSpPr>
          <p:spPr bwMode="auto">
            <a:xfrm>
              <a:off x="4827" y="1314"/>
              <a:ext cx="131" cy="302"/>
            </a:xfrm>
            <a:custGeom>
              <a:avLst/>
              <a:gdLst>
                <a:gd name="T0" fmla="*/ 51 w 166"/>
                <a:gd name="T1" fmla="*/ 144 h 307"/>
                <a:gd name="T2" fmla="*/ 47 w 166"/>
                <a:gd name="T3" fmla="*/ 280 h 307"/>
                <a:gd name="T4" fmla="*/ 46 w 166"/>
                <a:gd name="T5" fmla="*/ 288 h 307"/>
                <a:gd name="T6" fmla="*/ 40 w 166"/>
                <a:gd name="T7" fmla="*/ 295 h 307"/>
                <a:gd name="T8" fmla="*/ 36 w 166"/>
                <a:gd name="T9" fmla="*/ 296 h 307"/>
                <a:gd name="T10" fmla="*/ 29 w 166"/>
                <a:gd name="T11" fmla="*/ 295 h 307"/>
                <a:gd name="T12" fmla="*/ 25 w 166"/>
                <a:gd name="T13" fmla="*/ 288 h 307"/>
                <a:gd name="T14" fmla="*/ 24 w 166"/>
                <a:gd name="T15" fmla="*/ 280 h 307"/>
                <a:gd name="T16" fmla="*/ 21 w 166"/>
                <a:gd name="T17" fmla="*/ 135 h 307"/>
                <a:gd name="T18" fmla="*/ 18 w 166"/>
                <a:gd name="T19" fmla="*/ 142 h 307"/>
                <a:gd name="T20" fmla="*/ 13 w 166"/>
                <a:gd name="T21" fmla="*/ 145 h 307"/>
                <a:gd name="T22" fmla="*/ 7 w 166"/>
                <a:gd name="T23" fmla="*/ 145 h 307"/>
                <a:gd name="T24" fmla="*/ 3 w 166"/>
                <a:gd name="T25" fmla="*/ 143 h 307"/>
                <a:gd name="T26" fmla="*/ 0 w 166"/>
                <a:gd name="T27" fmla="*/ 138 h 307"/>
                <a:gd name="T28" fmla="*/ 1 w 166"/>
                <a:gd name="T29" fmla="*/ 31 h 307"/>
                <a:gd name="T30" fmla="*/ 1 w 166"/>
                <a:gd name="T31" fmla="*/ 28 h 307"/>
                <a:gd name="T32" fmla="*/ 2 w 166"/>
                <a:gd name="T33" fmla="*/ 20 h 307"/>
                <a:gd name="T34" fmla="*/ 7 w 166"/>
                <a:gd name="T35" fmla="*/ 12 h 307"/>
                <a:gd name="T36" fmla="*/ 10 w 166"/>
                <a:gd name="T37" fmla="*/ 6 h 307"/>
                <a:gd name="T38" fmla="*/ 17 w 166"/>
                <a:gd name="T39" fmla="*/ 2 h 307"/>
                <a:gd name="T40" fmla="*/ 25 w 166"/>
                <a:gd name="T41" fmla="*/ 0 h 307"/>
                <a:gd name="T42" fmla="*/ 78 w 166"/>
                <a:gd name="T43" fmla="*/ 0 h 307"/>
                <a:gd name="T44" fmla="*/ 80 w 166"/>
                <a:gd name="T45" fmla="*/ 2 h 307"/>
                <a:gd name="T46" fmla="*/ 87 w 166"/>
                <a:gd name="T47" fmla="*/ 3 h 307"/>
                <a:gd name="T48" fmla="*/ 93 w 166"/>
                <a:gd name="T49" fmla="*/ 9 h 307"/>
                <a:gd name="T50" fmla="*/ 98 w 166"/>
                <a:gd name="T51" fmla="*/ 16 h 307"/>
                <a:gd name="T52" fmla="*/ 100 w 166"/>
                <a:gd name="T53" fmla="*/ 25 h 307"/>
                <a:gd name="T54" fmla="*/ 103 w 166"/>
                <a:gd name="T55" fmla="*/ 31 h 307"/>
                <a:gd name="T56" fmla="*/ 103 w 166"/>
                <a:gd name="T57" fmla="*/ 135 h 307"/>
                <a:gd name="T58" fmla="*/ 99 w 166"/>
                <a:gd name="T59" fmla="*/ 142 h 307"/>
                <a:gd name="T60" fmla="*/ 95 w 166"/>
                <a:gd name="T61" fmla="*/ 145 h 307"/>
                <a:gd name="T62" fmla="*/ 90 w 166"/>
                <a:gd name="T63" fmla="*/ 145 h 307"/>
                <a:gd name="T64" fmla="*/ 86 w 166"/>
                <a:gd name="T65" fmla="*/ 144 h 307"/>
                <a:gd name="T66" fmla="*/ 83 w 166"/>
                <a:gd name="T67" fmla="*/ 138 h 307"/>
                <a:gd name="T68" fmla="*/ 79 w 166"/>
                <a:gd name="T69" fmla="*/ 49 h 307"/>
                <a:gd name="T70" fmla="*/ 78 w 166"/>
                <a:gd name="T71" fmla="*/ 285 h 307"/>
                <a:gd name="T72" fmla="*/ 75 w 166"/>
                <a:gd name="T73" fmla="*/ 293 h 307"/>
                <a:gd name="T74" fmla="*/ 68 w 166"/>
                <a:gd name="T75" fmla="*/ 296 h 307"/>
                <a:gd name="T76" fmla="*/ 62 w 166"/>
                <a:gd name="T77" fmla="*/ 295 h 307"/>
                <a:gd name="T78" fmla="*/ 58 w 166"/>
                <a:gd name="T79" fmla="*/ 291 h 307"/>
                <a:gd name="T80" fmla="*/ 55 w 166"/>
                <a:gd name="T81" fmla="*/ 282 h 307"/>
                <a:gd name="T82" fmla="*/ 51 w 166"/>
                <a:gd name="T83" fmla="*/ 144 h 307"/>
                <a:gd name="T84" fmla="*/ 55 w 166"/>
                <a:gd name="T85" fmla="*/ 280 h 30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6"/>
                <a:gd name="T130" fmla="*/ 0 h 307"/>
                <a:gd name="T131" fmla="*/ 166 w 166"/>
                <a:gd name="T132" fmla="*/ 307 h 30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6" h="307">
                  <a:moveTo>
                    <a:pt x="89" y="148"/>
                  </a:moveTo>
                  <a:lnTo>
                    <a:pt x="82" y="148"/>
                  </a:lnTo>
                  <a:lnTo>
                    <a:pt x="76" y="148"/>
                  </a:lnTo>
                  <a:lnTo>
                    <a:pt x="76" y="290"/>
                  </a:lnTo>
                  <a:lnTo>
                    <a:pt x="76" y="292"/>
                  </a:lnTo>
                  <a:lnTo>
                    <a:pt x="74" y="295"/>
                  </a:lnTo>
                  <a:lnTo>
                    <a:pt x="73" y="298"/>
                  </a:lnTo>
                  <a:lnTo>
                    <a:pt x="71" y="301"/>
                  </a:lnTo>
                  <a:lnTo>
                    <a:pt x="69" y="303"/>
                  </a:lnTo>
                  <a:lnTo>
                    <a:pt x="65" y="305"/>
                  </a:lnTo>
                  <a:lnTo>
                    <a:pt x="63" y="305"/>
                  </a:lnTo>
                  <a:lnTo>
                    <a:pt x="59" y="306"/>
                  </a:lnTo>
                  <a:lnTo>
                    <a:pt x="57" y="306"/>
                  </a:lnTo>
                  <a:lnTo>
                    <a:pt x="53" y="306"/>
                  </a:lnTo>
                  <a:lnTo>
                    <a:pt x="51" y="305"/>
                  </a:lnTo>
                  <a:lnTo>
                    <a:pt x="47" y="305"/>
                  </a:lnTo>
                  <a:lnTo>
                    <a:pt x="45" y="303"/>
                  </a:lnTo>
                  <a:lnTo>
                    <a:pt x="42" y="301"/>
                  </a:lnTo>
                  <a:lnTo>
                    <a:pt x="41" y="298"/>
                  </a:lnTo>
                  <a:lnTo>
                    <a:pt x="39" y="295"/>
                  </a:lnTo>
                  <a:lnTo>
                    <a:pt x="39" y="292"/>
                  </a:lnTo>
                  <a:lnTo>
                    <a:pt x="39" y="290"/>
                  </a:lnTo>
                  <a:lnTo>
                    <a:pt x="39" y="51"/>
                  </a:lnTo>
                  <a:lnTo>
                    <a:pt x="32" y="51"/>
                  </a:lnTo>
                  <a:lnTo>
                    <a:pt x="33" y="139"/>
                  </a:lnTo>
                  <a:lnTo>
                    <a:pt x="31" y="142"/>
                  </a:lnTo>
                  <a:lnTo>
                    <a:pt x="31" y="144"/>
                  </a:lnTo>
                  <a:lnTo>
                    <a:pt x="29" y="146"/>
                  </a:lnTo>
                  <a:lnTo>
                    <a:pt x="27" y="148"/>
                  </a:lnTo>
                  <a:lnTo>
                    <a:pt x="23" y="149"/>
                  </a:lnTo>
                  <a:lnTo>
                    <a:pt x="21" y="149"/>
                  </a:lnTo>
                  <a:lnTo>
                    <a:pt x="18" y="149"/>
                  </a:lnTo>
                  <a:lnTo>
                    <a:pt x="16" y="149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7" y="149"/>
                  </a:lnTo>
                  <a:lnTo>
                    <a:pt x="5" y="147"/>
                  </a:lnTo>
                  <a:lnTo>
                    <a:pt x="3" y="146"/>
                  </a:lnTo>
                  <a:lnTo>
                    <a:pt x="1" y="144"/>
                  </a:lnTo>
                  <a:lnTo>
                    <a:pt x="0" y="142"/>
                  </a:lnTo>
                  <a:lnTo>
                    <a:pt x="0" y="139"/>
                  </a:lnTo>
                  <a:lnTo>
                    <a:pt x="1" y="33"/>
                  </a:lnTo>
                  <a:lnTo>
                    <a:pt x="1" y="32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3" y="22"/>
                  </a:lnTo>
                  <a:lnTo>
                    <a:pt x="4" y="20"/>
                  </a:lnTo>
                  <a:lnTo>
                    <a:pt x="6" y="17"/>
                  </a:lnTo>
                  <a:lnTo>
                    <a:pt x="8" y="15"/>
                  </a:lnTo>
                  <a:lnTo>
                    <a:pt x="11" y="12"/>
                  </a:lnTo>
                  <a:lnTo>
                    <a:pt x="12" y="10"/>
                  </a:lnTo>
                  <a:lnTo>
                    <a:pt x="15" y="8"/>
                  </a:lnTo>
                  <a:lnTo>
                    <a:pt x="17" y="6"/>
                  </a:lnTo>
                  <a:lnTo>
                    <a:pt x="21" y="4"/>
                  </a:lnTo>
                  <a:lnTo>
                    <a:pt x="24" y="4"/>
                  </a:lnTo>
                  <a:lnTo>
                    <a:pt x="27" y="2"/>
                  </a:lnTo>
                  <a:lnTo>
                    <a:pt x="31" y="2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78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2"/>
                  </a:lnTo>
                  <a:lnTo>
                    <a:pt x="133" y="2"/>
                  </a:lnTo>
                  <a:lnTo>
                    <a:pt x="137" y="3"/>
                  </a:lnTo>
                  <a:lnTo>
                    <a:pt x="140" y="3"/>
                  </a:lnTo>
                  <a:lnTo>
                    <a:pt x="142" y="5"/>
                  </a:lnTo>
                  <a:lnTo>
                    <a:pt x="146" y="7"/>
                  </a:lnTo>
                  <a:lnTo>
                    <a:pt x="149" y="9"/>
                  </a:lnTo>
                  <a:lnTo>
                    <a:pt x="153" y="11"/>
                  </a:lnTo>
                  <a:lnTo>
                    <a:pt x="155" y="14"/>
                  </a:lnTo>
                  <a:lnTo>
                    <a:pt x="157" y="16"/>
                  </a:lnTo>
                  <a:lnTo>
                    <a:pt x="159" y="20"/>
                  </a:lnTo>
                  <a:lnTo>
                    <a:pt x="160" y="22"/>
                  </a:lnTo>
                  <a:lnTo>
                    <a:pt x="161" y="25"/>
                  </a:lnTo>
                  <a:lnTo>
                    <a:pt x="163" y="28"/>
                  </a:lnTo>
                  <a:lnTo>
                    <a:pt x="163" y="32"/>
                  </a:lnTo>
                  <a:lnTo>
                    <a:pt x="165" y="33"/>
                  </a:lnTo>
                  <a:lnTo>
                    <a:pt x="165" y="139"/>
                  </a:lnTo>
                  <a:lnTo>
                    <a:pt x="163" y="142"/>
                  </a:lnTo>
                  <a:lnTo>
                    <a:pt x="162" y="144"/>
                  </a:lnTo>
                  <a:lnTo>
                    <a:pt x="160" y="146"/>
                  </a:lnTo>
                  <a:lnTo>
                    <a:pt x="159" y="147"/>
                  </a:lnTo>
                  <a:lnTo>
                    <a:pt x="155" y="149"/>
                  </a:lnTo>
                  <a:lnTo>
                    <a:pt x="153" y="149"/>
                  </a:lnTo>
                  <a:lnTo>
                    <a:pt x="150" y="149"/>
                  </a:lnTo>
                  <a:lnTo>
                    <a:pt x="149" y="149"/>
                  </a:lnTo>
                  <a:lnTo>
                    <a:pt x="145" y="149"/>
                  </a:lnTo>
                  <a:lnTo>
                    <a:pt x="143" y="149"/>
                  </a:lnTo>
                  <a:lnTo>
                    <a:pt x="140" y="149"/>
                  </a:lnTo>
                  <a:lnTo>
                    <a:pt x="138" y="148"/>
                  </a:lnTo>
                  <a:lnTo>
                    <a:pt x="136" y="146"/>
                  </a:lnTo>
                  <a:lnTo>
                    <a:pt x="134" y="144"/>
                  </a:lnTo>
                  <a:lnTo>
                    <a:pt x="133" y="142"/>
                  </a:lnTo>
                  <a:lnTo>
                    <a:pt x="133" y="139"/>
                  </a:lnTo>
                  <a:lnTo>
                    <a:pt x="133" y="51"/>
                  </a:lnTo>
                  <a:lnTo>
                    <a:pt x="127" y="51"/>
                  </a:lnTo>
                  <a:lnTo>
                    <a:pt x="127" y="290"/>
                  </a:lnTo>
                  <a:lnTo>
                    <a:pt x="127" y="292"/>
                  </a:lnTo>
                  <a:lnTo>
                    <a:pt x="125" y="295"/>
                  </a:lnTo>
                  <a:lnTo>
                    <a:pt x="124" y="298"/>
                  </a:lnTo>
                  <a:lnTo>
                    <a:pt x="121" y="301"/>
                  </a:lnTo>
                  <a:lnTo>
                    <a:pt x="120" y="303"/>
                  </a:lnTo>
                  <a:lnTo>
                    <a:pt x="116" y="305"/>
                  </a:lnTo>
                  <a:lnTo>
                    <a:pt x="113" y="305"/>
                  </a:lnTo>
                  <a:lnTo>
                    <a:pt x="109" y="306"/>
                  </a:lnTo>
                  <a:lnTo>
                    <a:pt x="107" y="306"/>
                  </a:lnTo>
                  <a:lnTo>
                    <a:pt x="103" y="306"/>
                  </a:lnTo>
                  <a:lnTo>
                    <a:pt x="100" y="305"/>
                  </a:lnTo>
                  <a:lnTo>
                    <a:pt x="97" y="305"/>
                  </a:lnTo>
                  <a:lnTo>
                    <a:pt x="95" y="303"/>
                  </a:lnTo>
                  <a:lnTo>
                    <a:pt x="92" y="301"/>
                  </a:lnTo>
                  <a:lnTo>
                    <a:pt x="90" y="298"/>
                  </a:lnTo>
                  <a:lnTo>
                    <a:pt x="89" y="295"/>
                  </a:lnTo>
                  <a:lnTo>
                    <a:pt x="89" y="292"/>
                  </a:lnTo>
                  <a:lnTo>
                    <a:pt x="89" y="290"/>
                  </a:lnTo>
                  <a:lnTo>
                    <a:pt x="89" y="148"/>
                  </a:lnTo>
                  <a:lnTo>
                    <a:pt x="82" y="148"/>
                  </a:lnTo>
                  <a:lnTo>
                    <a:pt x="89" y="148"/>
                  </a:lnTo>
                  <a:lnTo>
                    <a:pt x="89" y="290"/>
                  </a:lnTo>
                  <a:lnTo>
                    <a:pt x="89" y="148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34" name="Oval 102"/>
            <p:cNvSpPr>
              <a:spLocks noChangeArrowheads="1"/>
            </p:cNvSpPr>
            <p:nvPr/>
          </p:nvSpPr>
          <p:spPr bwMode="auto">
            <a:xfrm>
              <a:off x="4865" y="1250"/>
              <a:ext cx="52" cy="5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35" name="Oval 103"/>
            <p:cNvSpPr>
              <a:spLocks noChangeArrowheads="1"/>
            </p:cNvSpPr>
            <p:nvPr/>
          </p:nvSpPr>
          <p:spPr bwMode="auto">
            <a:xfrm>
              <a:off x="5143" y="1427"/>
              <a:ext cx="36" cy="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36" name="Freeform 104"/>
            <p:cNvSpPr>
              <a:spLocks/>
            </p:cNvSpPr>
            <p:nvPr/>
          </p:nvSpPr>
          <p:spPr bwMode="auto">
            <a:xfrm>
              <a:off x="5130" y="1468"/>
              <a:ext cx="62" cy="148"/>
            </a:xfrm>
            <a:custGeom>
              <a:avLst/>
              <a:gdLst>
                <a:gd name="T0" fmla="*/ 24 w 79"/>
                <a:gd name="T1" fmla="*/ 69 h 150"/>
                <a:gd name="T2" fmla="*/ 23 w 79"/>
                <a:gd name="T3" fmla="*/ 137 h 150"/>
                <a:gd name="T4" fmla="*/ 21 w 79"/>
                <a:gd name="T5" fmla="*/ 143 h 150"/>
                <a:gd name="T6" fmla="*/ 19 w 79"/>
                <a:gd name="T7" fmla="*/ 145 h 150"/>
                <a:gd name="T8" fmla="*/ 17 w 79"/>
                <a:gd name="T9" fmla="*/ 145 h 150"/>
                <a:gd name="T10" fmla="*/ 13 w 79"/>
                <a:gd name="T11" fmla="*/ 145 h 150"/>
                <a:gd name="T12" fmla="*/ 13 w 79"/>
                <a:gd name="T13" fmla="*/ 143 h 150"/>
                <a:gd name="T14" fmla="*/ 13 w 79"/>
                <a:gd name="T15" fmla="*/ 137 h 150"/>
                <a:gd name="T16" fmla="*/ 10 w 79"/>
                <a:gd name="T17" fmla="*/ 65 h 150"/>
                <a:gd name="T18" fmla="*/ 8 w 79"/>
                <a:gd name="T19" fmla="*/ 71 h 150"/>
                <a:gd name="T20" fmla="*/ 6 w 79"/>
                <a:gd name="T21" fmla="*/ 71 h 150"/>
                <a:gd name="T22" fmla="*/ 4 w 79"/>
                <a:gd name="T23" fmla="*/ 71 h 150"/>
                <a:gd name="T24" fmla="*/ 2 w 79"/>
                <a:gd name="T25" fmla="*/ 71 h 150"/>
                <a:gd name="T26" fmla="*/ 0 w 79"/>
                <a:gd name="T27" fmla="*/ 67 h 150"/>
                <a:gd name="T28" fmla="*/ 1 w 79"/>
                <a:gd name="T29" fmla="*/ 18 h 150"/>
                <a:gd name="T30" fmla="*/ 1 w 79"/>
                <a:gd name="T31" fmla="*/ 16 h 150"/>
                <a:gd name="T32" fmla="*/ 2 w 79"/>
                <a:gd name="T33" fmla="*/ 12 h 150"/>
                <a:gd name="T34" fmla="*/ 4 w 79"/>
                <a:gd name="T35" fmla="*/ 6 h 150"/>
                <a:gd name="T36" fmla="*/ 6 w 79"/>
                <a:gd name="T37" fmla="*/ 3 h 150"/>
                <a:gd name="T38" fmla="*/ 10 w 79"/>
                <a:gd name="T39" fmla="*/ 1 h 150"/>
                <a:gd name="T40" fmla="*/ 13 w 79"/>
                <a:gd name="T41" fmla="*/ 0 h 150"/>
                <a:gd name="T42" fmla="*/ 24 w 79"/>
                <a:gd name="T43" fmla="*/ 0 h 150"/>
                <a:gd name="T44" fmla="*/ 38 w 79"/>
                <a:gd name="T45" fmla="*/ 0 h 150"/>
                <a:gd name="T46" fmla="*/ 40 w 79"/>
                <a:gd name="T47" fmla="*/ 2 h 150"/>
                <a:gd name="T48" fmla="*/ 42 w 79"/>
                <a:gd name="T49" fmla="*/ 4 h 150"/>
                <a:gd name="T50" fmla="*/ 45 w 79"/>
                <a:gd name="T51" fmla="*/ 8 h 150"/>
                <a:gd name="T52" fmla="*/ 47 w 79"/>
                <a:gd name="T53" fmla="*/ 12 h 150"/>
                <a:gd name="T54" fmla="*/ 47 w 79"/>
                <a:gd name="T55" fmla="*/ 18 h 150"/>
                <a:gd name="T56" fmla="*/ 48 w 79"/>
                <a:gd name="T57" fmla="*/ 18 h 150"/>
                <a:gd name="T58" fmla="*/ 47 w 79"/>
                <a:gd name="T59" fmla="*/ 69 h 150"/>
                <a:gd name="T60" fmla="*/ 46 w 79"/>
                <a:gd name="T61" fmla="*/ 71 h 150"/>
                <a:gd name="T62" fmla="*/ 44 w 79"/>
                <a:gd name="T63" fmla="*/ 71 h 150"/>
                <a:gd name="T64" fmla="*/ 41 w 79"/>
                <a:gd name="T65" fmla="*/ 71 h 150"/>
                <a:gd name="T66" fmla="*/ 39 w 79"/>
                <a:gd name="T67" fmla="*/ 69 h 150"/>
                <a:gd name="T68" fmla="*/ 39 w 79"/>
                <a:gd name="T69" fmla="*/ 27 h 150"/>
                <a:gd name="T70" fmla="*/ 38 w 79"/>
                <a:gd name="T71" fmla="*/ 139 h 150"/>
                <a:gd name="T72" fmla="*/ 35 w 79"/>
                <a:gd name="T73" fmla="*/ 144 h 150"/>
                <a:gd name="T74" fmla="*/ 33 w 79"/>
                <a:gd name="T75" fmla="*/ 145 h 150"/>
                <a:gd name="T76" fmla="*/ 30 w 79"/>
                <a:gd name="T77" fmla="*/ 145 h 150"/>
                <a:gd name="T78" fmla="*/ 27 w 79"/>
                <a:gd name="T79" fmla="*/ 144 h 150"/>
                <a:gd name="T80" fmla="*/ 27 w 79"/>
                <a:gd name="T81" fmla="*/ 141 h 150"/>
                <a:gd name="T82" fmla="*/ 27 w 79"/>
                <a:gd name="T83" fmla="*/ 71 h 150"/>
                <a:gd name="T84" fmla="*/ 27 w 79"/>
                <a:gd name="T85" fmla="*/ 71 h 150"/>
                <a:gd name="T86" fmla="*/ 27 w 79"/>
                <a:gd name="T87" fmla="*/ 71 h 15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9"/>
                <a:gd name="T133" fmla="*/ 0 h 150"/>
                <a:gd name="T134" fmla="*/ 79 w 79"/>
                <a:gd name="T135" fmla="*/ 150 h 15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9" h="150">
                  <a:moveTo>
                    <a:pt x="43" y="73"/>
                  </a:moveTo>
                  <a:lnTo>
                    <a:pt x="40" y="73"/>
                  </a:lnTo>
                  <a:lnTo>
                    <a:pt x="40" y="71"/>
                  </a:lnTo>
                  <a:lnTo>
                    <a:pt x="40" y="73"/>
                  </a:lnTo>
                  <a:lnTo>
                    <a:pt x="37" y="73"/>
                  </a:lnTo>
                  <a:lnTo>
                    <a:pt x="37" y="141"/>
                  </a:lnTo>
                  <a:lnTo>
                    <a:pt x="37" y="143"/>
                  </a:lnTo>
                  <a:lnTo>
                    <a:pt x="35" y="145"/>
                  </a:lnTo>
                  <a:lnTo>
                    <a:pt x="35" y="147"/>
                  </a:lnTo>
                  <a:lnTo>
                    <a:pt x="33" y="148"/>
                  </a:lnTo>
                  <a:lnTo>
                    <a:pt x="31" y="149"/>
                  </a:lnTo>
                  <a:lnTo>
                    <a:pt x="30" y="149"/>
                  </a:lnTo>
                  <a:lnTo>
                    <a:pt x="28" y="149"/>
                  </a:lnTo>
                  <a:lnTo>
                    <a:pt x="26" y="149"/>
                  </a:lnTo>
                  <a:lnTo>
                    <a:pt x="24" y="149"/>
                  </a:lnTo>
                  <a:lnTo>
                    <a:pt x="22" y="149"/>
                  </a:lnTo>
                  <a:lnTo>
                    <a:pt x="21" y="148"/>
                  </a:lnTo>
                  <a:lnTo>
                    <a:pt x="20" y="148"/>
                  </a:lnTo>
                  <a:lnTo>
                    <a:pt x="20" y="147"/>
                  </a:lnTo>
                  <a:lnTo>
                    <a:pt x="20" y="145"/>
                  </a:lnTo>
                  <a:lnTo>
                    <a:pt x="20" y="143"/>
                  </a:lnTo>
                  <a:lnTo>
                    <a:pt x="20" y="141"/>
                  </a:lnTo>
                  <a:lnTo>
                    <a:pt x="20" y="27"/>
                  </a:lnTo>
                  <a:lnTo>
                    <a:pt x="17" y="27"/>
                  </a:lnTo>
                  <a:lnTo>
                    <a:pt x="17" y="67"/>
                  </a:lnTo>
                  <a:lnTo>
                    <a:pt x="15" y="69"/>
                  </a:lnTo>
                  <a:lnTo>
                    <a:pt x="15" y="71"/>
                  </a:lnTo>
                  <a:lnTo>
                    <a:pt x="13" y="73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8" y="73"/>
                  </a:lnTo>
                  <a:lnTo>
                    <a:pt x="6" y="73"/>
                  </a:lnTo>
                  <a:lnTo>
                    <a:pt x="5" y="73"/>
                  </a:lnTo>
                  <a:lnTo>
                    <a:pt x="3" y="73"/>
                  </a:lnTo>
                  <a:lnTo>
                    <a:pt x="1" y="73"/>
                  </a:lnTo>
                  <a:lnTo>
                    <a:pt x="1" y="71"/>
                  </a:lnTo>
                  <a:lnTo>
                    <a:pt x="0" y="69"/>
                  </a:lnTo>
                  <a:lnTo>
                    <a:pt x="0" y="67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5" y="8"/>
                  </a:lnTo>
                  <a:lnTo>
                    <a:pt x="7" y="6"/>
                  </a:lnTo>
                  <a:lnTo>
                    <a:pt x="9" y="4"/>
                  </a:lnTo>
                  <a:lnTo>
                    <a:pt x="10" y="3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1"/>
                  </a:lnTo>
                  <a:lnTo>
                    <a:pt x="18" y="1"/>
                  </a:lnTo>
                  <a:lnTo>
                    <a:pt x="20" y="0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60" y="0"/>
                  </a:lnTo>
                  <a:lnTo>
                    <a:pt x="61" y="0"/>
                  </a:lnTo>
                  <a:lnTo>
                    <a:pt x="61" y="1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7" y="2"/>
                  </a:lnTo>
                  <a:lnTo>
                    <a:pt x="67" y="3"/>
                  </a:lnTo>
                  <a:lnTo>
                    <a:pt x="69" y="4"/>
                  </a:lnTo>
                  <a:lnTo>
                    <a:pt x="71" y="6"/>
                  </a:lnTo>
                  <a:lnTo>
                    <a:pt x="73" y="6"/>
                  </a:lnTo>
                  <a:lnTo>
                    <a:pt x="73" y="8"/>
                  </a:lnTo>
                  <a:lnTo>
                    <a:pt x="75" y="10"/>
                  </a:lnTo>
                  <a:lnTo>
                    <a:pt x="75" y="12"/>
                  </a:lnTo>
                  <a:lnTo>
                    <a:pt x="77" y="12"/>
                  </a:lnTo>
                  <a:lnTo>
                    <a:pt x="77" y="14"/>
                  </a:lnTo>
                  <a:lnTo>
                    <a:pt x="77" y="16"/>
                  </a:lnTo>
                  <a:lnTo>
                    <a:pt x="77" y="18"/>
                  </a:lnTo>
                  <a:lnTo>
                    <a:pt x="78" y="18"/>
                  </a:lnTo>
                  <a:lnTo>
                    <a:pt x="78" y="67"/>
                  </a:lnTo>
                  <a:lnTo>
                    <a:pt x="77" y="69"/>
                  </a:lnTo>
                  <a:lnTo>
                    <a:pt x="77" y="71"/>
                  </a:lnTo>
                  <a:lnTo>
                    <a:pt x="76" y="73"/>
                  </a:lnTo>
                  <a:lnTo>
                    <a:pt x="74" y="73"/>
                  </a:lnTo>
                  <a:lnTo>
                    <a:pt x="73" y="73"/>
                  </a:lnTo>
                  <a:lnTo>
                    <a:pt x="71" y="73"/>
                  </a:lnTo>
                  <a:lnTo>
                    <a:pt x="69" y="73"/>
                  </a:lnTo>
                  <a:lnTo>
                    <a:pt x="68" y="73"/>
                  </a:lnTo>
                  <a:lnTo>
                    <a:pt x="66" y="73"/>
                  </a:lnTo>
                  <a:lnTo>
                    <a:pt x="64" y="73"/>
                  </a:lnTo>
                  <a:lnTo>
                    <a:pt x="64" y="71"/>
                  </a:lnTo>
                  <a:lnTo>
                    <a:pt x="64" y="69"/>
                  </a:lnTo>
                  <a:lnTo>
                    <a:pt x="64" y="67"/>
                  </a:lnTo>
                  <a:lnTo>
                    <a:pt x="64" y="27"/>
                  </a:lnTo>
                  <a:lnTo>
                    <a:pt x="61" y="27"/>
                  </a:lnTo>
                  <a:lnTo>
                    <a:pt x="61" y="141"/>
                  </a:lnTo>
                  <a:lnTo>
                    <a:pt x="61" y="143"/>
                  </a:lnTo>
                  <a:lnTo>
                    <a:pt x="59" y="145"/>
                  </a:lnTo>
                  <a:lnTo>
                    <a:pt x="59" y="147"/>
                  </a:lnTo>
                  <a:lnTo>
                    <a:pt x="57" y="148"/>
                  </a:lnTo>
                  <a:lnTo>
                    <a:pt x="55" y="149"/>
                  </a:lnTo>
                  <a:lnTo>
                    <a:pt x="53" y="149"/>
                  </a:lnTo>
                  <a:lnTo>
                    <a:pt x="51" y="149"/>
                  </a:lnTo>
                  <a:lnTo>
                    <a:pt x="49" y="149"/>
                  </a:lnTo>
                  <a:lnTo>
                    <a:pt x="48" y="149"/>
                  </a:lnTo>
                  <a:lnTo>
                    <a:pt x="46" y="149"/>
                  </a:lnTo>
                  <a:lnTo>
                    <a:pt x="45" y="148"/>
                  </a:lnTo>
                  <a:lnTo>
                    <a:pt x="43" y="148"/>
                  </a:lnTo>
                  <a:lnTo>
                    <a:pt x="43" y="147"/>
                  </a:lnTo>
                  <a:lnTo>
                    <a:pt x="43" y="145"/>
                  </a:lnTo>
                  <a:lnTo>
                    <a:pt x="43" y="143"/>
                  </a:lnTo>
                  <a:lnTo>
                    <a:pt x="43" y="141"/>
                  </a:lnTo>
                  <a:lnTo>
                    <a:pt x="43" y="73"/>
                  </a:lnTo>
                  <a:lnTo>
                    <a:pt x="40" y="73"/>
                  </a:lnTo>
                  <a:lnTo>
                    <a:pt x="43" y="73"/>
                  </a:lnTo>
                  <a:lnTo>
                    <a:pt x="43" y="141"/>
                  </a:lnTo>
                  <a:lnTo>
                    <a:pt x="43" y="73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37" name="Freeform 105"/>
            <p:cNvSpPr>
              <a:spLocks/>
            </p:cNvSpPr>
            <p:nvPr/>
          </p:nvSpPr>
          <p:spPr bwMode="auto">
            <a:xfrm>
              <a:off x="4749" y="1468"/>
              <a:ext cx="76" cy="149"/>
            </a:xfrm>
            <a:custGeom>
              <a:avLst/>
              <a:gdLst>
                <a:gd name="T0" fmla="*/ 38 w 97"/>
                <a:gd name="T1" fmla="*/ 0 h 151"/>
                <a:gd name="T2" fmla="*/ 40 w 97"/>
                <a:gd name="T3" fmla="*/ 2 h 151"/>
                <a:gd name="T4" fmla="*/ 42 w 97"/>
                <a:gd name="T5" fmla="*/ 3 h 151"/>
                <a:gd name="T6" fmla="*/ 44 w 97"/>
                <a:gd name="T7" fmla="*/ 6 h 151"/>
                <a:gd name="T8" fmla="*/ 45 w 97"/>
                <a:gd name="T9" fmla="*/ 9 h 151"/>
                <a:gd name="T10" fmla="*/ 48 w 97"/>
                <a:gd name="T11" fmla="*/ 15 h 151"/>
                <a:gd name="T12" fmla="*/ 59 w 97"/>
                <a:gd name="T13" fmla="*/ 61 h 151"/>
                <a:gd name="T14" fmla="*/ 58 w 97"/>
                <a:gd name="T15" fmla="*/ 65 h 151"/>
                <a:gd name="T16" fmla="*/ 57 w 97"/>
                <a:gd name="T17" fmla="*/ 68 h 151"/>
                <a:gd name="T18" fmla="*/ 56 w 97"/>
                <a:gd name="T19" fmla="*/ 68 h 151"/>
                <a:gd name="T20" fmla="*/ 54 w 97"/>
                <a:gd name="T21" fmla="*/ 68 h 151"/>
                <a:gd name="T22" fmla="*/ 52 w 97"/>
                <a:gd name="T23" fmla="*/ 65 h 151"/>
                <a:gd name="T24" fmla="*/ 52 w 97"/>
                <a:gd name="T25" fmla="*/ 61 h 151"/>
                <a:gd name="T26" fmla="*/ 40 w 97"/>
                <a:gd name="T27" fmla="*/ 23 h 151"/>
                <a:gd name="T28" fmla="*/ 39 w 97"/>
                <a:gd name="T29" fmla="*/ 141 h 151"/>
                <a:gd name="T30" fmla="*/ 38 w 97"/>
                <a:gd name="T31" fmla="*/ 145 h 151"/>
                <a:gd name="T32" fmla="*/ 35 w 97"/>
                <a:gd name="T33" fmla="*/ 146 h 151"/>
                <a:gd name="T34" fmla="*/ 34 w 97"/>
                <a:gd name="T35" fmla="*/ 146 h 151"/>
                <a:gd name="T36" fmla="*/ 32 w 97"/>
                <a:gd name="T37" fmla="*/ 145 h 151"/>
                <a:gd name="T38" fmla="*/ 31 w 97"/>
                <a:gd name="T39" fmla="*/ 143 h 151"/>
                <a:gd name="T40" fmla="*/ 31 w 97"/>
                <a:gd name="T41" fmla="*/ 91 h 151"/>
                <a:gd name="T42" fmla="*/ 27 w 97"/>
                <a:gd name="T43" fmla="*/ 141 h 151"/>
                <a:gd name="T44" fmla="*/ 26 w 97"/>
                <a:gd name="T45" fmla="*/ 145 h 151"/>
                <a:gd name="T46" fmla="*/ 24 w 97"/>
                <a:gd name="T47" fmla="*/ 146 h 151"/>
                <a:gd name="T48" fmla="*/ 22 w 97"/>
                <a:gd name="T49" fmla="*/ 146 h 151"/>
                <a:gd name="T50" fmla="*/ 20 w 97"/>
                <a:gd name="T51" fmla="*/ 145 h 151"/>
                <a:gd name="T52" fmla="*/ 19 w 97"/>
                <a:gd name="T53" fmla="*/ 143 h 151"/>
                <a:gd name="T54" fmla="*/ 5 w 97"/>
                <a:gd name="T55" fmla="*/ 91 h 151"/>
                <a:gd name="T56" fmla="*/ 18 w 97"/>
                <a:gd name="T57" fmla="*/ 23 h 151"/>
                <a:gd name="T58" fmla="*/ 5 w 97"/>
                <a:gd name="T59" fmla="*/ 63 h 151"/>
                <a:gd name="T60" fmla="*/ 5 w 97"/>
                <a:gd name="T61" fmla="*/ 67 h 151"/>
                <a:gd name="T62" fmla="*/ 2 w 97"/>
                <a:gd name="T63" fmla="*/ 68 h 151"/>
                <a:gd name="T64" fmla="*/ 2 w 97"/>
                <a:gd name="T65" fmla="*/ 68 h 151"/>
                <a:gd name="T66" fmla="*/ 0 w 97"/>
                <a:gd name="T67" fmla="*/ 67 h 151"/>
                <a:gd name="T68" fmla="*/ 0 w 97"/>
                <a:gd name="T69" fmla="*/ 61 h 151"/>
                <a:gd name="T70" fmla="*/ 10 w 97"/>
                <a:gd name="T71" fmla="*/ 17 h 151"/>
                <a:gd name="T72" fmla="*/ 12 w 97"/>
                <a:gd name="T73" fmla="*/ 11 h 151"/>
                <a:gd name="T74" fmla="*/ 14 w 97"/>
                <a:gd name="T75" fmla="*/ 7 h 151"/>
                <a:gd name="T76" fmla="*/ 16 w 97"/>
                <a:gd name="T77" fmla="*/ 4 h 151"/>
                <a:gd name="T78" fmla="*/ 17 w 97"/>
                <a:gd name="T79" fmla="*/ 2 h 151"/>
                <a:gd name="T80" fmla="*/ 20 w 97"/>
                <a:gd name="T81" fmla="*/ 2 h 151"/>
                <a:gd name="T82" fmla="*/ 30 w 97"/>
                <a:gd name="T83" fmla="*/ 0 h 15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7"/>
                <a:gd name="T127" fmla="*/ 0 h 151"/>
                <a:gd name="T128" fmla="*/ 97 w 97"/>
                <a:gd name="T129" fmla="*/ 151 h 15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7" h="151">
                  <a:moveTo>
                    <a:pt x="48" y="0"/>
                  </a:moveTo>
                  <a:lnTo>
                    <a:pt x="62" y="0"/>
                  </a:lnTo>
                  <a:lnTo>
                    <a:pt x="62" y="2"/>
                  </a:lnTo>
                  <a:lnTo>
                    <a:pt x="64" y="2"/>
                  </a:lnTo>
                  <a:lnTo>
                    <a:pt x="65" y="2"/>
                  </a:lnTo>
                  <a:lnTo>
                    <a:pt x="67" y="2"/>
                  </a:lnTo>
                  <a:lnTo>
                    <a:pt x="67" y="3"/>
                  </a:lnTo>
                  <a:lnTo>
                    <a:pt x="69" y="3"/>
                  </a:lnTo>
                  <a:lnTo>
                    <a:pt x="70" y="4"/>
                  </a:lnTo>
                  <a:lnTo>
                    <a:pt x="72" y="4"/>
                  </a:lnTo>
                  <a:lnTo>
                    <a:pt x="72" y="6"/>
                  </a:lnTo>
                  <a:lnTo>
                    <a:pt x="73" y="7"/>
                  </a:lnTo>
                  <a:lnTo>
                    <a:pt x="73" y="9"/>
                  </a:lnTo>
                  <a:lnTo>
                    <a:pt x="74" y="9"/>
                  </a:lnTo>
                  <a:lnTo>
                    <a:pt x="74" y="11"/>
                  </a:lnTo>
                  <a:lnTo>
                    <a:pt x="76" y="13"/>
                  </a:lnTo>
                  <a:lnTo>
                    <a:pt x="78" y="15"/>
                  </a:lnTo>
                  <a:lnTo>
                    <a:pt x="80" y="17"/>
                  </a:lnTo>
                  <a:lnTo>
                    <a:pt x="96" y="63"/>
                  </a:lnTo>
                  <a:lnTo>
                    <a:pt x="94" y="65"/>
                  </a:lnTo>
                  <a:lnTo>
                    <a:pt x="94" y="67"/>
                  </a:lnTo>
                  <a:lnTo>
                    <a:pt x="94" y="69"/>
                  </a:lnTo>
                  <a:lnTo>
                    <a:pt x="93" y="70"/>
                  </a:lnTo>
                  <a:lnTo>
                    <a:pt x="92" y="70"/>
                  </a:lnTo>
                  <a:lnTo>
                    <a:pt x="90" y="70"/>
                  </a:lnTo>
                  <a:lnTo>
                    <a:pt x="88" y="70"/>
                  </a:lnTo>
                  <a:lnTo>
                    <a:pt x="88" y="69"/>
                  </a:lnTo>
                  <a:lnTo>
                    <a:pt x="86" y="69"/>
                  </a:lnTo>
                  <a:lnTo>
                    <a:pt x="86" y="67"/>
                  </a:lnTo>
                  <a:lnTo>
                    <a:pt x="86" y="65"/>
                  </a:lnTo>
                  <a:lnTo>
                    <a:pt x="86" y="63"/>
                  </a:lnTo>
                  <a:lnTo>
                    <a:pt x="67" y="23"/>
                  </a:lnTo>
                  <a:lnTo>
                    <a:pt x="65" y="23"/>
                  </a:lnTo>
                  <a:lnTo>
                    <a:pt x="87" y="93"/>
                  </a:lnTo>
                  <a:lnTo>
                    <a:pt x="64" y="93"/>
                  </a:lnTo>
                  <a:lnTo>
                    <a:pt x="64" y="145"/>
                  </a:lnTo>
                  <a:lnTo>
                    <a:pt x="63" y="147"/>
                  </a:lnTo>
                  <a:lnTo>
                    <a:pt x="63" y="148"/>
                  </a:lnTo>
                  <a:lnTo>
                    <a:pt x="62" y="149"/>
                  </a:lnTo>
                  <a:lnTo>
                    <a:pt x="60" y="150"/>
                  </a:lnTo>
                  <a:lnTo>
                    <a:pt x="58" y="150"/>
                  </a:lnTo>
                  <a:lnTo>
                    <a:pt x="56" y="150"/>
                  </a:lnTo>
                  <a:lnTo>
                    <a:pt x="55" y="150"/>
                  </a:lnTo>
                  <a:lnTo>
                    <a:pt x="53" y="150"/>
                  </a:lnTo>
                  <a:lnTo>
                    <a:pt x="52" y="150"/>
                  </a:lnTo>
                  <a:lnTo>
                    <a:pt x="52" y="149"/>
                  </a:lnTo>
                  <a:lnTo>
                    <a:pt x="50" y="149"/>
                  </a:lnTo>
                  <a:lnTo>
                    <a:pt x="50" y="148"/>
                  </a:lnTo>
                  <a:lnTo>
                    <a:pt x="50" y="147"/>
                  </a:lnTo>
                  <a:lnTo>
                    <a:pt x="50" y="145"/>
                  </a:lnTo>
                  <a:lnTo>
                    <a:pt x="50" y="93"/>
                  </a:lnTo>
                  <a:lnTo>
                    <a:pt x="48" y="93"/>
                  </a:lnTo>
                  <a:lnTo>
                    <a:pt x="45" y="93"/>
                  </a:lnTo>
                  <a:lnTo>
                    <a:pt x="45" y="145"/>
                  </a:lnTo>
                  <a:lnTo>
                    <a:pt x="43" y="147"/>
                  </a:lnTo>
                  <a:lnTo>
                    <a:pt x="43" y="148"/>
                  </a:lnTo>
                  <a:lnTo>
                    <a:pt x="42" y="149"/>
                  </a:lnTo>
                  <a:lnTo>
                    <a:pt x="40" y="150"/>
                  </a:lnTo>
                  <a:lnTo>
                    <a:pt x="38" y="150"/>
                  </a:lnTo>
                  <a:lnTo>
                    <a:pt x="36" y="150"/>
                  </a:lnTo>
                  <a:lnTo>
                    <a:pt x="35" y="150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1" y="149"/>
                  </a:lnTo>
                  <a:lnTo>
                    <a:pt x="31" y="148"/>
                  </a:lnTo>
                  <a:lnTo>
                    <a:pt x="31" y="147"/>
                  </a:lnTo>
                  <a:lnTo>
                    <a:pt x="31" y="145"/>
                  </a:lnTo>
                  <a:lnTo>
                    <a:pt x="31" y="93"/>
                  </a:lnTo>
                  <a:lnTo>
                    <a:pt x="9" y="93"/>
                  </a:lnTo>
                  <a:lnTo>
                    <a:pt x="31" y="23"/>
                  </a:lnTo>
                  <a:lnTo>
                    <a:pt x="29" y="23"/>
                  </a:lnTo>
                  <a:lnTo>
                    <a:pt x="11" y="63"/>
                  </a:lnTo>
                  <a:lnTo>
                    <a:pt x="9" y="65"/>
                  </a:lnTo>
                  <a:lnTo>
                    <a:pt x="9" y="67"/>
                  </a:lnTo>
                  <a:lnTo>
                    <a:pt x="8" y="69"/>
                  </a:lnTo>
                  <a:lnTo>
                    <a:pt x="6" y="70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0" y="69"/>
                  </a:lnTo>
                  <a:lnTo>
                    <a:pt x="0" y="67"/>
                  </a:lnTo>
                  <a:lnTo>
                    <a:pt x="0" y="65"/>
                  </a:lnTo>
                  <a:lnTo>
                    <a:pt x="0" y="63"/>
                  </a:lnTo>
                  <a:lnTo>
                    <a:pt x="16" y="17"/>
                  </a:lnTo>
                  <a:lnTo>
                    <a:pt x="16" y="15"/>
                  </a:lnTo>
                  <a:lnTo>
                    <a:pt x="18" y="13"/>
                  </a:lnTo>
                  <a:lnTo>
                    <a:pt x="19" y="11"/>
                  </a:lnTo>
                  <a:lnTo>
                    <a:pt x="21" y="9"/>
                  </a:lnTo>
                  <a:lnTo>
                    <a:pt x="23" y="7"/>
                  </a:lnTo>
                  <a:lnTo>
                    <a:pt x="23" y="6"/>
                  </a:lnTo>
                  <a:lnTo>
                    <a:pt x="25" y="4"/>
                  </a:lnTo>
                  <a:lnTo>
                    <a:pt x="26" y="3"/>
                  </a:lnTo>
                  <a:lnTo>
                    <a:pt x="28" y="2"/>
                  </a:lnTo>
                  <a:lnTo>
                    <a:pt x="29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5" y="0"/>
                  </a:lnTo>
                  <a:lnTo>
                    <a:pt x="48" y="0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38" name="Oval 106"/>
            <p:cNvSpPr>
              <a:spLocks noChangeArrowheads="1"/>
            </p:cNvSpPr>
            <p:nvPr/>
          </p:nvSpPr>
          <p:spPr bwMode="auto">
            <a:xfrm>
              <a:off x="4769" y="1427"/>
              <a:ext cx="37" cy="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39" name="Text Box 107"/>
            <p:cNvSpPr txBox="1">
              <a:spLocks noChangeArrowheads="1"/>
            </p:cNvSpPr>
            <p:nvPr/>
          </p:nvSpPr>
          <p:spPr bwMode="auto">
            <a:xfrm>
              <a:off x="4608" y="1730"/>
              <a:ext cx="768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SzPct val="90000"/>
                <a:buFont typeface="Monotype Sorts" pitchFamily="2" charset="2"/>
                <a:buNone/>
              </a:pPr>
              <a:r>
                <a:rPr lang="ru-RU" sz="1400" b="1" i="0" smtClean="0">
                  <a:solidFill>
                    <a:srgbClr val="FF0000"/>
                  </a:solidFill>
                </a:rPr>
                <a:t>Потребители</a:t>
              </a:r>
            </a:p>
            <a:p>
              <a:pPr eaLnBrk="1" hangingPunct="1">
                <a:buClr>
                  <a:srgbClr val="000000"/>
                </a:buClr>
                <a:buSzPct val="90000"/>
                <a:buFont typeface="Monotype Sorts" pitchFamily="2" charset="2"/>
                <a:buNone/>
              </a:pPr>
              <a:r>
                <a:rPr lang="ru-RU" sz="1400" b="1" i="0" smtClean="0">
                  <a:solidFill>
                    <a:srgbClr val="FF0000"/>
                  </a:solidFill>
                </a:rPr>
                <a:t>(Заказчики)</a:t>
              </a:r>
              <a:endParaRPr lang="en-US" sz="2400" i="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7740" name="Text Box 108"/>
            <p:cNvSpPr txBox="1">
              <a:spLocks noChangeArrowheads="1"/>
            </p:cNvSpPr>
            <p:nvPr/>
          </p:nvSpPr>
          <p:spPr bwMode="auto">
            <a:xfrm>
              <a:off x="2256" y="1794"/>
              <a:ext cx="1776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Clr>
                  <a:srgbClr val="000000"/>
                </a:buClr>
                <a:buSzPct val="90000"/>
                <a:buFont typeface="Monotype Sorts" pitchFamily="2" charset="2"/>
                <a:buNone/>
              </a:pPr>
              <a:r>
                <a:rPr lang="ru-RU" sz="1400" b="1" i="0" dirty="0" smtClean="0">
                  <a:solidFill>
                    <a:srgbClr val="000080"/>
                  </a:solidFill>
                </a:rPr>
                <a:t>Предприятие</a:t>
              </a:r>
              <a:endParaRPr lang="en-US" sz="2400" i="0" dirty="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7741" name="AutoShape 109"/>
            <p:cNvSpPr>
              <a:spLocks noChangeArrowheads="1"/>
            </p:cNvSpPr>
            <p:nvPr/>
          </p:nvSpPr>
          <p:spPr bwMode="auto">
            <a:xfrm flipV="1">
              <a:off x="2750" y="1473"/>
              <a:ext cx="3" cy="194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42" name="Freeform 110"/>
            <p:cNvSpPr>
              <a:spLocks/>
            </p:cNvSpPr>
            <p:nvPr/>
          </p:nvSpPr>
          <p:spPr bwMode="auto">
            <a:xfrm>
              <a:off x="2754" y="143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43" name="Line 111"/>
            <p:cNvSpPr>
              <a:spLocks noChangeShapeType="1"/>
            </p:cNvSpPr>
            <p:nvPr/>
          </p:nvSpPr>
          <p:spPr bwMode="auto">
            <a:xfrm>
              <a:off x="1376" y="864"/>
              <a:ext cx="0" cy="116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44" name="Line 112"/>
            <p:cNvSpPr>
              <a:spLocks noChangeShapeType="1"/>
            </p:cNvSpPr>
            <p:nvPr/>
          </p:nvSpPr>
          <p:spPr bwMode="auto">
            <a:xfrm>
              <a:off x="4979" y="866"/>
              <a:ext cx="0" cy="116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45" name="Line 113"/>
            <p:cNvSpPr>
              <a:spLocks noChangeShapeType="1"/>
            </p:cNvSpPr>
            <p:nvPr/>
          </p:nvSpPr>
          <p:spPr bwMode="auto">
            <a:xfrm>
              <a:off x="1359" y="1058"/>
              <a:ext cx="362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359538" name="Freeform 114"/>
            <p:cNvSpPr>
              <a:spLocks/>
            </p:cNvSpPr>
            <p:nvPr/>
          </p:nvSpPr>
          <p:spPr bwMode="auto">
            <a:xfrm>
              <a:off x="774" y="2157"/>
              <a:ext cx="3978" cy="336"/>
            </a:xfrm>
            <a:custGeom>
              <a:avLst/>
              <a:gdLst/>
              <a:ahLst/>
              <a:cxnLst>
                <a:cxn ang="0">
                  <a:pos x="0" y="279"/>
                </a:cxn>
                <a:cxn ang="0">
                  <a:pos x="0" y="279"/>
                </a:cxn>
                <a:cxn ang="0">
                  <a:pos x="3615" y="279"/>
                </a:cxn>
                <a:cxn ang="0">
                  <a:pos x="3615" y="340"/>
                </a:cxn>
                <a:cxn ang="0">
                  <a:pos x="5048" y="172"/>
                </a:cxn>
                <a:cxn ang="0">
                  <a:pos x="3615" y="0"/>
                </a:cxn>
                <a:cxn ang="0">
                  <a:pos x="3615" y="62"/>
                </a:cxn>
                <a:cxn ang="0">
                  <a:pos x="0" y="62"/>
                </a:cxn>
                <a:cxn ang="0">
                  <a:pos x="0" y="279"/>
                </a:cxn>
                <a:cxn ang="0">
                  <a:pos x="0" y="279"/>
                </a:cxn>
              </a:cxnLst>
              <a:rect l="0" t="0" r="r" b="b"/>
              <a:pathLst>
                <a:path w="5049" h="341">
                  <a:moveTo>
                    <a:pt x="0" y="279"/>
                  </a:moveTo>
                  <a:lnTo>
                    <a:pt x="0" y="279"/>
                  </a:lnTo>
                  <a:lnTo>
                    <a:pt x="3615" y="279"/>
                  </a:lnTo>
                  <a:lnTo>
                    <a:pt x="3615" y="340"/>
                  </a:lnTo>
                  <a:lnTo>
                    <a:pt x="5048" y="172"/>
                  </a:lnTo>
                  <a:lnTo>
                    <a:pt x="3615" y="0"/>
                  </a:lnTo>
                  <a:lnTo>
                    <a:pt x="3615" y="62"/>
                  </a:lnTo>
                  <a:lnTo>
                    <a:pt x="0" y="62"/>
                  </a:lnTo>
                  <a:lnTo>
                    <a:pt x="0" y="279"/>
                  </a:lnTo>
                  <a:lnTo>
                    <a:pt x="0" y="279"/>
                  </a:lnTo>
                </a:path>
              </a:pathLst>
            </a:custGeom>
            <a:solidFill>
              <a:srgbClr val="C1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i="1">
                <a:solidFill>
                  <a:srgbClr val="000000"/>
                </a:solidFill>
              </a:endParaRPr>
            </a:p>
          </p:txBody>
        </p:sp>
        <p:sp>
          <p:nvSpPr>
            <p:cNvPr id="27747" name="Text Box 115"/>
            <p:cNvSpPr txBox="1">
              <a:spLocks noChangeArrowheads="1"/>
            </p:cNvSpPr>
            <p:nvPr/>
          </p:nvSpPr>
          <p:spPr bwMode="auto">
            <a:xfrm>
              <a:off x="1983" y="2247"/>
              <a:ext cx="1513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SzPct val="90000"/>
                <a:buFont typeface="Monotype Sorts" pitchFamily="2" charset="2"/>
                <a:buNone/>
              </a:pPr>
              <a:r>
                <a:rPr lang="ru-RU" sz="1600" b="1" i="0" smtClean="0">
                  <a:solidFill>
                    <a:srgbClr val="000000"/>
                  </a:solidFill>
                </a:rPr>
                <a:t>ПОТОК МАТЕРИАЛОВ</a:t>
              </a:r>
              <a:endParaRPr lang="en-US" sz="1600" i="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7748" name="Freeform 116"/>
            <p:cNvSpPr>
              <a:spLocks/>
            </p:cNvSpPr>
            <p:nvPr/>
          </p:nvSpPr>
          <p:spPr bwMode="auto">
            <a:xfrm>
              <a:off x="1613" y="2155"/>
              <a:ext cx="89" cy="283"/>
            </a:xfrm>
            <a:custGeom>
              <a:avLst/>
              <a:gdLst>
                <a:gd name="T0" fmla="*/ 0 w 113"/>
                <a:gd name="T1" fmla="*/ 278 h 287"/>
                <a:gd name="T2" fmla="*/ 0 w 113"/>
                <a:gd name="T3" fmla="*/ 0 h 287"/>
                <a:gd name="T4" fmla="*/ 69 w 113"/>
                <a:gd name="T5" fmla="*/ 0 h 287"/>
                <a:gd name="T6" fmla="*/ 69 w 113"/>
                <a:gd name="T7" fmla="*/ 278 h 287"/>
                <a:gd name="T8" fmla="*/ 0 w 113"/>
                <a:gd name="T9" fmla="*/ 278 h 287"/>
                <a:gd name="T10" fmla="*/ 0 w 113"/>
                <a:gd name="T11" fmla="*/ 278 h 2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3"/>
                <a:gd name="T19" fmla="*/ 0 h 287"/>
                <a:gd name="T20" fmla="*/ 113 w 113"/>
                <a:gd name="T21" fmla="*/ 287 h 2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3" h="287">
                  <a:moveTo>
                    <a:pt x="0" y="286"/>
                  </a:moveTo>
                  <a:lnTo>
                    <a:pt x="0" y="0"/>
                  </a:lnTo>
                  <a:lnTo>
                    <a:pt x="112" y="0"/>
                  </a:lnTo>
                  <a:lnTo>
                    <a:pt x="112" y="286"/>
                  </a:lnTo>
                  <a:lnTo>
                    <a:pt x="0" y="286"/>
                  </a:lnTo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49" name="Freeform 117"/>
            <p:cNvSpPr>
              <a:spLocks/>
            </p:cNvSpPr>
            <p:nvPr/>
          </p:nvSpPr>
          <p:spPr bwMode="auto">
            <a:xfrm>
              <a:off x="1317" y="2312"/>
              <a:ext cx="282" cy="132"/>
            </a:xfrm>
            <a:custGeom>
              <a:avLst/>
              <a:gdLst>
                <a:gd name="T0" fmla="*/ 0 w 358"/>
                <a:gd name="T1" fmla="*/ 0 h 134"/>
                <a:gd name="T2" fmla="*/ 0 w 358"/>
                <a:gd name="T3" fmla="*/ 63 h 134"/>
                <a:gd name="T4" fmla="*/ 21 w 358"/>
                <a:gd name="T5" fmla="*/ 63 h 134"/>
                <a:gd name="T6" fmla="*/ 21 w 358"/>
                <a:gd name="T7" fmla="*/ 105 h 134"/>
                <a:gd name="T8" fmla="*/ 42 w 358"/>
                <a:gd name="T9" fmla="*/ 105 h 134"/>
                <a:gd name="T10" fmla="*/ 53 w 358"/>
                <a:gd name="T11" fmla="*/ 129 h 134"/>
                <a:gd name="T12" fmla="*/ 145 w 358"/>
                <a:gd name="T13" fmla="*/ 129 h 134"/>
                <a:gd name="T14" fmla="*/ 154 w 358"/>
                <a:gd name="T15" fmla="*/ 85 h 134"/>
                <a:gd name="T16" fmla="*/ 180 w 358"/>
                <a:gd name="T17" fmla="*/ 68 h 134"/>
                <a:gd name="T18" fmla="*/ 201 w 358"/>
                <a:gd name="T19" fmla="*/ 92 h 134"/>
                <a:gd name="T20" fmla="*/ 201 w 358"/>
                <a:gd name="T21" fmla="*/ 129 h 134"/>
                <a:gd name="T22" fmla="*/ 221 w 358"/>
                <a:gd name="T23" fmla="*/ 129 h 134"/>
                <a:gd name="T24" fmla="*/ 221 w 358"/>
                <a:gd name="T25" fmla="*/ 0 h 134"/>
                <a:gd name="T26" fmla="*/ 154 w 358"/>
                <a:gd name="T27" fmla="*/ 0 h 134"/>
                <a:gd name="T28" fmla="*/ 128 w 358"/>
                <a:gd name="T29" fmla="*/ 37 h 134"/>
                <a:gd name="T30" fmla="*/ 121 w 358"/>
                <a:gd name="T31" fmla="*/ 37 h 134"/>
                <a:gd name="T32" fmla="*/ 121 w 358"/>
                <a:gd name="T33" fmla="*/ 0 h 134"/>
                <a:gd name="T34" fmla="*/ 0 w 358"/>
                <a:gd name="T35" fmla="*/ 0 h 134"/>
                <a:gd name="T36" fmla="*/ 0 w 358"/>
                <a:gd name="T37" fmla="*/ 0 h 13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58"/>
                <a:gd name="T58" fmla="*/ 0 h 134"/>
                <a:gd name="T59" fmla="*/ 358 w 358"/>
                <a:gd name="T60" fmla="*/ 134 h 13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58" h="134">
                  <a:moveTo>
                    <a:pt x="0" y="0"/>
                  </a:moveTo>
                  <a:lnTo>
                    <a:pt x="0" y="65"/>
                  </a:lnTo>
                  <a:lnTo>
                    <a:pt x="34" y="65"/>
                  </a:lnTo>
                  <a:lnTo>
                    <a:pt x="34" y="109"/>
                  </a:lnTo>
                  <a:lnTo>
                    <a:pt x="67" y="109"/>
                  </a:lnTo>
                  <a:lnTo>
                    <a:pt x="85" y="133"/>
                  </a:lnTo>
                  <a:lnTo>
                    <a:pt x="234" y="133"/>
                  </a:lnTo>
                  <a:lnTo>
                    <a:pt x="248" y="87"/>
                  </a:lnTo>
                  <a:lnTo>
                    <a:pt x="291" y="70"/>
                  </a:lnTo>
                  <a:lnTo>
                    <a:pt x="324" y="94"/>
                  </a:lnTo>
                  <a:lnTo>
                    <a:pt x="324" y="133"/>
                  </a:lnTo>
                  <a:lnTo>
                    <a:pt x="357" y="133"/>
                  </a:lnTo>
                  <a:lnTo>
                    <a:pt x="357" y="0"/>
                  </a:lnTo>
                  <a:lnTo>
                    <a:pt x="248" y="0"/>
                  </a:lnTo>
                  <a:lnTo>
                    <a:pt x="206" y="39"/>
                  </a:lnTo>
                  <a:lnTo>
                    <a:pt x="196" y="39"/>
                  </a:lnTo>
                  <a:lnTo>
                    <a:pt x="196" y="0"/>
                  </a:lnTo>
                  <a:lnTo>
                    <a:pt x="0" y="0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50" name="Freeform 118"/>
            <p:cNvSpPr>
              <a:spLocks/>
            </p:cNvSpPr>
            <p:nvPr/>
          </p:nvSpPr>
          <p:spPr bwMode="auto">
            <a:xfrm>
              <a:off x="1511" y="2386"/>
              <a:ext cx="61" cy="80"/>
            </a:xfrm>
            <a:custGeom>
              <a:avLst/>
              <a:gdLst>
                <a:gd name="T0" fmla="*/ 46 w 79"/>
                <a:gd name="T1" fmla="*/ 39 h 82"/>
                <a:gd name="T2" fmla="*/ 46 w 79"/>
                <a:gd name="T3" fmla="*/ 33 h 82"/>
                <a:gd name="T4" fmla="*/ 46 w 79"/>
                <a:gd name="T5" fmla="*/ 29 h 82"/>
                <a:gd name="T6" fmla="*/ 46 w 79"/>
                <a:gd name="T7" fmla="*/ 25 h 82"/>
                <a:gd name="T8" fmla="*/ 45 w 79"/>
                <a:gd name="T9" fmla="*/ 21 h 82"/>
                <a:gd name="T10" fmla="*/ 43 w 79"/>
                <a:gd name="T11" fmla="*/ 19 h 82"/>
                <a:gd name="T12" fmla="*/ 42 w 79"/>
                <a:gd name="T13" fmla="*/ 15 h 82"/>
                <a:gd name="T14" fmla="*/ 41 w 79"/>
                <a:gd name="T15" fmla="*/ 13 h 82"/>
                <a:gd name="T16" fmla="*/ 39 w 79"/>
                <a:gd name="T17" fmla="*/ 11 h 82"/>
                <a:gd name="T18" fmla="*/ 37 w 79"/>
                <a:gd name="T19" fmla="*/ 6 h 82"/>
                <a:gd name="T20" fmla="*/ 36 w 79"/>
                <a:gd name="T21" fmla="*/ 3 h 82"/>
                <a:gd name="T22" fmla="*/ 32 w 79"/>
                <a:gd name="T23" fmla="*/ 3 h 82"/>
                <a:gd name="T24" fmla="*/ 31 w 79"/>
                <a:gd name="T25" fmla="*/ 1 h 82"/>
                <a:gd name="T26" fmla="*/ 28 w 79"/>
                <a:gd name="T27" fmla="*/ 1 h 82"/>
                <a:gd name="T28" fmla="*/ 26 w 79"/>
                <a:gd name="T29" fmla="*/ 0 h 82"/>
                <a:gd name="T30" fmla="*/ 23 w 79"/>
                <a:gd name="T31" fmla="*/ 0 h 82"/>
                <a:gd name="T32" fmla="*/ 22 w 79"/>
                <a:gd name="T33" fmla="*/ 0 h 82"/>
                <a:gd name="T34" fmla="*/ 19 w 79"/>
                <a:gd name="T35" fmla="*/ 1 h 82"/>
                <a:gd name="T36" fmla="*/ 17 w 79"/>
                <a:gd name="T37" fmla="*/ 1 h 82"/>
                <a:gd name="T38" fmla="*/ 15 w 79"/>
                <a:gd name="T39" fmla="*/ 2 h 82"/>
                <a:gd name="T40" fmla="*/ 12 w 79"/>
                <a:gd name="T41" fmla="*/ 3 h 82"/>
                <a:gd name="T42" fmla="*/ 9 w 79"/>
                <a:gd name="T43" fmla="*/ 5 h 82"/>
                <a:gd name="T44" fmla="*/ 8 w 79"/>
                <a:gd name="T45" fmla="*/ 8 h 82"/>
                <a:gd name="T46" fmla="*/ 6 w 79"/>
                <a:gd name="T47" fmla="*/ 12 h 82"/>
                <a:gd name="T48" fmla="*/ 5 w 79"/>
                <a:gd name="T49" fmla="*/ 14 h 82"/>
                <a:gd name="T50" fmla="*/ 3 w 79"/>
                <a:gd name="T51" fmla="*/ 18 h 82"/>
                <a:gd name="T52" fmla="*/ 2 w 79"/>
                <a:gd name="T53" fmla="*/ 20 h 82"/>
                <a:gd name="T54" fmla="*/ 2 w 79"/>
                <a:gd name="T55" fmla="*/ 24 h 82"/>
                <a:gd name="T56" fmla="*/ 1 w 79"/>
                <a:gd name="T57" fmla="*/ 28 h 82"/>
                <a:gd name="T58" fmla="*/ 0 w 79"/>
                <a:gd name="T59" fmla="*/ 32 h 82"/>
                <a:gd name="T60" fmla="*/ 0 w 79"/>
                <a:gd name="T61" fmla="*/ 35 h 82"/>
                <a:gd name="T62" fmla="*/ 0 w 79"/>
                <a:gd name="T63" fmla="*/ 40 h 82"/>
                <a:gd name="T64" fmla="*/ 0 w 79"/>
                <a:gd name="T65" fmla="*/ 44 h 82"/>
                <a:gd name="T66" fmla="*/ 1 w 79"/>
                <a:gd name="T67" fmla="*/ 49 h 82"/>
                <a:gd name="T68" fmla="*/ 2 w 79"/>
                <a:gd name="T69" fmla="*/ 53 h 82"/>
                <a:gd name="T70" fmla="*/ 2 w 79"/>
                <a:gd name="T71" fmla="*/ 56 h 82"/>
                <a:gd name="T72" fmla="*/ 4 w 79"/>
                <a:gd name="T73" fmla="*/ 59 h 82"/>
                <a:gd name="T74" fmla="*/ 5 w 79"/>
                <a:gd name="T75" fmla="*/ 62 h 82"/>
                <a:gd name="T76" fmla="*/ 6 w 79"/>
                <a:gd name="T77" fmla="*/ 64 h 82"/>
                <a:gd name="T78" fmla="*/ 8 w 79"/>
                <a:gd name="T79" fmla="*/ 67 h 82"/>
                <a:gd name="T80" fmla="*/ 10 w 79"/>
                <a:gd name="T81" fmla="*/ 69 h 82"/>
                <a:gd name="T82" fmla="*/ 13 w 79"/>
                <a:gd name="T83" fmla="*/ 72 h 82"/>
                <a:gd name="T84" fmla="*/ 15 w 79"/>
                <a:gd name="T85" fmla="*/ 73 h 82"/>
                <a:gd name="T86" fmla="*/ 17 w 79"/>
                <a:gd name="T87" fmla="*/ 75 h 82"/>
                <a:gd name="T88" fmla="*/ 19 w 79"/>
                <a:gd name="T89" fmla="*/ 77 h 82"/>
                <a:gd name="T90" fmla="*/ 22 w 79"/>
                <a:gd name="T91" fmla="*/ 77 h 82"/>
                <a:gd name="T92" fmla="*/ 24 w 79"/>
                <a:gd name="T93" fmla="*/ 77 h 82"/>
                <a:gd name="T94" fmla="*/ 26 w 79"/>
                <a:gd name="T95" fmla="*/ 77 h 82"/>
                <a:gd name="T96" fmla="*/ 29 w 79"/>
                <a:gd name="T97" fmla="*/ 75 h 82"/>
                <a:gd name="T98" fmla="*/ 31 w 79"/>
                <a:gd name="T99" fmla="*/ 73 h 82"/>
                <a:gd name="T100" fmla="*/ 33 w 79"/>
                <a:gd name="T101" fmla="*/ 72 h 82"/>
                <a:gd name="T102" fmla="*/ 36 w 79"/>
                <a:gd name="T103" fmla="*/ 70 h 82"/>
                <a:gd name="T104" fmla="*/ 38 w 79"/>
                <a:gd name="T105" fmla="*/ 69 h 82"/>
                <a:gd name="T106" fmla="*/ 39 w 79"/>
                <a:gd name="T107" fmla="*/ 66 h 82"/>
                <a:gd name="T108" fmla="*/ 41 w 79"/>
                <a:gd name="T109" fmla="*/ 63 h 82"/>
                <a:gd name="T110" fmla="*/ 42 w 79"/>
                <a:gd name="T111" fmla="*/ 59 h 82"/>
                <a:gd name="T112" fmla="*/ 43 w 79"/>
                <a:gd name="T113" fmla="*/ 58 h 82"/>
                <a:gd name="T114" fmla="*/ 45 w 79"/>
                <a:gd name="T115" fmla="*/ 53 h 82"/>
                <a:gd name="T116" fmla="*/ 46 w 79"/>
                <a:gd name="T117" fmla="*/ 50 h 82"/>
                <a:gd name="T118" fmla="*/ 46 w 79"/>
                <a:gd name="T119" fmla="*/ 47 h 82"/>
                <a:gd name="T120" fmla="*/ 46 w 79"/>
                <a:gd name="T121" fmla="*/ 42 h 82"/>
                <a:gd name="T122" fmla="*/ 46 w 79"/>
                <a:gd name="T123" fmla="*/ 39 h 82"/>
                <a:gd name="T124" fmla="*/ 46 w 79"/>
                <a:gd name="T125" fmla="*/ 39 h 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9"/>
                <a:gd name="T190" fmla="*/ 0 h 82"/>
                <a:gd name="T191" fmla="*/ 79 w 79"/>
                <a:gd name="T192" fmla="*/ 82 h 8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9" h="82">
                  <a:moveTo>
                    <a:pt x="78" y="41"/>
                  </a:moveTo>
                  <a:lnTo>
                    <a:pt x="78" y="35"/>
                  </a:lnTo>
                  <a:lnTo>
                    <a:pt x="78" y="31"/>
                  </a:lnTo>
                  <a:lnTo>
                    <a:pt x="76" y="27"/>
                  </a:lnTo>
                  <a:lnTo>
                    <a:pt x="75" y="23"/>
                  </a:lnTo>
                  <a:lnTo>
                    <a:pt x="73" y="19"/>
                  </a:lnTo>
                  <a:lnTo>
                    <a:pt x="71" y="15"/>
                  </a:lnTo>
                  <a:lnTo>
                    <a:pt x="68" y="13"/>
                  </a:lnTo>
                  <a:lnTo>
                    <a:pt x="66" y="11"/>
                  </a:lnTo>
                  <a:lnTo>
                    <a:pt x="62" y="6"/>
                  </a:lnTo>
                  <a:lnTo>
                    <a:pt x="59" y="3"/>
                  </a:lnTo>
                  <a:lnTo>
                    <a:pt x="55" y="3"/>
                  </a:lnTo>
                  <a:lnTo>
                    <a:pt x="52" y="1"/>
                  </a:lnTo>
                  <a:lnTo>
                    <a:pt x="47" y="1"/>
                  </a:lnTo>
                  <a:lnTo>
                    <a:pt x="44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2" y="1"/>
                  </a:lnTo>
                  <a:lnTo>
                    <a:pt x="28" y="1"/>
                  </a:lnTo>
                  <a:lnTo>
                    <a:pt x="24" y="2"/>
                  </a:lnTo>
                  <a:lnTo>
                    <a:pt x="20" y="3"/>
                  </a:lnTo>
                  <a:lnTo>
                    <a:pt x="16" y="5"/>
                  </a:lnTo>
                  <a:lnTo>
                    <a:pt x="13" y="8"/>
                  </a:lnTo>
                  <a:lnTo>
                    <a:pt x="11" y="12"/>
                  </a:lnTo>
                  <a:lnTo>
                    <a:pt x="8" y="14"/>
                  </a:lnTo>
                  <a:lnTo>
                    <a:pt x="5" y="18"/>
                  </a:lnTo>
                  <a:lnTo>
                    <a:pt x="4" y="22"/>
                  </a:lnTo>
                  <a:lnTo>
                    <a:pt x="2" y="26"/>
                  </a:lnTo>
                  <a:lnTo>
                    <a:pt x="1" y="30"/>
                  </a:lnTo>
                  <a:lnTo>
                    <a:pt x="0" y="34"/>
                  </a:lnTo>
                  <a:lnTo>
                    <a:pt x="0" y="37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1" y="51"/>
                  </a:lnTo>
                  <a:lnTo>
                    <a:pt x="2" y="55"/>
                  </a:lnTo>
                  <a:lnTo>
                    <a:pt x="4" y="58"/>
                  </a:lnTo>
                  <a:lnTo>
                    <a:pt x="6" y="62"/>
                  </a:lnTo>
                  <a:lnTo>
                    <a:pt x="8" y="66"/>
                  </a:lnTo>
                  <a:lnTo>
                    <a:pt x="11" y="68"/>
                  </a:lnTo>
                  <a:lnTo>
                    <a:pt x="13" y="71"/>
                  </a:lnTo>
                  <a:lnTo>
                    <a:pt x="17" y="73"/>
                  </a:lnTo>
                  <a:lnTo>
                    <a:pt x="22" y="76"/>
                  </a:lnTo>
                  <a:lnTo>
                    <a:pt x="25" y="77"/>
                  </a:lnTo>
                  <a:lnTo>
                    <a:pt x="28" y="79"/>
                  </a:lnTo>
                  <a:lnTo>
                    <a:pt x="32" y="81"/>
                  </a:lnTo>
                  <a:lnTo>
                    <a:pt x="36" y="81"/>
                  </a:lnTo>
                  <a:lnTo>
                    <a:pt x="40" y="81"/>
                  </a:lnTo>
                  <a:lnTo>
                    <a:pt x="44" y="81"/>
                  </a:lnTo>
                  <a:lnTo>
                    <a:pt x="48" y="79"/>
                  </a:lnTo>
                  <a:lnTo>
                    <a:pt x="52" y="77"/>
                  </a:lnTo>
                  <a:lnTo>
                    <a:pt x="56" y="76"/>
                  </a:lnTo>
                  <a:lnTo>
                    <a:pt x="60" y="74"/>
                  </a:lnTo>
                  <a:lnTo>
                    <a:pt x="63" y="73"/>
                  </a:lnTo>
                  <a:lnTo>
                    <a:pt x="66" y="70"/>
                  </a:lnTo>
                  <a:lnTo>
                    <a:pt x="68" y="67"/>
                  </a:lnTo>
                  <a:lnTo>
                    <a:pt x="71" y="62"/>
                  </a:lnTo>
                  <a:lnTo>
                    <a:pt x="73" y="60"/>
                  </a:lnTo>
                  <a:lnTo>
                    <a:pt x="75" y="55"/>
                  </a:lnTo>
                  <a:lnTo>
                    <a:pt x="76" y="52"/>
                  </a:lnTo>
                  <a:lnTo>
                    <a:pt x="78" y="49"/>
                  </a:lnTo>
                  <a:lnTo>
                    <a:pt x="78" y="44"/>
                  </a:lnTo>
                  <a:lnTo>
                    <a:pt x="78" y="41"/>
                  </a:lnTo>
                </a:path>
              </a:pathLst>
            </a:custGeom>
            <a:solidFill>
              <a:srgbClr val="C0C0C0"/>
            </a:solidFill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51" name="Freeform 119"/>
            <p:cNvSpPr>
              <a:spLocks/>
            </p:cNvSpPr>
            <p:nvPr/>
          </p:nvSpPr>
          <p:spPr bwMode="auto">
            <a:xfrm>
              <a:off x="1336" y="2419"/>
              <a:ext cx="37" cy="48"/>
            </a:xfrm>
            <a:custGeom>
              <a:avLst/>
              <a:gdLst>
                <a:gd name="T0" fmla="*/ 28 w 47"/>
                <a:gd name="T1" fmla="*/ 24 h 49"/>
                <a:gd name="T2" fmla="*/ 28 w 47"/>
                <a:gd name="T3" fmla="*/ 21 h 49"/>
                <a:gd name="T4" fmla="*/ 28 w 47"/>
                <a:gd name="T5" fmla="*/ 18 h 49"/>
                <a:gd name="T6" fmla="*/ 27 w 47"/>
                <a:gd name="T7" fmla="*/ 16 h 49"/>
                <a:gd name="T8" fmla="*/ 27 w 47"/>
                <a:gd name="T9" fmla="*/ 10 h 49"/>
                <a:gd name="T10" fmla="*/ 25 w 47"/>
                <a:gd name="T11" fmla="*/ 10 h 49"/>
                <a:gd name="T12" fmla="*/ 24 w 47"/>
                <a:gd name="T13" fmla="*/ 7 h 49"/>
                <a:gd name="T14" fmla="*/ 22 w 47"/>
                <a:gd name="T15" fmla="*/ 7 h 49"/>
                <a:gd name="T16" fmla="*/ 20 w 47"/>
                <a:gd name="T17" fmla="*/ 3 h 49"/>
                <a:gd name="T18" fmla="*/ 19 w 47"/>
                <a:gd name="T19" fmla="*/ 2 h 49"/>
                <a:gd name="T20" fmla="*/ 17 w 47"/>
                <a:gd name="T21" fmla="*/ 1 h 49"/>
                <a:gd name="T22" fmla="*/ 16 w 47"/>
                <a:gd name="T23" fmla="*/ 0 h 49"/>
                <a:gd name="T24" fmla="*/ 13 w 47"/>
                <a:gd name="T25" fmla="*/ 0 h 49"/>
                <a:gd name="T26" fmla="*/ 12 w 47"/>
                <a:gd name="T27" fmla="*/ 1 h 49"/>
                <a:gd name="T28" fmla="*/ 10 w 47"/>
                <a:gd name="T29" fmla="*/ 2 h 49"/>
                <a:gd name="T30" fmla="*/ 8 w 47"/>
                <a:gd name="T31" fmla="*/ 2 h 49"/>
                <a:gd name="T32" fmla="*/ 6 w 47"/>
                <a:gd name="T33" fmla="*/ 4 h 49"/>
                <a:gd name="T34" fmla="*/ 6 w 47"/>
                <a:gd name="T35" fmla="*/ 7 h 49"/>
                <a:gd name="T36" fmla="*/ 4 w 47"/>
                <a:gd name="T37" fmla="*/ 8 h 49"/>
                <a:gd name="T38" fmla="*/ 2 w 47"/>
                <a:gd name="T39" fmla="*/ 10 h 49"/>
                <a:gd name="T40" fmla="*/ 2 w 47"/>
                <a:gd name="T41" fmla="*/ 16 h 49"/>
                <a:gd name="T42" fmla="*/ 1 w 47"/>
                <a:gd name="T43" fmla="*/ 18 h 49"/>
                <a:gd name="T44" fmla="*/ 1 w 47"/>
                <a:gd name="T45" fmla="*/ 21 h 49"/>
                <a:gd name="T46" fmla="*/ 0 w 47"/>
                <a:gd name="T47" fmla="*/ 24 h 49"/>
                <a:gd name="T48" fmla="*/ 1 w 47"/>
                <a:gd name="T49" fmla="*/ 25 h 49"/>
                <a:gd name="T50" fmla="*/ 1 w 47"/>
                <a:gd name="T51" fmla="*/ 27 h 49"/>
                <a:gd name="T52" fmla="*/ 2 w 47"/>
                <a:gd name="T53" fmla="*/ 32 h 49"/>
                <a:gd name="T54" fmla="*/ 2 w 47"/>
                <a:gd name="T55" fmla="*/ 35 h 49"/>
                <a:gd name="T56" fmla="*/ 2 w 47"/>
                <a:gd name="T57" fmla="*/ 37 h 49"/>
                <a:gd name="T58" fmla="*/ 5 w 47"/>
                <a:gd name="T59" fmla="*/ 38 h 49"/>
                <a:gd name="T60" fmla="*/ 6 w 47"/>
                <a:gd name="T61" fmla="*/ 41 h 49"/>
                <a:gd name="T62" fmla="*/ 7 w 47"/>
                <a:gd name="T63" fmla="*/ 43 h 49"/>
                <a:gd name="T64" fmla="*/ 9 w 47"/>
                <a:gd name="T65" fmla="*/ 45 h 49"/>
                <a:gd name="T66" fmla="*/ 11 w 47"/>
                <a:gd name="T67" fmla="*/ 45 h 49"/>
                <a:gd name="T68" fmla="*/ 13 w 47"/>
                <a:gd name="T69" fmla="*/ 46 h 49"/>
                <a:gd name="T70" fmla="*/ 15 w 47"/>
                <a:gd name="T71" fmla="*/ 46 h 49"/>
                <a:gd name="T72" fmla="*/ 16 w 47"/>
                <a:gd name="T73" fmla="*/ 46 h 49"/>
                <a:gd name="T74" fmla="*/ 19 w 47"/>
                <a:gd name="T75" fmla="*/ 45 h 49"/>
                <a:gd name="T76" fmla="*/ 20 w 47"/>
                <a:gd name="T77" fmla="*/ 45 h 49"/>
                <a:gd name="T78" fmla="*/ 22 w 47"/>
                <a:gd name="T79" fmla="*/ 41 h 49"/>
                <a:gd name="T80" fmla="*/ 24 w 47"/>
                <a:gd name="T81" fmla="*/ 40 h 49"/>
                <a:gd name="T82" fmla="*/ 24 w 47"/>
                <a:gd name="T83" fmla="*/ 37 h 49"/>
                <a:gd name="T84" fmla="*/ 26 w 47"/>
                <a:gd name="T85" fmla="*/ 35 h 49"/>
                <a:gd name="T86" fmla="*/ 27 w 47"/>
                <a:gd name="T87" fmla="*/ 32 h 49"/>
                <a:gd name="T88" fmla="*/ 28 w 47"/>
                <a:gd name="T89" fmla="*/ 31 h 49"/>
                <a:gd name="T90" fmla="*/ 28 w 47"/>
                <a:gd name="T91" fmla="*/ 26 h 49"/>
                <a:gd name="T92" fmla="*/ 28 w 47"/>
                <a:gd name="T93" fmla="*/ 24 h 49"/>
                <a:gd name="T94" fmla="*/ 28 w 47"/>
                <a:gd name="T95" fmla="*/ 24 h 49"/>
                <a:gd name="T96" fmla="*/ 28 w 47"/>
                <a:gd name="T97" fmla="*/ 24 h 4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"/>
                <a:gd name="T148" fmla="*/ 0 h 49"/>
                <a:gd name="T149" fmla="*/ 47 w 47"/>
                <a:gd name="T150" fmla="*/ 49 h 4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" h="49">
                  <a:moveTo>
                    <a:pt x="46" y="24"/>
                  </a:moveTo>
                  <a:lnTo>
                    <a:pt x="46" y="21"/>
                  </a:lnTo>
                  <a:lnTo>
                    <a:pt x="44" y="18"/>
                  </a:lnTo>
                  <a:lnTo>
                    <a:pt x="43" y="16"/>
                  </a:lnTo>
                  <a:lnTo>
                    <a:pt x="43" y="10"/>
                  </a:lnTo>
                  <a:lnTo>
                    <a:pt x="41" y="10"/>
                  </a:lnTo>
                  <a:lnTo>
                    <a:pt x="39" y="7"/>
                  </a:lnTo>
                  <a:lnTo>
                    <a:pt x="36" y="7"/>
                  </a:lnTo>
                  <a:lnTo>
                    <a:pt x="33" y="3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5" y="0"/>
                  </a:lnTo>
                  <a:lnTo>
                    <a:pt x="22" y="0"/>
                  </a:lnTo>
                  <a:lnTo>
                    <a:pt x="19" y="1"/>
                  </a:lnTo>
                  <a:lnTo>
                    <a:pt x="16" y="2"/>
                  </a:lnTo>
                  <a:lnTo>
                    <a:pt x="13" y="2"/>
                  </a:lnTo>
                  <a:lnTo>
                    <a:pt x="10" y="4"/>
                  </a:lnTo>
                  <a:lnTo>
                    <a:pt x="9" y="7"/>
                  </a:lnTo>
                  <a:lnTo>
                    <a:pt x="6" y="8"/>
                  </a:lnTo>
                  <a:lnTo>
                    <a:pt x="4" y="10"/>
                  </a:lnTo>
                  <a:lnTo>
                    <a:pt x="3" y="16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0" y="24"/>
                  </a:lnTo>
                  <a:lnTo>
                    <a:pt x="1" y="27"/>
                  </a:lnTo>
                  <a:lnTo>
                    <a:pt x="1" y="29"/>
                  </a:lnTo>
                  <a:lnTo>
                    <a:pt x="2" y="34"/>
                  </a:lnTo>
                  <a:lnTo>
                    <a:pt x="4" y="37"/>
                  </a:lnTo>
                  <a:lnTo>
                    <a:pt x="4" y="39"/>
                  </a:lnTo>
                  <a:lnTo>
                    <a:pt x="8" y="40"/>
                  </a:lnTo>
                  <a:lnTo>
                    <a:pt x="10" y="43"/>
                  </a:lnTo>
                  <a:lnTo>
                    <a:pt x="12" y="45"/>
                  </a:lnTo>
                  <a:lnTo>
                    <a:pt x="14" y="47"/>
                  </a:lnTo>
                  <a:lnTo>
                    <a:pt x="18" y="47"/>
                  </a:lnTo>
                  <a:lnTo>
                    <a:pt x="21" y="48"/>
                  </a:lnTo>
                  <a:lnTo>
                    <a:pt x="24" y="48"/>
                  </a:lnTo>
                  <a:lnTo>
                    <a:pt x="26" y="48"/>
                  </a:lnTo>
                  <a:lnTo>
                    <a:pt x="30" y="47"/>
                  </a:lnTo>
                  <a:lnTo>
                    <a:pt x="33" y="47"/>
                  </a:lnTo>
                  <a:lnTo>
                    <a:pt x="36" y="43"/>
                  </a:lnTo>
                  <a:lnTo>
                    <a:pt x="38" y="42"/>
                  </a:lnTo>
                  <a:lnTo>
                    <a:pt x="40" y="39"/>
                  </a:lnTo>
                  <a:lnTo>
                    <a:pt x="42" y="37"/>
                  </a:lnTo>
                  <a:lnTo>
                    <a:pt x="43" y="34"/>
                  </a:lnTo>
                  <a:lnTo>
                    <a:pt x="44" y="33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6" y="24"/>
                  </a:lnTo>
                </a:path>
              </a:pathLst>
            </a:custGeom>
            <a:solidFill>
              <a:srgbClr val="C0C0C0"/>
            </a:solidFill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52" name="Freeform 120"/>
            <p:cNvSpPr>
              <a:spLocks/>
            </p:cNvSpPr>
            <p:nvPr/>
          </p:nvSpPr>
          <p:spPr bwMode="auto">
            <a:xfrm>
              <a:off x="1317" y="2312"/>
              <a:ext cx="155" cy="131"/>
            </a:xfrm>
            <a:custGeom>
              <a:avLst/>
              <a:gdLst>
                <a:gd name="T0" fmla="*/ 0 w 197"/>
                <a:gd name="T1" fmla="*/ 64 h 133"/>
                <a:gd name="T2" fmla="*/ 0 w 197"/>
                <a:gd name="T3" fmla="*/ 0 h 133"/>
                <a:gd name="T4" fmla="*/ 121 w 197"/>
                <a:gd name="T5" fmla="*/ 0 h 133"/>
                <a:gd name="T6" fmla="*/ 121 w 197"/>
                <a:gd name="T7" fmla="*/ 128 h 133"/>
                <a:gd name="T8" fmla="*/ 68 w 197"/>
                <a:gd name="T9" fmla="*/ 128 h 133"/>
                <a:gd name="T10" fmla="*/ 68 w 197"/>
                <a:gd name="T11" fmla="*/ 123 h 133"/>
                <a:gd name="T12" fmla="*/ 67 w 197"/>
                <a:gd name="T13" fmla="*/ 115 h 133"/>
                <a:gd name="T14" fmla="*/ 65 w 197"/>
                <a:gd name="T15" fmla="*/ 108 h 133"/>
                <a:gd name="T16" fmla="*/ 65 w 197"/>
                <a:gd name="T17" fmla="*/ 102 h 133"/>
                <a:gd name="T18" fmla="*/ 62 w 197"/>
                <a:gd name="T19" fmla="*/ 97 h 133"/>
                <a:gd name="T20" fmla="*/ 61 w 197"/>
                <a:gd name="T21" fmla="*/ 93 h 133"/>
                <a:gd name="T22" fmla="*/ 59 w 197"/>
                <a:gd name="T23" fmla="*/ 87 h 133"/>
                <a:gd name="T24" fmla="*/ 56 w 197"/>
                <a:gd name="T25" fmla="*/ 84 h 133"/>
                <a:gd name="T26" fmla="*/ 53 w 197"/>
                <a:gd name="T27" fmla="*/ 76 h 133"/>
                <a:gd name="T28" fmla="*/ 50 w 197"/>
                <a:gd name="T29" fmla="*/ 75 h 133"/>
                <a:gd name="T30" fmla="*/ 46 w 197"/>
                <a:gd name="T31" fmla="*/ 72 h 133"/>
                <a:gd name="T32" fmla="*/ 42 w 197"/>
                <a:gd name="T33" fmla="*/ 69 h 133"/>
                <a:gd name="T34" fmla="*/ 39 w 197"/>
                <a:gd name="T35" fmla="*/ 66 h 133"/>
                <a:gd name="T36" fmla="*/ 34 w 197"/>
                <a:gd name="T37" fmla="*/ 64 h 133"/>
                <a:gd name="T38" fmla="*/ 32 w 197"/>
                <a:gd name="T39" fmla="*/ 64 h 133"/>
                <a:gd name="T40" fmla="*/ 0 w 197"/>
                <a:gd name="T41" fmla="*/ 64 h 133"/>
                <a:gd name="T42" fmla="*/ 0 w 197"/>
                <a:gd name="T43" fmla="*/ 64 h 13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97"/>
                <a:gd name="T67" fmla="*/ 0 h 133"/>
                <a:gd name="T68" fmla="*/ 197 w 197"/>
                <a:gd name="T69" fmla="*/ 133 h 13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97" h="133">
                  <a:moveTo>
                    <a:pt x="0" y="66"/>
                  </a:moveTo>
                  <a:lnTo>
                    <a:pt x="0" y="0"/>
                  </a:lnTo>
                  <a:lnTo>
                    <a:pt x="196" y="0"/>
                  </a:lnTo>
                  <a:lnTo>
                    <a:pt x="196" y="132"/>
                  </a:lnTo>
                  <a:lnTo>
                    <a:pt x="110" y="132"/>
                  </a:lnTo>
                  <a:lnTo>
                    <a:pt x="110" y="127"/>
                  </a:lnTo>
                  <a:lnTo>
                    <a:pt x="108" y="119"/>
                  </a:lnTo>
                  <a:lnTo>
                    <a:pt x="106" y="112"/>
                  </a:lnTo>
                  <a:lnTo>
                    <a:pt x="105" y="106"/>
                  </a:lnTo>
                  <a:lnTo>
                    <a:pt x="101" y="100"/>
                  </a:lnTo>
                  <a:lnTo>
                    <a:pt x="98" y="95"/>
                  </a:lnTo>
                  <a:lnTo>
                    <a:pt x="95" y="89"/>
                  </a:lnTo>
                  <a:lnTo>
                    <a:pt x="90" y="86"/>
                  </a:lnTo>
                  <a:lnTo>
                    <a:pt x="85" y="78"/>
                  </a:lnTo>
                  <a:lnTo>
                    <a:pt x="80" y="77"/>
                  </a:lnTo>
                  <a:lnTo>
                    <a:pt x="74" y="74"/>
                  </a:lnTo>
                  <a:lnTo>
                    <a:pt x="67" y="71"/>
                  </a:lnTo>
                  <a:lnTo>
                    <a:pt x="62" y="68"/>
                  </a:lnTo>
                  <a:lnTo>
                    <a:pt x="55" y="66"/>
                  </a:lnTo>
                  <a:lnTo>
                    <a:pt x="52" y="66"/>
                  </a:lnTo>
                  <a:lnTo>
                    <a:pt x="0" y="6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53" name="Freeform 121"/>
            <p:cNvSpPr>
              <a:spLocks/>
            </p:cNvSpPr>
            <p:nvPr/>
          </p:nvSpPr>
          <p:spPr bwMode="auto">
            <a:xfrm>
              <a:off x="1403" y="2442"/>
              <a:ext cx="88" cy="16"/>
            </a:xfrm>
            <a:custGeom>
              <a:avLst/>
              <a:gdLst>
                <a:gd name="T0" fmla="*/ 0 w 110"/>
                <a:gd name="T1" fmla="*/ 0 h 17"/>
                <a:gd name="T2" fmla="*/ 0 w 110"/>
                <a:gd name="T3" fmla="*/ 14 h 17"/>
                <a:gd name="T4" fmla="*/ 70 w 110"/>
                <a:gd name="T5" fmla="*/ 14 h 17"/>
                <a:gd name="T6" fmla="*/ 70 w 110"/>
                <a:gd name="T7" fmla="*/ 0 h 17"/>
                <a:gd name="T8" fmla="*/ 0 w 110"/>
                <a:gd name="T9" fmla="*/ 0 h 17"/>
                <a:gd name="T10" fmla="*/ 0 w 110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0"/>
                <a:gd name="T19" fmla="*/ 0 h 17"/>
                <a:gd name="T20" fmla="*/ 110 w 110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0" h="17">
                  <a:moveTo>
                    <a:pt x="0" y="0"/>
                  </a:moveTo>
                  <a:lnTo>
                    <a:pt x="0" y="16"/>
                  </a:lnTo>
                  <a:lnTo>
                    <a:pt x="109" y="16"/>
                  </a:lnTo>
                  <a:lnTo>
                    <a:pt x="109" y="0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54" name="Freeform 122"/>
            <p:cNvSpPr>
              <a:spLocks/>
            </p:cNvSpPr>
            <p:nvPr/>
          </p:nvSpPr>
          <p:spPr bwMode="auto">
            <a:xfrm>
              <a:off x="1582" y="2111"/>
              <a:ext cx="12" cy="234"/>
            </a:xfrm>
            <a:custGeom>
              <a:avLst/>
              <a:gdLst>
                <a:gd name="T0" fmla="*/ 0 w 17"/>
                <a:gd name="T1" fmla="*/ 0 h 238"/>
                <a:gd name="T2" fmla="*/ 0 w 17"/>
                <a:gd name="T3" fmla="*/ 229 h 238"/>
                <a:gd name="T4" fmla="*/ 8 w 17"/>
                <a:gd name="T5" fmla="*/ 229 h 238"/>
                <a:gd name="T6" fmla="*/ 8 w 17"/>
                <a:gd name="T7" fmla="*/ 0 h 238"/>
                <a:gd name="T8" fmla="*/ 0 w 17"/>
                <a:gd name="T9" fmla="*/ 0 h 238"/>
                <a:gd name="T10" fmla="*/ 0 w 17"/>
                <a:gd name="T11" fmla="*/ 0 h 2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238"/>
                <a:gd name="T20" fmla="*/ 17 w 17"/>
                <a:gd name="T21" fmla="*/ 238 h 2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238">
                  <a:moveTo>
                    <a:pt x="0" y="0"/>
                  </a:moveTo>
                  <a:lnTo>
                    <a:pt x="0" y="237"/>
                  </a:lnTo>
                  <a:lnTo>
                    <a:pt x="16" y="237"/>
                  </a:lnTo>
                  <a:lnTo>
                    <a:pt x="16" y="0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55" name="Freeform 123"/>
            <p:cNvSpPr>
              <a:spLocks/>
            </p:cNvSpPr>
            <p:nvPr/>
          </p:nvSpPr>
          <p:spPr bwMode="auto">
            <a:xfrm>
              <a:off x="1594" y="2312"/>
              <a:ext cx="97" cy="146"/>
            </a:xfrm>
            <a:custGeom>
              <a:avLst/>
              <a:gdLst>
                <a:gd name="T0" fmla="*/ 9 w 123"/>
                <a:gd name="T1" fmla="*/ 0 h 149"/>
                <a:gd name="T2" fmla="*/ 9 w 123"/>
                <a:gd name="T3" fmla="*/ 126 h 149"/>
                <a:gd name="T4" fmla="*/ 76 w 123"/>
                <a:gd name="T5" fmla="*/ 126 h 149"/>
                <a:gd name="T6" fmla="*/ 76 w 123"/>
                <a:gd name="T7" fmla="*/ 142 h 149"/>
                <a:gd name="T8" fmla="*/ 0 w 123"/>
                <a:gd name="T9" fmla="*/ 142 h 149"/>
                <a:gd name="T10" fmla="*/ 0 w 123"/>
                <a:gd name="T11" fmla="*/ 0 h 149"/>
                <a:gd name="T12" fmla="*/ 9 w 123"/>
                <a:gd name="T13" fmla="*/ 0 h 149"/>
                <a:gd name="T14" fmla="*/ 9 w 123"/>
                <a:gd name="T15" fmla="*/ 0 h 1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3"/>
                <a:gd name="T25" fmla="*/ 0 h 149"/>
                <a:gd name="T26" fmla="*/ 123 w 123"/>
                <a:gd name="T27" fmla="*/ 149 h 14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3" h="149">
                  <a:moveTo>
                    <a:pt x="14" y="0"/>
                  </a:moveTo>
                  <a:lnTo>
                    <a:pt x="14" y="132"/>
                  </a:lnTo>
                  <a:lnTo>
                    <a:pt x="122" y="132"/>
                  </a:lnTo>
                  <a:lnTo>
                    <a:pt x="122" y="148"/>
                  </a:lnTo>
                  <a:lnTo>
                    <a:pt x="0" y="148"/>
                  </a:lnTo>
                  <a:lnTo>
                    <a:pt x="0" y="0"/>
                  </a:lnTo>
                  <a:lnTo>
                    <a:pt x="14" y="0"/>
                  </a:ln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56" name="Freeform 124"/>
            <p:cNvSpPr>
              <a:spLocks/>
            </p:cNvSpPr>
            <p:nvPr/>
          </p:nvSpPr>
          <p:spPr bwMode="auto">
            <a:xfrm>
              <a:off x="1471" y="2279"/>
              <a:ext cx="69" cy="72"/>
            </a:xfrm>
            <a:custGeom>
              <a:avLst/>
              <a:gdLst>
                <a:gd name="T0" fmla="*/ 0 w 88"/>
                <a:gd name="T1" fmla="*/ 70 h 73"/>
                <a:gd name="T2" fmla="*/ 45 w 88"/>
                <a:gd name="T3" fmla="*/ 0 h 73"/>
                <a:gd name="T4" fmla="*/ 53 w 88"/>
                <a:gd name="T5" fmla="*/ 33 h 73"/>
                <a:gd name="T6" fmla="*/ 38 w 88"/>
                <a:gd name="T7" fmla="*/ 33 h 73"/>
                <a:gd name="T8" fmla="*/ 38 w 88"/>
                <a:gd name="T9" fmla="*/ 70 h 73"/>
                <a:gd name="T10" fmla="*/ 0 w 88"/>
                <a:gd name="T11" fmla="*/ 70 h 73"/>
                <a:gd name="T12" fmla="*/ 0 w 88"/>
                <a:gd name="T13" fmla="*/ 70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8"/>
                <a:gd name="T22" fmla="*/ 0 h 73"/>
                <a:gd name="T23" fmla="*/ 88 w 88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8" h="73">
                  <a:moveTo>
                    <a:pt x="0" y="72"/>
                  </a:moveTo>
                  <a:lnTo>
                    <a:pt x="74" y="0"/>
                  </a:lnTo>
                  <a:lnTo>
                    <a:pt x="87" y="33"/>
                  </a:lnTo>
                  <a:lnTo>
                    <a:pt x="63" y="33"/>
                  </a:lnTo>
                  <a:lnTo>
                    <a:pt x="63" y="72"/>
                  </a:lnTo>
                  <a:lnTo>
                    <a:pt x="0" y="72"/>
                  </a:ln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57" name="Freeform 125"/>
            <p:cNvSpPr>
              <a:spLocks/>
            </p:cNvSpPr>
            <p:nvPr/>
          </p:nvSpPr>
          <p:spPr bwMode="auto">
            <a:xfrm>
              <a:off x="1521" y="2312"/>
              <a:ext cx="61" cy="33"/>
            </a:xfrm>
            <a:custGeom>
              <a:avLst/>
              <a:gdLst>
                <a:gd name="T0" fmla="*/ 0 w 78"/>
                <a:gd name="T1" fmla="*/ 31 h 34"/>
                <a:gd name="T2" fmla="*/ 0 w 78"/>
                <a:gd name="T3" fmla="*/ 0 h 34"/>
                <a:gd name="T4" fmla="*/ 47 w 78"/>
                <a:gd name="T5" fmla="*/ 0 h 34"/>
                <a:gd name="T6" fmla="*/ 47 w 78"/>
                <a:gd name="T7" fmla="*/ 31 h 34"/>
                <a:gd name="T8" fmla="*/ 0 w 78"/>
                <a:gd name="T9" fmla="*/ 31 h 34"/>
                <a:gd name="T10" fmla="*/ 0 w 78"/>
                <a:gd name="T11" fmla="*/ 31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8"/>
                <a:gd name="T19" fmla="*/ 0 h 34"/>
                <a:gd name="T20" fmla="*/ 78 w 78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8" h="34">
                  <a:moveTo>
                    <a:pt x="0" y="33"/>
                  </a:moveTo>
                  <a:lnTo>
                    <a:pt x="0" y="0"/>
                  </a:lnTo>
                  <a:lnTo>
                    <a:pt x="77" y="0"/>
                  </a:lnTo>
                  <a:lnTo>
                    <a:pt x="77" y="33"/>
                  </a:lnTo>
                  <a:lnTo>
                    <a:pt x="0" y="33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58" name="Freeform 126"/>
            <p:cNvSpPr>
              <a:spLocks/>
            </p:cNvSpPr>
            <p:nvPr/>
          </p:nvSpPr>
          <p:spPr bwMode="auto">
            <a:xfrm>
              <a:off x="1369" y="2111"/>
              <a:ext cx="195" cy="234"/>
            </a:xfrm>
            <a:custGeom>
              <a:avLst/>
              <a:gdLst>
                <a:gd name="T0" fmla="*/ 0 w 247"/>
                <a:gd name="T1" fmla="*/ 198 h 238"/>
                <a:gd name="T2" fmla="*/ 0 w 247"/>
                <a:gd name="T3" fmla="*/ 20 h 238"/>
                <a:gd name="T4" fmla="*/ 1 w 247"/>
                <a:gd name="T5" fmla="*/ 15 h 238"/>
                <a:gd name="T6" fmla="*/ 3 w 247"/>
                <a:gd name="T7" fmla="*/ 8 h 238"/>
                <a:gd name="T8" fmla="*/ 5 w 247"/>
                <a:gd name="T9" fmla="*/ 5 h 238"/>
                <a:gd name="T10" fmla="*/ 7 w 247"/>
                <a:gd name="T11" fmla="*/ 1 h 238"/>
                <a:gd name="T12" fmla="*/ 11 w 247"/>
                <a:gd name="T13" fmla="*/ 0 h 238"/>
                <a:gd name="T14" fmla="*/ 14 w 247"/>
                <a:gd name="T15" fmla="*/ 0 h 238"/>
                <a:gd name="T16" fmla="*/ 84 w 247"/>
                <a:gd name="T17" fmla="*/ 0 h 238"/>
                <a:gd name="T18" fmla="*/ 89 w 247"/>
                <a:gd name="T19" fmla="*/ 1 h 238"/>
                <a:gd name="T20" fmla="*/ 93 w 247"/>
                <a:gd name="T21" fmla="*/ 2 h 238"/>
                <a:gd name="T22" fmla="*/ 96 w 247"/>
                <a:gd name="T23" fmla="*/ 8 h 238"/>
                <a:gd name="T24" fmla="*/ 97 w 247"/>
                <a:gd name="T25" fmla="*/ 13 h 238"/>
                <a:gd name="T26" fmla="*/ 153 w 247"/>
                <a:gd name="T27" fmla="*/ 229 h 238"/>
                <a:gd name="T28" fmla="*/ 143 w 247"/>
                <a:gd name="T29" fmla="*/ 229 h 238"/>
                <a:gd name="T30" fmla="*/ 88 w 247"/>
                <a:gd name="T31" fmla="*/ 19 h 238"/>
                <a:gd name="T32" fmla="*/ 87 w 247"/>
                <a:gd name="T33" fmla="*/ 15 h 238"/>
                <a:gd name="T34" fmla="*/ 86 w 247"/>
                <a:gd name="T35" fmla="*/ 15 h 238"/>
                <a:gd name="T36" fmla="*/ 84 w 247"/>
                <a:gd name="T37" fmla="*/ 15 h 238"/>
                <a:gd name="T38" fmla="*/ 14 w 247"/>
                <a:gd name="T39" fmla="*/ 15 h 238"/>
                <a:gd name="T40" fmla="*/ 12 w 247"/>
                <a:gd name="T41" fmla="*/ 15 h 238"/>
                <a:gd name="T42" fmla="*/ 10 w 247"/>
                <a:gd name="T43" fmla="*/ 19 h 238"/>
                <a:gd name="T44" fmla="*/ 10 w 247"/>
                <a:gd name="T45" fmla="*/ 21 h 238"/>
                <a:gd name="T46" fmla="*/ 10 w 247"/>
                <a:gd name="T47" fmla="*/ 23 h 238"/>
                <a:gd name="T48" fmla="*/ 10 w 247"/>
                <a:gd name="T49" fmla="*/ 198 h 238"/>
                <a:gd name="T50" fmla="*/ 0 w 247"/>
                <a:gd name="T51" fmla="*/ 198 h 238"/>
                <a:gd name="T52" fmla="*/ 0 w 247"/>
                <a:gd name="T53" fmla="*/ 198 h 23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47"/>
                <a:gd name="T82" fmla="*/ 0 h 238"/>
                <a:gd name="T83" fmla="*/ 247 w 247"/>
                <a:gd name="T84" fmla="*/ 238 h 23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47" h="238">
                  <a:moveTo>
                    <a:pt x="0" y="204"/>
                  </a:moveTo>
                  <a:lnTo>
                    <a:pt x="0" y="20"/>
                  </a:lnTo>
                  <a:lnTo>
                    <a:pt x="1" y="15"/>
                  </a:lnTo>
                  <a:lnTo>
                    <a:pt x="5" y="8"/>
                  </a:lnTo>
                  <a:lnTo>
                    <a:pt x="8" y="5"/>
                  </a:lnTo>
                  <a:lnTo>
                    <a:pt x="11" y="1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134" y="0"/>
                  </a:lnTo>
                  <a:lnTo>
                    <a:pt x="143" y="1"/>
                  </a:lnTo>
                  <a:lnTo>
                    <a:pt x="149" y="2"/>
                  </a:lnTo>
                  <a:lnTo>
                    <a:pt x="154" y="8"/>
                  </a:lnTo>
                  <a:lnTo>
                    <a:pt x="156" y="13"/>
                  </a:lnTo>
                  <a:lnTo>
                    <a:pt x="246" y="237"/>
                  </a:lnTo>
                  <a:lnTo>
                    <a:pt x="229" y="237"/>
                  </a:lnTo>
                  <a:lnTo>
                    <a:pt x="142" y="19"/>
                  </a:lnTo>
                  <a:lnTo>
                    <a:pt x="139" y="15"/>
                  </a:lnTo>
                  <a:lnTo>
                    <a:pt x="138" y="15"/>
                  </a:lnTo>
                  <a:lnTo>
                    <a:pt x="134" y="15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7" y="19"/>
                  </a:lnTo>
                  <a:lnTo>
                    <a:pt x="17" y="21"/>
                  </a:lnTo>
                  <a:lnTo>
                    <a:pt x="17" y="23"/>
                  </a:lnTo>
                  <a:lnTo>
                    <a:pt x="17" y="204"/>
                  </a:lnTo>
                  <a:lnTo>
                    <a:pt x="0" y="204"/>
                  </a:ln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59" name="Freeform 127"/>
            <p:cNvSpPr>
              <a:spLocks/>
            </p:cNvSpPr>
            <p:nvPr/>
          </p:nvSpPr>
          <p:spPr bwMode="auto">
            <a:xfrm>
              <a:off x="1471" y="2244"/>
              <a:ext cx="20" cy="24"/>
            </a:xfrm>
            <a:custGeom>
              <a:avLst/>
              <a:gdLst>
                <a:gd name="T0" fmla="*/ 2 w 26"/>
                <a:gd name="T1" fmla="*/ 22 h 25"/>
                <a:gd name="T2" fmla="*/ 2 w 26"/>
                <a:gd name="T3" fmla="*/ 22 h 25"/>
                <a:gd name="T4" fmla="*/ 1 w 26"/>
                <a:gd name="T5" fmla="*/ 22 h 25"/>
                <a:gd name="T6" fmla="*/ 0 w 26"/>
                <a:gd name="T7" fmla="*/ 22 h 25"/>
                <a:gd name="T8" fmla="*/ 0 w 26"/>
                <a:gd name="T9" fmla="*/ 22 h 25"/>
                <a:gd name="T10" fmla="*/ 0 w 26"/>
                <a:gd name="T11" fmla="*/ 21 h 25"/>
                <a:gd name="T12" fmla="*/ 0 w 26"/>
                <a:gd name="T13" fmla="*/ 21 h 25"/>
                <a:gd name="T14" fmla="*/ 14 w 26"/>
                <a:gd name="T15" fmla="*/ 0 h 25"/>
                <a:gd name="T16" fmla="*/ 14 w 26"/>
                <a:gd name="T17" fmla="*/ 0 h 25"/>
                <a:gd name="T18" fmla="*/ 14 w 26"/>
                <a:gd name="T19" fmla="*/ 0 h 25"/>
                <a:gd name="T20" fmla="*/ 15 w 26"/>
                <a:gd name="T21" fmla="*/ 0 h 25"/>
                <a:gd name="T22" fmla="*/ 15 w 26"/>
                <a:gd name="T23" fmla="*/ 0 h 25"/>
                <a:gd name="T24" fmla="*/ 15 w 26"/>
                <a:gd name="T25" fmla="*/ 1 h 25"/>
                <a:gd name="T26" fmla="*/ 15 w 26"/>
                <a:gd name="T27" fmla="*/ 1 h 25"/>
                <a:gd name="T28" fmla="*/ 2 w 26"/>
                <a:gd name="T29" fmla="*/ 22 h 25"/>
                <a:gd name="T30" fmla="*/ 2 w 26"/>
                <a:gd name="T31" fmla="*/ 22 h 2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6"/>
                <a:gd name="T49" fmla="*/ 0 h 25"/>
                <a:gd name="T50" fmla="*/ 26 w 26"/>
                <a:gd name="T51" fmla="*/ 25 h 2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6" h="25">
                  <a:moveTo>
                    <a:pt x="4" y="24"/>
                  </a:moveTo>
                  <a:lnTo>
                    <a:pt x="2" y="24"/>
                  </a:lnTo>
                  <a:lnTo>
                    <a:pt x="1" y="24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5" y="1"/>
                  </a:lnTo>
                  <a:lnTo>
                    <a:pt x="4" y="24"/>
                  </a:ln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60" name="Freeform 128"/>
            <p:cNvSpPr>
              <a:spLocks/>
            </p:cNvSpPr>
            <p:nvPr/>
          </p:nvSpPr>
          <p:spPr bwMode="auto">
            <a:xfrm>
              <a:off x="1482" y="2258"/>
              <a:ext cx="32" cy="42"/>
            </a:xfrm>
            <a:custGeom>
              <a:avLst/>
              <a:gdLst>
                <a:gd name="T0" fmla="*/ 24 w 41"/>
                <a:gd name="T1" fmla="*/ 40 h 43"/>
                <a:gd name="T2" fmla="*/ 2 w 41"/>
                <a:gd name="T3" fmla="*/ 0 h 43"/>
                <a:gd name="T4" fmla="*/ 0 w 41"/>
                <a:gd name="T5" fmla="*/ 0 h 43"/>
                <a:gd name="T6" fmla="*/ 23 w 41"/>
                <a:gd name="T7" fmla="*/ 40 h 43"/>
                <a:gd name="T8" fmla="*/ 24 w 41"/>
                <a:gd name="T9" fmla="*/ 40 h 43"/>
                <a:gd name="T10" fmla="*/ 24 w 41"/>
                <a:gd name="T11" fmla="*/ 40 h 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43"/>
                <a:gd name="T20" fmla="*/ 41 w 41"/>
                <a:gd name="T21" fmla="*/ 43 h 4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43">
                  <a:moveTo>
                    <a:pt x="40" y="4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38" y="42"/>
                  </a:lnTo>
                  <a:lnTo>
                    <a:pt x="40" y="42"/>
                  </a:ln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61" name="Freeform 129"/>
            <p:cNvSpPr>
              <a:spLocks/>
            </p:cNvSpPr>
            <p:nvPr/>
          </p:nvSpPr>
          <p:spPr bwMode="auto">
            <a:xfrm>
              <a:off x="1413" y="2187"/>
              <a:ext cx="97" cy="133"/>
            </a:xfrm>
            <a:custGeom>
              <a:avLst/>
              <a:gdLst>
                <a:gd name="T0" fmla="*/ 25 w 122"/>
                <a:gd name="T1" fmla="*/ 13 h 135"/>
                <a:gd name="T2" fmla="*/ 27 w 122"/>
                <a:gd name="T3" fmla="*/ 22 h 135"/>
                <a:gd name="T4" fmla="*/ 25 w 122"/>
                <a:gd name="T5" fmla="*/ 22 h 135"/>
                <a:gd name="T6" fmla="*/ 25 w 122"/>
                <a:gd name="T7" fmla="*/ 32 h 135"/>
                <a:gd name="T8" fmla="*/ 24 w 122"/>
                <a:gd name="T9" fmla="*/ 32 h 135"/>
                <a:gd name="T10" fmla="*/ 21 w 122"/>
                <a:gd name="T11" fmla="*/ 33 h 135"/>
                <a:gd name="T12" fmla="*/ 20 w 122"/>
                <a:gd name="T13" fmla="*/ 35 h 135"/>
                <a:gd name="T14" fmla="*/ 22 w 122"/>
                <a:gd name="T15" fmla="*/ 38 h 135"/>
                <a:gd name="T16" fmla="*/ 23 w 122"/>
                <a:gd name="T17" fmla="*/ 44 h 135"/>
                <a:gd name="T18" fmla="*/ 33 w 122"/>
                <a:gd name="T19" fmla="*/ 57 h 135"/>
                <a:gd name="T20" fmla="*/ 49 w 122"/>
                <a:gd name="T21" fmla="*/ 64 h 135"/>
                <a:gd name="T22" fmla="*/ 56 w 122"/>
                <a:gd name="T23" fmla="*/ 64 h 135"/>
                <a:gd name="T24" fmla="*/ 57 w 122"/>
                <a:gd name="T25" fmla="*/ 68 h 135"/>
                <a:gd name="T26" fmla="*/ 55 w 122"/>
                <a:gd name="T27" fmla="*/ 74 h 135"/>
                <a:gd name="T28" fmla="*/ 51 w 122"/>
                <a:gd name="T29" fmla="*/ 74 h 135"/>
                <a:gd name="T30" fmla="*/ 48 w 122"/>
                <a:gd name="T31" fmla="*/ 70 h 135"/>
                <a:gd name="T32" fmla="*/ 45 w 122"/>
                <a:gd name="T33" fmla="*/ 74 h 135"/>
                <a:gd name="T34" fmla="*/ 41 w 122"/>
                <a:gd name="T35" fmla="*/ 74 h 135"/>
                <a:gd name="T36" fmla="*/ 26 w 122"/>
                <a:gd name="T37" fmla="*/ 68 h 135"/>
                <a:gd name="T38" fmla="*/ 25 w 122"/>
                <a:gd name="T39" fmla="*/ 86 h 135"/>
                <a:gd name="T40" fmla="*/ 46 w 122"/>
                <a:gd name="T41" fmla="*/ 95 h 135"/>
                <a:gd name="T42" fmla="*/ 67 w 122"/>
                <a:gd name="T43" fmla="*/ 116 h 135"/>
                <a:gd name="T44" fmla="*/ 75 w 122"/>
                <a:gd name="T45" fmla="*/ 113 h 135"/>
                <a:gd name="T46" fmla="*/ 76 w 122"/>
                <a:gd name="T47" fmla="*/ 114 h 135"/>
                <a:gd name="T48" fmla="*/ 68 w 122"/>
                <a:gd name="T49" fmla="*/ 130 h 135"/>
                <a:gd name="T50" fmla="*/ 64 w 122"/>
                <a:gd name="T51" fmla="*/ 124 h 135"/>
                <a:gd name="T52" fmla="*/ 43 w 122"/>
                <a:gd name="T53" fmla="*/ 110 h 135"/>
                <a:gd name="T54" fmla="*/ 45 w 122"/>
                <a:gd name="T55" fmla="*/ 114 h 135"/>
                <a:gd name="T56" fmla="*/ 46 w 122"/>
                <a:gd name="T57" fmla="*/ 118 h 135"/>
                <a:gd name="T58" fmla="*/ 46 w 122"/>
                <a:gd name="T59" fmla="*/ 123 h 135"/>
                <a:gd name="T60" fmla="*/ 0 w 122"/>
                <a:gd name="T61" fmla="*/ 123 h 135"/>
                <a:gd name="T62" fmla="*/ 0 w 122"/>
                <a:gd name="T63" fmla="*/ 57 h 135"/>
                <a:gd name="T64" fmla="*/ 7 w 122"/>
                <a:gd name="T65" fmla="*/ 57 h 135"/>
                <a:gd name="T66" fmla="*/ 8 w 122"/>
                <a:gd name="T67" fmla="*/ 44 h 135"/>
                <a:gd name="T68" fmla="*/ 11 w 122"/>
                <a:gd name="T69" fmla="*/ 35 h 135"/>
                <a:gd name="T70" fmla="*/ 12 w 122"/>
                <a:gd name="T71" fmla="*/ 31 h 135"/>
                <a:gd name="T72" fmla="*/ 14 w 122"/>
                <a:gd name="T73" fmla="*/ 31 h 135"/>
                <a:gd name="T74" fmla="*/ 14 w 122"/>
                <a:gd name="T75" fmla="*/ 27 h 135"/>
                <a:gd name="T76" fmla="*/ 12 w 122"/>
                <a:gd name="T77" fmla="*/ 21 h 135"/>
                <a:gd name="T78" fmla="*/ 12 w 122"/>
                <a:gd name="T79" fmla="*/ 15 h 135"/>
                <a:gd name="T80" fmla="*/ 12 w 122"/>
                <a:gd name="T81" fmla="*/ 8 h 135"/>
                <a:gd name="T82" fmla="*/ 14 w 122"/>
                <a:gd name="T83" fmla="*/ 4 h 135"/>
                <a:gd name="T84" fmla="*/ 16 w 122"/>
                <a:gd name="T85" fmla="*/ 0 h 135"/>
                <a:gd name="T86" fmla="*/ 18 w 122"/>
                <a:gd name="T87" fmla="*/ 0 h 135"/>
                <a:gd name="T88" fmla="*/ 22 w 122"/>
                <a:gd name="T89" fmla="*/ 0 h 135"/>
                <a:gd name="T90" fmla="*/ 25 w 122"/>
                <a:gd name="T91" fmla="*/ 1 h 135"/>
                <a:gd name="T92" fmla="*/ 25 w 122"/>
                <a:gd name="T93" fmla="*/ 5 h 135"/>
                <a:gd name="T94" fmla="*/ 25 w 122"/>
                <a:gd name="T95" fmla="*/ 11 h 135"/>
                <a:gd name="T96" fmla="*/ 31 w 122"/>
                <a:gd name="T97" fmla="*/ 13 h 135"/>
                <a:gd name="T98" fmla="*/ 25 w 122"/>
                <a:gd name="T99" fmla="*/ 13 h 135"/>
                <a:gd name="T100" fmla="*/ 25 w 122"/>
                <a:gd name="T101" fmla="*/ 13 h 13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2"/>
                <a:gd name="T154" fmla="*/ 0 h 135"/>
                <a:gd name="T155" fmla="*/ 122 w 122"/>
                <a:gd name="T156" fmla="*/ 135 h 13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2" h="135">
                  <a:moveTo>
                    <a:pt x="40" y="13"/>
                  </a:moveTo>
                  <a:lnTo>
                    <a:pt x="43" y="22"/>
                  </a:lnTo>
                  <a:lnTo>
                    <a:pt x="40" y="22"/>
                  </a:lnTo>
                  <a:lnTo>
                    <a:pt x="39" y="32"/>
                  </a:lnTo>
                  <a:lnTo>
                    <a:pt x="38" y="32"/>
                  </a:lnTo>
                  <a:lnTo>
                    <a:pt x="33" y="34"/>
                  </a:lnTo>
                  <a:lnTo>
                    <a:pt x="31" y="37"/>
                  </a:lnTo>
                  <a:lnTo>
                    <a:pt x="35" y="40"/>
                  </a:lnTo>
                  <a:lnTo>
                    <a:pt x="36" y="46"/>
                  </a:lnTo>
                  <a:lnTo>
                    <a:pt x="51" y="59"/>
                  </a:lnTo>
                  <a:lnTo>
                    <a:pt x="78" y="66"/>
                  </a:lnTo>
                  <a:lnTo>
                    <a:pt x="89" y="66"/>
                  </a:lnTo>
                  <a:lnTo>
                    <a:pt x="91" y="70"/>
                  </a:lnTo>
                  <a:lnTo>
                    <a:pt x="87" y="76"/>
                  </a:lnTo>
                  <a:lnTo>
                    <a:pt x="80" y="76"/>
                  </a:lnTo>
                  <a:lnTo>
                    <a:pt x="75" y="72"/>
                  </a:lnTo>
                  <a:lnTo>
                    <a:pt x="72" y="76"/>
                  </a:lnTo>
                  <a:lnTo>
                    <a:pt x="65" y="76"/>
                  </a:lnTo>
                  <a:lnTo>
                    <a:pt x="42" y="70"/>
                  </a:lnTo>
                  <a:lnTo>
                    <a:pt x="40" y="88"/>
                  </a:lnTo>
                  <a:lnTo>
                    <a:pt x="73" y="97"/>
                  </a:lnTo>
                  <a:lnTo>
                    <a:pt x="106" y="120"/>
                  </a:lnTo>
                  <a:lnTo>
                    <a:pt x="118" y="117"/>
                  </a:lnTo>
                  <a:lnTo>
                    <a:pt x="121" y="118"/>
                  </a:lnTo>
                  <a:lnTo>
                    <a:pt x="107" y="134"/>
                  </a:lnTo>
                  <a:lnTo>
                    <a:pt x="100" y="128"/>
                  </a:lnTo>
                  <a:lnTo>
                    <a:pt x="68" y="114"/>
                  </a:lnTo>
                  <a:lnTo>
                    <a:pt x="72" y="118"/>
                  </a:lnTo>
                  <a:lnTo>
                    <a:pt x="73" y="122"/>
                  </a:lnTo>
                  <a:lnTo>
                    <a:pt x="73" y="127"/>
                  </a:lnTo>
                  <a:lnTo>
                    <a:pt x="0" y="127"/>
                  </a:lnTo>
                  <a:lnTo>
                    <a:pt x="0" y="59"/>
                  </a:lnTo>
                  <a:lnTo>
                    <a:pt x="11" y="59"/>
                  </a:lnTo>
                  <a:lnTo>
                    <a:pt x="13" y="46"/>
                  </a:lnTo>
                  <a:lnTo>
                    <a:pt x="17" y="37"/>
                  </a:lnTo>
                  <a:lnTo>
                    <a:pt x="19" y="31"/>
                  </a:lnTo>
                  <a:lnTo>
                    <a:pt x="21" y="31"/>
                  </a:lnTo>
                  <a:lnTo>
                    <a:pt x="21" y="27"/>
                  </a:lnTo>
                  <a:lnTo>
                    <a:pt x="19" y="21"/>
                  </a:lnTo>
                  <a:lnTo>
                    <a:pt x="19" y="15"/>
                  </a:lnTo>
                  <a:lnTo>
                    <a:pt x="19" y="8"/>
                  </a:lnTo>
                  <a:lnTo>
                    <a:pt x="21" y="4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39" y="1"/>
                  </a:lnTo>
                  <a:lnTo>
                    <a:pt x="39" y="5"/>
                  </a:lnTo>
                  <a:lnTo>
                    <a:pt x="40" y="11"/>
                  </a:lnTo>
                  <a:lnTo>
                    <a:pt x="49" y="13"/>
                  </a:lnTo>
                  <a:lnTo>
                    <a:pt x="40" y="13"/>
                  </a:ln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62" name="Freeform 130"/>
            <p:cNvSpPr>
              <a:spLocks/>
            </p:cNvSpPr>
            <p:nvPr/>
          </p:nvSpPr>
          <p:spPr bwMode="auto">
            <a:xfrm>
              <a:off x="1471" y="2344"/>
              <a:ext cx="123" cy="99"/>
            </a:xfrm>
            <a:custGeom>
              <a:avLst/>
              <a:gdLst>
                <a:gd name="T0" fmla="*/ 0 w 157"/>
                <a:gd name="T1" fmla="*/ 97 h 100"/>
                <a:gd name="T2" fmla="*/ 27 w 157"/>
                <a:gd name="T3" fmla="*/ 0 h 100"/>
                <a:gd name="T4" fmla="*/ 96 w 157"/>
                <a:gd name="T5" fmla="*/ 0 h 100"/>
                <a:gd name="T6" fmla="*/ 96 w 157"/>
                <a:gd name="T7" fmla="*/ 6 h 100"/>
                <a:gd name="T8" fmla="*/ 28 w 157"/>
                <a:gd name="T9" fmla="*/ 6 h 100"/>
                <a:gd name="T10" fmla="*/ 3 w 157"/>
                <a:gd name="T11" fmla="*/ 97 h 100"/>
                <a:gd name="T12" fmla="*/ 0 w 157"/>
                <a:gd name="T13" fmla="*/ 97 h 100"/>
                <a:gd name="T14" fmla="*/ 0 w 157"/>
                <a:gd name="T15" fmla="*/ 97 h 1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7"/>
                <a:gd name="T25" fmla="*/ 0 h 100"/>
                <a:gd name="T26" fmla="*/ 157 w 157"/>
                <a:gd name="T27" fmla="*/ 100 h 1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7" h="100">
                  <a:moveTo>
                    <a:pt x="0" y="99"/>
                  </a:moveTo>
                  <a:lnTo>
                    <a:pt x="43" y="0"/>
                  </a:lnTo>
                  <a:lnTo>
                    <a:pt x="156" y="0"/>
                  </a:lnTo>
                  <a:lnTo>
                    <a:pt x="156" y="6"/>
                  </a:lnTo>
                  <a:lnTo>
                    <a:pt x="46" y="6"/>
                  </a:lnTo>
                  <a:lnTo>
                    <a:pt x="5" y="99"/>
                  </a:lnTo>
                  <a:lnTo>
                    <a:pt x="0" y="99"/>
                  </a:ln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63" name="Freeform 131"/>
            <p:cNvSpPr>
              <a:spLocks/>
            </p:cNvSpPr>
            <p:nvPr/>
          </p:nvSpPr>
          <p:spPr bwMode="auto">
            <a:xfrm>
              <a:off x="1613" y="2343"/>
              <a:ext cx="89" cy="95"/>
            </a:xfrm>
            <a:custGeom>
              <a:avLst/>
              <a:gdLst>
                <a:gd name="T0" fmla="*/ 0 w 113"/>
                <a:gd name="T1" fmla="*/ 93 h 96"/>
                <a:gd name="T2" fmla="*/ 0 w 113"/>
                <a:gd name="T3" fmla="*/ 0 h 96"/>
                <a:gd name="T4" fmla="*/ 69 w 113"/>
                <a:gd name="T5" fmla="*/ 0 h 96"/>
                <a:gd name="T6" fmla="*/ 69 w 113"/>
                <a:gd name="T7" fmla="*/ 93 h 96"/>
                <a:gd name="T8" fmla="*/ 0 w 113"/>
                <a:gd name="T9" fmla="*/ 93 h 96"/>
                <a:gd name="T10" fmla="*/ 0 w 113"/>
                <a:gd name="T11" fmla="*/ 93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3"/>
                <a:gd name="T19" fmla="*/ 0 h 96"/>
                <a:gd name="T20" fmla="*/ 113 w 113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3" h="96">
                  <a:moveTo>
                    <a:pt x="0" y="95"/>
                  </a:moveTo>
                  <a:lnTo>
                    <a:pt x="0" y="0"/>
                  </a:lnTo>
                  <a:lnTo>
                    <a:pt x="112" y="0"/>
                  </a:lnTo>
                  <a:lnTo>
                    <a:pt x="112" y="95"/>
                  </a:lnTo>
                  <a:lnTo>
                    <a:pt x="0" y="9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64" name="Freeform 132"/>
            <p:cNvSpPr>
              <a:spLocks/>
            </p:cNvSpPr>
            <p:nvPr/>
          </p:nvSpPr>
          <p:spPr bwMode="auto">
            <a:xfrm>
              <a:off x="1613" y="2248"/>
              <a:ext cx="89" cy="96"/>
            </a:xfrm>
            <a:custGeom>
              <a:avLst/>
              <a:gdLst>
                <a:gd name="T0" fmla="*/ 0 w 113"/>
                <a:gd name="T1" fmla="*/ 93 h 98"/>
                <a:gd name="T2" fmla="*/ 0 w 113"/>
                <a:gd name="T3" fmla="*/ 0 h 98"/>
                <a:gd name="T4" fmla="*/ 69 w 113"/>
                <a:gd name="T5" fmla="*/ 0 h 98"/>
                <a:gd name="T6" fmla="*/ 69 w 113"/>
                <a:gd name="T7" fmla="*/ 93 h 98"/>
                <a:gd name="T8" fmla="*/ 0 w 113"/>
                <a:gd name="T9" fmla="*/ 93 h 98"/>
                <a:gd name="T10" fmla="*/ 0 w 113"/>
                <a:gd name="T11" fmla="*/ 93 h 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3"/>
                <a:gd name="T19" fmla="*/ 0 h 98"/>
                <a:gd name="T20" fmla="*/ 113 w 113"/>
                <a:gd name="T21" fmla="*/ 98 h 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3" h="98">
                  <a:moveTo>
                    <a:pt x="0" y="97"/>
                  </a:moveTo>
                  <a:lnTo>
                    <a:pt x="0" y="0"/>
                  </a:lnTo>
                  <a:lnTo>
                    <a:pt x="112" y="0"/>
                  </a:lnTo>
                  <a:lnTo>
                    <a:pt x="112" y="97"/>
                  </a:lnTo>
                  <a:lnTo>
                    <a:pt x="0" y="97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65" name="Freeform 133"/>
            <p:cNvSpPr>
              <a:spLocks/>
            </p:cNvSpPr>
            <p:nvPr/>
          </p:nvSpPr>
          <p:spPr bwMode="auto">
            <a:xfrm>
              <a:off x="1613" y="2155"/>
              <a:ext cx="89" cy="94"/>
            </a:xfrm>
            <a:custGeom>
              <a:avLst/>
              <a:gdLst>
                <a:gd name="T0" fmla="*/ 0 w 113"/>
                <a:gd name="T1" fmla="*/ 92 h 95"/>
                <a:gd name="T2" fmla="*/ 0 w 113"/>
                <a:gd name="T3" fmla="*/ 0 h 95"/>
                <a:gd name="T4" fmla="*/ 69 w 113"/>
                <a:gd name="T5" fmla="*/ 0 h 95"/>
                <a:gd name="T6" fmla="*/ 69 w 113"/>
                <a:gd name="T7" fmla="*/ 92 h 95"/>
                <a:gd name="T8" fmla="*/ 0 w 113"/>
                <a:gd name="T9" fmla="*/ 92 h 95"/>
                <a:gd name="T10" fmla="*/ 0 w 113"/>
                <a:gd name="T11" fmla="*/ 92 h 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3"/>
                <a:gd name="T19" fmla="*/ 0 h 95"/>
                <a:gd name="T20" fmla="*/ 113 w 113"/>
                <a:gd name="T21" fmla="*/ 95 h 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3" h="95">
                  <a:moveTo>
                    <a:pt x="0" y="94"/>
                  </a:moveTo>
                  <a:lnTo>
                    <a:pt x="0" y="0"/>
                  </a:lnTo>
                  <a:lnTo>
                    <a:pt x="112" y="0"/>
                  </a:lnTo>
                  <a:lnTo>
                    <a:pt x="112" y="94"/>
                  </a:lnTo>
                  <a:lnTo>
                    <a:pt x="0" y="94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66" name="Freeform 134"/>
            <p:cNvSpPr>
              <a:spLocks/>
            </p:cNvSpPr>
            <p:nvPr/>
          </p:nvSpPr>
          <p:spPr bwMode="auto">
            <a:xfrm>
              <a:off x="1321" y="2398"/>
              <a:ext cx="34" cy="89"/>
            </a:xfrm>
            <a:custGeom>
              <a:avLst/>
              <a:gdLst>
                <a:gd name="T0" fmla="*/ 26 w 43"/>
                <a:gd name="T1" fmla="*/ 23 h 90"/>
                <a:gd name="T2" fmla="*/ 25 w 43"/>
                <a:gd name="T3" fmla="*/ 24 h 90"/>
                <a:gd name="T4" fmla="*/ 22 w 43"/>
                <a:gd name="T5" fmla="*/ 24 h 90"/>
                <a:gd name="T6" fmla="*/ 20 w 43"/>
                <a:gd name="T7" fmla="*/ 28 h 90"/>
                <a:gd name="T8" fmla="*/ 18 w 43"/>
                <a:gd name="T9" fmla="*/ 29 h 90"/>
                <a:gd name="T10" fmla="*/ 17 w 43"/>
                <a:gd name="T11" fmla="*/ 31 h 90"/>
                <a:gd name="T12" fmla="*/ 15 w 43"/>
                <a:gd name="T13" fmla="*/ 36 h 90"/>
                <a:gd name="T14" fmla="*/ 13 w 43"/>
                <a:gd name="T15" fmla="*/ 38 h 90"/>
                <a:gd name="T16" fmla="*/ 13 w 43"/>
                <a:gd name="T17" fmla="*/ 42 h 90"/>
                <a:gd name="T18" fmla="*/ 13 w 43"/>
                <a:gd name="T19" fmla="*/ 45 h 90"/>
                <a:gd name="T20" fmla="*/ 13 w 43"/>
                <a:gd name="T21" fmla="*/ 46 h 90"/>
                <a:gd name="T22" fmla="*/ 13 w 43"/>
                <a:gd name="T23" fmla="*/ 51 h 90"/>
                <a:gd name="T24" fmla="*/ 15 w 43"/>
                <a:gd name="T25" fmla="*/ 53 h 90"/>
                <a:gd name="T26" fmla="*/ 17 w 43"/>
                <a:gd name="T27" fmla="*/ 56 h 90"/>
                <a:gd name="T28" fmla="*/ 18 w 43"/>
                <a:gd name="T29" fmla="*/ 58 h 90"/>
                <a:gd name="T30" fmla="*/ 20 w 43"/>
                <a:gd name="T31" fmla="*/ 61 h 90"/>
                <a:gd name="T32" fmla="*/ 22 w 43"/>
                <a:gd name="T33" fmla="*/ 62 h 90"/>
                <a:gd name="T34" fmla="*/ 25 w 43"/>
                <a:gd name="T35" fmla="*/ 62 h 90"/>
                <a:gd name="T36" fmla="*/ 26 w 43"/>
                <a:gd name="T37" fmla="*/ 62 h 90"/>
                <a:gd name="T38" fmla="*/ 26 w 43"/>
                <a:gd name="T39" fmla="*/ 87 h 90"/>
                <a:gd name="T40" fmla="*/ 25 w 43"/>
                <a:gd name="T41" fmla="*/ 87 h 90"/>
                <a:gd name="T42" fmla="*/ 21 w 43"/>
                <a:gd name="T43" fmla="*/ 87 h 90"/>
                <a:gd name="T44" fmla="*/ 17 w 43"/>
                <a:gd name="T45" fmla="*/ 84 h 90"/>
                <a:gd name="T46" fmla="*/ 14 w 43"/>
                <a:gd name="T47" fmla="*/ 83 h 90"/>
                <a:gd name="T48" fmla="*/ 12 w 43"/>
                <a:gd name="T49" fmla="*/ 79 h 90"/>
                <a:gd name="T50" fmla="*/ 9 w 43"/>
                <a:gd name="T51" fmla="*/ 77 h 90"/>
                <a:gd name="T52" fmla="*/ 7 w 43"/>
                <a:gd name="T53" fmla="*/ 72 h 90"/>
                <a:gd name="T54" fmla="*/ 5 w 43"/>
                <a:gd name="T55" fmla="*/ 68 h 90"/>
                <a:gd name="T56" fmla="*/ 3 w 43"/>
                <a:gd name="T57" fmla="*/ 64 h 90"/>
                <a:gd name="T58" fmla="*/ 2 w 43"/>
                <a:gd name="T59" fmla="*/ 58 h 90"/>
                <a:gd name="T60" fmla="*/ 1 w 43"/>
                <a:gd name="T61" fmla="*/ 55 h 90"/>
                <a:gd name="T62" fmla="*/ 0 w 43"/>
                <a:gd name="T63" fmla="*/ 48 h 90"/>
                <a:gd name="T64" fmla="*/ 0 w 43"/>
                <a:gd name="T65" fmla="*/ 45 h 90"/>
                <a:gd name="T66" fmla="*/ 0 w 43"/>
                <a:gd name="T67" fmla="*/ 41 h 90"/>
                <a:gd name="T68" fmla="*/ 1 w 43"/>
                <a:gd name="T69" fmla="*/ 36 h 90"/>
                <a:gd name="T70" fmla="*/ 2 w 43"/>
                <a:gd name="T71" fmla="*/ 29 h 90"/>
                <a:gd name="T72" fmla="*/ 2 w 43"/>
                <a:gd name="T73" fmla="*/ 24 h 90"/>
                <a:gd name="T74" fmla="*/ 4 w 43"/>
                <a:gd name="T75" fmla="*/ 21 h 90"/>
                <a:gd name="T76" fmla="*/ 6 w 43"/>
                <a:gd name="T77" fmla="*/ 17 h 90"/>
                <a:gd name="T78" fmla="*/ 8 w 43"/>
                <a:gd name="T79" fmla="*/ 11 h 90"/>
                <a:gd name="T80" fmla="*/ 11 w 43"/>
                <a:gd name="T81" fmla="*/ 9 h 90"/>
                <a:gd name="T82" fmla="*/ 13 w 43"/>
                <a:gd name="T83" fmla="*/ 6 h 90"/>
                <a:gd name="T84" fmla="*/ 17 w 43"/>
                <a:gd name="T85" fmla="*/ 2 h 90"/>
                <a:gd name="T86" fmla="*/ 20 w 43"/>
                <a:gd name="T87" fmla="*/ 1 h 90"/>
                <a:gd name="T88" fmla="*/ 23 w 43"/>
                <a:gd name="T89" fmla="*/ 0 h 90"/>
                <a:gd name="T90" fmla="*/ 26 w 43"/>
                <a:gd name="T91" fmla="*/ 0 h 90"/>
                <a:gd name="T92" fmla="*/ 26 w 43"/>
                <a:gd name="T93" fmla="*/ 23 h 90"/>
                <a:gd name="T94" fmla="*/ 26 w 43"/>
                <a:gd name="T95" fmla="*/ 23 h 9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3"/>
                <a:gd name="T145" fmla="*/ 0 h 90"/>
                <a:gd name="T146" fmla="*/ 43 w 43"/>
                <a:gd name="T147" fmla="*/ 90 h 9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3" h="90">
                  <a:moveTo>
                    <a:pt x="42" y="23"/>
                  </a:moveTo>
                  <a:lnTo>
                    <a:pt x="39" y="24"/>
                  </a:lnTo>
                  <a:lnTo>
                    <a:pt x="35" y="24"/>
                  </a:lnTo>
                  <a:lnTo>
                    <a:pt x="32" y="28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4" y="36"/>
                  </a:lnTo>
                  <a:lnTo>
                    <a:pt x="22" y="38"/>
                  </a:lnTo>
                  <a:lnTo>
                    <a:pt x="22" y="42"/>
                  </a:lnTo>
                  <a:lnTo>
                    <a:pt x="22" y="45"/>
                  </a:lnTo>
                  <a:lnTo>
                    <a:pt x="22" y="48"/>
                  </a:lnTo>
                  <a:lnTo>
                    <a:pt x="22" y="53"/>
                  </a:lnTo>
                  <a:lnTo>
                    <a:pt x="24" y="55"/>
                  </a:lnTo>
                  <a:lnTo>
                    <a:pt x="28" y="58"/>
                  </a:lnTo>
                  <a:lnTo>
                    <a:pt x="29" y="60"/>
                  </a:lnTo>
                  <a:lnTo>
                    <a:pt x="32" y="63"/>
                  </a:lnTo>
                  <a:lnTo>
                    <a:pt x="36" y="64"/>
                  </a:lnTo>
                  <a:lnTo>
                    <a:pt x="39" y="64"/>
                  </a:lnTo>
                  <a:lnTo>
                    <a:pt x="42" y="64"/>
                  </a:lnTo>
                  <a:lnTo>
                    <a:pt x="42" y="89"/>
                  </a:lnTo>
                  <a:lnTo>
                    <a:pt x="39" y="89"/>
                  </a:lnTo>
                  <a:lnTo>
                    <a:pt x="33" y="89"/>
                  </a:lnTo>
                  <a:lnTo>
                    <a:pt x="28" y="86"/>
                  </a:lnTo>
                  <a:lnTo>
                    <a:pt x="23" y="85"/>
                  </a:lnTo>
                  <a:lnTo>
                    <a:pt x="19" y="81"/>
                  </a:lnTo>
                  <a:lnTo>
                    <a:pt x="15" y="79"/>
                  </a:lnTo>
                  <a:lnTo>
                    <a:pt x="11" y="74"/>
                  </a:lnTo>
                  <a:lnTo>
                    <a:pt x="8" y="70"/>
                  </a:lnTo>
                  <a:lnTo>
                    <a:pt x="5" y="66"/>
                  </a:lnTo>
                  <a:lnTo>
                    <a:pt x="2" y="60"/>
                  </a:lnTo>
                  <a:lnTo>
                    <a:pt x="1" y="57"/>
                  </a:lnTo>
                  <a:lnTo>
                    <a:pt x="0" y="50"/>
                  </a:lnTo>
                  <a:lnTo>
                    <a:pt x="0" y="45"/>
                  </a:lnTo>
                  <a:lnTo>
                    <a:pt x="0" y="41"/>
                  </a:lnTo>
                  <a:lnTo>
                    <a:pt x="1" y="36"/>
                  </a:lnTo>
                  <a:lnTo>
                    <a:pt x="2" y="29"/>
                  </a:lnTo>
                  <a:lnTo>
                    <a:pt x="4" y="24"/>
                  </a:lnTo>
                  <a:lnTo>
                    <a:pt x="6" y="21"/>
                  </a:lnTo>
                  <a:lnTo>
                    <a:pt x="10" y="17"/>
                  </a:lnTo>
                  <a:lnTo>
                    <a:pt x="13" y="11"/>
                  </a:lnTo>
                  <a:lnTo>
                    <a:pt x="18" y="9"/>
                  </a:lnTo>
                  <a:lnTo>
                    <a:pt x="22" y="6"/>
                  </a:lnTo>
                  <a:lnTo>
                    <a:pt x="28" y="2"/>
                  </a:lnTo>
                  <a:lnTo>
                    <a:pt x="32" y="1"/>
                  </a:lnTo>
                  <a:lnTo>
                    <a:pt x="37" y="0"/>
                  </a:lnTo>
                  <a:lnTo>
                    <a:pt x="42" y="0"/>
                  </a:lnTo>
                  <a:lnTo>
                    <a:pt x="42" y="23"/>
                  </a:ln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67" name="Freeform 135"/>
            <p:cNvSpPr>
              <a:spLocks/>
            </p:cNvSpPr>
            <p:nvPr/>
          </p:nvSpPr>
          <p:spPr bwMode="auto">
            <a:xfrm>
              <a:off x="1354" y="2398"/>
              <a:ext cx="34" cy="89"/>
            </a:xfrm>
            <a:custGeom>
              <a:avLst/>
              <a:gdLst>
                <a:gd name="T0" fmla="*/ 0 w 43"/>
                <a:gd name="T1" fmla="*/ 23 h 90"/>
                <a:gd name="T2" fmla="*/ 2 w 43"/>
                <a:gd name="T3" fmla="*/ 24 h 90"/>
                <a:gd name="T4" fmla="*/ 5 w 43"/>
                <a:gd name="T5" fmla="*/ 24 h 90"/>
                <a:gd name="T6" fmla="*/ 6 w 43"/>
                <a:gd name="T7" fmla="*/ 28 h 90"/>
                <a:gd name="T8" fmla="*/ 8 w 43"/>
                <a:gd name="T9" fmla="*/ 29 h 90"/>
                <a:gd name="T10" fmla="*/ 9 w 43"/>
                <a:gd name="T11" fmla="*/ 31 h 90"/>
                <a:gd name="T12" fmla="*/ 11 w 43"/>
                <a:gd name="T13" fmla="*/ 36 h 90"/>
                <a:gd name="T14" fmla="*/ 12 w 43"/>
                <a:gd name="T15" fmla="*/ 38 h 90"/>
                <a:gd name="T16" fmla="*/ 12 w 43"/>
                <a:gd name="T17" fmla="*/ 42 h 90"/>
                <a:gd name="T18" fmla="*/ 12 w 43"/>
                <a:gd name="T19" fmla="*/ 45 h 90"/>
                <a:gd name="T20" fmla="*/ 12 w 43"/>
                <a:gd name="T21" fmla="*/ 46 h 90"/>
                <a:gd name="T22" fmla="*/ 11 w 43"/>
                <a:gd name="T23" fmla="*/ 51 h 90"/>
                <a:gd name="T24" fmla="*/ 10 w 43"/>
                <a:gd name="T25" fmla="*/ 53 h 90"/>
                <a:gd name="T26" fmla="*/ 9 w 43"/>
                <a:gd name="T27" fmla="*/ 56 h 90"/>
                <a:gd name="T28" fmla="*/ 7 w 43"/>
                <a:gd name="T29" fmla="*/ 58 h 90"/>
                <a:gd name="T30" fmla="*/ 6 w 43"/>
                <a:gd name="T31" fmla="*/ 61 h 90"/>
                <a:gd name="T32" fmla="*/ 4 w 43"/>
                <a:gd name="T33" fmla="*/ 62 h 90"/>
                <a:gd name="T34" fmla="*/ 2 w 43"/>
                <a:gd name="T35" fmla="*/ 62 h 90"/>
                <a:gd name="T36" fmla="*/ 0 w 43"/>
                <a:gd name="T37" fmla="*/ 62 h 90"/>
                <a:gd name="T38" fmla="*/ 0 w 43"/>
                <a:gd name="T39" fmla="*/ 87 h 90"/>
                <a:gd name="T40" fmla="*/ 2 w 43"/>
                <a:gd name="T41" fmla="*/ 87 h 90"/>
                <a:gd name="T42" fmla="*/ 5 w 43"/>
                <a:gd name="T43" fmla="*/ 87 h 90"/>
                <a:gd name="T44" fmla="*/ 9 w 43"/>
                <a:gd name="T45" fmla="*/ 84 h 90"/>
                <a:gd name="T46" fmla="*/ 11 w 43"/>
                <a:gd name="T47" fmla="*/ 83 h 90"/>
                <a:gd name="T48" fmla="*/ 14 w 43"/>
                <a:gd name="T49" fmla="*/ 79 h 90"/>
                <a:gd name="T50" fmla="*/ 17 w 43"/>
                <a:gd name="T51" fmla="*/ 77 h 90"/>
                <a:gd name="T52" fmla="*/ 19 w 43"/>
                <a:gd name="T53" fmla="*/ 72 h 90"/>
                <a:gd name="T54" fmla="*/ 21 w 43"/>
                <a:gd name="T55" fmla="*/ 68 h 90"/>
                <a:gd name="T56" fmla="*/ 22 w 43"/>
                <a:gd name="T57" fmla="*/ 64 h 90"/>
                <a:gd name="T58" fmla="*/ 25 w 43"/>
                <a:gd name="T59" fmla="*/ 58 h 90"/>
                <a:gd name="T60" fmla="*/ 25 w 43"/>
                <a:gd name="T61" fmla="*/ 55 h 90"/>
                <a:gd name="T62" fmla="*/ 26 w 43"/>
                <a:gd name="T63" fmla="*/ 48 h 90"/>
                <a:gd name="T64" fmla="*/ 26 w 43"/>
                <a:gd name="T65" fmla="*/ 45 h 90"/>
                <a:gd name="T66" fmla="*/ 26 w 43"/>
                <a:gd name="T67" fmla="*/ 41 h 90"/>
                <a:gd name="T68" fmla="*/ 26 w 43"/>
                <a:gd name="T69" fmla="*/ 36 h 90"/>
                <a:gd name="T70" fmla="*/ 25 w 43"/>
                <a:gd name="T71" fmla="*/ 29 h 90"/>
                <a:gd name="T72" fmla="*/ 24 w 43"/>
                <a:gd name="T73" fmla="*/ 24 h 90"/>
                <a:gd name="T74" fmla="*/ 22 w 43"/>
                <a:gd name="T75" fmla="*/ 21 h 90"/>
                <a:gd name="T76" fmla="*/ 20 w 43"/>
                <a:gd name="T77" fmla="*/ 17 h 90"/>
                <a:gd name="T78" fmla="*/ 17 w 43"/>
                <a:gd name="T79" fmla="*/ 11 h 90"/>
                <a:gd name="T80" fmla="*/ 15 w 43"/>
                <a:gd name="T81" fmla="*/ 9 h 90"/>
                <a:gd name="T82" fmla="*/ 12 w 43"/>
                <a:gd name="T83" fmla="*/ 6 h 90"/>
                <a:gd name="T84" fmla="*/ 9 w 43"/>
                <a:gd name="T85" fmla="*/ 2 h 90"/>
                <a:gd name="T86" fmla="*/ 6 w 43"/>
                <a:gd name="T87" fmla="*/ 1 h 90"/>
                <a:gd name="T88" fmla="*/ 3 w 43"/>
                <a:gd name="T89" fmla="*/ 0 h 90"/>
                <a:gd name="T90" fmla="*/ 0 w 43"/>
                <a:gd name="T91" fmla="*/ 0 h 90"/>
                <a:gd name="T92" fmla="*/ 0 w 43"/>
                <a:gd name="T93" fmla="*/ 23 h 90"/>
                <a:gd name="T94" fmla="*/ 0 w 43"/>
                <a:gd name="T95" fmla="*/ 23 h 9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3"/>
                <a:gd name="T145" fmla="*/ 0 h 90"/>
                <a:gd name="T146" fmla="*/ 43 w 43"/>
                <a:gd name="T147" fmla="*/ 90 h 9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3" h="90">
                  <a:moveTo>
                    <a:pt x="0" y="23"/>
                  </a:moveTo>
                  <a:lnTo>
                    <a:pt x="2" y="24"/>
                  </a:lnTo>
                  <a:lnTo>
                    <a:pt x="7" y="24"/>
                  </a:lnTo>
                  <a:lnTo>
                    <a:pt x="9" y="28"/>
                  </a:lnTo>
                  <a:lnTo>
                    <a:pt x="13" y="29"/>
                  </a:lnTo>
                  <a:lnTo>
                    <a:pt x="15" y="31"/>
                  </a:lnTo>
                  <a:lnTo>
                    <a:pt x="18" y="36"/>
                  </a:lnTo>
                  <a:lnTo>
                    <a:pt x="19" y="38"/>
                  </a:lnTo>
                  <a:lnTo>
                    <a:pt x="19" y="42"/>
                  </a:lnTo>
                  <a:lnTo>
                    <a:pt x="19" y="45"/>
                  </a:lnTo>
                  <a:lnTo>
                    <a:pt x="19" y="48"/>
                  </a:lnTo>
                  <a:lnTo>
                    <a:pt x="18" y="53"/>
                  </a:lnTo>
                  <a:lnTo>
                    <a:pt x="17" y="55"/>
                  </a:lnTo>
                  <a:lnTo>
                    <a:pt x="14" y="58"/>
                  </a:lnTo>
                  <a:lnTo>
                    <a:pt x="12" y="60"/>
                  </a:lnTo>
                  <a:lnTo>
                    <a:pt x="9" y="63"/>
                  </a:lnTo>
                  <a:lnTo>
                    <a:pt x="6" y="64"/>
                  </a:lnTo>
                  <a:lnTo>
                    <a:pt x="2" y="64"/>
                  </a:lnTo>
                  <a:lnTo>
                    <a:pt x="0" y="64"/>
                  </a:lnTo>
                  <a:lnTo>
                    <a:pt x="0" y="89"/>
                  </a:lnTo>
                  <a:lnTo>
                    <a:pt x="2" y="89"/>
                  </a:lnTo>
                  <a:lnTo>
                    <a:pt x="8" y="89"/>
                  </a:lnTo>
                  <a:lnTo>
                    <a:pt x="14" y="86"/>
                  </a:lnTo>
                  <a:lnTo>
                    <a:pt x="18" y="85"/>
                  </a:lnTo>
                  <a:lnTo>
                    <a:pt x="23" y="81"/>
                  </a:lnTo>
                  <a:lnTo>
                    <a:pt x="27" y="79"/>
                  </a:lnTo>
                  <a:lnTo>
                    <a:pt x="30" y="74"/>
                  </a:lnTo>
                  <a:lnTo>
                    <a:pt x="34" y="70"/>
                  </a:lnTo>
                  <a:lnTo>
                    <a:pt x="36" y="66"/>
                  </a:lnTo>
                  <a:lnTo>
                    <a:pt x="39" y="60"/>
                  </a:lnTo>
                  <a:lnTo>
                    <a:pt x="41" y="57"/>
                  </a:lnTo>
                  <a:lnTo>
                    <a:pt x="42" y="50"/>
                  </a:lnTo>
                  <a:lnTo>
                    <a:pt x="42" y="45"/>
                  </a:lnTo>
                  <a:lnTo>
                    <a:pt x="42" y="41"/>
                  </a:lnTo>
                  <a:lnTo>
                    <a:pt x="42" y="36"/>
                  </a:lnTo>
                  <a:lnTo>
                    <a:pt x="40" y="29"/>
                  </a:lnTo>
                  <a:lnTo>
                    <a:pt x="38" y="24"/>
                  </a:lnTo>
                  <a:lnTo>
                    <a:pt x="36" y="21"/>
                  </a:lnTo>
                  <a:lnTo>
                    <a:pt x="32" y="17"/>
                  </a:lnTo>
                  <a:lnTo>
                    <a:pt x="28" y="11"/>
                  </a:lnTo>
                  <a:lnTo>
                    <a:pt x="24" y="9"/>
                  </a:lnTo>
                  <a:lnTo>
                    <a:pt x="19" y="6"/>
                  </a:lnTo>
                  <a:lnTo>
                    <a:pt x="14" y="2"/>
                  </a:lnTo>
                  <a:lnTo>
                    <a:pt x="9" y="1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23"/>
                  </a:ln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68" name="Freeform 136"/>
            <p:cNvSpPr>
              <a:spLocks/>
            </p:cNvSpPr>
            <p:nvPr/>
          </p:nvSpPr>
          <p:spPr bwMode="auto">
            <a:xfrm>
              <a:off x="1496" y="2366"/>
              <a:ext cx="46" cy="118"/>
            </a:xfrm>
            <a:custGeom>
              <a:avLst/>
              <a:gdLst>
                <a:gd name="T0" fmla="*/ 35 w 59"/>
                <a:gd name="T1" fmla="*/ 25 h 120"/>
                <a:gd name="T2" fmla="*/ 33 w 59"/>
                <a:gd name="T3" fmla="*/ 25 h 120"/>
                <a:gd name="T4" fmla="*/ 30 w 59"/>
                <a:gd name="T5" fmla="*/ 28 h 120"/>
                <a:gd name="T6" fmla="*/ 27 w 59"/>
                <a:gd name="T7" fmla="*/ 30 h 120"/>
                <a:gd name="T8" fmla="*/ 25 w 59"/>
                <a:gd name="T9" fmla="*/ 30 h 120"/>
                <a:gd name="T10" fmla="*/ 23 w 59"/>
                <a:gd name="T11" fmla="*/ 31 h 120"/>
                <a:gd name="T12" fmla="*/ 21 w 59"/>
                <a:gd name="T13" fmla="*/ 36 h 120"/>
                <a:gd name="T14" fmla="*/ 19 w 59"/>
                <a:gd name="T15" fmla="*/ 38 h 120"/>
                <a:gd name="T16" fmla="*/ 18 w 59"/>
                <a:gd name="T17" fmla="*/ 42 h 120"/>
                <a:gd name="T18" fmla="*/ 16 w 59"/>
                <a:gd name="T19" fmla="*/ 48 h 120"/>
                <a:gd name="T20" fmla="*/ 15 w 59"/>
                <a:gd name="T21" fmla="*/ 52 h 120"/>
                <a:gd name="T22" fmla="*/ 15 w 59"/>
                <a:gd name="T23" fmla="*/ 55 h 120"/>
                <a:gd name="T24" fmla="*/ 15 w 59"/>
                <a:gd name="T25" fmla="*/ 62 h 120"/>
                <a:gd name="T26" fmla="*/ 16 w 59"/>
                <a:gd name="T27" fmla="*/ 67 h 120"/>
                <a:gd name="T28" fmla="*/ 16 w 59"/>
                <a:gd name="T29" fmla="*/ 70 h 120"/>
                <a:gd name="T30" fmla="*/ 18 w 59"/>
                <a:gd name="T31" fmla="*/ 74 h 120"/>
                <a:gd name="T32" fmla="*/ 19 w 59"/>
                <a:gd name="T33" fmla="*/ 79 h 120"/>
                <a:gd name="T34" fmla="*/ 21 w 59"/>
                <a:gd name="T35" fmla="*/ 81 h 120"/>
                <a:gd name="T36" fmla="*/ 23 w 59"/>
                <a:gd name="T37" fmla="*/ 86 h 120"/>
                <a:gd name="T38" fmla="*/ 26 w 59"/>
                <a:gd name="T39" fmla="*/ 88 h 120"/>
                <a:gd name="T40" fmla="*/ 29 w 59"/>
                <a:gd name="T41" fmla="*/ 89 h 120"/>
                <a:gd name="T42" fmla="*/ 31 w 59"/>
                <a:gd name="T43" fmla="*/ 89 h 120"/>
                <a:gd name="T44" fmla="*/ 34 w 59"/>
                <a:gd name="T45" fmla="*/ 89 h 120"/>
                <a:gd name="T46" fmla="*/ 35 w 59"/>
                <a:gd name="T47" fmla="*/ 89 h 120"/>
                <a:gd name="T48" fmla="*/ 35 w 59"/>
                <a:gd name="T49" fmla="*/ 115 h 120"/>
                <a:gd name="T50" fmla="*/ 34 w 59"/>
                <a:gd name="T51" fmla="*/ 115 h 120"/>
                <a:gd name="T52" fmla="*/ 31 w 59"/>
                <a:gd name="T53" fmla="*/ 115 h 120"/>
                <a:gd name="T54" fmla="*/ 27 w 59"/>
                <a:gd name="T55" fmla="*/ 115 h 120"/>
                <a:gd name="T56" fmla="*/ 23 w 59"/>
                <a:gd name="T57" fmla="*/ 114 h 120"/>
                <a:gd name="T58" fmla="*/ 21 w 59"/>
                <a:gd name="T59" fmla="*/ 110 h 120"/>
                <a:gd name="T60" fmla="*/ 17 w 59"/>
                <a:gd name="T61" fmla="*/ 108 h 120"/>
                <a:gd name="T62" fmla="*/ 14 w 59"/>
                <a:gd name="T63" fmla="*/ 103 h 120"/>
                <a:gd name="T64" fmla="*/ 12 w 59"/>
                <a:gd name="T65" fmla="*/ 101 h 120"/>
                <a:gd name="T66" fmla="*/ 9 w 59"/>
                <a:gd name="T67" fmla="*/ 97 h 120"/>
                <a:gd name="T68" fmla="*/ 7 w 59"/>
                <a:gd name="T69" fmla="*/ 90 h 120"/>
                <a:gd name="T70" fmla="*/ 4 w 59"/>
                <a:gd name="T71" fmla="*/ 88 h 120"/>
                <a:gd name="T72" fmla="*/ 3 w 59"/>
                <a:gd name="T73" fmla="*/ 81 h 120"/>
                <a:gd name="T74" fmla="*/ 2 w 59"/>
                <a:gd name="T75" fmla="*/ 76 h 120"/>
                <a:gd name="T76" fmla="*/ 1 w 59"/>
                <a:gd name="T77" fmla="*/ 70 h 120"/>
                <a:gd name="T78" fmla="*/ 0 w 59"/>
                <a:gd name="T79" fmla="*/ 62 h 120"/>
                <a:gd name="T80" fmla="*/ 0 w 59"/>
                <a:gd name="T81" fmla="*/ 59 h 120"/>
                <a:gd name="T82" fmla="*/ 0 w 59"/>
                <a:gd name="T83" fmla="*/ 52 h 120"/>
                <a:gd name="T84" fmla="*/ 2 w 59"/>
                <a:gd name="T85" fmla="*/ 44 h 120"/>
                <a:gd name="T86" fmla="*/ 2 w 59"/>
                <a:gd name="T87" fmla="*/ 40 h 120"/>
                <a:gd name="T88" fmla="*/ 3 w 59"/>
                <a:gd name="T89" fmla="*/ 32 h 120"/>
                <a:gd name="T90" fmla="*/ 4 w 59"/>
                <a:gd name="T91" fmla="*/ 30 h 120"/>
                <a:gd name="T92" fmla="*/ 7 w 59"/>
                <a:gd name="T93" fmla="*/ 23 h 120"/>
                <a:gd name="T94" fmla="*/ 9 w 59"/>
                <a:gd name="T95" fmla="*/ 20 h 120"/>
                <a:gd name="T96" fmla="*/ 12 w 59"/>
                <a:gd name="T97" fmla="*/ 14 h 120"/>
                <a:gd name="T98" fmla="*/ 15 w 59"/>
                <a:gd name="T99" fmla="*/ 10 h 120"/>
                <a:gd name="T100" fmla="*/ 18 w 59"/>
                <a:gd name="T101" fmla="*/ 8 h 120"/>
                <a:gd name="T102" fmla="*/ 21 w 59"/>
                <a:gd name="T103" fmla="*/ 3 h 120"/>
                <a:gd name="T104" fmla="*/ 25 w 59"/>
                <a:gd name="T105" fmla="*/ 2 h 120"/>
                <a:gd name="T106" fmla="*/ 29 w 59"/>
                <a:gd name="T107" fmla="*/ 2 h 120"/>
                <a:gd name="T108" fmla="*/ 32 w 59"/>
                <a:gd name="T109" fmla="*/ 0 h 120"/>
                <a:gd name="T110" fmla="*/ 35 w 59"/>
                <a:gd name="T111" fmla="*/ 0 h 120"/>
                <a:gd name="T112" fmla="*/ 35 w 59"/>
                <a:gd name="T113" fmla="*/ 25 h 120"/>
                <a:gd name="T114" fmla="*/ 35 w 59"/>
                <a:gd name="T115" fmla="*/ 25 h 12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9"/>
                <a:gd name="T175" fmla="*/ 0 h 120"/>
                <a:gd name="T176" fmla="*/ 59 w 59"/>
                <a:gd name="T177" fmla="*/ 120 h 12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9" h="120">
                  <a:moveTo>
                    <a:pt x="58" y="25"/>
                  </a:moveTo>
                  <a:lnTo>
                    <a:pt x="54" y="25"/>
                  </a:lnTo>
                  <a:lnTo>
                    <a:pt x="49" y="28"/>
                  </a:lnTo>
                  <a:lnTo>
                    <a:pt x="45" y="30"/>
                  </a:lnTo>
                  <a:lnTo>
                    <a:pt x="41" y="32"/>
                  </a:lnTo>
                  <a:lnTo>
                    <a:pt x="37" y="33"/>
                  </a:lnTo>
                  <a:lnTo>
                    <a:pt x="34" y="38"/>
                  </a:lnTo>
                  <a:lnTo>
                    <a:pt x="31" y="40"/>
                  </a:lnTo>
                  <a:lnTo>
                    <a:pt x="29" y="44"/>
                  </a:lnTo>
                  <a:lnTo>
                    <a:pt x="27" y="50"/>
                  </a:lnTo>
                  <a:lnTo>
                    <a:pt x="25" y="54"/>
                  </a:lnTo>
                  <a:lnTo>
                    <a:pt x="25" y="57"/>
                  </a:lnTo>
                  <a:lnTo>
                    <a:pt x="25" y="64"/>
                  </a:lnTo>
                  <a:lnTo>
                    <a:pt x="27" y="69"/>
                  </a:lnTo>
                  <a:lnTo>
                    <a:pt x="27" y="72"/>
                  </a:lnTo>
                  <a:lnTo>
                    <a:pt x="30" y="76"/>
                  </a:lnTo>
                  <a:lnTo>
                    <a:pt x="32" y="81"/>
                  </a:lnTo>
                  <a:lnTo>
                    <a:pt x="35" y="83"/>
                  </a:lnTo>
                  <a:lnTo>
                    <a:pt x="39" y="88"/>
                  </a:lnTo>
                  <a:lnTo>
                    <a:pt x="42" y="90"/>
                  </a:lnTo>
                  <a:lnTo>
                    <a:pt x="47" y="93"/>
                  </a:lnTo>
                  <a:lnTo>
                    <a:pt x="51" y="93"/>
                  </a:lnTo>
                  <a:lnTo>
                    <a:pt x="56" y="93"/>
                  </a:lnTo>
                  <a:lnTo>
                    <a:pt x="58" y="93"/>
                  </a:lnTo>
                  <a:lnTo>
                    <a:pt x="58" y="119"/>
                  </a:lnTo>
                  <a:lnTo>
                    <a:pt x="57" y="119"/>
                  </a:lnTo>
                  <a:lnTo>
                    <a:pt x="51" y="119"/>
                  </a:lnTo>
                  <a:lnTo>
                    <a:pt x="45" y="119"/>
                  </a:lnTo>
                  <a:lnTo>
                    <a:pt x="39" y="118"/>
                  </a:lnTo>
                  <a:lnTo>
                    <a:pt x="34" y="114"/>
                  </a:lnTo>
                  <a:lnTo>
                    <a:pt x="28" y="112"/>
                  </a:lnTo>
                  <a:lnTo>
                    <a:pt x="23" y="107"/>
                  </a:lnTo>
                  <a:lnTo>
                    <a:pt x="19" y="105"/>
                  </a:lnTo>
                  <a:lnTo>
                    <a:pt x="14" y="101"/>
                  </a:lnTo>
                  <a:lnTo>
                    <a:pt x="11" y="94"/>
                  </a:lnTo>
                  <a:lnTo>
                    <a:pt x="7" y="90"/>
                  </a:lnTo>
                  <a:lnTo>
                    <a:pt x="5" y="83"/>
                  </a:lnTo>
                  <a:lnTo>
                    <a:pt x="3" y="78"/>
                  </a:lnTo>
                  <a:lnTo>
                    <a:pt x="1" y="72"/>
                  </a:lnTo>
                  <a:lnTo>
                    <a:pt x="0" y="64"/>
                  </a:lnTo>
                  <a:lnTo>
                    <a:pt x="0" y="61"/>
                  </a:lnTo>
                  <a:lnTo>
                    <a:pt x="0" y="54"/>
                  </a:lnTo>
                  <a:lnTo>
                    <a:pt x="2" y="46"/>
                  </a:lnTo>
                  <a:lnTo>
                    <a:pt x="3" y="42"/>
                  </a:lnTo>
                  <a:lnTo>
                    <a:pt x="5" y="34"/>
                  </a:lnTo>
                  <a:lnTo>
                    <a:pt x="7" y="31"/>
                  </a:lnTo>
                  <a:lnTo>
                    <a:pt x="11" y="23"/>
                  </a:lnTo>
                  <a:lnTo>
                    <a:pt x="15" y="20"/>
                  </a:lnTo>
                  <a:lnTo>
                    <a:pt x="19" y="14"/>
                  </a:lnTo>
                  <a:lnTo>
                    <a:pt x="24" y="10"/>
                  </a:lnTo>
                  <a:lnTo>
                    <a:pt x="30" y="8"/>
                  </a:lnTo>
                  <a:lnTo>
                    <a:pt x="35" y="3"/>
                  </a:lnTo>
                  <a:lnTo>
                    <a:pt x="41" y="2"/>
                  </a:lnTo>
                  <a:lnTo>
                    <a:pt x="47" y="2"/>
                  </a:lnTo>
                  <a:lnTo>
                    <a:pt x="52" y="0"/>
                  </a:lnTo>
                  <a:lnTo>
                    <a:pt x="58" y="0"/>
                  </a:lnTo>
                  <a:lnTo>
                    <a:pt x="58" y="25"/>
                  </a:ln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69" name="Freeform 137"/>
            <p:cNvSpPr>
              <a:spLocks/>
            </p:cNvSpPr>
            <p:nvPr/>
          </p:nvSpPr>
          <p:spPr bwMode="auto">
            <a:xfrm>
              <a:off x="1540" y="2366"/>
              <a:ext cx="47" cy="118"/>
            </a:xfrm>
            <a:custGeom>
              <a:avLst/>
              <a:gdLst>
                <a:gd name="T0" fmla="*/ 0 w 59"/>
                <a:gd name="T1" fmla="*/ 25 h 120"/>
                <a:gd name="T2" fmla="*/ 2 w 59"/>
                <a:gd name="T3" fmla="*/ 25 h 120"/>
                <a:gd name="T4" fmla="*/ 5 w 59"/>
                <a:gd name="T5" fmla="*/ 26 h 120"/>
                <a:gd name="T6" fmla="*/ 9 w 59"/>
                <a:gd name="T7" fmla="*/ 30 h 120"/>
                <a:gd name="T8" fmla="*/ 11 w 59"/>
                <a:gd name="T9" fmla="*/ 30 h 120"/>
                <a:gd name="T10" fmla="*/ 14 w 59"/>
                <a:gd name="T11" fmla="*/ 31 h 120"/>
                <a:gd name="T12" fmla="*/ 15 w 59"/>
                <a:gd name="T13" fmla="*/ 33 h 120"/>
                <a:gd name="T14" fmla="*/ 18 w 59"/>
                <a:gd name="T15" fmla="*/ 38 h 120"/>
                <a:gd name="T16" fmla="*/ 18 w 59"/>
                <a:gd name="T17" fmla="*/ 42 h 120"/>
                <a:gd name="T18" fmla="*/ 20 w 59"/>
                <a:gd name="T19" fmla="*/ 48 h 120"/>
                <a:gd name="T20" fmla="*/ 21 w 59"/>
                <a:gd name="T21" fmla="*/ 52 h 120"/>
                <a:gd name="T22" fmla="*/ 21 w 59"/>
                <a:gd name="T23" fmla="*/ 55 h 120"/>
                <a:gd name="T24" fmla="*/ 21 w 59"/>
                <a:gd name="T25" fmla="*/ 60 h 120"/>
                <a:gd name="T26" fmla="*/ 20 w 59"/>
                <a:gd name="T27" fmla="*/ 67 h 120"/>
                <a:gd name="T28" fmla="*/ 19 w 59"/>
                <a:gd name="T29" fmla="*/ 70 h 120"/>
                <a:gd name="T30" fmla="*/ 18 w 59"/>
                <a:gd name="T31" fmla="*/ 74 h 120"/>
                <a:gd name="T32" fmla="*/ 17 w 59"/>
                <a:gd name="T33" fmla="*/ 78 h 120"/>
                <a:gd name="T34" fmla="*/ 14 w 59"/>
                <a:gd name="T35" fmla="*/ 81 h 120"/>
                <a:gd name="T36" fmla="*/ 13 w 59"/>
                <a:gd name="T37" fmla="*/ 86 h 120"/>
                <a:gd name="T38" fmla="*/ 10 w 59"/>
                <a:gd name="T39" fmla="*/ 88 h 120"/>
                <a:gd name="T40" fmla="*/ 8 w 59"/>
                <a:gd name="T41" fmla="*/ 89 h 120"/>
                <a:gd name="T42" fmla="*/ 5 w 59"/>
                <a:gd name="T43" fmla="*/ 89 h 120"/>
                <a:gd name="T44" fmla="*/ 2 w 59"/>
                <a:gd name="T45" fmla="*/ 89 h 120"/>
                <a:gd name="T46" fmla="*/ 0 w 59"/>
                <a:gd name="T47" fmla="*/ 89 h 120"/>
                <a:gd name="T48" fmla="*/ 0 w 59"/>
                <a:gd name="T49" fmla="*/ 115 h 120"/>
                <a:gd name="T50" fmla="*/ 1 w 59"/>
                <a:gd name="T51" fmla="*/ 115 h 120"/>
                <a:gd name="T52" fmla="*/ 4 w 59"/>
                <a:gd name="T53" fmla="*/ 115 h 120"/>
                <a:gd name="T54" fmla="*/ 8 w 59"/>
                <a:gd name="T55" fmla="*/ 115 h 120"/>
                <a:gd name="T56" fmla="*/ 11 w 59"/>
                <a:gd name="T57" fmla="*/ 114 h 120"/>
                <a:gd name="T58" fmla="*/ 16 w 59"/>
                <a:gd name="T59" fmla="*/ 110 h 120"/>
                <a:gd name="T60" fmla="*/ 18 w 59"/>
                <a:gd name="T61" fmla="*/ 108 h 120"/>
                <a:gd name="T62" fmla="*/ 22 w 59"/>
                <a:gd name="T63" fmla="*/ 103 h 120"/>
                <a:gd name="T64" fmla="*/ 25 w 59"/>
                <a:gd name="T65" fmla="*/ 101 h 120"/>
                <a:gd name="T66" fmla="*/ 28 w 59"/>
                <a:gd name="T67" fmla="*/ 97 h 120"/>
                <a:gd name="T68" fmla="*/ 29 w 59"/>
                <a:gd name="T69" fmla="*/ 90 h 120"/>
                <a:gd name="T70" fmla="*/ 33 w 59"/>
                <a:gd name="T71" fmla="*/ 88 h 120"/>
                <a:gd name="T72" fmla="*/ 33 w 59"/>
                <a:gd name="T73" fmla="*/ 81 h 120"/>
                <a:gd name="T74" fmla="*/ 36 w 59"/>
                <a:gd name="T75" fmla="*/ 76 h 120"/>
                <a:gd name="T76" fmla="*/ 36 w 59"/>
                <a:gd name="T77" fmla="*/ 70 h 120"/>
                <a:gd name="T78" fmla="*/ 37 w 59"/>
                <a:gd name="T79" fmla="*/ 62 h 120"/>
                <a:gd name="T80" fmla="*/ 37 w 59"/>
                <a:gd name="T81" fmla="*/ 59 h 120"/>
                <a:gd name="T82" fmla="*/ 37 w 59"/>
                <a:gd name="T83" fmla="*/ 52 h 120"/>
                <a:gd name="T84" fmla="*/ 36 w 59"/>
                <a:gd name="T85" fmla="*/ 44 h 120"/>
                <a:gd name="T86" fmla="*/ 35 w 59"/>
                <a:gd name="T87" fmla="*/ 38 h 120"/>
                <a:gd name="T88" fmla="*/ 33 w 59"/>
                <a:gd name="T89" fmla="*/ 32 h 120"/>
                <a:gd name="T90" fmla="*/ 33 w 59"/>
                <a:gd name="T91" fmla="*/ 30 h 120"/>
                <a:gd name="T92" fmla="*/ 29 w 59"/>
                <a:gd name="T93" fmla="*/ 23 h 120"/>
                <a:gd name="T94" fmla="*/ 27 w 59"/>
                <a:gd name="T95" fmla="*/ 20 h 120"/>
                <a:gd name="T96" fmla="*/ 25 w 59"/>
                <a:gd name="T97" fmla="*/ 13 h 120"/>
                <a:gd name="T98" fmla="*/ 22 w 59"/>
                <a:gd name="T99" fmla="*/ 10 h 120"/>
                <a:gd name="T100" fmla="*/ 18 w 59"/>
                <a:gd name="T101" fmla="*/ 8 h 120"/>
                <a:gd name="T102" fmla="*/ 15 w 59"/>
                <a:gd name="T103" fmla="*/ 3 h 120"/>
                <a:gd name="T104" fmla="*/ 11 w 59"/>
                <a:gd name="T105" fmla="*/ 2 h 120"/>
                <a:gd name="T106" fmla="*/ 8 w 59"/>
                <a:gd name="T107" fmla="*/ 2 h 120"/>
                <a:gd name="T108" fmla="*/ 4 w 59"/>
                <a:gd name="T109" fmla="*/ 0 h 120"/>
                <a:gd name="T110" fmla="*/ 0 w 59"/>
                <a:gd name="T111" fmla="*/ 0 h 120"/>
                <a:gd name="T112" fmla="*/ 0 w 59"/>
                <a:gd name="T113" fmla="*/ 25 h 120"/>
                <a:gd name="T114" fmla="*/ 0 w 59"/>
                <a:gd name="T115" fmla="*/ 25 h 12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9"/>
                <a:gd name="T175" fmla="*/ 0 h 120"/>
                <a:gd name="T176" fmla="*/ 59 w 59"/>
                <a:gd name="T177" fmla="*/ 120 h 12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9" h="120">
                  <a:moveTo>
                    <a:pt x="0" y="25"/>
                  </a:moveTo>
                  <a:lnTo>
                    <a:pt x="4" y="25"/>
                  </a:lnTo>
                  <a:lnTo>
                    <a:pt x="8" y="26"/>
                  </a:lnTo>
                  <a:lnTo>
                    <a:pt x="14" y="30"/>
                  </a:lnTo>
                  <a:lnTo>
                    <a:pt x="17" y="32"/>
                  </a:lnTo>
                  <a:lnTo>
                    <a:pt x="21" y="33"/>
                  </a:lnTo>
                  <a:lnTo>
                    <a:pt x="24" y="35"/>
                  </a:lnTo>
                  <a:lnTo>
                    <a:pt x="27" y="40"/>
                  </a:lnTo>
                  <a:lnTo>
                    <a:pt x="29" y="44"/>
                  </a:lnTo>
                  <a:lnTo>
                    <a:pt x="31" y="50"/>
                  </a:lnTo>
                  <a:lnTo>
                    <a:pt x="33" y="54"/>
                  </a:lnTo>
                  <a:lnTo>
                    <a:pt x="33" y="57"/>
                  </a:lnTo>
                  <a:lnTo>
                    <a:pt x="33" y="62"/>
                  </a:lnTo>
                  <a:lnTo>
                    <a:pt x="32" y="69"/>
                  </a:lnTo>
                  <a:lnTo>
                    <a:pt x="30" y="72"/>
                  </a:lnTo>
                  <a:lnTo>
                    <a:pt x="28" y="76"/>
                  </a:lnTo>
                  <a:lnTo>
                    <a:pt x="26" y="80"/>
                  </a:lnTo>
                  <a:lnTo>
                    <a:pt x="23" y="83"/>
                  </a:lnTo>
                  <a:lnTo>
                    <a:pt x="20" y="88"/>
                  </a:lnTo>
                  <a:lnTo>
                    <a:pt x="16" y="90"/>
                  </a:lnTo>
                  <a:lnTo>
                    <a:pt x="12" y="92"/>
                  </a:lnTo>
                  <a:lnTo>
                    <a:pt x="7" y="93"/>
                  </a:lnTo>
                  <a:lnTo>
                    <a:pt x="3" y="93"/>
                  </a:lnTo>
                  <a:lnTo>
                    <a:pt x="0" y="93"/>
                  </a:lnTo>
                  <a:lnTo>
                    <a:pt x="0" y="119"/>
                  </a:lnTo>
                  <a:lnTo>
                    <a:pt x="1" y="119"/>
                  </a:lnTo>
                  <a:lnTo>
                    <a:pt x="6" y="119"/>
                  </a:lnTo>
                  <a:lnTo>
                    <a:pt x="13" y="119"/>
                  </a:lnTo>
                  <a:lnTo>
                    <a:pt x="18" y="118"/>
                  </a:lnTo>
                  <a:lnTo>
                    <a:pt x="25" y="114"/>
                  </a:lnTo>
                  <a:lnTo>
                    <a:pt x="29" y="112"/>
                  </a:lnTo>
                  <a:lnTo>
                    <a:pt x="35" y="107"/>
                  </a:lnTo>
                  <a:lnTo>
                    <a:pt x="40" y="105"/>
                  </a:lnTo>
                  <a:lnTo>
                    <a:pt x="44" y="101"/>
                  </a:lnTo>
                  <a:lnTo>
                    <a:pt x="47" y="94"/>
                  </a:lnTo>
                  <a:lnTo>
                    <a:pt x="51" y="90"/>
                  </a:lnTo>
                  <a:lnTo>
                    <a:pt x="53" y="83"/>
                  </a:lnTo>
                  <a:lnTo>
                    <a:pt x="56" y="78"/>
                  </a:lnTo>
                  <a:lnTo>
                    <a:pt x="56" y="72"/>
                  </a:lnTo>
                  <a:lnTo>
                    <a:pt x="58" y="64"/>
                  </a:lnTo>
                  <a:lnTo>
                    <a:pt x="58" y="61"/>
                  </a:lnTo>
                  <a:lnTo>
                    <a:pt x="58" y="54"/>
                  </a:lnTo>
                  <a:lnTo>
                    <a:pt x="56" y="46"/>
                  </a:lnTo>
                  <a:lnTo>
                    <a:pt x="55" y="40"/>
                  </a:lnTo>
                  <a:lnTo>
                    <a:pt x="53" y="34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43" y="20"/>
                  </a:lnTo>
                  <a:lnTo>
                    <a:pt x="39" y="13"/>
                  </a:lnTo>
                  <a:lnTo>
                    <a:pt x="34" y="10"/>
                  </a:lnTo>
                  <a:lnTo>
                    <a:pt x="29" y="8"/>
                  </a:lnTo>
                  <a:lnTo>
                    <a:pt x="24" y="3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25"/>
                  </a:ln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70" name="Line 138"/>
            <p:cNvSpPr>
              <a:spLocks noChangeShapeType="1"/>
            </p:cNvSpPr>
            <p:nvPr/>
          </p:nvSpPr>
          <p:spPr bwMode="auto">
            <a:xfrm>
              <a:off x="1343" y="2379"/>
              <a:ext cx="0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71" name="Line 139"/>
            <p:cNvSpPr>
              <a:spLocks noChangeShapeType="1"/>
            </p:cNvSpPr>
            <p:nvPr/>
          </p:nvSpPr>
          <p:spPr bwMode="auto">
            <a:xfrm>
              <a:off x="1388" y="2443"/>
              <a:ext cx="11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72" name="Line 140"/>
            <p:cNvSpPr>
              <a:spLocks noChangeShapeType="1"/>
            </p:cNvSpPr>
            <p:nvPr/>
          </p:nvSpPr>
          <p:spPr bwMode="auto">
            <a:xfrm>
              <a:off x="1583" y="2443"/>
              <a:ext cx="1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359565" name="Freeform 141"/>
            <p:cNvSpPr>
              <a:spLocks/>
            </p:cNvSpPr>
            <p:nvPr/>
          </p:nvSpPr>
          <p:spPr bwMode="auto">
            <a:xfrm>
              <a:off x="774" y="2565"/>
              <a:ext cx="3977" cy="332"/>
            </a:xfrm>
            <a:custGeom>
              <a:avLst/>
              <a:gdLst/>
              <a:ahLst/>
              <a:cxnLst>
                <a:cxn ang="0">
                  <a:pos x="5047" y="276"/>
                </a:cxn>
                <a:cxn ang="0">
                  <a:pos x="5047" y="276"/>
                </a:cxn>
                <a:cxn ang="0">
                  <a:pos x="1432" y="276"/>
                </a:cxn>
                <a:cxn ang="0">
                  <a:pos x="1432" y="336"/>
                </a:cxn>
                <a:cxn ang="0">
                  <a:pos x="0" y="168"/>
                </a:cxn>
                <a:cxn ang="0">
                  <a:pos x="1432" y="0"/>
                </a:cxn>
                <a:cxn ang="0">
                  <a:pos x="1432" y="59"/>
                </a:cxn>
                <a:cxn ang="0">
                  <a:pos x="5047" y="59"/>
                </a:cxn>
                <a:cxn ang="0">
                  <a:pos x="5047" y="276"/>
                </a:cxn>
                <a:cxn ang="0">
                  <a:pos x="5047" y="276"/>
                </a:cxn>
              </a:cxnLst>
              <a:rect l="0" t="0" r="r" b="b"/>
              <a:pathLst>
                <a:path w="5048" h="337">
                  <a:moveTo>
                    <a:pt x="5047" y="276"/>
                  </a:moveTo>
                  <a:lnTo>
                    <a:pt x="5047" y="276"/>
                  </a:lnTo>
                  <a:lnTo>
                    <a:pt x="1432" y="276"/>
                  </a:lnTo>
                  <a:lnTo>
                    <a:pt x="1432" y="336"/>
                  </a:lnTo>
                  <a:lnTo>
                    <a:pt x="0" y="168"/>
                  </a:lnTo>
                  <a:lnTo>
                    <a:pt x="1432" y="0"/>
                  </a:lnTo>
                  <a:lnTo>
                    <a:pt x="1432" y="59"/>
                  </a:lnTo>
                  <a:lnTo>
                    <a:pt x="5047" y="59"/>
                  </a:lnTo>
                  <a:lnTo>
                    <a:pt x="5047" y="276"/>
                  </a:lnTo>
                  <a:lnTo>
                    <a:pt x="5047" y="276"/>
                  </a:lnTo>
                </a:path>
              </a:pathLst>
            </a:custGeom>
            <a:solidFill>
              <a:srgbClr val="C1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i="1">
                <a:solidFill>
                  <a:srgbClr val="000000"/>
                </a:solidFill>
              </a:endParaRPr>
            </a:p>
          </p:txBody>
        </p:sp>
        <p:sp>
          <p:nvSpPr>
            <p:cNvPr id="27774" name="Text Box 142"/>
            <p:cNvSpPr txBox="1">
              <a:spLocks noChangeArrowheads="1"/>
            </p:cNvSpPr>
            <p:nvPr/>
          </p:nvSpPr>
          <p:spPr bwMode="auto">
            <a:xfrm>
              <a:off x="2235" y="2656"/>
              <a:ext cx="1644" cy="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SzPct val="90000"/>
                <a:buFont typeface="Monotype Sorts" pitchFamily="2" charset="2"/>
                <a:buNone/>
              </a:pPr>
              <a:r>
                <a:rPr lang="ru-RU" b="1" i="0" smtClean="0">
                  <a:solidFill>
                    <a:srgbClr val="FF0000"/>
                  </a:solidFill>
                </a:rPr>
                <a:t>ПОТОК ИНФОРМАЦИИ</a:t>
              </a:r>
              <a:endParaRPr lang="en-US" sz="2400" i="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7775" name="Freeform 143"/>
            <p:cNvSpPr>
              <a:spLocks/>
            </p:cNvSpPr>
            <p:nvPr/>
          </p:nvSpPr>
          <p:spPr bwMode="auto">
            <a:xfrm>
              <a:off x="4435" y="2802"/>
              <a:ext cx="192" cy="31"/>
            </a:xfrm>
            <a:custGeom>
              <a:avLst/>
              <a:gdLst>
                <a:gd name="T0" fmla="*/ 150 w 244"/>
                <a:gd name="T1" fmla="*/ 30 h 31"/>
                <a:gd name="T2" fmla="*/ 0 w 244"/>
                <a:gd name="T3" fmla="*/ 10 h 31"/>
                <a:gd name="T4" fmla="*/ 2 w 244"/>
                <a:gd name="T5" fmla="*/ 0 h 31"/>
                <a:gd name="T6" fmla="*/ 150 w 244"/>
                <a:gd name="T7" fmla="*/ 19 h 31"/>
                <a:gd name="T8" fmla="*/ 150 w 244"/>
                <a:gd name="T9" fmla="*/ 30 h 31"/>
                <a:gd name="T10" fmla="*/ 150 w 244"/>
                <a:gd name="T11" fmla="*/ 3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4"/>
                <a:gd name="T19" fmla="*/ 0 h 31"/>
                <a:gd name="T20" fmla="*/ 244 w 244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4" h="31">
                  <a:moveTo>
                    <a:pt x="241" y="30"/>
                  </a:moveTo>
                  <a:lnTo>
                    <a:pt x="0" y="10"/>
                  </a:lnTo>
                  <a:lnTo>
                    <a:pt x="2" y="0"/>
                  </a:lnTo>
                  <a:lnTo>
                    <a:pt x="243" y="19"/>
                  </a:lnTo>
                  <a:lnTo>
                    <a:pt x="241" y="30"/>
                  </a:lnTo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76" name="Freeform 144"/>
            <p:cNvSpPr>
              <a:spLocks/>
            </p:cNvSpPr>
            <p:nvPr/>
          </p:nvSpPr>
          <p:spPr bwMode="auto">
            <a:xfrm>
              <a:off x="4414" y="2610"/>
              <a:ext cx="249" cy="218"/>
            </a:xfrm>
            <a:custGeom>
              <a:avLst/>
              <a:gdLst>
                <a:gd name="T0" fmla="*/ 192 w 317"/>
                <a:gd name="T1" fmla="*/ 194 h 221"/>
                <a:gd name="T2" fmla="*/ 195 w 317"/>
                <a:gd name="T3" fmla="*/ 22 h 221"/>
                <a:gd name="T4" fmla="*/ 192 w 317"/>
                <a:gd name="T5" fmla="*/ 11 h 221"/>
                <a:gd name="T6" fmla="*/ 5 w 317"/>
                <a:gd name="T7" fmla="*/ 0 h 221"/>
                <a:gd name="T8" fmla="*/ 0 w 317"/>
                <a:gd name="T9" fmla="*/ 7 h 221"/>
                <a:gd name="T10" fmla="*/ 0 w 317"/>
                <a:gd name="T11" fmla="*/ 192 h 221"/>
                <a:gd name="T12" fmla="*/ 183 w 317"/>
                <a:gd name="T13" fmla="*/ 214 h 221"/>
                <a:gd name="T14" fmla="*/ 192 w 317"/>
                <a:gd name="T15" fmla="*/ 194 h 221"/>
                <a:gd name="T16" fmla="*/ 192 w 317"/>
                <a:gd name="T17" fmla="*/ 194 h 2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7"/>
                <a:gd name="T28" fmla="*/ 0 h 221"/>
                <a:gd name="T29" fmla="*/ 317 w 317"/>
                <a:gd name="T30" fmla="*/ 221 h 2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7" h="221">
                  <a:moveTo>
                    <a:pt x="311" y="200"/>
                  </a:moveTo>
                  <a:lnTo>
                    <a:pt x="316" y="22"/>
                  </a:lnTo>
                  <a:lnTo>
                    <a:pt x="310" y="11"/>
                  </a:lnTo>
                  <a:lnTo>
                    <a:pt x="9" y="0"/>
                  </a:lnTo>
                  <a:lnTo>
                    <a:pt x="0" y="7"/>
                  </a:lnTo>
                  <a:lnTo>
                    <a:pt x="0" y="198"/>
                  </a:lnTo>
                  <a:lnTo>
                    <a:pt x="297" y="220"/>
                  </a:lnTo>
                  <a:lnTo>
                    <a:pt x="311" y="200"/>
                  </a:lnTo>
                </a:path>
              </a:pathLst>
            </a:custGeom>
            <a:solidFill>
              <a:srgbClr val="C0C0C0"/>
            </a:solidFill>
            <a:ln w="19050">
              <a:solidFill>
                <a:srgbClr val="72727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77" name="Freeform 145"/>
            <p:cNvSpPr>
              <a:spLocks/>
            </p:cNvSpPr>
            <p:nvPr/>
          </p:nvSpPr>
          <p:spPr bwMode="auto">
            <a:xfrm>
              <a:off x="4450" y="2628"/>
              <a:ext cx="169" cy="164"/>
            </a:xfrm>
            <a:custGeom>
              <a:avLst/>
              <a:gdLst>
                <a:gd name="T0" fmla="*/ 0 w 215"/>
                <a:gd name="T1" fmla="*/ 0 h 167"/>
                <a:gd name="T2" fmla="*/ 0 w 215"/>
                <a:gd name="T3" fmla="*/ 147 h 167"/>
                <a:gd name="T4" fmla="*/ 130 w 215"/>
                <a:gd name="T5" fmla="*/ 160 h 167"/>
                <a:gd name="T6" fmla="*/ 132 w 215"/>
                <a:gd name="T7" fmla="*/ 9 h 167"/>
                <a:gd name="T8" fmla="*/ 0 w 215"/>
                <a:gd name="T9" fmla="*/ 0 h 167"/>
                <a:gd name="T10" fmla="*/ 0 w 215"/>
                <a:gd name="T11" fmla="*/ 0 h 1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5"/>
                <a:gd name="T19" fmla="*/ 0 h 167"/>
                <a:gd name="T20" fmla="*/ 215 w 215"/>
                <a:gd name="T21" fmla="*/ 167 h 1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5" h="167">
                  <a:moveTo>
                    <a:pt x="0" y="0"/>
                  </a:moveTo>
                  <a:lnTo>
                    <a:pt x="0" y="153"/>
                  </a:lnTo>
                  <a:lnTo>
                    <a:pt x="210" y="166"/>
                  </a:lnTo>
                  <a:lnTo>
                    <a:pt x="214" y="9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9050">
              <a:solidFill>
                <a:srgbClr val="E1E1E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78" name="Line 146"/>
            <p:cNvSpPr>
              <a:spLocks noChangeShapeType="1"/>
            </p:cNvSpPr>
            <p:nvPr/>
          </p:nvSpPr>
          <p:spPr bwMode="auto">
            <a:xfrm flipH="1">
              <a:off x="4656" y="2643"/>
              <a:ext cx="4" cy="176"/>
            </a:xfrm>
            <a:prstGeom prst="line">
              <a:avLst/>
            </a:prstGeom>
            <a:noFill/>
            <a:ln w="3175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79" name="Line 147"/>
            <p:cNvSpPr>
              <a:spLocks noChangeShapeType="1"/>
            </p:cNvSpPr>
            <p:nvPr/>
          </p:nvSpPr>
          <p:spPr bwMode="auto">
            <a:xfrm>
              <a:off x="4418" y="2643"/>
              <a:ext cx="0" cy="78"/>
            </a:xfrm>
            <a:prstGeom prst="line">
              <a:avLst/>
            </a:prstGeom>
            <a:noFill/>
            <a:ln w="3175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80" name="Line 148"/>
            <p:cNvSpPr>
              <a:spLocks noChangeShapeType="1"/>
            </p:cNvSpPr>
            <p:nvPr/>
          </p:nvSpPr>
          <p:spPr bwMode="auto">
            <a:xfrm>
              <a:off x="4418" y="2643"/>
              <a:ext cx="8" cy="0"/>
            </a:xfrm>
            <a:prstGeom prst="line">
              <a:avLst/>
            </a:prstGeom>
            <a:noFill/>
            <a:ln w="3175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81" name="Line 149"/>
            <p:cNvSpPr>
              <a:spLocks noChangeShapeType="1"/>
            </p:cNvSpPr>
            <p:nvPr/>
          </p:nvSpPr>
          <p:spPr bwMode="auto">
            <a:xfrm flipV="1">
              <a:off x="4426" y="2616"/>
              <a:ext cx="0" cy="27"/>
            </a:xfrm>
            <a:prstGeom prst="line">
              <a:avLst/>
            </a:prstGeom>
            <a:noFill/>
            <a:ln w="3175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82" name="Line 150"/>
            <p:cNvSpPr>
              <a:spLocks noChangeShapeType="1"/>
            </p:cNvSpPr>
            <p:nvPr/>
          </p:nvSpPr>
          <p:spPr bwMode="auto">
            <a:xfrm>
              <a:off x="4427" y="2616"/>
              <a:ext cx="218" cy="12"/>
            </a:xfrm>
            <a:prstGeom prst="line">
              <a:avLst/>
            </a:prstGeom>
            <a:noFill/>
            <a:ln w="3175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83" name="Line 151"/>
            <p:cNvSpPr>
              <a:spLocks noChangeShapeType="1"/>
            </p:cNvSpPr>
            <p:nvPr/>
          </p:nvSpPr>
          <p:spPr bwMode="auto">
            <a:xfrm flipH="1">
              <a:off x="4645" y="2629"/>
              <a:ext cx="1" cy="21"/>
            </a:xfrm>
            <a:prstGeom prst="line">
              <a:avLst/>
            </a:prstGeom>
            <a:noFill/>
            <a:ln w="317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84" name="Line 152"/>
            <p:cNvSpPr>
              <a:spLocks noChangeShapeType="1"/>
            </p:cNvSpPr>
            <p:nvPr/>
          </p:nvSpPr>
          <p:spPr bwMode="auto">
            <a:xfrm>
              <a:off x="4645" y="2653"/>
              <a:ext cx="10" cy="1"/>
            </a:xfrm>
            <a:prstGeom prst="line">
              <a:avLst/>
            </a:prstGeom>
            <a:noFill/>
            <a:ln w="3175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85" name="Line 153"/>
            <p:cNvSpPr>
              <a:spLocks noChangeShapeType="1"/>
            </p:cNvSpPr>
            <p:nvPr/>
          </p:nvSpPr>
          <p:spPr bwMode="auto">
            <a:xfrm flipH="1">
              <a:off x="4650" y="2656"/>
              <a:ext cx="3" cy="81"/>
            </a:xfrm>
            <a:prstGeom prst="line">
              <a:avLst/>
            </a:prstGeom>
            <a:noFill/>
            <a:ln w="317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86" name="Oval 154"/>
            <p:cNvSpPr>
              <a:spLocks noChangeArrowheads="1"/>
            </p:cNvSpPr>
            <p:nvPr/>
          </p:nvSpPr>
          <p:spPr bwMode="auto">
            <a:xfrm>
              <a:off x="4649" y="2641"/>
              <a:ext cx="5" cy="3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87" name="Oval 155"/>
            <p:cNvSpPr>
              <a:spLocks noChangeArrowheads="1"/>
            </p:cNvSpPr>
            <p:nvPr/>
          </p:nvSpPr>
          <p:spPr bwMode="auto">
            <a:xfrm>
              <a:off x="4418" y="2628"/>
              <a:ext cx="3" cy="6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88" name="Line 156"/>
            <p:cNvSpPr>
              <a:spLocks noChangeShapeType="1"/>
            </p:cNvSpPr>
            <p:nvPr/>
          </p:nvSpPr>
          <p:spPr bwMode="auto">
            <a:xfrm flipH="1">
              <a:off x="4617" y="2638"/>
              <a:ext cx="2" cy="153"/>
            </a:xfrm>
            <a:prstGeom prst="line">
              <a:avLst/>
            </a:prstGeom>
            <a:noFill/>
            <a:ln w="317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89" name="Line 157"/>
            <p:cNvSpPr>
              <a:spLocks noChangeShapeType="1"/>
            </p:cNvSpPr>
            <p:nvPr/>
          </p:nvSpPr>
          <p:spPr bwMode="auto">
            <a:xfrm>
              <a:off x="4448" y="2629"/>
              <a:ext cx="0" cy="149"/>
            </a:xfrm>
            <a:prstGeom prst="line">
              <a:avLst/>
            </a:prstGeom>
            <a:noFill/>
            <a:ln w="3175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90" name="Line 158"/>
            <p:cNvSpPr>
              <a:spLocks noChangeShapeType="1"/>
            </p:cNvSpPr>
            <p:nvPr/>
          </p:nvSpPr>
          <p:spPr bwMode="auto">
            <a:xfrm flipH="1" flipV="1">
              <a:off x="4448" y="2800"/>
              <a:ext cx="172" cy="15"/>
            </a:xfrm>
            <a:prstGeom prst="line">
              <a:avLst/>
            </a:prstGeom>
            <a:noFill/>
            <a:ln w="19050">
              <a:solidFill>
                <a:srgbClr val="72727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91" name="Freeform 159"/>
            <p:cNvSpPr>
              <a:spLocks/>
            </p:cNvSpPr>
            <p:nvPr/>
          </p:nvSpPr>
          <p:spPr bwMode="auto">
            <a:xfrm>
              <a:off x="4412" y="2791"/>
              <a:ext cx="248" cy="53"/>
            </a:xfrm>
            <a:custGeom>
              <a:avLst/>
              <a:gdLst>
                <a:gd name="T0" fmla="*/ 195 w 314"/>
                <a:gd name="T1" fmla="*/ 51 h 54"/>
                <a:gd name="T2" fmla="*/ 1 w 314"/>
                <a:gd name="T3" fmla="*/ 24 h 54"/>
                <a:gd name="T4" fmla="*/ 0 w 314"/>
                <a:gd name="T5" fmla="*/ 5 h 54"/>
                <a:gd name="T6" fmla="*/ 2 w 314"/>
                <a:gd name="T7" fmla="*/ 0 h 54"/>
                <a:gd name="T8" fmla="*/ 25 w 314"/>
                <a:gd name="T9" fmla="*/ 5 h 54"/>
                <a:gd name="T10" fmla="*/ 28 w 314"/>
                <a:gd name="T11" fmla="*/ 8 h 54"/>
                <a:gd name="T12" fmla="*/ 31 w 314"/>
                <a:gd name="T13" fmla="*/ 21 h 54"/>
                <a:gd name="T14" fmla="*/ 67 w 314"/>
                <a:gd name="T15" fmla="*/ 27 h 54"/>
                <a:gd name="T16" fmla="*/ 67 w 314"/>
                <a:gd name="T17" fmla="*/ 11 h 54"/>
                <a:gd name="T18" fmla="*/ 70 w 314"/>
                <a:gd name="T19" fmla="*/ 9 h 54"/>
                <a:gd name="T20" fmla="*/ 112 w 314"/>
                <a:gd name="T21" fmla="*/ 16 h 54"/>
                <a:gd name="T22" fmla="*/ 115 w 314"/>
                <a:gd name="T23" fmla="*/ 20 h 54"/>
                <a:gd name="T24" fmla="*/ 117 w 314"/>
                <a:gd name="T25" fmla="*/ 29 h 54"/>
                <a:gd name="T26" fmla="*/ 161 w 314"/>
                <a:gd name="T27" fmla="*/ 35 h 54"/>
                <a:gd name="T28" fmla="*/ 164 w 314"/>
                <a:gd name="T29" fmla="*/ 20 h 54"/>
                <a:gd name="T30" fmla="*/ 195 w 314"/>
                <a:gd name="T31" fmla="*/ 21 h 54"/>
                <a:gd name="T32" fmla="*/ 195 w 314"/>
                <a:gd name="T33" fmla="*/ 51 h 54"/>
                <a:gd name="T34" fmla="*/ 195 w 314"/>
                <a:gd name="T35" fmla="*/ 51 h 5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14"/>
                <a:gd name="T55" fmla="*/ 0 h 54"/>
                <a:gd name="T56" fmla="*/ 314 w 314"/>
                <a:gd name="T57" fmla="*/ 54 h 5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14" h="54">
                  <a:moveTo>
                    <a:pt x="313" y="53"/>
                  </a:moveTo>
                  <a:lnTo>
                    <a:pt x="1" y="24"/>
                  </a:lnTo>
                  <a:lnTo>
                    <a:pt x="0" y="5"/>
                  </a:lnTo>
                  <a:lnTo>
                    <a:pt x="2" y="0"/>
                  </a:lnTo>
                  <a:lnTo>
                    <a:pt x="41" y="5"/>
                  </a:lnTo>
                  <a:lnTo>
                    <a:pt x="46" y="8"/>
                  </a:lnTo>
                  <a:lnTo>
                    <a:pt x="50" y="21"/>
                  </a:lnTo>
                  <a:lnTo>
                    <a:pt x="107" y="28"/>
                  </a:lnTo>
                  <a:lnTo>
                    <a:pt x="107" y="11"/>
                  </a:lnTo>
                  <a:lnTo>
                    <a:pt x="112" y="9"/>
                  </a:lnTo>
                  <a:lnTo>
                    <a:pt x="180" y="16"/>
                  </a:lnTo>
                  <a:lnTo>
                    <a:pt x="184" y="20"/>
                  </a:lnTo>
                  <a:lnTo>
                    <a:pt x="188" y="31"/>
                  </a:lnTo>
                  <a:lnTo>
                    <a:pt x="258" y="37"/>
                  </a:lnTo>
                  <a:lnTo>
                    <a:pt x="263" y="20"/>
                  </a:lnTo>
                  <a:lnTo>
                    <a:pt x="313" y="21"/>
                  </a:lnTo>
                  <a:lnTo>
                    <a:pt x="313" y="53"/>
                  </a:lnTo>
                </a:path>
              </a:pathLst>
            </a:custGeom>
            <a:solidFill>
              <a:srgbClr val="C0C0C0"/>
            </a:solidFill>
            <a:ln w="19050">
              <a:solidFill>
                <a:srgbClr val="72727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92" name="Freeform 160"/>
            <p:cNvSpPr>
              <a:spLocks/>
            </p:cNvSpPr>
            <p:nvPr/>
          </p:nvSpPr>
          <p:spPr bwMode="auto">
            <a:xfrm>
              <a:off x="4320" y="2814"/>
              <a:ext cx="338" cy="180"/>
            </a:xfrm>
            <a:custGeom>
              <a:avLst/>
              <a:gdLst>
                <a:gd name="T0" fmla="*/ 266 w 429"/>
                <a:gd name="T1" fmla="*/ 26 h 183"/>
                <a:gd name="T2" fmla="*/ 266 w 429"/>
                <a:gd name="T3" fmla="*/ 46 h 183"/>
                <a:gd name="T4" fmla="*/ 247 w 429"/>
                <a:gd name="T5" fmla="*/ 174 h 183"/>
                <a:gd name="T6" fmla="*/ 241 w 429"/>
                <a:gd name="T7" fmla="*/ 176 h 183"/>
                <a:gd name="T8" fmla="*/ 6 w 429"/>
                <a:gd name="T9" fmla="*/ 143 h 183"/>
                <a:gd name="T10" fmla="*/ 0 w 429"/>
                <a:gd name="T11" fmla="*/ 106 h 183"/>
                <a:gd name="T12" fmla="*/ 1 w 429"/>
                <a:gd name="T13" fmla="*/ 98 h 183"/>
                <a:gd name="T14" fmla="*/ 50 w 429"/>
                <a:gd name="T15" fmla="*/ 37 h 183"/>
                <a:gd name="T16" fmla="*/ 51 w 429"/>
                <a:gd name="T17" fmla="*/ 30 h 183"/>
                <a:gd name="T18" fmla="*/ 73 w 429"/>
                <a:gd name="T19" fmla="*/ 0 h 183"/>
                <a:gd name="T20" fmla="*/ 266 w 429"/>
                <a:gd name="T21" fmla="*/ 28 h 183"/>
                <a:gd name="T22" fmla="*/ 266 w 429"/>
                <a:gd name="T23" fmla="*/ 26 h 183"/>
                <a:gd name="T24" fmla="*/ 266 w 429"/>
                <a:gd name="T25" fmla="*/ 26 h 18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29"/>
                <a:gd name="T40" fmla="*/ 0 h 183"/>
                <a:gd name="T41" fmla="*/ 429 w 429"/>
                <a:gd name="T42" fmla="*/ 183 h 18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29" h="183">
                  <a:moveTo>
                    <a:pt x="428" y="26"/>
                  </a:moveTo>
                  <a:lnTo>
                    <a:pt x="428" y="48"/>
                  </a:lnTo>
                  <a:lnTo>
                    <a:pt x="398" y="180"/>
                  </a:lnTo>
                  <a:lnTo>
                    <a:pt x="389" y="182"/>
                  </a:lnTo>
                  <a:lnTo>
                    <a:pt x="10" y="147"/>
                  </a:lnTo>
                  <a:lnTo>
                    <a:pt x="0" y="110"/>
                  </a:lnTo>
                  <a:lnTo>
                    <a:pt x="1" y="102"/>
                  </a:lnTo>
                  <a:lnTo>
                    <a:pt x="80" y="39"/>
                  </a:lnTo>
                  <a:lnTo>
                    <a:pt x="83" y="30"/>
                  </a:lnTo>
                  <a:lnTo>
                    <a:pt x="118" y="0"/>
                  </a:lnTo>
                  <a:lnTo>
                    <a:pt x="428" y="28"/>
                  </a:lnTo>
                  <a:lnTo>
                    <a:pt x="428" y="26"/>
                  </a:lnTo>
                </a:path>
              </a:pathLst>
            </a:custGeom>
            <a:solidFill>
              <a:srgbClr val="C0C0C0"/>
            </a:solidFill>
            <a:ln w="19050">
              <a:solidFill>
                <a:srgbClr val="72727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93" name="Line 161"/>
            <p:cNvSpPr>
              <a:spLocks noChangeShapeType="1"/>
            </p:cNvSpPr>
            <p:nvPr/>
          </p:nvSpPr>
          <p:spPr bwMode="auto">
            <a:xfrm flipH="1" flipV="1">
              <a:off x="4623" y="2819"/>
              <a:ext cx="29" cy="2"/>
            </a:xfrm>
            <a:prstGeom prst="line">
              <a:avLst/>
            </a:prstGeom>
            <a:noFill/>
            <a:ln w="317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94" name="Line 162"/>
            <p:cNvSpPr>
              <a:spLocks noChangeShapeType="1"/>
            </p:cNvSpPr>
            <p:nvPr/>
          </p:nvSpPr>
          <p:spPr bwMode="auto">
            <a:xfrm flipH="1" flipV="1">
              <a:off x="4501" y="2805"/>
              <a:ext cx="50" cy="6"/>
            </a:xfrm>
            <a:prstGeom prst="line">
              <a:avLst/>
            </a:prstGeom>
            <a:noFill/>
            <a:ln w="317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95" name="Freeform 163"/>
            <p:cNvSpPr>
              <a:spLocks/>
            </p:cNvSpPr>
            <p:nvPr/>
          </p:nvSpPr>
          <p:spPr bwMode="auto">
            <a:xfrm>
              <a:off x="4652" y="2811"/>
              <a:ext cx="8" cy="31"/>
            </a:xfrm>
            <a:custGeom>
              <a:avLst/>
              <a:gdLst>
                <a:gd name="T0" fmla="*/ 6 w 9"/>
                <a:gd name="T1" fmla="*/ 29 h 32"/>
                <a:gd name="T2" fmla="*/ 6 w 9"/>
                <a:gd name="T3" fmla="*/ 3 h 32"/>
                <a:gd name="T4" fmla="*/ 3 w 9"/>
                <a:gd name="T5" fmla="*/ 0 h 32"/>
                <a:gd name="T6" fmla="*/ 0 w 9"/>
                <a:gd name="T7" fmla="*/ 3 h 32"/>
                <a:gd name="T8" fmla="*/ 0 w 9"/>
                <a:gd name="T9" fmla="*/ 29 h 32"/>
                <a:gd name="T10" fmla="*/ 6 w 9"/>
                <a:gd name="T11" fmla="*/ 29 h 32"/>
                <a:gd name="T12" fmla="*/ 6 w 9"/>
                <a:gd name="T13" fmla="*/ 29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32"/>
                <a:gd name="T23" fmla="*/ 9 w 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32">
                  <a:moveTo>
                    <a:pt x="8" y="31"/>
                  </a:moveTo>
                  <a:lnTo>
                    <a:pt x="8" y="3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1"/>
                  </a:lnTo>
                  <a:lnTo>
                    <a:pt x="8" y="31"/>
                  </a:lnTo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96" name="Line 164"/>
            <p:cNvSpPr>
              <a:spLocks noChangeShapeType="1"/>
            </p:cNvSpPr>
            <p:nvPr/>
          </p:nvSpPr>
          <p:spPr bwMode="auto">
            <a:xfrm flipH="1" flipV="1">
              <a:off x="4415" y="2799"/>
              <a:ext cx="28" cy="2"/>
            </a:xfrm>
            <a:prstGeom prst="line">
              <a:avLst/>
            </a:prstGeom>
            <a:noFill/>
            <a:ln w="317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97" name="Freeform 165"/>
            <p:cNvSpPr>
              <a:spLocks/>
            </p:cNvSpPr>
            <p:nvPr/>
          </p:nvSpPr>
          <p:spPr bwMode="auto">
            <a:xfrm>
              <a:off x="4623" y="2840"/>
              <a:ext cx="35" cy="164"/>
            </a:xfrm>
            <a:custGeom>
              <a:avLst/>
              <a:gdLst>
                <a:gd name="T0" fmla="*/ 26 w 45"/>
                <a:gd name="T1" fmla="*/ 0 h 167"/>
                <a:gd name="T2" fmla="*/ 22 w 45"/>
                <a:gd name="T3" fmla="*/ 11 h 167"/>
                <a:gd name="T4" fmla="*/ 17 w 45"/>
                <a:gd name="T5" fmla="*/ 42 h 167"/>
                <a:gd name="T6" fmla="*/ 17 w 45"/>
                <a:gd name="T7" fmla="*/ 50 h 167"/>
                <a:gd name="T8" fmla="*/ 5 w 45"/>
                <a:gd name="T9" fmla="*/ 123 h 167"/>
                <a:gd name="T10" fmla="*/ 1 w 45"/>
                <a:gd name="T11" fmla="*/ 124 h 167"/>
                <a:gd name="T12" fmla="*/ 0 w 45"/>
                <a:gd name="T13" fmla="*/ 160 h 167"/>
                <a:gd name="T14" fmla="*/ 9 w 45"/>
                <a:gd name="T15" fmla="*/ 156 h 167"/>
                <a:gd name="T16" fmla="*/ 26 w 45"/>
                <a:gd name="T17" fmla="*/ 28 h 167"/>
                <a:gd name="T18" fmla="*/ 26 w 45"/>
                <a:gd name="T19" fmla="*/ 0 h 167"/>
                <a:gd name="T20" fmla="*/ 26 w 45"/>
                <a:gd name="T21" fmla="*/ 0 h 1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67"/>
                <a:gd name="T35" fmla="*/ 45 w 45"/>
                <a:gd name="T36" fmla="*/ 167 h 1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67">
                  <a:moveTo>
                    <a:pt x="44" y="0"/>
                  </a:moveTo>
                  <a:lnTo>
                    <a:pt x="36" y="11"/>
                  </a:lnTo>
                  <a:lnTo>
                    <a:pt x="28" y="44"/>
                  </a:lnTo>
                  <a:lnTo>
                    <a:pt x="28" y="52"/>
                  </a:lnTo>
                  <a:lnTo>
                    <a:pt x="8" y="127"/>
                  </a:lnTo>
                  <a:lnTo>
                    <a:pt x="1" y="128"/>
                  </a:lnTo>
                  <a:lnTo>
                    <a:pt x="0" y="166"/>
                  </a:lnTo>
                  <a:lnTo>
                    <a:pt x="15" y="162"/>
                  </a:lnTo>
                  <a:lnTo>
                    <a:pt x="44" y="30"/>
                  </a:lnTo>
                  <a:lnTo>
                    <a:pt x="44" y="0"/>
                  </a:lnTo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98" name="AutoShape 166"/>
            <p:cNvSpPr>
              <a:spLocks noChangeArrowheads="1"/>
            </p:cNvSpPr>
            <p:nvPr/>
          </p:nvSpPr>
          <p:spPr bwMode="auto">
            <a:xfrm flipV="1">
              <a:off x="4619" y="2965"/>
              <a:ext cx="9" cy="38"/>
            </a:xfrm>
            <a:prstGeom prst="roundRect">
              <a:avLst>
                <a:gd name="adj" fmla="val 0"/>
              </a:avLst>
            </a:prstGeom>
            <a:solidFill>
              <a:srgbClr val="8F8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799" name="Freeform 167"/>
            <p:cNvSpPr>
              <a:spLocks/>
            </p:cNvSpPr>
            <p:nvPr/>
          </p:nvSpPr>
          <p:spPr bwMode="auto">
            <a:xfrm>
              <a:off x="4327" y="2923"/>
              <a:ext cx="296" cy="81"/>
            </a:xfrm>
            <a:custGeom>
              <a:avLst/>
              <a:gdLst>
                <a:gd name="T0" fmla="*/ 232 w 377"/>
                <a:gd name="T1" fmla="*/ 79 h 82"/>
                <a:gd name="T2" fmla="*/ 232 w 377"/>
                <a:gd name="T3" fmla="*/ 41 h 82"/>
                <a:gd name="T4" fmla="*/ 2 w 377"/>
                <a:gd name="T5" fmla="*/ 0 h 82"/>
                <a:gd name="T6" fmla="*/ 0 w 377"/>
                <a:gd name="T7" fmla="*/ 9 h 82"/>
                <a:gd name="T8" fmla="*/ 2 w 377"/>
                <a:gd name="T9" fmla="*/ 36 h 82"/>
                <a:gd name="T10" fmla="*/ 232 w 377"/>
                <a:gd name="T11" fmla="*/ 79 h 82"/>
                <a:gd name="T12" fmla="*/ 232 w 377"/>
                <a:gd name="T13" fmla="*/ 79 h 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7"/>
                <a:gd name="T22" fmla="*/ 0 h 82"/>
                <a:gd name="T23" fmla="*/ 377 w 377"/>
                <a:gd name="T24" fmla="*/ 82 h 8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7" h="82">
                  <a:moveTo>
                    <a:pt x="376" y="81"/>
                  </a:moveTo>
                  <a:lnTo>
                    <a:pt x="376" y="43"/>
                  </a:lnTo>
                  <a:lnTo>
                    <a:pt x="3" y="0"/>
                  </a:lnTo>
                  <a:lnTo>
                    <a:pt x="0" y="9"/>
                  </a:lnTo>
                  <a:lnTo>
                    <a:pt x="3" y="36"/>
                  </a:lnTo>
                  <a:lnTo>
                    <a:pt x="376" y="81"/>
                  </a:lnTo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00" name="Line 168"/>
            <p:cNvSpPr>
              <a:spLocks noChangeShapeType="1"/>
            </p:cNvSpPr>
            <p:nvPr/>
          </p:nvSpPr>
          <p:spPr bwMode="auto">
            <a:xfrm flipH="1" flipV="1">
              <a:off x="4418" y="2814"/>
              <a:ext cx="232" cy="27"/>
            </a:xfrm>
            <a:prstGeom prst="line">
              <a:avLst/>
            </a:prstGeom>
            <a:noFill/>
            <a:ln w="1905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01" name="Line 169"/>
            <p:cNvSpPr>
              <a:spLocks noChangeShapeType="1"/>
            </p:cNvSpPr>
            <p:nvPr/>
          </p:nvSpPr>
          <p:spPr bwMode="auto">
            <a:xfrm>
              <a:off x="4556" y="2811"/>
              <a:ext cx="2" cy="10"/>
            </a:xfrm>
            <a:prstGeom prst="line">
              <a:avLst/>
            </a:prstGeom>
            <a:noFill/>
            <a:ln w="31750">
              <a:solidFill>
                <a:srgbClr val="5F5F5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02" name="Line 170"/>
            <p:cNvSpPr>
              <a:spLocks noChangeShapeType="1"/>
            </p:cNvSpPr>
            <p:nvPr/>
          </p:nvSpPr>
          <p:spPr bwMode="auto">
            <a:xfrm>
              <a:off x="4447" y="2801"/>
              <a:ext cx="3" cy="11"/>
            </a:xfrm>
            <a:prstGeom prst="line">
              <a:avLst/>
            </a:prstGeom>
            <a:noFill/>
            <a:ln w="31750">
              <a:solidFill>
                <a:srgbClr val="5F5F5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03" name="Line 171"/>
            <p:cNvSpPr>
              <a:spLocks noChangeShapeType="1"/>
            </p:cNvSpPr>
            <p:nvPr/>
          </p:nvSpPr>
          <p:spPr bwMode="auto">
            <a:xfrm flipV="1">
              <a:off x="4513" y="2802"/>
              <a:ext cx="1" cy="5"/>
            </a:xfrm>
            <a:prstGeom prst="line">
              <a:avLst/>
            </a:prstGeom>
            <a:noFill/>
            <a:ln w="3175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04" name="Line 172"/>
            <p:cNvSpPr>
              <a:spLocks noChangeShapeType="1"/>
            </p:cNvSpPr>
            <p:nvPr/>
          </p:nvSpPr>
          <p:spPr bwMode="auto">
            <a:xfrm flipV="1">
              <a:off x="4535" y="2804"/>
              <a:ext cx="0" cy="7"/>
            </a:xfrm>
            <a:prstGeom prst="line">
              <a:avLst/>
            </a:prstGeom>
            <a:noFill/>
            <a:ln w="3175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05" name="Line 173"/>
            <p:cNvSpPr>
              <a:spLocks noChangeShapeType="1"/>
            </p:cNvSpPr>
            <p:nvPr/>
          </p:nvSpPr>
          <p:spPr bwMode="auto">
            <a:xfrm flipH="1" flipV="1">
              <a:off x="4388" y="2850"/>
              <a:ext cx="252" cy="33"/>
            </a:xfrm>
            <a:prstGeom prst="line">
              <a:avLst/>
            </a:prstGeom>
            <a:noFill/>
            <a:ln w="317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06" name="Line 174"/>
            <p:cNvSpPr>
              <a:spLocks noChangeShapeType="1"/>
            </p:cNvSpPr>
            <p:nvPr/>
          </p:nvSpPr>
          <p:spPr bwMode="auto">
            <a:xfrm flipH="1" flipV="1">
              <a:off x="4386" y="2853"/>
              <a:ext cx="255" cy="33"/>
            </a:xfrm>
            <a:prstGeom prst="line">
              <a:avLst/>
            </a:prstGeom>
            <a:noFill/>
            <a:ln w="317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07" name="Line 175"/>
            <p:cNvSpPr>
              <a:spLocks noChangeShapeType="1"/>
            </p:cNvSpPr>
            <p:nvPr/>
          </p:nvSpPr>
          <p:spPr bwMode="auto">
            <a:xfrm flipH="1">
              <a:off x="4645" y="2852"/>
              <a:ext cx="12" cy="3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08" name="Line 176"/>
            <p:cNvSpPr>
              <a:spLocks noChangeShapeType="1"/>
            </p:cNvSpPr>
            <p:nvPr/>
          </p:nvSpPr>
          <p:spPr bwMode="auto">
            <a:xfrm flipH="1" flipV="1">
              <a:off x="4328" y="2932"/>
              <a:ext cx="292" cy="40"/>
            </a:xfrm>
            <a:prstGeom prst="line">
              <a:avLst/>
            </a:prstGeom>
            <a:noFill/>
            <a:ln w="1905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09" name="Freeform 177"/>
            <p:cNvSpPr>
              <a:spLocks/>
            </p:cNvSpPr>
            <p:nvPr/>
          </p:nvSpPr>
          <p:spPr bwMode="auto">
            <a:xfrm>
              <a:off x="4342" y="2940"/>
              <a:ext cx="19" cy="16"/>
            </a:xfrm>
            <a:custGeom>
              <a:avLst/>
              <a:gdLst>
                <a:gd name="T0" fmla="*/ 14 w 24"/>
                <a:gd name="T1" fmla="*/ 15 h 16"/>
                <a:gd name="T2" fmla="*/ 0 w 24"/>
                <a:gd name="T3" fmla="*/ 12 h 16"/>
                <a:gd name="T4" fmla="*/ 0 w 24"/>
                <a:gd name="T5" fmla="*/ 0 h 16"/>
                <a:gd name="T6" fmla="*/ 13 w 24"/>
                <a:gd name="T7" fmla="*/ 5 h 16"/>
                <a:gd name="T8" fmla="*/ 14 w 24"/>
                <a:gd name="T9" fmla="*/ 15 h 16"/>
                <a:gd name="T10" fmla="*/ 14 w 24"/>
                <a:gd name="T11" fmla="*/ 15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16"/>
                <a:gd name="T20" fmla="*/ 24 w 24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16">
                  <a:moveTo>
                    <a:pt x="23" y="15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21" y="5"/>
                  </a:lnTo>
                  <a:lnTo>
                    <a:pt x="23" y="15"/>
                  </a:lnTo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10" name="Freeform 178"/>
            <p:cNvSpPr>
              <a:spLocks/>
            </p:cNvSpPr>
            <p:nvPr/>
          </p:nvSpPr>
          <p:spPr bwMode="auto">
            <a:xfrm>
              <a:off x="4574" y="2977"/>
              <a:ext cx="21" cy="15"/>
            </a:xfrm>
            <a:custGeom>
              <a:avLst/>
              <a:gdLst>
                <a:gd name="T0" fmla="*/ 16 w 26"/>
                <a:gd name="T1" fmla="*/ 14 h 15"/>
                <a:gd name="T2" fmla="*/ 0 w 26"/>
                <a:gd name="T3" fmla="*/ 8 h 15"/>
                <a:gd name="T4" fmla="*/ 0 w 26"/>
                <a:gd name="T5" fmla="*/ 0 h 15"/>
                <a:gd name="T6" fmla="*/ 16 w 26"/>
                <a:gd name="T7" fmla="*/ 2 h 15"/>
                <a:gd name="T8" fmla="*/ 16 w 26"/>
                <a:gd name="T9" fmla="*/ 14 h 15"/>
                <a:gd name="T10" fmla="*/ 16 w 26"/>
                <a:gd name="T11" fmla="*/ 14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15"/>
                <a:gd name="T20" fmla="*/ 26 w 26"/>
                <a:gd name="T21" fmla="*/ 15 h 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15">
                  <a:moveTo>
                    <a:pt x="25" y="1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25" y="2"/>
                  </a:lnTo>
                  <a:lnTo>
                    <a:pt x="25" y="14"/>
                  </a:lnTo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11" name="Line 179"/>
            <p:cNvSpPr>
              <a:spLocks noChangeShapeType="1"/>
            </p:cNvSpPr>
            <p:nvPr/>
          </p:nvSpPr>
          <p:spPr bwMode="auto">
            <a:xfrm flipH="1" flipV="1">
              <a:off x="4574" y="2977"/>
              <a:ext cx="18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12" name="Line 180"/>
            <p:cNvSpPr>
              <a:spLocks noChangeShapeType="1"/>
            </p:cNvSpPr>
            <p:nvPr/>
          </p:nvSpPr>
          <p:spPr bwMode="auto">
            <a:xfrm flipV="1">
              <a:off x="4574" y="2977"/>
              <a:ext cx="0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13" name="Line 181"/>
            <p:cNvSpPr>
              <a:spLocks noChangeShapeType="1"/>
            </p:cNvSpPr>
            <p:nvPr/>
          </p:nvSpPr>
          <p:spPr bwMode="auto">
            <a:xfrm flipH="1" flipV="1">
              <a:off x="4342" y="2940"/>
              <a:ext cx="18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14" name="Line 182"/>
            <p:cNvSpPr>
              <a:spLocks noChangeShapeType="1"/>
            </p:cNvSpPr>
            <p:nvPr/>
          </p:nvSpPr>
          <p:spPr bwMode="auto">
            <a:xfrm flipV="1">
              <a:off x="4342" y="2942"/>
              <a:ext cx="0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15" name="Freeform 183"/>
            <p:cNvSpPr>
              <a:spLocks/>
            </p:cNvSpPr>
            <p:nvPr/>
          </p:nvSpPr>
          <p:spPr bwMode="auto">
            <a:xfrm>
              <a:off x="4335" y="2858"/>
              <a:ext cx="299" cy="95"/>
            </a:xfrm>
            <a:custGeom>
              <a:avLst/>
              <a:gdLst>
                <a:gd name="T0" fmla="*/ 226 w 380"/>
                <a:gd name="T1" fmla="*/ 86 h 96"/>
                <a:gd name="T2" fmla="*/ 218 w 380"/>
                <a:gd name="T3" fmla="*/ 83 h 96"/>
                <a:gd name="T4" fmla="*/ 216 w 380"/>
                <a:gd name="T5" fmla="*/ 93 h 96"/>
                <a:gd name="T6" fmla="*/ 0 w 380"/>
                <a:gd name="T7" fmla="*/ 55 h 96"/>
                <a:gd name="T8" fmla="*/ 9 w 380"/>
                <a:gd name="T9" fmla="*/ 45 h 96"/>
                <a:gd name="T10" fmla="*/ 4 w 380"/>
                <a:gd name="T11" fmla="*/ 45 h 96"/>
                <a:gd name="T12" fmla="*/ 36 w 380"/>
                <a:gd name="T13" fmla="*/ 0 h 96"/>
                <a:gd name="T14" fmla="*/ 234 w 380"/>
                <a:gd name="T15" fmla="*/ 33 h 96"/>
                <a:gd name="T16" fmla="*/ 226 w 380"/>
                <a:gd name="T17" fmla="*/ 86 h 96"/>
                <a:gd name="T18" fmla="*/ 226 w 380"/>
                <a:gd name="T19" fmla="*/ 86 h 9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0"/>
                <a:gd name="T31" fmla="*/ 0 h 96"/>
                <a:gd name="T32" fmla="*/ 380 w 380"/>
                <a:gd name="T33" fmla="*/ 96 h 9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0" h="96">
                  <a:moveTo>
                    <a:pt x="365" y="88"/>
                  </a:moveTo>
                  <a:lnTo>
                    <a:pt x="352" y="85"/>
                  </a:lnTo>
                  <a:lnTo>
                    <a:pt x="348" y="95"/>
                  </a:lnTo>
                  <a:lnTo>
                    <a:pt x="0" y="57"/>
                  </a:lnTo>
                  <a:lnTo>
                    <a:pt x="15" y="45"/>
                  </a:lnTo>
                  <a:lnTo>
                    <a:pt x="6" y="45"/>
                  </a:lnTo>
                  <a:lnTo>
                    <a:pt x="59" y="0"/>
                  </a:lnTo>
                  <a:lnTo>
                    <a:pt x="379" y="33"/>
                  </a:lnTo>
                  <a:lnTo>
                    <a:pt x="365" y="88"/>
                  </a:ln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16" name="Line 184"/>
            <p:cNvSpPr>
              <a:spLocks noChangeShapeType="1"/>
            </p:cNvSpPr>
            <p:nvPr/>
          </p:nvSpPr>
          <p:spPr bwMode="auto">
            <a:xfrm flipH="1">
              <a:off x="4476" y="2832"/>
              <a:ext cx="20" cy="31"/>
            </a:xfrm>
            <a:prstGeom prst="line">
              <a:avLst/>
            </a:prstGeom>
            <a:noFill/>
            <a:ln w="19050">
              <a:solidFill>
                <a:srgbClr val="72727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17" name="Line 185"/>
            <p:cNvSpPr>
              <a:spLocks noChangeShapeType="1"/>
            </p:cNvSpPr>
            <p:nvPr/>
          </p:nvSpPr>
          <p:spPr bwMode="auto">
            <a:xfrm>
              <a:off x="4476" y="2863"/>
              <a:ext cx="0" cy="10"/>
            </a:xfrm>
            <a:prstGeom prst="line">
              <a:avLst/>
            </a:prstGeom>
            <a:noFill/>
            <a:ln w="19050">
              <a:solidFill>
                <a:srgbClr val="FFFF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18" name="Oval 186"/>
            <p:cNvSpPr>
              <a:spLocks noChangeArrowheads="1"/>
            </p:cNvSpPr>
            <p:nvPr/>
          </p:nvSpPr>
          <p:spPr bwMode="auto">
            <a:xfrm>
              <a:off x="4453" y="2848"/>
              <a:ext cx="6" cy="5"/>
            </a:xfrm>
            <a:prstGeom prst="ellipse">
              <a:avLst/>
            </a:prstGeom>
            <a:solidFill>
              <a:srgbClr val="C2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19" name="Oval 187"/>
            <p:cNvSpPr>
              <a:spLocks noChangeArrowheads="1"/>
            </p:cNvSpPr>
            <p:nvPr/>
          </p:nvSpPr>
          <p:spPr bwMode="auto">
            <a:xfrm>
              <a:off x="4433" y="2845"/>
              <a:ext cx="6" cy="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20" name="Oval 188"/>
            <p:cNvSpPr>
              <a:spLocks noChangeArrowheads="1"/>
            </p:cNvSpPr>
            <p:nvPr/>
          </p:nvSpPr>
          <p:spPr bwMode="auto">
            <a:xfrm>
              <a:off x="4411" y="2843"/>
              <a:ext cx="8" cy="7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21" name="Line 189"/>
            <p:cNvSpPr>
              <a:spLocks noChangeShapeType="1"/>
            </p:cNvSpPr>
            <p:nvPr/>
          </p:nvSpPr>
          <p:spPr bwMode="auto">
            <a:xfrm>
              <a:off x="4496" y="2832"/>
              <a:ext cx="147" cy="18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22" name="Line 190"/>
            <p:cNvSpPr>
              <a:spLocks noChangeShapeType="1"/>
            </p:cNvSpPr>
            <p:nvPr/>
          </p:nvSpPr>
          <p:spPr bwMode="auto">
            <a:xfrm flipH="1" flipV="1">
              <a:off x="4334" y="2959"/>
              <a:ext cx="289" cy="44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23" name="Line 191"/>
            <p:cNvSpPr>
              <a:spLocks noChangeShapeType="1"/>
            </p:cNvSpPr>
            <p:nvPr/>
          </p:nvSpPr>
          <p:spPr bwMode="auto">
            <a:xfrm flipH="1" flipV="1">
              <a:off x="4335" y="2924"/>
              <a:ext cx="285" cy="41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24" name="Freeform 192"/>
            <p:cNvSpPr>
              <a:spLocks/>
            </p:cNvSpPr>
            <p:nvPr/>
          </p:nvSpPr>
          <p:spPr bwMode="auto">
            <a:xfrm>
              <a:off x="4413" y="2825"/>
              <a:ext cx="74" cy="14"/>
            </a:xfrm>
            <a:custGeom>
              <a:avLst/>
              <a:gdLst>
                <a:gd name="T0" fmla="*/ 58 w 93"/>
                <a:gd name="T1" fmla="*/ 7 h 14"/>
                <a:gd name="T2" fmla="*/ 54 w 93"/>
                <a:gd name="T3" fmla="*/ 13 h 14"/>
                <a:gd name="T4" fmla="*/ 0 w 93"/>
                <a:gd name="T5" fmla="*/ 6 h 14"/>
                <a:gd name="T6" fmla="*/ 5 w 93"/>
                <a:gd name="T7" fmla="*/ 0 h 14"/>
                <a:gd name="T8" fmla="*/ 58 w 93"/>
                <a:gd name="T9" fmla="*/ 7 h 14"/>
                <a:gd name="T10" fmla="*/ 58 w 93"/>
                <a:gd name="T11" fmla="*/ 7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3"/>
                <a:gd name="T19" fmla="*/ 0 h 14"/>
                <a:gd name="T20" fmla="*/ 93 w 93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3" h="14">
                  <a:moveTo>
                    <a:pt x="92" y="7"/>
                  </a:moveTo>
                  <a:lnTo>
                    <a:pt x="86" y="13"/>
                  </a:lnTo>
                  <a:lnTo>
                    <a:pt x="0" y="6"/>
                  </a:lnTo>
                  <a:lnTo>
                    <a:pt x="7" y="0"/>
                  </a:lnTo>
                  <a:lnTo>
                    <a:pt x="92" y="7"/>
                  </a:lnTo>
                </a:path>
              </a:pathLst>
            </a:custGeom>
            <a:solidFill>
              <a:srgbClr val="C0C0C0"/>
            </a:solidFill>
            <a:ln w="19050">
              <a:solidFill>
                <a:srgbClr val="72727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25" name="Freeform 193"/>
            <p:cNvSpPr>
              <a:spLocks/>
            </p:cNvSpPr>
            <p:nvPr/>
          </p:nvSpPr>
          <p:spPr bwMode="auto">
            <a:xfrm>
              <a:off x="4381" y="2878"/>
              <a:ext cx="231" cy="43"/>
            </a:xfrm>
            <a:custGeom>
              <a:avLst/>
              <a:gdLst>
                <a:gd name="T0" fmla="*/ 181 w 293"/>
                <a:gd name="T1" fmla="*/ 37 h 44"/>
                <a:gd name="T2" fmla="*/ 179 w 293"/>
                <a:gd name="T3" fmla="*/ 30 h 44"/>
                <a:gd name="T4" fmla="*/ 167 w 293"/>
                <a:gd name="T5" fmla="*/ 29 h 44"/>
                <a:gd name="T6" fmla="*/ 163 w 293"/>
                <a:gd name="T7" fmla="*/ 35 h 44"/>
                <a:gd name="T8" fmla="*/ 161 w 293"/>
                <a:gd name="T9" fmla="*/ 29 h 44"/>
                <a:gd name="T10" fmla="*/ 148 w 293"/>
                <a:gd name="T11" fmla="*/ 25 h 44"/>
                <a:gd name="T12" fmla="*/ 146 w 293"/>
                <a:gd name="T13" fmla="*/ 34 h 44"/>
                <a:gd name="T14" fmla="*/ 143 w 293"/>
                <a:gd name="T15" fmla="*/ 23 h 44"/>
                <a:gd name="T16" fmla="*/ 133 w 293"/>
                <a:gd name="T17" fmla="*/ 23 h 44"/>
                <a:gd name="T18" fmla="*/ 129 w 293"/>
                <a:gd name="T19" fmla="*/ 29 h 44"/>
                <a:gd name="T20" fmla="*/ 128 w 293"/>
                <a:gd name="T21" fmla="*/ 22 h 44"/>
                <a:gd name="T22" fmla="*/ 115 w 293"/>
                <a:gd name="T23" fmla="*/ 20 h 44"/>
                <a:gd name="T24" fmla="*/ 112 w 293"/>
                <a:gd name="T25" fmla="*/ 26 h 44"/>
                <a:gd name="T26" fmla="*/ 110 w 293"/>
                <a:gd name="T27" fmla="*/ 20 h 44"/>
                <a:gd name="T28" fmla="*/ 98 w 293"/>
                <a:gd name="T29" fmla="*/ 18 h 44"/>
                <a:gd name="T30" fmla="*/ 95 w 293"/>
                <a:gd name="T31" fmla="*/ 23 h 44"/>
                <a:gd name="T32" fmla="*/ 93 w 293"/>
                <a:gd name="T33" fmla="*/ 16 h 44"/>
                <a:gd name="T34" fmla="*/ 80 w 293"/>
                <a:gd name="T35" fmla="*/ 15 h 44"/>
                <a:gd name="T36" fmla="*/ 79 w 293"/>
                <a:gd name="T37" fmla="*/ 22 h 44"/>
                <a:gd name="T38" fmla="*/ 77 w 293"/>
                <a:gd name="T39" fmla="*/ 14 h 44"/>
                <a:gd name="T40" fmla="*/ 65 w 293"/>
                <a:gd name="T41" fmla="*/ 13 h 44"/>
                <a:gd name="T42" fmla="*/ 62 w 293"/>
                <a:gd name="T43" fmla="*/ 20 h 44"/>
                <a:gd name="T44" fmla="*/ 61 w 293"/>
                <a:gd name="T45" fmla="*/ 13 h 44"/>
                <a:gd name="T46" fmla="*/ 48 w 293"/>
                <a:gd name="T47" fmla="*/ 8 h 44"/>
                <a:gd name="T48" fmla="*/ 45 w 293"/>
                <a:gd name="T49" fmla="*/ 15 h 44"/>
                <a:gd name="T50" fmla="*/ 43 w 293"/>
                <a:gd name="T51" fmla="*/ 8 h 44"/>
                <a:gd name="T52" fmla="*/ 32 w 293"/>
                <a:gd name="T53" fmla="*/ 5 h 44"/>
                <a:gd name="T54" fmla="*/ 29 w 293"/>
                <a:gd name="T55" fmla="*/ 14 h 44"/>
                <a:gd name="T56" fmla="*/ 28 w 293"/>
                <a:gd name="T57" fmla="*/ 5 h 44"/>
                <a:gd name="T58" fmla="*/ 17 w 293"/>
                <a:gd name="T59" fmla="*/ 4 h 44"/>
                <a:gd name="T60" fmla="*/ 14 w 293"/>
                <a:gd name="T61" fmla="*/ 13 h 44"/>
                <a:gd name="T62" fmla="*/ 13 w 293"/>
                <a:gd name="T63" fmla="*/ 4 h 44"/>
                <a:gd name="T64" fmla="*/ 4 w 293"/>
                <a:gd name="T65" fmla="*/ 0 h 44"/>
                <a:gd name="T66" fmla="*/ 0 w 293"/>
                <a:gd name="T67" fmla="*/ 8 h 44"/>
                <a:gd name="T68" fmla="*/ 181 w 293"/>
                <a:gd name="T69" fmla="*/ 41 h 44"/>
                <a:gd name="T70" fmla="*/ 181 w 293"/>
                <a:gd name="T71" fmla="*/ 37 h 44"/>
                <a:gd name="T72" fmla="*/ 181 w 293"/>
                <a:gd name="T73" fmla="*/ 37 h 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3"/>
                <a:gd name="T112" fmla="*/ 0 h 44"/>
                <a:gd name="T113" fmla="*/ 293 w 293"/>
                <a:gd name="T114" fmla="*/ 44 h 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3" h="44">
                  <a:moveTo>
                    <a:pt x="292" y="39"/>
                  </a:moveTo>
                  <a:lnTo>
                    <a:pt x="288" y="32"/>
                  </a:lnTo>
                  <a:lnTo>
                    <a:pt x="269" y="31"/>
                  </a:lnTo>
                  <a:lnTo>
                    <a:pt x="263" y="37"/>
                  </a:lnTo>
                  <a:lnTo>
                    <a:pt x="259" y="31"/>
                  </a:lnTo>
                  <a:lnTo>
                    <a:pt x="239" y="27"/>
                  </a:lnTo>
                  <a:lnTo>
                    <a:pt x="235" y="36"/>
                  </a:lnTo>
                  <a:lnTo>
                    <a:pt x="230" y="25"/>
                  </a:lnTo>
                  <a:lnTo>
                    <a:pt x="214" y="25"/>
                  </a:lnTo>
                  <a:lnTo>
                    <a:pt x="208" y="31"/>
                  </a:lnTo>
                  <a:lnTo>
                    <a:pt x="206" y="24"/>
                  </a:lnTo>
                  <a:lnTo>
                    <a:pt x="185" y="20"/>
                  </a:lnTo>
                  <a:lnTo>
                    <a:pt x="180" y="28"/>
                  </a:lnTo>
                  <a:lnTo>
                    <a:pt x="176" y="20"/>
                  </a:lnTo>
                  <a:lnTo>
                    <a:pt x="157" y="18"/>
                  </a:lnTo>
                  <a:lnTo>
                    <a:pt x="153" y="25"/>
                  </a:lnTo>
                  <a:lnTo>
                    <a:pt x="150" y="16"/>
                  </a:lnTo>
                  <a:lnTo>
                    <a:pt x="130" y="15"/>
                  </a:lnTo>
                  <a:lnTo>
                    <a:pt x="127" y="23"/>
                  </a:lnTo>
                  <a:lnTo>
                    <a:pt x="124" y="14"/>
                  </a:lnTo>
                  <a:lnTo>
                    <a:pt x="105" y="13"/>
                  </a:lnTo>
                  <a:lnTo>
                    <a:pt x="100" y="20"/>
                  </a:lnTo>
                  <a:lnTo>
                    <a:pt x="98" y="13"/>
                  </a:lnTo>
                  <a:lnTo>
                    <a:pt x="77" y="8"/>
                  </a:lnTo>
                  <a:lnTo>
                    <a:pt x="72" y="15"/>
                  </a:lnTo>
                  <a:lnTo>
                    <a:pt x="70" y="8"/>
                  </a:lnTo>
                  <a:lnTo>
                    <a:pt x="52" y="5"/>
                  </a:lnTo>
                  <a:lnTo>
                    <a:pt x="47" y="14"/>
                  </a:lnTo>
                  <a:lnTo>
                    <a:pt x="46" y="5"/>
                  </a:lnTo>
                  <a:lnTo>
                    <a:pt x="28" y="4"/>
                  </a:lnTo>
                  <a:lnTo>
                    <a:pt x="23" y="13"/>
                  </a:lnTo>
                  <a:lnTo>
                    <a:pt x="21" y="4"/>
                  </a:lnTo>
                  <a:lnTo>
                    <a:pt x="6" y="0"/>
                  </a:lnTo>
                  <a:lnTo>
                    <a:pt x="0" y="8"/>
                  </a:lnTo>
                  <a:lnTo>
                    <a:pt x="292" y="43"/>
                  </a:lnTo>
                  <a:lnTo>
                    <a:pt x="292" y="3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26" name="Freeform 194"/>
            <p:cNvSpPr>
              <a:spLocks/>
            </p:cNvSpPr>
            <p:nvPr/>
          </p:nvSpPr>
          <p:spPr bwMode="auto">
            <a:xfrm>
              <a:off x="4383" y="2894"/>
              <a:ext cx="209" cy="35"/>
            </a:xfrm>
            <a:custGeom>
              <a:avLst/>
              <a:gdLst>
                <a:gd name="T0" fmla="*/ 163 w 267"/>
                <a:gd name="T1" fmla="*/ 33 h 36"/>
                <a:gd name="T2" fmla="*/ 161 w 267"/>
                <a:gd name="T3" fmla="*/ 27 h 36"/>
                <a:gd name="T4" fmla="*/ 149 w 267"/>
                <a:gd name="T5" fmla="*/ 25 h 36"/>
                <a:gd name="T6" fmla="*/ 146 w 267"/>
                <a:gd name="T7" fmla="*/ 31 h 36"/>
                <a:gd name="T8" fmla="*/ 145 w 267"/>
                <a:gd name="T9" fmla="*/ 25 h 36"/>
                <a:gd name="T10" fmla="*/ 132 w 267"/>
                <a:gd name="T11" fmla="*/ 21 h 36"/>
                <a:gd name="T12" fmla="*/ 130 w 267"/>
                <a:gd name="T13" fmla="*/ 29 h 36"/>
                <a:gd name="T14" fmla="*/ 128 w 267"/>
                <a:gd name="T15" fmla="*/ 21 h 36"/>
                <a:gd name="T16" fmla="*/ 116 w 267"/>
                <a:gd name="T17" fmla="*/ 19 h 36"/>
                <a:gd name="T18" fmla="*/ 113 w 267"/>
                <a:gd name="T19" fmla="*/ 25 h 36"/>
                <a:gd name="T20" fmla="*/ 111 w 267"/>
                <a:gd name="T21" fmla="*/ 19 h 36"/>
                <a:gd name="T22" fmla="*/ 99 w 267"/>
                <a:gd name="T23" fmla="*/ 17 h 36"/>
                <a:gd name="T24" fmla="*/ 95 w 267"/>
                <a:gd name="T25" fmla="*/ 25 h 36"/>
                <a:gd name="T26" fmla="*/ 95 w 267"/>
                <a:gd name="T27" fmla="*/ 16 h 36"/>
                <a:gd name="T28" fmla="*/ 83 w 267"/>
                <a:gd name="T29" fmla="*/ 15 h 36"/>
                <a:gd name="T30" fmla="*/ 81 w 267"/>
                <a:gd name="T31" fmla="*/ 19 h 36"/>
                <a:gd name="T32" fmla="*/ 78 w 267"/>
                <a:gd name="T33" fmla="*/ 15 h 36"/>
                <a:gd name="T34" fmla="*/ 67 w 267"/>
                <a:gd name="T35" fmla="*/ 11 h 36"/>
                <a:gd name="T36" fmla="*/ 63 w 267"/>
                <a:gd name="T37" fmla="*/ 18 h 36"/>
                <a:gd name="T38" fmla="*/ 62 w 267"/>
                <a:gd name="T39" fmla="*/ 11 h 36"/>
                <a:gd name="T40" fmla="*/ 49 w 267"/>
                <a:gd name="T41" fmla="*/ 9 h 36"/>
                <a:gd name="T42" fmla="*/ 47 w 267"/>
                <a:gd name="T43" fmla="*/ 15 h 36"/>
                <a:gd name="T44" fmla="*/ 45 w 267"/>
                <a:gd name="T45" fmla="*/ 8 h 36"/>
                <a:gd name="T46" fmla="*/ 34 w 267"/>
                <a:gd name="T47" fmla="*/ 7 h 36"/>
                <a:gd name="T48" fmla="*/ 31 w 267"/>
                <a:gd name="T49" fmla="*/ 12 h 36"/>
                <a:gd name="T50" fmla="*/ 29 w 267"/>
                <a:gd name="T51" fmla="*/ 7 h 36"/>
                <a:gd name="T52" fmla="*/ 18 w 267"/>
                <a:gd name="T53" fmla="*/ 4 h 36"/>
                <a:gd name="T54" fmla="*/ 15 w 267"/>
                <a:gd name="T55" fmla="*/ 11 h 36"/>
                <a:gd name="T56" fmla="*/ 13 w 267"/>
                <a:gd name="T57" fmla="*/ 2 h 36"/>
                <a:gd name="T58" fmla="*/ 2 w 267"/>
                <a:gd name="T59" fmla="*/ 0 h 36"/>
                <a:gd name="T60" fmla="*/ 0 w 267"/>
                <a:gd name="T61" fmla="*/ 9 h 36"/>
                <a:gd name="T62" fmla="*/ 163 w 267"/>
                <a:gd name="T63" fmla="*/ 33 h 36"/>
                <a:gd name="T64" fmla="*/ 163 w 267"/>
                <a:gd name="T65" fmla="*/ 33 h 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7"/>
                <a:gd name="T100" fmla="*/ 0 h 36"/>
                <a:gd name="T101" fmla="*/ 267 w 267"/>
                <a:gd name="T102" fmla="*/ 36 h 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7" h="36">
                  <a:moveTo>
                    <a:pt x="266" y="35"/>
                  </a:moveTo>
                  <a:lnTo>
                    <a:pt x="263" y="29"/>
                  </a:lnTo>
                  <a:lnTo>
                    <a:pt x="243" y="27"/>
                  </a:lnTo>
                  <a:lnTo>
                    <a:pt x="239" y="33"/>
                  </a:lnTo>
                  <a:lnTo>
                    <a:pt x="236" y="27"/>
                  </a:lnTo>
                  <a:lnTo>
                    <a:pt x="216" y="23"/>
                  </a:lnTo>
                  <a:lnTo>
                    <a:pt x="212" y="31"/>
                  </a:lnTo>
                  <a:lnTo>
                    <a:pt x="210" y="23"/>
                  </a:lnTo>
                  <a:lnTo>
                    <a:pt x="189" y="21"/>
                  </a:lnTo>
                  <a:lnTo>
                    <a:pt x="184" y="27"/>
                  </a:lnTo>
                  <a:lnTo>
                    <a:pt x="181" y="21"/>
                  </a:lnTo>
                  <a:lnTo>
                    <a:pt x="161" y="17"/>
                  </a:lnTo>
                  <a:lnTo>
                    <a:pt x="156" y="27"/>
                  </a:lnTo>
                  <a:lnTo>
                    <a:pt x="155" y="16"/>
                  </a:lnTo>
                  <a:lnTo>
                    <a:pt x="135" y="15"/>
                  </a:lnTo>
                  <a:lnTo>
                    <a:pt x="131" y="21"/>
                  </a:lnTo>
                  <a:lnTo>
                    <a:pt x="128" y="15"/>
                  </a:lnTo>
                  <a:lnTo>
                    <a:pt x="108" y="11"/>
                  </a:lnTo>
                  <a:lnTo>
                    <a:pt x="104" y="20"/>
                  </a:lnTo>
                  <a:lnTo>
                    <a:pt x="101" y="11"/>
                  </a:lnTo>
                  <a:lnTo>
                    <a:pt x="80" y="9"/>
                  </a:lnTo>
                  <a:lnTo>
                    <a:pt x="77" y="15"/>
                  </a:lnTo>
                  <a:lnTo>
                    <a:pt x="74" y="8"/>
                  </a:lnTo>
                  <a:lnTo>
                    <a:pt x="55" y="7"/>
                  </a:lnTo>
                  <a:lnTo>
                    <a:pt x="51" y="12"/>
                  </a:lnTo>
                  <a:lnTo>
                    <a:pt x="47" y="7"/>
                  </a:lnTo>
                  <a:lnTo>
                    <a:pt x="30" y="4"/>
                  </a:lnTo>
                  <a:lnTo>
                    <a:pt x="24" y="11"/>
                  </a:lnTo>
                  <a:lnTo>
                    <a:pt x="22" y="2"/>
                  </a:lnTo>
                  <a:lnTo>
                    <a:pt x="4" y="0"/>
                  </a:lnTo>
                  <a:lnTo>
                    <a:pt x="0" y="9"/>
                  </a:lnTo>
                  <a:lnTo>
                    <a:pt x="266" y="3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27" name="Freeform 195"/>
            <p:cNvSpPr>
              <a:spLocks/>
            </p:cNvSpPr>
            <p:nvPr/>
          </p:nvSpPr>
          <p:spPr bwMode="auto">
            <a:xfrm>
              <a:off x="4549" y="2932"/>
              <a:ext cx="57" cy="17"/>
            </a:xfrm>
            <a:custGeom>
              <a:avLst/>
              <a:gdLst>
                <a:gd name="T0" fmla="*/ 44 w 73"/>
                <a:gd name="T1" fmla="*/ 16 h 17"/>
                <a:gd name="T2" fmla="*/ 43 w 73"/>
                <a:gd name="T3" fmla="*/ 6 h 17"/>
                <a:gd name="T4" fmla="*/ 32 w 73"/>
                <a:gd name="T5" fmla="*/ 4 h 17"/>
                <a:gd name="T6" fmla="*/ 29 w 73"/>
                <a:gd name="T7" fmla="*/ 13 h 17"/>
                <a:gd name="T8" fmla="*/ 27 w 73"/>
                <a:gd name="T9" fmla="*/ 4 h 17"/>
                <a:gd name="T10" fmla="*/ 18 w 73"/>
                <a:gd name="T11" fmla="*/ 2 h 17"/>
                <a:gd name="T12" fmla="*/ 16 w 73"/>
                <a:gd name="T13" fmla="*/ 10 h 17"/>
                <a:gd name="T14" fmla="*/ 13 w 73"/>
                <a:gd name="T15" fmla="*/ 2 h 17"/>
                <a:gd name="T16" fmla="*/ 4 w 73"/>
                <a:gd name="T17" fmla="*/ 0 h 17"/>
                <a:gd name="T18" fmla="*/ 0 w 73"/>
                <a:gd name="T19" fmla="*/ 7 h 17"/>
                <a:gd name="T20" fmla="*/ 44 w 73"/>
                <a:gd name="T21" fmla="*/ 16 h 17"/>
                <a:gd name="T22" fmla="*/ 44 w 73"/>
                <a:gd name="T23" fmla="*/ 16 h 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3"/>
                <a:gd name="T37" fmla="*/ 0 h 17"/>
                <a:gd name="T38" fmla="*/ 73 w 73"/>
                <a:gd name="T39" fmla="*/ 17 h 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3" h="17">
                  <a:moveTo>
                    <a:pt x="72" y="16"/>
                  </a:moveTo>
                  <a:lnTo>
                    <a:pt x="71" y="6"/>
                  </a:lnTo>
                  <a:lnTo>
                    <a:pt x="53" y="4"/>
                  </a:lnTo>
                  <a:lnTo>
                    <a:pt x="48" y="13"/>
                  </a:lnTo>
                  <a:lnTo>
                    <a:pt x="45" y="4"/>
                  </a:lnTo>
                  <a:lnTo>
                    <a:pt x="29" y="2"/>
                  </a:lnTo>
                  <a:lnTo>
                    <a:pt x="25" y="10"/>
                  </a:lnTo>
                  <a:lnTo>
                    <a:pt x="22" y="2"/>
                  </a:lnTo>
                  <a:lnTo>
                    <a:pt x="6" y="0"/>
                  </a:lnTo>
                  <a:lnTo>
                    <a:pt x="0" y="7"/>
                  </a:lnTo>
                  <a:lnTo>
                    <a:pt x="72" y="16"/>
                  </a:lnTo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28" name="Freeform 196"/>
            <p:cNvSpPr>
              <a:spLocks/>
            </p:cNvSpPr>
            <p:nvPr/>
          </p:nvSpPr>
          <p:spPr bwMode="auto">
            <a:xfrm>
              <a:off x="4377" y="2863"/>
              <a:ext cx="251" cy="43"/>
            </a:xfrm>
            <a:custGeom>
              <a:avLst/>
              <a:gdLst>
                <a:gd name="T0" fmla="*/ 197 w 318"/>
                <a:gd name="T1" fmla="*/ 42 h 43"/>
                <a:gd name="T2" fmla="*/ 197 w 318"/>
                <a:gd name="T3" fmla="*/ 33 h 43"/>
                <a:gd name="T4" fmla="*/ 184 w 318"/>
                <a:gd name="T5" fmla="*/ 30 h 43"/>
                <a:gd name="T6" fmla="*/ 179 w 318"/>
                <a:gd name="T7" fmla="*/ 40 h 43"/>
                <a:gd name="T8" fmla="*/ 178 w 318"/>
                <a:gd name="T9" fmla="*/ 31 h 43"/>
                <a:gd name="T10" fmla="*/ 167 w 318"/>
                <a:gd name="T11" fmla="*/ 30 h 43"/>
                <a:gd name="T12" fmla="*/ 164 w 318"/>
                <a:gd name="T13" fmla="*/ 35 h 43"/>
                <a:gd name="T14" fmla="*/ 163 w 318"/>
                <a:gd name="T15" fmla="*/ 29 h 43"/>
                <a:gd name="T16" fmla="*/ 149 w 318"/>
                <a:gd name="T17" fmla="*/ 25 h 43"/>
                <a:gd name="T18" fmla="*/ 148 w 318"/>
                <a:gd name="T19" fmla="*/ 33 h 43"/>
                <a:gd name="T20" fmla="*/ 145 w 318"/>
                <a:gd name="T21" fmla="*/ 25 h 43"/>
                <a:gd name="T22" fmla="*/ 131 w 318"/>
                <a:gd name="T23" fmla="*/ 21 h 43"/>
                <a:gd name="T24" fmla="*/ 129 w 318"/>
                <a:gd name="T25" fmla="*/ 30 h 43"/>
                <a:gd name="T26" fmla="*/ 126 w 318"/>
                <a:gd name="T27" fmla="*/ 21 h 43"/>
                <a:gd name="T28" fmla="*/ 114 w 318"/>
                <a:gd name="T29" fmla="*/ 20 h 43"/>
                <a:gd name="T30" fmla="*/ 112 w 318"/>
                <a:gd name="T31" fmla="*/ 28 h 43"/>
                <a:gd name="T32" fmla="*/ 111 w 318"/>
                <a:gd name="T33" fmla="*/ 20 h 43"/>
                <a:gd name="T34" fmla="*/ 97 w 318"/>
                <a:gd name="T35" fmla="*/ 18 h 43"/>
                <a:gd name="T36" fmla="*/ 96 w 318"/>
                <a:gd name="T37" fmla="*/ 24 h 43"/>
                <a:gd name="T38" fmla="*/ 93 w 318"/>
                <a:gd name="T39" fmla="*/ 18 h 43"/>
                <a:gd name="T40" fmla="*/ 81 w 318"/>
                <a:gd name="T41" fmla="*/ 15 h 43"/>
                <a:gd name="T42" fmla="*/ 78 w 318"/>
                <a:gd name="T43" fmla="*/ 21 h 43"/>
                <a:gd name="T44" fmla="*/ 76 w 318"/>
                <a:gd name="T45" fmla="*/ 14 h 43"/>
                <a:gd name="T46" fmla="*/ 64 w 318"/>
                <a:gd name="T47" fmla="*/ 12 h 43"/>
                <a:gd name="T48" fmla="*/ 61 w 318"/>
                <a:gd name="T49" fmla="*/ 20 h 43"/>
                <a:gd name="T50" fmla="*/ 58 w 318"/>
                <a:gd name="T51" fmla="*/ 13 h 43"/>
                <a:gd name="T52" fmla="*/ 47 w 318"/>
                <a:gd name="T53" fmla="*/ 10 h 43"/>
                <a:gd name="T54" fmla="*/ 45 w 318"/>
                <a:gd name="T55" fmla="*/ 15 h 43"/>
                <a:gd name="T56" fmla="*/ 43 w 318"/>
                <a:gd name="T57" fmla="*/ 10 h 43"/>
                <a:gd name="T58" fmla="*/ 33 w 318"/>
                <a:gd name="T59" fmla="*/ 7 h 43"/>
                <a:gd name="T60" fmla="*/ 31 w 318"/>
                <a:gd name="T61" fmla="*/ 14 h 43"/>
                <a:gd name="T62" fmla="*/ 28 w 318"/>
                <a:gd name="T63" fmla="*/ 6 h 43"/>
                <a:gd name="T64" fmla="*/ 20 w 318"/>
                <a:gd name="T65" fmla="*/ 5 h 43"/>
                <a:gd name="T66" fmla="*/ 16 w 318"/>
                <a:gd name="T67" fmla="*/ 12 h 43"/>
                <a:gd name="T68" fmla="*/ 13 w 318"/>
                <a:gd name="T69" fmla="*/ 5 h 43"/>
                <a:gd name="T70" fmla="*/ 5 w 318"/>
                <a:gd name="T71" fmla="*/ 0 h 43"/>
                <a:gd name="T72" fmla="*/ 0 w 318"/>
                <a:gd name="T73" fmla="*/ 10 h 43"/>
                <a:gd name="T74" fmla="*/ 197 w 318"/>
                <a:gd name="T75" fmla="*/ 42 h 43"/>
                <a:gd name="T76" fmla="*/ 197 w 318"/>
                <a:gd name="T77" fmla="*/ 42 h 43"/>
                <a:gd name="T78" fmla="*/ 197 w 318"/>
                <a:gd name="T79" fmla="*/ 42 h 4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18"/>
                <a:gd name="T121" fmla="*/ 0 h 43"/>
                <a:gd name="T122" fmla="*/ 318 w 318"/>
                <a:gd name="T123" fmla="*/ 43 h 43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18" h="43">
                  <a:moveTo>
                    <a:pt x="316" y="42"/>
                  </a:moveTo>
                  <a:lnTo>
                    <a:pt x="316" y="33"/>
                  </a:lnTo>
                  <a:lnTo>
                    <a:pt x="295" y="30"/>
                  </a:lnTo>
                  <a:lnTo>
                    <a:pt x="288" y="40"/>
                  </a:lnTo>
                  <a:lnTo>
                    <a:pt x="286" y="31"/>
                  </a:lnTo>
                  <a:lnTo>
                    <a:pt x="269" y="30"/>
                  </a:lnTo>
                  <a:lnTo>
                    <a:pt x="264" y="35"/>
                  </a:lnTo>
                  <a:lnTo>
                    <a:pt x="261" y="29"/>
                  </a:lnTo>
                  <a:lnTo>
                    <a:pt x="240" y="25"/>
                  </a:lnTo>
                  <a:lnTo>
                    <a:pt x="237" y="33"/>
                  </a:lnTo>
                  <a:lnTo>
                    <a:pt x="233" y="25"/>
                  </a:lnTo>
                  <a:lnTo>
                    <a:pt x="210" y="21"/>
                  </a:lnTo>
                  <a:lnTo>
                    <a:pt x="206" y="30"/>
                  </a:lnTo>
                  <a:lnTo>
                    <a:pt x="202" y="21"/>
                  </a:lnTo>
                  <a:lnTo>
                    <a:pt x="184" y="20"/>
                  </a:lnTo>
                  <a:lnTo>
                    <a:pt x="180" y="28"/>
                  </a:lnTo>
                  <a:lnTo>
                    <a:pt x="177" y="20"/>
                  </a:lnTo>
                  <a:lnTo>
                    <a:pt x="156" y="18"/>
                  </a:lnTo>
                  <a:lnTo>
                    <a:pt x="153" y="24"/>
                  </a:lnTo>
                  <a:lnTo>
                    <a:pt x="150" y="18"/>
                  </a:lnTo>
                  <a:lnTo>
                    <a:pt x="130" y="15"/>
                  </a:lnTo>
                  <a:lnTo>
                    <a:pt x="126" y="21"/>
                  </a:lnTo>
                  <a:lnTo>
                    <a:pt x="122" y="14"/>
                  </a:lnTo>
                  <a:lnTo>
                    <a:pt x="102" y="12"/>
                  </a:lnTo>
                  <a:lnTo>
                    <a:pt x="98" y="20"/>
                  </a:lnTo>
                  <a:lnTo>
                    <a:pt x="94" y="13"/>
                  </a:lnTo>
                  <a:lnTo>
                    <a:pt x="76" y="10"/>
                  </a:lnTo>
                  <a:lnTo>
                    <a:pt x="72" y="15"/>
                  </a:lnTo>
                  <a:lnTo>
                    <a:pt x="70" y="10"/>
                  </a:lnTo>
                  <a:lnTo>
                    <a:pt x="53" y="7"/>
                  </a:lnTo>
                  <a:lnTo>
                    <a:pt x="50" y="14"/>
                  </a:lnTo>
                  <a:lnTo>
                    <a:pt x="46" y="6"/>
                  </a:lnTo>
                  <a:lnTo>
                    <a:pt x="32" y="5"/>
                  </a:lnTo>
                  <a:lnTo>
                    <a:pt x="25" y="12"/>
                  </a:lnTo>
                  <a:lnTo>
                    <a:pt x="22" y="5"/>
                  </a:lnTo>
                  <a:lnTo>
                    <a:pt x="7" y="0"/>
                  </a:lnTo>
                  <a:lnTo>
                    <a:pt x="0" y="10"/>
                  </a:lnTo>
                  <a:lnTo>
                    <a:pt x="317" y="42"/>
                  </a:lnTo>
                  <a:lnTo>
                    <a:pt x="316" y="4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29" name="Freeform 197"/>
            <p:cNvSpPr>
              <a:spLocks/>
            </p:cNvSpPr>
            <p:nvPr/>
          </p:nvSpPr>
          <p:spPr bwMode="auto">
            <a:xfrm>
              <a:off x="4349" y="2903"/>
              <a:ext cx="57" cy="18"/>
            </a:xfrm>
            <a:custGeom>
              <a:avLst/>
              <a:gdLst>
                <a:gd name="T0" fmla="*/ 44 w 73"/>
                <a:gd name="T1" fmla="*/ 16 h 19"/>
                <a:gd name="T2" fmla="*/ 43 w 73"/>
                <a:gd name="T3" fmla="*/ 9 h 19"/>
                <a:gd name="T4" fmla="*/ 31 w 73"/>
                <a:gd name="T5" fmla="*/ 6 h 19"/>
                <a:gd name="T6" fmla="*/ 27 w 73"/>
                <a:gd name="T7" fmla="*/ 10 h 19"/>
                <a:gd name="T8" fmla="*/ 27 w 73"/>
                <a:gd name="T9" fmla="*/ 6 h 19"/>
                <a:gd name="T10" fmla="*/ 16 w 73"/>
                <a:gd name="T11" fmla="*/ 3 h 19"/>
                <a:gd name="T12" fmla="*/ 15 w 73"/>
                <a:gd name="T13" fmla="*/ 9 h 19"/>
                <a:gd name="T14" fmla="*/ 12 w 73"/>
                <a:gd name="T15" fmla="*/ 2 h 19"/>
                <a:gd name="T16" fmla="*/ 2 w 73"/>
                <a:gd name="T17" fmla="*/ 0 h 19"/>
                <a:gd name="T18" fmla="*/ 0 w 73"/>
                <a:gd name="T19" fmla="*/ 7 h 19"/>
                <a:gd name="T20" fmla="*/ 44 w 73"/>
                <a:gd name="T21" fmla="*/ 16 h 19"/>
                <a:gd name="T22" fmla="*/ 44 w 73"/>
                <a:gd name="T23" fmla="*/ 16 h 1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3"/>
                <a:gd name="T37" fmla="*/ 0 h 19"/>
                <a:gd name="T38" fmla="*/ 73 w 73"/>
                <a:gd name="T39" fmla="*/ 19 h 1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3" h="19">
                  <a:moveTo>
                    <a:pt x="72" y="18"/>
                  </a:moveTo>
                  <a:lnTo>
                    <a:pt x="70" y="11"/>
                  </a:lnTo>
                  <a:lnTo>
                    <a:pt x="51" y="6"/>
                  </a:lnTo>
                  <a:lnTo>
                    <a:pt x="45" y="12"/>
                  </a:lnTo>
                  <a:lnTo>
                    <a:pt x="44" y="6"/>
                  </a:lnTo>
                  <a:lnTo>
                    <a:pt x="26" y="3"/>
                  </a:lnTo>
                  <a:lnTo>
                    <a:pt x="24" y="11"/>
                  </a:lnTo>
                  <a:lnTo>
                    <a:pt x="20" y="2"/>
                  </a:lnTo>
                  <a:lnTo>
                    <a:pt x="4" y="0"/>
                  </a:lnTo>
                  <a:lnTo>
                    <a:pt x="0" y="7"/>
                  </a:lnTo>
                  <a:lnTo>
                    <a:pt x="72" y="18"/>
                  </a:lnTo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30" name="Freeform 198"/>
            <p:cNvSpPr>
              <a:spLocks/>
            </p:cNvSpPr>
            <p:nvPr/>
          </p:nvSpPr>
          <p:spPr bwMode="auto">
            <a:xfrm>
              <a:off x="4407" y="2913"/>
              <a:ext cx="141" cy="26"/>
            </a:xfrm>
            <a:custGeom>
              <a:avLst/>
              <a:gdLst>
                <a:gd name="T0" fmla="*/ 110 w 180"/>
                <a:gd name="T1" fmla="*/ 25 h 26"/>
                <a:gd name="T2" fmla="*/ 108 w 180"/>
                <a:gd name="T3" fmla="*/ 15 h 26"/>
                <a:gd name="T4" fmla="*/ 98 w 180"/>
                <a:gd name="T5" fmla="*/ 15 h 26"/>
                <a:gd name="T6" fmla="*/ 95 w 180"/>
                <a:gd name="T7" fmla="*/ 22 h 26"/>
                <a:gd name="T8" fmla="*/ 92 w 180"/>
                <a:gd name="T9" fmla="*/ 14 h 26"/>
                <a:gd name="T10" fmla="*/ 4 w 180"/>
                <a:gd name="T11" fmla="*/ 0 h 26"/>
                <a:gd name="T12" fmla="*/ 0 w 180"/>
                <a:gd name="T13" fmla="*/ 7 h 26"/>
                <a:gd name="T14" fmla="*/ 110 w 180"/>
                <a:gd name="T15" fmla="*/ 25 h 26"/>
                <a:gd name="T16" fmla="*/ 110 w 180"/>
                <a:gd name="T17" fmla="*/ 25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0"/>
                <a:gd name="T28" fmla="*/ 0 h 26"/>
                <a:gd name="T29" fmla="*/ 180 w 180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0" h="26">
                  <a:moveTo>
                    <a:pt x="179" y="25"/>
                  </a:moveTo>
                  <a:lnTo>
                    <a:pt x="176" y="15"/>
                  </a:lnTo>
                  <a:lnTo>
                    <a:pt x="159" y="15"/>
                  </a:lnTo>
                  <a:lnTo>
                    <a:pt x="154" y="22"/>
                  </a:lnTo>
                  <a:lnTo>
                    <a:pt x="151" y="14"/>
                  </a:lnTo>
                  <a:lnTo>
                    <a:pt x="7" y="0"/>
                  </a:lnTo>
                  <a:lnTo>
                    <a:pt x="0" y="7"/>
                  </a:lnTo>
                  <a:lnTo>
                    <a:pt x="179" y="2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31" name="Line 199"/>
            <p:cNvSpPr>
              <a:spLocks noChangeShapeType="1"/>
            </p:cNvSpPr>
            <p:nvPr/>
          </p:nvSpPr>
          <p:spPr bwMode="auto">
            <a:xfrm flipV="1">
              <a:off x="4528" y="2802"/>
              <a:ext cx="1" cy="7"/>
            </a:xfrm>
            <a:prstGeom prst="line">
              <a:avLst/>
            </a:prstGeom>
            <a:noFill/>
            <a:ln w="3175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32" name="Line 200"/>
            <p:cNvSpPr>
              <a:spLocks noChangeShapeType="1"/>
            </p:cNvSpPr>
            <p:nvPr/>
          </p:nvSpPr>
          <p:spPr bwMode="auto">
            <a:xfrm flipV="1">
              <a:off x="4520" y="2802"/>
              <a:ext cx="2" cy="5"/>
            </a:xfrm>
            <a:prstGeom prst="line">
              <a:avLst/>
            </a:prstGeom>
            <a:noFill/>
            <a:ln w="3175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33" name="Freeform 201"/>
            <p:cNvSpPr>
              <a:spLocks/>
            </p:cNvSpPr>
            <p:nvPr/>
          </p:nvSpPr>
          <p:spPr bwMode="auto">
            <a:xfrm>
              <a:off x="4584" y="2928"/>
              <a:ext cx="8" cy="18"/>
            </a:xfrm>
            <a:custGeom>
              <a:avLst/>
              <a:gdLst>
                <a:gd name="T0" fmla="*/ 6 w 10"/>
                <a:gd name="T1" fmla="*/ 6 h 18"/>
                <a:gd name="T2" fmla="*/ 2 w 10"/>
                <a:gd name="T3" fmla="*/ 0 h 18"/>
                <a:gd name="T4" fmla="*/ 0 w 10"/>
                <a:gd name="T5" fmla="*/ 8 h 18"/>
                <a:gd name="T6" fmla="*/ 2 w 10"/>
                <a:gd name="T7" fmla="*/ 17 h 18"/>
                <a:gd name="T8" fmla="*/ 6 w 10"/>
                <a:gd name="T9" fmla="*/ 6 h 18"/>
                <a:gd name="T10" fmla="*/ 6 w 10"/>
                <a:gd name="T11" fmla="*/ 6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8"/>
                <a:gd name="T20" fmla="*/ 10 w 10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8">
                  <a:moveTo>
                    <a:pt x="9" y="6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2" y="17"/>
                  </a:lnTo>
                  <a:lnTo>
                    <a:pt x="9" y="6"/>
                  </a:lnTo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34" name="Freeform 202"/>
            <p:cNvSpPr>
              <a:spLocks/>
            </p:cNvSpPr>
            <p:nvPr/>
          </p:nvSpPr>
          <p:spPr bwMode="auto">
            <a:xfrm>
              <a:off x="4604" y="2934"/>
              <a:ext cx="8" cy="15"/>
            </a:xfrm>
            <a:custGeom>
              <a:avLst/>
              <a:gdLst>
                <a:gd name="T0" fmla="*/ 6 w 9"/>
                <a:gd name="T1" fmla="*/ 4 h 15"/>
                <a:gd name="T2" fmla="*/ 4 w 9"/>
                <a:gd name="T3" fmla="*/ 0 h 15"/>
                <a:gd name="T4" fmla="*/ 0 w 9"/>
                <a:gd name="T5" fmla="*/ 5 h 15"/>
                <a:gd name="T6" fmla="*/ 2 w 9"/>
                <a:gd name="T7" fmla="*/ 14 h 15"/>
                <a:gd name="T8" fmla="*/ 6 w 9"/>
                <a:gd name="T9" fmla="*/ 4 h 15"/>
                <a:gd name="T10" fmla="*/ 6 w 9"/>
                <a:gd name="T11" fmla="*/ 4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15"/>
                <a:gd name="T20" fmla="*/ 9 w 9"/>
                <a:gd name="T21" fmla="*/ 15 h 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15">
                  <a:moveTo>
                    <a:pt x="8" y="4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2" y="14"/>
                  </a:lnTo>
                  <a:lnTo>
                    <a:pt x="8" y="4"/>
                  </a:lnTo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35" name="Freeform 203"/>
            <p:cNvSpPr>
              <a:spLocks/>
            </p:cNvSpPr>
            <p:nvPr/>
          </p:nvSpPr>
          <p:spPr bwMode="auto">
            <a:xfrm>
              <a:off x="4568" y="2927"/>
              <a:ext cx="6" cy="18"/>
            </a:xfrm>
            <a:custGeom>
              <a:avLst/>
              <a:gdLst>
                <a:gd name="T0" fmla="*/ 3 w 9"/>
                <a:gd name="T1" fmla="*/ 6 h 18"/>
                <a:gd name="T2" fmla="*/ 2 w 9"/>
                <a:gd name="T3" fmla="*/ 0 h 18"/>
                <a:gd name="T4" fmla="*/ 0 w 9"/>
                <a:gd name="T5" fmla="*/ 7 h 18"/>
                <a:gd name="T6" fmla="*/ 1 w 9"/>
                <a:gd name="T7" fmla="*/ 17 h 18"/>
                <a:gd name="T8" fmla="*/ 3 w 9"/>
                <a:gd name="T9" fmla="*/ 6 h 18"/>
                <a:gd name="T10" fmla="*/ 3 w 9"/>
                <a:gd name="T11" fmla="*/ 6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18"/>
                <a:gd name="T20" fmla="*/ 9 w 9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18">
                  <a:moveTo>
                    <a:pt x="8" y="6"/>
                  </a:moveTo>
                  <a:lnTo>
                    <a:pt x="4" y="0"/>
                  </a:lnTo>
                  <a:lnTo>
                    <a:pt x="0" y="7"/>
                  </a:lnTo>
                  <a:lnTo>
                    <a:pt x="2" y="17"/>
                  </a:lnTo>
                  <a:lnTo>
                    <a:pt x="8" y="6"/>
                  </a:lnTo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36" name="Freeform 204"/>
            <p:cNvSpPr>
              <a:spLocks/>
            </p:cNvSpPr>
            <p:nvPr/>
          </p:nvSpPr>
          <p:spPr bwMode="auto">
            <a:xfrm>
              <a:off x="4619" y="2920"/>
              <a:ext cx="7" cy="16"/>
            </a:xfrm>
            <a:custGeom>
              <a:avLst/>
              <a:gdLst>
                <a:gd name="T0" fmla="*/ 5 w 8"/>
                <a:gd name="T1" fmla="*/ 4 h 16"/>
                <a:gd name="T2" fmla="*/ 3 w 8"/>
                <a:gd name="T3" fmla="*/ 0 h 16"/>
                <a:gd name="T4" fmla="*/ 0 w 8"/>
                <a:gd name="T5" fmla="*/ 6 h 16"/>
                <a:gd name="T6" fmla="*/ 0 w 8"/>
                <a:gd name="T7" fmla="*/ 15 h 16"/>
                <a:gd name="T8" fmla="*/ 5 w 8"/>
                <a:gd name="T9" fmla="*/ 4 h 16"/>
                <a:gd name="T10" fmla="*/ 5 w 8"/>
                <a:gd name="T11" fmla="*/ 4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16"/>
                <a:gd name="T20" fmla="*/ 8 w 8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16">
                  <a:moveTo>
                    <a:pt x="7" y="4"/>
                  </a:moveTo>
                  <a:lnTo>
                    <a:pt x="3" y="0"/>
                  </a:lnTo>
                  <a:lnTo>
                    <a:pt x="0" y="6"/>
                  </a:lnTo>
                  <a:lnTo>
                    <a:pt x="0" y="15"/>
                  </a:lnTo>
                  <a:lnTo>
                    <a:pt x="7" y="4"/>
                  </a:lnTo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37" name="Freeform 205"/>
            <p:cNvSpPr>
              <a:spLocks/>
            </p:cNvSpPr>
            <p:nvPr/>
          </p:nvSpPr>
          <p:spPr bwMode="auto">
            <a:xfrm>
              <a:off x="4590" y="2916"/>
              <a:ext cx="7" cy="18"/>
            </a:xfrm>
            <a:custGeom>
              <a:avLst/>
              <a:gdLst>
                <a:gd name="T0" fmla="*/ 5 w 9"/>
                <a:gd name="T1" fmla="*/ 6 h 18"/>
                <a:gd name="T2" fmla="*/ 2 w 9"/>
                <a:gd name="T3" fmla="*/ 0 h 18"/>
                <a:gd name="T4" fmla="*/ 0 w 9"/>
                <a:gd name="T5" fmla="*/ 8 h 18"/>
                <a:gd name="T6" fmla="*/ 2 w 9"/>
                <a:gd name="T7" fmla="*/ 17 h 18"/>
                <a:gd name="T8" fmla="*/ 5 w 9"/>
                <a:gd name="T9" fmla="*/ 6 h 18"/>
                <a:gd name="T10" fmla="*/ 5 w 9"/>
                <a:gd name="T11" fmla="*/ 6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18"/>
                <a:gd name="T20" fmla="*/ 9 w 9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18">
                  <a:moveTo>
                    <a:pt x="8" y="6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2" y="17"/>
                  </a:lnTo>
                  <a:lnTo>
                    <a:pt x="8" y="6"/>
                  </a:lnTo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38" name="Freeform 206"/>
            <p:cNvSpPr>
              <a:spLocks/>
            </p:cNvSpPr>
            <p:nvPr/>
          </p:nvSpPr>
          <p:spPr bwMode="auto">
            <a:xfrm>
              <a:off x="4621" y="2903"/>
              <a:ext cx="7" cy="18"/>
            </a:xfrm>
            <a:custGeom>
              <a:avLst/>
              <a:gdLst>
                <a:gd name="T0" fmla="*/ 5 w 9"/>
                <a:gd name="T1" fmla="*/ 6 h 19"/>
                <a:gd name="T2" fmla="*/ 3 w 9"/>
                <a:gd name="T3" fmla="*/ 0 h 19"/>
                <a:gd name="T4" fmla="*/ 0 w 9"/>
                <a:gd name="T5" fmla="*/ 8 h 19"/>
                <a:gd name="T6" fmla="*/ 2 w 9"/>
                <a:gd name="T7" fmla="*/ 16 h 19"/>
                <a:gd name="T8" fmla="*/ 5 w 9"/>
                <a:gd name="T9" fmla="*/ 6 h 19"/>
                <a:gd name="T10" fmla="*/ 5 w 9"/>
                <a:gd name="T11" fmla="*/ 6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19"/>
                <a:gd name="T20" fmla="*/ 9 w 9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19">
                  <a:moveTo>
                    <a:pt x="8" y="6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2" y="18"/>
                  </a:lnTo>
                  <a:lnTo>
                    <a:pt x="8" y="6"/>
                  </a:lnTo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39" name="Freeform 207"/>
            <p:cNvSpPr>
              <a:spLocks/>
            </p:cNvSpPr>
            <p:nvPr/>
          </p:nvSpPr>
          <p:spPr bwMode="auto">
            <a:xfrm>
              <a:off x="4625" y="2891"/>
              <a:ext cx="7" cy="15"/>
            </a:xfrm>
            <a:custGeom>
              <a:avLst/>
              <a:gdLst>
                <a:gd name="T0" fmla="*/ 5 w 9"/>
                <a:gd name="T1" fmla="*/ 3 h 15"/>
                <a:gd name="T2" fmla="*/ 2 w 9"/>
                <a:gd name="T3" fmla="*/ 0 h 15"/>
                <a:gd name="T4" fmla="*/ 0 w 9"/>
                <a:gd name="T5" fmla="*/ 7 h 15"/>
                <a:gd name="T6" fmla="*/ 2 w 9"/>
                <a:gd name="T7" fmla="*/ 14 h 15"/>
                <a:gd name="T8" fmla="*/ 5 w 9"/>
                <a:gd name="T9" fmla="*/ 3 h 15"/>
                <a:gd name="T10" fmla="*/ 5 w 9"/>
                <a:gd name="T11" fmla="*/ 3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15"/>
                <a:gd name="T20" fmla="*/ 9 w 9"/>
                <a:gd name="T21" fmla="*/ 15 h 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15">
                  <a:moveTo>
                    <a:pt x="8" y="3"/>
                  </a:moveTo>
                  <a:lnTo>
                    <a:pt x="4" y="0"/>
                  </a:lnTo>
                  <a:lnTo>
                    <a:pt x="0" y="7"/>
                  </a:lnTo>
                  <a:lnTo>
                    <a:pt x="2" y="14"/>
                  </a:lnTo>
                  <a:lnTo>
                    <a:pt x="8" y="3"/>
                  </a:lnTo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40" name="Freeform 208"/>
            <p:cNvSpPr>
              <a:spLocks/>
            </p:cNvSpPr>
            <p:nvPr/>
          </p:nvSpPr>
          <p:spPr bwMode="auto">
            <a:xfrm>
              <a:off x="4405" y="2908"/>
              <a:ext cx="6" cy="15"/>
            </a:xfrm>
            <a:custGeom>
              <a:avLst/>
              <a:gdLst>
                <a:gd name="T0" fmla="*/ 3 w 9"/>
                <a:gd name="T1" fmla="*/ 2 h 15"/>
                <a:gd name="T2" fmla="*/ 2 w 9"/>
                <a:gd name="T3" fmla="*/ 0 h 15"/>
                <a:gd name="T4" fmla="*/ 0 w 9"/>
                <a:gd name="T5" fmla="*/ 5 h 15"/>
                <a:gd name="T6" fmla="*/ 1 w 9"/>
                <a:gd name="T7" fmla="*/ 14 h 15"/>
                <a:gd name="T8" fmla="*/ 3 w 9"/>
                <a:gd name="T9" fmla="*/ 2 h 15"/>
                <a:gd name="T10" fmla="*/ 3 w 9"/>
                <a:gd name="T11" fmla="*/ 2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15"/>
                <a:gd name="T20" fmla="*/ 9 w 9"/>
                <a:gd name="T21" fmla="*/ 15 h 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15">
                  <a:moveTo>
                    <a:pt x="8" y="2"/>
                  </a:moveTo>
                  <a:lnTo>
                    <a:pt x="4" y="0"/>
                  </a:lnTo>
                  <a:lnTo>
                    <a:pt x="0" y="5"/>
                  </a:lnTo>
                  <a:lnTo>
                    <a:pt x="2" y="14"/>
                  </a:lnTo>
                  <a:lnTo>
                    <a:pt x="8" y="2"/>
                  </a:lnTo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41" name="Freeform 209"/>
            <p:cNvSpPr>
              <a:spLocks/>
            </p:cNvSpPr>
            <p:nvPr/>
          </p:nvSpPr>
          <p:spPr bwMode="auto">
            <a:xfrm>
              <a:off x="4383" y="2905"/>
              <a:ext cx="7" cy="12"/>
            </a:xfrm>
            <a:custGeom>
              <a:avLst/>
              <a:gdLst>
                <a:gd name="T0" fmla="*/ 5 w 9"/>
                <a:gd name="T1" fmla="*/ 4 h 13"/>
                <a:gd name="T2" fmla="*/ 2 w 9"/>
                <a:gd name="T3" fmla="*/ 0 h 13"/>
                <a:gd name="T4" fmla="*/ 0 w 9"/>
                <a:gd name="T5" fmla="*/ 4 h 13"/>
                <a:gd name="T6" fmla="*/ 1 w 9"/>
                <a:gd name="T7" fmla="*/ 10 h 13"/>
                <a:gd name="T8" fmla="*/ 5 w 9"/>
                <a:gd name="T9" fmla="*/ 4 h 13"/>
                <a:gd name="T10" fmla="*/ 5 w 9"/>
                <a:gd name="T11" fmla="*/ 4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13"/>
                <a:gd name="T20" fmla="*/ 9 w 9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13">
                  <a:moveTo>
                    <a:pt x="8" y="4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1" y="12"/>
                  </a:lnTo>
                  <a:lnTo>
                    <a:pt x="8" y="4"/>
                  </a:lnTo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42" name="Freeform 210"/>
            <p:cNvSpPr>
              <a:spLocks/>
            </p:cNvSpPr>
            <p:nvPr/>
          </p:nvSpPr>
          <p:spPr bwMode="auto">
            <a:xfrm>
              <a:off x="4365" y="2902"/>
              <a:ext cx="7" cy="13"/>
            </a:xfrm>
            <a:custGeom>
              <a:avLst/>
              <a:gdLst>
                <a:gd name="T0" fmla="*/ 5 w 9"/>
                <a:gd name="T1" fmla="*/ 4 h 14"/>
                <a:gd name="T2" fmla="*/ 3 w 9"/>
                <a:gd name="T3" fmla="*/ 0 h 14"/>
                <a:gd name="T4" fmla="*/ 0 w 9"/>
                <a:gd name="T5" fmla="*/ 4 h 14"/>
                <a:gd name="T6" fmla="*/ 1 w 9"/>
                <a:gd name="T7" fmla="*/ 11 h 14"/>
                <a:gd name="T8" fmla="*/ 5 w 9"/>
                <a:gd name="T9" fmla="*/ 4 h 14"/>
                <a:gd name="T10" fmla="*/ 5 w 9"/>
                <a:gd name="T11" fmla="*/ 4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14"/>
                <a:gd name="T20" fmla="*/ 9 w 9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14">
                  <a:moveTo>
                    <a:pt x="8" y="4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1" y="13"/>
                  </a:lnTo>
                  <a:lnTo>
                    <a:pt x="8" y="4"/>
                  </a:lnTo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43" name="Freeform 211"/>
            <p:cNvSpPr>
              <a:spLocks/>
            </p:cNvSpPr>
            <p:nvPr/>
          </p:nvSpPr>
          <p:spPr bwMode="auto">
            <a:xfrm>
              <a:off x="4381" y="2891"/>
              <a:ext cx="6" cy="13"/>
            </a:xfrm>
            <a:custGeom>
              <a:avLst/>
              <a:gdLst>
                <a:gd name="T0" fmla="*/ 4 w 8"/>
                <a:gd name="T1" fmla="*/ 2 h 13"/>
                <a:gd name="T2" fmla="*/ 2 w 8"/>
                <a:gd name="T3" fmla="*/ 0 h 13"/>
                <a:gd name="T4" fmla="*/ 0 w 8"/>
                <a:gd name="T5" fmla="*/ 3 h 13"/>
                <a:gd name="T6" fmla="*/ 1 w 8"/>
                <a:gd name="T7" fmla="*/ 12 h 13"/>
                <a:gd name="T8" fmla="*/ 4 w 8"/>
                <a:gd name="T9" fmla="*/ 2 h 13"/>
                <a:gd name="T10" fmla="*/ 4 w 8"/>
                <a:gd name="T11" fmla="*/ 2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13"/>
                <a:gd name="T20" fmla="*/ 8 w 8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13">
                  <a:moveTo>
                    <a:pt x="7" y="2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1" y="12"/>
                  </a:lnTo>
                  <a:lnTo>
                    <a:pt x="7" y="2"/>
                  </a:lnTo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44" name="Freeform 212"/>
            <p:cNvSpPr>
              <a:spLocks/>
            </p:cNvSpPr>
            <p:nvPr/>
          </p:nvSpPr>
          <p:spPr bwMode="auto">
            <a:xfrm>
              <a:off x="4366" y="2886"/>
              <a:ext cx="8" cy="16"/>
            </a:xfrm>
            <a:custGeom>
              <a:avLst/>
              <a:gdLst>
                <a:gd name="T0" fmla="*/ 6 w 10"/>
                <a:gd name="T1" fmla="*/ 5 h 16"/>
                <a:gd name="T2" fmla="*/ 4 w 10"/>
                <a:gd name="T3" fmla="*/ 0 h 16"/>
                <a:gd name="T4" fmla="*/ 0 w 10"/>
                <a:gd name="T5" fmla="*/ 6 h 16"/>
                <a:gd name="T6" fmla="*/ 2 w 10"/>
                <a:gd name="T7" fmla="*/ 15 h 16"/>
                <a:gd name="T8" fmla="*/ 6 w 10"/>
                <a:gd name="T9" fmla="*/ 5 h 16"/>
                <a:gd name="T10" fmla="*/ 6 w 10"/>
                <a:gd name="T11" fmla="*/ 5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6"/>
                <a:gd name="T20" fmla="*/ 10 w 10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6">
                  <a:moveTo>
                    <a:pt x="9" y="5"/>
                  </a:moveTo>
                  <a:lnTo>
                    <a:pt x="6" y="0"/>
                  </a:lnTo>
                  <a:lnTo>
                    <a:pt x="0" y="6"/>
                  </a:lnTo>
                  <a:lnTo>
                    <a:pt x="2" y="15"/>
                  </a:lnTo>
                  <a:lnTo>
                    <a:pt x="9" y="5"/>
                  </a:lnTo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45" name="Freeform 213"/>
            <p:cNvSpPr>
              <a:spLocks/>
            </p:cNvSpPr>
            <p:nvPr/>
          </p:nvSpPr>
          <p:spPr bwMode="auto">
            <a:xfrm>
              <a:off x="4379" y="2876"/>
              <a:ext cx="7" cy="13"/>
            </a:xfrm>
            <a:custGeom>
              <a:avLst/>
              <a:gdLst>
                <a:gd name="T0" fmla="*/ 5 w 9"/>
                <a:gd name="T1" fmla="*/ 2 h 13"/>
                <a:gd name="T2" fmla="*/ 4 w 9"/>
                <a:gd name="T3" fmla="*/ 0 h 13"/>
                <a:gd name="T4" fmla="*/ 0 w 9"/>
                <a:gd name="T5" fmla="*/ 5 h 13"/>
                <a:gd name="T6" fmla="*/ 2 w 9"/>
                <a:gd name="T7" fmla="*/ 12 h 13"/>
                <a:gd name="T8" fmla="*/ 5 w 9"/>
                <a:gd name="T9" fmla="*/ 2 h 13"/>
                <a:gd name="T10" fmla="*/ 5 w 9"/>
                <a:gd name="T11" fmla="*/ 2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13"/>
                <a:gd name="T20" fmla="*/ 9 w 9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13">
                  <a:moveTo>
                    <a:pt x="8" y="2"/>
                  </a:moveTo>
                  <a:lnTo>
                    <a:pt x="6" y="0"/>
                  </a:lnTo>
                  <a:lnTo>
                    <a:pt x="0" y="5"/>
                  </a:lnTo>
                  <a:lnTo>
                    <a:pt x="2" y="12"/>
                  </a:lnTo>
                  <a:lnTo>
                    <a:pt x="8" y="2"/>
                  </a:lnTo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46" name="Freeform 214"/>
            <p:cNvSpPr>
              <a:spLocks/>
            </p:cNvSpPr>
            <p:nvPr/>
          </p:nvSpPr>
          <p:spPr bwMode="auto">
            <a:xfrm>
              <a:off x="4426" y="2616"/>
              <a:ext cx="220" cy="18"/>
            </a:xfrm>
            <a:custGeom>
              <a:avLst/>
              <a:gdLst>
                <a:gd name="T0" fmla="*/ 173 w 279"/>
                <a:gd name="T1" fmla="*/ 12 h 18"/>
                <a:gd name="T2" fmla="*/ 173 w 279"/>
                <a:gd name="T3" fmla="*/ 17 h 18"/>
                <a:gd name="T4" fmla="*/ 0 w 279"/>
                <a:gd name="T5" fmla="*/ 3 h 18"/>
                <a:gd name="T6" fmla="*/ 0 w 279"/>
                <a:gd name="T7" fmla="*/ 0 h 18"/>
                <a:gd name="T8" fmla="*/ 173 w 279"/>
                <a:gd name="T9" fmla="*/ 12 h 18"/>
                <a:gd name="T10" fmla="*/ 173 w 279"/>
                <a:gd name="T11" fmla="*/ 12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9"/>
                <a:gd name="T19" fmla="*/ 0 h 18"/>
                <a:gd name="T20" fmla="*/ 279 w 279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9" h="18">
                  <a:moveTo>
                    <a:pt x="278" y="12"/>
                  </a:moveTo>
                  <a:lnTo>
                    <a:pt x="278" y="17"/>
                  </a:lnTo>
                  <a:lnTo>
                    <a:pt x="0" y="3"/>
                  </a:lnTo>
                  <a:lnTo>
                    <a:pt x="0" y="0"/>
                  </a:lnTo>
                  <a:lnTo>
                    <a:pt x="278" y="12"/>
                  </a:lnTo>
                </a:path>
              </a:pathLst>
            </a:custGeom>
            <a:gradFill rotWithShape="0">
              <a:gsLst>
                <a:gs pos="0">
                  <a:srgbClr val="5F5F5F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47" name="Freeform 215"/>
            <p:cNvSpPr>
              <a:spLocks/>
            </p:cNvSpPr>
            <p:nvPr/>
          </p:nvSpPr>
          <p:spPr bwMode="auto">
            <a:xfrm>
              <a:off x="4419" y="2617"/>
              <a:ext cx="12" cy="30"/>
            </a:xfrm>
            <a:custGeom>
              <a:avLst/>
              <a:gdLst>
                <a:gd name="T0" fmla="*/ 6 w 15"/>
                <a:gd name="T1" fmla="*/ 2 h 31"/>
                <a:gd name="T2" fmla="*/ 6 w 15"/>
                <a:gd name="T3" fmla="*/ 24 h 31"/>
                <a:gd name="T4" fmla="*/ 0 w 15"/>
                <a:gd name="T5" fmla="*/ 24 h 31"/>
                <a:gd name="T6" fmla="*/ 0 w 15"/>
                <a:gd name="T7" fmla="*/ 28 h 31"/>
                <a:gd name="T8" fmla="*/ 8 w 15"/>
                <a:gd name="T9" fmla="*/ 25 h 31"/>
                <a:gd name="T10" fmla="*/ 9 w 15"/>
                <a:gd name="T11" fmla="*/ 0 h 31"/>
                <a:gd name="T12" fmla="*/ 6 w 15"/>
                <a:gd name="T13" fmla="*/ 2 h 31"/>
                <a:gd name="T14" fmla="*/ 6 w 15"/>
                <a:gd name="T15" fmla="*/ 2 h 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"/>
                <a:gd name="T25" fmla="*/ 0 h 31"/>
                <a:gd name="T26" fmla="*/ 15 w 15"/>
                <a:gd name="T27" fmla="*/ 31 h 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" h="31">
                  <a:moveTo>
                    <a:pt x="10" y="2"/>
                  </a:moveTo>
                  <a:lnTo>
                    <a:pt x="1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12" y="27"/>
                  </a:lnTo>
                  <a:lnTo>
                    <a:pt x="14" y="0"/>
                  </a:lnTo>
                  <a:lnTo>
                    <a:pt x="10" y="2"/>
                  </a:lnTo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48" name="AutoShape 216"/>
            <p:cNvSpPr>
              <a:spLocks noChangeArrowheads="1"/>
            </p:cNvSpPr>
            <p:nvPr/>
          </p:nvSpPr>
          <p:spPr bwMode="auto">
            <a:xfrm flipV="1">
              <a:off x="4418" y="2644"/>
              <a:ext cx="3" cy="75"/>
            </a:xfrm>
            <a:prstGeom prst="roundRect">
              <a:avLst>
                <a:gd name="adj" fmla="val 0"/>
              </a:avLst>
            </a:pr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49" name="Line 217"/>
            <p:cNvSpPr>
              <a:spLocks noChangeShapeType="1"/>
            </p:cNvSpPr>
            <p:nvPr/>
          </p:nvSpPr>
          <p:spPr bwMode="auto">
            <a:xfrm flipV="1">
              <a:off x="4623" y="2999"/>
              <a:ext cx="11" cy="4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7850" name="Line 218"/>
            <p:cNvSpPr>
              <a:spLocks noChangeShapeType="1"/>
            </p:cNvSpPr>
            <p:nvPr/>
          </p:nvSpPr>
          <p:spPr bwMode="auto">
            <a:xfrm flipV="1">
              <a:off x="4634" y="2875"/>
              <a:ext cx="22" cy="124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359643" name="Freeform 219"/>
            <p:cNvSpPr>
              <a:spLocks/>
            </p:cNvSpPr>
            <p:nvPr/>
          </p:nvSpPr>
          <p:spPr bwMode="auto">
            <a:xfrm>
              <a:off x="774" y="3019"/>
              <a:ext cx="3977" cy="331"/>
            </a:xfrm>
            <a:custGeom>
              <a:avLst/>
              <a:gdLst/>
              <a:ahLst/>
              <a:cxnLst>
                <a:cxn ang="0">
                  <a:pos x="5047" y="276"/>
                </a:cxn>
                <a:cxn ang="0">
                  <a:pos x="5047" y="276"/>
                </a:cxn>
                <a:cxn ang="0">
                  <a:pos x="1432" y="276"/>
                </a:cxn>
                <a:cxn ang="0">
                  <a:pos x="1432" y="336"/>
                </a:cxn>
                <a:cxn ang="0">
                  <a:pos x="0" y="168"/>
                </a:cxn>
                <a:cxn ang="0">
                  <a:pos x="1432" y="0"/>
                </a:cxn>
                <a:cxn ang="0">
                  <a:pos x="1432" y="59"/>
                </a:cxn>
                <a:cxn ang="0">
                  <a:pos x="5047" y="59"/>
                </a:cxn>
                <a:cxn ang="0">
                  <a:pos x="5047" y="276"/>
                </a:cxn>
                <a:cxn ang="0">
                  <a:pos x="5047" y="276"/>
                </a:cxn>
              </a:cxnLst>
              <a:rect l="0" t="0" r="r" b="b"/>
              <a:pathLst>
                <a:path w="5048" h="337">
                  <a:moveTo>
                    <a:pt x="5047" y="276"/>
                  </a:moveTo>
                  <a:lnTo>
                    <a:pt x="5047" y="276"/>
                  </a:lnTo>
                  <a:lnTo>
                    <a:pt x="1432" y="276"/>
                  </a:lnTo>
                  <a:lnTo>
                    <a:pt x="1432" y="336"/>
                  </a:lnTo>
                  <a:lnTo>
                    <a:pt x="0" y="168"/>
                  </a:lnTo>
                  <a:lnTo>
                    <a:pt x="1432" y="0"/>
                  </a:lnTo>
                  <a:lnTo>
                    <a:pt x="1432" y="59"/>
                  </a:lnTo>
                  <a:lnTo>
                    <a:pt x="5047" y="59"/>
                  </a:lnTo>
                  <a:lnTo>
                    <a:pt x="5047" y="276"/>
                  </a:lnTo>
                  <a:lnTo>
                    <a:pt x="5047" y="276"/>
                  </a:lnTo>
                </a:path>
              </a:pathLst>
            </a:custGeom>
            <a:solidFill>
              <a:srgbClr val="C1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i="1">
                <a:solidFill>
                  <a:srgbClr val="000000"/>
                </a:solidFill>
              </a:endParaRPr>
            </a:p>
          </p:txBody>
        </p:sp>
        <p:sp>
          <p:nvSpPr>
            <p:cNvPr id="27852" name="Text Box 220"/>
            <p:cNvSpPr txBox="1">
              <a:spLocks noChangeArrowheads="1"/>
            </p:cNvSpPr>
            <p:nvPr/>
          </p:nvSpPr>
          <p:spPr bwMode="auto">
            <a:xfrm>
              <a:off x="2235" y="3109"/>
              <a:ext cx="1473" cy="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SzPct val="90000"/>
                <a:buFont typeface="Monotype Sorts" pitchFamily="2" charset="2"/>
                <a:buNone/>
              </a:pPr>
              <a:r>
                <a:rPr lang="ru-RU" b="1" i="0" smtClean="0">
                  <a:solidFill>
                    <a:srgbClr val="00CC66"/>
                  </a:solidFill>
                </a:rPr>
                <a:t>ДЕНЕЖНЫЙ ПОТОК</a:t>
              </a:r>
              <a:endParaRPr lang="en-US" sz="2400" i="0" smtClean="0">
                <a:solidFill>
                  <a:srgbClr val="00CC66"/>
                </a:solidFill>
                <a:latin typeface="Times New Roman" pitchFamily="18" charset="0"/>
              </a:endParaRPr>
            </a:p>
          </p:txBody>
        </p:sp>
        <p:pic>
          <p:nvPicPr>
            <p:cNvPr id="27853" name="Picture 221" descr="bs00508_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3" y="2973"/>
              <a:ext cx="387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9646" name="Freeform 222"/>
            <p:cNvSpPr>
              <a:spLocks/>
            </p:cNvSpPr>
            <p:nvPr/>
          </p:nvSpPr>
          <p:spPr bwMode="auto">
            <a:xfrm>
              <a:off x="774" y="3518"/>
              <a:ext cx="3945" cy="332"/>
            </a:xfrm>
            <a:custGeom>
              <a:avLst/>
              <a:gdLst/>
              <a:ahLst/>
              <a:cxnLst>
                <a:cxn ang="0">
                  <a:pos x="5047" y="276"/>
                </a:cxn>
                <a:cxn ang="0">
                  <a:pos x="5047" y="276"/>
                </a:cxn>
                <a:cxn ang="0">
                  <a:pos x="1432" y="276"/>
                </a:cxn>
                <a:cxn ang="0">
                  <a:pos x="1432" y="336"/>
                </a:cxn>
                <a:cxn ang="0">
                  <a:pos x="0" y="168"/>
                </a:cxn>
                <a:cxn ang="0">
                  <a:pos x="1432" y="0"/>
                </a:cxn>
                <a:cxn ang="0">
                  <a:pos x="1432" y="59"/>
                </a:cxn>
                <a:cxn ang="0">
                  <a:pos x="5047" y="59"/>
                </a:cxn>
                <a:cxn ang="0">
                  <a:pos x="5047" y="276"/>
                </a:cxn>
                <a:cxn ang="0">
                  <a:pos x="5047" y="276"/>
                </a:cxn>
              </a:cxnLst>
              <a:rect l="0" t="0" r="r" b="b"/>
              <a:pathLst>
                <a:path w="5048" h="337">
                  <a:moveTo>
                    <a:pt x="5047" y="276"/>
                  </a:moveTo>
                  <a:lnTo>
                    <a:pt x="5047" y="276"/>
                  </a:lnTo>
                  <a:lnTo>
                    <a:pt x="1432" y="276"/>
                  </a:lnTo>
                  <a:lnTo>
                    <a:pt x="1432" y="336"/>
                  </a:lnTo>
                  <a:lnTo>
                    <a:pt x="0" y="168"/>
                  </a:lnTo>
                  <a:lnTo>
                    <a:pt x="1432" y="0"/>
                  </a:lnTo>
                  <a:lnTo>
                    <a:pt x="1432" y="59"/>
                  </a:lnTo>
                  <a:lnTo>
                    <a:pt x="5047" y="59"/>
                  </a:lnTo>
                  <a:lnTo>
                    <a:pt x="5047" y="276"/>
                  </a:lnTo>
                  <a:lnTo>
                    <a:pt x="5047" y="276"/>
                  </a:lnTo>
                </a:path>
              </a:pathLst>
            </a:custGeom>
            <a:solidFill>
              <a:srgbClr val="C1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i="1">
                <a:solidFill>
                  <a:srgbClr val="000000"/>
                </a:solidFill>
              </a:endParaRPr>
            </a:p>
          </p:txBody>
        </p:sp>
        <p:sp>
          <p:nvSpPr>
            <p:cNvPr id="27855" name="Text Box 223"/>
            <p:cNvSpPr txBox="1">
              <a:spLocks noChangeArrowheads="1"/>
            </p:cNvSpPr>
            <p:nvPr/>
          </p:nvSpPr>
          <p:spPr bwMode="auto">
            <a:xfrm>
              <a:off x="2235" y="3608"/>
              <a:ext cx="1919" cy="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572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SzPct val="90000"/>
                <a:buFont typeface="Monotype Sorts" pitchFamily="2" charset="2"/>
                <a:buNone/>
              </a:pPr>
              <a:r>
                <a:rPr lang="ru-RU" b="1" i="0" smtClean="0">
                  <a:solidFill>
                    <a:srgbClr val="333399"/>
                  </a:solidFill>
                </a:rPr>
                <a:t>ПОТОК   УСЛУГ</a:t>
              </a:r>
              <a:endParaRPr lang="en-US" sz="2400" i="0" smtClean="0">
                <a:solidFill>
                  <a:srgbClr val="333399"/>
                </a:solidFill>
                <a:latin typeface="Times New Roman" pitchFamily="18" charset="0"/>
              </a:endParaRPr>
            </a:p>
          </p:txBody>
        </p:sp>
        <p:pic>
          <p:nvPicPr>
            <p:cNvPr id="27856" name="Picture 224" descr="j029357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6" y="1120"/>
              <a:ext cx="570" cy="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651" name="Group 235"/>
          <p:cNvGrpSpPr>
            <a:grpSpLocks/>
          </p:cNvGrpSpPr>
          <p:nvPr/>
        </p:nvGrpSpPr>
        <p:grpSpPr bwMode="auto">
          <a:xfrm>
            <a:off x="228600" y="152400"/>
            <a:ext cx="8763000" cy="6445250"/>
            <a:chOff x="144" y="96"/>
            <a:chExt cx="5520" cy="4060"/>
          </a:xfrm>
        </p:grpSpPr>
        <p:grpSp>
          <p:nvGrpSpPr>
            <p:cNvPr id="27652" name="Group 226"/>
            <p:cNvGrpSpPr>
              <a:grpSpLocks/>
            </p:cNvGrpSpPr>
            <p:nvPr/>
          </p:nvGrpSpPr>
          <p:grpSpPr bwMode="auto">
            <a:xfrm>
              <a:off x="144" y="96"/>
              <a:ext cx="5520" cy="554"/>
              <a:chOff x="144" y="96"/>
              <a:chExt cx="5520" cy="554"/>
            </a:xfrm>
          </p:grpSpPr>
          <p:pic>
            <p:nvPicPr>
              <p:cNvPr id="27656" name="Picture 227" descr="22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44" y="96"/>
                <a:ext cx="720" cy="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7657" name="Group 228"/>
              <p:cNvGrpSpPr>
                <a:grpSpLocks/>
              </p:cNvGrpSpPr>
              <p:nvPr/>
            </p:nvGrpSpPr>
            <p:grpSpPr bwMode="auto">
              <a:xfrm>
                <a:off x="192" y="576"/>
                <a:ext cx="4224" cy="36"/>
                <a:chOff x="192" y="480"/>
                <a:chExt cx="4224" cy="36"/>
              </a:xfrm>
            </p:grpSpPr>
            <p:sp>
              <p:nvSpPr>
                <p:cNvPr id="27659" name="Line 229"/>
                <p:cNvSpPr>
                  <a:spLocks noChangeShapeType="1"/>
                </p:cNvSpPr>
                <p:nvPr/>
              </p:nvSpPr>
              <p:spPr bwMode="auto">
                <a:xfrm>
                  <a:off x="192" y="480"/>
                  <a:ext cx="422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 type="none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7660" name="Line 230"/>
                <p:cNvSpPr>
                  <a:spLocks noChangeShapeType="1"/>
                </p:cNvSpPr>
                <p:nvPr/>
              </p:nvSpPr>
              <p:spPr bwMode="auto">
                <a:xfrm>
                  <a:off x="192" y="516"/>
                  <a:ext cx="2880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 type="none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359655" name="Rectangle 231"/>
              <p:cNvSpPr>
                <a:spLocks noChangeArrowheads="1"/>
              </p:cNvSpPr>
              <p:nvPr/>
            </p:nvSpPr>
            <p:spPr bwMode="auto">
              <a:xfrm>
                <a:off x="144" y="192"/>
                <a:ext cx="488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pPr>
                  <a:defRPr/>
                </a:pPr>
                <a:endParaRPr lang="ru-RU" sz="1400" b="1" dirty="0">
                  <a:solidFill>
                    <a:srgbClr val="B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endParaRPr>
              </a:p>
            </p:txBody>
          </p:sp>
        </p:grpSp>
        <p:grpSp>
          <p:nvGrpSpPr>
            <p:cNvPr id="27653" name="Group 232"/>
            <p:cNvGrpSpPr>
              <a:grpSpLocks/>
            </p:cNvGrpSpPr>
            <p:nvPr/>
          </p:nvGrpSpPr>
          <p:grpSpPr bwMode="auto">
            <a:xfrm>
              <a:off x="192" y="654"/>
              <a:ext cx="5319" cy="3502"/>
              <a:chOff x="192" y="654"/>
              <a:chExt cx="5319" cy="3502"/>
            </a:xfrm>
          </p:grpSpPr>
          <p:sp>
            <p:nvSpPr>
              <p:cNvPr id="359657" name="Rectangle 233"/>
              <p:cNvSpPr>
                <a:spLocks noChangeArrowheads="1"/>
              </p:cNvSpPr>
              <p:nvPr/>
            </p:nvSpPr>
            <p:spPr bwMode="auto">
              <a:xfrm>
                <a:off x="192" y="654"/>
                <a:ext cx="4272" cy="288"/>
              </a:xfrm>
              <a:prstGeom prst="rect">
                <a:avLst/>
              </a:prstGeom>
              <a:solidFill>
                <a:srgbClr val="CCFFFF"/>
              </a:solidFill>
              <a:ln w="15875">
                <a:solidFill>
                  <a:srgbClr val="000080"/>
                </a:solidFill>
                <a:prstDash val="lgDash"/>
                <a:miter lim="800000"/>
                <a:headEnd/>
                <a:tailEnd/>
              </a:ln>
              <a:effectLst>
                <a:prstShdw prst="shdw17" dist="17961" dir="2700000">
                  <a:srgbClr val="000080">
                    <a:gamma/>
                    <a:shade val="60000"/>
                    <a:invGamma/>
                  </a:srgbClr>
                </a:prstShdw>
              </a:effectLst>
            </p:spPr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Bookman Old Style" pitchFamily="18" charset="0"/>
                  </a:rPr>
                  <a:t>Расширенная цепочка движения потоков </a:t>
                </a:r>
                <a:endParaRPr lang="ru-RU" sz="1400" dirty="0">
                  <a:solidFill>
                    <a:srgbClr val="000000"/>
                  </a:solidFill>
                  <a:latin typeface="Bookman Old Style" pitchFamily="18" charset="0"/>
                </a:endParaRPr>
              </a:p>
            </p:txBody>
          </p:sp>
          <p:sp>
            <p:nvSpPr>
              <p:cNvPr id="359658" name="AutoShape 234"/>
              <p:cNvSpPr>
                <a:spLocks noChangeArrowheads="1"/>
              </p:cNvSpPr>
              <p:nvPr/>
            </p:nvSpPr>
            <p:spPr bwMode="auto">
              <a:xfrm>
                <a:off x="5284" y="3929"/>
                <a:ext cx="227" cy="227"/>
              </a:xfrm>
              <a:prstGeom prst="pentagon">
                <a:avLst/>
              </a:prstGeom>
              <a:solidFill>
                <a:srgbClr val="E1E7E7">
                  <a:alpha val="50999"/>
                </a:srgbClr>
              </a:solidFill>
              <a:ln w="15875">
                <a:solidFill>
                  <a:srgbClr val="0000FF"/>
                </a:solidFill>
                <a:prstDash val="lgDash"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ru-RU" sz="14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</a:rPr>
                  <a:t>10</a:t>
                </a:r>
                <a:endParaRPr lang="ru-RU" i="1">
                  <a:solidFill>
                    <a:srgbClr val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7988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4"/>
          <p:cNvGrpSpPr>
            <a:grpSpLocks/>
          </p:cNvGrpSpPr>
          <p:nvPr/>
        </p:nvGrpSpPr>
        <p:grpSpPr bwMode="auto">
          <a:xfrm>
            <a:off x="538163" y="1749425"/>
            <a:ext cx="8148637" cy="4803775"/>
            <a:chOff x="243" y="462"/>
            <a:chExt cx="5387" cy="3655"/>
          </a:xfrm>
        </p:grpSpPr>
        <p:sp>
          <p:nvSpPr>
            <p:cNvPr id="28685" name="Rectangle 5"/>
            <p:cNvSpPr>
              <a:spLocks noChangeArrowheads="1"/>
            </p:cNvSpPr>
            <p:nvPr/>
          </p:nvSpPr>
          <p:spPr bwMode="auto">
            <a:xfrm>
              <a:off x="243" y="3861"/>
              <a:ext cx="5387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ru-RU" sz="1100" b="1" smtClean="0">
                  <a:solidFill>
                    <a:srgbClr val="982400"/>
                  </a:solidFill>
                  <a:latin typeface="Times New Roman" pitchFamily="18" charset="0"/>
                </a:rPr>
                <a:t>Критерий: оптимальные суммарные издержки, </a:t>
              </a:r>
            </a:p>
            <a:p>
              <a:pPr algn="ctr"/>
              <a:r>
                <a:rPr lang="ru-RU" sz="1100" b="1" smtClean="0">
                  <a:solidFill>
                    <a:srgbClr val="982400"/>
                  </a:solidFill>
                  <a:latin typeface="Times New Roman" pitchFamily="18" charset="0"/>
                </a:rPr>
                <a:t>обеспечивающие максимальную удовлетворенность клиентов</a:t>
              </a:r>
              <a:endParaRPr lang="ru-RU" sz="1100" b="1" smtClean="0">
                <a:solidFill>
                  <a:srgbClr val="982400"/>
                </a:solidFill>
              </a:endParaRPr>
            </a:p>
          </p:txBody>
        </p:sp>
        <p:sp>
          <p:nvSpPr>
            <p:cNvPr id="28686" name="Rectangle 6"/>
            <p:cNvSpPr>
              <a:spLocks noChangeArrowheads="1"/>
            </p:cNvSpPr>
            <p:nvPr/>
          </p:nvSpPr>
          <p:spPr bwMode="auto">
            <a:xfrm>
              <a:off x="4956" y="3737"/>
              <a:ext cx="23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687" name="Rectangle 7"/>
            <p:cNvSpPr>
              <a:spLocks noChangeArrowheads="1"/>
            </p:cNvSpPr>
            <p:nvPr/>
          </p:nvSpPr>
          <p:spPr bwMode="auto">
            <a:xfrm>
              <a:off x="359" y="3853"/>
              <a:ext cx="24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688" name="Rectangle 8"/>
            <p:cNvSpPr>
              <a:spLocks noChangeArrowheads="1"/>
            </p:cNvSpPr>
            <p:nvPr/>
          </p:nvSpPr>
          <p:spPr bwMode="auto">
            <a:xfrm>
              <a:off x="359" y="3911"/>
              <a:ext cx="24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689" name="Freeform 9"/>
            <p:cNvSpPr>
              <a:spLocks/>
            </p:cNvSpPr>
            <p:nvPr/>
          </p:nvSpPr>
          <p:spPr bwMode="auto">
            <a:xfrm>
              <a:off x="401" y="670"/>
              <a:ext cx="5186" cy="441"/>
            </a:xfrm>
            <a:custGeom>
              <a:avLst/>
              <a:gdLst>
                <a:gd name="T0" fmla="*/ 0 w 2604"/>
                <a:gd name="T1" fmla="*/ 194 h 502"/>
                <a:gd name="T2" fmla="*/ 2067 w 2604"/>
                <a:gd name="T3" fmla="*/ 387 h 502"/>
                <a:gd name="T4" fmla="*/ 2067 w 2604"/>
                <a:gd name="T5" fmla="*/ 290 h 502"/>
                <a:gd name="T6" fmla="*/ 8261 w 2604"/>
                <a:gd name="T7" fmla="*/ 290 h 502"/>
                <a:gd name="T8" fmla="*/ 8261 w 2604"/>
                <a:gd name="T9" fmla="*/ 387 h 502"/>
                <a:gd name="T10" fmla="*/ 10328 w 2604"/>
                <a:gd name="T11" fmla="*/ 194 h 502"/>
                <a:gd name="T12" fmla="*/ 8261 w 2604"/>
                <a:gd name="T13" fmla="*/ 0 h 502"/>
                <a:gd name="T14" fmla="*/ 8261 w 2604"/>
                <a:gd name="T15" fmla="*/ 97 h 502"/>
                <a:gd name="T16" fmla="*/ 2067 w 2604"/>
                <a:gd name="T17" fmla="*/ 97 h 502"/>
                <a:gd name="T18" fmla="*/ 2067 w 2604"/>
                <a:gd name="T19" fmla="*/ 0 h 502"/>
                <a:gd name="T20" fmla="*/ 0 w 2604"/>
                <a:gd name="T21" fmla="*/ 194 h 5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04"/>
                <a:gd name="T34" fmla="*/ 0 h 502"/>
                <a:gd name="T35" fmla="*/ 2604 w 2604"/>
                <a:gd name="T36" fmla="*/ 502 h 50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04" h="502">
                  <a:moveTo>
                    <a:pt x="0" y="251"/>
                  </a:moveTo>
                  <a:lnTo>
                    <a:pt x="521" y="502"/>
                  </a:lnTo>
                  <a:lnTo>
                    <a:pt x="521" y="376"/>
                  </a:lnTo>
                  <a:lnTo>
                    <a:pt x="2083" y="376"/>
                  </a:lnTo>
                  <a:lnTo>
                    <a:pt x="2083" y="502"/>
                  </a:lnTo>
                  <a:lnTo>
                    <a:pt x="2604" y="251"/>
                  </a:lnTo>
                  <a:lnTo>
                    <a:pt x="2083" y="0"/>
                  </a:lnTo>
                  <a:lnTo>
                    <a:pt x="2083" y="125"/>
                  </a:lnTo>
                  <a:lnTo>
                    <a:pt x="521" y="125"/>
                  </a:lnTo>
                  <a:lnTo>
                    <a:pt x="521" y="0"/>
                  </a:lnTo>
                  <a:lnTo>
                    <a:pt x="0" y="251"/>
                  </a:lnTo>
                  <a:close/>
                </a:path>
              </a:pathLst>
            </a:custGeom>
            <a:solidFill>
              <a:srgbClr val="BDF8F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8690" name="Freeform 10"/>
            <p:cNvSpPr>
              <a:spLocks/>
            </p:cNvSpPr>
            <p:nvPr/>
          </p:nvSpPr>
          <p:spPr bwMode="auto">
            <a:xfrm>
              <a:off x="414" y="2217"/>
              <a:ext cx="5200" cy="425"/>
            </a:xfrm>
            <a:custGeom>
              <a:avLst/>
              <a:gdLst>
                <a:gd name="T0" fmla="*/ 0 w 2611"/>
                <a:gd name="T1" fmla="*/ 179 h 503"/>
                <a:gd name="T2" fmla="*/ 2075 w 2611"/>
                <a:gd name="T3" fmla="*/ 359 h 503"/>
                <a:gd name="T4" fmla="*/ 2075 w 2611"/>
                <a:gd name="T5" fmla="*/ 270 h 503"/>
                <a:gd name="T6" fmla="*/ 8285 w 2611"/>
                <a:gd name="T7" fmla="*/ 270 h 503"/>
                <a:gd name="T8" fmla="*/ 8285 w 2611"/>
                <a:gd name="T9" fmla="*/ 359 h 503"/>
                <a:gd name="T10" fmla="*/ 10356 w 2611"/>
                <a:gd name="T11" fmla="*/ 179 h 503"/>
                <a:gd name="T12" fmla="*/ 8285 w 2611"/>
                <a:gd name="T13" fmla="*/ 0 h 503"/>
                <a:gd name="T14" fmla="*/ 8285 w 2611"/>
                <a:gd name="T15" fmla="*/ 90 h 503"/>
                <a:gd name="T16" fmla="*/ 2075 w 2611"/>
                <a:gd name="T17" fmla="*/ 90 h 503"/>
                <a:gd name="T18" fmla="*/ 2075 w 2611"/>
                <a:gd name="T19" fmla="*/ 0 h 503"/>
                <a:gd name="T20" fmla="*/ 0 w 2611"/>
                <a:gd name="T21" fmla="*/ 179 h 50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11"/>
                <a:gd name="T34" fmla="*/ 0 h 503"/>
                <a:gd name="T35" fmla="*/ 2611 w 2611"/>
                <a:gd name="T36" fmla="*/ 503 h 50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11" h="503">
                  <a:moveTo>
                    <a:pt x="0" y="251"/>
                  </a:moveTo>
                  <a:lnTo>
                    <a:pt x="523" y="503"/>
                  </a:lnTo>
                  <a:lnTo>
                    <a:pt x="523" y="377"/>
                  </a:lnTo>
                  <a:lnTo>
                    <a:pt x="2089" y="377"/>
                  </a:lnTo>
                  <a:lnTo>
                    <a:pt x="2089" y="503"/>
                  </a:lnTo>
                  <a:lnTo>
                    <a:pt x="2611" y="251"/>
                  </a:lnTo>
                  <a:lnTo>
                    <a:pt x="2089" y="0"/>
                  </a:lnTo>
                  <a:lnTo>
                    <a:pt x="2089" y="126"/>
                  </a:lnTo>
                  <a:lnTo>
                    <a:pt x="523" y="126"/>
                  </a:lnTo>
                  <a:lnTo>
                    <a:pt x="523" y="0"/>
                  </a:lnTo>
                  <a:lnTo>
                    <a:pt x="0" y="251"/>
                  </a:lnTo>
                  <a:close/>
                </a:path>
              </a:pathLst>
            </a:custGeom>
            <a:solidFill>
              <a:srgbClr val="CC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8691" name="Freeform 11"/>
            <p:cNvSpPr>
              <a:spLocks/>
            </p:cNvSpPr>
            <p:nvPr/>
          </p:nvSpPr>
          <p:spPr bwMode="auto">
            <a:xfrm>
              <a:off x="414" y="1168"/>
              <a:ext cx="5200" cy="451"/>
            </a:xfrm>
            <a:custGeom>
              <a:avLst/>
              <a:gdLst>
                <a:gd name="T0" fmla="*/ 0 w 2611"/>
                <a:gd name="T1" fmla="*/ 203 h 502"/>
                <a:gd name="T2" fmla="*/ 2075 w 2611"/>
                <a:gd name="T3" fmla="*/ 405 h 502"/>
                <a:gd name="T4" fmla="*/ 2075 w 2611"/>
                <a:gd name="T5" fmla="*/ 305 h 502"/>
                <a:gd name="T6" fmla="*/ 8285 w 2611"/>
                <a:gd name="T7" fmla="*/ 305 h 502"/>
                <a:gd name="T8" fmla="*/ 8285 w 2611"/>
                <a:gd name="T9" fmla="*/ 405 h 502"/>
                <a:gd name="T10" fmla="*/ 10356 w 2611"/>
                <a:gd name="T11" fmla="*/ 203 h 502"/>
                <a:gd name="T12" fmla="*/ 8285 w 2611"/>
                <a:gd name="T13" fmla="*/ 0 h 502"/>
                <a:gd name="T14" fmla="*/ 8285 w 2611"/>
                <a:gd name="T15" fmla="*/ 101 h 502"/>
                <a:gd name="T16" fmla="*/ 2075 w 2611"/>
                <a:gd name="T17" fmla="*/ 101 h 502"/>
                <a:gd name="T18" fmla="*/ 2075 w 2611"/>
                <a:gd name="T19" fmla="*/ 0 h 502"/>
                <a:gd name="T20" fmla="*/ 0 w 2611"/>
                <a:gd name="T21" fmla="*/ 203 h 5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11"/>
                <a:gd name="T34" fmla="*/ 0 h 502"/>
                <a:gd name="T35" fmla="*/ 2611 w 2611"/>
                <a:gd name="T36" fmla="*/ 502 h 50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11" h="502">
                  <a:moveTo>
                    <a:pt x="0" y="251"/>
                  </a:moveTo>
                  <a:lnTo>
                    <a:pt x="523" y="502"/>
                  </a:lnTo>
                  <a:lnTo>
                    <a:pt x="523" y="377"/>
                  </a:lnTo>
                  <a:lnTo>
                    <a:pt x="2089" y="377"/>
                  </a:lnTo>
                  <a:lnTo>
                    <a:pt x="2089" y="502"/>
                  </a:lnTo>
                  <a:lnTo>
                    <a:pt x="2611" y="251"/>
                  </a:lnTo>
                  <a:lnTo>
                    <a:pt x="2089" y="0"/>
                  </a:lnTo>
                  <a:lnTo>
                    <a:pt x="2089" y="125"/>
                  </a:lnTo>
                  <a:lnTo>
                    <a:pt x="523" y="125"/>
                  </a:lnTo>
                  <a:lnTo>
                    <a:pt x="523" y="0"/>
                  </a:lnTo>
                  <a:lnTo>
                    <a:pt x="0" y="251"/>
                  </a:lnTo>
                  <a:close/>
                </a:path>
              </a:pathLst>
            </a:custGeom>
            <a:solidFill>
              <a:srgbClr val="FFE1C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8692" name="Freeform 12"/>
            <p:cNvSpPr>
              <a:spLocks/>
            </p:cNvSpPr>
            <p:nvPr/>
          </p:nvSpPr>
          <p:spPr bwMode="auto">
            <a:xfrm>
              <a:off x="414" y="2670"/>
              <a:ext cx="5176" cy="426"/>
            </a:xfrm>
            <a:custGeom>
              <a:avLst/>
              <a:gdLst>
                <a:gd name="T0" fmla="*/ 0 w 2599"/>
                <a:gd name="T1" fmla="*/ 180 h 503"/>
                <a:gd name="T2" fmla="*/ 2063 w 2599"/>
                <a:gd name="T3" fmla="*/ 361 h 503"/>
                <a:gd name="T4" fmla="*/ 2063 w 2599"/>
                <a:gd name="T5" fmla="*/ 270 h 503"/>
                <a:gd name="T6" fmla="*/ 8249 w 2599"/>
                <a:gd name="T7" fmla="*/ 270 h 503"/>
                <a:gd name="T8" fmla="*/ 8249 w 2599"/>
                <a:gd name="T9" fmla="*/ 361 h 503"/>
                <a:gd name="T10" fmla="*/ 10308 w 2599"/>
                <a:gd name="T11" fmla="*/ 180 h 503"/>
                <a:gd name="T12" fmla="*/ 8249 w 2599"/>
                <a:gd name="T13" fmla="*/ 0 h 503"/>
                <a:gd name="T14" fmla="*/ 8249 w 2599"/>
                <a:gd name="T15" fmla="*/ 91 h 503"/>
                <a:gd name="T16" fmla="*/ 2063 w 2599"/>
                <a:gd name="T17" fmla="*/ 91 h 503"/>
                <a:gd name="T18" fmla="*/ 2063 w 2599"/>
                <a:gd name="T19" fmla="*/ 0 h 503"/>
                <a:gd name="T20" fmla="*/ 0 w 2599"/>
                <a:gd name="T21" fmla="*/ 180 h 50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599"/>
                <a:gd name="T34" fmla="*/ 0 h 503"/>
                <a:gd name="T35" fmla="*/ 2599 w 2599"/>
                <a:gd name="T36" fmla="*/ 503 h 50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599" h="503">
                  <a:moveTo>
                    <a:pt x="0" y="252"/>
                  </a:moveTo>
                  <a:lnTo>
                    <a:pt x="520" y="503"/>
                  </a:lnTo>
                  <a:lnTo>
                    <a:pt x="520" y="377"/>
                  </a:lnTo>
                  <a:lnTo>
                    <a:pt x="2080" y="377"/>
                  </a:lnTo>
                  <a:lnTo>
                    <a:pt x="2080" y="503"/>
                  </a:lnTo>
                  <a:lnTo>
                    <a:pt x="2599" y="252"/>
                  </a:lnTo>
                  <a:lnTo>
                    <a:pt x="2080" y="0"/>
                  </a:lnTo>
                  <a:lnTo>
                    <a:pt x="2080" y="126"/>
                  </a:lnTo>
                  <a:lnTo>
                    <a:pt x="520" y="126"/>
                  </a:lnTo>
                  <a:lnTo>
                    <a:pt x="520" y="0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A9F7A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8693" name="Freeform 13"/>
            <p:cNvSpPr>
              <a:spLocks/>
            </p:cNvSpPr>
            <p:nvPr/>
          </p:nvSpPr>
          <p:spPr bwMode="auto">
            <a:xfrm>
              <a:off x="2384" y="622"/>
              <a:ext cx="1409" cy="3076"/>
            </a:xfrm>
            <a:custGeom>
              <a:avLst/>
              <a:gdLst>
                <a:gd name="T0" fmla="*/ 0 w 752"/>
                <a:gd name="T1" fmla="*/ 18723 h 368"/>
                <a:gd name="T2" fmla="*/ 734 w 752"/>
                <a:gd name="T3" fmla="*/ 18723 h 368"/>
                <a:gd name="T4" fmla="*/ 734 w 752"/>
                <a:gd name="T5" fmla="*/ 0 h 368"/>
                <a:gd name="T6" fmla="*/ 1909 w 752"/>
                <a:gd name="T7" fmla="*/ 0 h 368"/>
                <a:gd name="T8" fmla="*/ 1909 w 752"/>
                <a:gd name="T9" fmla="*/ 18723 h 368"/>
                <a:gd name="T10" fmla="*/ 2640 w 752"/>
                <a:gd name="T11" fmla="*/ 18723 h 368"/>
                <a:gd name="T12" fmla="*/ 1321 w 752"/>
                <a:gd name="T13" fmla="*/ 25711 h 368"/>
                <a:gd name="T14" fmla="*/ 0 w 752"/>
                <a:gd name="T15" fmla="*/ 18723 h 3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52"/>
                <a:gd name="T25" fmla="*/ 0 h 368"/>
                <a:gd name="T26" fmla="*/ 752 w 752"/>
                <a:gd name="T27" fmla="*/ 368 h 36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52" h="368">
                  <a:moveTo>
                    <a:pt x="0" y="268"/>
                  </a:moveTo>
                  <a:lnTo>
                    <a:pt x="209" y="268"/>
                  </a:lnTo>
                  <a:lnTo>
                    <a:pt x="209" y="0"/>
                  </a:lnTo>
                  <a:lnTo>
                    <a:pt x="544" y="0"/>
                  </a:lnTo>
                  <a:lnTo>
                    <a:pt x="544" y="268"/>
                  </a:lnTo>
                  <a:lnTo>
                    <a:pt x="752" y="268"/>
                  </a:lnTo>
                  <a:lnTo>
                    <a:pt x="376" y="368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8694" name="Rectangle 14"/>
            <p:cNvSpPr>
              <a:spLocks noChangeArrowheads="1"/>
            </p:cNvSpPr>
            <p:nvPr/>
          </p:nvSpPr>
          <p:spPr bwMode="auto">
            <a:xfrm>
              <a:off x="359" y="462"/>
              <a:ext cx="24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695" name="Rectangle 15"/>
            <p:cNvSpPr>
              <a:spLocks noChangeArrowheads="1"/>
            </p:cNvSpPr>
            <p:nvPr/>
          </p:nvSpPr>
          <p:spPr bwMode="auto">
            <a:xfrm>
              <a:off x="365" y="489"/>
              <a:ext cx="4951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b="1" smtClean="0">
                  <a:solidFill>
                    <a:srgbClr val="0033CC"/>
                  </a:solidFill>
                </a:rPr>
                <a:t>   Снижение затрат</a:t>
              </a:r>
              <a:r>
                <a:rPr lang="ru-RU" sz="1100" b="1" smtClean="0">
                  <a:solidFill>
                    <a:srgbClr val="000000"/>
                  </a:solidFill>
                </a:rPr>
                <a:t>                                                                                                                                </a:t>
              </a:r>
              <a:r>
                <a:rPr lang="ru-RU" sz="1100" b="1" smtClean="0">
                  <a:solidFill>
                    <a:srgbClr val="0033CC"/>
                  </a:solidFill>
                </a:rPr>
                <a:t>Увеличение затрат</a:t>
              </a:r>
            </a:p>
          </p:txBody>
        </p:sp>
        <p:sp>
          <p:nvSpPr>
            <p:cNvPr id="28696" name="Rectangle 16"/>
            <p:cNvSpPr>
              <a:spLocks noChangeArrowheads="1"/>
            </p:cNvSpPr>
            <p:nvPr/>
          </p:nvSpPr>
          <p:spPr bwMode="auto">
            <a:xfrm>
              <a:off x="5555" y="534"/>
              <a:ext cx="32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b="1" smtClean="0">
                  <a:solidFill>
                    <a:srgbClr val="000000"/>
                  </a:solidFill>
                  <a:latin typeface="Bookman Old Style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697" name="Rectangle 17"/>
            <p:cNvSpPr>
              <a:spLocks noChangeArrowheads="1"/>
            </p:cNvSpPr>
            <p:nvPr/>
          </p:nvSpPr>
          <p:spPr bwMode="auto">
            <a:xfrm>
              <a:off x="459" y="902"/>
              <a:ext cx="185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smtClean="0">
                  <a:solidFill>
                    <a:srgbClr val="000000"/>
                  </a:solidFill>
                  <a:latin typeface="Times New Roman" pitchFamily="18" charset="0"/>
                </a:rPr>
                <a:t>       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698" name="Rectangle 18"/>
            <p:cNvSpPr>
              <a:spLocks noChangeArrowheads="1"/>
            </p:cNvSpPr>
            <p:nvPr/>
          </p:nvSpPr>
          <p:spPr bwMode="auto">
            <a:xfrm>
              <a:off x="4496" y="2812"/>
              <a:ext cx="450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b="1" smtClean="0">
                  <a:solidFill>
                    <a:srgbClr val="000000"/>
                  </a:solidFill>
                  <a:latin typeface="Times New Roman" pitchFamily="18" charset="0"/>
                </a:rPr>
                <a:t>Транспорт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699" name="Rectangle 19"/>
            <p:cNvSpPr>
              <a:spLocks noChangeArrowheads="1"/>
            </p:cNvSpPr>
            <p:nvPr/>
          </p:nvSpPr>
          <p:spPr bwMode="auto">
            <a:xfrm>
              <a:off x="1570" y="891"/>
              <a:ext cx="969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b="1" smtClean="0">
                  <a:solidFill>
                    <a:srgbClr val="000000"/>
                  </a:solidFill>
                  <a:latin typeface="Times New Roman" pitchFamily="18" charset="0"/>
                </a:rPr>
                <a:t>                                         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00" name="Rectangle 20"/>
            <p:cNvSpPr>
              <a:spLocks noChangeArrowheads="1"/>
            </p:cNvSpPr>
            <p:nvPr/>
          </p:nvSpPr>
          <p:spPr bwMode="auto">
            <a:xfrm>
              <a:off x="782" y="2812"/>
              <a:ext cx="774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b="1" smtClean="0">
                  <a:solidFill>
                    <a:srgbClr val="000000"/>
                  </a:solidFill>
                  <a:latin typeface="Times New Roman" pitchFamily="18" charset="0"/>
                </a:rPr>
                <a:t>Складские запасы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01" name="Rectangle 21"/>
            <p:cNvSpPr>
              <a:spLocks noChangeArrowheads="1"/>
            </p:cNvSpPr>
            <p:nvPr/>
          </p:nvSpPr>
          <p:spPr bwMode="auto">
            <a:xfrm>
              <a:off x="4866" y="891"/>
              <a:ext cx="23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b="1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02" name="Rectangle 22"/>
            <p:cNvSpPr>
              <a:spLocks noChangeArrowheads="1"/>
            </p:cNvSpPr>
            <p:nvPr/>
          </p:nvSpPr>
          <p:spPr bwMode="auto">
            <a:xfrm>
              <a:off x="459" y="1370"/>
              <a:ext cx="23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03" name="Rectangle 23"/>
            <p:cNvSpPr>
              <a:spLocks noChangeArrowheads="1"/>
            </p:cNvSpPr>
            <p:nvPr/>
          </p:nvSpPr>
          <p:spPr bwMode="auto">
            <a:xfrm>
              <a:off x="459" y="1430"/>
              <a:ext cx="23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04" name="Rectangle 24"/>
            <p:cNvSpPr>
              <a:spLocks noChangeArrowheads="1"/>
            </p:cNvSpPr>
            <p:nvPr/>
          </p:nvSpPr>
          <p:spPr bwMode="auto">
            <a:xfrm>
              <a:off x="459" y="1532"/>
              <a:ext cx="323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smtClean="0">
                  <a:solidFill>
                    <a:srgbClr val="000000"/>
                  </a:solidFill>
                  <a:latin typeface="Times New Roman" pitchFamily="18" charset="0"/>
                </a:rPr>
                <a:t>             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05" name="Rectangle 25"/>
            <p:cNvSpPr>
              <a:spLocks noChangeArrowheads="1"/>
            </p:cNvSpPr>
            <p:nvPr/>
          </p:nvSpPr>
          <p:spPr bwMode="auto">
            <a:xfrm>
              <a:off x="1024" y="1532"/>
              <a:ext cx="23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06" name="Rectangle 26"/>
            <p:cNvSpPr>
              <a:spLocks noChangeArrowheads="1"/>
            </p:cNvSpPr>
            <p:nvPr/>
          </p:nvSpPr>
          <p:spPr bwMode="auto">
            <a:xfrm>
              <a:off x="459" y="1636"/>
              <a:ext cx="93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smtClean="0">
                  <a:solidFill>
                    <a:srgbClr val="000000"/>
                  </a:solidFill>
                  <a:latin typeface="Times New Roman" pitchFamily="18" charset="0"/>
                </a:rPr>
                <a:t>   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07" name="Rectangle 27"/>
            <p:cNvSpPr>
              <a:spLocks noChangeArrowheads="1"/>
            </p:cNvSpPr>
            <p:nvPr/>
          </p:nvSpPr>
          <p:spPr bwMode="auto">
            <a:xfrm>
              <a:off x="5209" y="1633"/>
              <a:ext cx="32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b="1" smtClean="0">
                  <a:solidFill>
                    <a:srgbClr val="000000"/>
                  </a:solidFill>
                  <a:latin typeface="Bookman Old Style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08" name="Rectangle 28"/>
            <p:cNvSpPr>
              <a:spLocks noChangeArrowheads="1"/>
            </p:cNvSpPr>
            <p:nvPr/>
          </p:nvSpPr>
          <p:spPr bwMode="auto">
            <a:xfrm>
              <a:off x="459" y="1736"/>
              <a:ext cx="1524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b="1" smtClean="0">
                  <a:solidFill>
                    <a:srgbClr val="000000"/>
                  </a:solidFill>
                  <a:latin typeface="Times New Roman" pitchFamily="18" charset="0"/>
                </a:rPr>
                <a:t>                                                                 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09" name="Rectangle 29"/>
            <p:cNvSpPr>
              <a:spLocks noChangeArrowheads="1"/>
            </p:cNvSpPr>
            <p:nvPr/>
          </p:nvSpPr>
          <p:spPr bwMode="auto">
            <a:xfrm>
              <a:off x="4782" y="1733"/>
              <a:ext cx="32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b="1" smtClean="0">
                  <a:solidFill>
                    <a:srgbClr val="000000"/>
                  </a:solidFill>
                  <a:latin typeface="Bookman Old Style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10" name="Rectangle 30"/>
            <p:cNvSpPr>
              <a:spLocks noChangeArrowheads="1"/>
            </p:cNvSpPr>
            <p:nvPr/>
          </p:nvSpPr>
          <p:spPr bwMode="auto">
            <a:xfrm>
              <a:off x="459" y="2092"/>
              <a:ext cx="23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11" name="Rectangle 31"/>
            <p:cNvSpPr>
              <a:spLocks noChangeArrowheads="1"/>
            </p:cNvSpPr>
            <p:nvPr/>
          </p:nvSpPr>
          <p:spPr bwMode="auto">
            <a:xfrm>
              <a:off x="459" y="2151"/>
              <a:ext cx="23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12" name="Rectangle 32"/>
            <p:cNvSpPr>
              <a:spLocks noChangeArrowheads="1"/>
            </p:cNvSpPr>
            <p:nvPr/>
          </p:nvSpPr>
          <p:spPr bwMode="auto">
            <a:xfrm>
              <a:off x="459" y="2252"/>
              <a:ext cx="23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13" name="Rectangle 33"/>
            <p:cNvSpPr>
              <a:spLocks noChangeArrowheads="1"/>
            </p:cNvSpPr>
            <p:nvPr/>
          </p:nvSpPr>
          <p:spPr bwMode="auto">
            <a:xfrm>
              <a:off x="459" y="2355"/>
              <a:ext cx="139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smtClean="0">
                  <a:solidFill>
                    <a:srgbClr val="000000"/>
                  </a:solidFill>
                  <a:latin typeface="Times New Roman" pitchFamily="18" charset="0"/>
                </a:rPr>
                <a:t>     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14" name="Rectangle 34"/>
            <p:cNvSpPr>
              <a:spLocks noChangeArrowheads="1"/>
            </p:cNvSpPr>
            <p:nvPr/>
          </p:nvSpPr>
          <p:spPr bwMode="auto">
            <a:xfrm>
              <a:off x="754" y="828"/>
              <a:ext cx="4456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ru-RU" sz="1100" b="1" smtClean="0">
                  <a:solidFill>
                    <a:srgbClr val="000000"/>
                  </a:solidFill>
                  <a:latin typeface="Times New Roman" pitchFamily="18" charset="0"/>
                </a:rPr>
                <a:t>  Закупки сырья                                                                                                                  Складские запасы</a:t>
              </a:r>
            </a:p>
          </p:txBody>
        </p:sp>
        <p:sp>
          <p:nvSpPr>
            <p:cNvPr id="28715" name="Rectangle 35"/>
            <p:cNvSpPr>
              <a:spLocks noChangeArrowheads="1"/>
            </p:cNvSpPr>
            <p:nvPr/>
          </p:nvSpPr>
          <p:spPr bwMode="auto">
            <a:xfrm>
              <a:off x="5077" y="2353"/>
              <a:ext cx="31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b="1" smtClean="0">
                  <a:solidFill>
                    <a:srgbClr val="000000"/>
                  </a:solidFill>
                  <a:latin typeface="Bookman Old Style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16" name="Rectangle 36"/>
            <p:cNvSpPr>
              <a:spLocks noChangeArrowheads="1"/>
            </p:cNvSpPr>
            <p:nvPr/>
          </p:nvSpPr>
          <p:spPr bwMode="auto">
            <a:xfrm>
              <a:off x="459" y="2456"/>
              <a:ext cx="231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b="1" smtClean="0">
                  <a:solidFill>
                    <a:srgbClr val="000000"/>
                  </a:solidFill>
                  <a:latin typeface="Times New Roman" pitchFamily="18" charset="0"/>
                </a:rPr>
                <a:t>         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17" name="Rectangle 37"/>
            <p:cNvSpPr>
              <a:spLocks noChangeArrowheads="1"/>
            </p:cNvSpPr>
            <p:nvPr/>
          </p:nvSpPr>
          <p:spPr bwMode="auto">
            <a:xfrm>
              <a:off x="1773" y="2455"/>
              <a:ext cx="32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b="1" smtClean="0">
                  <a:solidFill>
                    <a:srgbClr val="000000"/>
                  </a:solidFill>
                  <a:latin typeface="Bookman Old Style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18" name="Rectangle 38"/>
            <p:cNvSpPr>
              <a:spLocks noChangeArrowheads="1"/>
            </p:cNvSpPr>
            <p:nvPr/>
          </p:nvSpPr>
          <p:spPr bwMode="auto">
            <a:xfrm>
              <a:off x="459" y="2812"/>
              <a:ext cx="23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19" name="Rectangle 39"/>
            <p:cNvSpPr>
              <a:spLocks noChangeArrowheads="1"/>
            </p:cNvSpPr>
            <p:nvPr/>
          </p:nvSpPr>
          <p:spPr bwMode="auto">
            <a:xfrm>
              <a:off x="359" y="3433"/>
              <a:ext cx="24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20" name="Rectangle 40"/>
            <p:cNvSpPr>
              <a:spLocks noChangeArrowheads="1"/>
            </p:cNvSpPr>
            <p:nvPr/>
          </p:nvSpPr>
          <p:spPr bwMode="auto">
            <a:xfrm>
              <a:off x="359" y="3534"/>
              <a:ext cx="24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21" name="Rectangle 41"/>
            <p:cNvSpPr>
              <a:spLocks noChangeArrowheads="1"/>
            </p:cNvSpPr>
            <p:nvPr/>
          </p:nvSpPr>
          <p:spPr bwMode="auto">
            <a:xfrm>
              <a:off x="359" y="3635"/>
              <a:ext cx="24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22" name="Freeform 42"/>
            <p:cNvSpPr>
              <a:spLocks/>
            </p:cNvSpPr>
            <p:nvPr/>
          </p:nvSpPr>
          <p:spPr bwMode="auto">
            <a:xfrm>
              <a:off x="414" y="1706"/>
              <a:ext cx="5200" cy="451"/>
            </a:xfrm>
            <a:custGeom>
              <a:avLst/>
              <a:gdLst>
                <a:gd name="T0" fmla="*/ 0 w 2611"/>
                <a:gd name="T1" fmla="*/ 203 h 502"/>
                <a:gd name="T2" fmla="*/ 2075 w 2611"/>
                <a:gd name="T3" fmla="*/ 405 h 502"/>
                <a:gd name="T4" fmla="*/ 2075 w 2611"/>
                <a:gd name="T5" fmla="*/ 305 h 502"/>
                <a:gd name="T6" fmla="*/ 8285 w 2611"/>
                <a:gd name="T7" fmla="*/ 305 h 502"/>
                <a:gd name="T8" fmla="*/ 8285 w 2611"/>
                <a:gd name="T9" fmla="*/ 405 h 502"/>
                <a:gd name="T10" fmla="*/ 10356 w 2611"/>
                <a:gd name="T11" fmla="*/ 203 h 502"/>
                <a:gd name="T12" fmla="*/ 8285 w 2611"/>
                <a:gd name="T13" fmla="*/ 0 h 502"/>
                <a:gd name="T14" fmla="*/ 8285 w 2611"/>
                <a:gd name="T15" fmla="*/ 101 h 502"/>
                <a:gd name="T16" fmla="*/ 2075 w 2611"/>
                <a:gd name="T17" fmla="*/ 101 h 502"/>
                <a:gd name="T18" fmla="*/ 2075 w 2611"/>
                <a:gd name="T19" fmla="*/ 0 h 502"/>
                <a:gd name="T20" fmla="*/ 0 w 2611"/>
                <a:gd name="T21" fmla="*/ 203 h 5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11"/>
                <a:gd name="T34" fmla="*/ 0 h 502"/>
                <a:gd name="T35" fmla="*/ 2611 w 2611"/>
                <a:gd name="T36" fmla="*/ 502 h 50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11" h="502">
                  <a:moveTo>
                    <a:pt x="0" y="251"/>
                  </a:moveTo>
                  <a:lnTo>
                    <a:pt x="523" y="502"/>
                  </a:lnTo>
                  <a:lnTo>
                    <a:pt x="523" y="377"/>
                  </a:lnTo>
                  <a:lnTo>
                    <a:pt x="2089" y="377"/>
                  </a:lnTo>
                  <a:lnTo>
                    <a:pt x="2089" y="502"/>
                  </a:lnTo>
                  <a:lnTo>
                    <a:pt x="2611" y="251"/>
                  </a:lnTo>
                  <a:lnTo>
                    <a:pt x="2089" y="0"/>
                  </a:lnTo>
                  <a:lnTo>
                    <a:pt x="2089" y="125"/>
                  </a:lnTo>
                  <a:lnTo>
                    <a:pt x="523" y="125"/>
                  </a:lnTo>
                  <a:lnTo>
                    <a:pt x="523" y="0"/>
                  </a:lnTo>
                  <a:lnTo>
                    <a:pt x="0" y="251"/>
                  </a:lnTo>
                  <a:close/>
                </a:path>
              </a:pathLst>
            </a:custGeom>
            <a:solidFill>
              <a:srgbClr val="FFE1C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8723" name="Freeform 43"/>
            <p:cNvSpPr>
              <a:spLocks/>
            </p:cNvSpPr>
            <p:nvPr/>
          </p:nvSpPr>
          <p:spPr bwMode="auto">
            <a:xfrm>
              <a:off x="414" y="3152"/>
              <a:ext cx="5176" cy="426"/>
            </a:xfrm>
            <a:custGeom>
              <a:avLst/>
              <a:gdLst>
                <a:gd name="T0" fmla="*/ 0 w 2599"/>
                <a:gd name="T1" fmla="*/ 180 h 503"/>
                <a:gd name="T2" fmla="*/ 2063 w 2599"/>
                <a:gd name="T3" fmla="*/ 361 h 503"/>
                <a:gd name="T4" fmla="*/ 2063 w 2599"/>
                <a:gd name="T5" fmla="*/ 270 h 503"/>
                <a:gd name="T6" fmla="*/ 8249 w 2599"/>
                <a:gd name="T7" fmla="*/ 270 h 503"/>
                <a:gd name="T8" fmla="*/ 8249 w 2599"/>
                <a:gd name="T9" fmla="*/ 361 h 503"/>
                <a:gd name="T10" fmla="*/ 10308 w 2599"/>
                <a:gd name="T11" fmla="*/ 180 h 503"/>
                <a:gd name="T12" fmla="*/ 8249 w 2599"/>
                <a:gd name="T13" fmla="*/ 0 h 503"/>
                <a:gd name="T14" fmla="*/ 8249 w 2599"/>
                <a:gd name="T15" fmla="*/ 91 h 503"/>
                <a:gd name="T16" fmla="*/ 2063 w 2599"/>
                <a:gd name="T17" fmla="*/ 91 h 503"/>
                <a:gd name="T18" fmla="*/ 2063 w 2599"/>
                <a:gd name="T19" fmla="*/ 0 h 503"/>
                <a:gd name="T20" fmla="*/ 0 w 2599"/>
                <a:gd name="T21" fmla="*/ 180 h 50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599"/>
                <a:gd name="T34" fmla="*/ 0 h 503"/>
                <a:gd name="T35" fmla="*/ 2599 w 2599"/>
                <a:gd name="T36" fmla="*/ 503 h 50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599" h="503">
                  <a:moveTo>
                    <a:pt x="0" y="252"/>
                  </a:moveTo>
                  <a:lnTo>
                    <a:pt x="520" y="503"/>
                  </a:lnTo>
                  <a:lnTo>
                    <a:pt x="520" y="377"/>
                  </a:lnTo>
                  <a:lnTo>
                    <a:pt x="2080" y="377"/>
                  </a:lnTo>
                  <a:lnTo>
                    <a:pt x="2080" y="503"/>
                  </a:lnTo>
                  <a:lnTo>
                    <a:pt x="2599" y="252"/>
                  </a:lnTo>
                  <a:lnTo>
                    <a:pt x="2080" y="0"/>
                  </a:lnTo>
                  <a:lnTo>
                    <a:pt x="2080" y="126"/>
                  </a:lnTo>
                  <a:lnTo>
                    <a:pt x="520" y="126"/>
                  </a:lnTo>
                  <a:lnTo>
                    <a:pt x="520" y="0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A9F7A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8724" name="Rectangle 44"/>
            <p:cNvSpPr>
              <a:spLocks noChangeArrowheads="1"/>
            </p:cNvSpPr>
            <p:nvPr/>
          </p:nvSpPr>
          <p:spPr bwMode="auto">
            <a:xfrm>
              <a:off x="725" y="2331"/>
              <a:ext cx="4706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ru-RU" sz="1100" b="1" smtClean="0">
                  <a:solidFill>
                    <a:srgbClr val="000000"/>
                  </a:solidFill>
                  <a:latin typeface="Times New Roman" pitchFamily="18" charset="0"/>
                </a:rPr>
                <a:t>    Повреждение грузов                                                                                                       Упаковывание грузов                                                             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25" name="Freeform 45"/>
            <p:cNvSpPr>
              <a:spLocks/>
            </p:cNvSpPr>
            <p:nvPr/>
          </p:nvSpPr>
          <p:spPr bwMode="auto">
            <a:xfrm>
              <a:off x="2384" y="618"/>
              <a:ext cx="1409" cy="3076"/>
            </a:xfrm>
            <a:custGeom>
              <a:avLst/>
              <a:gdLst>
                <a:gd name="T0" fmla="*/ 0 w 752"/>
                <a:gd name="T1" fmla="*/ 18723 h 368"/>
                <a:gd name="T2" fmla="*/ 734 w 752"/>
                <a:gd name="T3" fmla="*/ 18723 h 368"/>
                <a:gd name="T4" fmla="*/ 734 w 752"/>
                <a:gd name="T5" fmla="*/ 0 h 368"/>
                <a:gd name="T6" fmla="*/ 1909 w 752"/>
                <a:gd name="T7" fmla="*/ 0 h 368"/>
                <a:gd name="T8" fmla="*/ 1909 w 752"/>
                <a:gd name="T9" fmla="*/ 18723 h 368"/>
                <a:gd name="T10" fmla="*/ 2640 w 752"/>
                <a:gd name="T11" fmla="*/ 18723 h 368"/>
                <a:gd name="T12" fmla="*/ 1321 w 752"/>
                <a:gd name="T13" fmla="*/ 25711 h 368"/>
                <a:gd name="T14" fmla="*/ 0 w 752"/>
                <a:gd name="T15" fmla="*/ 18723 h 3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52"/>
                <a:gd name="T25" fmla="*/ 0 h 368"/>
                <a:gd name="T26" fmla="*/ 752 w 752"/>
                <a:gd name="T27" fmla="*/ 368 h 36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52" h="368">
                  <a:moveTo>
                    <a:pt x="0" y="268"/>
                  </a:moveTo>
                  <a:lnTo>
                    <a:pt x="209" y="268"/>
                  </a:lnTo>
                  <a:lnTo>
                    <a:pt x="209" y="0"/>
                  </a:lnTo>
                  <a:lnTo>
                    <a:pt x="544" y="0"/>
                  </a:lnTo>
                  <a:lnTo>
                    <a:pt x="544" y="268"/>
                  </a:lnTo>
                  <a:lnTo>
                    <a:pt x="752" y="268"/>
                  </a:lnTo>
                  <a:lnTo>
                    <a:pt x="376" y="368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C3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grpSp>
          <p:nvGrpSpPr>
            <p:cNvPr id="28726" name="Group 46"/>
            <p:cNvGrpSpPr>
              <a:grpSpLocks/>
            </p:cNvGrpSpPr>
            <p:nvPr/>
          </p:nvGrpSpPr>
          <p:grpSpPr bwMode="auto">
            <a:xfrm>
              <a:off x="2781" y="697"/>
              <a:ext cx="924" cy="2489"/>
              <a:chOff x="2781" y="697"/>
              <a:chExt cx="924" cy="2489"/>
            </a:xfrm>
          </p:grpSpPr>
          <p:sp>
            <p:nvSpPr>
              <p:cNvPr id="28738" name="Rectangle 47"/>
              <p:cNvSpPr>
                <a:spLocks noChangeArrowheads="1"/>
              </p:cNvSpPr>
              <p:nvPr/>
            </p:nvSpPr>
            <p:spPr bwMode="auto">
              <a:xfrm>
                <a:off x="3000" y="697"/>
                <a:ext cx="23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100" smtClean="0">
                    <a:solidFill>
                      <a:srgbClr val="000000"/>
                    </a:solidFill>
                    <a:latin typeface="Times New Roman" pitchFamily="18" charset="0"/>
                  </a:rPr>
                  <a:t> </a:t>
                </a:r>
                <a:endParaRPr lang="ru-RU" sz="11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739" name="Rectangle 48"/>
              <p:cNvSpPr>
                <a:spLocks noChangeArrowheads="1"/>
              </p:cNvSpPr>
              <p:nvPr/>
            </p:nvSpPr>
            <p:spPr bwMode="auto">
              <a:xfrm>
                <a:off x="3000" y="798"/>
                <a:ext cx="23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100" smtClean="0">
                    <a:solidFill>
                      <a:srgbClr val="000000"/>
                    </a:solidFill>
                    <a:latin typeface="Times New Roman" pitchFamily="18" charset="0"/>
                  </a:rPr>
                  <a:t> </a:t>
                </a:r>
                <a:endParaRPr lang="ru-RU" sz="11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740" name="Rectangle 49"/>
              <p:cNvSpPr>
                <a:spLocks noChangeArrowheads="1"/>
              </p:cNvSpPr>
              <p:nvPr/>
            </p:nvSpPr>
            <p:spPr bwMode="auto">
              <a:xfrm>
                <a:off x="3000" y="1001"/>
                <a:ext cx="23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100" smtClean="0">
                    <a:solidFill>
                      <a:srgbClr val="000000"/>
                    </a:solidFill>
                    <a:latin typeface="Times New Roman" pitchFamily="18" charset="0"/>
                  </a:rPr>
                  <a:t> </a:t>
                </a:r>
                <a:endParaRPr lang="ru-RU" sz="11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741" name="Rectangle 50"/>
              <p:cNvSpPr>
                <a:spLocks noChangeArrowheads="1"/>
              </p:cNvSpPr>
              <p:nvPr/>
            </p:nvSpPr>
            <p:spPr bwMode="auto">
              <a:xfrm>
                <a:off x="3000" y="1256"/>
                <a:ext cx="23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100" smtClean="0">
                    <a:solidFill>
                      <a:srgbClr val="000000"/>
                    </a:solidFill>
                    <a:latin typeface="Times New Roman" pitchFamily="18" charset="0"/>
                  </a:rPr>
                  <a:t> </a:t>
                </a:r>
                <a:endParaRPr lang="ru-RU" sz="11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742" name="Rectangle 51"/>
              <p:cNvSpPr>
                <a:spLocks noChangeArrowheads="1"/>
              </p:cNvSpPr>
              <p:nvPr/>
            </p:nvSpPr>
            <p:spPr bwMode="auto">
              <a:xfrm>
                <a:off x="3127" y="1736"/>
                <a:ext cx="392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100" b="1" smtClean="0">
                    <a:solidFill>
                      <a:srgbClr val="000000"/>
                    </a:solidFill>
                    <a:latin typeface="Times New Roman" pitchFamily="18" charset="0"/>
                  </a:rPr>
                  <a:t>                 </a:t>
                </a:r>
                <a:endParaRPr lang="ru-RU" sz="11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743" name="Rectangle 52"/>
              <p:cNvSpPr>
                <a:spLocks noChangeArrowheads="1"/>
              </p:cNvSpPr>
              <p:nvPr/>
            </p:nvSpPr>
            <p:spPr bwMode="auto">
              <a:xfrm>
                <a:off x="3000" y="1992"/>
                <a:ext cx="23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100" smtClean="0">
                    <a:solidFill>
                      <a:srgbClr val="000000"/>
                    </a:solidFill>
                    <a:latin typeface="Times New Roman" pitchFamily="18" charset="0"/>
                  </a:rPr>
                  <a:t> </a:t>
                </a:r>
                <a:endParaRPr lang="ru-RU" sz="11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744" name="Rectangle 53"/>
              <p:cNvSpPr>
                <a:spLocks noChangeArrowheads="1"/>
              </p:cNvSpPr>
              <p:nvPr/>
            </p:nvSpPr>
            <p:spPr bwMode="auto">
              <a:xfrm>
                <a:off x="3000" y="2714"/>
                <a:ext cx="23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100" smtClean="0">
                    <a:solidFill>
                      <a:srgbClr val="000000"/>
                    </a:solidFill>
                    <a:latin typeface="Times New Roman" pitchFamily="18" charset="0"/>
                  </a:rPr>
                  <a:t> </a:t>
                </a:r>
                <a:endParaRPr lang="ru-RU" sz="11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745" name="Rectangle 54"/>
              <p:cNvSpPr>
                <a:spLocks noChangeArrowheads="1"/>
              </p:cNvSpPr>
              <p:nvPr/>
            </p:nvSpPr>
            <p:spPr bwMode="auto">
              <a:xfrm rot="-5400000">
                <a:off x="2819" y="1995"/>
                <a:ext cx="35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100" b="1" smtClean="0">
                    <a:solidFill>
                      <a:srgbClr val="000000"/>
                    </a:solidFill>
                    <a:latin typeface="Bookman Old Style" pitchFamily="18" charset="0"/>
                  </a:rPr>
                  <a:t> </a:t>
                </a:r>
                <a:endParaRPr lang="ru-RU" sz="11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746" name="Rectangle 55"/>
              <p:cNvSpPr>
                <a:spLocks noChangeArrowheads="1"/>
              </p:cNvSpPr>
              <p:nvPr/>
            </p:nvSpPr>
            <p:spPr bwMode="auto">
              <a:xfrm rot="-5400000">
                <a:off x="3054" y="1139"/>
                <a:ext cx="34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100" smtClean="0">
                    <a:solidFill>
                      <a:srgbClr val="000000"/>
                    </a:solidFill>
                    <a:latin typeface="Bookman Old Style" pitchFamily="18" charset="0"/>
                  </a:rPr>
                  <a:t> </a:t>
                </a:r>
                <a:endParaRPr lang="ru-RU" sz="11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747" name="Rectangle 56"/>
              <p:cNvSpPr>
                <a:spLocks noChangeArrowheads="1"/>
              </p:cNvSpPr>
              <p:nvPr/>
            </p:nvSpPr>
            <p:spPr bwMode="auto">
              <a:xfrm rot="-5400000">
                <a:off x="3402" y="1994"/>
                <a:ext cx="35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100" b="1" smtClean="0">
                    <a:solidFill>
                      <a:srgbClr val="000000"/>
                    </a:solidFill>
                    <a:latin typeface="Bookman Old Style" pitchFamily="18" charset="0"/>
                  </a:rPr>
                  <a:t> </a:t>
                </a:r>
                <a:endParaRPr lang="ru-RU" sz="11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748" name="Rectangle 57"/>
              <p:cNvSpPr>
                <a:spLocks noChangeArrowheads="1"/>
              </p:cNvSpPr>
              <p:nvPr/>
            </p:nvSpPr>
            <p:spPr bwMode="auto">
              <a:xfrm rot="-5400000">
                <a:off x="3633" y="1138"/>
                <a:ext cx="34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100" smtClean="0">
                    <a:solidFill>
                      <a:srgbClr val="000000"/>
                    </a:solidFill>
                    <a:latin typeface="Bookman Old Style" pitchFamily="18" charset="0"/>
                  </a:rPr>
                  <a:t> </a:t>
                </a:r>
                <a:endParaRPr lang="ru-RU" sz="11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749" name="Rectangle 58"/>
              <p:cNvSpPr>
                <a:spLocks noChangeArrowheads="1"/>
              </p:cNvSpPr>
              <p:nvPr/>
            </p:nvSpPr>
            <p:spPr bwMode="auto">
              <a:xfrm rot="-5400000">
                <a:off x="2301" y="2327"/>
                <a:ext cx="1495" cy="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ru-RU" sz="1100" smtClean="0">
                  <a:solidFill>
                    <a:srgbClr val="0033CC"/>
                  </a:solidFill>
                </a:endParaRPr>
              </a:p>
              <a:p>
                <a:r>
                  <a:rPr lang="ru-RU" sz="1100" b="1" smtClean="0">
                    <a:solidFill>
                      <a:srgbClr val="0033CC"/>
                    </a:solidFill>
                    <a:latin typeface="Bookman Old Style" pitchFamily="18" charset="0"/>
                  </a:rPr>
                  <a:t>СУММАРНЫЕ ИЗДЕРЖКИ</a:t>
                </a:r>
                <a:endParaRPr lang="ru-RU" sz="1100" b="1" smtClean="0">
                  <a:solidFill>
                    <a:srgbClr val="0033CC"/>
                  </a:solidFill>
                </a:endParaRPr>
              </a:p>
            </p:txBody>
          </p:sp>
        </p:grpSp>
        <p:grpSp>
          <p:nvGrpSpPr>
            <p:cNvPr id="28727" name="Group 59"/>
            <p:cNvGrpSpPr>
              <a:grpSpLocks/>
            </p:cNvGrpSpPr>
            <p:nvPr/>
          </p:nvGrpSpPr>
          <p:grpSpPr bwMode="auto">
            <a:xfrm>
              <a:off x="470" y="1735"/>
              <a:ext cx="4375" cy="333"/>
              <a:chOff x="459" y="2872"/>
              <a:chExt cx="4375" cy="333"/>
            </a:xfrm>
          </p:grpSpPr>
          <p:sp>
            <p:nvSpPr>
              <p:cNvPr id="28732" name="Rectangle 60"/>
              <p:cNvSpPr>
                <a:spLocks noChangeArrowheads="1"/>
              </p:cNvSpPr>
              <p:nvPr/>
            </p:nvSpPr>
            <p:spPr bwMode="auto">
              <a:xfrm>
                <a:off x="459" y="2872"/>
                <a:ext cx="23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100" smtClean="0">
                    <a:solidFill>
                      <a:srgbClr val="000000"/>
                    </a:solidFill>
                    <a:latin typeface="Times New Roman" pitchFamily="18" charset="0"/>
                  </a:rPr>
                  <a:t> </a:t>
                </a:r>
                <a:endParaRPr lang="ru-RU" sz="11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733" name="Rectangle 61"/>
              <p:cNvSpPr>
                <a:spLocks noChangeArrowheads="1"/>
              </p:cNvSpPr>
              <p:nvPr/>
            </p:nvSpPr>
            <p:spPr bwMode="auto">
              <a:xfrm>
                <a:off x="459" y="2973"/>
                <a:ext cx="23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100" smtClean="0">
                    <a:solidFill>
                      <a:srgbClr val="000000"/>
                    </a:solidFill>
                    <a:latin typeface="Times New Roman" pitchFamily="18" charset="0"/>
                  </a:rPr>
                  <a:t> </a:t>
                </a:r>
                <a:endParaRPr lang="ru-RU" sz="11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734" name="Rectangle 62"/>
              <p:cNvSpPr>
                <a:spLocks noChangeArrowheads="1"/>
              </p:cNvSpPr>
              <p:nvPr/>
            </p:nvSpPr>
            <p:spPr bwMode="auto">
              <a:xfrm>
                <a:off x="459" y="3076"/>
                <a:ext cx="92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100" smtClean="0">
                    <a:solidFill>
                      <a:srgbClr val="000000"/>
                    </a:solidFill>
                    <a:latin typeface="Times New Roman" pitchFamily="18" charset="0"/>
                  </a:rPr>
                  <a:t>    </a:t>
                </a:r>
                <a:endParaRPr lang="ru-RU" sz="11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735" name="Rectangle 63"/>
              <p:cNvSpPr>
                <a:spLocks noChangeArrowheads="1"/>
              </p:cNvSpPr>
              <p:nvPr/>
            </p:nvSpPr>
            <p:spPr bwMode="auto">
              <a:xfrm>
                <a:off x="697" y="3010"/>
                <a:ext cx="4137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100" b="1" smtClean="0">
                    <a:solidFill>
                      <a:srgbClr val="000000"/>
                    </a:solidFill>
                    <a:latin typeface="Times New Roman" pitchFamily="18" charset="0"/>
                  </a:rPr>
                  <a:t>  Содержание складов                                                                                                                  Производство</a:t>
                </a:r>
                <a:endParaRPr lang="ru-RU" sz="11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736" name="Rectangle 64"/>
              <p:cNvSpPr>
                <a:spLocks noChangeArrowheads="1"/>
              </p:cNvSpPr>
              <p:nvPr/>
            </p:nvSpPr>
            <p:spPr bwMode="auto">
              <a:xfrm>
                <a:off x="4792" y="3073"/>
                <a:ext cx="32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100" b="1" smtClean="0">
                    <a:solidFill>
                      <a:srgbClr val="000000"/>
                    </a:solidFill>
                    <a:latin typeface="Bookman Old Style" pitchFamily="18" charset="0"/>
                  </a:rPr>
                  <a:t> </a:t>
                </a:r>
                <a:endParaRPr lang="ru-RU" sz="11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737" name="Rectangle 65"/>
              <p:cNvSpPr>
                <a:spLocks noChangeArrowheads="1"/>
              </p:cNvSpPr>
              <p:nvPr/>
            </p:nvSpPr>
            <p:spPr bwMode="auto">
              <a:xfrm rot="-5400000">
                <a:off x="3274" y="3076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100" smtClean="0">
                    <a:solidFill>
                      <a:srgbClr val="000000"/>
                    </a:solidFill>
                    <a:latin typeface="Times New Roman" pitchFamily="18" charset="0"/>
                  </a:rPr>
                  <a:t> </a:t>
                </a:r>
                <a:endParaRPr lang="ru-RU" sz="1100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8728" name="Rectangle 66"/>
            <p:cNvSpPr>
              <a:spLocks noChangeArrowheads="1"/>
            </p:cNvSpPr>
            <p:nvPr/>
          </p:nvSpPr>
          <p:spPr bwMode="auto">
            <a:xfrm>
              <a:off x="725" y="1327"/>
              <a:ext cx="764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1100" b="1" smtClean="0">
                  <a:solidFill>
                    <a:srgbClr val="000000"/>
                  </a:solidFill>
                  <a:latin typeface="Times New Roman" pitchFamily="18" charset="0"/>
                </a:rPr>
                <a:t>Закупки сырья</a:t>
              </a:r>
            </a:p>
          </p:txBody>
        </p:sp>
        <p:sp>
          <p:nvSpPr>
            <p:cNvPr id="28729" name="Rectangle 67"/>
            <p:cNvSpPr>
              <a:spLocks noChangeArrowheads="1"/>
            </p:cNvSpPr>
            <p:nvPr/>
          </p:nvSpPr>
          <p:spPr bwMode="auto">
            <a:xfrm>
              <a:off x="4325" y="1327"/>
              <a:ext cx="708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1100" b="1" smtClean="0">
                  <a:solidFill>
                    <a:srgbClr val="000000"/>
                  </a:solidFill>
                  <a:latin typeface="Times New Roman" pitchFamily="18" charset="0"/>
                </a:rPr>
                <a:t>Производство</a:t>
              </a:r>
            </a:p>
          </p:txBody>
        </p:sp>
        <p:sp>
          <p:nvSpPr>
            <p:cNvPr id="28730" name="Rectangle 68"/>
            <p:cNvSpPr>
              <a:spLocks noChangeArrowheads="1"/>
            </p:cNvSpPr>
            <p:nvPr/>
          </p:nvSpPr>
          <p:spPr bwMode="auto">
            <a:xfrm>
              <a:off x="4099" y="3294"/>
              <a:ext cx="773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1100" b="1" smtClean="0">
                  <a:solidFill>
                    <a:srgbClr val="000000"/>
                  </a:solidFill>
                  <a:latin typeface="Times New Roman" pitchFamily="18" charset="0"/>
                </a:rPr>
                <a:t>Складские запасы</a:t>
              </a:r>
              <a:endParaRPr lang="ru-RU" sz="1100" smtClean="0">
                <a:solidFill>
                  <a:srgbClr val="000000"/>
                </a:solidFill>
              </a:endParaRPr>
            </a:p>
          </p:txBody>
        </p:sp>
        <p:sp>
          <p:nvSpPr>
            <p:cNvPr id="28731" name="Text Box 69"/>
            <p:cNvSpPr txBox="1">
              <a:spLocks noChangeArrowheads="1"/>
            </p:cNvSpPr>
            <p:nvPr/>
          </p:nvSpPr>
          <p:spPr bwMode="auto">
            <a:xfrm>
              <a:off x="839" y="3237"/>
              <a:ext cx="1417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100" b="1" i="0" smtClean="0">
                  <a:solidFill>
                    <a:srgbClr val="000000"/>
                  </a:solidFill>
                  <a:latin typeface="Times New Roman" pitchFamily="18" charset="0"/>
                </a:rPr>
                <a:t>Потеря клиентов</a:t>
              </a:r>
            </a:p>
          </p:txBody>
        </p:sp>
      </p:grpSp>
      <p:grpSp>
        <p:nvGrpSpPr>
          <p:cNvPr id="28675" name="Group 74"/>
          <p:cNvGrpSpPr>
            <a:grpSpLocks/>
          </p:cNvGrpSpPr>
          <p:nvPr/>
        </p:nvGrpSpPr>
        <p:grpSpPr bwMode="auto">
          <a:xfrm>
            <a:off x="304800" y="152400"/>
            <a:ext cx="8686800" cy="6445250"/>
            <a:chOff x="192" y="96"/>
            <a:chExt cx="5472" cy="4060"/>
          </a:xfrm>
        </p:grpSpPr>
        <p:grpSp>
          <p:nvGrpSpPr>
            <p:cNvPr id="28676" name="Group 75"/>
            <p:cNvGrpSpPr>
              <a:grpSpLocks/>
            </p:cNvGrpSpPr>
            <p:nvPr/>
          </p:nvGrpSpPr>
          <p:grpSpPr bwMode="auto">
            <a:xfrm>
              <a:off x="192" y="96"/>
              <a:ext cx="5472" cy="554"/>
              <a:chOff x="192" y="96"/>
              <a:chExt cx="5472" cy="554"/>
            </a:xfrm>
          </p:grpSpPr>
          <p:pic>
            <p:nvPicPr>
              <p:cNvPr id="28680" name="Picture 76" descr="224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44" y="96"/>
                <a:ext cx="720" cy="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8681" name="Group 77"/>
              <p:cNvGrpSpPr>
                <a:grpSpLocks/>
              </p:cNvGrpSpPr>
              <p:nvPr/>
            </p:nvGrpSpPr>
            <p:grpSpPr bwMode="auto">
              <a:xfrm>
                <a:off x="192" y="576"/>
                <a:ext cx="4224" cy="36"/>
                <a:chOff x="192" y="480"/>
                <a:chExt cx="4224" cy="36"/>
              </a:xfrm>
            </p:grpSpPr>
            <p:sp>
              <p:nvSpPr>
                <p:cNvPr id="28683" name="Line 78"/>
                <p:cNvSpPr>
                  <a:spLocks noChangeShapeType="1"/>
                </p:cNvSpPr>
                <p:nvPr/>
              </p:nvSpPr>
              <p:spPr bwMode="auto">
                <a:xfrm>
                  <a:off x="192" y="480"/>
                  <a:ext cx="422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 type="none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8684" name="Line 79"/>
                <p:cNvSpPr>
                  <a:spLocks noChangeShapeType="1"/>
                </p:cNvSpPr>
                <p:nvPr/>
              </p:nvSpPr>
              <p:spPr bwMode="auto">
                <a:xfrm>
                  <a:off x="192" y="516"/>
                  <a:ext cx="2880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 type="none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28677" name="Group 81"/>
            <p:cNvGrpSpPr>
              <a:grpSpLocks/>
            </p:cNvGrpSpPr>
            <p:nvPr/>
          </p:nvGrpSpPr>
          <p:grpSpPr bwMode="auto">
            <a:xfrm>
              <a:off x="192" y="654"/>
              <a:ext cx="5319" cy="3502"/>
              <a:chOff x="192" y="654"/>
              <a:chExt cx="5319" cy="3502"/>
            </a:xfrm>
          </p:grpSpPr>
          <p:sp>
            <p:nvSpPr>
              <p:cNvPr id="306258" name="Rectangle 82"/>
              <p:cNvSpPr>
                <a:spLocks noChangeArrowheads="1"/>
              </p:cNvSpPr>
              <p:nvPr/>
            </p:nvSpPr>
            <p:spPr bwMode="auto">
              <a:xfrm>
                <a:off x="192" y="654"/>
                <a:ext cx="4272" cy="288"/>
              </a:xfrm>
              <a:prstGeom prst="rect">
                <a:avLst/>
              </a:prstGeom>
              <a:solidFill>
                <a:srgbClr val="CCFFFF"/>
              </a:solidFill>
              <a:ln w="15875">
                <a:solidFill>
                  <a:srgbClr val="000080"/>
                </a:solidFill>
                <a:prstDash val="lgDash"/>
                <a:miter lim="800000"/>
                <a:headEnd/>
                <a:tailEnd/>
              </a:ln>
              <a:effectLst>
                <a:prstShdw prst="shdw17" dist="17961" dir="2700000">
                  <a:srgbClr val="000080">
                    <a:gamma/>
                    <a:shade val="60000"/>
                    <a:invGamma/>
                  </a:srgbClr>
                </a:prstShdw>
              </a:effectLst>
            </p:spPr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Bookman Old Style" pitchFamily="18" charset="0"/>
                  </a:rPr>
                  <a:t>Логистическая системная оптимизация по принципу «одного зонтика» </a:t>
                </a:r>
                <a:endParaRPr lang="ru-RU" sz="1400" dirty="0">
                  <a:solidFill>
                    <a:srgbClr val="000000"/>
                  </a:solidFill>
                  <a:latin typeface="Bookman Old Style" pitchFamily="18" charset="0"/>
                </a:endParaRPr>
              </a:p>
            </p:txBody>
          </p:sp>
          <p:sp>
            <p:nvSpPr>
              <p:cNvPr id="306259" name="AutoShape 83"/>
              <p:cNvSpPr>
                <a:spLocks noChangeArrowheads="1"/>
              </p:cNvSpPr>
              <p:nvPr/>
            </p:nvSpPr>
            <p:spPr bwMode="auto">
              <a:xfrm>
                <a:off x="5284" y="3929"/>
                <a:ext cx="227" cy="227"/>
              </a:xfrm>
              <a:prstGeom prst="pentagon">
                <a:avLst/>
              </a:prstGeom>
              <a:solidFill>
                <a:srgbClr val="E1E7E7">
                  <a:alpha val="50999"/>
                </a:srgbClr>
              </a:solidFill>
              <a:ln w="15875">
                <a:solidFill>
                  <a:srgbClr val="0000FF"/>
                </a:solidFill>
                <a:prstDash val="lgDash"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ru-RU" sz="14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</a:rPr>
                  <a:t>11</a:t>
                </a:r>
                <a:endParaRPr lang="ru-RU" i="1">
                  <a:solidFill>
                    <a:srgbClr val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068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813"/>
            <a:ext cx="9144000" cy="504825"/>
          </a:xfrm>
          <a:solidFill>
            <a:srgbClr val="D1FDFC"/>
          </a:solidFill>
        </p:spPr>
        <p:txBody>
          <a:bodyPr/>
          <a:lstStyle/>
          <a:p>
            <a:r>
              <a:rPr lang="ru-RU" sz="2800" b="1">
                <a:solidFill>
                  <a:srgbClr val="CC0000"/>
                </a:solidFill>
                <a:latin typeface="Verdana" pitchFamily="34" charset="0"/>
              </a:rPr>
              <a:t>ОПРЕДЕЛЕНИЕ ЛОГИСТИКИ:</a:t>
            </a:r>
          </a:p>
        </p:txBody>
      </p:sp>
      <p:grpSp>
        <p:nvGrpSpPr>
          <p:cNvPr id="174083" name="Group 3"/>
          <p:cNvGrpSpPr>
            <a:grpSpLocks/>
          </p:cNvGrpSpPr>
          <p:nvPr/>
        </p:nvGrpSpPr>
        <p:grpSpPr bwMode="auto">
          <a:xfrm>
            <a:off x="0" y="6308725"/>
            <a:ext cx="9144000" cy="515938"/>
            <a:chOff x="0" y="3974"/>
            <a:chExt cx="5760" cy="325"/>
          </a:xfrm>
        </p:grpSpPr>
        <p:sp>
          <p:nvSpPr>
            <p:cNvPr id="174084" name="Line 4"/>
            <p:cNvSpPr>
              <a:spLocks noChangeShapeType="1"/>
            </p:cNvSpPr>
            <p:nvPr/>
          </p:nvSpPr>
          <p:spPr bwMode="auto">
            <a:xfrm>
              <a:off x="113" y="3974"/>
              <a:ext cx="553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085" name="Text Box 5"/>
            <p:cNvSpPr txBox="1">
              <a:spLocks noChangeArrowheads="1"/>
            </p:cNvSpPr>
            <p:nvPr/>
          </p:nvSpPr>
          <p:spPr bwMode="auto">
            <a:xfrm>
              <a:off x="0" y="4020"/>
              <a:ext cx="5760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1200" b="1">
                  <a:latin typeface="Verdana" pitchFamily="34" charset="0"/>
                </a:rPr>
                <a:t>© В.И. Сергеев                                              Международный центр логистики ГУ-ВШЭ</a:t>
              </a:r>
              <a:endParaRPr lang="ru-RU" sz="1200">
                <a:latin typeface="Verdana" pitchFamily="34" charset="0"/>
              </a:endParaRPr>
            </a:p>
            <a:p>
              <a:pPr algn="ctr"/>
              <a:r>
                <a:rPr lang="ru-RU" sz="1100">
                  <a:latin typeface="Verdana" pitchFamily="34" charset="0"/>
                </a:rPr>
                <a:t>Тел</a:t>
              </a:r>
              <a:r>
                <a:rPr lang="de-DE" sz="1100">
                  <a:latin typeface="Verdana" pitchFamily="34" charset="0"/>
                </a:rPr>
                <a:t>./</a:t>
              </a:r>
              <a:r>
                <a:rPr lang="ru-RU" sz="1100">
                  <a:latin typeface="Verdana" pitchFamily="34" charset="0"/>
                </a:rPr>
                <a:t>факс</a:t>
              </a:r>
              <a:r>
                <a:rPr lang="de-DE" sz="1100">
                  <a:latin typeface="Verdana" pitchFamily="34" charset="0"/>
                </a:rPr>
                <a:t>: (095) 152-06-31, 152-11-71, 152-09-71    E-mail: sergeev@mclog.ru</a:t>
              </a:r>
              <a:endParaRPr lang="ru-RU" sz="1200">
                <a:latin typeface="Verdana" pitchFamily="34" charset="0"/>
              </a:endParaRPr>
            </a:p>
          </p:txBody>
        </p:sp>
      </p:grpSp>
      <p:grpSp>
        <p:nvGrpSpPr>
          <p:cNvPr id="174086" name="Group 6"/>
          <p:cNvGrpSpPr>
            <a:grpSpLocks/>
          </p:cNvGrpSpPr>
          <p:nvPr/>
        </p:nvGrpSpPr>
        <p:grpSpPr bwMode="auto">
          <a:xfrm>
            <a:off x="539750" y="1268413"/>
            <a:ext cx="8064500" cy="4751387"/>
            <a:chOff x="340" y="890"/>
            <a:chExt cx="5080" cy="2993"/>
          </a:xfrm>
        </p:grpSpPr>
        <p:sp>
          <p:nvSpPr>
            <p:cNvPr id="174087" name="AutoShape 7"/>
            <p:cNvSpPr>
              <a:spLocks noChangeArrowheads="1"/>
            </p:cNvSpPr>
            <p:nvPr/>
          </p:nvSpPr>
          <p:spPr bwMode="auto">
            <a:xfrm>
              <a:off x="340" y="1298"/>
              <a:ext cx="5080" cy="1678"/>
            </a:xfrm>
            <a:prstGeom prst="wedgeRoundRectCallout">
              <a:avLst>
                <a:gd name="adj1" fmla="val -199"/>
                <a:gd name="adj2" fmla="val 69069"/>
                <a:gd name="adj3" fmla="val 16667"/>
              </a:avLst>
            </a:prstGeom>
            <a:solidFill>
              <a:srgbClr val="FFFFB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>
                <a:latin typeface="Tahoma" pitchFamily="34" charset="0"/>
              </a:endParaRPr>
            </a:p>
          </p:txBody>
        </p:sp>
        <p:sp>
          <p:nvSpPr>
            <p:cNvPr id="174088" name="Rectangle 8"/>
            <p:cNvSpPr>
              <a:spLocks noChangeArrowheads="1"/>
            </p:cNvSpPr>
            <p:nvPr/>
          </p:nvSpPr>
          <p:spPr bwMode="auto">
            <a:xfrm>
              <a:off x="658" y="3294"/>
              <a:ext cx="4626" cy="589"/>
            </a:xfrm>
            <a:prstGeom prst="rect">
              <a:avLst/>
            </a:prstGeom>
            <a:solidFill>
              <a:srgbClr val="FDD4F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089" name="Text Box 9"/>
            <p:cNvSpPr txBox="1">
              <a:spLocks noChangeArrowheads="1"/>
            </p:cNvSpPr>
            <p:nvPr/>
          </p:nvSpPr>
          <p:spPr bwMode="auto">
            <a:xfrm>
              <a:off x="612" y="1479"/>
              <a:ext cx="4582" cy="1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>
                  <a:latin typeface="Tahoma" pitchFamily="34" charset="0"/>
                </a:rPr>
                <a:t>Логистика является частью процесса управления цепями поставок и представляет собой планирование, выполнение и контроль эффективности потока и запасов продукции, сервиса и связанной информации от точки зарождения до точки потребления в соответствии с требованиями потребителей </a:t>
              </a:r>
            </a:p>
          </p:txBody>
        </p:sp>
        <p:sp>
          <p:nvSpPr>
            <p:cNvPr id="174090" name="Text Box 10"/>
            <p:cNvSpPr txBox="1">
              <a:spLocks noChangeArrowheads="1"/>
            </p:cNvSpPr>
            <p:nvPr/>
          </p:nvSpPr>
          <p:spPr bwMode="auto">
            <a:xfrm>
              <a:off x="703" y="3384"/>
              <a:ext cx="4491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>
                  <a:latin typeface="Tahoma" pitchFamily="34" charset="0"/>
                </a:rPr>
                <a:t>Annual Conference Program (Oak Brook, IL.: Council of Logistics Management, 1998), p. 11</a:t>
              </a:r>
              <a:r>
                <a:rPr lang="ru-RU">
                  <a:latin typeface="Tahoma" pitchFamily="34" charset="0"/>
                </a:rPr>
                <a:t> </a:t>
              </a:r>
            </a:p>
          </p:txBody>
        </p:sp>
        <p:sp>
          <p:nvSpPr>
            <p:cNvPr id="174091" name="Text Box 11"/>
            <p:cNvSpPr txBox="1">
              <a:spLocks noChangeArrowheads="1"/>
            </p:cNvSpPr>
            <p:nvPr/>
          </p:nvSpPr>
          <p:spPr bwMode="auto">
            <a:xfrm>
              <a:off x="1338" y="890"/>
              <a:ext cx="3039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200" b="1">
                  <a:solidFill>
                    <a:srgbClr val="0000CC"/>
                  </a:solidFill>
                </a:rPr>
                <a:t>(</a:t>
              </a:r>
              <a:r>
                <a:rPr lang="en-US" sz="3200" b="1">
                  <a:solidFill>
                    <a:srgbClr val="0000CC"/>
                  </a:solidFill>
                </a:rPr>
                <a:t>SCM</a:t>
              </a:r>
              <a:r>
                <a:rPr lang="ru-RU" sz="3200" b="1">
                  <a:solidFill>
                    <a:srgbClr val="0000CC"/>
                  </a:solidFill>
                </a:rPr>
                <a:t> подход)</a:t>
              </a:r>
            </a:p>
          </p:txBody>
        </p:sp>
      </p:grp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76250"/>
            <a:ext cx="9144000" cy="455613"/>
          </a:xfrm>
          <a:solidFill>
            <a:srgbClr val="CCFCFC"/>
          </a:solidFill>
        </p:spPr>
        <p:txBody>
          <a:bodyPr/>
          <a:lstStyle/>
          <a:p>
            <a:r>
              <a:rPr lang="ru-RU" sz="2800" b="1">
                <a:solidFill>
                  <a:srgbClr val="CC0000"/>
                </a:solidFill>
                <a:latin typeface="Verdana" pitchFamily="34" charset="0"/>
              </a:rPr>
              <a:t>ФУНКЦИОНАЛЬНЫЕ ОБЛАСТИ ЛОГИСТИКИ</a:t>
            </a:r>
          </a:p>
        </p:txBody>
      </p:sp>
      <p:sp>
        <p:nvSpPr>
          <p:cNvPr id="260099" name="Rectangle 3"/>
          <p:cNvSpPr>
            <a:spLocks noChangeArrowheads="1"/>
          </p:cNvSpPr>
          <p:nvPr/>
        </p:nvSpPr>
        <p:spPr bwMode="auto">
          <a:xfrm>
            <a:off x="250825" y="1196975"/>
            <a:ext cx="8569325" cy="4824413"/>
          </a:xfrm>
          <a:prstGeom prst="rect">
            <a:avLst/>
          </a:prstGeom>
          <a:solidFill>
            <a:srgbClr val="FFFF9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0100" name="Rectangle 4"/>
          <p:cNvSpPr>
            <a:spLocks noChangeArrowheads="1"/>
          </p:cNvSpPr>
          <p:nvPr/>
        </p:nvSpPr>
        <p:spPr bwMode="auto">
          <a:xfrm>
            <a:off x="539750" y="1700213"/>
            <a:ext cx="8208963" cy="4321175"/>
          </a:xfrm>
          <a:prstGeom prst="rect">
            <a:avLst/>
          </a:prstGeom>
          <a:solidFill>
            <a:srgbClr val="E3F2F3">
              <a:alpha val="89999"/>
            </a:srgbClr>
          </a:solidFill>
          <a:ln w="38100">
            <a:solidFill>
              <a:srgbClr val="0000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  <p:txBody>
          <a:bodyPr/>
          <a:lstStyle/>
          <a:p>
            <a:pPr algn="r"/>
            <a:r>
              <a:rPr lang="ru-RU" sz="1400" b="1" i="1">
                <a:solidFill>
                  <a:srgbClr val="FF0000"/>
                </a:solidFill>
                <a:latin typeface="Tahoma" pitchFamily="34" charset="0"/>
              </a:rPr>
              <a:t>ОРГАНИЗАЦИЯ БИЗНЕСА</a:t>
            </a:r>
          </a:p>
          <a:p>
            <a:endParaRPr lang="ru-RU" sz="1200">
              <a:latin typeface="Tahoma" pitchFamily="34" charset="0"/>
            </a:endParaRPr>
          </a:p>
          <a:p>
            <a:r>
              <a:rPr lang="ru-RU" sz="1200">
                <a:latin typeface="Tahoma" pitchFamily="34" charset="0"/>
              </a:rPr>
              <a:t>          </a:t>
            </a:r>
            <a:r>
              <a:rPr lang="ru-RU" sz="1200">
                <a:solidFill>
                  <a:schemeClr val="tx2"/>
                </a:solidFill>
                <a:latin typeface="Tahoma" pitchFamily="34" charset="0"/>
              </a:rPr>
              <a:t> </a:t>
            </a:r>
            <a:r>
              <a:rPr lang="ru-RU" sz="1600">
                <a:solidFill>
                  <a:srgbClr val="003399"/>
                </a:solidFill>
                <a:latin typeface="Tahoma" pitchFamily="34" charset="0"/>
              </a:rPr>
              <a:t>СНАБЖЕНИЕ                       ПРОИЗВОДСТВО                                 СБЫТ</a:t>
            </a:r>
          </a:p>
          <a:p>
            <a:endParaRPr lang="ru-RU" sz="1600">
              <a:solidFill>
                <a:srgbClr val="FF0000"/>
              </a:solidFill>
              <a:latin typeface="Tahoma" pitchFamily="34" charset="0"/>
            </a:endParaRPr>
          </a:p>
          <a:p>
            <a:r>
              <a:rPr lang="ru-RU" sz="1200">
                <a:solidFill>
                  <a:srgbClr val="FF0000"/>
                </a:solidFill>
                <a:latin typeface="Tahoma" pitchFamily="34" charset="0"/>
              </a:rPr>
              <a:t>                                                             </a:t>
            </a:r>
            <a:r>
              <a:rPr lang="ru-RU" sz="1200">
                <a:solidFill>
                  <a:srgbClr val="000000"/>
                </a:solidFill>
                <a:latin typeface="Tahoma" pitchFamily="34" charset="0"/>
              </a:rPr>
              <a:t>Материальные потоки</a:t>
            </a:r>
          </a:p>
          <a:p>
            <a:endParaRPr lang="ru-RU" sz="1200">
              <a:solidFill>
                <a:srgbClr val="000000"/>
              </a:solidFill>
              <a:latin typeface="Tahoma" pitchFamily="34" charset="0"/>
            </a:endParaRPr>
          </a:p>
          <a:p>
            <a:pPr algn="ctr"/>
            <a:r>
              <a:rPr lang="ru-RU" b="1" i="1">
                <a:solidFill>
                  <a:schemeClr val="bg2"/>
                </a:solidFill>
                <a:latin typeface="Tahoma" pitchFamily="34" charset="0"/>
              </a:rPr>
              <a:t>И   Н   Т   Е   Г   Р   А   Ц    И   Я</a:t>
            </a:r>
          </a:p>
          <a:p>
            <a:endParaRPr lang="ru-RU" sz="1200" b="1">
              <a:solidFill>
                <a:schemeClr val="bg2"/>
              </a:solidFill>
              <a:latin typeface="Tahoma" pitchFamily="34" charset="0"/>
            </a:endParaRPr>
          </a:p>
          <a:p>
            <a:pPr algn="ctr"/>
            <a:r>
              <a:rPr lang="ru-RU" sz="1400" b="1">
                <a:solidFill>
                  <a:srgbClr val="FF0000"/>
                </a:solidFill>
                <a:latin typeface="Tahoma" pitchFamily="34" charset="0"/>
              </a:rPr>
              <a:t>   </a:t>
            </a:r>
            <a:r>
              <a:rPr lang="ru-RU" b="1">
                <a:solidFill>
                  <a:srgbClr val="CC0000"/>
                </a:solidFill>
                <a:latin typeface="Tahoma" pitchFamily="34" charset="0"/>
              </a:rPr>
              <a:t>Л О Г И С Т И Ч Е С К И Е    Б И З Н Е С – П Р О Ц Е С С</a:t>
            </a:r>
            <a:r>
              <a:rPr lang="en-US" b="1">
                <a:solidFill>
                  <a:srgbClr val="CC0000"/>
                </a:solidFill>
                <a:latin typeface="Tahoma" pitchFamily="34" charset="0"/>
              </a:rPr>
              <a:t> </a:t>
            </a:r>
            <a:r>
              <a:rPr lang="ru-RU" b="1">
                <a:solidFill>
                  <a:srgbClr val="CC0000"/>
                </a:solidFill>
                <a:latin typeface="Tahoma" pitchFamily="34" charset="0"/>
              </a:rPr>
              <a:t>Ы</a:t>
            </a:r>
          </a:p>
          <a:p>
            <a:r>
              <a:rPr lang="ru-RU" sz="1400" b="1">
                <a:solidFill>
                  <a:srgbClr val="A50021"/>
                </a:solidFill>
                <a:latin typeface="Tahoma" pitchFamily="34" charset="0"/>
              </a:rPr>
              <a:t>                                                                                      </a:t>
            </a:r>
          </a:p>
          <a:p>
            <a:r>
              <a:rPr lang="ru-RU" sz="1200">
                <a:solidFill>
                  <a:srgbClr val="FF0000"/>
                </a:solidFill>
                <a:latin typeface="Tahoma" pitchFamily="34" charset="0"/>
              </a:rPr>
              <a:t>                                                  </a:t>
            </a:r>
            <a:r>
              <a:rPr lang="ru-RU" sz="1200">
                <a:solidFill>
                  <a:srgbClr val="000000"/>
                </a:solidFill>
                <a:latin typeface="Tahoma" pitchFamily="34" charset="0"/>
              </a:rPr>
              <a:t>Информационные и финансовые потоки</a:t>
            </a:r>
          </a:p>
          <a:p>
            <a:endParaRPr lang="ru-RU" sz="1400" b="1">
              <a:solidFill>
                <a:srgbClr val="FF0000"/>
              </a:solidFill>
              <a:latin typeface="Tahoma" pitchFamily="34" charset="0"/>
            </a:endParaRPr>
          </a:p>
          <a:p>
            <a:r>
              <a:rPr lang="ru-RU" sz="1400" b="1">
                <a:solidFill>
                  <a:srgbClr val="FF0000"/>
                </a:solidFill>
                <a:latin typeface="Tahoma" pitchFamily="34" charset="0"/>
              </a:rPr>
              <a:t>                   </a:t>
            </a:r>
          </a:p>
          <a:p>
            <a:r>
              <a:rPr lang="ru-RU" sz="1200" i="1">
                <a:solidFill>
                  <a:srgbClr val="FF0000"/>
                </a:solidFill>
              </a:rPr>
              <a:t>     </a:t>
            </a:r>
            <a:r>
              <a:rPr lang="ru-RU" sz="1400" b="1" i="1">
                <a:solidFill>
                  <a:schemeClr val="tx2"/>
                </a:solidFill>
              </a:rPr>
              <a:t>ЛОГИСТИКА                                           ЛОГИСТИКА                                        ЛОГИСТИКА</a:t>
            </a:r>
          </a:p>
          <a:p>
            <a:r>
              <a:rPr lang="ru-RU" sz="1400" b="1" i="1">
                <a:solidFill>
                  <a:schemeClr val="tx2"/>
                </a:solidFill>
              </a:rPr>
              <a:t>    СНАБЖЕНИЯ                                       ПРОИЗВОДСТВА                             РАСПРЕДЕЛЕНИЯ</a:t>
            </a:r>
          </a:p>
          <a:p>
            <a:r>
              <a:rPr lang="ru-RU" sz="1200">
                <a:solidFill>
                  <a:schemeClr val="tx2"/>
                </a:solidFill>
              </a:rPr>
              <a:t>(«Логистика на входе»)                                                                                                          («Логистика на выходе»)</a:t>
            </a:r>
            <a:endParaRPr lang="ru-RU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260101" name="Line 5"/>
          <p:cNvSpPr>
            <a:spLocks noChangeShapeType="1"/>
          </p:cNvSpPr>
          <p:nvPr/>
        </p:nvSpPr>
        <p:spPr bwMode="auto">
          <a:xfrm>
            <a:off x="1403350" y="2924175"/>
            <a:ext cx="6769100" cy="0"/>
          </a:xfrm>
          <a:prstGeom prst="line">
            <a:avLst/>
          </a:prstGeom>
          <a:noFill/>
          <a:ln w="76200" cmpd="tri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0102" name="Line 6"/>
          <p:cNvSpPr>
            <a:spLocks noChangeShapeType="1"/>
          </p:cNvSpPr>
          <p:nvPr/>
        </p:nvSpPr>
        <p:spPr bwMode="auto">
          <a:xfrm>
            <a:off x="1331913" y="4437063"/>
            <a:ext cx="684053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0103" name="Line 7"/>
          <p:cNvSpPr>
            <a:spLocks noChangeShapeType="1"/>
          </p:cNvSpPr>
          <p:nvPr/>
        </p:nvSpPr>
        <p:spPr bwMode="auto">
          <a:xfrm>
            <a:off x="2700338" y="1844675"/>
            <a:ext cx="0" cy="38163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0104" name="Line 8"/>
          <p:cNvSpPr>
            <a:spLocks noChangeShapeType="1"/>
          </p:cNvSpPr>
          <p:nvPr/>
        </p:nvSpPr>
        <p:spPr bwMode="auto">
          <a:xfrm>
            <a:off x="6659563" y="1987550"/>
            <a:ext cx="0" cy="38163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60105" name="Group 9"/>
          <p:cNvGrpSpPr>
            <a:grpSpLocks/>
          </p:cNvGrpSpPr>
          <p:nvPr/>
        </p:nvGrpSpPr>
        <p:grpSpPr bwMode="auto">
          <a:xfrm>
            <a:off x="0" y="6308725"/>
            <a:ext cx="9144000" cy="515938"/>
            <a:chOff x="0" y="3974"/>
            <a:chExt cx="5760" cy="325"/>
          </a:xfrm>
        </p:grpSpPr>
        <p:sp>
          <p:nvSpPr>
            <p:cNvPr id="260106" name="Line 10"/>
            <p:cNvSpPr>
              <a:spLocks noChangeShapeType="1"/>
            </p:cNvSpPr>
            <p:nvPr/>
          </p:nvSpPr>
          <p:spPr bwMode="auto">
            <a:xfrm>
              <a:off x="113" y="3974"/>
              <a:ext cx="553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0107" name="Text Box 11"/>
            <p:cNvSpPr txBox="1">
              <a:spLocks noChangeArrowheads="1"/>
            </p:cNvSpPr>
            <p:nvPr/>
          </p:nvSpPr>
          <p:spPr bwMode="auto">
            <a:xfrm>
              <a:off x="0" y="4020"/>
              <a:ext cx="5760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1200" b="1">
                  <a:latin typeface="Verdana" pitchFamily="34" charset="0"/>
                </a:rPr>
                <a:t>© В.И. Сергеев                                              Международный центр логистики ГУ-ВШЭ</a:t>
              </a:r>
              <a:endParaRPr lang="ru-RU" sz="1200">
                <a:latin typeface="Verdana" pitchFamily="34" charset="0"/>
              </a:endParaRPr>
            </a:p>
            <a:p>
              <a:pPr algn="ctr"/>
              <a:r>
                <a:rPr lang="ru-RU" sz="1100">
                  <a:latin typeface="Verdana" pitchFamily="34" charset="0"/>
                </a:rPr>
                <a:t>Тел</a:t>
              </a:r>
              <a:r>
                <a:rPr lang="de-DE" sz="1100">
                  <a:latin typeface="Verdana" pitchFamily="34" charset="0"/>
                </a:rPr>
                <a:t>./</a:t>
              </a:r>
              <a:r>
                <a:rPr lang="ru-RU" sz="1100">
                  <a:latin typeface="Verdana" pitchFamily="34" charset="0"/>
                </a:rPr>
                <a:t>факс</a:t>
              </a:r>
              <a:r>
                <a:rPr lang="de-DE" sz="1100">
                  <a:latin typeface="Verdana" pitchFamily="34" charset="0"/>
                </a:rPr>
                <a:t>: (095) 152-06-31, 152-11-71, 152-09-71    E-mail: sergeev@mclog.ru</a:t>
              </a:r>
              <a:endParaRPr lang="ru-RU" sz="1200">
                <a:latin typeface="Verdana" pitchFamily="34" charset="0"/>
              </a:endParaRPr>
            </a:p>
          </p:txBody>
        </p:sp>
      </p:grp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3375"/>
            <a:ext cx="9144000" cy="909638"/>
          </a:xfrm>
          <a:solidFill>
            <a:srgbClr val="C7F8FD"/>
          </a:solidFill>
        </p:spPr>
        <p:txBody>
          <a:bodyPr/>
          <a:lstStyle/>
          <a:p>
            <a:r>
              <a:rPr lang="ru-RU" sz="2800" b="1">
                <a:solidFill>
                  <a:srgbClr val="CC0000"/>
                </a:solidFill>
                <a:latin typeface="Verdana" pitchFamily="34" charset="0"/>
              </a:rPr>
              <a:t>ВИДЫ ОПЕРАЦИОННОЙ ЛОГИСТИЧЕСКОЙ ДЕЯТЕЛЬНОСТИ</a:t>
            </a:r>
          </a:p>
        </p:txBody>
      </p:sp>
      <p:grpSp>
        <p:nvGrpSpPr>
          <p:cNvPr id="194563" name="Group 3"/>
          <p:cNvGrpSpPr>
            <a:grpSpLocks/>
          </p:cNvGrpSpPr>
          <p:nvPr/>
        </p:nvGrpSpPr>
        <p:grpSpPr bwMode="auto">
          <a:xfrm>
            <a:off x="0" y="6308725"/>
            <a:ext cx="9144000" cy="515938"/>
            <a:chOff x="0" y="3974"/>
            <a:chExt cx="5760" cy="325"/>
          </a:xfrm>
        </p:grpSpPr>
        <p:sp>
          <p:nvSpPr>
            <p:cNvPr id="194564" name="Line 4"/>
            <p:cNvSpPr>
              <a:spLocks noChangeShapeType="1"/>
            </p:cNvSpPr>
            <p:nvPr/>
          </p:nvSpPr>
          <p:spPr bwMode="auto">
            <a:xfrm>
              <a:off x="113" y="3974"/>
              <a:ext cx="553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565" name="Text Box 5"/>
            <p:cNvSpPr txBox="1">
              <a:spLocks noChangeArrowheads="1"/>
            </p:cNvSpPr>
            <p:nvPr/>
          </p:nvSpPr>
          <p:spPr bwMode="auto">
            <a:xfrm>
              <a:off x="0" y="4020"/>
              <a:ext cx="5760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1200" b="1">
                  <a:latin typeface="Verdana" pitchFamily="34" charset="0"/>
                </a:rPr>
                <a:t>© В.И. Сергеев                                              Международный центр логистики ГУ-ВШЭ</a:t>
              </a:r>
              <a:endParaRPr lang="ru-RU" sz="1200">
                <a:latin typeface="Verdana" pitchFamily="34" charset="0"/>
              </a:endParaRPr>
            </a:p>
            <a:p>
              <a:pPr algn="ctr"/>
              <a:r>
                <a:rPr lang="ru-RU" sz="1100">
                  <a:latin typeface="Verdana" pitchFamily="34" charset="0"/>
                </a:rPr>
                <a:t>Тел</a:t>
              </a:r>
              <a:r>
                <a:rPr lang="de-DE" sz="1100">
                  <a:latin typeface="Verdana" pitchFamily="34" charset="0"/>
                </a:rPr>
                <a:t>./</a:t>
              </a:r>
              <a:r>
                <a:rPr lang="ru-RU" sz="1100">
                  <a:latin typeface="Verdana" pitchFamily="34" charset="0"/>
                </a:rPr>
                <a:t>факс</a:t>
              </a:r>
              <a:r>
                <a:rPr lang="de-DE" sz="1100">
                  <a:latin typeface="Verdana" pitchFamily="34" charset="0"/>
                </a:rPr>
                <a:t>: (095) 152-06-31, 152-11-71, 152-09-71    E-mail: sergeev@mclog.ru</a:t>
              </a:r>
              <a:endParaRPr lang="ru-RU" sz="1200">
                <a:latin typeface="Verdana" pitchFamily="34" charset="0"/>
              </a:endParaRPr>
            </a:p>
          </p:txBody>
        </p:sp>
      </p:grpSp>
      <p:sp>
        <p:nvSpPr>
          <p:cNvPr id="194566" name="AutoShape 6"/>
          <p:cNvSpPr>
            <a:spLocks noChangeArrowheads="1"/>
          </p:cNvSpPr>
          <p:nvPr/>
        </p:nvSpPr>
        <p:spPr bwMode="auto">
          <a:xfrm>
            <a:off x="323850" y="1628775"/>
            <a:ext cx="8569325" cy="4679950"/>
          </a:xfrm>
          <a:prstGeom prst="wedgeRectCallout">
            <a:avLst>
              <a:gd name="adj1" fmla="val -2907"/>
              <a:gd name="adj2" fmla="val -60208"/>
            </a:avLst>
          </a:prstGeom>
          <a:solidFill>
            <a:srgbClr val="FFFFB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94567" name="Text Box 7"/>
          <p:cNvSpPr txBox="1">
            <a:spLocks noChangeArrowheads="1"/>
          </p:cNvSpPr>
          <p:nvPr/>
        </p:nvSpPr>
        <p:spPr bwMode="auto">
          <a:xfrm>
            <a:off x="611188" y="1700213"/>
            <a:ext cx="8210550" cy="449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b="1"/>
              <a:t>  Погрузка/разгрузка транспортных средств</a:t>
            </a:r>
          </a:p>
          <a:p>
            <a:pPr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b="1"/>
              <a:t>  Перевозка</a:t>
            </a:r>
          </a:p>
          <a:p>
            <a:pPr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b="1"/>
              <a:t>  Приемка груза по количеству и качеству на складе</a:t>
            </a:r>
          </a:p>
          <a:p>
            <a:pPr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b="1"/>
              <a:t>  Комплектация заказа клиенту на складе</a:t>
            </a:r>
          </a:p>
          <a:p>
            <a:pPr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b="1"/>
              <a:t>  Складское хранение товаров</a:t>
            </a:r>
          </a:p>
          <a:p>
            <a:pPr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b="1"/>
              <a:t>  Упаковывание груза в транспортную тару</a:t>
            </a:r>
          </a:p>
          <a:p>
            <a:pPr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b="1"/>
              <a:t>  Оформление товарно-транспортных документов</a:t>
            </a:r>
          </a:p>
          <a:p>
            <a:pPr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b="1"/>
              <a:t>  Таможенное оформление импорта/экспорта грузов</a:t>
            </a:r>
          </a:p>
          <a:p>
            <a:pPr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b="1"/>
              <a:t>  Расчетно-платежные операции с контрагентами по доставке груза</a:t>
            </a:r>
          </a:p>
          <a:p>
            <a:pPr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b="1"/>
              <a:t>  Консолидация/разукрупнение грузовых партий</a:t>
            </a:r>
          </a:p>
          <a:p>
            <a:pPr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b="1"/>
              <a:t>  Маркировка, наклеивание штрих-кодовых этикеток и т. д.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936625"/>
          </a:xfrm>
          <a:solidFill>
            <a:srgbClr val="C7F8FD"/>
          </a:solidFill>
        </p:spPr>
        <p:txBody>
          <a:bodyPr/>
          <a:lstStyle/>
          <a:p>
            <a:r>
              <a:rPr lang="ru-RU" sz="2800" b="1">
                <a:solidFill>
                  <a:srgbClr val="CC0000"/>
                </a:solidFill>
                <a:latin typeface="Verdana" pitchFamily="34" charset="0"/>
              </a:rPr>
              <a:t>ЛОГИСТИЧЕСКИЕ ФУНКЦИИ – ОПЕРАЦИОННАЯ ДЕЯТЕЛЬНОСТЬ</a:t>
            </a:r>
            <a:r>
              <a:rPr lang="ru-RU" sz="2800">
                <a:solidFill>
                  <a:srgbClr val="CC0000"/>
                </a:solidFill>
                <a:latin typeface="Verdana" pitchFamily="34" charset="0"/>
              </a:rPr>
              <a:t>:</a:t>
            </a:r>
          </a:p>
        </p:txBody>
      </p:sp>
      <p:grpSp>
        <p:nvGrpSpPr>
          <p:cNvPr id="198659" name="Group 3"/>
          <p:cNvGrpSpPr>
            <a:grpSpLocks/>
          </p:cNvGrpSpPr>
          <p:nvPr/>
        </p:nvGrpSpPr>
        <p:grpSpPr bwMode="auto">
          <a:xfrm>
            <a:off x="0" y="6308725"/>
            <a:ext cx="9144000" cy="515938"/>
            <a:chOff x="0" y="3974"/>
            <a:chExt cx="5760" cy="325"/>
          </a:xfrm>
        </p:grpSpPr>
        <p:sp>
          <p:nvSpPr>
            <p:cNvPr id="198660" name="Line 4"/>
            <p:cNvSpPr>
              <a:spLocks noChangeShapeType="1"/>
            </p:cNvSpPr>
            <p:nvPr/>
          </p:nvSpPr>
          <p:spPr bwMode="auto">
            <a:xfrm>
              <a:off x="113" y="3974"/>
              <a:ext cx="553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8661" name="Text Box 5"/>
            <p:cNvSpPr txBox="1">
              <a:spLocks noChangeArrowheads="1"/>
            </p:cNvSpPr>
            <p:nvPr/>
          </p:nvSpPr>
          <p:spPr bwMode="auto">
            <a:xfrm>
              <a:off x="0" y="4020"/>
              <a:ext cx="5760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1200" b="1">
                  <a:latin typeface="Verdana" pitchFamily="34" charset="0"/>
                </a:rPr>
                <a:t>© В.И. Сергеев                                              Международный центр логистики ГУ-ВШЭ</a:t>
              </a:r>
              <a:endParaRPr lang="ru-RU" sz="1200">
                <a:latin typeface="Verdana" pitchFamily="34" charset="0"/>
              </a:endParaRPr>
            </a:p>
            <a:p>
              <a:pPr algn="ctr"/>
              <a:r>
                <a:rPr lang="ru-RU" sz="1100">
                  <a:latin typeface="Verdana" pitchFamily="34" charset="0"/>
                </a:rPr>
                <a:t>Тел</a:t>
              </a:r>
              <a:r>
                <a:rPr lang="de-DE" sz="1100">
                  <a:latin typeface="Verdana" pitchFamily="34" charset="0"/>
                </a:rPr>
                <a:t>./</a:t>
              </a:r>
              <a:r>
                <a:rPr lang="ru-RU" sz="1100">
                  <a:latin typeface="Verdana" pitchFamily="34" charset="0"/>
                </a:rPr>
                <a:t>факс</a:t>
              </a:r>
              <a:r>
                <a:rPr lang="de-DE" sz="1100">
                  <a:latin typeface="Verdana" pitchFamily="34" charset="0"/>
                </a:rPr>
                <a:t>: (095) 152-06-31, 152-11-71, 152-09-71    E-mail: sergeev@mclog.ru</a:t>
              </a:r>
              <a:endParaRPr lang="ru-RU" sz="1200">
                <a:latin typeface="Verdana" pitchFamily="34" charset="0"/>
              </a:endParaRPr>
            </a:p>
          </p:txBody>
        </p:sp>
      </p:grpSp>
      <p:sp>
        <p:nvSpPr>
          <p:cNvPr id="198662" name="AutoShape 6"/>
          <p:cNvSpPr>
            <a:spLocks noChangeArrowheads="1"/>
          </p:cNvSpPr>
          <p:nvPr/>
        </p:nvSpPr>
        <p:spPr bwMode="auto">
          <a:xfrm>
            <a:off x="250825" y="1628775"/>
            <a:ext cx="8642350" cy="4608513"/>
          </a:xfrm>
          <a:prstGeom prst="wedgeRectCallout">
            <a:avLst>
              <a:gd name="adj1" fmla="val -1287"/>
              <a:gd name="adj2" fmla="val -57787"/>
            </a:avLst>
          </a:prstGeom>
          <a:solidFill>
            <a:srgbClr val="FFFFB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98663" name="Text Box 7"/>
          <p:cNvSpPr txBox="1">
            <a:spLocks noChangeArrowheads="1"/>
          </p:cNvSpPr>
          <p:nvPr/>
        </p:nvSpPr>
        <p:spPr bwMode="auto">
          <a:xfrm>
            <a:off x="250825" y="1628775"/>
            <a:ext cx="8642350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Blip>
                <a:blip r:embed="rId3"/>
              </a:buBlip>
            </a:pPr>
            <a:r>
              <a:rPr lang="ru-RU" sz="2400" b="1">
                <a:latin typeface="Verdana" pitchFamily="34" charset="0"/>
              </a:rPr>
              <a:t> транспортировка;</a:t>
            </a:r>
          </a:p>
          <a:p>
            <a:pPr>
              <a:buFontTx/>
              <a:buBlip>
                <a:blip r:embed="rId3"/>
              </a:buBlip>
            </a:pPr>
            <a:r>
              <a:rPr lang="ru-RU" sz="2400" b="1">
                <a:latin typeface="Verdana" pitchFamily="34" charset="0"/>
              </a:rPr>
              <a:t> складирование и грузопереработка;</a:t>
            </a:r>
          </a:p>
          <a:p>
            <a:pPr>
              <a:buFontTx/>
              <a:buBlip>
                <a:blip r:embed="rId3"/>
              </a:buBlip>
            </a:pPr>
            <a:r>
              <a:rPr lang="ru-RU" sz="2400" b="1">
                <a:latin typeface="Verdana" pitchFamily="34" charset="0"/>
              </a:rPr>
              <a:t> упаковывание;</a:t>
            </a:r>
          </a:p>
          <a:p>
            <a:pPr>
              <a:buFontTx/>
              <a:buBlip>
                <a:blip r:embed="rId3"/>
              </a:buBlip>
            </a:pPr>
            <a:r>
              <a:rPr lang="ru-RU" sz="2400" b="1">
                <a:latin typeface="Verdana" pitchFamily="34" charset="0"/>
              </a:rPr>
              <a:t> управление процедурами заказов;</a:t>
            </a:r>
          </a:p>
          <a:p>
            <a:pPr>
              <a:buFontTx/>
              <a:buBlip>
                <a:blip r:embed="rId3"/>
              </a:buBlip>
            </a:pPr>
            <a:r>
              <a:rPr lang="ru-RU" sz="2400" b="1">
                <a:latin typeface="Verdana" pitchFamily="34" charset="0"/>
              </a:rPr>
              <a:t> управление возвратом и утилизацией (отходов, брака, тары);</a:t>
            </a:r>
          </a:p>
          <a:p>
            <a:pPr>
              <a:buFontTx/>
              <a:buBlip>
                <a:blip r:embed="rId3"/>
              </a:buBlip>
            </a:pPr>
            <a:r>
              <a:rPr lang="ru-RU" sz="2400" b="1">
                <a:latin typeface="Verdana" pitchFamily="34" charset="0"/>
              </a:rPr>
              <a:t> управление поставками запасных частей и материалов для ремонта (обслуживания) основных фондов;</a:t>
            </a:r>
          </a:p>
          <a:p>
            <a:pPr>
              <a:buFontTx/>
              <a:buBlip>
                <a:blip r:embed="rId3"/>
              </a:buBlip>
            </a:pPr>
            <a:r>
              <a:rPr lang="ru-RU" sz="2400" b="1">
                <a:latin typeface="Verdana" pitchFamily="34" charset="0"/>
              </a:rPr>
              <a:t> таможенное оформление экспорта-импорта грузов;</a:t>
            </a:r>
          </a:p>
          <a:p>
            <a:pPr>
              <a:buFontTx/>
              <a:buBlip>
                <a:blip r:embed="rId3"/>
              </a:buBlip>
            </a:pPr>
            <a:r>
              <a:rPr lang="ru-RU" sz="2400" b="1">
                <a:latin typeface="Verdana" pitchFamily="34" charset="0"/>
              </a:rPr>
              <a:t> информационно-компьютерная поддержка</a:t>
            </a:r>
            <a:r>
              <a:rPr lang="ru-RU">
                <a:latin typeface="Verdana" pitchFamily="34" charset="0"/>
              </a:rPr>
              <a:t> 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936625"/>
          </a:xfrm>
          <a:solidFill>
            <a:srgbClr val="C7F8FD"/>
          </a:solidFill>
        </p:spPr>
        <p:txBody>
          <a:bodyPr/>
          <a:lstStyle/>
          <a:p>
            <a:r>
              <a:rPr lang="ru-RU" sz="2800" b="1">
                <a:solidFill>
                  <a:srgbClr val="CC0000"/>
                </a:solidFill>
                <a:latin typeface="Verdana" pitchFamily="34" charset="0"/>
              </a:rPr>
              <a:t>ЛОГИСТИЧЕСКИЕ ФУНКЦИИ - КООРДИНИРУЮЩАЯ ДЕЯТЕЛЬНОСТЬ</a:t>
            </a:r>
            <a:r>
              <a:rPr lang="ru-RU" sz="2800">
                <a:solidFill>
                  <a:srgbClr val="CC0000"/>
                </a:solidFill>
                <a:latin typeface="Verdana" pitchFamily="34" charset="0"/>
              </a:rPr>
              <a:t>:</a:t>
            </a:r>
          </a:p>
        </p:txBody>
      </p:sp>
      <p:grpSp>
        <p:nvGrpSpPr>
          <p:cNvPr id="200707" name="Group 3"/>
          <p:cNvGrpSpPr>
            <a:grpSpLocks/>
          </p:cNvGrpSpPr>
          <p:nvPr/>
        </p:nvGrpSpPr>
        <p:grpSpPr bwMode="auto">
          <a:xfrm>
            <a:off x="0" y="6308725"/>
            <a:ext cx="9144000" cy="515938"/>
            <a:chOff x="0" y="3974"/>
            <a:chExt cx="5760" cy="325"/>
          </a:xfrm>
        </p:grpSpPr>
        <p:sp>
          <p:nvSpPr>
            <p:cNvPr id="200708" name="Line 4"/>
            <p:cNvSpPr>
              <a:spLocks noChangeShapeType="1"/>
            </p:cNvSpPr>
            <p:nvPr/>
          </p:nvSpPr>
          <p:spPr bwMode="auto">
            <a:xfrm>
              <a:off x="113" y="3974"/>
              <a:ext cx="553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0709" name="Text Box 5"/>
            <p:cNvSpPr txBox="1">
              <a:spLocks noChangeArrowheads="1"/>
            </p:cNvSpPr>
            <p:nvPr/>
          </p:nvSpPr>
          <p:spPr bwMode="auto">
            <a:xfrm>
              <a:off x="0" y="4020"/>
              <a:ext cx="5760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1200" b="1">
                  <a:latin typeface="Verdana" pitchFamily="34" charset="0"/>
                </a:rPr>
                <a:t>© В.И. Сергеев                                              Международный центр логистики ГУ-ВШЭ</a:t>
              </a:r>
              <a:endParaRPr lang="ru-RU" sz="1200">
                <a:latin typeface="Verdana" pitchFamily="34" charset="0"/>
              </a:endParaRPr>
            </a:p>
            <a:p>
              <a:pPr algn="ctr"/>
              <a:r>
                <a:rPr lang="ru-RU" sz="1100">
                  <a:latin typeface="Verdana" pitchFamily="34" charset="0"/>
                </a:rPr>
                <a:t>Тел</a:t>
              </a:r>
              <a:r>
                <a:rPr lang="de-DE" sz="1100">
                  <a:latin typeface="Verdana" pitchFamily="34" charset="0"/>
                </a:rPr>
                <a:t>./</a:t>
              </a:r>
              <a:r>
                <a:rPr lang="ru-RU" sz="1100">
                  <a:latin typeface="Verdana" pitchFamily="34" charset="0"/>
                </a:rPr>
                <a:t>факс</a:t>
              </a:r>
              <a:r>
                <a:rPr lang="de-DE" sz="1100">
                  <a:latin typeface="Verdana" pitchFamily="34" charset="0"/>
                </a:rPr>
                <a:t>: (095) 152-06-31, 152-11-71, 152-09-71    E-mail: sergeev@mclog.ru</a:t>
              </a:r>
              <a:endParaRPr lang="ru-RU" sz="1200">
                <a:latin typeface="Verdana" pitchFamily="34" charset="0"/>
              </a:endParaRPr>
            </a:p>
          </p:txBody>
        </p:sp>
      </p:grpSp>
      <p:sp>
        <p:nvSpPr>
          <p:cNvPr id="200710" name="AutoShape 6"/>
          <p:cNvSpPr>
            <a:spLocks noChangeArrowheads="1"/>
          </p:cNvSpPr>
          <p:nvPr/>
        </p:nvSpPr>
        <p:spPr bwMode="auto">
          <a:xfrm>
            <a:off x="250825" y="1628775"/>
            <a:ext cx="8642350" cy="4608513"/>
          </a:xfrm>
          <a:prstGeom prst="wedgeRectCallout">
            <a:avLst>
              <a:gd name="adj1" fmla="val -1287"/>
              <a:gd name="adj2" fmla="val -57787"/>
            </a:avLst>
          </a:prstGeom>
          <a:solidFill>
            <a:srgbClr val="FFFFB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00711" name="Text Box 7"/>
          <p:cNvSpPr txBox="1">
            <a:spLocks noChangeArrowheads="1"/>
          </p:cNvSpPr>
          <p:nvPr/>
        </p:nvSpPr>
        <p:spPr bwMode="auto">
          <a:xfrm>
            <a:off x="250825" y="1628775"/>
            <a:ext cx="864235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Blip>
                <a:blip r:embed="rId3"/>
              </a:buBlip>
            </a:pPr>
            <a:r>
              <a:rPr lang="ru-RU" sz="2400" b="1">
                <a:latin typeface="Verdana" pitchFamily="34" charset="0"/>
              </a:rPr>
              <a:t> </a:t>
            </a:r>
            <a:r>
              <a:rPr lang="ru-RU" sz="2400" b="1">
                <a:solidFill>
                  <a:srgbClr val="000066"/>
                </a:solidFill>
                <a:latin typeface="Verdana" pitchFamily="34" charset="0"/>
              </a:rPr>
              <a:t>управление запасами;</a:t>
            </a:r>
          </a:p>
          <a:p>
            <a:pPr>
              <a:buFontTx/>
              <a:buBlip>
                <a:blip r:embed="rId3"/>
              </a:buBlip>
            </a:pPr>
            <a:r>
              <a:rPr lang="ru-RU" sz="2400" b="1">
                <a:solidFill>
                  <a:srgbClr val="000066"/>
                </a:solidFill>
                <a:latin typeface="Verdana" pitchFamily="34" charset="0"/>
              </a:rPr>
              <a:t> управление циклом выполнения заказа;</a:t>
            </a:r>
          </a:p>
          <a:p>
            <a:pPr>
              <a:buFontTx/>
              <a:buBlip>
                <a:blip r:embed="rId3"/>
              </a:buBlip>
            </a:pPr>
            <a:r>
              <a:rPr lang="ru-RU" sz="2400" b="1">
                <a:solidFill>
                  <a:srgbClr val="000066"/>
                </a:solidFill>
                <a:latin typeface="Verdana" pitchFamily="34" charset="0"/>
              </a:rPr>
              <a:t> интегрированное планирование и прогнозирование;</a:t>
            </a:r>
          </a:p>
          <a:p>
            <a:pPr>
              <a:buFontTx/>
              <a:buBlip>
                <a:blip r:embed="rId3"/>
              </a:buBlip>
            </a:pPr>
            <a:r>
              <a:rPr lang="ru-RU" sz="2400" b="1">
                <a:solidFill>
                  <a:srgbClr val="000066"/>
                </a:solidFill>
                <a:latin typeface="Verdana" pitchFamily="34" charset="0"/>
              </a:rPr>
              <a:t> межфункциональная и межорганизационная логистическая координация;</a:t>
            </a:r>
          </a:p>
          <a:p>
            <a:pPr>
              <a:buFontTx/>
              <a:buBlip>
                <a:blip r:embed="rId3"/>
              </a:buBlip>
            </a:pPr>
            <a:r>
              <a:rPr lang="ru-RU" sz="2400" b="1">
                <a:solidFill>
                  <a:srgbClr val="000066"/>
                </a:solidFill>
                <a:latin typeface="Verdana" pitchFamily="34" charset="0"/>
              </a:rPr>
              <a:t> поддержание стандартов качества логистического сервиса;</a:t>
            </a:r>
          </a:p>
          <a:p>
            <a:pPr>
              <a:buFontTx/>
              <a:buBlip>
                <a:blip r:embed="rId3"/>
              </a:buBlip>
            </a:pPr>
            <a:r>
              <a:rPr lang="ru-RU" sz="2400" b="1">
                <a:solidFill>
                  <a:srgbClr val="000066"/>
                </a:solidFill>
                <a:latin typeface="Verdana" pitchFamily="34" charset="0"/>
              </a:rPr>
              <a:t> управление логистическими рисками;</a:t>
            </a:r>
          </a:p>
          <a:p>
            <a:pPr>
              <a:buFontTx/>
              <a:buBlip>
                <a:blip r:embed="rId3"/>
              </a:buBlip>
            </a:pPr>
            <a:r>
              <a:rPr lang="ru-RU" sz="2400" b="1">
                <a:solidFill>
                  <a:srgbClr val="000066"/>
                </a:solidFill>
                <a:latin typeface="Verdana" pitchFamily="34" charset="0"/>
              </a:rPr>
              <a:t> управление функциональным жизненным циклом изделия и др.</a:t>
            </a:r>
            <a:r>
              <a:rPr lang="ru-RU">
                <a:latin typeface="Verdana" pitchFamily="34" charset="0"/>
              </a:rPr>
              <a:t> 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ext Box 2"/>
          <p:cNvSpPr txBox="1">
            <a:spLocks noChangeArrowheads="1"/>
          </p:cNvSpPr>
          <p:nvPr/>
        </p:nvSpPr>
        <p:spPr bwMode="auto">
          <a:xfrm>
            <a:off x="179388" y="115888"/>
            <a:ext cx="8713787" cy="701675"/>
          </a:xfrm>
          <a:prstGeom prst="rect">
            <a:avLst/>
          </a:prstGeom>
          <a:solidFill>
            <a:srgbClr val="C3FDE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  <a:latin typeface="Verdana" pitchFamily="34" charset="0"/>
              </a:rPr>
              <a:t>РЕКОМЕНДУЕМАЯ ЛИТЕРАТУРА ПО ЛОГИСТИКЕ И УПРАВЛЕНИЮ ЦЕПЯМИ ПОСТАВОК</a:t>
            </a:r>
          </a:p>
        </p:txBody>
      </p:sp>
      <p:sp>
        <p:nvSpPr>
          <p:cNvPr id="122883" name="AutoShape 3"/>
          <p:cNvSpPr>
            <a:spLocks noChangeArrowheads="1"/>
          </p:cNvSpPr>
          <p:nvPr/>
        </p:nvSpPr>
        <p:spPr bwMode="auto">
          <a:xfrm>
            <a:off x="179388" y="1268413"/>
            <a:ext cx="8785225" cy="5040312"/>
          </a:xfrm>
          <a:prstGeom prst="wedgeRectCallout">
            <a:avLst>
              <a:gd name="adj1" fmla="val -4083"/>
              <a:gd name="adj2" fmla="val -57148"/>
            </a:avLst>
          </a:prstGeom>
          <a:solidFill>
            <a:srgbClr val="FFFFA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22887" name="Text Box 7"/>
          <p:cNvSpPr txBox="1">
            <a:spLocks noChangeArrowheads="1"/>
          </p:cNvSpPr>
          <p:nvPr/>
        </p:nvSpPr>
        <p:spPr bwMode="auto">
          <a:xfrm>
            <a:off x="250825" y="1341438"/>
            <a:ext cx="856932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Clr>
                <a:srgbClr val="000000"/>
              </a:buClr>
              <a:buFont typeface="Arial" charset="0"/>
              <a:buAutoNum type="arabicPeriod"/>
            </a:pPr>
            <a:r>
              <a:rPr lang="ru-RU" sz="1600" b="1">
                <a:solidFill>
                  <a:srgbClr val="FF0000"/>
                </a:solidFill>
              </a:rPr>
              <a:t>Бауэрсокс Д.Дж., Клосс Д.Дж. Логистика. Интегрированная цепь поставок. – М.: Изд. ЗАО «ОЛИМП-БИЗНЕС», 2001. 640с.</a:t>
            </a:r>
            <a:r>
              <a:rPr lang="ru-RU" sz="1600" b="1">
                <a:solidFill>
                  <a:srgbClr val="000000"/>
                </a:solidFill>
              </a:rPr>
              <a:t> </a:t>
            </a:r>
          </a:p>
          <a:p>
            <a:pPr marL="342900" indent="-342900">
              <a:buClr>
                <a:srgbClr val="000000"/>
              </a:buClr>
              <a:buFont typeface="Arial" charset="0"/>
              <a:buAutoNum type="arabicPeriod"/>
            </a:pPr>
            <a:r>
              <a:rPr lang="ru-RU" sz="1600" b="1"/>
              <a:t>Иванов Д.А. Логистика. Стратегическая кооперация.  - М.: Вершина, 2006. 176с.</a:t>
            </a:r>
          </a:p>
          <a:p>
            <a:pPr marL="342900" indent="-342900">
              <a:buClr>
                <a:srgbClr val="000000"/>
              </a:buClr>
              <a:buFont typeface="Arial" charset="0"/>
              <a:buAutoNum type="arabicPeriod"/>
            </a:pPr>
            <a:r>
              <a:rPr lang="ru-RU" sz="1600" b="1"/>
              <a:t>Кристофер М. Логистика и управление цепочками поставок. Пер. с англ. – Спб.: Питер, 2004. 316с.</a:t>
            </a:r>
            <a:endParaRPr lang="ru-RU" sz="1600"/>
          </a:p>
          <a:p>
            <a:pPr marL="342900" indent="-342900">
              <a:buClr>
                <a:srgbClr val="000000"/>
              </a:buClr>
              <a:buFont typeface="Arial" charset="0"/>
              <a:buAutoNum type="arabicPeriod"/>
            </a:pPr>
            <a:r>
              <a:rPr lang="ru-RU" sz="1600" b="1">
                <a:solidFill>
                  <a:srgbClr val="FF0000"/>
                </a:solidFill>
              </a:rPr>
              <a:t>Логистика. Учебник: Полный курс МВА. / Под редакцией профессора В.И. Сергеева. – М.: Эксмо, 2008. 944с.</a:t>
            </a:r>
            <a:r>
              <a:rPr lang="ru-RU" sz="1600" b="1">
                <a:solidFill>
                  <a:srgbClr val="000000"/>
                </a:solidFill>
              </a:rPr>
              <a:t> </a:t>
            </a:r>
          </a:p>
          <a:p>
            <a:pPr marL="342900" indent="-342900">
              <a:buClr>
                <a:srgbClr val="000000"/>
              </a:buClr>
              <a:buFont typeface="Arial" charset="0"/>
              <a:buAutoNum type="arabicPeriod"/>
            </a:pPr>
            <a:r>
              <a:rPr lang="ru-RU" sz="1600" b="1">
                <a:solidFill>
                  <a:srgbClr val="FF0000"/>
                </a:solidFill>
              </a:rPr>
              <a:t>Корпоративная логистика. 300 ответов на вопросы профессионалов. / Под общей и научной редакцией профессора В.И. Сергеева. – М.: ИНФРА-М, 2004. 976с.</a:t>
            </a:r>
            <a:r>
              <a:rPr lang="ru-RU" sz="1600" b="1">
                <a:solidFill>
                  <a:srgbClr val="000000"/>
                </a:solidFill>
              </a:rPr>
              <a:t> </a:t>
            </a:r>
          </a:p>
          <a:p>
            <a:pPr marL="342900" indent="-342900">
              <a:buClr>
                <a:srgbClr val="000000"/>
              </a:buClr>
              <a:buFont typeface="Arial" charset="0"/>
              <a:buAutoNum type="arabicPeriod"/>
            </a:pPr>
            <a:r>
              <a:rPr lang="ru-RU" sz="1600" b="1"/>
              <a:t>Резер С.М., Родников А.Н. Логистика. Словарь терминов. – М.: ВИНИТИ РАН, 2007. – 412с. </a:t>
            </a:r>
          </a:p>
          <a:p>
            <a:pPr marL="342900" indent="-342900">
              <a:buClr>
                <a:srgbClr val="000000"/>
              </a:buClr>
              <a:buFont typeface="Arial" charset="0"/>
              <a:buAutoNum type="arabicPeriod"/>
            </a:pPr>
            <a:r>
              <a:rPr lang="ru-RU" sz="1600" b="1">
                <a:solidFill>
                  <a:srgbClr val="FF0000"/>
                </a:solidFill>
              </a:rPr>
              <a:t>Сток Дж.Р., Ламберт Д.М. Стратегическое управление логистикой. Пер. с англ. 4-е изд. – М.: ИНФРА-М, 2005. 976с.</a:t>
            </a:r>
            <a:r>
              <a:rPr lang="ru-RU" sz="1600" b="1">
                <a:solidFill>
                  <a:srgbClr val="000000"/>
                </a:solidFill>
              </a:rPr>
              <a:t> </a:t>
            </a:r>
          </a:p>
          <a:p>
            <a:pPr marL="342900" indent="-342900">
              <a:buClr>
                <a:srgbClr val="000000"/>
              </a:buClr>
              <a:buFont typeface="Arial" charset="0"/>
              <a:buAutoNum type="arabicPeriod"/>
            </a:pPr>
            <a:r>
              <a:rPr lang="ru-RU" sz="1600" b="1">
                <a:solidFill>
                  <a:srgbClr val="FF3300"/>
                </a:solidFill>
              </a:rPr>
              <a:t>Управление цепями поставок: Учебник издательства </a:t>
            </a:r>
            <a:r>
              <a:rPr lang="en-US" sz="1600" b="1">
                <a:solidFill>
                  <a:srgbClr val="FF3300"/>
                </a:solidFill>
              </a:rPr>
              <a:t>Gower</a:t>
            </a:r>
            <a:r>
              <a:rPr lang="ru-RU" sz="1600" b="1">
                <a:solidFill>
                  <a:srgbClr val="FF3300"/>
                </a:solidFill>
              </a:rPr>
              <a:t> / Под ред. Дж. Гатторны (ред. Р. Огулин, М. Рейнольдс); Перевод с 5-го англ. изд. под науч. ред. д.э.н., проф. В.И. Сергеева.  –  М.: ИНФРА-М, 2008. – 670с.</a:t>
            </a:r>
            <a:r>
              <a:rPr lang="ru-RU" sz="1600"/>
              <a:t> </a:t>
            </a:r>
            <a:endParaRPr lang="ru-RU" sz="1600" b="1">
              <a:solidFill>
                <a:srgbClr val="000000"/>
              </a:solidFill>
            </a:endParaRPr>
          </a:p>
          <a:p>
            <a:pPr marL="342900" indent="-342900">
              <a:buClr>
                <a:srgbClr val="000000"/>
              </a:buClr>
              <a:buFont typeface="Arial" charset="0"/>
              <a:buAutoNum type="arabicPeriod"/>
            </a:pPr>
            <a:r>
              <a:rPr lang="ru-RU" sz="1600" b="1"/>
              <a:t>Харрисон Алан, Ван Хоук Ремко. Управление логистикой: разработка стратегий логистических операций / Пер. с англ. Под ред. О.Е. Михейцева. – Днепропетровск: Баланс Бизнес Букс, 2007. 368с.</a:t>
            </a:r>
            <a:r>
              <a:rPr lang="ru-RU" sz="160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Номер слайда 5"/>
          <p:cNvSpPr txBox="1">
            <a:spLocks noGrp="1"/>
          </p:cNvSpPr>
          <p:nvPr/>
        </p:nvSpPr>
        <p:spPr bwMode="auto">
          <a:xfrm>
            <a:off x="6588125" y="61658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306" tIns="45652" rIns="91306" bIns="45652"/>
          <a:lstStyle/>
          <a:p>
            <a:pPr algn="r">
              <a:defRPr/>
            </a:pPr>
            <a:fld id="{D68A9006-766B-45BC-A186-83D9CA68F41C}" type="slidenum">
              <a:rPr lang="ru-RU" sz="1400">
                <a:latin typeface="+mn-lt"/>
              </a:rPr>
              <a:pPr algn="r">
                <a:defRPr/>
              </a:pPr>
              <a:t>20</a:t>
            </a:fld>
            <a:endParaRPr lang="ru-RU" sz="1400">
              <a:latin typeface="+mn-lt"/>
            </a:endParaRPr>
          </a:p>
        </p:txBody>
      </p:sp>
      <p:sp>
        <p:nvSpPr>
          <p:cNvPr id="17520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88913"/>
            <a:ext cx="8229600" cy="719137"/>
          </a:xfrm>
          <a:effectLst>
            <a:outerShdw dist="35921" dir="2700000" algn="ctr" rotWithShape="0">
              <a:schemeClr val="bg2"/>
            </a:outerShdw>
          </a:effectLst>
        </p:spPr>
        <p:txBody>
          <a:bodyPr lIns="91306" tIns="45652" rIns="91306" bIns="45652"/>
          <a:lstStyle/>
          <a:p>
            <a:pPr>
              <a:lnSpc>
                <a:spcPct val="80000"/>
              </a:lnSpc>
              <a:defRPr/>
            </a:pPr>
            <a:r>
              <a:rPr lang="ru-RU" sz="28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  <a:ea typeface="+mj-ea"/>
                <a:cs typeface="+mj-cs"/>
              </a:rPr>
              <a:t>Логистические операции и функции </a:t>
            </a:r>
            <a:br>
              <a:rPr lang="ru-RU" sz="28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  <a:ea typeface="+mj-ea"/>
                <a:cs typeface="+mj-cs"/>
              </a:rPr>
            </a:br>
            <a:r>
              <a:rPr lang="ru-RU" sz="28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  <a:ea typeface="+mj-ea"/>
                <a:cs typeface="+mj-cs"/>
              </a:rPr>
              <a:t>в снабжении </a:t>
            </a:r>
            <a:r>
              <a:rPr lang="ru-RU" sz="28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  <a:ea typeface="+mj-ea"/>
                <a:cs typeface="+mj-cs"/>
              </a:rPr>
              <a:t>(пример)</a:t>
            </a:r>
          </a:p>
        </p:txBody>
      </p:sp>
      <p:sp>
        <p:nvSpPr>
          <p:cNvPr id="313348" name="Text Box 3"/>
          <p:cNvSpPr txBox="1">
            <a:spLocks noChangeArrowheads="1"/>
          </p:cNvSpPr>
          <p:nvPr/>
        </p:nvSpPr>
        <p:spPr bwMode="auto">
          <a:xfrm>
            <a:off x="2987675" y="981075"/>
            <a:ext cx="2160588" cy="7588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06" tIns="45652" rIns="91306" bIns="45652" anchor="ctr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b="1">
                <a:latin typeface="Verdana" pitchFamily="34" charset="0"/>
              </a:rPr>
              <a:t>Закупочная деятельность (снабжение)</a:t>
            </a:r>
          </a:p>
        </p:txBody>
      </p:sp>
      <p:sp>
        <p:nvSpPr>
          <p:cNvPr id="313349" name="Text Box 4"/>
          <p:cNvSpPr txBox="1">
            <a:spLocks noChangeArrowheads="1"/>
          </p:cNvSpPr>
          <p:nvPr/>
        </p:nvSpPr>
        <p:spPr bwMode="auto">
          <a:xfrm>
            <a:off x="1042988" y="1917700"/>
            <a:ext cx="2305050" cy="4921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06" tIns="45652" rIns="91306" bIns="45652" anchor="ctr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>
                <a:latin typeface="Verdana" pitchFamily="34" charset="0"/>
              </a:rPr>
              <a:t>Управление закупками</a:t>
            </a:r>
          </a:p>
        </p:txBody>
      </p:sp>
      <p:sp>
        <p:nvSpPr>
          <p:cNvPr id="313350" name="Text Box 5"/>
          <p:cNvSpPr txBox="1">
            <a:spLocks noChangeArrowheads="1"/>
          </p:cNvSpPr>
          <p:nvPr/>
        </p:nvSpPr>
        <p:spPr bwMode="auto">
          <a:xfrm>
            <a:off x="4067175" y="2062163"/>
            <a:ext cx="3484563" cy="68738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06" tIns="45652" rIns="91306" bIns="45652" anchor="ctr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>
                <a:latin typeface="Verdana" pitchFamily="34" charset="0"/>
              </a:rPr>
              <a:t>Управление поставщиками </a:t>
            </a:r>
          </a:p>
          <a:p>
            <a:pPr algn="ctr">
              <a:lnSpc>
                <a:spcPct val="80000"/>
              </a:lnSpc>
            </a:pPr>
            <a:r>
              <a:rPr lang="ru-RU" sz="1600" b="1">
                <a:latin typeface="Verdana" pitchFamily="34" charset="0"/>
              </a:rPr>
              <a:t>(перевозчиками, </a:t>
            </a:r>
          </a:p>
          <a:p>
            <a:pPr algn="ctr">
              <a:lnSpc>
                <a:spcPct val="80000"/>
              </a:lnSpc>
            </a:pPr>
            <a:r>
              <a:rPr lang="ru-RU" sz="1600" b="1">
                <a:latin typeface="Verdana" pitchFamily="34" charset="0"/>
              </a:rPr>
              <a:t>подрядчиками)</a:t>
            </a:r>
          </a:p>
        </p:txBody>
      </p:sp>
      <p:sp>
        <p:nvSpPr>
          <p:cNvPr id="313351" name="Line 11"/>
          <p:cNvSpPr>
            <a:spLocks noChangeShapeType="1"/>
          </p:cNvSpPr>
          <p:nvPr/>
        </p:nvSpPr>
        <p:spPr bwMode="auto">
          <a:xfrm>
            <a:off x="827088" y="2206625"/>
            <a:ext cx="0" cy="34559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3352" name="Text Box 12"/>
          <p:cNvSpPr txBox="1">
            <a:spLocks noChangeArrowheads="1"/>
          </p:cNvSpPr>
          <p:nvPr/>
        </p:nvSpPr>
        <p:spPr bwMode="auto">
          <a:xfrm>
            <a:off x="1187450" y="2565400"/>
            <a:ext cx="2159000" cy="492125"/>
          </a:xfrm>
          <a:prstGeom prst="rect">
            <a:avLst/>
          </a:prstGeom>
          <a:solidFill>
            <a:srgbClr val="DBFEFF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06" tIns="45652" rIns="91306" bIns="45652" anchor="ctr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>
                <a:latin typeface="Arial Narrow" pitchFamily="34" charset="0"/>
              </a:rPr>
              <a:t>Планирование объёмов закупок (перевозок)</a:t>
            </a:r>
          </a:p>
        </p:txBody>
      </p:sp>
      <p:sp>
        <p:nvSpPr>
          <p:cNvPr id="313353" name="Text Box 13"/>
          <p:cNvSpPr txBox="1">
            <a:spLocks noChangeArrowheads="1"/>
          </p:cNvSpPr>
          <p:nvPr/>
        </p:nvSpPr>
        <p:spPr bwMode="auto">
          <a:xfrm>
            <a:off x="4284663" y="3502025"/>
            <a:ext cx="3240087" cy="296863"/>
          </a:xfrm>
          <a:prstGeom prst="rect">
            <a:avLst/>
          </a:prstGeom>
          <a:solidFill>
            <a:srgbClr val="DBFEFF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06" tIns="45652" rIns="91306" bIns="45652" anchor="ctr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>
                <a:latin typeface="Arial Narrow" pitchFamily="34" charset="0"/>
              </a:rPr>
              <a:t>Мониторинг выполнения заказов</a:t>
            </a:r>
          </a:p>
        </p:txBody>
      </p:sp>
      <p:sp>
        <p:nvSpPr>
          <p:cNvPr id="313354" name="Text Box 14"/>
          <p:cNvSpPr txBox="1">
            <a:spLocks noChangeArrowheads="1"/>
          </p:cNvSpPr>
          <p:nvPr/>
        </p:nvSpPr>
        <p:spPr bwMode="auto">
          <a:xfrm>
            <a:off x="1187450" y="4294188"/>
            <a:ext cx="2160588" cy="492125"/>
          </a:xfrm>
          <a:prstGeom prst="rect">
            <a:avLst/>
          </a:prstGeom>
          <a:solidFill>
            <a:srgbClr val="DBFEFF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53927" tIns="45652" rIns="53927" bIns="45652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>
                <a:latin typeface="Arial Narrow" pitchFamily="34" charset="0"/>
              </a:rPr>
              <a:t>Управление возвратными </a:t>
            </a:r>
          </a:p>
          <a:p>
            <a:pPr>
              <a:lnSpc>
                <a:spcPct val="80000"/>
              </a:lnSpc>
            </a:pPr>
            <a:r>
              <a:rPr lang="ru-RU" sz="1600">
                <a:latin typeface="Arial Narrow" pitchFamily="34" charset="0"/>
              </a:rPr>
              <a:t>потоками тары и отходов</a:t>
            </a:r>
          </a:p>
        </p:txBody>
      </p:sp>
      <p:sp>
        <p:nvSpPr>
          <p:cNvPr id="313355" name="Text Box 15"/>
          <p:cNvSpPr txBox="1">
            <a:spLocks noChangeArrowheads="1"/>
          </p:cNvSpPr>
          <p:nvPr/>
        </p:nvSpPr>
        <p:spPr bwMode="auto">
          <a:xfrm>
            <a:off x="4284663" y="2854325"/>
            <a:ext cx="3240087" cy="492125"/>
          </a:xfrm>
          <a:prstGeom prst="rect">
            <a:avLst/>
          </a:prstGeom>
          <a:solidFill>
            <a:srgbClr val="DBFEFF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06" tIns="45652" rIns="91306" bIns="45652" anchor="ctr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>
                <a:latin typeface="Arial Narrow" pitchFamily="34" charset="0"/>
              </a:rPr>
              <a:t>Выбор поставщиков </a:t>
            </a:r>
          </a:p>
          <a:p>
            <a:pPr algn="ctr">
              <a:lnSpc>
                <a:spcPct val="80000"/>
              </a:lnSpc>
            </a:pPr>
            <a:r>
              <a:rPr lang="ru-RU" sz="1600">
                <a:latin typeface="Arial Narrow" pitchFamily="34" charset="0"/>
              </a:rPr>
              <a:t>(перевозчиков, подрядчиков)</a:t>
            </a:r>
          </a:p>
        </p:txBody>
      </p:sp>
      <p:sp>
        <p:nvSpPr>
          <p:cNvPr id="313356" name="Line 17"/>
          <p:cNvSpPr>
            <a:spLocks noChangeShapeType="1"/>
          </p:cNvSpPr>
          <p:nvPr/>
        </p:nvSpPr>
        <p:spPr bwMode="auto">
          <a:xfrm>
            <a:off x="827088" y="2206625"/>
            <a:ext cx="2159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3357" name="Line 18"/>
          <p:cNvSpPr>
            <a:spLocks noChangeShapeType="1"/>
          </p:cNvSpPr>
          <p:nvPr/>
        </p:nvSpPr>
        <p:spPr bwMode="auto">
          <a:xfrm>
            <a:off x="827088" y="2781300"/>
            <a:ext cx="3603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13358" name="Line 19"/>
          <p:cNvSpPr>
            <a:spLocks noChangeShapeType="1"/>
          </p:cNvSpPr>
          <p:nvPr/>
        </p:nvSpPr>
        <p:spPr bwMode="auto">
          <a:xfrm>
            <a:off x="827088" y="3286125"/>
            <a:ext cx="3603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13359" name="Line 20"/>
          <p:cNvSpPr>
            <a:spLocks noChangeShapeType="1"/>
          </p:cNvSpPr>
          <p:nvPr/>
        </p:nvSpPr>
        <p:spPr bwMode="auto">
          <a:xfrm>
            <a:off x="827088" y="3933825"/>
            <a:ext cx="3603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13360" name="Line 21"/>
          <p:cNvSpPr>
            <a:spLocks noChangeShapeType="1"/>
          </p:cNvSpPr>
          <p:nvPr/>
        </p:nvSpPr>
        <p:spPr bwMode="auto">
          <a:xfrm>
            <a:off x="827088" y="4510088"/>
            <a:ext cx="3603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13361" name="Line 22"/>
          <p:cNvSpPr>
            <a:spLocks noChangeShapeType="1"/>
          </p:cNvSpPr>
          <p:nvPr/>
        </p:nvSpPr>
        <p:spPr bwMode="auto">
          <a:xfrm>
            <a:off x="827088" y="5086350"/>
            <a:ext cx="3603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13362" name="Line 23"/>
          <p:cNvSpPr>
            <a:spLocks noChangeShapeType="1"/>
          </p:cNvSpPr>
          <p:nvPr/>
        </p:nvSpPr>
        <p:spPr bwMode="auto">
          <a:xfrm>
            <a:off x="3924300" y="2493963"/>
            <a:ext cx="0" cy="15843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3363" name="Line 24"/>
          <p:cNvSpPr>
            <a:spLocks noChangeShapeType="1"/>
          </p:cNvSpPr>
          <p:nvPr/>
        </p:nvSpPr>
        <p:spPr bwMode="auto">
          <a:xfrm>
            <a:off x="3924300" y="2493963"/>
            <a:ext cx="1428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3364" name="Line 25"/>
          <p:cNvSpPr>
            <a:spLocks noChangeShapeType="1"/>
          </p:cNvSpPr>
          <p:nvPr/>
        </p:nvSpPr>
        <p:spPr bwMode="auto">
          <a:xfrm>
            <a:off x="3924300" y="3070225"/>
            <a:ext cx="3603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13365" name="Line 26"/>
          <p:cNvSpPr>
            <a:spLocks noChangeShapeType="1"/>
          </p:cNvSpPr>
          <p:nvPr/>
        </p:nvSpPr>
        <p:spPr bwMode="auto">
          <a:xfrm>
            <a:off x="3924300" y="3646488"/>
            <a:ext cx="3603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13366" name="Line 29"/>
          <p:cNvSpPr>
            <a:spLocks noChangeShapeType="1"/>
          </p:cNvSpPr>
          <p:nvPr/>
        </p:nvSpPr>
        <p:spPr bwMode="auto">
          <a:xfrm>
            <a:off x="3924300" y="4078288"/>
            <a:ext cx="3603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13367" name="Text Box 32"/>
          <p:cNvSpPr txBox="1">
            <a:spLocks noChangeArrowheads="1"/>
          </p:cNvSpPr>
          <p:nvPr/>
        </p:nvSpPr>
        <p:spPr bwMode="auto">
          <a:xfrm>
            <a:off x="1187450" y="4870450"/>
            <a:ext cx="2160588" cy="492125"/>
          </a:xfrm>
          <a:prstGeom prst="rect">
            <a:avLst/>
          </a:prstGeom>
          <a:solidFill>
            <a:srgbClr val="FFCC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9878" tIns="46737" rIns="89878" bIns="46737" anchor="ctr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>
                <a:latin typeface="Arial Narrow" pitchFamily="34" charset="0"/>
              </a:rPr>
              <a:t>Погрузка / выгрузка транспорта</a:t>
            </a:r>
          </a:p>
        </p:txBody>
      </p:sp>
      <p:sp>
        <p:nvSpPr>
          <p:cNvPr id="313368" name="Text Box 33"/>
          <p:cNvSpPr txBox="1">
            <a:spLocks noChangeArrowheads="1"/>
          </p:cNvSpPr>
          <p:nvPr/>
        </p:nvSpPr>
        <p:spPr bwMode="auto">
          <a:xfrm>
            <a:off x="4284663" y="3933825"/>
            <a:ext cx="3240087" cy="296863"/>
          </a:xfrm>
          <a:prstGeom prst="rect">
            <a:avLst/>
          </a:prstGeom>
          <a:solidFill>
            <a:srgbClr val="DBFEFF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06" tIns="45652" rIns="91306" bIns="45652" anchor="ctr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>
                <a:latin typeface="Arial Narrow" pitchFamily="34" charset="0"/>
              </a:rPr>
              <a:t>Правовое сопровождение поставок</a:t>
            </a:r>
          </a:p>
        </p:txBody>
      </p:sp>
      <p:sp>
        <p:nvSpPr>
          <p:cNvPr id="313369" name="Line 34"/>
          <p:cNvSpPr>
            <a:spLocks noChangeShapeType="1"/>
          </p:cNvSpPr>
          <p:nvPr/>
        </p:nvSpPr>
        <p:spPr bwMode="auto">
          <a:xfrm>
            <a:off x="827088" y="5662613"/>
            <a:ext cx="3603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13370" name="Text Box 37"/>
          <p:cNvSpPr txBox="1">
            <a:spLocks noChangeArrowheads="1"/>
          </p:cNvSpPr>
          <p:nvPr/>
        </p:nvSpPr>
        <p:spPr bwMode="auto">
          <a:xfrm>
            <a:off x="1187450" y="3717925"/>
            <a:ext cx="2160588" cy="492125"/>
          </a:xfrm>
          <a:prstGeom prst="rect">
            <a:avLst/>
          </a:prstGeom>
          <a:solidFill>
            <a:srgbClr val="DBFEFF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06" tIns="45652" rIns="91306" bIns="45652" anchor="ctr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>
                <a:latin typeface="Arial Narrow" pitchFamily="34" charset="0"/>
              </a:rPr>
              <a:t>Приёмка по количеству и качеству</a:t>
            </a:r>
          </a:p>
        </p:txBody>
      </p:sp>
      <p:sp>
        <p:nvSpPr>
          <p:cNvPr id="313371" name="Text Box 39"/>
          <p:cNvSpPr txBox="1">
            <a:spLocks noChangeArrowheads="1"/>
          </p:cNvSpPr>
          <p:nvPr/>
        </p:nvSpPr>
        <p:spPr bwMode="auto">
          <a:xfrm>
            <a:off x="1187450" y="5446713"/>
            <a:ext cx="2160588" cy="492125"/>
          </a:xfrm>
          <a:prstGeom prst="rect">
            <a:avLst/>
          </a:prstGeom>
          <a:solidFill>
            <a:srgbClr val="FFCC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9878" tIns="46737" rIns="89878" bIns="46737" anchor="ctr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>
                <a:latin typeface="Arial Narrow" pitchFamily="34" charset="0"/>
              </a:rPr>
              <a:t>Перевозка и экспедирование</a:t>
            </a:r>
          </a:p>
        </p:txBody>
      </p:sp>
      <p:sp>
        <p:nvSpPr>
          <p:cNvPr id="313372" name="AutoShape 44"/>
          <p:cNvSpPr>
            <a:spLocks noChangeArrowheads="1"/>
          </p:cNvSpPr>
          <p:nvPr/>
        </p:nvSpPr>
        <p:spPr bwMode="auto">
          <a:xfrm rot="5373708" flipV="1">
            <a:off x="2051844" y="980281"/>
            <a:ext cx="719138" cy="1152525"/>
          </a:xfrm>
          <a:custGeom>
            <a:avLst/>
            <a:gdLst>
              <a:gd name="T0" fmla="*/ 558211893 w 21600"/>
              <a:gd name="T1" fmla="*/ 0 h 21600"/>
              <a:gd name="T2" fmla="*/ 558211893 w 21600"/>
              <a:gd name="T3" fmla="*/ 2147483647 h 21600"/>
              <a:gd name="T4" fmla="*/ 119459000 w 21600"/>
              <a:gd name="T5" fmla="*/ 2147483647 h 21600"/>
              <a:gd name="T6" fmla="*/ 797129826 w 21600"/>
              <a:gd name="T7" fmla="*/ 1104560352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bg2"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lIns="90000" tIns="46800" rIns="90000" bIns="46800" anchor="ctr"/>
          <a:lstStyle/>
          <a:p>
            <a:endParaRPr lang="ru-RU" sz="4000">
              <a:latin typeface="Impact" pitchFamily="34" charset="0"/>
            </a:endParaRPr>
          </a:p>
        </p:txBody>
      </p:sp>
      <p:sp>
        <p:nvSpPr>
          <p:cNvPr id="313373" name="AutoShape 45"/>
          <p:cNvSpPr>
            <a:spLocks noChangeArrowheads="1"/>
          </p:cNvSpPr>
          <p:nvPr/>
        </p:nvSpPr>
        <p:spPr bwMode="auto">
          <a:xfrm rot="-5373708" flipH="1" flipV="1">
            <a:off x="5272882" y="1070768"/>
            <a:ext cx="863600" cy="1116013"/>
          </a:xfrm>
          <a:custGeom>
            <a:avLst/>
            <a:gdLst>
              <a:gd name="T0" fmla="*/ 966720207 w 21600"/>
              <a:gd name="T1" fmla="*/ 0 h 21600"/>
              <a:gd name="T2" fmla="*/ 966720207 w 21600"/>
              <a:gd name="T3" fmla="*/ 2139135744 h 21600"/>
              <a:gd name="T4" fmla="*/ 206880183 w 21600"/>
              <a:gd name="T5" fmla="*/ 2147483647 h 21600"/>
              <a:gd name="T6" fmla="*/ 1380480733 w 21600"/>
              <a:gd name="T7" fmla="*/ 1069567872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bg2"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lIns="90000" tIns="46800" rIns="90000" bIns="46800" anchor="ctr"/>
          <a:lstStyle/>
          <a:p>
            <a:endParaRPr lang="ru-RU" sz="4000">
              <a:latin typeface="Impact" pitchFamily="34" charset="0"/>
            </a:endParaRPr>
          </a:p>
        </p:txBody>
      </p:sp>
      <p:sp>
        <p:nvSpPr>
          <p:cNvPr id="313374" name="AutoShape 47"/>
          <p:cNvSpPr>
            <a:spLocks/>
          </p:cNvSpPr>
          <p:nvPr/>
        </p:nvSpPr>
        <p:spPr bwMode="auto">
          <a:xfrm>
            <a:off x="6372225" y="1222375"/>
            <a:ext cx="360363" cy="742950"/>
          </a:xfrm>
          <a:prstGeom prst="rightBrace">
            <a:avLst>
              <a:gd name="adj1" fmla="val 1718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endParaRPr lang="ru-RU" sz="4000">
              <a:latin typeface="Impact" pitchFamily="34" charset="0"/>
            </a:endParaRPr>
          </a:p>
        </p:txBody>
      </p:sp>
      <p:sp>
        <p:nvSpPr>
          <p:cNvPr id="313375" name="AutoShape 48"/>
          <p:cNvSpPr>
            <a:spLocks/>
          </p:cNvSpPr>
          <p:nvPr/>
        </p:nvSpPr>
        <p:spPr bwMode="auto">
          <a:xfrm>
            <a:off x="7667625" y="2062163"/>
            <a:ext cx="288925" cy="742950"/>
          </a:xfrm>
          <a:prstGeom prst="rightBrace">
            <a:avLst>
              <a:gd name="adj1" fmla="val 2142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endParaRPr lang="ru-RU" sz="4000">
              <a:latin typeface="Impact" pitchFamily="34" charset="0"/>
            </a:endParaRPr>
          </a:p>
        </p:txBody>
      </p:sp>
      <p:sp>
        <p:nvSpPr>
          <p:cNvPr id="313376" name="AutoShape 49"/>
          <p:cNvSpPr>
            <a:spLocks/>
          </p:cNvSpPr>
          <p:nvPr/>
        </p:nvSpPr>
        <p:spPr bwMode="auto">
          <a:xfrm>
            <a:off x="7667625" y="2924175"/>
            <a:ext cx="431800" cy="2952750"/>
          </a:xfrm>
          <a:prstGeom prst="rightBrace">
            <a:avLst>
              <a:gd name="adj1" fmla="val 5698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 anchor="ctr"/>
          <a:lstStyle/>
          <a:p>
            <a:endParaRPr lang="ru-RU" sz="4000">
              <a:latin typeface="Impact" pitchFamily="34" charset="0"/>
            </a:endParaRPr>
          </a:p>
        </p:txBody>
      </p:sp>
      <p:sp>
        <p:nvSpPr>
          <p:cNvPr id="313377" name="Rectangle 50"/>
          <p:cNvSpPr>
            <a:spLocks noChangeArrowheads="1"/>
          </p:cNvSpPr>
          <p:nvPr/>
        </p:nvSpPr>
        <p:spPr bwMode="auto">
          <a:xfrm>
            <a:off x="6659563" y="1341438"/>
            <a:ext cx="1296987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878" tIns="46737" rIns="89878" bIns="46737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b="1">
                <a:solidFill>
                  <a:schemeClr val="accent2"/>
                </a:solidFill>
                <a:latin typeface="Arial Narrow" pitchFamily="34" charset="0"/>
              </a:rPr>
              <a:t>Базисный уровень</a:t>
            </a:r>
          </a:p>
        </p:txBody>
      </p:sp>
      <p:sp>
        <p:nvSpPr>
          <p:cNvPr id="313378" name="Rectangle 51"/>
          <p:cNvSpPr>
            <a:spLocks noChangeArrowheads="1"/>
          </p:cNvSpPr>
          <p:nvPr/>
        </p:nvSpPr>
        <p:spPr bwMode="auto">
          <a:xfrm>
            <a:off x="7885113" y="2133600"/>
            <a:ext cx="1258887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878" tIns="46737" rIns="89878" bIns="46737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b="1">
                <a:solidFill>
                  <a:schemeClr val="accent2"/>
                </a:solidFill>
                <a:latin typeface="Arial Narrow" pitchFamily="34" charset="0"/>
              </a:rPr>
              <a:t>Ключевой уровень</a:t>
            </a:r>
          </a:p>
        </p:txBody>
      </p:sp>
      <p:sp>
        <p:nvSpPr>
          <p:cNvPr id="313379" name="Rectangle 53"/>
          <p:cNvSpPr>
            <a:spLocks noChangeArrowheads="1"/>
          </p:cNvSpPr>
          <p:nvPr/>
        </p:nvSpPr>
        <p:spPr bwMode="auto">
          <a:xfrm rot="-5400000">
            <a:off x="7535863" y="4137025"/>
            <a:ext cx="1946275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878" tIns="46737" rIns="89878" bIns="46737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b="1">
                <a:solidFill>
                  <a:schemeClr val="accent2"/>
                </a:solidFill>
                <a:latin typeface="Arial Narrow" pitchFamily="34" charset="0"/>
              </a:rPr>
              <a:t>Вспомогательный уровень</a:t>
            </a:r>
          </a:p>
        </p:txBody>
      </p:sp>
      <p:sp>
        <p:nvSpPr>
          <p:cNvPr id="313380" name="Text Box 33"/>
          <p:cNvSpPr txBox="1">
            <a:spLocks noChangeArrowheads="1"/>
          </p:cNvSpPr>
          <p:nvPr/>
        </p:nvSpPr>
        <p:spPr bwMode="auto">
          <a:xfrm>
            <a:off x="1187450" y="3141663"/>
            <a:ext cx="2160588" cy="492125"/>
          </a:xfrm>
          <a:prstGeom prst="rect">
            <a:avLst/>
          </a:prstGeom>
          <a:solidFill>
            <a:srgbClr val="DBFEFF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06" tIns="45652" rIns="91306" bIns="45652" anchor="ctr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>
                <a:latin typeface="Arial Narrow" pitchFamily="34" charset="0"/>
              </a:rPr>
              <a:t>Управление процедурами заказов</a:t>
            </a:r>
          </a:p>
        </p:txBody>
      </p:sp>
      <p:sp>
        <p:nvSpPr>
          <p:cNvPr id="313381" name="AutoShape 49"/>
          <p:cNvSpPr>
            <a:spLocks/>
          </p:cNvSpPr>
          <p:nvPr/>
        </p:nvSpPr>
        <p:spPr bwMode="auto">
          <a:xfrm rot="5400000">
            <a:off x="1871663" y="4616450"/>
            <a:ext cx="431800" cy="2952750"/>
          </a:xfrm>
          <a:prstGeom prst="rightBrace">
            <a:avLst>
              <a:gd name="adj1" fmla="val 56985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rot="10800000" vert="eaVert" lIns="90000" tIns="46800" rIns="90000" bIns="46800" anchor="ctr"/>
          <a:lstStyle/>
          <a:p>
            <a:endParaRPr lang="ru-RU" sz="4000">
              <a:latin typeface="Impact" pitchFamily="34" charset="0"/>
            </a:endParaRPr>
          </a:p>
        </p:txBody>
      </p:sp>
      <p:sp>
        <p:nvSpPr>
          <p:cNvPr id="313382" name="Rectangle 51"/>
          <p:cNvSpPr>
            <a:spLocks noChangeArrowheads="1"/>
          </p:cNvSpPr>
          <p:nvPr/>
        </p:nvSpPr>
        <p:spPr bwMode="auto">
          <a:xfrm>
            <a:off x="179388" y="6237288"/>
            <a:ext cx="381635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878" tIns="46737" rIns="89878" bIns="46737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b="1">
                <a:solidFill>
                  <a:schemeClr val="accent2"/>
                </a:solidFill>
                <a:latin typeface="Arial Narrow" pitchFamily="34" charset="0"/>
              </a:rPr>
              <a:t>Коммерческая и логистическая </a:t>
            </a:r>
          </a:p>
          <a:p>
            <a:pPr algn="ctr">
              <a:lnSpc>
                <a:spcPct val="80000"/>
              </a:lnSpc>
            </a:pPr>
            <a:r>
              <a:rPr lang="ru-RU" b="1">
                <a:solidFill>
                  <a:schemeClr val="accent2"/>
                </a:solidFill>
                <a:latin typeface="Arial Narrow" pitchFamily="34" charset="0"/>
              </a:rPr>
              <a:t>составляющие деятельности</a:t>
            </a:r>
          </a:p>
        </p:txBody>
      </p:sp>
      <p:sp>
        <p:nvSpPr>
          <p:cNvPr id="313383" name="AutoShape 49"/>
          <p:cNvSpPr>
            <a:spLocks/>
          </p:cNvSpPr>
          <p:nvPr/>
        </p:nvSpPr>
        <p:spPr bwMode="auto">
          <a:xfrm rot="5400000">
            <a:off x="5688013" y="2960688"/>
            <a:ext cx="431800" cy="3384550"/>
          </a:xfrm>
          <a:prstGeom prst="rightBrace">
            <a:avLst>
              <a:gd name="adj1" fmla="val 65319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rot="10800000" vert="eaVert" lIns="90000" tIns="46800" rIns="90000" bIns="46800" anchor="ctr"/>
          <a:lstStyle/>
          <a:p>
            <a:endParaRPr lang="ru-RU" sz="4000">
              <a:latin typeface="Impact" pitchFamily="34" charset="0"/>
            </a:endParaRPr>
          </a:p>
        </p:txBody>
      </p:sp>
      <p:sp>
        <p:nvSpPr>
          <p:cNvPr id="313384" name="Rectangle 51"/>
          <p:cNvSpPr>
            <a:spLocks noChangeArrowheads="1"/>
          </p:cNvSpPr>
          <p:nvPr/>
        </p:nvSpPr>
        <p:spPr bwMode="auto">
          <a:xfrm>
            <a:off x="3995738" y="4941888"/>
            <a:ext cx="3744912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878" tIns="46737" rIns="89878" bIns="46737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b="1">
                <a:solidFill>
                  <a:schemeClr val="accent2"/>
                </a:solidFill>
                <a:latin typeface="Arial Narrow" pitchFamily="34" charset="0"/>
              </a:rPr>
              <a:t>Рационализация базы поставщиков, отбор, координация их работы, оценивание показателей функционирования</a:t>
            </a:r>
            <a:endParaRPr lang="ru-RU" b="1">
              <a:solidFill>
                <a:schemeClr val="accent2"/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178" name="Group 2"/>
          <p:cNvGrpSpPr>
            <a:grpSpLocks/>
          </p:cNvGrpSpPr>
          <p:nvPr/>
        </p:nvGrpSpPr>
        <p:grpSpPr bwMode="auto">
          <a:xfrm>
            <a:off x="0" y="6308725"/>
            <a:ext cx="9144000" cy="515938"/>
            <a:chOff x="0" y="3974"/>
            <a:chExt cx="5760" cy="325"/>
          </a:xfrm>
        </p:grpSpPr>
        <p:sp>
          <p:nvSpPr>
            <p:cNvPr id="178179" name="Line 3"/>
            <p:cNvSpPr>
              <a:spLocks noChangeShapeType="1"/>
            </p:cNvSpPr>
            <p:nvPr/>
          </p:nvSpPr>
          <p:spPr bwMode="auto">
            <a:xfrm>
              <a:off x="113" y="3974"/>
              <a:ext cx="553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8180" name="Text Box 4"/>
            <p:cNvSpPr txBox="1">
              <a:spLocks noChangeArrowheads="1"/>
            </p:cNvSpPr>
            <p:nvPr/>
          </p:nvSpPr>
          <p:spPr bwMode="auto">
            <a:xfrm>
              <a:off x="0" y="4020"/>
              <a:ext cx="5760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1200" b="1">
                  <a:latin typeface="Verdana" pitchFamily="34" charset="0"/>
                </a:rPr>
                <a:t>© В.И. Сергеев                                              Международный центр логистики ГУ-ВШЭ</a:t>
              </a:r>
              <a:endParaRPr lang="ru-RU" sz="1200">
                <a:latin typeface="Verdana" pitchFamily="34" charset="0"/>
              </a:endParaRPr>
            </a:p>
            <a:p>
              <a:pPr algn="ctr"/>
              <a:r>
                <a:rPr lang="ru-RU" sz="1100">
                  <a:latin typeface="Verdana" pitchFamily="34" charset="0"/>
                </a:rPr>
                <a:t>Тел</a:t>
              </a:r>
              <a:r>
                <a:rPr lang="de-DE" sz="1100">
                  <a:latin typeface="Verdana" pitchFamily="34" charset="0"/>
                </a:rPr>
                <a:t>./</a:t>
              </a:r>
              <a:r>
                <a:rPr lang="ru-RU" sz="1100">
                  <a:latin typeface="Verdana" pitchFamily="34" charset="0"/>
                </a:rPr>
                <a:t>факс</a:t>
              </a:r>
              <a:r>
                <a:rPr lang="de-DE" sz="1100">
                  <a:latin typeface="Verdana" pitchFamily="34" charset="0"/>
                </a:rPr>
                <a:t>: (095) 152-06-31, 152-11-71, 152-09-71    E-mail: sergeev@mclog.ru</a:t>
              </a:r>
              <a:endParaRPr lang="ru-RU" sz="1200">
                <a:latin typeface="Verdana" pitchFamily="34" charset="0"/>
              </a:endParaRPr>
            </a:p>
          </p:txBody>
        </p:sp>
      </p:grpSp>
      <p:pic>
        <p:nvPicPr>
          <p:cNvPr id="178181" name="Picture 5" descr="j02991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412875"/>
            <a:ext cx="1003300" cy="1511300"/>
          </a:xfrm>
          <a:prstGeom prst="rect">
            <a:avLst/>
          </a:prstGeom>
          <a:noFill/>
        </p:spPr>
      </p:pic>
      <p:sp>
        <p:nvSpPr>
          <p:cNvPr id="178182" name="AutoShape 6"/>
          <p:cNvSpPr>
            <a:spLocks noChangeArrowheads="1"/>
          </p:cNvSpPr>
          <p:nvPr/>
        </p:nvSpPr>
        <p:spPr bwMode="auto">
          <a:xfrm>
            <a:off x="1835150" y="2133600"/>
            <a:ext cx="6626225" cy="3816350"/>
          </a:xfrm>
          <a:prstGeom prst="cloudCallout">
            <a:avLst>
              <a:gd name="adj1" fmla="val -60301"/>
              <a:gd name="adj2" fmla="val -34856"/>
            </a:avLst>
          </a:prstGeom>
          <a:solidFill>
            <a:srgbClr val="E3F2F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800" b="1">
              <a:solidFill>
                <a:srgbClr val="FF0000"/>
              </a:solidFill>
            </a:endParaRPr>
          </a:p>
          <a:p>
            <a:pPr algn="ctr"/>
            <a:r>
              <a:rPr lang="ru-RU" sz="2800" b="1">
                <a:solidFill>
                  <a:srgbClr val="FF0000"/>
                </a:solidFill>
              </a:rPr>
              <a:t>Оптимизация ресурсов</a:t>
            </a:r>
            <a:r>
              <a:rPr lang="ru-RU" sz="2800" b="1">
                <a:solidFill>
                  <a:srgbClr val="000066"/>
                </a:solidFill>
              </a:rPr>
              <a:t> при управлении основными и сопутствующими потоками</a:t>
            </a:r>
            <a:endParaRPr lang="ru-RU" sz="2400" b="1">
              <a:solidFill>
                <a:srgbClr val="000066"/>
              </a:solidFill>
            </a:endParaRPr>
          </a:p>
        </p:txBody>
      </p:sp>
      <p:sp>
        <p:nvSpPr>
          <p:cNvPr id="178183" name="Text Box 7"/>
          <p:cNvSpPr txBox="1">
            <a:spLocks noChangeArrowheads="1"/>
          </p:cNvSpPr>
          <p:nvPr/>
        </p:nvSpPr>
        <p:spPr bwMode="auto">
          <a:xfrm>
            <a:off x="0" y="692150"/>
            <a:ext cx="9144000" cy="519113"/>
          </a:xfrm>
          <a:prstGeom prst="rect">
            <a:avLst/>
          </a:prstGeom>
          <a:solidFill>
            <a:srgbClr val="D1FDF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CC0000"/>
                </a:solidFill>
                <a:latin typeface="Verdana" pitchFamily="34" charset="0"/>
              </a:rPr>
              <a:t>ПРЕДМЕТ ЛОГИСТИКИ</a:t>
            </a:r>
          </a:p>
        </p:txBody>
      </p:sp>
      <p:sp>
        <p:nvSpPr>
          <p:cNvPr id="178184" name="Text Box 8"/>
          <p:cNvSpPr txBox="1">
            <a:spLocks noChangeArrowheads="1"/>
          </p:cNvSpPr>
          <p:nvPr/>
        </p:nvSpPr>
        <p:spPr bwMode="auto">
          <a:xfrm>
            <a:off x="1476375" y="1341438"/>
            <a:ext cx="6983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66"/>
                </a:solidFill>
              </a:rPr>
              <a:t>(Для организаций бизнеса)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228600" y="1524000"/>
            <a:ext cx="7924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1600" b="1" i="0">
                <a:solidFill>
                  <a:srgbClr val="23468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Взаимоотношения с заказчиками на уровне мировых требований – это</a:t>
            </a:r>
            <a:r>
              <a:rPr lang="ru-RU" b="1" i="0">
                <a:solidFill>
                  <a:srgbClr val="23468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542925" y="2098675"/>
            <a:ext cx="2100263" cy="677863"/>
          </a:xfrm>
          <a:prstGeom prst="rect">
            <a:avLst/>
          </a:prstGeom>
          <a:solidFill>
            <a:srgbClr val="FEBFA0"/>
          </a:solidFill>
          <a:ln w="44450" cmpd="thickThin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1400" b="1" i="0">
                <a:solidFill>
                  <a:srgbClr val="2952A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Ничего лишнего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542925" y="3165475"/>
            <a:ext cx="2100263" cy="715963"/>
          </a:xfrm>
          <a:prstGeom prst="rect">
            <a:avLst/>
          </a:prstGeom>
          <a:solidFill>
            <a:srgbClr val="FEBFA0"/>
          </a:solidFill>
          <a:ln w="44450" cmpd="thickThin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1400" b="1" i="0">
                <a:solidFill>
                  <a:srgbClr val="2952A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Учет потребностей </a:t>
            </a:r>
          </a:p>
          <a:p>
            <a:pPr>
              <a:defRPr/>
            </a:pPr>
            <a:r>
              <a:rPr lang="ru-RU" sz="1400" b="1" i="0">
                <a:solidFill>
                  <a:srgbClr val="2952A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 нужд клиентов\</a:t>
            </a:r>
          </a:p>
          <a:p>
            <a:pPr>
              <a:defRPr/>
            </a:pPr>
            <a:r>
              <a:rPr lang="ru-RU" sz="1400" b="1" i="0">
                <a:solidFill>
                  <a:srgbClr val="2952A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потребителей</a:t>
            </a: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542925" y="4308475"/>
            <a:ext cx="2100263" cy="677863"/>
          </a:xfrm>
          <a:prstGeom prst="rect">
            <a:avLst/>
          </a:prstGeom>
          <a:solidFill>
            <a:srgbClr val="FEBFA0"/>
          </a:solidFill>
          <a:ln w="44450" cmpd="thickThin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1400" b="1" i="0">
                <a:solidFill>
                  <a:srgbClr val="2952A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Быстрое </a:t>
            </a:r>
          </a:p>
          <a:p>
            <a:pPr>
              <a:defRPr/>
            </a:pPr>
            <a:r>
              <a:rPr lang="ru-RU" sz="1400" b="1" i="0">
                <a:solidFill>
                  <a:srgbClr val="2952A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реагирование</a:t>
            </a: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542925" y="5299075"/>
            <a:ext cx="2100263" cy="636588"/>
          </a:xfrm>
          <a:prstGeom prst="rect">
            <a:avLst/>
          </a:prstGeom>
          <a:solidFill>
            <a:srgbClr val="FEBFA0"/>
          </a:solidFill>
          <a:ln w="44450" cmpd="thickThin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1400" b="1" i="0">
                <a:solidFill>
                  <a:srgbClr val="2952A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Надежность и </a:t>
            </a:r>
          </a:p>
          <a:p>
            <a:pPr>
              <a:defRPr/>
            </a:pPr>
            <a:r>
              <a:rPr lang="ru-RU" sz="1400" b="1" i="0">
                <a:solidFill>
                  <a:srgbClr val="2952A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безопасность </a:t>
            </a:r>
          </a:p>
        </p:txBody>
      </p:sp>
      <p:sp>
        <p:nvSpPr>
          <p:cNvPr id="31751" name="AutoShape 10"/>
          <p:cNvSpPr>
            <a:spLocks noChangeArrowheads="1"/>
          </p:cNvSpPr>
          <p:nvPr/>
        </p:nvSpPr>
        <p:spPr bwMode="auto">
          <a:xfrm>
            <a:off x="2803525" y="2327275"/>
            <a:ext cx="593725" cy="319088"/>
          </a:xfrm>
          <a:prstGeom prst="rightArrow">
            <a:avLst>
              <a:gd name="adj1" fmla="val 50000"/>
              <a:gd name="adj2" fmla="val 46517"/>
            </a:avLst>
          </a:prstGeom>
          <a:gradFill rotWithShape="1">
            <a:gsLst>
              <a:gs pos="0">
                <a:srgbClr val="FEBFA0"/>
              </a:gs>
              <a:gs pos="100000">
                <a:srgbClr val="DBC1C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2" name="AutoShape 11"/>
          <p:cNvSpPr>
            <a:spLocks noChangeArrowheads="1"/>
          </p:cNvSpPr>
          <p:nvPr/>
        </p:nvSpPr>
        <p:spPr bwMode="auto">
          <a:xfrm>
            <a:off x="2803525" y="3394075"/>
            <a:ext cx="593725" cy="319088"/>
          </a:xfrm>
          <a:prstGeom prst="rightArrow">
            <a:avLst>
              <a:gd name="adj1" fmla="val 50000"/>
              <a:gd name="adj2" fmla="val 46517"/>
            </a:avLst>
          </a:prstGeom>
          <a:gradFill rotWithShape="1">
            <a:gsLst>
              <a:gs pos="0">
                <a:srgbClr val="FEBFA0"/>
              </a:gs>
              <a:gs pos="100000">
                <a:srgbClr val="DBC1C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3" name="AutoShape 12"/>
          <p:cNvSpPr>
            <a:spLocks noChangeArrowheads="1"/>
          </p:cNvSpPr>
          <p:nvPr/>
        </p:nvSpPr>
        <p:spPr bwMode="auto">
          <a:xfrm>
            <a:off x="2803525" y="4537075"/>
            <a:ext cx="593725" cy="319088"/>
          </a:xfrm>
          <a:prstGeom prst="rightArrow">
            <a:avLst>
              <a:gd name="adj1" fmla="val 50000"/>
              <a:gd name="adj2" fmla="val 46517"/>
            </a:avLst>
          </a:prstGeom>
          <a:gradFill rotWithShape="1">
            <a:gsLst>
              <a:gs pos="0">
                <a:srgbClr val="FEBFA0"/>
              </a:gs>
              <a:gs pos="100000">
                <a:srgbClr val="DBC1C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4" name="AutoShape 13"/>
          <p:cNvSpPr>
            <a:spLocks noChangeArrowheads="1"/>
          </p:cNvSpPr>
          <p:nvPr/>
        </p:nvSpPr>
        <p:spPr bwMode="auto">
          <a:xfrm>
            <a:off x="2803525" y="5375275"/>
            <a:ext cx="593725" cy="319088"/>
          </a:xfrm>
          <a:prstGeom prst="rightArrow">
            <a:avLst>
              <a:gd name="adj1" fmla="val 50000"/>
              <a:gd name="adj2" fmla="val 46517"/>
            </a:avLst>
          </a:prstGeom>
          <a:gradFill rotWithShape="1">
            <a:gsLst>
              <a:gs pos="0">
                <a:srgbClr val="FEBFA0"/>
              </a:gs>
              <a:gs pos="100000">
                <a:srgbClr val="DBC1C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5" name="Rectangle 14"/>
          <p:cNvSpPr>
            <a:spLocks noChangeArrowheads="1"/>
          </p:cNvSpPr>
          <p:nvPr/>
        </p:nvSpPr>
        <p:spPr bwMode="auto">
          <a:xfrm>
            <a:off x="3554413" y="2098675"/>
            <a:ext cx="4370387" cy="990600"/>
          </a:xfrm>
          <a:prstGeom prst="rect">
            <a:avLst/>
          </a:prstGeom>
          <a:solidFill>
            <a:srgbClr val="DBC1C1">
              <a:alpha val="70195"/>
            </a:srgbClr>
          </a:solidFill>
          <a:ln w="38100" cmpd="dbl">
            <a:solidFill>
              <a:srgbClr val="000080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sz="1000" b="1" i="0" dirty="0"/>
              <a:t>Исключает все, что не имеет дополнительной ценности для конечного </a:t>
            </a:r>
            <a:r>
              <a:rPr lang="ru-RU" sz="1000" b="1" i="0" dirty="0" smtClean="0"/>
              <a:t>потребителя, </a:t>
            </a:r>
            <a:r>
              <a:rPr lang="ru-RU" sz="1000" b="1" i="0" dirty="0"/>
              <a:t>принимая во внимание все аспекты цепочки его создания -  время, запасы, материалы, инвентарь, людские ресурсы, активы, системы, процессы и т.д.</a:t>
            </a:r>
          </a:p>
        </p:txBody>
      </p:sp>
      <p:sp>
        <p:nvSpPr>
          <p:cNvPr id="31756" name="Rectangle 15"/>
          <p:cNvSpPr>
            <a:spLocks noChangeArrowheads="1"/>
          </p:cNvSpPr>
          <p:nvPr/>
        </p:nvSpPr>
        <p:spPr bwMode="auto">
          <a:xfrm>
            <a:off x="3554413" y="3241675"/>
            <a:ext cx="4370387" cy="990600"/>
          </a:xfrm>
          <a:prstGeom prst="rect">
            <a:avLst/>
          </a:prstGeom>
          <a:solidFill>
            <a:srgbClr val="DBC1C1">
              <a:alpha val="70195"/>
            </a:srgbClr>
          </a:solidFill>
          <a:ln w="38100" cmpd="dbl">
            <a:solidFill>
              <a:srgbClr val="000080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sz="1000" b="1" i="0" dirty="0"/>
              <a:t>Организация сети на всем ее протяжении основана на действительной потребности/спросе/потребителя и не только в плане базового удовлетворения </a:t>
            </a:r>
            <a:r>
              <a:rPr lang="ru-RU" sz="1000" b="1" i="0" dirty="0" smtClean="0"/>
              <a:t>требований, </a:t>
            </a:r>
            <a:r>
              <a:rPr lang="ru-RU" sz="1000" b="1" i="0" dirty="0"/>
              <a:t>но и в плане быстроты реакции на изменения в потребностях.</a:t>
            </a:r>
          </a:p>
        </p:txBody>
      </p:sp>
      <p:sp>
        <p:nvSpPr>
          <p:cNvPr id="31757" name="Rectangle 16"/>
          <p:cNvSpPr>
            <a:spLocks noChangeArrowheads="1"/>
          </p:cNvSpPr>
          <p:nvPr/>
        </p:nvSpPr>
        <p:spPr bwMode="auto">
          <a:xfrm>
            <a:off x="3581400" y="4384675"/>
            <a:ext cx="4343400" cy="762000"/>
          </a:xfrm>
          <a:prstGeom prst="rect">
            <a:avLst/>
          </a:prstGeom>
          <a:solidFill>
            <a:srgbClr val="DBC1C1">
              <a:alpha val="70195"/>
            </a:srgbClr>
          </a:solidFill>
          <a:ln w="38100" cmpd="dbl">
            <a:solidFill>
              <a:srgbClr val="000080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sz="1000" b="1" i="0" dirty="0"/>
              <a:t>Свойство быстро воспринимать и приспосабливаться к любым структурным изменениям, будь то изменения в спросе на потребительские </a:t>
            </a:r>
            <a:r>
              <a:rPr lang="ru-RU" sz="1000" b="1" i="0" dirty="0" smtClean="0"/>
              <a:t>свойства, </a:t>
            </a:r>
            <a:r>
              <a:rPr lang="ru-RU" sz="1000" b="1" i="0" dirty="0"/>
              <a:t>в организации, в конкуренции, на рынке, в технологии и т.д.</a:t>
            </a:r>
          </a:p>
        </p:txBody>
      </p:sp>
      <p:sp>
        <p:nvSpPr>
          <p:cNvPr id="31758" name="Rectangle 17"/>
          <p:cNvSpPr>
            <a:spLocks noChangeArrowheads="1"/>
          </p:cNvSpPr>
          <p:nvPr/>
        </p:nvSpPr>
        <p:spPr bwMode="auto">
          <a:xfrm>
            <a:off x="3594100" y="5299075"/>
            <a:ext cx="4330700" cy="796925"/>
          </a:xfrm>
          <a:prstGeom prst="rect">
            <a:avLst/>
          </a:prstGeom>
          <a:solidFill>
            <a:srgbClr val="DBC1C1">
              <a:alpha val="70195"/>
            </a:srgbClr>
          </a:solidFill>
          <a:ln w="38100" cmpd="dbl">
            <a:solidFill>
              <a:srgbClr val="000080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sz="1000" b="1" i="0"/>
              <a:t>Гарантируется, что безопасность людей в искусственно создаваемой среде жизнедеятельности и окружающей среды не является объектом компромиссных решений.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971550" y="4014788"/>
            <a:ext cx="1530350" cy="449262"/>
          </a:xfrm>
          <a:prstGeom prst="rect">
            <a:avLst/>
          </a:prstGeom>
          <a:solidFill>
            <a:srgbClr val="99CCFF"/>
          </a:solidFill>
          <a:ln w="38100" cmpd="dbl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1600" b="1" i="0"/>
              <a:t>Оборудование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971550" y="2619375"/>
            <a:ext cx="1530350" cy="449263"/>
          </a:xfrm>
          <a:prstGeom prst="rect">
            <a:avLst/>
          </a:prstGeom>
          <a:solidFill>
            <a:srgbClr val="99CCFF"/>
          </a:solidFill>
          <a:ln w="38100" cmpd="dbl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1600" b="1" i="0"/>
              <a:t>Сырье</a:t>
            </a: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6642100" y="2619375"/>
            <a:ext cx="1485900" cy="449263"/>
          </a:xfrm>
          <a:prstGeom prst="rect">
            <a:avLst/>
          </a:prstGeom>
          <a:solidFill>
            <a:srgbClr val="99CCFF"/>
          </a:solidFill>
          <a:ln w="38100" cmpd="dbl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1600" b="1" i="0"/>
              <a:t>Товары</a:t>
            </a: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6686550" y="4103688"/>
            <a:ext cx="1530350" cy="449262"/>
          </a:xfrm>
          <a:prstGeom prst="rect">
            <a:avLst/>
          </a:prstGeom>
          <a:solidFill>
            <a:srgbClr val="99CCFF"/>
          </a:solidFill>
          <a:ln w="38100" cmpd="dbl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i="0"/>
              <a:t>Информация</a:t>
            </a: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6642100" y="5408613"/>
            <a:ext cx="1485900" cy="449262"/>
          </a:xfrm>
          <a:prstGeom prst="rect">
            <a:avLst/>
          </a:prstGeom>
          <a:solidFill>
            <a:srgbClr val="99CCFF"/>
          </a:solidFill>
          <a:ln w="38100" cmpd="dbl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1600" b="1" i="0"/>
              <a:t>Финансы</a:t>
            </a:r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1016000" y="5454650"/>
            <a:ext cx="1485900" cy="449263"/>
          </a:xfrm>
          <a:prstGeom prst="rect">
            <a:avLst/>
          </a:prstGeom>
          <a:solidFill>
            <a:srgbClr val="99CCFF"/>
          </a:solidFill>
          <a:ln w="38100" cmpd="dbl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1600" b="1" i="0"/>
              <a:t>Персонал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3086100" y="1898650"/>
            <a:ext cx="3060700" cy="3286125"/>
            <a:chOff x="1944" y="2018"/>
            <a:chExt cx="1928" cy="2070"/>
          </a:xfrm>
        </p:grpSpPr>
        <p:sp>
          <p:nvSpPr>
            <p:cNvPr id="24589" name="Text Box 13"/>
            <p:cNvSpPr txBox="1">
              <a:spLocks noChangeArrowheads="1"/>
            </p:cNvSpPr>
            <p:nvPr/>
          </p:nvSpPr>
          <p:spPr bwMode="auto">
            <a:xfrm>
              <a:off x="2001" y="2330"/>
              <a:ext cx="1814" cy="1758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Char char="•"/>
                <a:defRPr/>
              </a:pPr>
              <a:r>
                <a:rPr lang="ru-RU" sz="1600" b="1" i="0"/>
                <a:t> Необходимый ресурс</a:t>
              </a:r>
            </a:p>
            <a:p>
              <a:pPr>
                <a:spcBef>
                  <a:spcPct val="50000"/>
                </a:spcBef>
                <a:buFontTx/>
                <a:buChar char="•"/>
                <a:defRPr/>
              </a:pPr>
              <a:r>
                <a:rPr lang="ru-RU" sz="1600" b="1" i="0"/>
                <a:t> В требуемом количестве </a:t>
              </a:r>
            </a:p>
            <a:p>
              <a:pPr>
                <a:spcBef>
                  <a:spcPct val="50000"/>
                </a:spcBef>
                <a:buFontTx/>
                <a:buChar char="•"/>
                <a:defRPr/>
              </a:pPr>
              <a:r>
                <a:rPr lang="ru-RU" sz="1600" b="1" i="0"/>
                <a:t> В нужном месте</a:t>
              </a:r>
            </a:p>
            <a:p>
              <a:pPr>
                <a:spcBef>
                  <a:spcPct val="50000"/>
                </a:spcBef>
                <a:buFontTx/>
                <a:buChar char="•"/>
                <a:defRPr/>
              </a:pPr>
              <a:r>
                <a:rPr lang="ru-RU" sz="1600" b="1" i="0"/>
                <a:t> В установленное время</a:t>
              </a:r>
            </a:p>
            <a:p>
              <a:pPr>
                <a:spcBef>
                  <a:spcPct val="50000"/>
                </a:spcBef>
                <a:buFontTx/>
                <a:buChar char="•"/>
                <a:defRPr/>
              </a:pPr>
              <a:r>
                <a:rPr lang="ru-RU" sz="1600" b="1" i="0"/>
                <a:t> Требуемого качества</a:t>
              </a:r>
            </a:p>
            <a:p>
              <a:pPr>
                <a:spcBef>
                  <a:spcPct val="50000"/>
                </a:spcBef>
                <a:buFontTx/>
                <a:buChar char="•"/>
                <a:defRPr/>
              </a:pPr>
              <a:r>
                <a:rPr lang="ru-RU" sz="1600" b="1" i="0"/>
                <a:t> По приемлемой цене</a:t>
              </a:r>
            </a:p>
            <a:p>
              <a:pPr>
                <a:spcBef>
                  <a:spcPct val="50000"/>
                </a:spcBef>
                <a:buFontTx/>
                <a:buChar char="•"/>
                <a:defRPr/>
              </a:pPr>
              <a:r>
                <a:rPr lang="ru-RU" sz="1600" b="1" i="0"/>
                <a:t> С оптимальными     затратами и капиталом</a:t>
              </a:r>
            </a:p>
          </p:txBody>
        </p:sp>
        <p:sp>
          <p:nvSpPr>
            <p:cNvPr id="24590" name="Rectangle 14"/>
            <p:cNvSpPr>
              <a:spLocks noChangeArrowheads="1"/>
            </p:cNvSpPr>
            <p:nvPr/>
          </p:nvSpPr>
          <p:spPr bwMode="auto">
            <a:xfrm>
              <a:off x="1944" y="2018"/>
              <a:ext cx="1928" cy="31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 b="1" i="0"/>
                <a:t>7 </a:t>
              </a:r>
              <a:r>
                <a:rPr lang="en-US" b="1" i="0"/>
                <a:t>right</a:t>
              </a:r>
              <a:endParaRPr lang="ru-RU" b="1" i="0"/>
            </a:p>
          </p:txBody>
        </p:sp>
      </p:grpSp>
      <p:sp>
        <p:nvSpPr>
          <p:cNvPr id="24591" name="Line 15"/>
          <p:cNvSpPr>
            <a:spLocks noChangeShapeType="1"/>
          </p:cNvSpPr>
          <p:nvPr/>
        </p:nvSpPr>
        <p:spPr bwMode="auto">
          <a:xfrm flipV="1">
            <a:off x="6102350" y="2889250"/>
            <a:ext cx="539750" cy="4048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592" name="Line 16"/>
          <p:cNvSpPr>
            <a:spLocks noChangeShapeType="1"/>
          </p:cNvSpPr>
          <p:nvPr/>
        </p:nvSpPr>
        <p:spPr bwMode="auto">
          <a:xfrm flipH="1" flipV="1">
            <a:off x="2501900" y="2843213"/>
            <a:ext cx="674688" cy="4048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593" name="Line 17"/>
          <p:cNvSpPr>
            <a:spLocks noChangeShapeType="1"/>
          </p:cNvSpPr>
          <p:nvPr/>
        </p:nvSpPr>
        <p:spPr bwMode="auto">
          <a:xfrm flipH="1">
            <a:off x="2501900" y="5184775"/>
            <a:ext cx="630238" cy="406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594" name="Line 18"/>
          <p:cNvSpPr>
            <a:spLocks noChangeShapeType="1"/>
          </p:cNvSpPr>
          <p:nvPr/>
        </p:nvSpPr>
        <p:spPr bwMode="auto">
          <a:xfrm flipH="1" flipV="1">
            <a:off x="2501900" y="4194175"/>
            <a:ext cx="6302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595" name="Line 19"/>
          <p:cNvSpPr>
            <a:spLocks noChangeShapeType="1"/>
          </p:cNvSpPr>
          <p:nvPr/>
        </p:nvSpPr>
        <p:spPr bwMode="auto">
          <a:xfrm flipV="1">
            <a:off x="6057900" y="4194175"/>
            <a:ext cx="584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596" name="Line 20"/>
          <p:cNvSpPr>
            <a:spLocks noChangeShapeType="1"/>
          </p:cNvSpPr>
          <p:nvPr/>
        </p:nvSpPr>
        <p:spPr bwMode="auto">
          <a:xfrm>
            <a:off x="6057900" y="5138738"/>
            <a:ext cx="584200" cy="406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228600" y="152400"/>
            <a:ext cx="8763000" cy="6445250"/>
            <a:chOff x="144" y="96"/>
            <a:chExt cx="5520" cy="4060"/>
          </a:xfrm>
        </p:grpSpPr>
        <p:grpSp>
          <p:nvGrpSpPr>
            <p:cNvPr id="4" name="Group 23"/>
            <p:cNvGrpSpPr>
              <a:grpSpLocks/>
            </p:cNvGrpSpPr>
            <p:nvPr/>
          </p:nvGrpSpPr>
          <p:grpSpPr bwMode="auto">
            <a:xfrm>
              <a:off x="144" y="96"/>
              <a:ext cx="5520" cy="554"/>
              <a:chOff x="144" y="96"/>
              <a:chExt cx="5520" cy="554"/>
            </a:xfrm>
          </p:grpSpPr>
          <p:pic>
            <p:nvPicPr>
              <p:cNvPr id="32788" name="Picture 24" descr="224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944" y="96"/>
                <a:ext cx="720" cy="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5" name="Group 25"/>
              <p:cNvGrpSpPr>
                <a:grpSpLocks/>
              </p:cNvGrpSpPr>
              <p:nvPr/>
            </p:nvGrpSpPr>
            <p:grpSpPr bwMode="auto">
              <a:xfrm>
                <a:off x="192" y="576"/>
                <a:ext cx="4224" cy="36"/>
                <a:chOff x="192" y="480"/>
                <a:chExt cx="4224" cy="36"/>
              </a:xfrm>
            </p:grpSpPr>
            <p:sp>
              <p:nvSpPr>
                <p:cNvPr id="32791" name="Line 26"/>
                <p:cNvSpPr>
                  <a:spLocks noChangeShapeType="1"/>
                </p:cNvSpPr>
                <p:nvPr/>
              </p:nvSpPr>
              <p:spPr bwMode="auto">
                <a:xfrm>
                  <a:off x="192" y="480"/>
                  <a:ext cx="422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 type="none" w="med" len="lg"/>
                </a:ln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  <p:sp>
              <p:nvSpPr>
                <p:cNvPr id="32792" name="Line 27"/>
                <p:cNvSpPr>
                  <a:spLocks noChangeShapeType="1"/>
                </p:cNvSpPr>
                <p:nvPr/>
              </p:nvSpPr>
              <p:spPr bwMode="auto">
                <a:xfrm>
                  <a:off x="192" y="516"/>
                  <a:ext cx="2880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 type="none" w="med" len="lg"/>
                </a:ln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</p:grpSp>
          <p:sp>
            <p:nvSpPr>
              <p:cNvPr id="24604" name="Rectangle 28"/>
              <p:cNvSpPr>
                <a:spLocks noChangeArrowheads="1"/>
              </p:cNvSpPr>
              <p:nvPr/>
            </p:nvSpPr>
            <p:spPr bwMode="auto">
              <a:xfrm>
                <a:off x="144" y="192"/>
                <a:ext cx="488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pPr>
                  <a:defRPr/>
                </a:pPr>
                <a:r>
                  <a:rPr lang="ru-RU" sz="1400" b="1" dirty="0">
                    <a:solidFill>
                      <a:srgbClr val="B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</a:rPr>
                  <a:t>Раздел 1.</a:t>
                </a:r>
                <a:br>
                  <a:rPr lang="ru-RU" sz="1400" b="1" dirty="0">
                    <a:solidFill>
                      <a:srgbClr val="B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</a:rPr>
                </a:br>
                <a:r>
                  <a:rPr lang="ru-RU" sz="1400" b="1" dirty="0">
                    <a:solidFill>
                      <a:srgbClr val="B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</a:rPr>
                  <a:t>Базовые положения </a:t>
                </a:r>
                <a:r>
                  <a:rPr lang="ru-RU" sz="1400" b="1" dirty="0" smtClean="0">
                    <a:solidFill>
                      <a:srgbClr val="B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</a:rPr>
                  <a:t>логистики</a:t>
                </a:r>
                <a:endParaRPr lang="ru-RU" sz="1400" b="1" i="0" dirty="0">
                  <a:solidFill>
                    <a:srgbClr val="B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endParaRPr>
              </a:p>
            </p:txBody>
          </p:sp>
        </p:grpSp>
        <p:grpSp>
          <p:nvGrpSpPr>
            <p:cNvPr id="6" name="Group 29"/>
            <p:cNvGrpSpPr>
              <a:grpSpLocks/>
            </p:cNvGrpSpPr>
            <p:nvPr/>
          </p:nvGrpSpPr>
          <p:grpSpPr bwMode="auto">
            <a:xfrm>
              <a:off x="192" y="654"/>
              <a:ext cx="5319" cy="3502"/>
              <a:chOff x="192" y="654"/>
              <a:chExt cx="5319" cy="3502"/>
            </a:xfrm>
          </p:grpSpPr>
          <p:sp>
            <p:nvSpPr>
              <p:cNvPr id="24606" name="Rectangle 30"/>
              <p:cNvSpPr>
                <a:spLocks noChangeArrowheads="1"/>
              </p:cNvSpPr>
              <p:nvPr/>
            </p:nvSpPr>
            <p:spPr bwMode="auto">
              <a:xfrm>
                <a:off x="192" y="654"/>
                <a:ext cx="4272" cy="288"/>
              </a:xfrm>
              <a:prstGeom prst="rect">
                <a:avLst/>
              </a:prstGeom>
              <a:solidFill>
                <a:srgbClr val="CCFFFF"/>
              </a:solidFill>
              <a:ln w="15875">
                <a:solidFill>
                  <a:srgbClr val="000080"/>
                </a:solidFill>
                <a:prstDash val="lgDash"/>
                <a:miter lim="800000"/>
                <a:headEnd/>
                <a:tailEnd/>
              </a:ln>
              <a:effectLst>
                <a:prstShdw prst="shdw17" dist="17961" dir="2700000">
                  <a:srgbClr val="000080">
                    <a:gamma/>
                    <a:shade val="60000"/>
                    <a:invGamma/>
                  </a:srgbClr>
                </a:prstShdw>
              </a:effectLst>
            </p:spPr>
            <p:txBody>
              <a:bodyPr anchor="ctr"/>
              <a:lstStyle/>
              <a:p>
                <a:pPr>
                  <a:defRPr/>
                </a:pPr>
                <a:r>
                  <a:rPr lang="ru-RU" sz="1400" b="1" i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Bookman Old Style" pitchFamily="18" charset="0"/>
                  </a:rPr>
                  <a:t>Предмет логистики</a:t>
                </a:r>
                <a:endParaRPr lang="ru-RU" sz="1400" i="0">
                  <a:solidFill>
                    <a:schemeClr val="tx2"/>
                  </a:solidFill>
                  <a:latin typeface="Bookman Old Style" pitchFamily="18" charset="0"/>
                </a:endParaRPr>
              </a:p>
            </p:txBody>
          </p:sp>
          <p:sp>
            <p:nvSpPr>
              <p:cNvPr id="24607" name="AutoShape 31"/>
              <p:cNvSpPr>
                <a:spLocks noChangeArrowheads="1"/>
              </p:cNvSpPr>
              <p:nvPr/>
            </p:nvSpPr>
            <p:spPr bwMode="auto">
              <a:xfrm>
                <a:off x="5284" y="3929"/>
                <a:ext cx="227" cy="227"/>
              </a:xfrm>
              <a:prstGeom prst="pentagon">
                <a:avLst/>
              </a:prstGeom>
              <a:solidFill>
                <a:srgbClr val="E1E7E7">
                  <a:alpha val="50999"/>
                </a:srgbClr>
              </a:solidFill>
              <a:ln w="15875">
                <a:solidFill>
                  <a:srgbClr val="0000FF"/>
                </a:solidFill>
                <a:prstDash val="lgDash"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ru-RU" sz="1400" b="1" i="0">
                    <a:effectLst>
                      <a:outerShdw blurRad="38100" dist="38100" dir="2700000" algn="tl">
                        <a:srgbClr val="FFFFFF"/>
                      </a:outerShdw>
                    </a:effectLst>
                  </a:rPr>
                  <a:t>15</a:t>
                </a:r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8"/>
          <p:cNvSpPr>
            <a:spLocks noChangeArrowheads="1"/>
          </p:cNvSpPr>
          <p:nvPr/>
        </p:nvSpPr>
        <p:spPr bwMode="auto">
          <a:xfrm>
            <a:off x="304800" y="1676400"/>
            <a:ext cx="7848600" cy="472440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1400" b="1" i="0" dirty="0"/>
              <a:t> </a:t>
            </a:r>
            <a:r>
              <a:rPr lang="ru-RU" sz="1400" b="1" i="0" dirty="0">
                <a:solidFill>
                  <a:srgbClr val="CC3300"/>
                </a:solidFill>
              </a:rPr>
              <a:t>Собственник</a:t>
            </a:r>
            <a:r>
              <a:rPr lang="fi-FI" sz="1400" b="1" i="0" dirty="0">
                <a:solidFill>
                  <a:srgbClr val="CC3300"/>
                </a:solidFill>
              </a:rPr>
              <a:t>	</a:t>
            </a:r>
            <a:r>
              <a:rPr lang="ru-RU" sz="1400" b="1" i="0" dirty="0">
                <a:solidFill>
                  <a:srgbClr val="CC3300"/>
                </a:solidFill>
              </a:rPr>
              <a:t>   С</a:t>
            </a:r>
            <a:r>
              <a:rPr lang="fi-FI" sz="1400" b="1" i="0" dirty="0">
                <a:solidFill>
                  <a:srgbClr val="CC3300"/>
                </a:solidFill>
              </a:rPr>
              <a:t>оздание ценности для акционеров</a:t>
            </a:r>
            <a:r>
              <a:rPr lang="ru-RU" sz="1400" b="1" i="0" dirty="0">
                <a:solidFill>
                  <a:srgbClr val="CC3300"/>
                </a:solidFill>
              </a:rPr>
              <a:t>:</a:t>
            </a:r>
            <a:endParaRPr lang="fi-FI" sz="1400" b="1" i="0" dirty="0">
              <a:solidFill>
                <a:srgbClr val="CC3300"/>
              </a:solidFill>
            </a:endParaRPr>
          </a:p>
          <a:p>
            <a:pPr marL="2057400" lvl="4" indent="-228600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Ш"/>
            </a:pPr>
            <a:r>
              <a:rPr lang="ru-RU" sz="1400" b="1" i="0" dirty="0"/>
              <a:t>Д</a:t>
            </a:r>
            <a:r>
              <a:rPr lang="fi-FI" sz="1400" b="1" i="0" dirty="0"/>
              <a:t>оход акционеров в виде дивидендов </a:t>
            </a:r>
            <a:r>
              <a:rPr lang="ru-RU" sz="1400" b="1" i="0" dirty="0"/>
              <a:t> от прибыли</a:t>
            </a:r>
          </a:p>
          <a:p>
            <a:pPr marL="2057400" lvl="4" indent="-228600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Ш"/>
            </a:pPr>
            <a:r>
              <a:rPr lang="ru-RU" sz="1400" b="1" i="0" dirty="0"/>
              <a:t>Р</a:t>
            </a:r>
            <a:r>
              <a:rPr lang="fi-FI" sz="1400" b="1" i="0" dirty="0"/>
              <a:t>оста стоимости акци</a:t>
            </a:r>
            <a:r>
              <a:rPr lang="ru-RU" sz="1400" b="1" i="0" dirty="0" err="1"/>
              <a:t>онерного</a:t>
            </a:r>
            <a:r>
              <a:rPr lang="ru-RU" sz="1400" b="1" i="0" dirty="0"/>
              <a:t> капитала за счет роста стоимости предприятия</a:t>
            </a:r>
            <a:endParaRPr lang="fi-FI" sz="1400" b="1" i="0" dirty="0"/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Ш"/>
            </a:pPr>
            <a:endParaRPr lang="ru-RU" sz="1400" b="1" i="0" dirty="0"/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endParaRPr lang="ru-RU" sz="1400" b="1" i="0" dirty="0">
              <a:solidFill>
                <a:srgbClr val="3333CC"/>
              </a:solidFill>
            </a:endParaRPr>
          </a:p>
          <a:p>
            <a:pPr marL="342900" indent="-342900">
              <a:spcBef>
                <a:spcPct val="20000"/>
              </a:spcBef>
              <a:buClr>
                <a:srgbClr val="3333CC"/>
              </a:buClr>
              <a:buFontTx/>
              <a:buChar char="•"/>
            </a:pPr>
            <a:r>
              <a:rPr lang="ru-RU" sz="1400" b="1" i="0" dirty="0">
                <a:solidFill>
                  <a:srgbClr val="3333CC"/>
                </a:solidFill>
              </a:rPr>
              <a:t>Предприятия          </a:t>
            </a:r>
            <a:r>
              <a:rPr lang="fi-FI" sz="1400" b="1" i="0" dirty="0">
                <a:solidFill>
                  <a:srgbClr val="3333CC"/>
                </a:solidFill>
              </a:rPr>
              <a:t>Долгосрочное образование прибыли</a:t>
            </a:r>
          </a:p>
          <a:p>
            <a:pPr marL="2057400" lvl="4" indent="-228600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Ш"/>
            </a:pPr>
            <a:r>
              <a:rPr lang="fi-FI" sz="1400" b="1" i="0" dirty="0"/>
              <a:t>Рост с прибылью</a:t>
            </a:r>
            <a:r>
              <a:rPr lang="ru-RU" sz="1400" b="1" i="0" dirty="0"/>
              <a:t> </a:t>
            </a:r>
          </a:p>
          <a:p>
            <a:pPr marL="2057400" lvl="4" indent="-228600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Ш"/>
            </a:pPr>
            <a:r>
              <a:rPr lang="fi-FI" sz="1400" b="1" i="0" dirty="0"/>
              <a:t>Лидерство на рынке</a:t>
            </a:r>
            <a:r>
              <a:rPr lang="ru-RU" sz="1400" b="1" i="0" dirty="0"/>
              <a:t> </a:t>
            </a:r>
          </a:p>
          <a:p>
            <a:pPr marL="2057400" lvl="4" indent="-228600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Ш"/>
            </a:pPr>
            <a:r>
              <a:rPr lang="ru-RU" sz="1400" b="1" i="0" dirty="0"/>
              <a:t>Доход на задействованный капитал (</a:t>
            </a:r>
            <a:r>
              <a:rPr lang="fi-FI" sz="1400" b="1" i="0" dirty="0"/>
              <a:t>ROCE</a:t>
            </a:r>
            <a:r>
              <a:rPr lang="ru-RU" sz="1400" b="1" i="0" dirty="0"/>
              <a:t>)</a:t>
            </a:r>
          </a:p>
          <a:p>
            <a:pPr marL="342900" indent="-342900">
              <a:spcBef>
                <a:spcPct val="20000"/>
              </a:spcBef>
            </a:pPr>
            <a:endParaRPr lang="ru-RU" sz="1400" b="1" i="0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ru-RU" sz="1400" b="1" i="0" dirty="0">
              <a:solidFill>
                <a:srgbClr val="006600"/>
              </a:solidFill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fi-FI" sz="1400" b="1" i="0" dirty="0">
                <a:solidFill>
                  <a:srgbClr val="006600"/>
                </a:solidFill>
              </a:rPr>
              <a:t>Логистика	</a:t>
            </a:r>
            <a:r>
              <a:rPr lang="ru-RU" sz="1400" b="1" i="0" dirty="0">
                <a:solidFill>
                  <a:srgbClr val="006600"/>
                </a:solidFill>
              </a:rPr>
              <a:t>    Формирует ценности логистики</a:t>
            </a:r>
            <a:r>
              <a:rPr lang="fi-FI" sz="1400" b="1" i="0" dirty="0">
                <a:solidFill>
                  <a:srgbClr val="006600"/>
                </a:solidFill>
              </a:rPr>
              <a:t>:</a:t>
            </a:r>
          </a:p>
          <a:p>
            <a:pPr marL="2057400" lvl="4" indent="-228600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Ш"/>
            </a:pPr>
            <a:r>
              <a:rPr lang="ru-RU" sz="1400" b="1" i="0" dirty="0"/>
              <a:t>Р</a:t>
            </a:r>
            <a:r>
              <a:rPr lang="fi-FI" sz="1400" b="1" i="0" dirty="0"/>
              <a:t>ост объема </a:t>
            </a:r>
            <a:r>
              <a:rPr lang="ru-RU" sz="1400" b="1" i="0" dirty="0"/>
              <a:t>продаж </a:t>
            </a:r>
            <a:r>
              <a:rPr lang="fi-FI" sz="1400" b="1" i="0" dirty="0"/>
              <a:t>посредством </a:t>
            </a:r>
            <a:r>
              <a:rPr lang="ru-RU" sz="1400" b="1" i="0" dirty="0"/>
              <a:t>оптимального </a:t>
            </a:r>
            <a:r>
              <a:rPr lang="fi-FI" sz="1400" b="1" i="0" dirty="0"/>
              <a:t>логистического </a:t>
            </a:r>
            <a:r>
              <a:rPr lang="ru-RU" sz="1400" b="1" i="0" dirty="0">
                <a:solidFill>
                  <a:srgbClr val="FF0000"/>
                </a:solidFill>
              </a:rPr>
              <a:t>УПРАВЛЕНИЯ</a:t>
            </a:r>
            <a:endParaRPr lang="fi-FI" sz="1400" b="1" i="0" dirty="0">
              <a:solidFill>
                <a:srgbClr val="FF0000"/>
              </a:solidFill>
            </a:endParaRPr>
          </a:p>
          <a:p>
            <a:pPr marL="2057400" lvl="4" indent="-228600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Ш"/>
            </a:pPr>
            <a:r>
              <a:rPr lang="fi-FI" sz="1400" b="1" i="0" dirty="0"/>
              <a:t>Вклад в </a:t>
            </a:r>
            <a:r>
              <a:rPr lang="ru-RU" sz="1400" b="1" i="0" dirty="0"/>
              <a:t>прибыль </a:t>
            </a:r>
            <a:r>
              <a:rPr lang="fi-FI" sz="1400" b="1" i="0" dirty="0"/>
              <a:t>посредством оптимизации</a:t>
            </a:r>
            <a:r>
              <a:rPr lang="ru-RU" sz="1400" b="1" i="0" dirty="0"/>
              <a:t> затрат и </a:t>
            </a:r>
            <a:r>
              <a:rPr lang="fi-FI" sz="1400" b="1" i="0" dirty="0"/>
              <a:t> </a:t>
            </a:r>
            <a:r>
              <a:rPr lang="ru-RU" sz="1400" b="1" i="0" dirty="0"/>
              <a:t>использования </a:t>
            </a:r>
            <a:r>
              <a:rPr lang="ru-RU" sz="1400" b="1" i="0" dirty="0">
                <a:solidFill>
                  <a:srgbClr val="CC3300"/>
                </a:solidFill>
              </a:rPr>
              <a:t>РЕСУРСОВ</a:t>
            </a:r>
            <a:endParaRPr lang="fi-FI" sz="1400" b="1" i="0" dirty="0">
              <a:solidFill>
                <a:srgbClr val="CC3300"/>
              </a:solidFill>
            </a:endParaRPr>
          </a:p>
          <a:p>
            <a:pPr marL="2057400" lvl="4" indent="-228600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Ш"/>
            </a:pPr>
            <a:r>
              <a:rPr lang="ru-RU" sz="1400" b="1" i="0" dirty="0"/>
              <a:t>Генерацию дополнительных денежных потоков</a:t>
            </a:r>
            <a:r>
              <a:rPr lang="fi-FI" sz="1400" b="1" i="0" dirty="0"/>
              <a:t> посредством </a:t>
            </a:r>
            <a:r>
              <a:rPr lang="ru-RU" sz="1400" b="1" i="0" dirty="0"/>
              <a:t>оптимального </a:t>
            </a:r>
            <a:r>
              <a:rPr lang="fi-FI" sz="1400" b="1" i="0" dirty="0"/>
              <a:t>использования  </a:t>
            </a:r>
            <a:r>
              <a:rPr lang="fi-FI" sz="1400" b="1" i="0" dirty="0">
                <a:solidFill>
                  <a:srgbClr val="FF0000"/>
                </a:solidFill>
              </a:rPr>
              <a:t>АКТИВОВ</a:t>
            </a:r>
            <a:endParaRPr lang="en-US" sz="1400" b="1" i="0" dirty="0">
              <a:solidFill>
                <a:srgbClr val="FF0000"/>
              </a:solidFill>
            </a:endParaRPr>
          </a:p>
        </p:txBody>
      </p:sp>
      <p:sp>
        <p:nvSpPr>
          <p:cNvPr id="33795" name="AutoShape 9"/>
          <p:cNvSpPr>
            <a:spLocks noChangeArrowheads="1"/>
          </p:cNvSpPr>
          <p:nvPr/>
        </p:nvSpPr>
        <p:spPr bwMode="auto">
          <a:xfrm>
            <a:off x="3779912" y="2695897"/>
            <a:ext cx="733425" cy="373063"/>
          </a:xfrm>
          <a:prstGeom prst="upArrow">
            <a:avLst>
              <a:gd name="adj1" fmla="val 48722"/>
              <a:gd name="adj2" fmla="val 58333"/>
            </a:avLst>
          </a:prstGeom>
          <a:solidFill>
            <a:srgbClr val="33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6" name="AutoShape 10"/>
          <p:cNvSpPr>
            <a:spLocks noChangeArrowheads="1"/>
          </p:cNvSpPr>
          <p:nvPr/>
        </p:nvSpPr>
        <p:spPr bwMode="auto">
          <a:xfrm>
            <a:off x="3275856" y="4221088"/>
            <a:ext cx="1778000" cy="465138"/>
          </a:xfrm>
          <a:prstGeom prst="upArrow">
            <a:avLst>
              <a:gd name="adj1" fmla="val 48722"/>
              <a:gd name="adj2" fmla="val 58333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28600" y="152400"/>
            <a:ext cx="8763000" cy="6445250"/>
            <a:chOff x="144" y="96"/>
            <a:chExt cx="5520" cy="4060"/>
          </a:xfrm>
        </p:grpSpPr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144" y="96"/>
              <a:ext cx="5520" cy="554"/>
              <a:chOff x="144" y="96"/>
              <a:chExt cx="5520" cy="554"/>
            </a:xfrm>
          </p:grpSpPr>
          <p:pic>
            <p:nvPicPr>
              <p:cNvPr id="33802" name="Picture 14" descr="224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944" y="96"/>
                <a:ext cx="720" cy="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4" name="Group 15"/>
              <p:cNvGrpSpPr>
                <a:grpSpLocks/>
              </p:cNvGrpSpPr>
              <p:nvPr/>
            </p:nvGrpSpPr>
            <p:grpSpPr bwMode="auto">
              <a:xfrm>
                <a:off x="192" y="576"/>
                <a:ext cx="4224" cy="36"/>
                <a:chOff x="192" y="480"/>
                <a:chExt cx="4224" cy="36"/>
              </a:xfrm>
            </p:grpSpPr>
            <p:sp>
              <p:nvSpPr>
                <p:cNvPr id="33805" name="Line 16"/>
                <p:cNvSpPr>
                  <a:spLocks noChangeShapeType="1"/>
                </p:cNvSpPr>
                <p:nvPr/>
              </p:nvSpPr>
              <p:spPr bwMode="auto">
                <a:xfrm>
                  <a:off x="192" y="480"/>
                  <a:ext cx="422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 type="none" w="med" len="lg"/>
                </a:ln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  <p:sp>
              <p:nvSpPr>
                <p:cNvPr id="33806" name="Line 17"/>
                <p:cNvSpPr>
                  <a:spLocks noChangeShapeType="1"/>
                </p:cNvSpPr>
                <p:nvPr/>
              </p:nvSpPr>
              <p:spPr bwMode="auto">
                <a:xfrm>
                  <a:off x="192" y="516"/>
                  <a:ext cx="2880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 type="none" w="med" len="lg"/>
                </a:ln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</p:grpSp>
          <p:sp>
            <p:nvSpPr>
              <p:cNvPr id="35858" name="Rectangle 18"/>
              <p:cNvSpPr>
                <a:spLocks noChangeArrowheads="1"/>
              </p:cNvSpPr>
              <p:nvPr/>
            </p:nvSpPr>
            <p:spPr bwMode="auto">
              <a:xfrm>
                <a:off x="144" y="192"/>
                <a:ext cx="488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pPr>
                  <a:defRPr/>
                </a:pPr>
                <a:r>
                  <a:rPr lang="ru-RU" sz="1400" b="1" dirty="0">
                    <a:solidFill>
                      <a:srgbClr val="B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</a:rPr>
                  <a:t>Раздел 1.</a:t>
                </a:r>
                <a:br>
                  <a:rPr lang="ru-RU" sz="1400" b="1" dirty="0">
                    <a:solidFill>
                      <a:srgbClr val="B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</a:rPr>
                </a:br>
                <a:r>
                  <a:rPr lang="ru-RU" sz="1400" b="1" dirty="0">
                    <a:solidFill>
                      <a:srgbClr val="B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</a:rPr>
                  <a:t>Базовые положения </a:t>
                </a:r>
                <a:r>
                  <a:rPr lang="ru-RU" sz="1400" b="1" dirty="0" smtClean="0">
                    <a:solidFill>
                      <a:srgbClr val="B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</a:rPr>
                  <a:t>логистики</a:t>
                </a:r>
                <a:endParaRPr lang="ru-RU" sz="1400" b="1" i="0" dirty="0">
                  <a:solidFill>
                    <a:srgbClr val="B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endParaRPr>
              </a:p>
            </p:txBody>
          </p:sp>
        </p:grpSp>
        <p:grpSp>
          <p:nvGrpSpPr>
            <p:cNvPr id="5" name="Group 19"/>
            <p:cNvGrpSpPr>
              <a:grpSpLocks/>
            </p:cNvGrpSpPr>
            <p:nvPr/>
          </p:nvGrpSpPr>
          <p:grpSpPr bwMode="auto">
            <a:xfrm>
              <a:off x="158" y="754"/>
              <a:ext cx="5353" cy="3402"/>
              <a:chOff x="158" y="754"/>
              <a:chExt cx="5353" cy="3402"/>
            </a:xfrm>
          </p:grpSpPr>
          <p:sp>
            <p:nvSpPr>
              <p:cNvPr id="35860" name="Rectangle 20"/>
              <p:cNvSpPr>
                <a:spLocks noChangeArrowheads="1"/>
              </p:cNvSpPr>
              <p:nvPr/>
            </p:nvSpPr>
            <p:spPr bwMode="auto">
              <a:xfrm>
                <a:off x="158" y="754"/>
                <a:ext cx="4272" cy="288"/>
              </a:xfrm>
              <a:prstGeom prst="rect">
                <a:avLst/>
              </a:prstGeom>
              <a:solidFill>
                <a:srgbClr val="CCFFFF"/>
              </a:solidFill>
              <a:ln w="15875">
                <a:solidFill>
                  <a:srgbClr val="000080"/>
                </a:solidFill>
                <a:prstDash val="lgDash"/>
                <a:miter lim="800000"/>
                <a:headEnd/>
                <a:tailEnd/>
              </a:ln>
              <a:effectLst>
                <a:prstShdw prst="shdw17" dist="17961" dir="2700000">
                  <a:srgbClr val="000080">
                    <a:gamma/>
                    <a:shade val="60000"/>
                    <a:invGamma/>
                  </a:srgbClr>
                </a:prstShdw>
              </a:effectLst>
            </p:spPr>
            <p:txBody>
              <a:bodyPr anchor="ctr"/>
              <a:lstStyle/>
              <a:p>
                <a:pPr>
                  <a:defRPr/>
                </a:pPr>
                <a:r>
                  <a:rPr lang="ru-RU" sz="1400" b="1" i="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Bookman Old Style" pitchFamily="18" charset="0"/>
                  </a:rPr>
                  <a:t>Иерархия стратегических целей </a:t>
                </a:r>
                <a:r>
                  <a:rPr lang="ru-RU" sz="1400" b="1" i="0" dirty="0" smtClean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Bookman Old Style" pitchFamily="18" charset="0"/>
                  </a:rPr>
                  <a:t>предприятия</a:t>
                </a:r>
                <a:endParaRPr lang="ru-RU" sz="1400" i="0" dirty="0">
                  <a:solidFill>
                    <a:schemeClr val="tx2"/>
                  </a:solidFill>
                  <a:latin typeface="Bookman Old Style" pitchFamily="18" charset="0"/>
                </a:endParaRPr>
              </a:p>
            </p:txBody>
          </p:sp>
          <p:sp>
            <p:nvSpPr>
              <p:cNvPr id="35861" name="AutoShape 21"/>
              <p:cNvSpPr>
                <a:spLocks noChangeArrowheads="1"/>
              </p:cNvSpPr>
              <p:nvPr/>
            </p:nvSpPr>
            <p:spPr bwMode="auto">
              <a:xfrm>
                <a:off x="5284" y="3929"/>
                <a:ext cx="227" cy="227"/>
              </a:xfrm>
              <a:prstGeom prst="pentagon">
                <a:avLst/>
              </a:prstGeom>
              <a:solidFill>
                <a:srgbClr val="E1E7E7">
                  <a:alpha val="50999"/>
                </a:srgbClr>
              </a:solidFill>
              <a:ln w="15875">
                <a:solidFill>
                  <a:srgbClr val="0000FF"/>
                </a:solidFill>
                <a:prstDash val="lgDash"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ru-RU" sz="1400" b="1" i="0">
                    <a:effectLst>
                      <a:outerShdw blurRad="38100" dist="38100" dir="2700000" algn="tl">
                        <a:srgbClr val="FFFFFF"/>
                      </a:outerShdw>
                    </a:effectLst>
                  </a:rPr>
                  <a:t>16</a:t>
                </a:r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5"/>
          <p:cNvSpPr>
            <a:spLocks noChangeArrowheads="1"/>
          </p:cNvSpPr>
          <p:nvPr/>
        </p:nvSpPr>
        <p:spPr bwMode="auto">
          <a:xfrm>
            <a:off x="762000" y="2133600"/>
            <a:ext cx="7772400" cy="3886200"/>
          </a:xfrm>
          <a:prstGeom prst="rect">
            <a:avLst/>
          </a:prstGeom>
          <a:solidFill>
            <a:srgbClr val="CCFFFF">
              <a:alpha val="70195"/>
            </a:srgbClr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A9999"/>
            </a:prstShdw>
          </a:effec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fi-FI" sz="1600" i="0" dirty="0">
                <a:solidFill>
                  <a:schemeClr val="accent2"/>
                </a:solidFill>
                <a:latin typeface="Arial Black" pitchFamily="34" charset="0"/>
              </a:rPr>
              <a:t>РАЗВИВАТЬ</a:t>
            </a:r>
            <a:r>
              <a:rPr lang="ru-RU" sz="1600" i="0" dirty="0">
                <a:solidFill>
                  <a:schemeClr val="accent2"/>
                </a:solidFill>
                <a:latin typeface="Arial Black" pitchFamily="34" charset="0"/>
              </a:rPr>
              <a:t> и</a:t>
            </a:r>
            <a:r>
              <a:rPr lang="fi-FI" sz="1600" i="0" dirty="0">
                <a:solidFill>
                  <a:schemeClr val="accent2"/>
                </a:solidFill>
                <a:latin typeface="Arial Black" pitchFamily="34" charset="0"/>
              </a:rPr>
              <a:t> СОВЕРШЕНСТВОВАТЬ: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fi-FI" sz="1600" b="1" i="0" dirty="0">
                <a:solidFill>
                  <a:srgbClr val="FF0000"/>
                </a:solidFill>
              </a:rPr>
              <a:t>СТРАТЕГИЮ</a:t>
            </a:r>
            <a:r>
              <a:rPr lang="fi-FI" sz="1600" b="1" i="0" dirty="0"/>
              <a:t> логистики</a:t>
            </a:r>
            <a:r>
              <a:rPr lang="fi-FI" sz="1600" b="1" i="0" dirty="0">
                <a:solidFill>
                  <a:srgbClr val="FF0000"/>
                </a:solidFill>
              </a:rPr>
              <a:t> </a:t>
            </a:r>
            <a:r>
              <a:rPr lang="fi-FI" sz="1600" b="1" i="0" dirty="0"/>
              <a:t>	 	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1600" b="1" i="0" dirty="0">
                <a:solidFill>
                  <a:srgbClr val="FF0000"/>
                </a:solidFill>
              </a:rPr>
              <a:t>ДИЗАЙН</a:t>
            </a:r>
            <a:r>
              <a:rPr lang="fi-FI" sz="1600" b="1" i="0" dirty="0"/>
              <a:t> логистики</a:t>
            </a:r>
            <a:r>
              <a:rPr lang="ru-RU" sz="1600" b="1" i="0" dirty="0"/>
              <a:t> </a:t>
            </a:r>
            <a:r>
              <a:rPr lang="fi-FI" sz="1600" b="1" i="0" dirty="0"/>
              <a:t>(</a:t>
            </a:r>
            <a:r>
              <a:rPr lang="ru-RU" sz="1600" b="1" i="0" dirty="0"/>
              <a:t>Организация,</a:t>
            </a:r>
            <a:r>
              <a:rPr lang="fi-FI" sz="1600" b="1" i="0" dirty="0"/>
              <a:t> Процессы</a:t>
            </a:r>
            <a:r>
              <a:rPr lang="ru-RU" sz="1600" b="1" i="0" dirty="0"/>
              <a:t>,</a:t>
            </a:r>
            <a:r>
              <a:rPr lang="fi-FI" sz="1600" b="1" i="0" dirty="0"/>
              <a:t> Сети, </a:t>
            </a:r>
            <a:r>
              <a:rPr lang="ru-RU" sz="1600" b="1" i="0" dirty="0"/>
              <a:t>Сооружения</a:t>
            </a:r>
            <a:r>
              <a:rPr lang="fi-FI" sz="1600" b="1" i="0" dirty="0"/>
              <a:t>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fi-FI" sz="1600" b="1" i="0" dirty="0"/>
              <a:t>логистические</a:t>
            </a:r>
            <a:r>
              <a:rPr lang="fi-FI" sz="1600" b="1" i="0" dirty="0">
                <a:solidFill>
                  <a:srgbClr val="FF0000"/>
                </a:solidFill>
              </a:rPr>
              <a:t> OПЕРАЦИИ</a:t>
            </a:r>
            <a:endParaRPr lang="fi-FI" sz="1600" b="1" i="0" dirty="0"/>
          </a:p>
          <a:p>
            <a:pPr marL="342900" indent="-342900">
              <a:spcBef>
                <a:spcPct val="20000"/>
              </a:spcBef>
            </a:pPr>
            <a:r>
              <a:rPr lang="fi-FI" sz="1600" b="1" i="0" dirty="0">
                <a:solidFill>
                  <a:schemeClr val="accent2"/>
                </a:solidFill>
                <a:latin typeface="Arial Black" pitchFamily="34" charset="0"/>
              </a:rPr>
              <a:t>В СЛЕДУЮЩИХ БИЗНЕС-</a:t>
            </a:r>
            <a:r>
              <a:rPr lang="ru-RU" sz="1600" b="1" i="0" dirty="0">
                <a:solidFill>
                  <a:schemeClr val="accent2"/>
                </a:solidFill>
                <a:latin typeface="Arial Black" pitchFamily="34" charset="0"/>
              </a:rPr>
              <a:t> </a:t>
            </a:r>
            <a:r>
              <a:rPr lang="fi-FI" sz="1600" b="1" i="0" dirty="0">
                <a:solidFill>
                  <a:schemeClr val="accent2"/>
                </a:solidFill>
                <a:latin typeface="Arial Black" pitchFamily="34" charset="0"/>
              </a:rPr>
              <a:t>ОБЛАСТЯХ: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fi-FI" sz="1600" b="1" i="0" dirty="0"/>
              <a:t>Планирование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1600" b="1" i="0" dirty="0"/>
              <a:t>Комплектация, упаковка</a:t>
            </a:r>
            <a:endParaRPr lang="fi-FI" sz="1600" b="1" i="0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fi-FI" sz="1600" b="1" i="0" dirty="0"/>
              <a:t>Складирование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fi-FI" sz="1600" b="1" i="0" dirty="0"/>
              <a:t>Транспортировка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1600" b="1" i="0" dirty="0"/>
              <a:t>Ввод объектов в эксплуатацию</a:t>
            </a:r>
            <a:endParaRPr lang="fi-FI" sz="1600" b="1" i="0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1600" b="1" i="0" dirty="0"/>
              <a:t>Относящаяся к ним </a:t>
            </a:r>
            <a:r>
              <a:rPr lang="en-US" sz="1600" b="1" i="0" dirty="0"/>
              <a:t>I</a:t>
            </a:r>
            <a:r>
              <a:rPr lang="ru-RU" sz="1600" b="1" i="0" dirty="0"/>
              <a:t>Т поддержка</a:t>
            </a:r>
            <a:endParaRPr lang="fi-FI" sz="1600" b="1" i="0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1600" b="1" i="0" dirty="0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04800" y="152400"/>
            <a:ext cx="8686800" cy="6445250"/>
            <a:chOff x="192" y="96"/>
            <a:chExt cx="5472" cy="4060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192" y="96"/>
              <a:ext cx="5472" cy="946"/>
              <a:chOff x="192" y="96"/>
              <a:chExt cx="5472" cy="946"/>
            </a:xfrm>
          </p:grpSpPr>
          <p:pic>
            <p:nvPicPr>
              <p:cNvPr id="34824" name="Picture 9" descr="224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944" y="96"/>
                <a:ext cx="720" cy="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4" name="Group 10"/>
              <p:cNvGrpSpPr>
                <a:grpSpLocks/>
              </p:cNvGrpSpPr>
              <p:nvPr/>
            </p:nvGrpSpPr>
            <p:grpSpPr bwMode="auto">
              <a:xfrm>
                <a:off x="192" y="576"/>
                <a:ext cx="4224" cy="36"/>
                <a:chOff x="192" y="480"/>
                <a:chExt cx="4224" cy="36"/>
              </a:xfrm>
            </p:grpSpPr>
            <p:sp>
              <p:nvSpPr>
                <p:cNvPr id="34827" name="Line 11"/>
                <p:cNvSpPr>
                  <a:spLocks noChangeShapeType="1"/>
                </p:cNvSpPr>
                <p:nvPr/>
              </p:nvSpPr>
              <p:spPr bwMode="auto">
                <a:xfrm>
                  <a:off x="192" y="480"/>
                  <a:ext cx="422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 type="none" w="med" len="lg"/>
                </a:ln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  <p:sp>
              <p:nvSpPr>
                <p:cNvPr id="34828" name="Line 12"/>
                <p:cNvSpPr>
                  <a:spLocks noChangeShapeType="1"/>
                </p:cNvSpPr>
                <p:nvPr/>
              </p:nvSpPr>
              <p:spPr bwMode="auto">
                <a:xfrm>
                  <a:off x="192" y="516"/>
                  <a:ext cx="2880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 type="none" w="med" len="lg"/>
                </a:ln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</p:grpSp>
          <p:sp>
            <p:nvSpPr>
              <p:cNvPr id="40973" name="Rectangle 13"/>
              <p:cNvSpPr>
                <a:spLocks noChangeArrowheads="1"/>
              </p:cNvSpPr>
              <p:nvPr/>
            </p:nvSpPr>
            <p:spPr bwMode="auto">
              <a:xfrm>
                <a:off x="204" y="754"/>
                <a:ext cx="488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pPr>
                  <a:defRPr/>
                </a:pPr>
                <a:r>
                  <a:rPr lang="ru-RU" sz="1400" b="1" dirty="0">
                    <a:solidFill>
                      <a:srgbClr val="B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</a:rPr>
                  <a:t>Раздел 1.</a:t>
                </a:r>
                <a:br>
                  <a:rPr lang="ru-RU" sz="1400" b="1" dirty="0">
                    <a:solidFill>
                      <a:srgbClr val="B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</a:rPr>
                </a:br>
                <a:r>
                  <a:rPr lang="ru-RU" sz="1400" b="1" dirty="0">
                    <a:solidFill>
                      <a:srgbClr val="B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</a:rPr>
                  <a:t>Базовые положения </a:t>
                </a:r>
                <a:r>
                  <a:rPr lang="ru-RU" sz="1400" b="1" dirty="0" smtClean="0">
                    <a:solidFill>
                      <a:srgbClr val="B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</a:rPr>
                  <a:t>логистики</a:t>
                </a:r>
                <a:endParaRPr lang="ru-RU" sz="1400" b="1" i="0" dirty="0">
                  <a:solidFill>
                    <a:srgbClr val="B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endParaRPr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92" y="654"/>
              <a:ext cx="5319" cy="3502"/>
              <a:chOff x="192" y="654"/>
              <a:chExt cx="5319" cy="3502"/>
            </a:xfrm>
          </p:grpSpPr>
          <p:sp>
            <p:nvSpPr>
              <p:cNvPr id="40975" name="Rectangle 15"/>
              <p:cNvSpPr>
                <a:spLocks noChangeArrowheads="1"/>
              </p:cNvSpPr>
              <p:nvPr/>
            </p:nvSpPr>
            <p:spPr bwMode="auto">
              <a:xfrm>
                <a:off x="192" y="654"/>
                <a:ext cx="4272" cy="288"/>
              </a:xfrm>
              <a:prstGeom prst="rect">
                <a:avLst/>
              </a:prstGeom>
              <a:solidFill>
                <a:srgbClr val="CCFFFF"/>
              </a:solidFill>
              <a:ln w="15875">
                <a:solidFill>
                  <a:srgbClr val="000080"/>
                </a:solidFill>
                <a:prstDash val="lgDash"/>
                <a:miter lim="800000"/>
                <a:headEnd/>
                <a:tailEnd/>
              </a:ln>
              <a:effectLst>
                <a:prstShdw prst="shdw17" dist="17961" dir="2700000">
                  <a:srgbClr val="000080">
                    <a:gamma/>
                    <a:shade val="60000"/>
                    <a:invGamma/>
                  </a:srgbClr>
                </a:prstShdw>
              </a:effectLst>
            </p:spPr>
            <p:txBody>
              <a:bodyPr anchor="ctr"/>
              <a:lstStyle/>
              <a:p>
                <a:pPr>
                  <a:defRPr/>
                </a:pPr>
                <a:r>
                  <a:rPr lang="ru-RU" sz="1400" b="1" i="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Bookman Old Style" pitchFamily="18" charset="0"/>
                  </a:rPr>
                  <a:t>Области задач логистики на предприятиях </a:t>
                </a:r>
                <a:endParaRPr lang="ru-RU" sz="1400" i="0" dirty="0">
                  <a:solidFill>
                    <a:schemeClr val="tx2"/>
                  </a:solidFill>
                  <a:latin typeface="Bookman Old Style" pitchFamily="18" charset="0"/>
                </a:endParaRPr>
              </a:p>
            </p:txBody>
          </p:sp>
          <p:sp>
            <p:nvSpPr>
              <p:cNvPr id="40976" name="AutoShape 16"/>
              <p:cNvSpPr>
                <a:spLocks noChangeArrowheads="1"/>
              </p:cNvSpPr>
              <p:nvPr/>
            </p:nvSpPr>
            <p:spPr bwMode="auto">
              <a:xfrm>
                <a:off x="5284" y="3929"/>
                <a:ext cx="227" cy="227"/>
              </a:xfrm>
              <a:prstGeom prst="pentagon">
                <a:avLst/>
              </a:prstGeom>
              <a:solidFill>
                <a:srgbClr val="E1E7E7">
                  <a:alpha val="50999"/>
                </a:srgbClr>
              </a:solidFill>
              <a:ln w="15875">
                <a:solidFill>
                  <a:srgbClr val="0000FF"/>
                </a:solidFill>
                <a:prstDash val="lgDash"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ru-RU" sz="1400" b="1" i="0">
                    <a:effectLst>
                      <a:outerShdw blurRad="38100" dist="38100" dir="2700000" algn="tl">
                        <a:srgbClr val="FFFFFF"/>
                      </a:outerShdw>
                    </a:effectLst>
                  </a:rPr>
                  <a:t>17</a:t>
                </a:r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9E214D3-E7F5-42BF-A0D3-8BABFB2B9592}" type="slidenum">
              <a:rPr lang="ru-RU" smtClean="0"/>
              <a:pPr/>
              <a:t>26</a:t>
            </a:fld>
            <a:endParaRPr lang="ru-RU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2000" b="1" smtClean="0"/>
              <a:t>Цепь поставок</a:t>
            </a:r>
            <a:r>
              <a:rPr lang="ru-RU" sz="2000" smtClean="0"/>
              <a:t> – три или более экономические единицы (организации или лица) напрямую участвующих во внешних и внутренних потоках продукции, услуг, финансов и информации от источника до потребителя</a:t>
            </a:r>
            <a:r>
              <a:rPr lang="ru-RU" sz="1800" smtClean="0"/>
              <a:t>.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700213"/>
            <a:ext cx="8229600" cy="48974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b="1" smtClean="0"/>
              <a:t>Управление цепями поставок</a:t>
            </a:r>
            <a:r>
              <a:rPr lang="ru-RU" sz="2400" smtClean="0"/>
              <a:t>– это интегрирование ключевых бизнес – процессов, начинающихся от конечного пользователя и охватывающих всех поставщиков товаров, услуг и информации, добавляющих ценность для потребителей и других заинтересованных лиц. </a:t>
            </a:r>
          </a:p>
          <a:p>
            <a:pPr algn="r" eaLnBrk="1" hangingPunct="1">
              <a:lnSpc>
                <a:spcPct val="80000"/>
              </a:lnSpc>
            </a:pPr>
            <a:r>
              <a:rPr lang="ru-RU" sz="2400" smtClean="0"/>
              <a:t>Дж.Р. Сток и Д.М. Ламберт  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Управление цепями поставок</a:t>
            </a:r>
            <a:r>
              <a:rPr lang="ru-RU" sz="2400" smtClean="0"/>
              <a:t>– это интегральный подход к бизнесу, раскрывающий фундаментальные принципы управления в логистической цепи, такие как формирование функциональных стратегий, организационной структуры, методов принятия решений, управления ресурсами, реализация поддерживающих функций, систем и процедур. </a:t>
            </a:r>
          </a:p>
          <a:p>
            <a:pPr algn="r" eaLnBrk="1" hangingPunct="1">
              <a:lnSpc>
                <a:spcPct val="80000"/>
              </a:lnSpc>
            </a:pPr>
            <a:r>
              <a:rPr lang="ru-RU" sz="2400" smtClean="0"/>
              <a:t>Европейская логистическая ассоциация </a:t>
            </a:r>
          </a:p>
        </p:txBody>
      </p:sp>
      <p:sp>
        <p:nvSpPr>
          <p:cNvPr id="9221" name="Line 6"/>
          <p:cNvSpPr>
            <a:spLocks noChangeShapeType="1"/>
          </p:cNvSpPr>
          <p:nvPr/>
        </p:nvSpPr>
        <p:spPr bwMode="auto">
          <a:xfrm>
            <a:off x="468313" y="1484313"/>
            <a:ext cx="8077200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BFB7406-774E-45A5-AC73-14A78F66C8FC}" type="slidenum">
              <a:rPr lang="ru-RU" smtClean="0"/>
              <a:pPr/>
              <a:t>27</a:t>
            </a:fld>
            <a:endParaRPr lang="ru-RU" smtClean="0"/>
          </a:p>
        </p:txBody>
      </p:sp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395288" y="476250"/>
            <a:ext cx="7758112" cy="6048375"/>
            <a:chOff x="2251" y="1543"/>
            <a:chExt cx="7482" cy="6689"/>
          </a:xfrm>
        </p:grpSpPr>
        <p:sp>
          <p:nvSpPr>
            <p:cNvPr id="10255" name="AutoShape 3"/>
            <p:cNvSpPr>
              <a:spLocks noChangeAspect="1" noChangeArrowheads="1"/>
            </p:cNvSpPr>
            <p:nvPr/>
          </p:nvSpPr>
          <p:spPr bwMode="auto">
            <a:xfrm>
              <a:off x="2251" y="1543"/>
              <a:ext cx="7482" cy="6689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6" name="Text Box 4"/>
            <p:cNvSpPr txBox="1">
              <a:spLocks noChangeArrowheads="1"/>
            </p:cNvSpPr>
            <p:nvPr/>
          </p:nvSpPr>
          <p:spPr bwMode="auto">
            <a:xfrm>
              <a:off x="6768" y="5166"/>
              <a:ext cx="989" cy="139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/>
                <a:t>Логисти-ческие посред-ники</a:t>
              </a:r>
              <a:endParaRPr lang="ru-RU"/>
            </a:p>
          </p:txBody>
        </p:sp>
        <p:sp>
          <p:nvSpPr>
            <p:cNvPr id="10257" name="Text Box 5"/>
            <p:cNvSpPr txBox="1">
              <a:spLocks noChangeArrowheads="1"/>
            </p:cNvSpPr>
            <p:nvPr/>
          </p:nvSpPr>
          <p:spPr bwMode="auto">
            <a:xfrm>
              <a:off x="6345" y="2658"/>
              <a:ext cx="1553" cy="12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/>
                <a:t>Фокусная</a:t>
              </a:r>
            </a:p>
            <a:p>
              <a:pPr algn="ctr"/>
              <a:r>
                <a:rPr lang="ru-RU" sz="1400"/>
                <a:t>(центральная)</a:t>
              </a:r>
            </a:p>
            <a:p>
              <a:pPr algn="ctr"/>
              <a:r>
                <a:rPr lang="ru-RU" sz="1400"/>
                <a:t>компания</a:t>
              </a:r>
            </a:p>
          </p:txBody>
        </p:sp>
        <p:sp>
          <p:nvSpPr>
            <p:cNvPr id="10258" name="Text Box 6"/>
            <p:cNvSpPr txBox="1">
              <a:spLocks noChangeArrowheads="1"/>
            </p:cNvSpPr>
            <p:nvPr/>
          </p:nvSpPr>
          <p:spPr bwMode="auto">
            <a:xfrm>
              <a:off x="4933" y="2797"/>
              <a:ext cx="1130" cy="9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/>
                <a:t>Поставщик</a:t>
              </a:r>
            </a:p>
            <a:p>
              <a:pPr algn="ctr"/>
              <a:r>
                <a:rPr lang="ru-RU" sz="1400"/>
                <a:t>I уровня</a:t>
              </a:r>
            </a:p>
          </p:txBody>
        </p:sp>
        <p:sp>
          <p:nvSpPr>
            <p:cNvPr id="10259" name="Text Box 7"/>
            <p:cNvSpPr txBox="1">
              <a:spLocks noChangeArrowheads="1"/>
            </p:cNvSpPr>
            <p:nvPr/>
          </p:nvSpPr>
          <p:spPr bwMode="auto">
            <a:xfrm>
              <a:off x="8321" y="2797"/>
              <a:ext cx="1412" cy="9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/>
                <a:t>Потребитель</a:t>
              </a:r>
            </a:p>
            <a:p>
              <a:pPr algn="ctr"/>
              <a:r>
                <a:rPr lang="ru-RU" sz="1400"/>
                <a:t>I уровня</a:t>
              </a:r>
            </a:p>
          </p:txBody>
        </p:sp>
        <p:sp>
          <p:nvSpPr>
            <p:cNvPr id="10260" name="Text Box 8"/>
            <p:cNvSpPr txBox="1">
              <a:spLocks noChangeArrowheads="1"/>
            </p:cNvSpPr>
            <p:nvPr/>
          </p:nvSpPr>
          <p:spPr bwMode="auto">
            <a:xfrm>
              <a:off x="4933" y="6838"/>
              <a:ext cx="1271" cy="9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/>
                <a:t>Начальный</a:t>
              </a:r>
            </a:p>
            <a:p>
              <a:pPr algn="ctr"/>
              <a:r>
                <a:rPr lang="ru-RU" sz="1400"/>
                <a:t>поставщик</a:t>
              </a:r>
            </a:p>
          </p:txBody>
        </p:sp>
        <p:sp>
          <p:nvSpPr>
            <p:cNvPr id="10261" name="Text Box 9"/>
            <p:cNvSpPr txBox="1">
              <a:spLocks noChangeArrowheads="1"/>
            </p:cNvSpPr>
            <p:nvPr/>
          </p:nvSpPr>
          <p:spPr bwMode="auto">
            <a:xfrm>
              <a:off x="8321" y="6838"/>
              <a:ext cx="1270" cy="97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/>
                <a:t>Конечный потребитель</a:t>
              </a:r>
            </a:p>
          </p:txBody>
        </p:sp>
        <p:sp>
          <p:nvSpPr>
            <p:cNvPr id="10262" name="Text Box 10"/>
            <p:cNvSpPr txBox="1">
              <a:spLocks noChangeArrowheads="1"/>
            </p:cNvSpPr>
            <p:nvPr/>
          </p:nvSpPr>
          <p:spPr bwMode="auto">
            <a:xfrm>
              <a:off x="8321" y="4330"/>
              <a:ext cx="1272" cy="9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/>
                <a:t>Потребитель</a:t>
              </a:r>
            </a:p>
            <a:p>
              <a:pPr algn="ctr"/>
              <a:r>
                <a:rPr lang="ru-RU" sz="1400"/>
                <a:t>II уровня</a:t>
              </a:r>
            </a:p>
          </p:txBody>
        </p:sp>
        <p:sp>
          <p:nvSpPr>
            <p:cNvPr id="10263" name="Text Box 11"/>
            <p:cNvSpPr txBox="1">
              <a:spLocks noChangeArrowheads="1"/>
            </p:cNvSpPr>
            <p:nvPr/>
          </p:nvSpPr>
          <p:spPr bwMode="auto">
            <a:xfrm>
              <a:off x="4933" y="4469"/>
              <a:ext cx="1271" cy="83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/>
                <a:t>Поставщик</a:t>
              </a:r>
            </a:p>
            <a:p>
              <a:pPr algn="ctr"/>
              <a:r>
                <a:rPr lang="ru-RU" sz="1400"/>
                <a:t>II уровня</a:t>
              </a:r>
            </a:p>
          </p:txBody>
        </p:sp>
        <p:sp>
          <p:nvSpPr>
            <p:cNvPr id="10264" name="Text Box 12"/>
            <p:cNvSpPr txBox="1">
              <a:spLocks noChangeArrowheads="1"/>
            </p:cNvSpPr>
            <p:nvPr/>
          </p:nvSpPr>
          <p:spPr bwMode="auto">
            <a:xfrm>
              <a:off x="4933" y="5724"/>
              <a:ext cx="1412" cy="69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/>
                <a:t>Поставщики</a:t>
              </a:r>
            </a:p>
            <a:p>
              <a:pPr algn="ctr"/>
              <a:r>
                <a:rPr lang="ru-RU" sz="1400"/>
                <a:t>i-го уровня</a:t>
              </a:r>
            </a:p>
          </p:txBody>
        </p:sp>
        <p:sp>
          <p:nvSpPr>
            <p:cNvPr id="10265" name="Text Box 13"/>
            <p:cNvSpPr txBox="1">
              <a:spLocks noChangeArrowheads="1"/>
            </p:cNvSpPr>
            <p:nvPr/>
          </p:nvSpPr>
          <p:spPr bwMode="auto">
            <a:xfrm>
              <a:off x="8180" y="5724"/>
              <a:ext cx="1553" cy="83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/>
                <a:t>Потребители</a:t>
              </a:r>
            </a:p>
            <a:p>
              <a:pPr algn="ctr"/>
              <a:r>
                <a:rPr lang="ru-RU" sz="1400"/>
                <a:t>i-го уровня</a:t>
              </a:r>
            </a:p>
            <a:p>
              <a:endParaRPr lang="ru-RU" sz="1400"/>
            </a:p>
          </p:txBody>
        </p:sp>
        <p:sp>
          <p:nvSpPr>
            <p:cNvPr id="10266" name="Text Box 14"/>
            <p:cNvSpPr txBox="1">
              <a:spLocks noChangeArrowheads="1"/>
            </p:cNvSpPr>
            <p:nvPr/>
          </p:nvSpPr>
          <p:spPr bwMode="auto">
            <a:xfrm>
              <a:off x="2675" y="2518"/>
              <a:ext cx="1976" cy="54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pPr algn="ctr"/>
              <a:endParaRPr lang="ru-RU" sz="1600" b="1"/>
            </a:p>
            <a:p>
              <a:pPr algn="ctr"/>
              <a:endParaRPr lang="ru-RU" sz="1600" b="1"/>
            </a:p>
            <a:p>
              <a:pPr algn="ctr"/>
              <a:endParaRPr lang="ru-RU" sz="1600" b="1"/>
            </a:p>
            <a:p>
              <a:pPr algn="ctr"/>
              <a:r>
                <a:rPr lang="ru-RU" sz="1600" b="1"/>
                <a:t>Максимальная</a:t>
              </a:r>
            </a:p>
            <a:p>
              <a:pPr algn="ctr"/>
              <a:r>
                <a:rPr lang="ru-RU" sz="1600" b="1"/>
                <a:t>цепь</a:t>
              </a:r>
            </a:p>
            <a:p>
              <a:pPr algn="ctr"/>
              <a:r>
                <a:rPr lang="ru-RU" sz="1600" b="1"/>
                <a:t>поставок</a:t>
              </a:r>
              <a:endParaRPr lang="ru-RU" sz="1600"/>
            </a:p>
          </p:txBody>
        </p:sp>
        <p:sp>
          <p:nvSpPr>
            <p:cNvPr id="10267" name="Text Box 15"/>
            <p:cNvSpPr txBox="1">
              <a:spLocks noChangeArrowheads="1"/>
            </p:cNvSpPr>
            <p:nvPr/>
          </p:nvSpPr>
          <p:spPr bwMode="auto">
            <a:xfrm>
              <a:off x="2802" y="2658"/>
              <a:ext cx="1708" cy="306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pPr algn="ctr"/>
              <a:r>
                <a:rPr lang="ru-RU" sz="1600" b="1"/>
                <a:t>Расширенная</a:t>
              </a:r>
            </a:p>
            <a:p>
              <a:pPr algn="ctr"/>
              <a:r>
                <a:rPr lang="ru-RU" sz="1600" b="1"/>
                <a:t>цепь</a:t>
              </a:r>
            </a:p>
            <a:p>
              <a:pPr algn="ctr"/>
              <a:r>
                <a:rPr lang="ru-RU" sz="1600" b="1"/>
                <a:t>поставок</a:t>
              </a:r>
              <a:endParaRPr lang="ru-RU" sz="1600"/>
            </a:p>
          </p:txBody>
        </p:sp>
        <p:sp>
          <p:nvSpPr>
            <p:cNvPr id="10268" name="Text Box 16"/>
            <p:cNvSpPr txBox="1">
              <a:spLocks noChangeArrowheads="1"/>
            </p:cNvSpPr>
            <p:nvPr/>
          </p:nvSpPr>
          <p:spPr bwMode="auto">
            <a:xfrm>
              <a:off x="3098" y="2797"/>
              <a:ext cx="1283" cy="9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/>
                <a:t>Прямая</a:t>
              </a:r>
            </a:p>
            <a:p>
              <a:pPr algn="ctr"/>
              <a:r>
                <a:rPr lang="ru-RU" sz="1600" b="1"/>
                <a:t>цепь</a:t>
              </a:r>
            </a:p>
            <a:p>
              <a:pPr algn="ctr"/>
              <a:r>
                <a:rPr lang="ru-RU" sz="1600" b="1"/>
                <a:t>поставок</a:t>
              </a:r>
              <a:endParaRPr lang="ru-RU" sz="1600"/>
            </a:p>
          </p:txBody>
        </p:sp>
        <p:sp>
          <p:nvSpPr>
            <p:cNvPr id="10269" name="Line 17"/>
            <p:cNvSpPr>
              <a:spLocks noChangeShapeType="1"/>
            </p:cNvSpPr>
            <p:nvPr/>
          </p:nvSpPr>
          <p:spPr bwMode="auto">
            <a:xfrm>
              <a:off x="6063" y="3215"/>
              <a:ext cx="28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0" name="Line 18"/>
            <p:cNvSpPr>
              <a:spLocks noChangeShapeType="1"/>
            </p:cNvSpPr>
            <p:nvPr/>
          </p:nvSpPr>
          <p:spPr bwMode="auto">
            <a:xfrm>
              <a:off x="6910" y="4191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1" name="Line 19"/>
            <p:cNvSpPr>
              <a:spLocks noChangeShapeType="1"/>
            </p:cNvSpPr>
            <p:nvPr/>
          </p:nvSpPr>
          <p:spPr bwMode="auto">
            <a:xfrm flipV="1">
              <a:off x="7898" y="3215"/>
              <a:ext cx="42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2" name="Line 20"/>
            <p:cNvSpPr>
              <a:spLocks noChangeShapeType="1"/>
            </p:cNvSpPr>
            <p:nvPr/>
          </p:nvSpPr>
          <p:spPr bwMode="auto">
            <a:xfrm flipV="1">
              <a:off x="5485" y="3773"/>
              <a:ext cx="13" cy="6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3" name="Line 21"/>
            <p:cNvSpPr>
              <a:spLocks noChangeShapeType="1"/>
            </p:cNvSpPr>
            <p:nvPr/>
          </p:nvSpPr>
          <p:spPr bwMode="auto">
            <a:xfrm flipH="1" flipV="1">
              <a:off x="5498" y="6420"/>
              <a:ext cx="1" cy="4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4" name="Line 22"/>
            <p:cNvSpPr>
              <a:spLocks noChangeShapeType="1"/>
            </p:cNvSpPr>
            <p:nvPr/>
          </p:nvSpPr>
          <p:spPr bwMode="auto">
            <a:xfrm flipV="1">
              <a:off x="5498" y="5306"/>
              <a:ext cx="1" cy="4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5" name="Line 23"/>
            <p:cNvSpPr>
              <a:spLocks noChangeShapeType="1"/>
            </p:cNvSpPr>
            <p:nvPr/>
          </p:nvSpPr>
          <p:spPr bwMode="auto">
            <a:xfrm>
              <a:off x="9027" y="3773"/>
              <a:ext cx="1" cy="5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6" name="Text Box 24"/>
            <p:cNvSpPr txBox="1">
              <a:spLocks noChangeArrowheads="1"/>
            </p:cNvSpPr>
            <p:nvPr/>
          </p:nvSpPr>
          <p:spPr bwMode="auto">
            <a:xfrm>
              <a:off x="2816" y="1682"/>
              <a:ext cx="6635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2000"/>
                <a:t>Обобщенный вид максимальной цепи поставок</a:t>
              </a:r>
            </a:p>
          </p:txBody>
        </p:sp>
        <p:sp>
          <p:nvSpPr>
            <p:cNvPr id="10277" name="AutoShape 25"/>
            <p:cNvSpPr>
              <a:spLocks noChangeArrowheads="1"/>
            </p:cNvSpPr>
            <p:nvPr/>
          </p:nvSpPr>
          <p:spPr bwMode="auto">
            <a:xfrm>
              <a:off x="7757" y="5724"/>
              <a:ext cx="282" cy="41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8" name="AutoShape 26"/>
            <p:cNvSpPr>
              <a:spLocks noChangeArrowheads="1"/>
            </p:cNvSpPr>
            <p:nvPr/>
          </p:nvSpPr>
          <p:spPr bwMode="auto">
            <a:xfrm>
              <a:off x="6345" y="5724"/>
              <a:ext cx="423" cy="418"/>
            </a:xfrm>
            <a:prstGeom prst="leftArrow">
              <a:avLst>
                <a:gd name="adj1" fmla="val 50000"/>
                <a:gd name="adj2" fmla="val 25299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9" name="AutoShape 27"/>
            <p:cNvSpPr>
              <a:spLocks noChangeArrowheads="1"/>
            </p:cNvSpPr>
            <p:nvPr/>
          </p:nvSpPr>
          <p:spPr bwMode="auto">
            <a:xfrm>
              <a:off x="7051" y="4748"/>
              <a:ext cx="422" cy="418"/>
            </a:xfrm>
            <a:prstGeom prst="up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0" name="AutoShape 28"/>
            <p:cNvSpPr>
              <a:spLocks noChangeArrowheads="1"/>
            </p:cNvSpPr>
            <p:nvPr/>
          </p:nvSpPr>
          <p:spPr bwMode="auto">
            <a:xfrm>
              <a:off x="7051" y="6560"/>
              <a:ext cx="422" cy="418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44" name="Line 29"/>
          <p:cNvSpPr>
            <a:spLocks noChangeShapeType="1"/>
          </p:cNvSpPr>
          <p:nvPr/>
        </p:nvSpPr>
        <p:spPr bwMode="auto">
          <a:xfrm>
            <a:off x="457200" y="1143000"/>
            <a:ext cx="8077200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5" name="Line 30"/>
          <p:cNvSpPr>
            <a:spLocks noChangeShapeType="1"/>
          </p:cNvSpPr>
          <p:nvPr/>
        </p:nvSpPr>
        <p:spPr bwMode="auto">
          <a:xfrm flipH="1">
            <a:off x="7380288" y="501332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46" name="Line 31"/>
          <p:cNvSpPr>
            <a:spLocks noChangeShapeType="1"/>
          </p:cNvSpPr>
          <p:nvPr/>
        </p:nvSpPr>
        <p:spPr bwMode="auto">
          <a:xfrm>
            <a:off x="7380288" y="3860800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47" name="Line 32"/>
          <p:cNvSpPr>
            <a:spLocks noChangeShapeType="1"/>
          </p:cNvSpPr>
          <p:nvPr/>
        </p:nvSpPr>
        <p:spPr bwMode="auto">
          <a:xfrm flipH="1">
            <a:off x="4067175" y="48688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48" name="Line 33"/>
          <p:cNvSpPr>
            <a:spLocks noChangeShapeType="1"/>
          </p:cNvSpPr>
          <p:nvPr/>
        </p:nvSpPr>
        <p:spPr bwMode="auto">
          <a:xfrm flipH="1">
            <a:off x="4067175" y="3860800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49" name="Line 34"/>
          <p:cNvSpPr>
            <a:spLocks noChangeShapeType="1"/>
          </p:cNvSpPr>
          <p:nvPr/>
        </p:nvSpPr>
        <p:spPr bwMode="auto">
          <a:xfrm>
            <a:off x="4067175" y="2492375"/>
            <a:ext cx="0" cy="6492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50" name="Line 35"/>
          <p:cNvSpPr>
            <a:spLocks noChangeShapeType="1"/>
          </p:cNvSpPr>
          <p:nvPr/>
        </p:nvSpPr>
        <p:spPr bwMode="auto">
          <a:xfrm flipH="1">
            <a:off x="4356100" y="2276475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51" name="Line 36"/>
          <p:cNvSpPr>
            <a:spLocks noChangeShapeType="1"/>
          </p:cNvSpPr>
          <p:nvPr/>
        </p:nvSpPr>
        <p:spPr bwMode="auto">
          <a:xfrm flipH="1">
            <a:off x="6227763" y="22764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52" name="Line 37"/>
          <p:cNvSpPr>
            <a:spLocks noChangeShapeType="1"/>
          </p:cNvSpPr>
          <p:nvPr/>
        </p:nvSpPr>
        <p:spPr bwMode="auto">
          <a:xfrm flipV="1">
            <a:off x="7019925" y="2492375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53" name="Line 38"/>
          <p:cNvSpPr>
            <a:spLocks noChangeShapeType="1"/>
          </p:cNvSpPr>
          <p:nvPr/>
        </p:nvSpPr>
        <p:spPr bwMode="auto">
          <a:xfrm flipV="1">
            <a:off x="7019925" y="3860800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54" name="Line 39"/>
          <p:cNvSpPr>
            <a:spLocks noChangeShapeType="1"/>
          </p:cNvSpPr>
          <p:nvPr/>
        </p:nvSpPr>
        <p:spPr bwMode="auto">
          <a:xfrm flipV="1">
            <a:off x="6948488" y="501332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D2CA7FD-AF94-4E6C-9AA3-81323BAE492A}" type="slidenum">
              <a:rPr lang="ru-RU" smtClean="0"/>
              <a:pPr/>
              <a:t>28</a:t>
            </a:fld>
            <a:endParaRPr lang="ru-RU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sz="2400" smtClean="0"/>
              <a:t>Два важных положения: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25538"/>
            <a:ext cx="8785225" cy="5000625"/>
          </a:xfrm>
        </p:spPr>
        <p:txBody>
          <a:bodyPr/>
          <a:lstStyle/>
          <a:p>
            <a:pPr eaLnBrk="1" hangingPunct="1"/>
            <a:r>
              <a:rPr lang="ru-RU" sz="2400" smtClean="0"/>
              <a:t>1. Цепи поставки могут изменять свою протяженность от прямой цепи поставок, охватывающей наряду с фокусной компанией его поставщика и потребителя первого уровня, до максимальной цепи поставок, простирающейся от конечного потребителя (включая фокусную компанию) до начального поставщика.</a:t>
            </a:r>
          </a:p>
          <a:p>
            <a:pPr eaLnBrk="1" hangingPunct="1"/>
            <a:endParaRPr lang="ru-RU" sz="1600" smtClean="0"/>
          </a:p>
          <a:p>
            <a:pPr eaLnBrk="1" hangingPunct="1"/>
            <a:r>
              <a:rPr lang="ru-RU" sz="2400" smtClean="0"/>
              <a:t>2. В цепи поставок большую роль играют возвратные потоки, включающие как возврат тары, транспортных средств, товаров, не выдержавших гарантийный срок службы, так и содержащие отходы бизнес-процессов, обладающие вторичной ценностью.</a:t>
            </a:r>
          </a:p>
        </p:txBody>
      </p:sp>
      <p:sp>
        <p:nvSpPr>
          <p:cNvPr id="11269" name="Line 4"/>
          <p:cNvSpPr>
            <a:spLocks noChangeShapeType="1"/>
          </p:cNvSpPr>
          <p:nvPr/>
        </p:nvSpPr>
        <p:spPr bwMode="auto">
          <a:xfrm>
            <a:off x="468313" y="908050"/>
            <a:ext cx="8077200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5AC6EE5-69B3-40EE-9323-D72ECB98CEAE}" type="slidenum">
              <a:rPr lang="ru-RU" smtClean="0"/>
              <a:pPr/>
              <a:t>29</a:t>
            </a:fld>
            <a:endParaRPr lang="ru-RU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ru-RU" sz="2800" smtClean="0"/>
              <a:t>Ключевые бизнес-активности управления ЦП</a:t>
            </a:r>
            <a:r>
              <a:rPr lang="ru-RU" smtClean="0"/>
              <a:t> 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управление взаимоотношениями с потребителями;</a:t>
            </a:r>
          </a:p>
          <a:p>
            <a:pPr eaLnBrk="1" hangingPunct="1"/>
            <a:r>
              <a:rPr lang="ru-RU" sz="2400" smtClean="0"/>
              <a:t>управление обслуживанием потребителей;</a:t>
            </a:r>
          </a:p>
          <a:p>
            <a:pPr eaLnBrk="1" hangingPunct="1"/>
            <a:r>
              <a:rPr lang="ru-RU" sz="2400" smtClean="0"/>
              <a:t>управление спросом;</a:t>
            </a:r>
          </a:p>
          <a:p>
            <a:pPr eaLnBrk="1" hangingPunct="1"/>
            <a:r>
              <a:rPr lang="ru-RU" sz="2400" smtClean="0"/>
              <a:t>управление выполнением заказов;</a:t>
            </a:r>
          </a:p>
          <a:p>
            <a:pPr eaLnBrk="1" hangingPunct="1"/>
            <a:r>
              <a:rPr lang="ru-RU" sz="2400" smtClean="0"/>
              <a:t>управление производственным потоком;</a:t>
            </a:r>
          </a:p>
          <a:p>
            <a:pPr eaLnBrk="1" hangingPunct="1"/>
            <a:r>
              <a:rPr lang="ru-RU" sz="2400" smtClean="0"/>
              <a:t>управление снабжением;</a:t>
            </a:r>
          </a:p>
          <a:p>
            <a:pPr eaLnBrk="1" hangingPunct="1"/>
            <a:r>
              <a:rPr lang="ru-RU" sz="2400" smtClean="0"/>
              <a:t>управление разработкой продукции и доведением ее до коммерческого использования;</a:t>
            </a:r>
          </a:p>
          <a:p>
            <a:pPr eaLnBrk="1" hangingPunct="1"/>
            <a:r>
              <a:rPr lang="ru-RU" sz="2400" smtClean="0"/>
              <a:t>управление возвратными потоками.</a:t>
            </a:r>
          </a:p>
        </p:txBody>
      </p:sp>
      <p:sp>
        <p:nvSpPr>
          <p:cNvPr id="12293" name="Line 4"/>
          <p:cNvSpPr>
            <a:spLocks noChangeShapeType="1"/>
          </p:cNvSpPr>
          <p:nvPr/>
        </p:nvSpPr>
        <p:spPr bwMode="auto">
          <a:xfrm>
            <a:off x="457200" y="1143000"/>
            <a:ext cx="8077200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074" name="Group 2"/>
          <p:cNvGrpSpPr>
            <a:grpSpLocks/>
          </p:cNvGrpSpPr>
          <p:nvPr/>
        </p:nvGrpSpPr>
        <p:grpSpPr bwMode="auto">
          <a:xfrm>
            <a:off x="179388" y="549275"/>
            <a:ext cx="8785225" cy="6048375"/>
            <a:chOff x="113" y="346"/>
            <a:chExt cx="5534" cy="3810"/>
          </a:xfrm>
        </p:grpSpPr>
        <p:grpSp>
          <p:nvGrpSpPr>
            <p:cNvPr id="131075" name="Group 3"/>
            <p:cNvGrpSpPr>
              <a:grpSpLocks/>
            </p:cNvGrpSpPr>
            <p:nvPr/>
          </p:nvGrpSpPr>
          <p:grpSpPr bwMode="auto">
            <a:xfrm>
              <a:off x="113" y="346"/>
              <a:ext cx="5534" cy="3441"/>
              <a:chOff x="1134" y="1127"/>
              <a:chExt cx="15300" cy="9180"/>
            </a:xfrm>
          </p:grpSpPr>
          <p:sp>
            <p:nvSpPr>
              <p:cNvPr id="131076" name="Rectangle 4"/>
              <p:cNvSpPr>
                <a:spLocks noChangeArrowheads="1"/>
              </p:cNvSpPr>
              <p:nvPr/>
            </p:nvSpPr>
            <p:spPr bwMode="auto">
              <a:xfrm>
                <a:off x="8874" y="4631"/>
                <a:ext cx="3780" cy="2340"/>
              </a:xfrm>
              <a:prstGeom prst="rect">
                <a:avLst/>
              </a:prstGeom>
              <a:solidFill>
                <a:srgbClr val="CC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77" name="Rectangle 5"/>
              <p:cNvSpPr>
                <a:spLocks noChangeArrowheads="1"/>
              </p:cNvSpPr>
              <p:nvPr/>
            </p:nvSpPr>
            <p:spPr bwMode="auto">
              <a:xfrm>
                <a:off x="4734" y="1931"/>
                <a:ext cx="3600" cy="7740"/>
              </a:xfrm>
              <a:prstGeom prst="rect">
                <a:avLst/>
              </a:prstGeom>
              <a:solidFill>
                <a:srgbClr val="CC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78" name="Rectangle 6"/>
              <p:cNvSpPr>
                <a:spLocks noChangeArrowheads="1"/>
              </p:cNvSpPr>
              <p:nvPr/>
            </p:nvSpPr>
            <p:spPr bwMode="auto">
              <a:xfrm>
                <a:off x="1134" y="1127"/>
                <a:ext cx="306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000" b="1">
                    <a:latin typeface="Times New Roman" pitchFamily="18" charset="0"/>
                  </a:rPr>
                  <a:t>Прогнозирование спроса</a:t>
                </a:r>
                <a:endParaRPr lang="ru-RU" sz="1000" b="1"/>
              </a:p>
            </p:txBody>
          </p:sp>
          <p:sp>
            <p:nvSpPr>
              <p:cNvPr id="131079" name="Rectangle 7"/>
              <p:cNvSpPr>
                <a:spLocks noChangeArrowheads="1"/>
              </p:cNvSpPr>
              <p:nvPr/>
            </p:nvSpPr>
            <p:spPr bwMode="auto">
              <a:xfrm>
                <a:off x="1134" y="1847"/>
                <a:ext cx="306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200" b="1">
                    <a:latin typeface="Times New Roman" pitchFamily="18" charset="0"/>
                  </a:rPr>
                  <a:t>Закупки</a:t>
                </a:r>
                <a:endParaRPr lang="ru-RU" b="1"/>
              </a:p>
            </p:txBody>
          </p:sp>
          <p:sp>
            <p:nvSpPr>
              <p:cNvPr id="131080" name="Rectangle 8"/>
              <p:cNvSpPr>
                <a:spLocks noChangeArrowheads="1"/>
              </p:cNvSpPr>
              <p:nvPr/>
            </p:nvSpPr>
            <p:spPr bwMode="auto">
              <a:xfrm>
                <a:off x="1134" y="2567"/>
                <a:ext cx="306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900" b="1">
                    <a:latin typeface="Times New Roman" pitchFamily="18" charset="0"/>
                  </a:rPr>
                  <a:t>Планирование потребностей в материалах</a:t>
                </a:r>
                <a:endParaRPr lang="ru-RU" b="1"/>
              </a:p>
            </p:txBody>
          </p:sp>
          <p:sp>
            <p:nvSpPr>
              <p:cNvPr id="131081" name="Rectangle 9"/>
              <p:cNvSpPr>
                <a:spLocks noChangeArrowheads="1"/>
              </p:cNvSpPr>
              <p:nvPr/>
            </p:nvSpPr>
            <p:spPr bwMode="auto">
              <a:xfrm>
                <a:off x="1134" y="3287"/>
                <a:ext cx="306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sz="900" b="1">
                    <a:latin typeface="Times New Roman" pitchFamily="18" charset="0"/>
                  </a:rPr>
                  <a:t>Производственное планирование</a:t>
                </a:r>
                <a:endParaRPr lang="ru-RU" b="1"/>
              </a:p>
            </p:txBody>
          </p:sp>
          <p:sp>
            <p:nvSpPr>
              <p:cNvPr id="131082" name="Rectangle 10"/>
              <p:cNvSpPr>
                <a:spLocks noChangeArrowheads="1"/>
              </p:cNvSpPr>
              <p:nvPr/>
            </p:nvSpPr>
            <p:spPr bwMode="auto">
              <a:xfrm>
                <a:off x="1134" y="4007"/>
                <a:ext cx="306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900" b="1">
                    <a:latin typeface="Times New Roman" pitchFamily="18" charset="0"/>
                  </a:rPr>
                  <a:t>Управление запасами на производстве</a:t>
                </a:r>
                <a:endParaRPr lang="ru-RU" b="1"/>
              </a:p>
            </p:txBody>
          </p:sp>
          <p:sp>
            <p:nvSpPr>
              <p:cNvPr id="131083" name="Rectangle 11"/>
              <p:cNvSpPr>
                <a:spLocks noChangeArrowheads="1"/>
              </p:cNvSpPr>
              <p:nvPr/>
            </p:nvSpPr>
            <p:spPr bwMode="auto">
              <a:xfrm>
                <a:off x="1134" y="4727"/>
                <a:ext cx="306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200" b="1">
                    <a:latin typeface="Times New Roman" pitchFamily="18" charset="0"/>
                  </a:rPr>
                  <a:t>Складирование</a:t>
                </a:r>
                <a:endParaRPr lang="ru-RU" b="1"/>
              </a:p>
            </p:txBody>
          </p:sp>
          <p:sp>
            <p:nvSpPr>
              <p:cNvPr id="131084" name="Rectangle 12"/>
              <p:cNvSpPr>
                <a:spLocks noChangeArrowheads="1"/>
              </p:cNvSpPr>
              <p:nvPr/>
            </p:nvSpPr>
            <p:spPr bwMode="auto">
              <a:xfrm>
                <a:off x="1134" y="5447"/>
                <a:ext cx="306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200" b="1">
                    <a:latin typeface="Times New Roman" pitchFamily="18" charset="0"/>
                  </a:rPr>
                  <a:t>Грузопереработка</a:t>
                </a:r>
                <a:endParaRPr lang="ru-RU" b="1"/>
              </a:p>
            </p:txBody>
          </p:sp>
          <p:sp>
            <p:nvSpPr>
              <p:cNvPr id="131085" name="Rectangle 13"/>
              <p:cNvSpPr>
                <a:spLocks noChangeArrowheads="1"/>
              </p:cNvSpPr>
              <p:nvPr/>
            </p:nvSpPr>
            <p:spPr bwMode="auto">
              <a:xfrm>
                <a:off x="1134" y="6167"/>
                <a:ext cx="306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200" b="1">
                    <a:latin typeface="Times New Roman" pitchFamily="18" charset="0"/>
                  </a:rPr>
                  <a:t>Упаковывание</a:t>
                </a:r>
                <a:endParaRPr lang="ru-RU" b="1"/>
              </a:p>
            </p:txBody>
          </p:sp>
          <p:sp>
            <p:nvSpPr>
              <p:cNvPr id="131086" name="Rectangle 14"/>
              <p:cNvSpPr>
                <a:spLocks noChangeArrowheads="1"/>
              </p:cNvSpPr>
              <p:nvPr/>
            </p:nvSpPr>
            <p:spPr bwMode="auto">
              <a:xfrm>
                <a:off x="1134" y="6887"/>
                <a:ext cx="306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900" b="1">
                    <a:latin typeface="Times New Roman" pitchFamily="18" charset="0"/>
                  </a:rPr>
                  <a:t>Управление запасами в дистрибьюции</a:t>
                </a:r>
                <a:endParaRPr lang="ru-RU" b="1"/>
              </a:p>
            </p:txBody>
          </p:sp>
          <p:sp>
            <p:nvSpPr>
              <p:cNvPr id="131087" name="Rectangle 15"/>
              <p:cNvSpPr>
                <a:spLocks noChangeArrowheads="1"/>
              </p:cNvSpPr>
              <p:nvPr/>
            </p:nvSpPr>
            <p:spPr bwMode="auto">
              <a:xfrm>
                <a:off x="1134" y="7607"/>
                <a:ext cx="306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sz="1000" b="1">
                    <a:latin typeface="Times New Roman" pitchFamily="18" charset="0"/>
                  </a:rPr>
                  <a:t>Планир. распределения</a:t>
                </a:r>
                <a:endParaRPr lang="ru-RU" b="1"/>
              </a:p>
            </p:txBody>
          </p:sp>
          <p:sp>
            <p:nvSpPr>
              <p:cNvPr id="131088" name="Rectangle 16"/>
              <p:cNvSpPr>
                <a:spLocks noChangeArrowheads="1"/>
              </p:cNvSpPr>
              <p:nvPr/>
            </p:nvSpPr>
            <p:spPr bwMode="auto">
              <a:xfrm>
                <a:off x="1134" y="8327"/>
                <a:ext cx="306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200" b="1">
                    <a:latin typeface="Times New Roman" pitchFamily="18" charset="0"/>
                  </a:rPr>
                  <a:t>Обработка заказов</a:t>
                </a:r>
                <a:endParaRPr lang="ru-RU" b="1"/>
              </a:p>
            </p:txBody>
          </p:sp>
          <p:sp>
            <p:nvSpPr>
              <p:cNvPr id="131089" name="Rectangle 17"/>
              <p:cNvSpPr>
                <a:spLocks noChangeArrowheads="1"/>
              </p:cNvSpPr>
              <p:nvPr/>
            </p:nvSpPr>
            <p:spPr bwMode="auto">
              <a:xfrm>
                <a:off x="1134" y="9047"/>
                <a:ext cx="306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200" b="1">
                    <a:latin typeface="Times New Roman" pitchFamily="18" charset="0"/>
                  </a:rPr>
                  <a:t>Транспортировка</a:t>
                </a:r>
                <a:endParaRPr lang="ru-RU" b="1"/>
              </a:p>
            </p:txBody>
          </p:sp>
          <p:sp>
            <p:nvSpPr>
              <p:cNvPr id="131090" name="Rectangle 18"/>
              <p:cNvSpPr>
                <a:spLocks noChangeArrowheads="1"/>
              </p:cNvSpPr>
              <p:nvPr/>
            </p:nvSpPr>
            <p:spPr bwMode="auto">
              <a:xfrm>
                <a:off x="1134" y="9767"/>
                <a:ext cx="306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000" b="1">
                    <a:latin typeface="Times New Roman" pitchFamily="18" charset="0"/>
                  </a:rPr>
                  <a:t>Обслуживание клиентов</a:t>
                </a:r>
                <a:endParaRPr lang="ru-RU" sz="1000" b="1"/>
              </a:p>
            </p:txBody>
          </p:sp>
          <p:sp>
            <p:nvSpPr>
              <p:cNvPr id="131091" name="Line 19"/>
              <p:cNvSpPr>
                <a:spLocks noChangeShapeType="1"/>
              </p:cNvSpPr>
              <p:nvPr/>
            </p:nvSpPr>
            <p:spPr bwMode="auto">
              <a:xfrm>
                <a:off x="4374" y="1391"/>
                <a:ext cx="0" cy="28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92" name="Line 20"/>
              <p:cNvSpPr>
                <a:spLocks noChangeShapeType="1"/>
              </p:cNvSpPr>
              <p:nvPr/>
            </p:nvSpPr>
            <p:spPr bwMode="auto">
              <a:xfrm flipH="1">
                <a:off x="4194" y="1391"/>
                <a:ext cx="18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93" name="Line 21"/>
              <p:cNvSpPr>
                <a:spLocks noChangeShapeType="1"/>
              </p:cNvSpPr>
              <p:nvPr/>
            </p:nvSpPr>
            <p:spPr bwMode="auto">
              <a:xfrm>
                <a:off x="4194" y="2111"/>
                <a:ext cx="18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94" name="Line 22"/>
              <p:cNvSpPr>
                <a:spLocks noChangeShapeType="1"/>
              </p:cNvSpPr>
              <p:nvPr/>
            </p:nvSpPr>
            <p:spPr bwMode="auto">
              <a:xfrm>
                <a:off x="4194" y="2831"/>
                <a:ext cx="7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95" name="Line 23"/>
              <p:cNvSpPr>
                <a:spLocks noChangeShapeType="1"/>
              </p:cNvSpPr>
              <p:nvPr/>
            </p:nvSpPr>
            <p:spPr bwMode="auto">
              <a:xfrm>
                <a:off x="4194" y="3551"/>
                <a:ext cx="18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96" name="Line 24"/>
              <p:cNvSpPr>
                <a:spLocks noChangeShapeType="1"/>
              </p:cNvSpPr>
              <p:nvPr/>
            </p:nvSpPr>
            <p:spPr bwMode="auto">
              <a:xfrm>
                <a:off x="4194" y="4271"/>
                <a:ext cx="18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97" name="Rectangle 25"/>
              <p:cNvSpPr>
                <a:spLocks noChangeArrowheads="1"/>
              </p:cNvSpPr>
              <p:nvPr/>
            </p:nvSpPr>
            <p:spPr bwMode="auto">
              <a:xfrm>
                <a:off x="4914" y="2291"/>
                <a:ext cx="3060" cy="10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400" b="1">
                    <a:latin typeface="Times New Roman" pitchFamily="18" charset="0"/>
                  </a:rPr>
                  <a:t>Материальный менеджмент</a:t>
                </a:r>
                <a:endParaRPr lang="ru-RU"/>
              </a:p>
            </p:txBody>
          </p:sp>
          <p:sp>
            <p:nvSpPr>
              <p:cNvPr id="131098" name="Line 26"/>
              <p:cNvSpPr>
                <a:spLocks noChangeShapeType="1"/>
              </p:cNvSpPr>
              <p:nvPr/>
            </p:nvSpPr>
            <p:spPr bwMode="auto">
              <a:xfrm>
                <a:off x="4374" y="7151"/>
                <a:ext cx="0" cy="28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99" name="Line 27"/>
              <p:cNvSpPr>
                <a:spLocks noChangeShapeType="1"/>
              </p:cNvSpPr>
              <p:nvPr/>
            </p:nvSpPr>
            <p:spPr bwMode="auto">
              <a:xfrm flipH="1">
                <a:off x="4194" y="7151"/>
                <a:ext cx="18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00" name="Line 28"/>
              <p:cNvSpPr>
                <a:spLocks noChangeShapeType="1"/>
              </p:cNvSpPr>
              <p:nvPr/>
            </p:nvSpPr>
            <p:spPr bwMode="auto">
              <a:xfrm flipH="1">
                <a:off x="4194" y="10031"/>
                <a:ext cx="18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01" name="Line 29"/>
              <p:cNvSpPr>
                <a:spLocks noChangeShapeType="1"/>
              </p:cNvSpPr>
              <p:nvPr/>
            </p:nvSpPr>
            <p:spPr bwMode="auto">
              <a:xfrm>
                <a:off x="4194" y="9311"/>
                <a:ext cx="18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02" name="Line 30"/>
              <p:cNvSpPr>
                <a:spLocks noChangeShapeType="1"/>
              </p:cNvSpPr>
              <p:nvPr/>
            </p:nvSpPr>
            <p:spPr bwMode="auto">
              <a:xfrm>
                <a:off x="4194" y="7871"/>
                <a:ext cx="18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03" name="Rectangle 31"/>
              <p:cNvSpPr>
                <a:spLocks noChangeArrowheads="1"/>
              </p:cNvSpPr>
              <p:nvPr/>
            </p:nvSpPr>
            <p:spPr bwMode="auto">
              <a:xfrm>
                <a:off x="4914" y="8231"/>
                <a:ext cx="3060" cy="10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400" b="1">
                    <a:latin typeface="Times New Roman" pitchFamily="18" charset="0"/>
                  </a:rPr>
                  <a:t>Физическое распределение</a:t>
                </a:r>
                <a:endParaRPr lang="ru-RU"/>
              </a:p>
            </p:txBody>
          </p:sp>
          <p:sp>
            <p:nvSpPr>
              <p:cNvPr id="131104" name="Line 32"/>
              <p:cNvSpPr>
                <a:spLocks noChangeShapeType="1"/>
              </p:cNvSpPr>
              <p:nvPr/>
            </p:nvSpPr>
            <p:spPr bwMode="auto">
              <a:xfrm>
                <a:off x="4194" y="8591"/>
                <a:ext cx="7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05" name="Line 33"/>
              <p:cNvSpPr>
                <a:spLocks noChangeShapeType="1"/>
              </p:cNvSpPr>
              <p:nvPr/>
            </p:nvSpPr>
            <p:spPr bwMode="auto">
              <a:xfrm>
                <a:off x="6354" y="3371"/>
                <a:ext cx="0" cy="486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06" name="Line 34"/>
              <p:cNvSpPr>
                <a:spLocks noChangeShapeType="1"/>
              </p:cNvSpPr>
              <p:nvPr/>
            </p:nvSpPr>
            <p:spPr bwMode="auto">
              <a:xfrm>
                <a:off x="4194" y="4991"/>
                <a:ext cx="21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07" name="Line 35"/>
              <p:cNvSpPr>
                <a:spLocks noChangeShapeType="1"/>
              </p:cNvSpPr>
              <p:nvPr/>
            </p:nvSpPr>
            <p:spPr bwMode="auto">
              <a:xfrm>
                <a:off x="4194" y="5711"/>
                <a:ext cx="21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08" name="Rectangle 36"/>
              <p:cNvSpPr>
                <a:spLocks noChangeArrowheads="1"/>
              </p:cNvSpPr>
              <p:nvPr/>
            </p:nvSpPr>
            <p:spPr bwMode="auto">
              <a:xfrm>
                <a:off x="9054" y="5171"/>
                <a:ext cx="3060" cy="10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2000" b="1">
                    <a:solidFill>
                      <a:srgbClr val="FF3300"/>
                    </a:solidFill>
                    <a:latin typeface="Times New Roman" pitchFamily="18" charset="0"/>
                  </a:rPr>
                  <a:t>Логистика</a:t>
                </a:r>
                <a:endParaRPr lang="ru-RU" sz="2000">
                  <a:solidFill>
                    <a:srgbClr val="FF3300"/>
                  </a:solidFill>
                </a:endParaRPr>
              </a:p>
            </p:txBody>
          </p:sp>
          <p:sp>
            <p:nvSpPr>
              <p:cNvPr id="131109" name="Rectangle 37"/>
              <p:cNvSpPr>
                <a:spLocks noChangeArrowheads="1"/>
              </p:cNvSpPr>
              <p:nvPr/>
            </p:nvSpPr>
            <p:spPr bwMode="auto">
              <a:xfrm>
                <a:off x="9054" y="7331"/>
                <a:ext cx="306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000" b="1">
                    <a:latin typeface="Times New Roman" pitchFamily="18" charset="0"/>
                  </a:rPr>
                  <a:t>Информ. технологии</a:t>
                </a:r>
                <a:endParaRPr lang="ru-RU" b="1"/>
              </a:p>
            </p:txBody>
          </p:sp>
          <p:sp>
            <p:nvSpPr>
              <p:cNvPr id="131110" name="Rectangle 38"/>
              <p:cNvSpPr>
                <a:spLocks noChangeArrowheads="1"/>
              </p:cNvSpPr>
              <p:nvPr/>
            </p:nvSpPr>
            <p:spPr bwMode="auto">
              <a:xfrm>
                <a:off x="9054" y="8051"/>
                <a:ext cx="306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200" b="1">
                    <a:latin typeface="Times New Roman" pitchFamily="18" charset="0"/>
                  </a:rPr>
                  <a:t>Маркетинг</a:t>
                </a:r>
                <a:endParaRPr lang="ru-RU" b="1"/>
              </a:p>
            </p:txBody>
          </p:sp>
          <p:sp>
            <p:nvSpPr>
              <p:cNvPr id="131111" name="Rectangle 39"/>
              <p:cNvSpPr>
                <a:spLocks noChangeArrowheads="1"/>
              </p:cNvSpPr>
              <p:nvPr/>
            </p:nvSpPr>
            <p:spPr bwMode="auto">
              <a:xfrm>
                <a:off x="9054" y="8771"/>
                <a:ext cx="306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000" b="1">
                    <a:latin typeface="Times New Roman" pitchFamily="18" charset="0"/>
                  </a:rPr>
                  <a:t>Стратег. планирование</a:t>
                </a:r>
                <a:endParaRPr lang="ru-RU" b="1"/>
              </a:p>
            </p:txBody>
          </p:sp>
          <p:sp>
            <p:nvSpPr>
              <p:cNvPr id="131112" name="Rectangle 40"/>
              <p:cNvSpPr>
                <a:spLocks noChangeArrowheads="1"/>
              </p:cNvSpPr>
              <p:nvPr/>
            </p:nvSpPr>
            <p:spPr bwMode="auto">
              <a:xfrm>
                <a:off x="13374" y="5171"/>
                <a:ext cx="3060" cy="1080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400" b="1">
                    <a:latin typeface="Times New Roman" pitchFamily="18" charset="0"/>
                  </a:rPr>
                  <a:t>Управление цепями поставок</a:t>
                </a:r>
                <a:endParaRPr lang="ru-RU"/>
              </a:p>
            </p:txBody>
          </p:sp>
          <p:sp>
            <p:nvSpPr>
              <p:cNvPr id="131113" name="Line 41"/>
              <p:cNvSpPr>
                <a:spLocks noChangeShapeType="1"/>
              </p:cNvSpPr>
              <p:nvPr/>
            </p:nvSpPr>
            <p:spPr bwMode="auto">
              <a:xfrm>
                <a:off x="8694" y="2831"/>
                <a:ext cx="0" cy="61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14" name="Line 42"/>
              <p:cNvSpPr>
                <a:spLocks noChangeShapeType="1"/>
              </p:cNvSpPr>
              <p:nvPr/>
            </p:nvSpPr>
            <p:spPr bwMode="auto">
              <a:xfrm flipH="1">
                <a:off x="7974" y="2831"/>
                <a:ext cx="7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15" name="Line 43"/>
              <p:cNvSpPr>
                <a:spLocks noChangeShapeType="1"/>
              </p:cNvSpPr>
              <p:nvPr/>
            </p:nvSpPr>
            <p:spPr bwMode="auto">
              <a:xfrm flipH="1">
                <a:off x="7974" y="8951"/>
                <a:ext cx="7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16" name="Line 44"/>
              <p:cNvSpPr>
                <a:spLocks noChangeShapeType="1"/>
              </p:cNvSpPr>
              <p:nvPr/>
            </p:nvSpPr>
            <p:spPr bwMode="auto">
              <a:xfrm>
                <a:off x="8694" y="5711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17" name="Line 45"/>
              <p:cNvSpPr>
                <a:spLocks noChangeShapeType="1"/>
              </p:cNvSpPr>
              <p:nvPr/>
            </p:nvSpPr>
            <p:spPr bwMode="auto">
              <a:xfrm>
                <a:off x="12114" y="5711"/>
                <a:ext cx="12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18" name="Line 46"/>
              <p:cNvSpPr>
                <a:spLocks noChangeShapeType="1"/>
              </p:cNvSpPr>
              <p:nvPr/>
            </p:nvSpPr>
            <p:spPr bwMode="auto">
              <a:xfrm>
                <a:off x="14814" y="6251"/>
                <a:ext cx="0" cy="216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19" name="Line 47"/>
              <p:cNvSpPr>
                <a:spLocks noChangeShapeType="1"/>
              </p:cNvSpPr>
              <p:nvPr/>
            </p:nvSpPr>
            <p:spPr bwMode="auto">
              <a:xfrm>
                <a:off x="12474" y="7691"/>
                <a:ext cx="0" cy="1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20" name="Line 48"/>
              <p:cNvSpPr>
                <a:spLocks noChangeShapeType="1"/>
              </p:cNvSpPr>
              <p:nvPr/>
            </p:nvSpPr>
            <p:spPr bwMode="auto">
              <a:xfrm flipH="1">
                <a:off x="12114" y="7691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21" name="Line 49"/>
              <p:cNvSpPr>
                <a:spLocks noChangeShapeType="1"/>
              </p:cNvSpPr>
              <p:nvPr/>
            </p:nvSpPr>
            <p:spPr bwMode="auto">
              <a:xfrm flipH="1">
                <a:off x="12114" y="9131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22" name="Line 50"/>
              <p:cNvSpPr>
                <a:spLocks noChangeShapeType="1"/>
              </p:cNvSpPr>
              <p:nvPr/>
            </p:nvSpPr>
            <p:spPr bwMode="auto">
              <a:xfrm>
                <a:off x="12114" y="8411"/>
                <a:ext cx="27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1123" name="Text Box 51"/>
            <p:cNvSpPr txBox="1">
              <a:spLocks noChangeArrowheads="1"/>
            </p:cNvSpPr>
            <p:nvPr/>
          </p:nvSpPr>
          <p:spPr bwMode="auto">
            <a:xfrm>
              <a:off x="1741" y="377"/>
              <a:ext cx="586" cy="20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>
                  <a:latin typeface="Times New Roman" pitchFamily="18" charset="0"/>
                </a:rPr>
                <a:t>1980-е годы</a:t>
              </a:r>
              <a:endParaRPr lang="ru-RU" b="1"/>
            </a:p>
          </p:txBody>
        </p:sp>
        <p:sp>
          <p:nvSpPr>
            <p:cNvPr id="131124" name="Text Box 52"/>
            <p:cNvSpPr txBox="1">
              <a:spLocks noChangeArrowheads="1"/>
            </p:cNvSpPr>
            <p:nvPr/>
          </p:nvSpPr>
          <p:spPr bwMode="auto">
            <a:xfrm>
              <a:off x="3238" y="1322"/>
              <a:ext cx="586" cy="20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>
                  <a:latin typeface="Times New Roman" pitchFamily="18" charset="0"/>
                </a:rPr>
                <a:t>1990-е годы</a:t>
              </a:r>
              <a:endParaRPr lang="ru-RU" b="1"/>
            </a:p>
          </p:txBody>
        </p:sp>
        <p:sp>
          <p:nvSpPr>
            <p:cNvPr id="131125" name="Text Box 53"/>
            <p:cNvSpPr txBox="1">
              <a:spLocks noChangeArrowheads="1"/>
            </p:cNvSpPr>
            <p:nvPr/>
          </p:nvSpPr>
          <p:spPr bwMode="auto">
            <a:xfrm>
              <a:off x="4670" y="1322"/>
              <a:ext cx="586" cy="20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>
                  <a:latin typeface="Times New Roman" pitchFamily="18" charset="0"/>
                </a:rPr>
                <a:t>2000-е годы</a:t>
              </a:r>
              <a:endParaRPr lang="ru-RU" b="1"/>
            </a:p>
          </p:txBody>
        </p:sp>
        <p:sp>
          <p:nvSpPr>
            <p:cNvPr id="131126" name="Rectangle 54"/>
            <p:cNvSpPr>
              <a:spLocks noChangeArrowheads="1"/>
            </p:cNvSpPr>
            <p:nvPr/>
          </p:nvSpPr>
          <p:spPr bwMode="auto">
            <a:xfrm>
              <a:off x="2978" y="3481"/>
              <a:ext cx="1106" cy="20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000" b="1">
                  <a:latin typeface="Times New Roman" pitchFamily="18" charset="0"/>
                </a:rPr>
                <a:t>Управление качеством</a:t>
              </a:r>
              <a:endParaRPr lang="ru-RU" b="1"/>
            </a:p>
          </p:txBody>
        </p:sp>
        <p:sp>
          <p:nvSpPr>
            <p:cNvPr id="131127" name="Line 55"/>
            <p:cNvSpPr>
              <a:spLocks noChangeShapeType="1"/>
            </p:cNvSpPr>
            <p:nvPr/>
          </p:nvSpPr>
          <p:spPr bwMode="auto">
            <a:xfrm>
              <a:off x="4084" y="3616"/>
              <a:ext cx="13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1128" name="Line 56"/>
            <p:cNvSpPr>
              <a:spLocks noChangeShapeType="1"/>
            </p:cNvSpPr>
            <p:nvPr/>
          </p:nvSpPr>
          <p:spPr bwMode="auto">
            <a:xfrm flipV="1">
              <a:off x="4215" y="3346"/>
              <a:ext cx="0" cy="2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1129" name="Text Box 57"/>
            <p:cNvSpPr txBox="1">
              <a:spLocks noChangeArrowheads="1"/>
            </p:cNvSpPr>
            <p:nvPr/>
          </p:nvSpPr>
          <p:spPr bwMode="auto">
            <a:xfrm>
              <a:off x="113" y="3954"/>
              <a:ext cx="1134" cy="202"/>
            </a:xfrm>
            <a:prstGeom prst="rect">
              <a:avLst/>
            </a:prstGeom>
            <a:solidFill>
              <a:srgbClr val="FFD7EB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>
                  <a:latin typeface="Times New Roman" pitchFamily="18" charset="0"/>
                </a:rPr>
                <a:t>Фрагментаризация</a:t>
              </a:r>
              <a:endParaRPr lang="ru-RU" b="1"/>
            </a:p>
          </p:txBody>
        </p:sp>
        <p:sp>
          <p:nvSpPr>
            <p:cNvPr id="131130" name="Text Box 58"/>
            <p:cNvSpPr txBox="1">
              <a:spLocks noChangeArrowheads="1"/>
            </p:cNvSpPr>
            <p:nvPr/>
          </p:nvSpPr>
          <p:spPr bwMode="auto">
            <a:xfrm>
              <a:off x="1676" y="3954"/>
              <a:ext cx="846" cy="202"/>
            </a:xfrm>
            <a:prstGeom prst="rect">
              <a:avLst/>
            </a:prstGeom>
            <a:solidFill>
              <a:srgbClr val="FFD7EB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>
                  <a:latin typeface="Times New Roman" pitchFamily="18" charset="0"/>
                </a:rPr>
                <a:t>Становление</a:t>
              </a:r>
              <a:endParaRPr lang="ru-RU" b="1"/>
            </a:p>
          </p:txBody>
        </p:sp>
        <p:sp>
          <p:nvSpPr>
            <p:cNvPr id="131131" name="Text Box 59"/>
            <p:cNvSpPr txBox="1">
              <a:spLocks noChangeArrowheads="1"/>
            </p:cNvSpPr>
            <p:nvPr/>
          </p:nvSpPr>
          <p:spPr bwMode="auto">
            <a:xfrm>
              <a:off x="3108" y="3954"/>
              <a:ext cx="846" cy="202"/>
            </a:xfrm>
            <a:prstGeom prst="rect">
              <a:avLst/>
            </a:prstGeom>
            <a:solidFill>
              <a:srgbClr val="FFD7EB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>
                  <a:latin typeface="Times New Roman" pitchFamily="18" charset="0"/>
                </a:rPr>
                <a:t>Развитие</a:t>
              </a:r>
              <a:endParaRPr lang="ru-RU" b="1"/>
            </a:p>
          </p:txBody>
        </p:sp>
        <p:sp>
          <p:nvSpPr>
            <p:cNvPr id="131132" name="Text Box 60"/>
            <p:cNvSpPr txBox="1">
              <a:spLocks noChangeArrowheads="1"/>
            </p:cNvSpPr>
            <p:nvPr/>
          </p:nvSpPr>
          <p:spPr bwMode="auto">
            <a:xfrm>
              <a:off x="4540" y="3954"/>
              <a:ext cx="847" cy="202"/>
            </a:xfrm>
            <a:prstGeom prst="rect">
              <a:avLst/>
            </a:prstGeom>
            <a:solidFill>
              <a:srgbClr val="FFD7EB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>
                  <a:latin typeface="Times New Roman" pitchFamily="18" charset="0"/>
                </a:rPr>
                <a:t>Интеграция</a:t>
              </a:r>
              <a:endParaRPr lang="ru-RU" b="1"/>
            </a:p>
          </p:txBody>
        </p:sp>
      </p:grpSp>
      <p:sp>
        <p:nvSpPr>
          <p:cNvPr id="131133" name="Rectangle 61"/>
          <p:cNvSpPr>
            <a:spLocks noChangeArrowheads="1"/>
          </p:cNvSpPr>
          <p:nvPr/>
        </p:nvSpPr>
        <p:spPr bwMode="auto">
          <a:xfrm>
            <a:off x="0" y="0"/>
            <a:ext cx="9144000" cy="506413"/>
          </a:xfrm>
          <a:prstGeom prst="rect">
            <a:avLst/>
          </a:prstGeom>
          <a:solidFill>
            <a:srgbClr val="ABF9E8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>
                <a:solidFill>
                  <a:srgbClr val="CC0000"/>
                </a:solidFill>
                <a:latin typeface="Verdana" pitchFamily="34" charset="0"/>
              </a:rPr>
              <a:t>ЭВОЛЮЦИЯ ЛОГИСТИКИ И </a:t>
            </a:r>
            <a:r>
              <a:rPr lang="en-US" sz="2400" b="1">
                <a:solidFill>
                  <a:srgbClr val="CC0000"/>
                </a:solidFill>
                <a:latin typeface="Verdana" pitchFamily="34" charset="0"/>
              </a:rPr>
              <a:t>SCM</a:t>
            </a:r>
            <a:endParaRPr lang="ru-RU" sz="2400" b="1">
              <a:solidFill>
                <a:srgbClr val="CC0000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00682E4-D453-4B35-9294-F332D5419C63}" type="slidenum">
              <a:rPr lang="ru-RU" smtClean="0"/>
              <a:pPr/>
              <a:t>30</a:t>
            </a:fld>
            <a:endParaRPr lang="ru-RU" smtClean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pPr eaLnBrk="1" hangingPunct="1"/>
            <a:r>
              <a:rPr lang="ru-RU" sz="2400" b="1" smtClean="0"/>
              <a:t>Предлагаемая структура полной цепи поставок</a:t>
            </a:r>
            <a:r>
              <a:rPr lang="ru-RU" sz="4000" b="1" smtClean="0"/>
              <a:t> 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.</a:t>
            </a: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395288" y="476250"/>
            <a:ext cx="8569325" cy="6121400"/>
            <a:chOff x="2251" y="2100"/>
            <a:chExt cx="7200" cy="7248"/>
          </a:xfrm>
        </p:grpSpPr>
        <p:sp>
          <p:nvSpPr>
            <p:cNvPr id="13321" name="AutoShape 5"/>
            <p:cNvSpPr>
              <a:spLocks noChangeAspect="1" noChangeArrowheads="1"/>
            </p:cNvSpPr>
            <p:nvPr/>
          </p:nvSpPr>
          <p:spPr bwMode="auto">
            <a:xfrm>
              <a:off x="2251" y="2100"/>
              <a:ext cx="7200" cy="7248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2" name="Rectangle 6"/>
            <p:cNvSpPr>
              <a:spLocks noChangeArrowheads="1"/>
            </p:cNvSpPr>
            <p:nvPr/>
          </p:nvSpPr>
          <p:spPr bwMode="auto">
            <a:xfrm>
              <a:off x="2392" y="2379"/>
              <a:ext cx="1835" cy="6690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200" i="1"/>
            </a:p>
            <a:p>
              <a:endParaRPr lang="ru-RU" sz="1200" i="1"/>
            </a:p>
            <a:p>
              <a:endParaRPr lang="ru-RU" sz="1200" i="1"/>
            </a:p>
            <a:p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/>
            </a:p>
            <a:p>
              <a:pPr algn="ctr"/>
              <a:endParaRPr lang="ru-RU" sz="1200"/>
            </a:p>
            <a:p>
              <a:pPr algn="ctr"/>
              <a:endParaRPr lang="ru-RU" sz="1200"/>
            </a:p>
            <a:p>
              <a:pPr algn="ctr"/>
              <a:endParaRPr lang="ru-RU" sz="1200"/>
            </a:p>
            <a:p>
              <a:pPr algn="ctr"/>
              <a:endParaRPr lang="ru-RU" sz="1200"/>
            </a:p>
            <a:p>
              <a:pPr algn="ctr"/>
              <a:r>
                <a:rPr lang="ru-RU" sz="1200" b="1"/>
                <a:t>Полная</a:t>
              </a:r>
            </a:p>
            <a:p>
              <a:pPr algn="ctr"/>
              <a:r>
                <a:rPr lang="ru-RU" sz="1200" b="1"/>
                <a:t> цепь </a:t>
              </a:r>
            </a:p>
            <a:p>
              <a:pPr algn="ctr"/>
              <a:r>
                <a:rPr lang="ru-RU" sz="1200" b="1"/>
                <a:t>поставок</a:t>
              </a:r>
            </a:p>
            <a:p>
              <a:pPr algn="ctr"/>
              <a:endParaRPr lang="ru-RU" sz="1000" b="1"/>
            </a:p>
            <a:p>
              <a:pPr algn="ctr"/>
              <a:endParaRPr lang="ru-RU" sz="14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  <a:p>
              <a:pPr algn="ctr"/>
              <a:endParaRPr lang="ru-RU" sz="1200" i="1"/>
            </a:p>
          </p:txBody>
        </p:sp>
        <p:sp>
          <p:nvSpPr>
            <p:cNvPr id="13323" name="Text Box 7"/>
            <p:cNvSpPr txBox="1">
              <a:spLocks noChangeArrowheads="1"/>
            </p:cNvSpPr>
            <p:nvPr/>
          </p:nvSpPr>
          <p:spPr bwMode="auto">
            <a:xfrm>
              <a:off x="6204" y="4888"/>
              <a:ext cx="1129" cy="9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ru-RU" sz="1200"/>
            </a:p>
            <a:p>
              <a:pPr algn="ctr"/>
              <a:r>
                <a:rPr lang="ru-RU" sz="1200" b="1"/>
                <a:t>Логистические</a:t>
              </a:r>
            </a:p>
            <a:p>
              <a:pPr algn="ctr"/>
              <a:r>
                <a:rPr lang="ru-RU" sz="1200" b="1"/>
                <a:t>посредники</a:t>
              </a:r>
            </a:p>
            <a:p>
              <a:endParaRPr lang="ru-RU" b="1"/>
            </a:p>
          </p:txBody>
        </p:sp>
        <p:sp>
          <p:nvSpPr>
            <p:cNvPr id="13324" name="Text Box 8"/>
            <p:cNvSpPr txBox="1">
              <a:spLocks noChangeArrowheads="1"/>
            </p:cNvSpPr>
            <p:nvPr/>
          </p:nvSpPr>
          <p:spPr bwMode="auto">
            <a:xfrm>
              <a:off x="6063" y="2797"/>
              <a:ext cx="1411" cy="83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/>
                <a:t>Фокусная</a:t>
              </a:r>
            </a:p>
            <a:p>
              <a:pPr algn="ctr"/>
              <a:r>
                <a:rPr lang="ru-RU" sz="1200" b="1"/>
                <a:t>(центральная)</a:t>
              </a:r>
            </a:p>
            <a:p>
              <a:pPr algn="ctr"/>
              <a:r>
                <a:rPr lang="ru-RU" sz="1200" b="1"/>
                <a:t>компания</a:t>
              </a:r>
              <a:endParaRPr lang="ru-RU" b="1"/>
            </a:p>
          </p:txBody>
        </p:sp>
        <p:sp>
          <p:nvSpPr>
            <p:cNvPr id="13325" name="Text Box 9"/>
            <p:cNvSpPr txBox="1">
              <a:spLocks noChangeArrowheads="1"/>
            </p:cNvSpPr>
            <p:nvPr/>
          </p:nvSpPr>
          <p:spPr bwMode="auto">
            <a:xfrm>
              <a:off x="4369" y="2797"/>
              <a:ext cx="1270" cy="69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/>
                <a:t>Поставщик</a:t>
              </a:r>
            </a:p>
            <a:p>
              <a:pPr algn="ctr"/>
              <a:r>
                <a:rPr lang="ru-RU" sz="1200" b="1"/>
                <a:t>I уровня</a:t>
              </a:r>
              <a:endParaRPr lang="ru-RU" b="1"/>
            </a:p>
          </p:txBody>
        </p:sp>
        <p:sp>
          <p:nvSpPr>
            <p:cNvPr id="13326" name="Text Box 10"/>
            <p:cNvSpPr txBox="1">
              <a:spLocks noChangeArrowheads="1"/>
            </p:cNvSpPr>
            <p:nvPr/>
          </p:nvSpPr>
          <p:spPr bwMode="auto">
            <a:xfrm>
              <a:off x="7898" y="2797"/>
              <a:ext cx="1411" cy="69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/>
                <a:t>Потребитель</a:t>
              </a:r>
            </a:p>
            <a:p>
              <a:pPr algn="ctr"/>
              <a:r>
                <a:rPr lang="ru-RU" sz="1200" b="1"/>
                <a:t>I уровня</a:t>
              </a:r>
              <a:endParaRPr lang="ru-RU" b="1"/>
            </a:p>
          </p:txBody>
        </p:sp>
        <p:sp>
          <p:nvSpPr>
            <p:cNvPr id="13327" name="Text Box 11"/>
            <p:cNvSpPr txBox="1">
              <a:spLocks noChangeArrowheads="1"/>
            </p:cNvSpPr>
            <p:nvPr/>
          </p:nvSpPr>
          <p:spPr bwMode="auto">
            <a:xfrm>
              <a:off x="4369" y="6282"/>
              <a:ext cx="1270" cy="55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/>
                <a:t>Начальный</a:t>
              </a:r>
            </a:p>
            <a:p>
              <a:pPr algn="ctr"/>
              <a:r>
                <a:rPr lang="ru-RU" sz="1200" b="1"/>
                <a:t>поставщик</a:t>
              </a:r>
              <a:endParaRPr lang="ru-RU" b="1"/>
            </a:p>
          </p:txBody>
        </p:sp>
        <p:sp>
          <p:nvSpPr>
            <p:cNvPr id="13328" name="Text Box 12"/>
            <p:cNvSpPr txBox="1">
              <a:spLocks noChangeArrowheads="1"/>
            </p:cNvSpPr>
            <p:nvPr/>
          </p:nvSpPr>
          <p:spPr bwMode="auto">
            <a:xfrm>
              <a:off x="7898" y="6282"/>
              <a:ext cx="1411" cy="5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/>
                <a:t>Конечный потребитель</a:t>
              </a:r>
              <a:endParaRPr lang="ru-RU" b="1"/>
            </a:p>
          </p:txBody>
        </p:sp>
        <p:sp>
          <p:nvSpPr>
            <p:cNvPr id="13329" name="Text Box 13"/>
            <p:cNvSpPr txBox="1">
              <a:spLocks noChangeArrowheads="1"/>
            </p:cNvSpPr>
            <p:nvPr/>
          </p:nvSpPr>
          <p:spPr bwMode="auto">
            <a:xfrm>
              <a:off x="7898" y="4051"/>
              <a:ext cx="1411" cy="5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/>
                <a:t>Потребитель</a:t>
              </a:r>
            </a:p>
            <a:p>
              <a:pPr algn="ctr"/>
              <a:r>
                <a:rPr lang="ru-RU" sz="1200" b="1"/>
                <a:t>II уровня</a:t>
              </a:r>
              <a:endParaRPr lang="ru-RU" b="1"/>
            </a:p>
          </p:txBody>
        </p:sp>
        <p:sp>
          <p:nvSpPr>
            <p:cNvPr id="13330" name="Text Box 14"/>
            <p:cNvSpPr txBox="1">
              <a:spLocks noChangeArrowheads="1"/>
            </p:cNvSpPr>
            <p:nvPr/>
          </p:nvSpPr>
          <p:spPr bwMode="auto">
            <a:xfrm>
              <a:off x="4369" y="4051"/>
              <a:ext cx="1270" cy="5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/>
                <a:t>Поставщик</a:t>
              </a:r>
            </a:p>
            <a:p>
              <a:pPr algn="ctr"/>
              <a:r>
                <a:rPr lang="ru-RU" sz="1200" b="1"/>
                <a:t>II уровня</a:t>
              </a:r>
              <a:endParaRPr lang="ru-RU" b="1"/>
            </a:p>
          </p:txBody>
        </p:sp>
        <p:sp>
          <p:nvSpPr>
            <p:cNvPr id="13331" name="Text Box 15"/>
            <p:cNvSpPr txBox="1">
              <a:spLocks noChangeArrowheads="1"/>
            </p:cNvSpPr>
            <p:nvPr/>
          </p:nvSpPr>
          <p:spPr bwMode="auto">
            <a:xfrm>
              <a:off x="4369" y="5166"/>
              <a:ext cx="1270" cy="5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/>
                <a:t>Поставщики</a:t>
              </a:r>
            </a:p>
            <a:p>
              <a:pPr algn="ctr"/>
              <a:r>
                <a:rPr lang="ru-RU" sz="1200" b="1"/>
                <a:t>i-го уровня</a:t>
              </a:r>
              <a:endParaRPr lang="ru-RU" b="1"/>
            </a:p>
          </p:txBody>
        </p:sp>
        <p:sp>
          <p:nvSpPr>
            <p:cNvPr id="13332" name="Text Box 16"/>
            <p:cNvSpPr txBox="1">
              <a:spLocks noChangeArrowheads="1"/>
            </p:cNvSpPr>
            <p:nvPr/>
          </p:nvSpPr>
          <p:spPr bwMode="auto">
            <a:xfrm>
              <a:off x="7898" y="5166"/>
              <a:ext cx="1411" cy="5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/>
                <a:t>Потребители</a:t>
              </a:r>
            </a:p>
            <a:p>
              <a:pPr algn="ctr"/>
              <a:r>
                <a:rPr lang="ru-RU" sz="1200" b="1"/>
                <a:t>i-го уровня</a:t>
              </a:r>
            </a:p>
            <a:p>
              <a:endParaRPr lang="ru-RU" b="1"/>
            </a:p>
          </p:txBody>
        </p:sp>
        <p:sp>
          <p:nvSpPr>
            <p:cNvPr id="13333" name="Text Box 17"/>
            <p:cNvSpPr txBox="1">
              <a:spLocks noChangeArrowheads="1"/>
            </p:cNvSpPr>
            <p:nvPr/>
          </p:nvSpPr>
          <p:spPr bwMode="auto">
            <a:xfrm>
              <a:off x="2533" y="2518"/>
              <a:ext cx="1553" cy="44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pPr algn="ctr"/>
              <a:endParaRPr lang="ru-RU" sz="1200"/>
            </a:p>
            <a:p>
              <a:pPr algn="ctr"/>
              <a:r>
                <a:rPr lang="ru-RU" sz="1200" b="1"/>
                <a:t>Максимальная</a:t>
              </a:r>
            </a:p>
            <a:p>
              <a:pPr algn="ctr"/>
              <a:r>
                <a:rPr lang="ru-RU" sz="1200" b="1"/>
                <a:t>цепь</a:t>
              </a:r>
            </a:p>
            <a:p>
              <a:pPr algn="ctr"/>
              <a:r>
                <a:rPr lang="ru-RU" sz="1200" b="1"/>
                <a:t>поставок</a:t>
              </a:r>
              <a:endParaRPr lang="ru-RU" b="1"/>
            </a:p>
          </p:txBody>
        </p:sp>
        <p:sp>
          <p:nvSpPr>
            <p:cNvPr id="13334" name="Text Box 18"/>
            <p:cNvSpPr txBox="1">
              <a:spLocks noChangeArrowheads="1"/>
            </p:cNvSpPr>
            <p:nvPr/>
          </p:nvSpPr>
          <p:spPr bwMode="auto">
            <a:xfrm>
              <a:off x="2675" y="2658"/>
              <a:ext cx="1270" cy="20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pPr algn="ctr"/>
              <a:r>
                <a:rPr lang="ru-RU" sz="1200" b="1"/>
                <a:t>Расширенная</a:t>
              </a:r>
            </a:p>
            <a:p>
              <a:pPr algn="ctr"/>
              <a:r>
                <a:rPr lang="ru-RU" sz="1200" b="1"/>
                <a:t>цепь</a:t>
              </a:r>
            </a:p>
            <a:p>
              <a:pPr algn="ctr"/>
              <a:r>
                <a:rPr lang="ru-RU" sz="1200" b="1"/>
                <a:t>поставок</a:t>
              </a:r>
              <a:endParaRPr lang="ru-RU" b="1"/>
            </a:p>
          </p:txBody>
        </p:sp>
        <p:sp>
          <p:nvSpPr>
            <p:cNvPr id="13335" name="Text Box 19"/>
            <p:cNvSpPr txBox="1">
              <a:spLocks noChangeArrowheads="1"/>
            </p:cNvSpPr>
            <p:nvPr/>
          </p:nvSpPr>
          <p:spPr bwMode="auto">
            <a:xfrm>
              <a:off x="2816" y="2797"/>
              <a:ext cx="988" cy="84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/>
                <a:t>Прямая</a:t>
              </a:r>
            </a:p>
            <a:p>
              <a:pPr algn="ctr"/>
              <a:r>
                <a:rPr lang="ru-RU" sz="1200" b="1"/>
                <a:t>цепь</a:t>
              </a:r>
            </a:p>
            <a:p>
              <a:pPr algn="ctr"/>
              <a:r>
                <a:rPr lang="ru-RU" sz="1200" b="1"/>
                <a:t>поставок</a:t>
              </a:r>
              <a:endParaRPr lang="ru-RU" b="1"/>
            </a:p>
          </p:txBody>
        </p:sp>
        <p:sp>
          <p:nvSpPr>
            <p:cNvPr id="13336" name="Line 20"/>
            <p:cNvSpPr>
              <a:spLocks noChangeShapeType="1"/>
            </p:cNvSpPr>
            <p:nvPr/>
          </p:nvSpPr>
          <p:spPr bwMode="auto">
            <a:xfrm>
              <a:off x="5639" y="3076"/>
              <a:ext cx="42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7" name="Line 21"/>
            <p:cNvSpPr>
              <a:spLocks noChangeShapeType="1"/>
            </p:cNvSpPr>
            <p:nvPr/>
          </p:nvSpPr>
          <p:spPr bwMode="auto">
            <a:xfrm>
              <a:off x="6910" y="4191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8" name="Line 22"/>
            <p:cNvSpPr>
              <a:spLocks noChangeShapeType="1"/>
            </p:cNvSpPr>
            <p:nvPr/>
          </p:nvSpPr>
          <p:spPr bwMode="auto">
            <a:xfrm flipV="1">
              <a:off x="7474" y="3076"/>
              <a:ext cx="42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9" name="Line 23"/>
            <p:cNvSpPr>
              <a:spLocks noChangeShapeType="1"/>
            </p:cNvSpPr>
            <p:nvPr/>
          </p:nvSpPr>
          <p:spPr bwMode="auto">
            <a:xfrm flipV="1">
              <a:off x="4792" y="3494"/>
              <a:ext cx="2" cy="5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0" name="Line 24"/>
            <p:cNvSpPr>
              <a:spLocks noChangeShapeType="1"/>
            </p:cNvSpPr>
            <p:nvPr/>
          </p:nvSpPr>
          <p:spPr bwMode="auto">
            <a:xfrm flipH="1" flipV="1">
              <a:off x="4792" y="5724"/>
              <a:ext cx="2" cy="5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1" name="Line 25"/>
            <p:cNvSpPr>
              <a:spLocks noChangeShapeType="1"/>
            </p:cNvSpPr>
            <p:nvPr/>
          </p:nvSpPr>
          <p:spPr bwMode="auto">
            <a:xfrm flipV="1">
              <a:off x="4792" y="4609"/>
              <a:ext cx="2" cy="5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2" name="Line 26"/>
            <p:cNvSpPr>
              <a:spLocks noChangeShapeType="1"/>
            </p:cNvSpPr>
            <p:nvPr/>
          </p:nvSpPr>
          <p:spPr bwMode="auto">
            <a:xfrm>
              <a:off x="8886" y="3494"/>
              <a:ext cx="1" cy="5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3" name="AutoShape 27"/>
            <p:cNvSpPr>
              <a:spLocks noChangeArrowheads="1"/>
            </p:cNvSpPr>
            <p:nvPr/>
          </p:nvSpPr>
          <p:spPr bwMode="auto">
            <a:xfrm>
              <a:off x="6627" y="5863"/>
              <a:ext cx="422" cy="1533"/>
            </a:xfrm>
            <a:prstGeom prst="downArrow">
              <a:avLst>
                <a:gd name="adj1" fmla="val 50000"/>
                <a:gd name="adj2" fmla="val 90818"/>
              </a:avLst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4" name="Line 28"/>
            <p:cNvSpPr>
              <a:spLocks noChangeShapeType="1"/>
            </p:cNvSpPr>
            <p:nvPr/>
          </p:nvSpPr>
          <p:spPr bwMode="auto">
            <a:xfrm flipH="1">
              <a:off x="8886" y="4609"/>
              <a:ext cx="1" cy="55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5" name="Line 29"/>
            <p:cNvSpPr>
              <a:spLocks noChangeShapeType="1"/>
            </p:cNvSpPr>
            <p:nvPr/>
          </p:nvSpPr>
          <p:spPr bwMode="auto">
            <a:xfrm flipH="1">
              <a:off x="8886" y="5724"/>
              <a:ext cx="1" cy="55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6" name="Rectangle 30"/>
            <p:cNvSpPr>
              <a:spLocks noChangeArrowheads="1"/>
            </p:cNvSpPr>
            <p:nvPr/>
          </p:nvSpPr>
          <p:spPr bwMode="auto">
            <a:xfrm>
              <a:off x="4369" y="7257"/>
              <a:ext cx="1410" cy="837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/>
                <a:t>Добыча полезных ископаемых</a:t>
              </a:r>
              <a:endParaRPr lang="ru-RU" b="1"/>
            </a:p>
          </p:txBody>
        </p:sp>
        <p:sp>
          <p:nvSpPr>
            <p:cNvPr id="13347" name="AutoShape 31"/>
            <p:cNvSpPr>
              <a:spLocks noChangeArrowheads="1"/>
            </p:cNvSpPr>
            <p:nvPr/>
          </p:nvSpPr>
          <p:spPr bwMode="auto">
            <a:xfrm>
              <a:off x="4792" y="6839"/>
              <a:ext cx="423" cy="418"/>
            </a:xfrm>
            <a:prstGeom prst="upArrow">
              <a:avLst>
                <a:gd name="adj1" fmla="val 50000"/>
                <a:gd name="adj2" fmla="val 25000"/>
              </a:avLst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8" name="Rectangle 32"/>
            <p:cNvSpPr>
              <a:spLocks noChangeArrowheads="1"/>
            </p:cNvSpPr>
            <p:nvPr/>
          </p:nvSpPr>
          <p:spPr bwMode="auto">
            <a:xfrm>
              <a:off x="6204" y="7397"/>
              <a:ext cx="3106" cy="697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/>
                <a:t>Подготовка к окончательной утилизации</a:t>
              </a:r>
              <a:endParaRPr lang="ru-RU" b="1"/>
            </a:p>
          </p:txBody>
        </p:sp>
        <p:sp>
          <p:nvSpPr>
            <p:cNvPr id="13349" name="AutoShape 33"/>
            <p:cNvSpPr>
              <a:spLocks noChangeArrowheads="1"/>
            </p:cNvSpPr>
            <p:nvPr/>
          </p:nvSpPr>
          <p:spPr bwMode="auto">
            <a:xfrm>
              <a:off x="8463" y="6839"/>
              <a:ext cx="422" cy="557"/>
            </a:xfrm>
            <a:prstGeom prst="downArrow">
              <a:avLst>
                <a:gd name="adj1" fmla="val 50000"/>
                <a:gd name="adj2" fmla="val 32998"/>
              </a:avLst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0" name="AutoShape 34"/>
            <p:cNvSpPr>
              <a:spLocks noChangeArrowheads="1"/>
            </p:cNvSpPr>
            <p:nvPr/>
          </p:nvSpPr>
          <p:spPr bwMode="auto">
            <a:xfrm>
              <a:off x="4792" y="8094"/>
              <a:ext cx="422" cy="536"/>
            </a:xfrm>
            <a:prstGeom prst="upArrow">
              <a:avLst>
                <a:gd name="adj1" fmla="val 50000"/>
                <a:gd name="adj2" fmla="val 31754"/>
              </a:avLst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1" name="AutoShape 35"/>
            <p:cNvSpPr>
              <a:spLocks noChangeArrowheads="1"/>
            </p:cNvSpPr>
            <p:nvPr/>
          </p:nvSpPr>
          <p:spPr bwMode="auto">
            <a:xfrm>
              <a:off x="7616" y="8094"/>
              <a:ext cx="422" cy="579"/>
            </a:xfrm>
            <a:prstGeom prst="downArrow">
              <a:avLst>
                <a:gd name="adj1" fmla="val 50000"/>
                <a:gd name="adj2" fmla="val 34301"/>
              </a:avLst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2" name="Rectangle 36"/>
            <p:cNvSpPr>
              <a:spLocks noChangeArrowheads="1"/>
            </p:cNvSpPr>
            <p:nvPr/>
          </p:nvSpPr>
          <p:spPr bwMode="auto">
            <a:xfrm>
              <a:off x="4369" y="8651"/>
              <a:ext cx="4941" cy="419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/>
                <a:t>Природа  (окружающая среда)</a:t>
              </a:r>
              <a:endParaRPr lang="ru-RU" b="1"/>
            </a:p>
          </p:txBody>
        </p:sp>
        <p:sp>
          <p:nvSpPr>
            <p:cNvPr id="13353" name="Line 37"/>
            <p:cNvSpPr>
              <a:spLocks noChangeShapeType="1"/>
            </p:cNvSpPr>
            <p:nvPr/>
          </p:nvSpPr>
          <p:spPr bwMode="auto">
            <a:xfrm>
              <a:off x="5216" y="5724"/>
              <a:ext cx="1" cy="5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4" name="Line 38"/>
            <p:cNvSpPr>
              <a:spLocks noChangeShapeType="1"/>
            </p:cNvSpPr>
            <p:nvPr/>
          </p:nvSpPr>
          <p:spPr bwMode="auto">
            <a:xfrm>
              <a:off x="5216" y="4609"/>
              <a:ext cx="1" cy="5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5" name="Line 39"/>
            <p:cNvSpPr>
              <a:spLocks noChangeShapeType="1"/>
            </p:cNvSpPr>
            <p:nvPr/>
          </p:nvSpPr>
          <p:spPr bwMode="auto">
            <a:xfrm>
              <a:off x="5216" y="3494"/>
              <a:ext cx="1" cy="5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6" name="Line 40"/>
            <p:cNvSpPr>
              <a:spLocks noChangeShapeType="1"/>
            </p:cNvSpPr>
            <p:nvPr/>
          </p:nvSpPr>
          <p:spPr bwMode="auto">
            <a:xfrm flipH="1">
              <a:off x="5639" y="3354"/>
              <a:ext cx="425" cy="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7" name="Line 41"/>
            <p:cNvSpPr>
              <a:spLocks noChangeShapeType="1"/>
            </p:cNvSpPr>
            <p:nvPr/>
          </p:nvSpPr>
          <p:spPr bwMode="auto">
            <a:xfrm flipH="1" flipV="1">
              <a:off x="7474" y="3354"/>
              <a:ext cx="424" cy="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8" name="Line 42"/>
            <p:cNvSpPr>
              <a:spLocks noChangeShapeType="1"/>
            </p:cNvSpPr>
            <p:nvPr/>
          </p:nvSpPr>
          <p:spPr bwMode="auto">
            <a:xfrm flipH="1" flipV="1">
              <a:off x="8322" y="4609"/>
              <a:ext cx="1" cy="5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9" name="Line 43"/>
            <p:cNvSpPr>
              <a:spLocks noChangeShapeType="1"/>
            </p:cNvSpPr>
            <p:nvPr/>
          </p:nvSpPr>
          <p:spPr bwMode="auto">
            <a:xfrm flipV="1">
              <a:off x="8322" y="3494"/>
              <a:ext cx="1" cy="5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0" name="Line 44"/>
            <p:cNvSpPr>
              <a:spLocks noChangeShapeType="1"/>
            </p:cNvSpPr>
            <p:nvPr/>
          </p:nvSpPr>
          <p:spPr bwMode="auto">
            <a:xfrm flipV="1">
              <a:off x="8322" y="5724"/>
              <a:ext cx="1" cy="5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1" name="Line 45"/>
            <p:cNvSpPr>
              <a:spLocks noChangeShapeType="1"/>
            </p:cNvSpPr>
            <p:nvPr/>
          </p:nvSpPr>
          <p:spPr bwMode="auto">
            <a:xfrm flipH="1" flipV="1">
              <a:off x="7475" y="3633"/>
              <a:ext cx="423" cy="4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2" name="Line 46"/>
            <p:cNvSpPr>
              <a:spLocks noChangeShapeType="1"/>
            </p:cNvSpPr>
            <p:nvPr/>
          </p:nvSpPr>
          <p:spPr bwMode="auto">
            <a:xfrm flipH="1" flipV="1">
              <a:off x="7192" y="3633"/>
              <a:ext cx="706" cy="153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3" name="Line 47"/>
            <p:cNvSpPr>
              <a:spLocks noChangeShapeType="1"/>
            </p:cNvSpPr>
            <p:nvPr/>
          </p:nvSpPr>
          <p:spPr bwMode="auto">
            <a:xfrm flipH="1">
              <a:off x="5639" y="3633"/>
              <a:ext cx="706" cy="264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4" name="Line 48"/>
            <p:cNvSpPr>
              <a:spLocks noChangeShapeType="1"/>
            </p:cNvSpPr>
            <p:nvPr/>
          </p:nvSpPr>
          <p:spPr bwMode="auto">
            <a:xfrm flipH="1" flipV="1">
              <a:off x="7051" y="3633"/>
              <a:ext cx="847" cy="264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5" name="AutoShape 49"/>
            <p:cNvSpPr>
              <a:spLocks noChangeArrowheads="1"/>
            </p:cNvSpPr>
            <p:nvPr/>
          </p:nvSpPr>
          <p:spPr bwMode="auto">
            <a:xfrm>
              <a:off x="5639" y="5166"/>
              <a:ext cx="565" cy="422"/>
            </a:xfrm>
            <a:prstGeom prst="leftRightArrow">
              <a:avLst>
                <a:gd name="adj1" fmla="val 50000"/>
                <a:gd name="adj2" fmla="val 2677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6" name="AutoShape 50"/>
            <p:cNvSpPr>
              <a:spLocks noChangeArrowheads="1"/>
            </p:cNvSpPr>
            <p:nvPr/>
          </p:nvSpPr>
          <p:spPr bwMode="auto">
            <a:xfrm>
              <a:off x="7333" y="5166"/>
              <a:ext cx="565" cy="422"/>
            </a:xfrm>
            <a:prstGeom prst="leftRightArrow">
              <a:avLst>
                <a:gd name="adj1" fmla="val 50000"/>
                <a:gd name="adj2" fmla="val 2677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7" name="AutoShape 51"/>
            <p:cNvSpPr>
              <a:spLocks noChangeArrowheads="1"/>
            </p:cNvSpPr>
            <p:nvPr/>
          </p:nvSpPr>
          <p:spPr bwMode="auto">
            <a:xfrm rot="5400000">
              <a:off x="6142" y="4118"/>
              <a:ext cx="1255" cy="286"/>
            </a:xfrm>
            <a:prstGeom prst="leftRightArrow">
              <a:avLst>
                <a:gd name="adj1" fmla="val 50000"/>
                <a:gd name="adj2" fmla="val 87762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8" name="AutoShape 52"/>
            <p:cNvSpPr>
              <a:spLocks noChangeArrowheads="1"/>
            </p:cNvSpPr>
            <p:nvPr/>
          </p:nvSpPr>
          <p:spPr bwMode="auto">
            <a:xfrm rot="2794346">
              <a:off x="7267" y="5932"/>
              <a:ext cx="697" cy="282"/>
            </a:xfrm>
            <a:prstGeom prst="leftRightArrow">
              <a:avLst>
                <a:gd name="adj1" fmla="val 50000"/>
                <a:gd name="adj2" fmla="val 49433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9" name="AutoShape 53"/>
            <p:cNvSpPr>
              <a:spLocks noChangeArrowheads="1"/>
            </p:cNvSpPr>
            <p:nvPr/>
          </p:nvSpPr>
          <p:spPr bwMode="auto">
            <a:xfrm rot="-2521112">
              <a:off x="5639" y="5863"/>
              <a:ext cx="585" cy="287"/>
            </a:xfrm>
            <a:prstGeom prst="leftRightArrow">
              <a:avLst>
                <a:gd name="adj1" fmla="val 50000"/>
                <a:gd name="adj2" fmla="val 407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70" name="AutoShape 54"/>
            <p:cNvSpPr>
              <a:spLocks noChangeArrowheads="1"/>
            </p:cNvSpPr>
            <p:nvPr/>
          </p:nvSpPr>
          <p:spPr bwMode="auto">
            <a:xfrm rot="-1840482">
              <a:off x="7333" y="4609"/>
              <a:ext cx="654" cy="321"/>
            </a:xfrm>
            <a:prstGeom prst="leftRightArrow">
              <a:avLst>
                <a:gd name="adj1" fmla="val 50000"/>
                <a:gd name="adj2" fmla="val 40748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71" name="AutoShape 55"/>
            <p:cNvSpPr>
              <a:spLocks noChangeArrowheads="1"/>
            </p:cNvSpPr>
            <p:nvPr/>
          </p:nvSpPr>
          <p:spPr bwMode="auto">
            <a:xfrm rot="2260768">
              <a:off x="5603" y="4645"/>
              <a:ext cx="726" cy="300"/>
            </a:xfrm>
            <a:prstGeom prst="leftRightArrow">
              <a:avLst>
                <a:gd name="adj1" fmla="val 50000"/>
                <a:gd name="adj2" fmla="val 484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318" name="Line 56"/>
          <p:cNvSpPr>
            <a:spLocks noChangeShapeType="1"/>
          </p:cNvSpPr>
          <p:nvPr/>
        </p:nvSpPr>
        <p:spPr bwMode="auto">
          <a:xfrm>
            <a:off x="539750" y="765175"/>
            <a:ext cx="8424863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9" name="Line 57"/>
          <p:cNvSpPr>
            <a:spLocks noChangeShapeType="1"/>
          </p:cNvSpPr>
          <p:nvPr/>
        </p:nvSpPr>
        <p:spPr bwMode="auto">
          <a:xfrm flipH="1">
            <a:off x="4427538" y="1773238"/>
            <a:ext cx="504825" cy="3603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20" name="Line 58"/>
          <p:cNvSpPr>
            <a:spLocks noChangeShapeType="1"/>
          </p:cNvSpPr>
          <p:nvPr/>
        </p:nvSpPr>
        <p:spPr bwMode="auto">
          <a:xfrm flipH="1">
            <a:off x="4427538" y="1773238"/>
            <a:ext cx="720725" cy="1295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CBBCC85-18C9-477B-A9CC-3240713B3200}" type="slidenum">
              <a:rPr lang="ru-RU" smtClean="0"/>
              <a:pPr/>
              <a:t>31</a:t>
            </a:fld>
            <a:endParaRPr lang="ru-RU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75"/>
          </a:xfrm>
        </p:spPr>
        <p:txBody>
          <a:bodyPr/>
          <a:lstStyle/>
          <a:p>
            <a:pPr eaLnBrk="1" hangingPunct="1"/>
            <a:r>
              <a:rPr lang="ru-RU" sz="2400" b="1" smtClean="0"/>
              <a:t>Проблема полной цепи поставок -1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908050"/>
            <a:ext cx="8642350" cy="543401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/>
              <a:t>	1. Изменяется природа логистических систем.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 Из социально-экономических они становятся эколого-социально-экономическими системами, что оказывает существенное влияние на методологию логистики и управления цепями поставок.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Логистическая цепь поставок должна рассматриваться не как самодостаточная система, а как  подсистема круговорота веществ на Земле, то есть повторяющихся процессов превращения и перемещения веществ в природе, имеющих выраженный циклический характер.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Сложность учета этого фактора не только в масштабности явления, но и стохастичности его характера: при циклических превращениях в природе не происходит полного повторения циклов, всегда имеются те или иные изменения в количестве и составе образующихся веществ.</a:t>
            </a:r>
          </a:p>
        </p:txBody>
      </p:sp>
      <p:sp>
        <p:nvSpPr>
          <p:cNvPr id="14341" name="Line 4"/>
          <p:cNvSpPr>
            <a:spLocks noChangeShapeType="1"/>
          </p:cNvSpPr>
          <p:nvPr/>
        </p:nvSpPr>
        <p:spPr bwMode="auto">
          <a:xfrm>
            <a:off x="395288" y="765175"/>
            <a:ext cx="8424862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4C4F3D0-B42C-4519-A2B6-67427D8457E2}" type="slidenum">
              <a:rPr lang="ru-RU" smtClean="0"/>
              <a:pPr/>
              <a:t>32</a:t>
            </a:fld>
            <a:endParaRPr lang="ru-RU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sz="2400" b="1" smtClean="0"/>
              <a:t>Проблема полной цепи поставок -2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052513"/>
            <a:ext cx="8713788" cy="52895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	</a:t>
            </a:r>
            <a:r>
              <a:rPr lang="ru-RU" sz="2000" b="1" smtClean="0"/>
              <a:t>2. Изменяется характер логистического рециклинга.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Под рециклингом обычно понимается весь комплекс работ с вторичными материальными ресурсами с целью максимально возможной замены первичных ресурсов.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В самом широком смысле рециклинг включает в себя: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	- утилизацию – регенерацию материалов из отходов и восстановление выброшенных за негодностью изделий;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	- вторичное использование – повторное использование восстановленных изделий с начальной целью;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	- рециркуляцию материалов – использование регенерированного материала для производства дополнительного количества аналогичного материала;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	- производство сопутствующего продукта – использование регенерированных материалов и восстановленных изделий с иной целью.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К перечисленным функциям следует добавить преобразование продуктов производственного и конечного потребления в субстанцию, приемлемую для участия в круговороте веществ в природе.</a:t>
            </a:r>
          </a:p>
        </p:txBody>
      </p:sp>
      <p:sp>
        <p:nvSpPr>
          <p:cNvPr id="15365" name="Line 4"/>
          <p:cNvSpPr>
            <a:spLocks noChangeShapeType="1"/>
          </p:cNvSpPr>
          <p:nvPr/>
        </p:nvSpPr>
        <p:spPr bwMode="auto">
          <a:xfrm>
            <a:off x="468313" y="836613"/>
            <a:ext cx="8351837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1BCBCFF-26BD-4320-A530-AD09C7333C0A}" type="slidenum">
              <a:rPr lang="ru-RU" smtClean="0"/>
              <a:pPr/>
              <a:t>33</a:t>
            </a:fld>
            <a:endParaRPr lang="ru-RU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pPr eaLnBrk="1" hangingPunct="1"/>
            <a:r>
              <a:rPr lang="ru-RU" sz="2400" smtClean="0"/>
              <a:t>Проблема полной цепи поставок -3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57338"/>
            <a:ext cx="8229600" cy="4568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smtClean="0"/>
              <a:t>	</a:t>
            </a:r>
            <a:r>
              <a:rPr lang="ru-RU" sz="2400" b="1" smtClean="0"/>
              <a:t>3. Изменяется характер функционирования и финансирования деятельности логистических посредников. </a:t>
            </a:r>
          </a:p>
          <a:p>
            <a:pPr eaLnBrk="1" hangingPunct="1">
              <a:buFontTx/>
              <a:buNone/>
            </a:pPr>
            <a:r>
              <a:rPr lang="ru-RU" sz="2400" smtClean="0"/>
              <a:t>В соответствии с вышеперечисленными пунктами логистическим посредникам вменяются в обязанность новые функции, также требует реструктуризации механизм кредитования, дотирования и субсидирования всесторонних проектов логистического рециклинга.</a:t>
            </a:r>
          </a:p>
        </p:txBody>
      </p:sp>
      <p:sp>
        <p:nvSpPr>
          <p:cNvPr id="16389" name="Line 4"/>
          <p:cNvSpPr>
            <a:spLocks noChangeShapeType="1"/>
          </p:cNvSpPr>
          <p:nvPr/>
        </p:nvSpPr>
        <p:spPr bwMode="auto">
          <a:xfrm>
            <a:off x="468313" y="1125538"/>
            <a:ext cx="8351837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F3419BF-FC6D-4124-919D-1D9DEDC18CB7}" type="slidenum">
              <a:rPr lang="ru-RU" smtClean="0"/>
              <a:pPr/>
              <a:t>34</a:t>
            </a:fld>
            <a:endParaRPr lang="ru-RU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sz="2400" smtClean="0"/>
              <a:t>Характер изменений при переходе к управлению ЦП</a:t>
            </a:r>
          </a:p>
        </p:txBody>
      </p:sp>
      <p:graphicFrame>
        <p:nvGraphicFramePr>
          <p:cNvPr id="46083" name="Group 3"/>
          <p:cNvGraphicFramePr>
            <a:graphicFrameLocks noGrp="1"/>
          </p:cNvGraphicFramePr>
          <p:nvPr>
            <p:ph idx="1"/>
          </p:nvPr>
        </p:nvGraphicFramePr>
        <p:xfrm>
          <a:off x="457200" y="1268413"/>
          <a:ext cx="8229600" cy="4954271"/>
        </p:xfrm>
        <a:graphic>
          <a:graphicData uri="http://schemas.openxmlformats.org/drawingml/2006/table">
            <a:tbl>
              <a:tblPr/>
              <a:tblGrid>
                <a:gridCol w="1954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8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67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Преобразования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Результат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Требуемые знания и навыки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4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 функций к процессам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Интегрированное управление потоками материалов и товаров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Умение осуществлять межфункциональное управление и планирование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1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 товаров к покупателям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Перенос внимания на рынки и на создание покупательской ценности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Способность к определению, измерению и управлению требованиями обслуживания рыночного сегмента, т.е. «высокое качество поставки»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6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 прибыли к эффективности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Акцент на ключевых факторах, обеспечивающих получение прибыли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Понимание логистических издержек и показателей эффективности, учитывающих фактор времени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4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 материальных запасов к информационным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Системы пополнения запасов с учетом возникающего спроса и системы быстрого реагирования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Информационные системы и информационные технологии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8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 сделок к взаимоотношениям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Партнерство в цепях поставок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Управление взаимоотношениями и взаимовыгодная ориентация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442" name="Line 33"/>
          <p:cNvSpPr>
            <a:spLocks noChangeShapeType="1"/>
          </p:cNvSpPr>
          <p:nvPr/>
        </p:nvSpPr>
        <p:spPr bwMode="auto">
          <a:xfrm>
            <a:off x="539750" y="981075"/>
            <a:ext cx="8280400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FF1BBB2-32E5-4B2E-B50C-090B32408913}" type="slidenum">
              <a:rPr lang="ru-RU" smtClean="0"/>
              <a:pPr/>
              <a:t>35</a:t>
            </a:fld>
            <a:endParaRPr lang="ru-RU" smtClean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74637"/>
          </a:xfrm>
        </p:spPr>
        <p:txBody>
          <a:bodyPr/>
          <a:lstStyle/>
          <a:p>
            <a:pPr eaLnBrk="1" hangingPunct="1"/>
            <a:r>
              <a:rPr lang="ru-RU" sz="4000" smtClean="0"/>
              <a:t>.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.</a:t>
            </a: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468313" y="404813"/>
            <a:ext cx="8424862" cy="5688012"/>
            <a:chOff x="4761" y="2621"/>
            <a:chExt cx="7200" cy="4361"/>
          </a:xfrm>
        </p:grpSpPr>
        <p:sp>
          <p:nvSpPr>
            <p:cNvPr id="18439" name="AutoShape 5"/>
            <p:cNvSpPr>
              <a:spLocks noChangeAspect="1" noChangeArrowheads="1"/>
            </p:cNvSpPr>
            <p:nvPr/>
          </p:nvSpPr>
          <p:spPr bwMode="auto">
            <a:xfrm>
              <a:off x="4761" y="2621"/>
              <a:ext cx="7200" cy="4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0" name="AutoShape 6"/>
            <p:cNvSpPr>
              <a:spLocks noChangeArrowheads="1"/>
            </p:cNvSpPr>
            <p:nvPr/>
          </p:nvSpPr>
          <p:spPr bwMode="auto">
            <a:xfrm>
              <a:off x="9367" y="5557"/>
              <a:ext cx="1066" cy="873"/>
            </a:xfrm>
            <a:prstGeom prst="triangle">
              <a:avLst>
                <a:gd name="adj" fmla="val 50000"/>
              </a:avLst>
            </a:prstGeom>
            <a:solidFill>
              <a:srgbClr val="DDDDD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1" name="AutoShape 7"/>
            <p:cNvSpPr>
              <a:spLocks noChangeArrowheads="1"/>
            </p:cNvSpPr>
            <p:nvPr/>
          </p:nvSpPr>
          <p:spPr bwMode="auto">
            <a:xfrm>
              <a:off x="7839" y="5615"/>
              <a:ext cx="998" cy="815"/>
            </a:xfrm>
            <a:prstGeom prst="triangle">
              <a:avLst>
                <a:gd name="adj" fmla="val 50000"/>
              </a:avLst>
            </a:prstGeom>
            <a:solidFill>
              <a:srgbClr val="DDDDD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2" name="AutoShape 8"/>
            <p:cNvSpPr>
              <a:spLocks noChangeArrowheads="1"/>
            </p:cNvSpPr>
            <p:nvPr/>
          </p:nvSpPr>
          <p:spPr bwMode="auto">
            <a:xfrm>
              <a:off x="6243" y="5557"/>
              <a:ext cx="1112" cy="873"/>
            </a:xfrm>
            <a:prstGeom prst="triangle">
              <a:avLst>
                <a:gd name="adj" fmla="val 50000"/>
              </a:avLst>
            </a:prstGeom>
            <a:solidFill>
              <a:srgbClr val="DDDDD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3" name="AutoShape 9"/>
            <p:cNvSpPr>
              <a:spLocks noChangeArrowheads="1"/>
            </p:cNvSpPr>
            <p:nvPr/>
          </p:nvSpPr>
          <p:spPr bwMode="auto">
            <a:xfrm>
              <a:off x="4761" y="4303"/>
              <a:ext cx="2594" cy="2127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4" name="AutoShape 10"/>
            <p:cNvSpPr>
              <a:spLocks noChangeArrowheads="1"/>
            </p:cNvSpPr>
            <p:nvPr/>
          </p:nvSpPr>
          <p:spPr bwMode="auto">
            <a:xfrm>
              <a:off x="6243" y="4303"/>
              <a:ext cx="2594" cy="2127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5" name="AutoShape 11"/>
            <p:cNvSpPr>
              <a:spLocks noChangeArrowheads="1"/>
            </p:cNvSpPr>
            <p:nvPr/>
          </p:nvSpPr>
          <p:spPr bwMode="auto">
            <a:xfrm>
              <a:off x="7839" y="4303"/>
              <a:ext cx="2594" cy="2127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6" name="AutoShape 12"/>
            <p:cNvSpPr>
              <a:spLocks noChangeArrowheads="1"/>
            </p:cNvSpPr>
            <p:nvPr/>
          </p:nvSpPr>
          <p:spPr bwMode="auto">
            <a:xfrm>
              <a:off x="9367" y="4303"/>
              <a:ext cx="2594" cy="2127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7" name="Rectangle 13"/>
            <p:cNvSpPr>
              <a:spLocks noChangeArrowheads="1"/>
            </p:cNvSpPr>
            <p:nvPr/>
          </p:nvSpPr>
          <p:spPr bwMode="auto">
            <a:xfrm>
              <a:off x="5702" y="2621"/>
              <a:ext cx="5671" cy="13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 i="1"/>
                <a:t>ПРОСТРАНСТВО ЛОГИСТИЧЕСКОЙ ИНТЕГРАЦИИ</a:t>
              </a:r>
              <a:endParaRPr lang="ru-RU" b="1"/>
            </a:p>
          </p:txBody>
        </p:sp>
        <p:sp>
          <p:nvSpPr>
            <p:cNvPr id="18448" name="Rectangle 14"/>
            <p:cNvSpPr>
              <a:spLocks noChangeArrowheads="1"/>
            </p:cNvSpPr>
            <p:nvPr/>
          </p:nvSpPr>
          <p:spPr bwMode="auto">
            <a:xfrm>
              <a:off x="4761" y="6709"/>
              <a:ext cx="7200" cy="27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/>
                <a:t>Формирование пространства функциональной логистической интеграции</a:t>
              </a:r>
            </a:p>
          </p:txBody>
        </p:sp>
        <p:sp>
          <p:nvSpPr>
            <p:cNvPr id="18449" name="Line 15"/>
            <p:cNvSpPr>
              <a:spLocks noChangeShapeType="1"/>
            </p:cNvSpPr>
            <p:nvPr/>
          </p:nvSpPr>
          <p:spPr bwMode="auto">
            <a:xfrm flipV="1">
              <a:off x="8466" y="3020"/>
              <a:ext cx="1" cy="5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0" name="Line 16"/>
            <p:cNvSpPr>
              <a:spLocks noChangeShapeType="1"/>
            </p:cNvSpPr>
            <p:nvPr/>
          </p:nvSpPr>
          <p:spPr bwMode="auto">
            <a:xfrm flipH="1">
              <a:off x="8039" y="3533"/>
              <a:ext cx="427" cy="3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1" name="Line 17"/>
            <p:cNvSpPr>
              <a:spLocks noChangeShapeType="1"/>
            </p:cNvSpPr>
            <p:nvPr/>
          </p:nvSpPr>
          <p:spPr bwMode="auto">
            <a:xfrm>
              <a:off x="8466" y="3533"/>
              <a:ext cx="627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2" name="Rectangle 18"/>
            <p:cNvSpPr>
              <a:spLocks noChangeArrowheads="1"/>
            </p:cNvSpPr>
            <p:nvPr/>
          </p:nvSpPr>
          <p:spPr bwMode="auto">
            <a:xfrm>
              <a:off x="7839" y="2849"/>
              <a:ext cx="684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/>
              <a:r>
                <a:rPr lang="ru-RU" sz="1200" i="1"/>
                <a:t>Цели</a:t>
              </a:r>
              <a:endParaRPr lang="ru-RU"/>
            </a:p>
          </p:txBody>
        </p:sp>
        <p:sp>
          <p:nvSpPr>
            <p:cNvPr id="18453" name="Rectangle 19"/>
            <p:cNvSpPr>
              <a:spLocks noChangeArrowheads="1"/>
            </p:cNvSpPr>
            <p:nvPr/>
          </p:nvSpPr>
          <p:spPr bwMode="auto">
            <a:xfrm>
              <a:off x="7241" y="3790"/>
              <a:ext cx="79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/>
              <a:r>
                <a:rPr lang="ru-RU" sz="1200" i="1"/>
                <a:t>Субъекты</a:t>
              </a:r>
              <a:endParaRPr lang="ru-RU"/>
            </a:p>
          </p:txBody>
        </p:sp>
        <p:sp>
          <p:nvSpPr>
            <p:cNvPr id="18454" name="Rectangle 20"/>
            <p:cNvSpPr>
              <a:spLocks noChangeArrowheads="1"/>
            </p:cNvSpPr>
            <p:nvPr/>
          </p:nvSpPr>
          <p:spPr bwMode="auto">
            <a:xfrm>
              <a:off x="9150" y="3419"/>
              <a:ext cx="912" cy="31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200" i="1"/>
                <a:t>Ресурсы</a:t>
              </a:r>
              <a:endParaRPr lang="ru-RU"/>
            </a:p>
          </p:txBody>
        </p:sp>
        <p:sp>
          <p:nvSpPr>
            <p:cNvPr id="18455" name="Line 21"/>
            <p:cNvSpPr>
              <a:spLocks noChangeShapeType="1"/>
            </p:cNvSpPr>
            <p:nvPr/>
          </p:nvSpPr>
          <p:spPr bwMode="auto">
            <a:xfrm>
              <a:off x="5702" y="4873"/>
              <a:ext cx="68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6" name="Line 22"/>
            <p:cNvSpPr>
              <a:spLocks noChangeShapeType="1"/>
            </p:cNvSpPr>
            <p:nvPr/>
          </p:nvSpPr>
          <p:spPr bwMode="auto">
            <a:xfrm>
              <a:off x="5445" y="5272"/>
              <a:ext cx="122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7" name="Line 23"/>
            <p:cNvSpPr>
              <a:spLocks noChangeShapeType="1"/>
            </p:cNvSpPr>
            <p:nvPr/>
          </p:nvSpPr>
          <p:spPr bwMode="auto">
            <a:xfrm>
              <a:off x="5246" y="5614"/>
              <a:ext cx="621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8" name="Line 24"/>
            <p:cNvSpPr>
              <a:spLocks noChangeShapeType="1"/>
            </p:cNvSpPr>
            <p:nvPr/>
          </p:nvSpPr>
          <p:spPr bwMode="auto">
            <a:xfrm>
              <a:off x="4989" y="6041"/>
              <a:ext cx="675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9" name="Line 25"/>
            <p:cNvSpPr>
              <a:spLocks noChangeShapeType="1"/>
            </p:cNvSpPr>
            <p:nvPr/>
          </p:nvSpPr>
          <p:spPr bwMode="auto">
            <a:xfrm>
              <a:off x="5987" y="5130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0" name="Line 26"/>
            <p:cNvSpPr>
              <a:spLocks noChangeShapeType="1"/>
            </p:cNvSpPr>
            <p:nvPr/>
          </p:nvSpPr>
          <p:spPr bwMode="auto">
            <a:xfrm>
              <a:off x="7184" y="4873"/>
              <a:ext cx="71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1" name="Line 27"/>
            <p:cNvSpPr>
              <a:spLocks noChangeShapeType="1"/>
            </p:cNvSpPr>
            <p:nvPr/>
          </p:nvSpPr>
          <p:spPr bwMode="auto">
            <a:xfrm>
              <a:off x="6956" y="5272"/>
              <a:ext cx="116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2" name="Line 28"/>
            <p:cNvSpPr>
              <a:spLocks noChangeShapeType="1"/>
            </p:cNvSpPr>
            <p:nvPr/>
          </p:nvSpPr>
          <p:spPr bwMode="auto">
            <a:xfrm>
              <a:off x="8780" y="4873"/>
              <a:ext cx="68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3" name="Line 29"/>
            <p:cNvSpPr>
              <a:spLocks noChangeShapeType="1"/>
            </p:cNvSpPr>
            <p:nvPr/>
          </p:nvSpPr>
          <p:spPr bwMode="auto">
            <a:xfrm>
              <a:off x="8523" y="5273"/>
              <a:ext cx="1197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4" name="Line 30"/>
            <p:cNvSpPr>
              <a:spLocks noChangeShapeType="1"/>
            </p:cNvSpPr>
            <p:nvPr/>
          </p:nvSpPr>
          <p:spPr bwMode="auto">
            <a:xfrm flipV="1">
              <a:off x="10347" y="4873"/>
              <a:ext cx="65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5" name="Line 31"/>
            <p:cNvSpPr>
              <a:spLocks noChangeShapeType="1"/>
            </p:cNvSpPr>
            <p:nvPr/>
          </p:nvSpPr>
          <p:spPr bwMode="auto">
            <a:xfrm>
              <a:off x="10062" y="5272"/>
              <a:ext cx="116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6" name="AutoShape 32"/>
            <p:cNvSpPr>
              <a:spLocks noChangeArrowheads="1"/>
            </p:cNvSpPr>
            <p:nvPr/>
          </p:nvSpPr>
          <p:spPr bwMode="auto">
            <a:xfrm rot="-5400000">
              <a:off x="8965" y="4802"/>
              <a:ext cx="1852" cy="228"/>
            </a:xfrm>
            <a:prstGeom prst="notchedRightArrow">
              <a:avLst>
                <a:gd name="adj1" fmla="val 50000"/>
                <a:gd name="adj2" fmla="val 20307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7" name="AutoShape 33"/>
            <p:cNvSpPr>
              <a:spLocks noChangeArrowheads="1"/>
            </p:cNvSpPr>
            <p:nvPr/>
          </p:nvSpPr>
          <p:spPr bwMode="auto">
            <a:xfrm rot="-5400000">
              <a:off x="5859" y="4802"/>
              <a:ext cx="1852" cy="228"/>
            </a:xfrm>
            <a:prstGeom prst="notchedRightArrow">
              <a:avLst>
                <a:gd name="adj1" fmla="val 50000"/>
                <a:gd name="adj2" fmla="val 20307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8" name="Text Box 34"/>
            <p:cNvSpPr txBox="1">
              <a:spLocks noChangeArrowheads="1"/>
            </p:cNvSpPr>
            <p:nvPr/>
          </p:nvSpPr>
          <p:spPr bwMode="auto">
            <a:xfrm>
              <a:off x="5844" y="4559"/>
              <a:ext cx="485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 i="1"/>
                <a:t>М</a:t>
              </a:r>
              <a:r>
                <a:rPr lang="ru-RU" sz="1200" b="1" i="1" baseline="-25000"/>
                <a:t>1</a:t>
              </a:r>
              <a:endParaRPr lang="ru-RU"/>
            </a:p>
          </p:txBody>
        </p:sp>
        <p:sp>
          <p:nvSpPr>
            <p:cNvPr id="18469" name="Text Box 35"/>
            <p:cNvSpPr txBox="1">
              <a:spLocks noChangeArrowheads="1"/>
            </p:cNvSpPr>
            <p:nvPr/>
          </p:nvSpPr>
          <p:spPr bwMode="auto">
            <a:xfrm>
              <a:off x="7298" y="4559"/>
              <a:ext cx="485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 i="1"/>
                <a:t>М</a:t>
              </a:r>
              <a:r>
                <a:rPr lang="ru-RU" sz="1200" b="1" i="1" baseline="-25000"/>
                <a:t>2</a:t>
              </a:r>
              <a:endParaRPr lang="ru-RU"/>
            </a:p>
          </p:txBody>
        </p:sp>
        <p:sp>
          <p:nvSpPr>
            <p:cNvPr id="18470" name="Text Box 36"/>
            <p:cNvSpPr txBox="1">
              <a:spLocks noChangeArrowheads="1"/>
            </p:cNvSpPr>
            <p:nvPr/>
          </p:nvSpPr>
          <p:spPr bwMode="auto">
            <a:xfrm>
              <a:off x="8882" y="4559"/>
              <a:ext cx="485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 i="1"/>
                <a:t>М</a:t>
              </a:r>
              <a:r>
                <a:rPr lang="ru-RU" sz="1200" b="1" i="1" baseline="-25000"/>
                <a:t>3</a:t>
              </a:r>
              <a:endParaRPr lang="ru-RU"/>
            </a:p>
          </p:txBody>
        </p:sp>
        <p:sp>
          <p:nvSpPr>
            <p:cNvPr id="18471" name="Text Box 37"/>
            <p:cNvSpPr txBox="1">
              <a:spLocks noChangeArrowheads="1"/>
            </p:cNvSpPr>
            <p:nvPr/>
          </p:nvSpPr>
          <p:spPr bwMode="auto">
            <a:xfrm>
              <a:off x="10433" y="4559"/>
              <a:ext cx="485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b="1" i="1"/>
                <a:t>М</a:t>
              </a:r>
              <a:r>
                <a:rPr lang="ru-RU" sz="1200" b="1" i="1" baseline="-25000"/>
                <a:t>4</a:t>
              </a:r>
              <a:endParaRPr lang="ru-RU"/>
            </a:p>
          </p:txBody>
        </p:sp>
        <p:sp>
          <p:nvSpPr>
            <p:cNvPr id="18472" name="Text Box 38"/>
            <p:cNvSpPr txBox="1">
              <a:spLocks noChangeArrowheads="1"/>
            </p:cNvSpPr>
            <p:nvPr/>
          </p:nvSpPr>
          <p:spPr bwMode="auto">
            <a:xfrm>
              <a:off x="5360" y="4930"/>
              <a:ext cx="1368" cy="1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i="1"/>
                <a:t>Конкурентная </a:t>
              </a:r>
            </a:p>
            <a:p>
              <a:pPr algn="ctr"/>
              <a:r>
                <a:rPr lang="ru-RU" sz="1200" i="1"/>
                <a:t>стратегия 1</a:t>
              </a:r>
            </a:p>
            <a:p>
              <a:pPr algn="ctr"/>
              <a:endParaRPr lang="ru-RU" sz="1200" i="1"/>
            </a:p>
            <a:p>
              <a:pPr algn="ctr"/>
              <a:r>
                <a:rPr lang="ru-RU" sz="1200" i="1"/>
                <a:t>Бизнес-стратегия 1</a:t>
              </a:r>
            </a:p>
            <a:p>
              <a:pPr algn="ctr"/>
              <a:r>
                <a:rPr lang="ru-RU" sz="1200" i="1"/>
                <a:t>Стратегическая логистика 1</a:t>
              </a:r>
              <a:endParaRPr lang="ru-RU"/>
            </a:p>
          </p:txBody>
        </p:sp>
        <p:sp>
          <p:nvSpPr>
            <p:cNvPr id="18473" name="Text Box 39"/>
            <p:cNvSpPr txBox="1">
              <a:spLocks noChangeArrowheads="1"/>
            </p:cNvSpPr>
            <p:nvPr/>
          </p:nvSpPr>
          <p:spPr bwMode="auto">
            <a:xfrm>
              <a:off x="5246" y="6041"/>
              <a:ext cx="1568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i="1"/>
                <a:t>Технологическая </a:t>
              </a:r>
            </a:p>
            <a:p>
              <a:pPr algn="ctr"/>
              <a:r>
                <a:rPr lang="ru-RU" sz="1200" i="1"/>
                <a:t>логистика 1</a:t>
              </a:r>
              <a:endParaRPr lang="ru-RU"/>
            </a:p>
          </p:txBody>
        </p:sp>
        <p:sp>
          <p:nvSpPr>
            <p:cNvPr id="18474" name="Text Box 40"/>
            <p:cNvSpPr txBox="1">
              <a:spLocks noChangeArrowheads="1"/>
            </p:cNvSpPr>
            <p:nvPr/>
          </p:nvSpPr>
          <p:spPr bwMode="auto">
            <a:xfrm>
              <a:off x="6871" y="4930"/>
              <a:ext cx="1368" cy="1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i="1"/>
                <a:t>Конкурентная </a:t>
              </a:r>
            </a:p>
            <a:p>
              <a:pPr algn="ctr"/>
              <a:r>
                <a:rPr lang="ru-RU" sz="1200" i="1"/>
                <a:t>стратегия 2</a:t>
              </a:r>
            </a:p>
            <a:p>
              <a:pPr algn="ctr"/>
              <a:endParaRPr lang="ru-RU" sz="1200" i="1"/>
            </a:p>
            <a:p>
              <a:pPr algn="ctr"/>
              <a:r>
                <a:rPr lang="ru-RU" sz="1200" i="1"/>
                <a:t>Бизнес-стратегия 2</a:t>
              </a:r>
            </a:p>
            <a:p>
              <a:pPr algn="ctr"/>
              <a:r>
                <a:rPr lang="ru-RU" sz="1200" i="1"/>
                <a:t>Стратегическая логистика 2</a:t>
              </a:r>
              <a:endParaRPr lang="ru-RU"/>
            </a:p>
          </p:txBody>
        </p:sp>
        <p:sp>
          <p:nvSpPr>
            <p:cNvPr id="18475" name="Text Box 41"/>
            <p:cNvSpPr txBox="1">
              <a:spLocks noChangeArrowheads="1"/>
            </p:cNvSpPr>
            <p:nvPr/>
          </p:nvSpPr>
          <p:spPr bwMode="auto">
            <a:xfrm>
              <a:off x="8466" y="4930"/>
              <a:ext cx="1368" cy="1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i="1"/>
                <a:t>Конкурентная </a:t>
              </a:r>
            </a:p>
            <a:p>
              <a:pPr algn="ctr"/>
              <a:r>
                <a:rPr lang="ru-RU" sz="1200" i="1"/>
                <a:t>стратегия 3</a:t>
              </a:r>
            </a:p>
            <a:p>
              <a:pPr algn="ctr"/>
              <a:endParaRPr lang="ru-RU" sz="1200" i="1"/>
            </a:p>
            <a:p>
              <a:pPr algn="ctr"/>
              <a:r>
                <a:rPr lang="ru-RU" sz="1200" i="1"/>
                <a:t>Бизнес-стратегия 3</a:t>
              </a:r>
            </a:p>
            <a:p>
              <a:pPr algn="ctr"/>
              <a:r>
                <a:rPr lang="ru-RU" sz="1200" i="1"/>
                <a:t>Стратегическая логистика 3</a:t>
              </a:r>
              <a:endParaRPr lang="ru-RU"/>
            </a:p>
          </p:txBody>
        </p:sp>
        <p:sp>
          <p:nvSpPr>
            <p:cNvPr id="18476" name="Text Box 42"/>
            <p:cNvSpPr txBox="1">
              <a:spLocks noChangeArrowheads="1"/>
            </p:cNvSpPr>
            <p:nvPr/>
          </p:nvSpPr>
          <p:spPr bwMode="auto">
            <a:xfrm>
              <a:off x="10005" y="4930"/>
              <a:ext cx="1368" cy="1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i="1"/>
                <a:t>Конкурентная </a:t>
              </a:r>
            </a:p>
            <a:p>
              <a:pPr algn="ctr"/>
              <a:r>
                <a:rPr lang="ru-RU" sz="1200" i="1"/>
                <a:t>стратегия 4</a:t>
              </a:r>
            </a:p>
            <a:p>
              <a:pPr algn="ctr"/>
              <a:endParaRPr lang="ru-RU" sz="1200" i="1"/>
            </a:p>
            <a:p>
              <a:pPr algn="ctr"/>
              <a:r>
                <a:rPr lang="ru-RU" sz="1200" i="1"/>
                <a:t>Бизнес-стратегия 4</a:t>
              </a:r>
            </a:p>
            <a:p>
              <a:pPr algn="ctr"/>
              <a:r>
                <a:rPr lang="ru-RU" sz="1200" i="1"/>
                <a:t>Стратегическая логистика 4</a:t>
              </a:r>
              <a:endParaRPr lang="ru-RU"/>
            </a:p>
          </p:txBody>
        </p:sp>
        <p:sp>
          <p:nvSpPr>
            <p:cNvPr id="18477" name="Text Box 43"/>
            <p:cNvSpPr txBox="1">
              <a:spLocks noChangeArrowheads="1"/>
            </p:cNvSpPr>
            <p:nvPr/>
          </p:nvSpPr>
          <p:spPr bwMode="auto">
            <a:xfrm>
              <a:off x="6814" y="6041"/>
              <a:ext cx="1568" cy="4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i="1"/>
                <a:t>Технологическая </a:t>
              </a:r>
            </a:p>
            <a:p>
              <a:pPr algn="ctr"/>
              <a:r>
                <a:rPr lang="ru-RU" sz="1200" i="1"/>
                <a:t>логистика 2</a:t>
              </a:r>
              <a:endParaRPr lang="ru-RU"/>
            </a:p>
          </p:txBody>
        </p:sp>
        <p:sp>
          <p:nvSpPr>
            <p:cNvPr id="18478" name="Text Box 44"/>
            <p:cNvSpPr txBox="1">
              <a:spLocks noChangeArrowheads="1"/>
            </p:cNvSpPr>
            <p:nvPr/>
          </p:nvSpPr>
          <p:spPr bwMode="auto">
            <a:xfrm>
              <a:off x="8324" y="6041"/>
              <a:ext cx="1568" cy="4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i="1"/>
                <a:t>Технологическая </a:t>
              </a:r>
            </a:p>
            <a:p>
              <a:pPr algn="ctr"/>
              <a:r>
                <a:rPr lang="ru-RU" sz="1200" i="1"/>
                <a:t>логистика 3</a:t>
              </a:r>
              <a:endParaRPr lang="ru-RU"/>
            </a:p>
          </p:txBody>
        </p:sp>
        <p:sp>
          <p:nvSpPr>
            <p:cNvPr id="18479" name="Text Box 45"/>
            <p:cNvSpPr txBox="1">
              <a:spLocks noChangeArrowheads="1"/>
            </p:cNvSpPr>
            <p:nvPr/>
          </p:nvSpPr>
          <p:spPr bwMode="auto">
            <a:xfrm>
              <a:off x="9891" y="6041"/>
              <a:ext cx="1568" cy="4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 i="1"/>
                <a:t>Технологическая </a:t>
              </a:r>
            </a:p>
            <a:p>
              <a:pPr algn="ctr"/>
              <a:r>
                <a:rPr lang="ru-RU" sz="1200" i="1"/>
                <a:t>логистика 4</a:t>
              </a:r>
              <a:endParaRPr lang="ru-RU"/>
            </a:p>
          </p:txBody>
        </p:sp>
        <p:sp>
          <p:nvSpPr>
            <p:cNvPr id="18480" name="Text Box 46"/>
            <p:cNvSpPr txBox="1">
              <a:spLocks noChangeArrowheads="1"/>
            </p:cNvSpPr>
            <p:nvPr/>
          </p:nvSpPr>
          <p:spPr bwMode="auto">
            <a:xfrm>
              <a:off x="5046" y="6430"/>
              <a:ext cx="6698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200" i="1"/>
                <a:t>                </a:t>
              </a:r>
              <a:r>
                <a:rPr lang="ru-RU" sz="1200" b="1"/>
                <a:t>Поставщик                   Производитель                  Дистрибьютор                   Получатель</a:t>
              </a:r>
              <a:endParaRPr lang="ru-RU"/>
            </a:p>
          </p:txBody>
        </p:sp>
        <p:sp>
          <p:nvSpPr>
            <p:cNvPr id="18481" name="AutoShape 47"/>
            <p:cNvSpPr>
              <a:spLocks noChangeArrowheads="1"/>
            </p:cNvSpPr>
            <p:nvPr/>
          </p:nvSpPr>
          <p:spPr bwMode="auto">
            <a:xfrm rot="-5400000">
              <a:off x="7427" y="4802"/>
              <a:ext cx="1852" cy="228"/>
            </a:xfrm>
            <a:prstGeom prst="notchedRightArrow">
              <a:avLst>
                <a:gd name="adj1" fmla="val 50000"/>
                <a:gd name="adj2" fmla="val 20307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438" name="Line 48"/>
          <p:cNvSpPr>
            <a:spLocks noChangeShapeType="1"/>
          </p:cNvSpPr>
          <p:nvPr/>
        </p:nvSpPr>
        <p:spPr bwMode="auto">
          <a:xfrm>
            <a:off x="468313" y="692150"/>
            <a:ext cx="8077200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4D65BC2-77D5-49B9-8DF2-5699F8165D07}" type="slidenum">
              <a:rPr lang="ru-RU" smtClean="0"/>
              <a:pPr/>
              <a:t>36</a:t>
            </a:fld>
            <a:endParaRPr lang="ru-RU" smtClean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457200"/>
          </a:xfrm>
        </p:spPr>
        <p:txBody>
          <a:bodyPr/>
          <a:lstStyle/>
          <a:p>
            <a:pPr eaLnBrk="1" hangingPunct="1"/>
            <a:r>
              <a:rPr lang="ru-RU" sz="2400" smtClean="0"/>
              <a:t>Фирмы – субъекты логистического сервиса</a:t>
            </a:r>
          </a:p>
        </p:txBody>
      </p:sp>
      <p:graphicFrame>
        <p:nvGraphicFramePr>
          <p:cNvPr id="68611" name="Group 3"/>
          <p:cNvGraphicFramePr>
            <a:graphicFrameLocks noGrp="1"/>
          </p:cNvGraphicFramePr>
          <p:nvPr>
            <p:ph idx="1"/>
          </p:nvPr>
        </p:nvGraphicFramePr>
        <p:xfrm>
          <a:off x="381000" y="1371600"/>
          <a:ext cx="8316913" cy="4415917"/>
        </p:xfrm>
        <a:graphic>
          <a:graphicData uri="http://schemas.openxmlformats.org/drawingml/2006/table">
            <a:tbl>
              <a:tblPr/>
              <a:tblGrid>
                <a:gridCol w="196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5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80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9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Параметр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Традиционный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логистический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посредник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3PL-провайдер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4PL-провайдер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Услуги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Единственная функция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Многофункциональность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Интегрированная комплексность услуг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Доступ к рынкам сбыта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Местный, региональный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Межрегиональный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Глобальный. Доставка “от двери до двери”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Взаимоотношение в цепи поставок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Разовые сделки (контракт на год)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Долговременные отношения (3-5 лет)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Стратегическое партнерство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2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Конкурентоспособность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Разрозненная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Кооперация логисти-ческих посредников, формирование альянсов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Несколько крупных альянсов на рынке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5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Компетентность компании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Много активов, выполнение отдельных операций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Смещение от владе-ния активами к вла-дению информацией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Акцент на управлении информацией, интеграция на основе IT-решений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55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Ценность компании для клиентов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Снижение издержек благодаря оптимиза-ции отдельных функций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Снижение издержек благодаря комплекс-ной оптимизации бизнес-процессов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Снижение издержек и оптимизация всех бизнес-процессов благодаря интеграции цепи поставок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9502" name="Line 45"/>
          <p:cNvSpPr>
            <a:spLocks noChangeShapeType="1"/>
          </p:cNvSpPr>
          <p:nvPr/>
        </p:nvSpPr>
        <p:spPr bwMode="auto">
          <a:xfrm>
            <a:off x="457200" y="1143000"/>
            <a:ext cx="8077200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3D5CC97-05E5-43F0-9993-619CDFCC8F4F}" type="slidenum">
              <a:rPr lang="ru-RU" smtClean="0"/>
              <a:pPr/>
              <a:t>37</a:t>
            </a:fld>
            <a:endParaRPr lang="ru-RU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smtClean="0"/>
              <a:t>Прогнозы реализации </a:t>
            </a:r>
            <a:r>
              <a:rPr lang="en-US" sz="2800" b="1" smtClean="0"/>
              <a:t>SCM</a:t>
            </a:r>
            <a:r>
              <a:rPr lang="ru-RU" sz="2800" b="1" smtClean="0"/>
              <a:t> – парадигмы</a:t>
            </a:r>
            <a:r>
              <a:rPr lang="ru-RU" smtClean="0"/>
              <a:t> </a:t>
            </a:r>
          </a:p>
        </p:txBody>
      </p:sp>
      <p:graphicFrame>
        <p:nvGraphicFramePr>
          <p:cNvPr id="152618" name="Group 42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4465320"/>
        </p:xfrm>
        <a:graphic>
          <a:graphicData uri="http://schemas.openxmlformats.org/drawingml/2006/table">
            <a:tbl>
              <a:tblPr/>
              <a:tblGrid>
                <a:gridCol w="3178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51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SCM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- концепция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Содержание концепции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Технологически ориентированная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Реализуется как прямая цепь поставок предпринимательской структуры с интеграцией на уровне технологической логистики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6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Экономически ориентированная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Расширенная цепь поставок фокусной компании с интеграцией на технологическом и стратегическом уровнях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Социально ориентированная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Максимальная цепь поставок в виде стратегических альянсов, распределенных сетей, виртуальных структур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Эколого (природо) ориентированная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Принципиально возможна только в полной цепи поставок и при тотальной глобализации мировой экономики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504" name="Line 43"/>
          <p:cNvSpPr>
            <a:spLocks noChangeShapeType="1"/>
          </p:cNvSpPr>
          <p:nvPr/>
        </p:nvSpPr>
        <p:spPr bwMode="auto">
          <a:xfrm>
            <a:off x="468313" y="1268413"/>
            <a:ext cx="8424862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60350"/>
            <a:ext cx="9144000" cy="5545138"/>
            <a:chOff x="0" y="436"/>
            <a:chExt cx="5760" cy="3493"/>
          </a:xfrm>
        </p:grpSpPr>
        <p:sp>
          <p:nvSpPr>
            <p:cNvPr id="7171" name="Text Box 3"/>
            <p:cNvSpPr txBox="1">
              <a:spLocks noChangeArrowheads="1"/>
            </p:cNvSpPr>
            <p:nvPr/>
          </p:nvSpPr>
          <p:spPr bwMode="auto">
            <a:xfrm>
              <a:off x="0" y="436"/>
              <a:ext cx="5760" cy="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800" b="1">
                  <a:solidFill>
                    <a:srgbClr val="3333CC"/>
                  </a:solidFill>
                  <a:latin typeface="Verdana" pitchFamily="34" charset="0"/>
                </a:rPr>
                <a:t>ФАКТОРЫ И ТЕНДЕНЦИИ РАЗВИТИЯ ИНТЕГРИРОВАННОЙ ЛОГИСТИКИ И </a:t>
              </a:r>
              <a:r>
                <a:rPr lang="en-US" sz="2800" b="1">
                  <a:solidFill>
                    <a:srgbClr val="3333CC"/>
                  </a:solidFill>
                  <a:latin typeface="Verdana" pitchFamily="34" charset="0"/>
                </a:rPr>
                <a:t>SCM </a:t>
              </a:r>
              <a:r>
                <a:rPr lang="ru-RU" sz="2800" b="1">
                  <a:solidFill>
                    <a:srgbClr val="3333CC"/>
                  </a:solidFill>
                  <a:latin typeface="Verdana" pitchFamily="34" charset="0"/>
                </a:rPr>
                <a:t>В РОССИИ</a:t>
              </a:r>
            </a:p>
          </p:txBody>
        </p:sp>
        <p:sp>
          <p:nvSpPr>
            <p:cNvPr id="7172" name="AutoShape 4"/>
            <p:cNvSpPr>
              <a:spLocks noChangeArrowheads="1"/>
            </p:cNvSpPr>
            <p:nvPr/>
          </p:nvSpPr>
          <p:spPr bwMode="auto">
            <a:xfrm>
              <a:off x="113" y="1389"/>
              <a:ext cx="5489" cy="2540"/>
            </a:xfrm>
            <a:prstGeom prst="wedgeRoundRectCallout">
              <a:avLst>
                <a:gd name="adj1" fmla="val -2194"/>
                <a:gd name="adj2" fmla="val -55671"/>
                <a:gd name="adj3" fmla="val 16667"/>
              </a:avLst>
            </a:prstGeom>
            <a:solidFill>
              <a:srgbClr val="FBFDA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sz="1200" b="1"/>
            </a:p>
          </p:txBody>
        </p:sp>
        <p:sp>
          <p:nvSpPr>
            <p:cNvPr id="7173" name="Text Box 5"/>
            <p:cNvSpPr txBox="1">
              <a:spLocks noChangeArrowheads="1"/>
            </p:cNvSpPr>
            <p:nvPr/>
          </p:nvSpPr>
          <p:spPr bwMode="auto">
            <a:xfrm>
              <a:off x="295" y="1525"/>
              <a:ext cx="5080" cy="2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FontTx/>
                <a:buAutoNum type="arabicPeriod"/>
              </a:pPr>
              <a:r>
                <a:rPr lang="ru-RU" sz="1500" b="1" dirty="0">
                  <a:solidFill>
                    <a:schemeClr val="bg1"/>
                  </a:solidFill>
                  <a:latin typeface="Verdana" pitchFamily="34" charset="0"/>
                </a:rPr>
                <a:t>Быстрое увеличение количества компаний, имеющих выделенные организационные структуры управления логистикой.</a:t>
              </a:r>
            </a:p>
            <a:p>
              <a:pPr marL="342900" indent="-342900">
                <a:spcBef>
                  <a:spcPct val="50000"/>
                </a:spcBef>
                <a:buFontTx/>
                <a:buAutoNum type="arabicPeriod"/>
              </a:pPr>
              <a:r>
                <a:rPr lang="ru-RU" sz="1500" b="1" dirty="0">
                  <a:solidFill>
                    <a:schemeClr val="bg1"/>
                  </a:solidFill>
                  <a:latin typeface="Verdana" pitchFamily="34" charset="0"/>
                </a:rPr>
                <a:t>Развитие </a:t>
              </a:r>
              <a:r>
                <a:rPr lang="ru-RU" sz="1500" b="1" dirty="0" err="1">
                  <a:solidFill>
                    <a:schemeClr val="bg1"/>
                  </a:solidFill>
                  <a:latin typeface="Verdana" pitchFamily="34" charset="0"/>
                </a:rPr>
                <a:t>логистического</a:t>
              </a:r>
              <a:r>
                <a:rPr lang="ru-RU" sz="1500" b="1" dirty="0">
                  <a:solidFill>
                    <a:schemeClr val="bg1"/>
                  </a:solidFill>
                  <a:latin typeface="Verdana" pitchFamily="34" charset="0"/>
                </a:rPr>
                <a:t> </a:t>
              </a:r>
              <a:r>
                <a:rPr lang="ru-RU" sz="1500" b="1" dirty="0" err="1">
                  <a:solidFill>
                    <a:schemeClr val="bg1"/>
                  </a:solidFill>
                  <a:latin typeface="Verdana" pitchFamily="34" charset="0"/>
                </a:rPr>
                <a:t>аутсорсинга</a:t>
              </a:r>
              <a:r>
                <a:rPr lang="ru-RU" sz="1500" b="1" dirty="0">
                  <a:solidFill>
                    <a:schemeClr val="bg1"/>
                  </a:solidFill>
                  <a:latin typeface="Verdana" pitchFamily="34" charset="0"/>
                </a:rPr>
                <a:t> (рынка 3</a:t>
              </a:r>
              <a:r>
                <a:rPr lang="en-US" sz="1500" b="1" dirty="0">
                  <a:solidFill>
                    <a:schemeClr val="bg1"/>
                  </a:solidFill>
                  <a:latin typeface="Verdana" pitchFamily="34" charset="0"/>
                </a:rPr>
                <a:t>PL</a:t>
              </a:r>
              <a:r>
                <a:rPr lang="ru-RU" sz="1500" b="1" dirty="0">
                  <a:solidFill>
                    <a:schemeClr val="bg1"/>
                  </a:solidFill>
                  <a:latin typeface="Verdana" pitchFamily="34" charset="0"/>
                </a:rPr>
                <a:t> провайдеров).</a:t>
              </a:r>
            </a:p>
            <a:p>
              <a:pPr marL="342900" indent="-342900">
                <a:spcBef>
                  <a:spcPct val="50000"/>
                </a:spcBef>
              </a:pPr>
              <a:r>
                <a:rPr lang="ru-RU" sz="1500" b="1" dirty="0">
                  <a:solidFill>
                    <a:schemeClr val="bg1"/>
                  </a:solidFill>
                  <a:latin typeface="Verdana" pitchFamily="34" charset="0"/>
                </a:rPr>
                <a:t>3. Развитие </a:t>
              </a:r>
              <a:r>
                <a:rPr lang="ru-RU" sz="1500" b="1" dirty="0" err="1">
                  <a:solidFill>
                    <a:schemeClr val="bg1"/>
                  </a:solidFill>
                  <a:latin typeface="Verdana" pitchFamily="34" charset="0"/>
                </a:rPr>
                <a:t>логистической</a:t>
              </a:r>
              <a:r>
                <a:rPr lang="ru-RU" sz="1500" b="1" dirty="0">
                  <a:solidFill>
                    <a:schemeClr val="bg1"/>
                  </a:solidFill>
                  <a:latin typeface="Verdana" pitchFamily="34" charset="0"/>
                </a:rPr>
                <a:t> инфраструктуры промышленных и торговых компаний.</a:t>
              </a:r>
            </a:p>
            <a:p>
              <a:pPr marL="342900" indent="-342900">
                <a:spcBef>
                  <a:spcPct val="50000"/>
                </a:spcBef>
              </a:pPr>
              <a:r>
                <a:rPr lang="ru-RU" sz="1500" b="1" dirty="0">
                  <a:solidFill>
                    <a:schemeClr val="bg1"/>
                  </a:solidFill>
                  <a:latin typeface="Verdana" pitchFamily="34" charset="0"/>
                </a:rPr>
                <a:t>4. Развитие </a:t>
              </a:r>
              <a:r>
                <a:rPr lang="ru-RU" sz="1500" b="1" dirty="0" err="1">
                  <a:solidFill>
                    <a:schemeClr val="bg1"/>
                  </a:solidFill>
                  <a:latin typeface="Verdana" pitchFamily="34" charset="0"/>
                </a:rPr>
                <a:t>логистической</a:t>
              </a:r>
              <a:r>
                <a:rPr lang="ru-RU" sz="1500" b="1" dirty="0">
                  <a:solidFill>
                    <a:schemeClr val="bg1"/>
                  </a:solidFill>
                  <a:latin typeface="Verdana" pitchFamily="34" charset="0"/>
                </a:rPr>
                <a:t> инфраструктуры международных транспортных коридоров (МТК).</a:t>
              </a:r>
            </a:p>
            <a:p>
              <a:pPr marL="342900" indent="-342900">
                <a:spcBef>
                  <a:spcPct val="50000"/>
                </a:spcBef>
              </a:pPr>
              <a:r>
                <a:rPr lang="ru-RU" sz="1500" b="1" dirty="0">
                  <a:solidFill>
                    <a:schemeClr val="bg1"/>
                  </a:solidFill>
                  <a:latin typeface="Verdana" pitchFamily="34" charset="0"/>
                </a:rPr>
                <a:t>5. Рост интереса </a:t>
              </a:r>
              <a:r>
                <a:rPr lang="ru-RU" sz="1500" b="1" dirty="0" err="1">
                  <a:solidFill>
                    <a:schemeClr val="bg1"/>
                  </a:solidFill>
                  <a:latin typeface="Verdana" pitchFamily="34" charset="0"/>
                </a:rPr>
                <a:t>топ-менеджмента</a:t>
              </a:r>
              <a:r>
                <a:rPr lang="ru-RU" sz="1500" b="1" dirty="0">
                  <a:solidFill>
                    <a:schemeClr val="bg1"/>
                  </a:solidFill>
                  <a:latin typeface="Verdana" pitchFamily="34" charset="0"/>
                </a:rPr>
                <a:t> компаний к внедрению концепции и технологий управления цепями поставок – </a:t>
              </a:r>
              <a:r>
                <a:rPr lang="en-US" sz="1500" b="1" dirty="0">
                  <a:solidFill>
                    <a:schemeClr val="bg1"/>
                  </a:solidFill>
                  <a:latin typeface="Verdana" pitchFamily="34" charset="0"/>
                </a:rPr>
                <a:t>SCM</a:t>
              </a:r>
              <a:r>
                <a:rPr lang="ru-RU" sz="1500" b="1" dirty="0">
                  <a:solidFill>
                    <a:schemeClr val="bg1"/>
                  </a:solidFill>
                  <a:latin typeface="Verdana" pitchFamily="34" charset="0"/>
                </a:rPr>
                <a:t>.</a:t>
              </a:r>
            </a:p>
            <a:p>
              <a:pPr marL="342900" indent="-342900">
                <a:spcBef>
                  <a:spcPct val="50000"/>
                </a:spcBef>
              </a:pPr>
              <a:r>
                <a:rPr lang="ru-RU" sz="1500" b="1" dirty="0">
                  <a:solidFill>
                    <a:schemeClr val="bg1"/>
                  </a:solidFill>
                  <a:latin typeface="Verdana" pitchFamily="34" charset="0"/>
                </a:rPr>
                <a:t>6. Интенсивное внедрение информационных систем и программных приложений, поддерживающих логистику и </a:t>
              </a:r>
              <a:r>
                <a:rPr lang="en-US" sz="1500" b="1" dirty="0">
                  <a:solidFill>
                    <a:schemeClr val="bg1"/>
                  </a:solidFill>
                  <a:latin typeface="Verdana" pitchFamily="34" charset="0"/>
                </a:rPr>
                <a:t>SCM</a:t>
              </a:r>
              <a:r>
                <a:rPr lang="ru-RU" sz="1500" b="1" dirty="0">
                  <a:solidFill>
                    <a:schemeClr val="bg1"/>
                  </a:solidFill>
                  <a:latin typeface="Verdana" pitchFamily="34" charset="0"/>
                </a:rPr>
                <a:t>.</a:t>
              </a:r>
            </a:p>
            <a:p>
              <a:pPr marL="342900" indent="-342900">
                <a:spcBef>
                  <a:spcPct val="50000"/>
                </a:spcBef>
              </a:pPr>
              <a:r>
                <a:rPr lang="ru-RU" sz="1500" b="1" dirty="0">
                  <a:solidFill>
                    <a:schemeClr val="bg1"/>
                  </a:solidFill>
                  <a:latin typeface="Verdana" pitchFamily="34" charset="0"/>
                </a:rPr>
                <a:t>7. Совершенствование управления логистикой в компаниях на основе процессной интеграции.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6308737"/>
            <a:ext cx="9144000" cy="349251"/>
            <a:chOff x="0" y="3974"/>
            <a:chExt cx="5760" cy="220"/>
          </a:xfrm>
        </p:grpSpPr>
        <p:sp>
          <p:nvSpPr>
            <p:cNvPr id="7175" name="Line 7"/>
            <p:cNvSpPr>
              <a:spLocks noChangeShapeType="1"/>
            </p:cNvSpPr>
            <p:nvPr/>
          </p:nvSpPr>
          <p:spPr bwMode="auto">
            <a:xfrm>
              <a:off x="113" y="3974"/>
              <a:ext cx="553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6" name="Text Box 8"/>
            <p:cNvSpPr txBox="1">
              <a:spLocks noChangeArrowheads="1"/>
            </p:cNvSpPr>
            <p:nvPr/>
          </p:nvSpPr>
          <p:spPr bwMode="auto">
            <a:xfrm>
              <a:off x="0" y="4020"/>
              <a:ext cx="576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endParaRPr lang="ru-RU" sz="1200" dirty="0">
                <a:latin typeface="Verdana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476250"/>
            <a:ext cx="9144000" cy="5473700"/>
            <a:chOff x="0" y="482"/>
            <a:chExt cx="5760" cy="3448"/>
          </a:xfrm>
        </p:grpSpPr>
        <p:sp>
          <p:nvSpPr>
            <p:cNvPr id="8195" name="Text Box 3"/>
            <p:cNvSpPr txBox="1">
              <a:spLocks noChangeArrowheads="1"/>
            </p:cNvSpPr>
            <p:nvPr/>
          </p:nvSpPr>
          <p:spPr bwMode="auto">
            <a:xfrm>
              <a:off x="0" y="482"/>
              <a:ext cx="5760" cy="596"/>
            </a:xfrm>
            <a:prstGeom prst="rect">
              <a:avLst/>
            </a:prstGeom>
            <a:solidFill>
              <a:srgbClr val="D1FDF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800" b="1">
                  <a:solidFill>
                    <a:srgbClr val="CC0000"/>
                  </a:solidFill>
                  <a:latin typeface="Verdana" pitchFamily="34" charset="0"/>
                </a:rPr>
                <a:t>ПРОБЛЕМЫ И БАРЬЕРЫ НА ПУТИ РАЗВИТИЯ ЛОГИСТИКИ И </a:t>
              </a:r>
              <a:r>
                <a:rPr lang="en-US" sz="2800" b="1">
                  <a:solidFill>
                    <a:srgbClr val="CC0000"/>
                  </a:solidFill>
                  <a:latin typeface="Verdana" pitchFamily="34" charset="0"/>
                </a:rPr>
                <a:t>SCM </a:t>
              </a:r>
              <a:r>
                <a:rPr lang="ru-RU" sz="2800" b="1">
                  <a:solidFill>
                    <a:srgbClr val="CC0000"/>
                  </a:solidFill>
                  <a:latin typeface="Verdana" pitchFamily="34" charset="0"/>
                </a:rPr>
                <a:t>В РОССИИ</a:t>
              </a:r>
            </a:p>
          </p:txBody>
        </p:sp>
        <p:sp>
          <p:nvSpPr>
            <p:cNvPr id="8196" name="AutoShape 4"/>
            <p:cNvSpPr>
              <a:spLocks noChangeArrowheads="1"/>
            </p:cNvSpPr>
            <p:nvPr/>
          </p:nvSpPr>
          <p:spPr bwMode="auto">
            <a:xfrm>
              <a:off x="113" y="1344"/>
              <a:ext cx="5489" cy="2586"/>
            </a:xfrm>
            <a:prstGeom prst="wedgeRoundRectCallout">
              <a:avLst>
                <a:gd name="adj1" fmla="val -4671"/>
                <a:gd name="adj2" fmla="val -60713"/>
                <a:gd name="adj3" fmla="val 16667"/>
              </a:avLst>
            </a:prstGeom>
            <a:solidFill>
              <a:srgbClr val="FBFDA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sz="1200" b="1"/>
            </a:p>
          </p:txBody>
        </p:sp>
        <p:sp>
          <p:nvSpPr>
            <p:cNvPr id="8197" name="Text Box 5"/>
            <p:cNvSpPr txBox="1">
              <a:spLocks noChangeArrowheads="1"/>
            </p:cNvSpPr>
            <p:nvPr/>
          </p:nvSpPr>
          <p:spPr bwMode="auto">
            <a:xfrm>
              <a:off x="431" y="1434"/>
              <a:ext cx="5080" cy="2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1600" b="1" dirty="0">
                  <a:solidFill>
                    <a:schemeClr val="bg1"/>
                  </a:solidFill>
                </a:rPr>
                <a:t>1. Недостаток инвестиций (в том числе иностранных) в </a:t>
              </a:r>
              <a:r>
                <a:rPr lang="ru-RU" sz="1600" b="1" dirty="0" err="1">
                  <a:solidFill>
                    <a:schemeClr val="bg1"/>
                  </a:solidFill>
                </a:rPr>
                <a:t>логистическую</a:t>
              </a:r>
              <a:r>
                <a:rPr lang="ru-RU" sz="1600" b="1" dirty="0">
                  <a:solidFill>
                    <a:schemeClr val="bg1"/>
                  </a:solidFill>
                </a:rPr>
                <a:t> инфраструктуру компаний и МТК.</a:t>
              </a:r>
            </a:p>
            <a:p>
              <a:r>
                <a:rPr lang="ru-RU" sz="1600" b="1" dirty="0">
                  <a:solidFill>
                    <a:schemeClr val="bg1"/>
                  </a:solidFill>
                </a:rPr>
                <a:t>2. Отсталая  (морально и физически изношенная) транспортная и складская инфраструктура.</a:t>
              </a:r>
            </a:p>
            <a:p>
              <a:r>
                <a:rPr lang="ru-RU" sz="1600" b="1" dirty="0">
                  <a:solidFill>
                    <a:schemeClr val="bg1"/>
                  </a:solidFill>
                </a:rPr>
                <a:t>3. Отсутствие сформированного рынка </a:t>
              </a:r>
              <a:r>
                <a:rPr lang="en-US" sz="1600" b="1" dirty="0">
                  <a:solidFill>
                    <a:schemeClr val="bg1"/>
                  </a:solidFill>
                </a:rPr>
                <a:t>3PL</a:t>
              </a:r>
              <a:r>
                <a:rPr lang="ru-RU" sz="1600" b="1" dirty="0">
                  <a:solidFill>
                    <a:schemeClr val="bg1"/>
                  </a:solidFill>
                </a:rPr>
                <a:t> провайдеров.</a:t>
              </a:r>
            </a:p>
            <a:p>
              <a:r>
                <a:rPr lang="ru-RU" sz="1600" b="1" dirty="0">
                  <a:solidFill>
                    <a:schemeClr val="bg1"/>
                  </a:solidFill>
                </a:rPr>
                <a:t>4. Недостаточный уровень квалификации персонала компаний в области логистики и </a:t>
              </a:r>
              <a:r>
                <a:rPr lang="en-US" sz="1600" b="1" dirty="0">
                  <a:solidFill>
                    <a:schemeClr val="bg1"/>
                  </a:solidFill>
                </a:rPr>
                <a:t>SCM</a:t>
              </a:r>
              <a:r>
                <a:rPr lang="ru-RU" sz="1600" b="1" dirty="0">
                  <a:solidFill>
                    <a:schemeClr val="bg1"/>
                  </a:solidFill>
                </a:rPr>
                <a:t>.</a:t>
              </a:r>
            </a:p>
            <a:p>
              <a:r>
                <a:rPr lang="ru-RU" sz="1600" b="1" dirty="0">
                  <a:solidFill>
                    <a:schemeClr val="bg1"/>
                  </a:solidFill>
                </a:rPr>
                <a:t>5. Недостаточный уровень законодательной и нормативной базы в области логистики.</a:t>
              </a:r>
            </a:p>
            <a:p>
              <a:r>
                <a:rPr lang="ru-RU" sz="1600" b="1" dirty="0">
                  <a:solidFill>
                    <a:schemeClr val="bg1"/>
                  </a:solidFill>
                </a:rPr>
                <a:t>6. Отсутствие действенной системы сертификации </a:t>
              </a:r>
              <a:r>
                <a:rPr lang="ru-RU" sz="1600" b="1" dirty="0" err="1">
                  <a:solidFill>
                    <a:schemeClr val="bg1"/>
                  </a:solidFill>
                </a:rPr>
                <a:t>логистических</a:t>
              </a:r>
              <a:r>
                <a:rPr lang="ru-RU" sz="1600" b="1" dirty="0">
                  <a:solidFill>
                    <a:schemeClr val="bg1"/>
                  </a:solidFill>
                </a:rPr>
                <a:t> услуг, в том числе на основе процедуры </a:t>
              </a:r>
              <a:r>
                <a:rPr lang="en-US" sz="1600" b="1" dirty="0">
                  <a:solidFill>
                    <a:schemeClr val="bg1"/>
                  </a:solidFill>
                </a:rPr>
                <a:t>ISO</a:t>
              </a:r>
              <a:r>
                <a:rPr lang="ru-RU" sz="1600" b="1" dirty="0">
                  <a:solidFill>
                    <a:schemeClr val="bg1"/>
                  </a:solidFill>
                </a:rPr>
                <a:t>.</a:t>
              </a:r>
            </a:p>
            <a:p>
              <a:r>
                <a:rPr lang="ru-RU" sz="1600" b="1" dirty="0">
                  <a:solidFill>
                    <a:schemeClr val="bg1"/>
                  </a:solidFill>
                </a:rPr>
                <a:t>7. Недостаточная популяризация логистики и </a:t>
              </a:r>
              <a:r>
                <a:rPr lang="en-US" sz="1600" b="1" dirty="0">
                  <a:solidFill>
                    <a:schemeClr val="bg1"/>
                  </a:solidFill>
                </a:rPr>
                <a:t>SCM</a:t>
              </a:r>
              <a:r>
                <a:rPr lang="ru-RU" sz="1600" b="1" dirty="0">
                  <a:solidFill>
                    <a:schemeClr val="bg1"/>
                  </a:solidFill>
                </a:rPr>
                <a:t> в средствах массовой информации.</a:t>
              </a:r>
            </a:p>
            <a:p>
              <a:r>
                <a:rPr lang="ru-RU" sz="1600" b="1" dirty="0">
                  <a:solidFill>
                    <a:schemeClr val="bg1"/>
                  </a:solidFill>
                </a:rPr>
                <a:t>8. «Закрытость» компаний, недобросовестная конкуренция, отсутствие достоверной и унифицированной </a:t>
              </a:r>
              <a:r>
                <a:rPr lang="ru-RU" sz="1600" b="1" dirty="0" err="1">
                  <a:solidFill>
                    <a:schemeClr val="bg1"/>
                  </a:solidFill>
                </a:rPr>
                <a:t>статотчетности</a:t>
              </a:r>
              <a:endParaRPr lang="ru-RU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6308737"/>
            <a:ext cx="9144000" cy="349251"/>
            <a:chOff x="0" y="3974"/>
            <a:chExt cx="5760" cy="220"/>
          </a:xfrm>
        </p:grpSpPr>
        <p:sp>
          <p:nvSpPr>
            <p:cNvPr id="8199" name="Line 7"/>
            <p:cNvSpPr>
              <a:spLocks noChangeShapeType="1"/>
            </p:cNvSpPr>
            <p:nvPr/>
          </p:nvSpPr>
          <p:spPr bwMode="auto">
            <a:xfrm>
              <a:off x="113" y="3974"/>
              <a:ext cx="553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00" name="Text Box 8"/>
            <p:cNvSpPr txBox="1">
              <a:spLocks noChangeArrowheads="1"/>
            </p:cNvSpPr>
            <p:nvPr/>
          </p:nvSpPr>
          <p:spPr bwMode="auto">
            <a:xfrm>
              <a:off x="0" y="4020"/>
              <a:ext cx="576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endParaRPr lang="ru-RU" sz="1200" dirty="0">
                <a:latin typeface="Verdana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14" name="Group 90"/>
          <p:cNvGraphicFramePr>
            <a:graphicFrameLocks noGrp="1"/>
          </p:cNvGraphicFramePr>
          <p:nvPr>
            <p:ph/>
          </p:nvPr>
        </p:nvGraphicFramePr>
        <p:xfrm>
          <a:off x="609600" y="2119313"/>
          <a:ext cx="7924800" cy="4718050"/>
        </p:xfrm>
        <a:graphic>
          <a:graphicData uri="http://schemas.openxmlformats.org/drawingml/2006/table">
            <a:tbl>
              <a:tblPr/>
              <a:tblGrid>
                <a:gridCol w="1249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2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2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II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III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IV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VI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6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Временной период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Наименование концепции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Главные критерии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Основная функция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Основной ресурс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Целеполагающая сфера 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деятельности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Начало ХХв.- конец 1920-х годов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Производственная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Объем и издержки производства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Производственная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Технический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Организация производства, научная организация труда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1930-е годы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DEE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Сбытовая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DEE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Объем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продаж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DEE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Рекламно – сбытовая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DEE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Производственно-организационный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DEE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Реклама, сбыт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DEE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Конец 1940-х – конец 1950-х годов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F0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Продуктовая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F0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Качество продукции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F0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Контрольно – управленческая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F0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Технологический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F0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Экономика промышленности, экономика труда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F0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5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Начало 1960-х – начало 1970 годов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B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Рыночная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B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Потребление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B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Маркетинг и послепродажное обслуживание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B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Информационный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B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Маркетинг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BD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7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Середина 1970-х годов по настоящее время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B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Ресурсная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B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Ресурсный потенциал, издержки обращения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B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Производственно - коммерческая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B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Организационно-управленческий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B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636838" algn="ctr"/>
                          <a:tab pos="5273675" algn="r"/>
                        </a:tabLst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Логистика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B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22590" name="Group 92"/>
          <p:cNvGrpSpPr>
            <a:grpSpLocks/>
          </p:cNvGrpSpPr>
          <p:nvPr/>
        </p:nvGrpSpPr>
        <p:grpSpPr bwMode="auto">
          <a:xfrm>
            <a:off x="304800" y="152400"/>
            <a:ext cx="8686800" cy="6445250"/>
            <a:chOff x="192" y="96"/>
            <a:chExt cx="5472" cy="4060"/>
          </a:xfrm>
        </p:grpSpPr>
        <p:grpSp>
          <p:nvGrpSpPr>
            <p:cNvPr id="22591" name="Group 93"/>
            <p:cNvGrpSpPr>
              <a:grpSpLocks/>
            </p:cNvGrpSpPr>
            <p:nvPr/>
          </p:nvGrpSpPr>
          <p:grpSpPr bwMode="auto">
            <a:xfrm>
              <a:off x="192" y="96"/>
              <a:ext cx="5472" cy="554"/>
              <a:chOff x="192" y="96"/>
              <a:chExt cx="5472" cy="554"/>
            </a:xfrm>
          </p:grpSpPr>
          <p:pic>
            <p:nvPicPr>
              <p:cNvPr id="22594" name="Picture 94" descr="224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44" y="96"/>
                <a:ext cx="720" cy="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2595" name="Group 95"/>
              <p:cNvGrpSpPr>
                <a:grpSpLocks/>
              </p:cNvGrpSpPr>
              <p:nvPr/>
            </p:nvGrpSpPr>
            <p:grpSpPr bwMode="auto">
              <a:xfrm>
                <a:off x="192" y="576"/>
                <a:ext cx="4224" cy="36"/>
                <a:chOff x="192" y="480"/>
                <a:chExt cx="4224" cy="36"/>
              </a:xfrm>
            </p:grpSpPr>
            <p:sp>
              <p:nvSpPr>
                <p:cNvPr id="22597" name="Line 96"/>
                <p:cNvSpPr>
                  <a:spLocks noChangeShapeType="1"/>
                </p:cNvSpPr>
                <p:nvPr/>
              </p:nvSpPr>
              <p:spPr bwMode="auto">
                <a:xfrm>
                  <a:off x="192" y="480"/>
                  <a:ext cx="422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 type="none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98" name="Line 97"/>
                <p:cNvSpPr>
                  <a:spLocks noChangeShapeType="1"/>
                </p:cNvSpPr>
                <p:nvPr/>
              </p:nvSpPr>
              <p:spPr bwMode="auto">
                <a:xfrm>
                  <a:off x="192" y="516"/>
                  <a:ext cx="2880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 type="none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26723" name="Rectangle 99"/>
            <p:cNvSpPr>
              <a:spLocks noChangeArrowheads="1"/>
            </p:cNvSpPr>
            <p:nvPr/>
          </p:nvSpPr>
          <p:spPr bwMode="auto">
            <a:xfrm>
              <a:off x="192" y="672"/>
              <a:ext cx="4224" cy="432"/>
            </a:xfrm>
            <a:prstGeom prst="rect">
              <a:avLst/>
            </a:prstGeom>
            <a:solidFill>
              <a:srgbClr val="CCFFFF"/>
            </a:solidFill>
            <a:ln w="15875">
              <a:solidFill>
                <a:srgbClr val="000080"/>
              </a:solidFill>
              <a:prstDash val="lgDash"/>
              <a:miter lim="800000"/>
              <a:headEnd/>
              <a:tailEnd/>
            </a:ln>
            <a:effectLst>
              <a:prstShdw prst="shdw17" dist="17961" dir="2700000">
                <a:srgbClr val="000080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>
                <a:defRPr/>
              </a:pPr>
              <a:r>
                <a:rPr lang="ru-RU" sz="14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Bookman Old Style" pitchFamily="18" charset="0"/>
                </a:rPr>
                <a:t>Основные этапы изменения целеполагающей сферы деятельности предприятия</a:t>
              </a:r>
              <a:endParaRPr lang="ru-RU" sz="1400">
                <a:solidFill>
                  <a:srgbClr val="000000"/>
                </a:solidFill>
                <a:latin typeface="Bookman Old Style" pitchFamily="18" charset="0"/>
              </a:endParaRPr>
            </a:p>
          </p:txBody>
        </p:sp>
        <p:sp>
          <p:nvSpPr>
            <p:cNvPr id="26724" name="AutoShape 100"/>
            <p:cNvSpPr>
              <a:spLocks noChangeArrowheads="1"/>
            </p:cNvSpPr>
            <p:nvPr/>
          </p:nvSpPr>
          <p:spPr bwMode="auto">
            <a:xfrm>
              <a:off x="5284" y="3929"/>
              <a:ext cx="227" cy="227"/>
            </a:xfrm>
            <a:prstGeom prst="pentagon">
              <a:avLst/>
            </a:prstGeom>
            <a:solidFill>
              <a:srgbClr val="E1E7E7">
                <a:alpha val="50999"/>
              </a:srgbClr>
            </a:solidFill>
            <a:ln w="15875">
              <a:solidFill>
                <a:srgbClr val="0000FF"/>
              </a:solidFill>
              <a:prstDash val="lg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4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5</a:t>
              </a:r>
              <a:endParaRPr lang="ru-RU" i="1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21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2754" name="Group 2"/>
          <p:cNvGrpSpPr>
            <a:grpSpLocks/>
          </p:cNvGrpSpPr>
          <p:nvPr/>
        </p:nvGrpSpPr>
        <p:grpSpPr bwMode="auto">
          <a:xfrm>
            <a:off x="0" y="6308725"/>
            <a:ext cx="9144000" cy="515938"/>
            <a:chOff x="0" y="3974"/>
            <a:chExt cx="5760" cy="325"/>
          </a:xfrm>
        </p:grpSpPr>
        <p:sp>
          <p:nvSpPr>
            <p:cNvPr id="202755" name="Line 3"/>
            <p:cNvSpPr>
              <a:spLocks noChangeShapeType="1"/>
            </p:cNvSpPr>
            <p:nvPr/>
          </p:nvSpPr>
          <p:spPr bwMode="auto">
            <a:xfrm>
              <a:off x="113" y="3974"/>
              <a:ext cx="553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2756" name="Text Box 4"/>
            <p:cNvSpPr txBox="1">
              <a:spLocks noChangeArrowheads="1"/>
            </p:cNvSpPr>
            <p:nvPr/>
          </p:nvSpPr>
          <p:spPr bwMode="auto">
            <a:xfrm>
              <a:off x="0" y="4020"/>
              <a:ext cx="5760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1200" b="1">
                  <a:latin typeface="Verdana" pitchFamily="34" charset="0"/>
                </a:rPr>
                <a:t>© В.И. Сергеев                                              Международный центр логистики ГУ-ВШЭ</a:t>
              </a:r>
              <a:endParaRPr lang="ru-RU" sz="1200">
                <a:latin typeface="Verdana" pitchFamily="34" charset="0"/>
              </a:endParaRPr>
            </a:p>
            <a:p>
              <a:pPr algn="ctr"/>
              <a:r>
                <a:rPr lang="ru-RU" sz="1100">
                  <a:latin typeface="Verdana" pitchFamily="34" charset="0"/>
                </a:rPr>
                <a:t>Тел</a:t>
              </a:r>
              <a:r>
                <a:rPr lang="de-DE" sz="1100">
                  <a:latin typeface="Verdana" pitchFamily="34" charset="0"/>
                </a:rPr>
                <a:t>./</a:t>
              </a:r>
              <a:r>
                <a:rPr lang="ru-RU" sz="1100">
                  <a:latin typeface="Verdana" pitchFamily="34" charset="0"/>
                </a:rPr>
                <a:t>факс</a:t>
              </a:r>
              <a:r>
                <a:rPr lang="de-DE" sz="1100">
                  <a:latin typeface="Verdana" pitchFamily="34" charset="0"/>
                </a:rPr>
                <a:t>: (095) 152-06-31, 152-11-71, 152-09-71    E-mail: sergeev@mclog.ru</a:t>
              </a:r>
              <a:endParaRPr lang="ru-RU" sz="1200">
                <a:latin typeface="Verdana" pitchFamily="34" charset="0"/>
              </a:endParaRPr>
            </a:p>
          </p:txBody>
        </p:sp>
      </p:grpSp>
      <p:grpSp>
        <p:nvGrpSpPr>
          <p:cNvPr id="202757" name="Group 5"/>
          <p:cNvGrpSpPr>
            <a:grpSpLocks/>
          </p:cNvGrpSpPr>
          <p:nvPr/>
        </p:nvGrpSpPr>
        <p:grpSpPr bwMode="auto">
          <a:xfrm>
            <a:off x="0" y="333375"/>
            <a:ext cx="9144000" cy="5472113"/>
            <a:chOff x="0" y="210"/>
            <a:chExt cx="5760" cy="3447"/>
          </a:xfrm>
        </p:grpSpPr>
        <p:sp>
          <p:nvSpPr>
            <p:cNvPr id="202758" name="Rectangle 6"/>
            <p:cNvSpPr>
              <a:spLocks noChangeArrowheads="1"/>
            </p:cNvSpPr>
            <p:nvPr/>
          </p:nvSpPr>
          <p:spPr bwMode="auto">
            <a:xfrm>
              <a:off x="0" y="210"/>
              <a:ext cx="5760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/>
              <a:r>
                <a:rPr lang="ru-RU" sz="2800" b="1">
                  <a:solidFill>
                    <a:srgbClr val="3333CC"/>
                  </a:solidFill>
                  <a:latin typeface="Verdana" pitchFamily="34" charset="0"/>
                </a:rPr>
                <a:t>ЛОГИСТИЧЕСКАЯ СИСТЕМА</a:t>
              </a:r>
            </a:p>
          </p:txBody>
        </p:sp>
        <p:sp>
          <p:nvSpPr>
            <p:cNvPr id="202759" name="AutoShape 7"/>
            <p:cNvSpPr>
              <a:spLocks noChangeArrowheads="1"/>
            </p:cNvSpPr>
            <p:nvPr/>
          </p:nvSpPr>
          <p:spPr bwMode="auto">
            <a:xfrm>
              <a:off x="158" y="1525"/>
              <a:ext cx="2314" cy="1633"/>
            </a:xfrm>
            <a:prstGeom prst="roundRect">
              <a:avLst>
                <a:gd name="adj" fmla="val 16667"/>
              </a:avLst>
            </a:prstGeom>
            <a:solidFill>
              <a:srgbClr val="FFFFA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000" b="1"/>
                <a:t>Синергия логистических </a:t>
              </a:r>
            </a:p>
            <a:p>
              <a:pPr algn="ctr"/>
              <a:r>
                <a:rPr lang="ru-RU" sz="2000" b="1"/>
                <a:t>бизнес-процессов внутри </a:t>
              </a:r>
            </a:p>
            <a:p>
              <a:pPr algn="ctr"/>
              <a:r>
                <a:rPr lang="ru-RU" sz="2000" b="1"/>
                <a:t>собственной </a:t>
              </a:r>
            </a:p>
            <a:p>
              <a:pPr algn="ctr"/>
              <a:r>
                <a:rPr lang="ru-RU" sz="2000" b="1"/>
                <a:t>инфраструктуры фирмы</a:t>
              </a:r>
            </a:p>
          </p:txBody>
        </p:sp>
        <p:sp>
          <p:nvSpPr>
            <p:cNvPr id="202760" name="AutoShape 8"/>
            <p:cNvSpPr>
              <a:spLocks noChangeArrowheads="1"/>
            </p:cNvSpPr>
            <p:nvPr/>
          </p:nvSpPr>
          <p:spPr bwMode="auto">
            <a:xfrm>
              <a:off x="3243" y="1525"/>
              <a:ext cx="2359" cy="1588"/>
            </a:xfrm>
            <a:prstGeom prst="roundRect">
              <a:avLst>
                <a:gd name="adj" fmla="val 16667"/>
              </a:avLst>
            </a:prstGeom>
            <a:solidFill>
              <a:srgbClr val="FFFFA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000" b="1"/>
                <a:t>Синергия логистических </a:t>
              </a:r>
            </a:p>
            <a:p>
              <a:pPr algn="ctr"/>
              <a:r>
                <a:rPr lang="ru-RU" sz="2000" b="1"/>
                <a:t>бизнес-процессов внутри </a:t>
              </a:r>
            </a:p>
            <a:p>
              <a:pPr algn="ctr"/>
              <a:r>
                <a:rPr lang="ru-RU" sz="2000" b="1"/>
                <a:t>цепи поставок</a:t>
              </a:r>
            </a:p>
          </p:txBody>
        </p:sp>
        <p:sp>
          <p:nvSpPr>
            <p:cNvPr id="202761" name="AutoShape 9"/>
            <p:cNvSpPr>
              <a:spLocks noChangeArrowheads="1"/>
            </p:cNvSpPr>
            <p:nvPr/>
          </p:nvSpPr>
          <p:spPr bwMode="auto">
            <a:xfrm rot="2133732">
              <a:off x="1350" y="470"/>
              <a:ext cx="454" cy="1087"/>
            </a:xfrm>
            <a:prstGeom prst="downArrow">
              <a:avLst>
                <a:gd name="adj1" fmla="val 50000"/>
                <a:gd name="adj2" fmla="val 59857"/>
              </a:avLst>
            </a:prstGeom>
            <a:gradFill rotWithShape="1">
              <a:gsLst>
                <a:gs pos="0">
                  <a:srgbClr val="FBA5F9">
                    <a:gamma/>
                    <a:shade val="46275"/>
                    <a:invGamma/>
                  </a:srgbClr>
                </a:gs>
                <a:gs pos="50000">
                  <a:srgbClr val="FBA5F9"/>
                </a:gs>
                <a:gs pos="100000">
                  <a:srgbClr val="FBA5F9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2762" name="AutoShape 10"/>
            <p:cNvSpPr>
              <a:spLocks noChangeArrowheads="1"/>
            </p:cNvSpPr>
            <p:nvPr/>
          </p:nvSpPr>
          <p:spPr bwMode="auto">
            <a:xfrm rot="-2187383">
              <a:off x="4041" y="471"/>
              <a:ext cx="454" cy="1080"/>
            </a:xfrm>
            <a:prstGeom prst="downArrow">
              <a:avLst>
                <a:gd name="adj1" fmla="val 50000"/>
                <a:gd name="adj2" fmla="val 59471"/>
              </a:avLst>
            </a:prstGeom>
            <a:gradFill rotWithShape="1">
              <a:gsLst>
                <a:gs pos="0">
                  <a:srgbClr val="FBA5F9">
                    <a:gamma/>
                    <a:shade val="46275"/>
                    <a:invGamma/>
                  </a:srgbClr>
                </a:gs>
                <a:gs pos="50000">
                  <a:srgbClr val="FBA5F9"/>
                </a:gs>
                <a:gs pos="100000">
                  <a:srgbClr val="FBA5F9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2763" name="Text Box 11"/>
            <p:cNvSpPr txBox="1">
              <a:spLocks noChangeArrowheads="1"/>
            </p:cNvSpPr>
            <p:nvPr/>
          </p:nvSpPr>
          <p:spPr bwMode="auto">
            <a:xfrm>
              <a:off x="340" y="1661"/>
              <a:ext cx="1860" cy="231"/>
            </a:xfrm>
            <a:prstGeom prst="rect">
              <a:avLst/>
            </a:prstGeom>
            <a:solidFill>
              <a:srgbClr val="C7F8FD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</a:rPr>
                <a:t>ИНТРА-КОМПАНИЯ</a:t>
              </a:r>
            </a:p>
          </p:txBody>
        </p:sp>
        <p:sp>
          <p:nvSpPr>
            <p:cNvPr id="202764" name="Text Box 12"/>
            <p:cNvSpPr txBox="1">
              <a:spLocks noChangeArrowheads="1"/>
            </p:cNvSpPr>
            <p:nvPr/>
          </p:nvSpPr>
          <p:spPr bwMode="auto">
            <a:xfrm>
              <a:off x="3606" y="1661"/>
              <a:ext cx="1860" cy="231"/>
            </a:xfrm>
            <a:prstGeom prst="rect">
              <a:avLst/>
            </a:prstGeom>
            <a:solidFill>
              <a:srgbClr val="C7F8FD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</a:rPr>
                <a:t>ИНТЕР-КОМПАНИЯ</a:t>
              </a:r>
            </a:p>
          </p:txBody>
        </p:sp>
        <p:sp>
          <p:nvSpPr>
            <p:cNvPr id="202765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158" y="2886"/>
              <a:ext cx="2223" cy="771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37176"/>
                </a:avLst>
              </a:prstTxWarp>
              <a:scene3d>
                <a:camera prst="legacyPerspectiveFront">
                  <a:rot lat="20519999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/>
              <a:r>
                <a:rPr lang="ru-RU" sz="3600" kern="10">
                  <a:ln w="9525"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/>
                </a:rPr>
                <a:t>ИНТРА - ЛОГИСТИКА</a:t>
              </a:r>
            </a:p>
          </p:txBody>
        </p:sp>
        <p:sp>
          <p:nvSpPr>
            <p:cNvPr id="202766" name="WordArt 14"/>
            <p:cNvSpPr>
              <a:spLocks noChangeArrowheads="1" noChangeShapeType="1" noTextEdit="1"/>
            </p:cNvSpPr>
            <p:nvPr/>
          </p:nvSpPr>
          <p:spPr bwMode="auto">
            <a:xfrm rot="1221308">
              <a:off x="3107" y="2840"/>
              <a:ext cx="2549" cy="749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36495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4178692" scaled="1"/>
                  </a:gradFill>
                  <a:effectLst>
                    <a:outerShdw dist="53882" dir="2700000" algn="ctr" rotWithShape="0">
                      <a:srgbClr val="9999FF">
                        <a:alpha val="80000"/>
                      </a:srgbClr>
                    </a:outerShdw>
                  </a:effectLst>
                  <a:latin typeface="Impact"/>
                </a:rPr>
                <a:t>УПРАВЛЕНИЕ ЦЕПЯМИ ПОСТАВОК</a:t>
              </a:r>
            </a:p>
          </p:txBody>
        </p:sp>
      </p:grp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ChangeArrowheads="1"/>
          </p:cNvSpPr>
          <p:nvPr/>
        </p:nvSpPr>
        <p:spPr bwMode="auto">
          <a:xfrm>
            <a:off x="3779838" y="2205038"/>
            <a:ext cx="1919287" cy="1404937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algn="ctr"/>
            <a:endParaRPr lang="ru-RU" b="1"/>
          </a:p>
          <a:p>
            <a:pPr algn="ctr"/>
            <a:r>
              <a:rPr lang="ru-RU" sz="2800" b="1">
                <a:solidFill>
                  <a:srgbClr val="FF0000"/>
                </a:solidFill>
              </a:rPr>
              <a:t>ФИРМА</a:t>
            </a:r>
            <a:endParaRPr lang="ru-RU" sz="2800">
              <a:solidFill>
                <a:srgbClr val="FF0000"/>
              </a:solidFill>
              <a:latin typeface="Tahoma" pitchFamily="34" charset="0"/>
            </a:endParaRPr>
          </a:p>
        </p:txBody>
      </p:sp>
      <p:grpSp>
        <p:nvGrpSpPr>
          <p:cNvPr id="204803" name="Group 3"/>
          <p:cNvGrpSpPr>
            <a:grpSpLocks/>
          </p:cNvGrpSpPr>
          <p:nvPr/>
        </p:nvGrpSpPr>
        <p:grpSpPr bwMode="auto">
          <a:xfrm>
            <a:off x="1258888" y="2205038"/>
            <a:ext cx="6985000" cy="3200400"/>
            <a:chOff x="793" y="1389"/>
            <a:chExt cx="4400" cy="2016"/>
          </a:xfrm>
        </p:grpSpPr>
        <p:sp>
          <p:nvSpPr>
            <p:cNvPr id="204804" name="Rectangle 4"/>
            <p:cNvSpPr>
              <a:spLocks noChangeArrowheads="1"/>
            </p:cNvSpPr>
            <p:nvPr/>
          </p:nvSpPr>
          <p:spPr bwMode="auto">
            <a:xfrm>
              <a:off x="975" y="1389"/>
              <a:ext cx="691" cy="634"/>
            </a:xfrm>
            <a:prstGeom prst="rect">
              <a:avLst/>
            </a:prstGeom>
            <a:solidFill>
              <a:srgbClr val="CC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05" name="Rectangle 5"/>
            <p:cNvSpPr>
              <a:spLocks noChangeArrowheads="1"/>
            </p:cNvSpPr>
            <p:nvPr/>
          </p:nvSpPr>
          <p:spPr bwMode="auto">
            <a:xfrm>
              <a:off x="793" y="1504"/>
              <a:ext cx="758" cy="634"/>
            </a:xfrm>
            <a:prstGeom prst="rect">
              <a:avLst/>
            </a:prstGeom>
            <a:solidFill>
              <a:srgbClr val="CC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ru-RU" sz="1200">
                <a:latin typeface="Tahoma" pitchFamily="34" charset="0"/>
              </a:endParaRPr>
            </a:p>
            <a:p>
              <a:pPr algn="ctr"/>
              <a:r>
                <a:rPr lang="ru-RU" sz="1600" b="1">
                  <a:solidFill>
                    <a:srgbClr val="000000"/>
                  </a:solidFill>
                  <a:latin typeface="Tahoma" pitchFamily="34" charset="0"/>
                </a:rPr>
                <a:t>ПОСТАВ-ЩИКИ</a:t>
              </a:r>
              <a:endParaRPr lang="ru-RU" sz="1600">
                <a:solidFill>
                  <a:srgbClr val="000000"/>
                </a:solidFill>
                <a:latin typeface="Tahoma" pitchFamily="34" charset="0"/>
              </a:endParaRPr>
            </a:p>
          </p:txBody>
        </p:sp>
        <p:sp>
          <p:nvSpPr>
            <p:cNvPr id="204806" name="Rectangle 6"/>
            <p:cNvSpPr>
              <a:spLocks noChangeArrowheads="1"/>
            </p:cNvSpPr>
            <p:nvPr/>
          </p:nvSpPr>
          <p:spPr bwMode="auto">
            <a:xfrm>
              <a:off x="4374" y="1480"/>
              <a:ext cx="819" cy="600"/>
            </a:xfrm>
            <a:prstGeom prst="rect">
              <a:avLst/>
            </a:prstGeom>
            <a:solidFill>
              <a:srgbClr val="CC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07" name="Rectangle 7"/>
            <p:cNvSpPr>
              <a:spLocks noChangeArrowheads="1"/>
            </p:cNvSpPr>
            <p:nvPr/>
          </p:nvSpPr>
          <p:spPr bwMode="auto">
            <a:xfrm>
              <a:off x="4259" y="1562"/>
              <a:ext cx="844" cy="634"/>
            </a:xfrm>
            <a:prstGeom prst="rect">
              <a:avLst/>
            </a:prstGeom>
            <a:solidFill>
              <a:srgbClr val="CC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400">
                <a:latin typeface="Tahoma" pitchFamily="34" charset="0"/>
              </a:endParaRPr>
            </a:p>
            <a:p>
              <a:pPr algn="ctr"/>
              <a:r>
                <a:rPr lang="ru-RU" sz="1600" b="1">
                  <a:solidFill>
                    <a:srgbClr val="000000"/>
                  </a:solidFill>
                  <a:latin typeface="Tahoma" pitchFamily="34" charset="0"/>
                </a:rPr>
                <a:t>ПОТРЕБИ-ТЕЛИ</a:t>
              </a:r>
              <a:endParaRPr lang="ru-RU" sz="1600">
                <a:solidFill>
                  <a:srgbClr val="000000"/>
                </a:solidFill>
                <a:latin typeface="Tahoma" pitchFamily="34" charset="0"/>
              </a:endParaRPr>
            </a:p>
          </p:txBody>
        </p:sp>
        <p:sp>
          <p:nvSpPr>
            <p:cNvPr id="204808" name="Line 8"/>
            <p:cNvSpPr>
              <a:spLocks noChangeShapeType="1"/>
            </p:cNvSpPr>
            <p:nvPr/>
          </p:nvSpPr>
          <p:spPr bwMode="auto">
            <a:xfrm>
              <a:off x="1666" y="1792"/>
              <a:ext cx="692" cy="0"/>
            </a:xfrm>
            <a:prstGeom prst="line">
              <a:avLst/>
            </a:prstGeom>
            <a:noFill/>
            <a:ln w="76200" cmpd="tri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09" name="Line 9"/>
            <p:cNvSpPr>
              <a:spLocks noChangeShapeType="1"/>
            </p:cNvSpPr>
            <p:nvPr/>
          </p:nvSpPr>
          <p:spPr bwMode="auto">
            <a:xfrm>
              <a:off x="3683" y="1792"/>
              <a:ext cx="576" cy="0"/>
            </a:xfrm>
            <a:prstGeom prst="line">
              <a:avLst/>
            </a:prstGeom>
            <a:noFill/>
            <a:ln w="76200" cmpd="tri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10" name="AutoShape 10"/>
            <p:cNvSpPr>
              <a:spLocks noChangeArrowheads="1"/>
            </p:cNvSpPr>
            <p:nvPr/>
          </p:nvSpPr>
          <p:spPr bwMode="auto">
            <a:xfrm>
              <a:off x="2070" y="2478"/>
              <a:ext cx="1785" cy="544"/>
            </a:xfrm>
            <a:prstGeom prst="roundRect">
              <a:avLst>
                <a:gd name="adj" fmla="val 40477"/>
              </a:avLst>
            </a:prstGeom>
            <a:solidFill>
              <a:srgbClr val="FFFFCC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/>
            <a:lstStyle/>
            <a:p>
              <a:pPr algn="ctr"/>
              <a:endParaRPr lang="ru-RU" sz="1400" b="1">
                <a:latin typeface="Tahoma" pitchFamily="34" charset="0"/>
              </a:endParaRPr>
            </a:p>
            <a:p>
              <a:pPr algn="ctr"/>
              <a:r>
                <a:rPr lang="ru-RU" sz="1600" b="1">
                  <a:solidFill>
                    <a:srgbClr val="A50021"/>
                  </a:solidFill>
                  <a:latin typeface="Tahoma" pitchFamily="34" charset="0"/>
                </a:rPr>
                <a:t>ПОСРЕДНИКИ – 3PL</a:t>
              </a:r>
            </a:p>
          </p:txBody>
        </p:sp>
        <p:sp>
          <p:nvSpPr>
            <p:cNvPr id="204811" name="Line 11"/>
            <p:cNvSpPr>
              <a:spLocks noChangeShapeType="1"/>
            </p:cNvSpPr>
            <p:nvPr/>
          </p:nvSpPr>
          <p:spPr bwMode="auto">
            <a:xfrm>
              <a:off x="3855" y="2714"/>
              <a:ext cx="11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12" name="Line 12"/>
            <p:cNvSpPr>
              <a:spLocks noChangeShapeType="1"/>
            </p:cNvSpPr>
            <p:nvPr/>
          </p:nvSpPr>
          <p:spPr bwMode="auto">
            <a:xfrm>
              <a:off x="1954" y="2714"/>
              <a:ext cx="11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13" name="Line 13"/>
            <p:cNvSpPr>
              <a:spLocks noChangeShapeType="1"/>
            </p:cNvSpPr>
            <p:nvPr/>
          </p:nvSpPr>
          <p:spPr bwMode="auto">
            <a:xfrm flipV="1">
              <a:off x="1954" y="1792"/>
              <a:ext cx="0" cy="92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14" name="Line 14"/>
            <p:cNvSpPr>
              <a:spLocks noChangeShapeType="1"/>
            </p:cNvSpPr>
            <p:nvPr/>
          </p:nvSpPr>
          <p:spPr bwMode="auto">
            <a:xfrm flipV="1">
              <a:off x="3971" y="1792"/>
              <a:ext cx="0" cy="92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15" name="AutoShape 15"/>
            <p:cNvSpPr>
              <a:spLocks noChangeArrowheads="1"/>
            </p:cNvSpPr>
            <p:nvPr/>
          </p:nvSpPr>
          <p:spPr bwMode="auto">
            <a:xfrm>
              <a:off x="975" y="2251"/>
              <a:ext cx="416" cy="318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000" b="1">
                  <a:solidFill>
                    <a:srgbClr val="000000"/>
                  </a:solidFill>
                  <a:latin typeface="Tahoma" pitchFamily="34" charset="0"/>
                </a:rPr>
                <a:t> 1</a:t>
              </a:r>
              <a:endParaRPr lang="ru-RU" sz="2000">
                <a:solidFill>
                  <a:srgbClr val="000000"/>
                </a:solidFill>
                <a:latin typeface="Tahoma" pitchFamily="34" charset="0"/>
              </a:endParaRPr>
            </a:p>
          </p:txBody>
        </p:sp>
        <p:sp>
          <p:nvSpPr>
            <p:cNvPr id="204816" name="AutoShape 16"/>
            <p:cNvSpPr>
              <a:spLocks noChangeArrowheads="1"/>
            </p:cNvSpPr>
            <p:nvPr/>
          </p:nvSpPr>
          <p:spPr bwMode="auto">
            <a:xfrm>
              <a:off x="4513" y="2251"/>
              <a:ext cx="408" cy="317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000" b="1">
                  <a:solidFill>
                    <a:srgbClr val="000000"/>
                  </a:solidFill>
                </a:rPr>
                <a:t> 2</a:t>
              </a:r>
              <a:endParaRPr lang="ru-RU" sz="2000" b="1">
                <a:solidFill>
                  <a:srgbClr val="000000"/>
                </a:solidFill>
                <a:latin typeface="Tahoma" pitchFamily="34" charset="0"/>
              </a:endParaRPr>
            </a:p>
          </p:txBody>
        </p:sp>
        <p:sp>
          <p:nvSpPr>
            <p:cNvPr id="204817" name="AutoShape 17"/>
            <p:cNvSpPr>
              <a:spLocks noChangeArrowheads="1"/>
            </p:cNvSpPr>
            <p:nvPr/>
          </p:nvSpPr>
          <p:spPr bwMode="auto">
            <a:xfrm>
              <a:off x="2744" y="3113"/>
              <a:ext cx="409" cy="292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b="1">
                  <a:solidFill>
                    <a:srgbClr val="000000"/>
                  </a:solidFill>
                </a:rPr>
                <a:t>  </a:t>
              </a:r>
              <a:r>
                <a:rPr lang="ru-RU" sz="2000" b="1">
                  <a:solidFill>
                    <a:srgbClr val="000000"/>
                  </a:solidFill>
                </a:rPr>
                <a:t>3</a:t>
              </a:r>
              <a:endParaRPr lang="ru-RU" sz="2000" b="1">
                <a:solidFill>
                  <a:srgbClr val="000000"/>
                </a:solidFill>
                <a:latin typeface="Tahoma" pitchFamily="34" charset="0"/>
              </a:endParaRPr>
            </a:p>
          </p:txBody>
        </p:sp>
      </p:grpSp>
      <p:sp>
        <p:nvSpPr>
          <p:cNvPr id="204818" name="Text Box 18"/>
          <p:cNvSpPr txBox="1">
            <a:spLocks noChangeArrowheads="1"/>
          </p:cNvSpPr>
          <p:nvPr/>
        </p:nvSpPr>
        <p:spPr bwMode="auto">
          <a:xfrm>
            <a:off x="684213" y="404813"/>
            <a:ext cx="81359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3333CC"/>
                </a:solidFill>
                <a:latin typeface="Verdana" pitchFamily="34" charset="0"/>
              </a:rPr>
              <a:t>ТРИ СТОРОНЫ В ЛОГИСТИКЕ ФИРМЫ</a:t>
            </a:r>
          </a:p>
        </p:txBody>
      </p:sp>
      <p:grpSp>
        <p:nvGrpSpPr>
          <p:cNvPr id="204819" name="Group 19"/>
          <p:cNvGrpSpPr>
            <a:grpSpLocks/>
          </p:cNvGrpSpPr>
          <p:nvPr/>
        </p:nvGrpSpPr>
        <p:grpSpPr bwMode="auto">
          <a:xfrm>
            <a:off x="0" y="6308725"/>
            <a:ext cx="9144000" cy="515938"/>
            <a:chOff x="0" y="3974"/>
            <a:chExt cx="5760" cy="325"/>
          </a:xfrm>
        </p:grpSpPr>
        <p:sp>
          <p:nvSpPr>
            <p:cNvPr id="204820" name="Line 20"/>
            <p:cNvSpPr>
              <a:spLocks noChangeShapeType="1"/>
            </p:cNvSpPr>
            <p:nvPr/>
          </p:nvSpPr>
          <p:spPr bwMode="auto">
            <a:xfrm>
              <a:off x="113" y="3974"/>
              <a:ext cx="553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4821" name="Text Box 21"/>
            <p:cNvSpPr txBox="1">
              <a:spLocks noChangeArrowheads="1"/>
            </p:cNvSpPr>
            <p:nvPr/>
          </p:nvSpPr>
          <p:spPr bwMode="auto">
            <a:xfrm>
              <a:off x="0" y="4020"/>
              <a:ext cx="5760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1200" b="1">
                  <a:latin typeface="Verdana" pitchFamily="34" charset="0"/>
                </a:rPr>
                <a:t>© В.И. Сергеев                                              Международный центр логистики ГУ-ВШЭ</a:t>
              </a:r>
              <a:endParaRPr lang="ru-RU" sz="1200">
                <a:latin typeface="Verdana" pitchFamily="34" charset="0"/>
              </a:endParaRPr>
            </a:p>
            <a:p>
              <a:pPr algn="ctr"/>
              <a:r>
                <a:rPr lang="ru-RU" sz="1100">
                  <a:latin typeface="Verdana" pitchFamily="34" charset="0"/>
                </a:rPr>
                <a:t>Тел</a:t>
              </a:r>
              <a:r>
                <a:rPr lang="de-DE" sz="1100">
                  <a:latin typeface="Verdana" pitchFamily="34" charset="0"/>
                </a:rPr>
                <a:t>./</a:t>
              </a:r>
              <a:r>
                <a:rPr lang="ru-RU" sz="1100">
                  <a:latin typeface="Verdana" pitchFamily="34" charset="0"/>
                </a:rPr>
                <a:t>факс</a:t>
              </a:r>
              <a:r>
                <a:rPr lang="de-DE" sz="1100">
                  <a:latin typeface="Verdana" pitchFamily="34" charset="0"/>
                </a:rPr>
                <a:t>: (095) 152-06-31, 152-11-71, 152-09-71    E-mail: sergeev@mclog.ru</a:t>
              </a:r>
              <a:endParaRPr lang="ru-RU" sz="1200">
                <a:latin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12875"/>
            <a:ext cx="8229600" cy="646113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1800">
                <a:latin typeface="Times New Roman" pitchFamily="18" charset="0"/>
              </a:rPr>
              <a:t>Критерий минимума общих издержек: экономический подход:</a:t>
            </a:r>
          </a:p>
        </p:txBody>
      </p:sp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395288" y="404813"/>
            <a:ext cx="82296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/>
              <a:t>Концепции оптимальности логистической цепи поставок:</a:t>
            </a:r>
          </a:p>
        </p:txBody>
      </p:sp>
      <p:sp>
        <p:nvSpPr>
          <p:cNvPr id="101382" name="Rectangle 6"/>
          <p:cNvSpPr>
            <a:spLocks noChangeArrowheads="1"/>
          </p:cNvSpPr>
          <p:nvPr/>
        </p:nvSpPr>
        <p:spPr bwMode="auto">
          <a:xfrm>
            <a:off x="395288" y="3213100"/>
            <a:ext cx="8229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>
                <a:latin typeface="Times New Roman" pitchFamily="18" charset="0"/>
              </a:rPr>
              <a:t>Критерий минимума общих издержек: логистический подход: обозначения!!!!</a:t>
            </a:r>
          </a:p>
        </p:txBody>
      </p:sp>
      <p:sp>
        <p:nvSpPr>
          <p:cNvPr id="101384" name="Rectangle 8"/>
          <p:cNvSpPr>
            <a:spLocks noChangeArrowheads="1"/>
          </p:cNvSpPr>
          <p:nvPr/>
        </p:nvSpPr>
        <p:spPr bwMode="auto">
          <a:xfrm>
            <a:off x="0" y="3152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1383" name="Object 7"/>
          <p:cNvGraphicFramePr>
            <a:graphicFrameLocks noChangeAspect="1"/>
          </p:cNvGraphicFramePr>
          <p:nvPr/>
        </p:nvGraphicFramePr>
        <p:xfrm>
          <a:off x="3059113" y="1989138"/>
          <a:ext cx="2232025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48" name="Формула" r:id="rId3" imgW="1346200" imgH="533400" progId="Equation.3">
                  <p:embed/>
                </p:oleObj>
              </mc:Choice>
              <mc:Fallback>
                <p:oleObj name="Формула" r:id="rId3" imgW="1346200" imgH="5334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1989138"/>
                        <a:ext cx="2232025" cy="917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386" name="Rectangle 10"/>
          <p:cNvSpPr>
            <a:spLocks noChangeArrowheads="1"/>
          </p:cNvSpPr>
          <p:nvPr/>
        </p:nvSpPr>
        <p:spPr bwMode="auto">
          <a:xfrm>
            <a:off x="0" y="3068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1385" name="Object 9"/>
          <p:cNvGraphicFramePr>
            <a:graphicFrameLocks noChangeAspect="1"/>
          </p:cNvGraphicFramePr>
          <p:nvPr/>
        </p:nvGraphicFramePr>
        <p:xfrm>
          <a:off x="2987675" y="3716338"/>
          <a:ext cx="266382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49" name="Формула" r:id="rId5" imgW="1562100" imgH="533400" progId="Equation.3">
                  <p:embed/>
                </p:oleObj>
              </mc:Choice>
              <mc:Fallback>
                <p:oleObj name="Формула" r:id="rId5" imgW="1562100" imgH="5334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3716338"/>
                        <a:ext cx="2663825" cy="949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387" name="Rectangle 11"/>
          <p:cNvSpPr>
            <a:spLocks noChangeArrowheads="1"/>
          </p:cNvSpPr>
          <p:nvPr/>
        </p:nvSpPr>
        <p:spPr bwMode="auto">
          <a:xfrm>
            <a:off x="395288" y="4797425"/>
            <a:ext cx="822960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1600">
                <a:latin typeface="Times New Roman" pitchFamily="18" charset="0"/>
              </a:rPr>
              <a:t>где</a:t>
            </a:r>
            <a:r>
              <a:rPr lang="ru-RU">
                <a:latin typeface="Times New Roman" pitchFamily="18" charset="0"/>
              </a:rPr>
              <a:t> </a:t>
            </a:r>
            <a:r>
              <a:rPr lang="ru-RU" sz="1600">
                <a:latin typeface="Times New Roman" pitchFamily="18" charset="0"/>
              </a:rPr>
              <a:t>С</a:t>
            </a:r>
            <a:r>
              <a:rPr lang="en-US" sz="1600" baseline="-25000">
                <a:latin typeface="Times New Roman" pitchFamily="18" charset="0"/>
              </a:rPr>
              <a:t>i</a:t>
            </a:r>
            <a:r>
              <a:rPr lang="ru-RU" sz="1600">
                <a:latin typeface="Times New Roman" pitchFamily="18" charset="0"/>
              </a:rPr>
              <a:t> – затраты</a:t>
            </a:r>
            <a:r>
              <a:rPr lang="ru-RU" sz="3200">
                <a:latin typeface="Times New Roman" pitchFamily="18" charset="0"/>
              </a:rPr>
              <a:t> </a:t>
            </a:r>
            <a:r>
              <a:rPr lang="ru-RU" sz="1600">
                <a:latin typeface="Times New Roman" pitchFamily="18" charset="0"/>
              </a:rPr>
              <a:t>на закупочную деятельность (С</a:t>
            </a:r>
            <a:r>
              <a:rPr lang="ru-RU" sz="1600" baseline="-25000">
                <a:latin typeface="Times New Roman" pitchFamily="18" charset="0"/>
              </a:rPr>
              <a:t>З</a:t>
            </a:r>
            <a:r>
              <a:rPr lang="ru-RU" sz="1600">
                <a:latin typeface="Times New Roman" pitchFamily="18" charset="0"/>
              </a:rPr>
              <a:t>), производство (С</a:t>
            </a:r>
            <a:r>
              <a:rPr lang="ru-RU" sz="1600" baseline="-25000">
                <a:latin typeface="Times New Roman" pitchFamily="18" charset="0"/>
              </a:rPr>
              <a:t>П</a:t>
            </a:r>
            <a:r>
              <a:rPr lang="ru-RU" sz="1600">
                <a:latin typeface="Times New Roman" pitchFamily="18" charset="0"/>
              </a:rPr>
              <a:t>), хранение (С</a:t>
            </a:r>
            <a:r>
              <a:rPr lang="ru-RU" sz="1600" baseline="-25000">
                <a:latin typeface="Times New Roman" pitchFamily="18" charset="0"/>
              </a:rPr>
              <a:t>Х</a:t>
            </a:r>
            <a:r>
              <a:rPr lang="ru-RU" sz="1600">
                <a:latin typeface="Times New Roman" pitchFamily="18" charset="0"/>
              </a:rPr>
              <a:t>), транспортировку (С</a:t>
            </a:r>
            <a:r>
              <a:rPr lang="ru-RU" sz="1600" baseline="-25000">
                <a:latin typeface="Times New Roman" pitchFamily="18" charset="0"/>
              </a:rPr>
              <a:t>Т</a:t>
            </a:r>
            <a:r>
              <a:rPr lang="ru-RU" sz="1600">
                <a:latin typeface="Times New Roman" pitchFamily="18" charset="0"/>
              </a:rPr>
              <a:t>)  и т.д.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39775"/>
          </a:xfrm>
        </p:spPr>
        <p:txBody>
          <a:bodyPr/>
          <a:lstStyle/>
          <a:p>
            <a:r>
              <a:rPr lang="ru-RU" sz="2000" b="1"/>
              <a:t>Общая модель суммарных затрат: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3213100"/>
            <a:ext cx="8229600" cy="2087563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1600"/>
              <a:t>где</a:t>
            </a:r>
            <a:r>
              <a:rPr lang="ru-RU" sz="1600" i="1"/>
              <a:t> С</a:t>
            </a:r>
            <a:r>
              <a:rPr lang="ru-RU" sz="1600" baseline="-25000">
                <a:cs typeface="Arial" pitchFamily="34" charset="0"/>
              </a:rPr>
              <a:t>∑</a:t>
            </a:r>
            <a:r>
              <a:rPr lang="en-US" sz="1600" baseline="-25000">
                <a:cs typeface="Arial" pitchFamily="34" charset="0"/>
              </a:rPr>
              <a:t> </a:t>
            </a:r>
            <a:r>
              <a:rPr lang="en-US" sz="1600">
                <a:cs typeface="Arial" pitchFamily="34" charset="0"/>
              </a:rPr>
              <a:t>- </a:t>
            </a:r>
            <a:r>
              <a:rPr lang="ru-RU" sz="1600">
                <a:cs typeface="Arial" pitchFamily="34" charset="0"/>
              </a:rPr>
              <a:t>суммарные затраты;</a:t>
            </a:r>
            <a:endParaRPr lang="en-US" sz="1600">
              <a:cs typeface="Arial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1600" i="1"/>
              <a:t>      С</a:t>
            </a:r>
            <a:r>
              <a:rPr lang="ru-RU" sz="1600" baseline="-25000"/>
              <a:t>К</a:t>
            </a:r>
            <a:r>
              <a:rPr lang="ru-RU" sz="1600"/>
              <a:t> </a:t>
            </a:r>
            <a:r>
              <a:rPr lang="en-US" sz="1600"/>
              <a:t>–</a:t>
            </a:r>
            <a:r>
              <a:rPr lang="ru-RU" sz="1600"/>
              <a:t> затраты на приобретение</a:t>
            </a:r>
            <a:r>
              <a:rPr lang="en-US" sz="1600"/>
              <a:t> </a:t>
            </a:r>
            <a:r>
              <a:rPr lang="ru-RU" sz="1600"/>
              <a:t>продукции;</a:t>
            </a:r>
            <a:endParaRPr lang="en-US" sz="16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1600" i="1"/>
              <a:t>      С</a:t>
            </a:r>
            <a:r>
              <a:rPr lang="ru-RU" sz="1600" baseline="-25000"/>
              <a:t>З </a:t>
            </a:r>
            <a:r>
              <a:rPr lang="en-US" sz="1600"/>
              <a:t>–</a:t>
            </a:r>
            <a:r>
              <a:rPr lang="ru-RU" sz="1600"/>
              <a:t> затраты на оформление заказа;</a:t>
            </a:r>
            <a:r>
              <a:rPr lang="ru-RU" sz="1600" u="sng"/>
              <a:t> </a:t>
            </a:r>
            <a:endParaRPr lang="en-US" sz="1600" u="sng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1600" i="1"/>
              <a:t>      С</a:t>
            </a:r>
            <a:r>
              <a:rPr lang="ru-RU" sz="1600" baseline="-25000"/>
              <a:t>Х</a:t>
            </a:r>
            <a:r>
              <a:rPr lang="ru-RU" sz="1600"/>
              <a:t> </a:t>
            </a:r>
            <a:r>
              <a:rPr lang="en-US" sz="1600"/>
              <a:t>–</a:t>
            </a:r>
            <a:r>
              <a:rPr lang="ru-RU" sz="1600"/>
              <a:t> затраты на хранение запаса;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1600" i="1"/>
              <a:t>      С</a:t>
            </a:r>
            <a:r>
              <a:rPr lang="ru-RU" sz="1600" baseline="-25000"/>
              <a:t>д</a:t>
            </a:r>
            <a:r>
              <a:rPr lang="ru-RU" sz="1600"/>
              <a:t> </a:t>
            </a:r>
            <a:r>
              <a:rPr lang="en-US" sz="1600"/>
              <a:t>–</a:t>
            </a:r>
            <a:r>
              <a:rPr lang="ru-RU" sz="1600"/>
              <a:t> потери от дефицита;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1600"/>
              <a:t>      С</a:t>
            </a:r>
            <a:r>
              <a:rPr lang="ru-RU" sz="1600" baseline="-25000"/>
              <a:t>л</a:t>
            </a:r>
            <a:r>
              <a:rPr lang="ru-RU" sz="1600"/>
              <a:t> – латентные, скрытые затраты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600"/>
              <a:t>        </a:t>
            </a:r>
            <a:endParaRPr lang="ru-RU" sz="1600"/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39264" name="Object 1024"/>
          <p:cNvGraphicFramePr>
            <a:graphicFrameLocks noChangeAspect="1"/>
          </p:cNvGraphicFramePr>
          <p:nvPr/>
        </p:nvGraphicFramePr>
        <p:xfrm>
          <a:off x="2073275" y="2133600"/>
          <a:ext cx="4348163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171" name="Формула" r:id="rId3" imgW="2184120" imgH="304560" progId="Equation.3">
                  <p:embed/>
                </p:oleObj>
              </mc:Choice>
              <mc:Fallback>
                <p:oleObj name="Формула" r:id="rId3" imgW="2184120" imgH="30456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3275" y="2133600"/>
                        <a:ext cx="4348163" cy="608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12875"/>
            <a:ext cx="4319588" cy="3311525"/>
          </a:xfrm>
          <a:prstGeom prst="rect">
            <a:avLst/>
          </a:prstGeom>
          <a:noFill/>
        </p:spPr>
      </p:pic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457200" y="457200"/>
            <a:ext cx="82296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/>
              <a:t>Модель </a:t>
            </a:r>
            <a:r>
              <a:rPr lang="en-US" sz="2000" b="1"/>
              <a:t>EOQ</a:t>
            </a:r>
            <a:r>
              <a:rPr lang="ru-RU" sz="2000" b="1"/>
              <a:t>:</a:t>
            </a:r>
          </a:p>
        </p:txBody>
      </p:sp>
      <p:pic>
        <p:nvPicPr>
          <p:cNvPr id="7578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12875"/>
            <a:ext cx="4321175" cy="3311525"/>
          </a:xfrm>
          <a:prstGeom prst="rect">
            <a:avLst/>
          </a:prstGeom>
          <a:solidFill>
            <a:schemeClr val="folHlink">
              <a:alpha val="45000"/>
            </a:schemeClr>
          </a:solidFill>
        </p:spPr>
      </p:pic>
      <p:sp>
        <p:nvSpPr>
          <p:cNvPr id="75785" name="Rectangle 9"/>
          <p:cNvSpPr>
            <a:spLocks noChangeArrowheads="1"/>
          </p:cNvSpPr>
          <p:nvPr/>
        </p:nvSpPr>
        <p:spPr bwMode="auto">
          <a:xfrm>
            <a:off x="684213" y="5157788"/>
            <a:ext cx="78486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1400"/>
              <a:t>Основные параметры и показатели модели </a:t>
            </a:r>
            <a:r>
              <a:rPr lang="en-US" sz="1400"/>
              <a:t>EOQ</a:t>
            </a:r>
            <a:endParaRPr lang="ru-RU" sz="1400"/>
          </a:p>
          <a:p>
            <a:pPr marL="342900" indent="-342900" algn="ct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sz="800"/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1400"/>
              <a:t>А: зависимость затрат от размера заказа</a:t>
            </a: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sz="1400"/>
              <a:t>B</a:t>
            </a:r>
            <a:r>
              <a:rPr lang="ru-RU" sz="1400"/>
              <a:t>: зависимость текущего запаса от времени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4365625"/>
            <a:ext cx="503238" cy="3603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1600"/>
              <a:t>A</a:t>
            </a:r>
            <a:endParaRPr lang="ru-RU" sz="1600"/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6156325" y="4292600"/>
            <a:ext cx="4318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sz="1600"/>
              <a:t>B</a:t>
            </a:r>
            <a:endParaRPr lang="ru-RU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395288" y="404813"/>
            <a:ext cx="82296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/>
              <a:t>Формулы для расчета оптимального размера заказа:</a:t>
            </a:r>
          </a:p>
        </p:txBody>
      </p:sp>
      <p:sp>
        <p:nvSpPr>
          <p:cNvPr id="76814" name="Rectangle 14"/>
          <p:cNvSpPr>
            <a:spLocks noChangeArrowheads="1"/>
          </p:cNvSpPr>
          <p:nvPr/>
        </p:nvSpPr>
        <p:spPr bwMode="auto">
          <a:xfrm>
            <a:off x="1516063" y="1406525"/>
            <a:ext cx="1747837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6818" name="Rectangle 18"/>
          <p:cNvSpPr>
            <a:spLocks noChangeArrowheads="1"/>
          </p:cNvSpPr>
          <p:nvPr/>
        </p:nvSpPr>
        <p:spPr bwMode="auto">
          <a:xfrm>
            <a:off x="1516063" y="1406525"/>
            <a:ext cx="1747837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6822" name="Rectangle 22"/>
          <p:cNvSpPr>
            <a:spLocks noChangeArrowheads="1"/>
          </p:cNvSpPr>
          <p:nvPr/>
        </p:nvSpPr>
        <p:spPr bwMode="auto">
          <a:xfrm>
            <a:off x="1516063" y="1406525"/>
            <a:ext cx="1747837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6826" name="Rectangle 26"/>
          <p:cNvSpPr>
            <a:spLocks noChangeArrowheads="1"/>
          </p:cNvSpPr>
          <p:nvPr/>
        </p:nvSpPr>
        <p:spPr bwMode="auto">
          <a:xfrm>
            <a:off x="1516063" y="1406525"/>
            <a:ext cx="1747837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6830" name="Rectangle 30"/>
          <p:cNvSpPr>
            <a:spLocks noChangeArrowheads="1"/>
          </p:cNvSpPr>
          <p:nvPr/>
        </p:nvSpPr>
        <p:spPr bwMode="auto">
          <a:xfrm>
            <a:off x="1516063" y="1406525"/>
            <a:ext cx="1747837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76992" name="Group 192"/>
          <p:cNvGraphicFramePr>
            <a:graphicFrameLocks noGrp="1"/>
          </p:cNvGraphicFramePr>
          <p:nvPr/>
        </p:nvGraphicFramePr>
        <p:xfrm>
          <a:off x="1547813" y="1412875"/>
          <a:ext cx="6116637" cy="4620261"/>
        </p:xfrm>
        <a:graphic>
          <a:graphicData uri="http://schemas.openxmlformats.org/drawingml/2006/table">
            <a:tbl>
              <a:tblPr/>
              <a:tblGrid>
                <a:gridCol w="3744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1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6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параметра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Расчетная формула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Оптимальная партия заказа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заказов в течение расчетного периода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1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Периодичность выполнения заказа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4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Минимальные суммарные затраты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7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Минимальные затраты на выполнение заказа С</a:t>
                      </a:r>
                      <a:r>
                        <a:rPr kumimoji="0" lang="ru-RU" sz="1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хранение С</a:t>
                      </a:r>
                      <a:r>
                        <a:rPr kumimoji="0" lang="ru-RU" sz="1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en-US" sz="1400" b="0" i="0" u="none" strike="noStrike" cap="none" normalizeH="0" baseline="-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8582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Примечание: Д</a:t>
                      </a:r>
                      <a:r>
                        <a:rPr kumimoji="0" lang="ru-RU" sz="12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 учитываемое количество рабочих дней (или недель) в течение расчетного периода (например, Д</a:t>
                      </a:r>
                      <a:r>
                        <a:rPr kumimoji="0" lang="ru-RU" sz="12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=250 дн., Д</a:t>
                      </a:r>
                      <a:r>
                        <a:rPr kumimoji="0" lang="ru-RU" sz="12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=365 дн. или Д</a:t>
                      </a:r>
                      <a:r>
                        <a:rPr kumimoji="0" lang="ru-RU" sz="12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=52 недели)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40288" name="Object 0"/>
          <p:cNvGraphicFramePr>
            <a:graphicFrameLocks noChangeAspect="1"/>
          </p:cNvGraphicFramePr>
          <p:nvPr/>
        </p:nvGraphicFramePr>
        <p:xfrm>
          <a:off x="5792788" y="1989138"/>
          <a:ext cx="10731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199" name="Формула" r:id="rId3" imgW="1066800" imgH="596900" progId="Equation.3">
                  <p:embed/>
                </p:oleObj>
              </mc:Choice>
              <mc:Fallback>
                <p:oleObj name="Формула" r:id="rId3" imgW="1066800" imgH="5969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2788" y="1989138"/>
                        <a:ext cx="1073150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0289" name="Object 1"/>
          <p:cNvGraphicFramePr>
            <a:graphicFrameLocks noChangeAspect="1"/>
          </p:cNvGraphicFramePr>
          <p:nvPr/>
        </p:nvGraphicFramePr>
        <p:xfrm>
          <a:off x="6011863" y="2636838"/>
          <a:ext cx="63817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200" name="Формула" r:id="rId5" imgW="634725" imgH="558558" progId="Equation.3">
                  <p:embed/>
                </p:oleObj>
              </mc:Choice>
              <mc:Fallback>
                <p:oleObj name="Формула" r:id="rId5" imgW="634725" imgH="558558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2636838"/>
                        <a:ext cx="638175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6010275" y="3284538"/>
          <a:ext cx="876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201" name="Формула" r:id="rId7" imgW="876300" imgH="533400" progId="Equation.3">
                  <p:embed/>
                </p:oleObj>
              </mc:Choice>
              <mc:Fallback>
                <p:oleObj name="Формула" r:id="rId7" imgW="876300" imgH="5334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0275" y="3284538"/>
                        <a:ext cx="8763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0291" name="Object 3"/>
          <p:cNvGraphicFramePr>
            <a:graphicFrameLocks noChangeAspect="1"/>
          </p:cNvGraphicFramePr>
          <p:nvPr/>
        </p:nvGraphicFramePr>
        <p:xfrm>
          <a:off x="5795963" y="3933825"/>
          <a:ext cx="15240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202" name="Формула" r:id="rId9" imgW="1524000" imgH="330200" progId="Equation.3">
                  <p:embed/>
                </p:oleObj>
              </mc:Choice>
              <mc:Fallback>
                <p:oleObj name="Формула" r:id="rId9" imgW="1524000" imgH="3302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3933825"/>
                        <a:ext cx="1524000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0292" name="Object 4"/>
          <p:cNvGraphicFramePr>
            <a:graphicFrameLocks noChangeAspect="1"/>
          </p:cNvGraphicFramePr>
          <p:nvPr/>
        </p:nvGraphicFramePr>
        <p:xfrm>
          <a:off x="5795963" y="4652963"/>
          <a:ext cx="151447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203" name="Формула" r:id="rId11" imgW="1511300" imgH="355600" progId="Equation.3">
                  <p:embed/>
                </p:oleObj>
              </mc:Choice>
              <mc:Fallback>
                <p:oleObj name="Формула" r:id="rId11" imgW="1511300" imgH="355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4652963"/>
                        <a:ext cx="1514475" cy="352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468313" y="476250"/>
            <a:ext cx="82296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/>
              <a:t>Сравнительная характеристика параметров теоретической и реальной моделей оптимального размера заказа:</a:t>
            </a:r>
          </a:p>
        </p:txBody>
      </p:sp>
      <p:graphicFrame>
        <p:nvGraphicFramePr>
          <p:cNvPr id="77919" name="Group 95"/>
          <p:cNvGraphicFramePr>
            <a:graphicFrameLocks noGrp="1"/>
          </p:cNvGraphicFramePr>
          <p:nvPr>
            <p:ph/>
          </p:nvPr>
        </p:nvGraphicFramePr>
        <p:xfrm>
          <a:off x="539750" y="1268413"/>
          <a:ext cx="8424863" cy="5253039"/>
        </p:xfrm>
        <a:graphic>
          <a:graphicData uri="http://schemas.openxmlformats.org/drawingml/2006/table">
            <a:tbl>
              <a:tblPr/>
              <a:tblGrid>
                <a:gridCol w="1008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7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292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Параметр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Теоретическая модель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Реальная модель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19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12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12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 параметры рассматриваются как постоянные (детерминированные) величины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Потребность в продукте А в общем случае переменная, случайная величина, динамический ряд которой включает тренд и сезонность;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12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переменная величина, зависящая от объема заказа и вида транспортного средства;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12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– при учете скидок дискретно (или непрерывно) изменяющаяся величина.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08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</a:t>
                      </a:r>
                      <a:r>
                        <a:rPr kumimoji="0" lang="en-US" sz="12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 показатели считаются постоянными, при этом заказ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</a:t>
                      </a:r>
                      <a:r>
                        <a:rPr kumimoji="0" lang="ru-RU" sz="12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поставляется полностью и мгновенно; период Т и количество заказов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не могут быть изменены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ряде случаев наблюдается значительная вариация всех показателей по сравнению с расчетными величинами, что приводит к затовариванию либо дефициту; если время разгрузки τ соизмеримо с Т (немгновенная разгрузка), то это должно учитываться при расчете показателей модели; если заданы Т (или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), то вместо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</a:t>
                      </a:r>
                      <a:r>
                        <a:rPr kumimoji="0" lang="ru-RU" sz="12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рассчитываются величина заказа и соответствующие затраты.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7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Ограничения и нелинейности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12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</a:t>
                      </a:r>
                      <a:r>
                        <a:rPr kumimoji="0" lang="ru-RU" sz="12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n-US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</a:t>
                      </a:r>
                      <a:r>
                        <a:rPr kumimoji="0" lang="ru-RU" sz="12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Т,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рассматриваются и не учитываются никакие виды ограничений и нелинейностей.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ограничений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-"/>
                        <a:tabLst>
                          <a:tab pos="0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может быть минимальная и максимальная величина заказа;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-"/>
                        <a:tabLst>
                          <a:tab pos="0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грузоподъемность и грузовместимость транспортных средств;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-"/>
                        <a:tabLst>
                          <a:tab pos="0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складская площадь (объем), где размещается заказ;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-"/>
                        <a:tabLst>
                          <a:tab pos="0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заказов (периодичность поставок) в плановый период;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-"/>
                        <a:tabLst>
                          <a:tab pos="0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финансовые ограничения на приобретение заказов  и сроки выплат и т.д.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нелинейностей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-"/>
                        <a:tabLst>
                          <a:tab pos="0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затраты на С</a:t>
                      </a:r>
                      <a:r>
                        <a:rPr kumimoji="0" lang="ru-RU" sz="12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</a:t>
                      </a:r>
                      <a:r>
                        <a:rPr kumimoji="0" lang="ru-RU" sz="12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хранение в зависимости от объема заказа, тарифов, скидок и т.п.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Char char="-"/>
                        <a:tabLst>
                          <a:tab pos="0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возникновение дефицита при отсутствии (или превышении) страхового запаса.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468313" y="476250"/>
            <a:ext cx="82296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/>
              <a:t>Различные варианты формулы Уилсона:</a:t>
            </a:r>
          </a:p>
        </p:txBody>
      </p:sp>
      <p:sp>
        <p:nvSpPr>
          <p:cNvPr id="79892" name="Rectangle 20"/>
          <p:cNvSpPr>
            <a:spLocks noChangeArrowheads="1"/>
          </p:cNvSpPr>
          <p:nvPr/>
        </p:nvSpPr>
        <p:spPr bwMode="auto">
          <a:xfrm>
            <a:off x="1219200" y="795338"/>
            <a:ext cx="13716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9895" name="Rectangle 23"/>
          <p:cNvSpPr>
            <a:spLocks noChangeArrowheads="1"/>
          </p:cNvSpPr>
          <p:nvPr/>
        </p:nvSpPr>
        <p:spPr bwMode="auto">
          <a:xfrm>
            <a:off x="1219200" y="795338"/>
            <a:ext cx="14478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9898" name="Rectangle 26"/>
          <p:cNvSpPr>
            <a:spLocks noChangeArrowheads="1"/>
          </p:cNvSpPr>
          <p:nvPr/>
        </p:nvSpPr>
        <p:spPr bwMode="auto">
          <a:xfrm>
            <a:off x="1219200" y="795338"/>
            <a:ext cx="13716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9901" name="Rectangle 29"/>
          <p:cNvSpPr>
            <a:spLocks noChangeArrowheads="1"/>
          </p:cNvSpPr>
          <p:nvPr/>
        </p:nvSpPr>
        <p:spPr bwMode="auto">
          <a:xfrm>
            <a:off x="1219200" y="795338"/>
            <a:ext cx="14478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9904" name="Rectangle 32"/>
          <p:cNvSpPr>
            <a:spLocks noChangeArrowheads="1"/>
          </p:cNvSpPr>
          <p:nvPr/>
        </p:nvSpPr>
        <p:spPr bwMode="auto">
          <a:xfrm>
            <a:off x="1219200" y="795338"/>
            <a:ext cx="13716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9908" name="Rectangle 36"/>
          <p:cNvSpPr>
            <a:spLocks noChangeArrowheads="1"/>
          </p:cNvSpPr>
          <p:nvPr/>
        </p:nvSpPr>
        <p:spPr bwMode="auto">
          <a:xfrm>
            <a:off x="1219200" y="795338"/>
            <a:ext cx="14478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9911" name="Rectangle 39"/>
          <p:cNvSpPr>
            <a:spLocks noChangeArrowheads="1"/>
          </p:cNvSpPr>
          <p:nvPr/>
        </p:nvSpPr>
        <p:spPr bwMode="auto">
          <a:xfrm>
            <a:off x="1219200" y="795338"/>
            <a:ext cx="13716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9913" name="Rectangle 41"/>
          <p:cNvSpPr>
            <a:spLocks noChangeArrowheads="1"/>
          </p:cNvSpPr>
          <p:nvPr/>
        </p:nvSpPr>
        <p:spPr bwMode="auto">
          <a:xfrm>
            <a:off x="5510213" y="5516563"/>
            <a:ext cx="4191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400">
                <a:latin typeface="Times New Roman" pitchFamily="18" charset="0"/>
                <a:cs typeface="Times New Roman" pitchFamily="18" charset="0"/>
              </a:rPr>
              <a:t>* - </a:t>
            </a:r>
            <a:endParaRPr lang="ru-RU"/>
          </a:p>
        </p:txBody>
      </p:sp>
      <p:graphicFrame>
        <p:nvGraphicFramePr>
          <p:cNvPr id="80046" name="Group 174"/>
          <p:cNvGraphicFramePr>
            <a:graphicFrameLocks noGrp="1"/>
          </p:cNvGraphicFramePr>
          <p:nvPr/>
        </p:nvGraphicFramePr>
        <p:xfrm>
          <a:off x="539750" y="1268413"/>
          <a:ext cx="8280400" cy="4932363"/>
        </p:xfrm>
        <a:graphic>
          <a:graphicData uri="http://schemas.openxmlformats.org/drawingml/2006/table">
            <a:tbl>
              <a:tblPr/>
              <a:tblGrid>
                <a:gridCol w="2808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9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5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16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Автор, характеристика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Формула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Автор, характеристика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Формула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5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Harris F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., (1915)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Планирование запасов незавершенного производства.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Планирование запасов незавершенного производства с учетом инфляции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Зеваков А.М.;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учетом подготовительного и страхового запасов (при повагонной отправке)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Brown Robert Cr.;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учетом скидки при доставке больших партий автомобилями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25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С учетом инфляции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изменение отпускной цены происходит непрерывно;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отпускная цена устанавливается однократно.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Рыжиков Ю.И.; с учетом инфляции и процентной ставки по кредиту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7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 С учетом затрат на хранение на единицу площади или объема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79886" name="Object 14"/>
          <p:cNvGraphicFramePr>
            <a:graphicFrameLocks noChangeAspect="1"/>
          </p:cNvGraphicFramePr>
          <p:nvPr/>
        </p:nvGraphicFramePr>
        <p:xfrm>
          <a:off x="3567113" y="1989138"/>
          <a:ext cx="9588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3227" name="Формула" r:id="rId3" imgW="964781" imgH="545863" progId="Equation.3">
                  <p:embed/>
                </p:oleObj>
              </mc:Choice>
              <mc:Fallback>
                <p:oleObj name="Формула" r:id="rId3" imgW="964781" imgH="545863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7113" y="1989138"/>
                        <a:ext cx="958850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5" name="Object 13"/>
          <p:cNvGraphicFramePr>
            <a:graphicFrameLocks noChangeAspect="1"/>
          </p:cNvGraphicFramePr>
          <p:nvPr/>
        </p:nvGraphicFramePr>
        <p:xfrm>
          <a:off x="7237413" y="2060575"/>
          <a:ext cx="122237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3228" name="Формула" r:id="rId5" imgW="1079032" imgH="545863" progId="Equation.3">
                  <p:embed/>
                </p:oleObj>
              </mc:Choice>
              <mc:Fallback>
                <p:oleObj name="Формула" r:id="rId5" imgW="1079032" imgH="545863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7413" y="2060575"/>
                        <a:ext cx="1222375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4" name="Object 12"/>
          <p:cNvGraphicFramePr>
            <a:graphicFrameLocks noChangeAspect="1"/>
          </p:cNvGraphicFramePr>
          <p:nvPr/>
        </p:nvGraphicFramePr>
        <p:xfrm>
          <a:off x="3563938" y="3141663"/>
          <a:ext cx="9048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3229" name="Формула" r:id="rId7" imgW="901309" imgH="583947" progId="Equation.3">
                  <p:embed/>
                </p:oleObj>
              </mc:Choice>
              <mc:Fallback>
                <p:oleObj name="Формула" r:id="rId7" imgW="901309" imgH="583947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3141663"/>
                        <a:ext cx="904875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3" name="Object 11"/>
          <p:cNvGraphicFramePr>
            <a:graphicFrameLocks noChangeAspect="1"/>
          </p:cNvGraphicFramePr>
          <p:nvPr/>
        </p:nvGraphicFramePr>
        <p:xfrm>
          <a:off x="7021513" y="3068638"/>
          <a:ext cx="16764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3230" name="Формула" r:id="rId9" imgW="1676400" imgH="508000" progId="Equation.3">
                  <p:embed/>
                </p:oleObj>
              </mc:Choice>
              <mc:Fallback>
                <p:oleObj name="Формула" r:id="rId9" imgW="1676400" imgH="5080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1513" y="3068638"/>
                        <a:ext cx="1676400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2" name="Object 10"/>
          <p:cNvGraphicFramePr>
            <a:graphicFrameLocks noChangeAspect="1"/>
          </p:cNvGraphicFramePr>
          <p:nvPr/>
        </p:nvGraphicFramePr>
        <p:xfrm>
          <a:off x="3421063" y="3933825"/>
          <a:ext cx="11811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3231" name="Формула" r:id="rId11" imgW="1180588" imgH="545863" progId="Equation.3">
                  <p:embed/>
                </p:oleObj>
              </mc:Choice>
              <mc:Fallback>
                <p:oleObj name="Формула" r:id="rId11" imgW="1180588" imgH="545863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1063" y="3933825"/>
                        <a:ext cx="1181100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1" name="Object 9"/>
          <p:cNvGraphicFramePr>
            <a:graphicFrameLocks noChangeAspect="1"/>
          </p:cNvGraphicFramePr>
          <p:nvPr/>
        </p:nvGraphicFramePr>
        <p:xfrm>
          <a:off x="3421063" y="4652963"/>
          <a:ext cx="1265237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3232" name="Формула" r:id="rId13" imgW="1270000" imgH="596900" progId="Equation.3">
                  <p:embed/>
                </p:oleObj>
              </mc:Choice>
              <mc:Fallback>
                <p:oleObj name="Формула" r:id="rId13" imgW="1270000" imgH="5969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1063" y="4652963"/>
                        <a:ext cx="1265237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0" name="Object 8"/>
          <p:cNvGraphicFramePr>
            <a:graphicFrameLocks noChangeAspect="1"/>
          </p:cNvGraphicFramePr>
          <p:nvPr/>
        </p:nvGraphicFramePr>
        <p:xfrm>
          <a:off x="7234238" y="4076700"/>
          <a:ext cx="1250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3233" name="Формула" r:id="rId15" imgW="1244600" imgH="596900" progId="Equation.3">
                  <p:embed/>
                </p:oleObj>
              </mc:Choice>
              <mc:Fallback>
                <p:oleObj name="Формула" r:id="rId15" imgW="1244600" imgH="5969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4238" y="4076700"/>
                        <a:ext cx="1250950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9" name="Object 7"/>
          <p:cNvGraphicFramePr>
            <a:graphicFrameLocks noChangeAspect="1"/>
          </p:cNvGraphicFramePr>
          <p:nvPr/>
        </p:nvGraphicFramePr>
        <p:xfrm>
          <a:off x="3638550" y="5445125"/>
          <a:ext cx="90963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3234" name="Формула" r:id="rId17" imgW="914003" imgH="545863" progId="Equation.3">
                  <p:embed/>
                </p:oleObj>
              </mc:Choice>
              <mc:Fallback>
                <p:oleObj name="Формула" r:id="rId17" imgW="914003" imgH="545863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8550" y="5445125"/>
                        <a:ext cx="909638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8" name="Object 6"/>
          <p:cNvGraphicFramePr>
            <a:graphicFrameLocks noChangeAspect="1"/>
          </p:cNvGraphicFramePr>
          <p:nvPr/>
        </p:nvGraphicFramePr>
        <p:xfrm>
          <a:off x="6011863" y="5589588"/>
          <a:ext cx="22002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3235" name="Формула" r:id="rId19" imgW="2197100" imgH="393700" progId="Equation.3">
                  <p:embed/>
                </p:oleObj>
              </mc:Choice>
              <mc:Fallback>
                <p:oleObj name="Формула" r:id="rId19" imgW="2197100" imgH="3937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5589588"/>
                        <a:ext cx="220027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905" name="Rectangle 33"/>
          <p:cNvSpPr>
            <a:spLocks noChangeArrowheads="1"/>
          </p:cNvSpPr>
          <p:nvPr/>
        </p:nvSpPr>
        <p:spPr bwMode="auto">
          <a:xfrm>
            <a:off x="3421063" y="4292600"/>
            <a:ext cx="574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10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cs typeface="Times New Roman" pitchFamily="18" charset="0"/>
              </a:rPr>
              <a:t>(r &gt;i)</a:t>
            </a:r>
            <a:endParaRPr lang="ru-RU" sz="10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457200" y="457200"/>
            <a:ext cx="82296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/>
              <a:t>Модели производственного заказа </a:t>
            </a:r>
            <a:br>
              <a:rPr lang="ru-RU" sz="2000" b="1"/>
            </a:br>
            <a:r>
              <a:rPr lang="ru-RU" sz="2000" b="1"/>
              <a:t>и экономичного размера партии:</a:t>
            </a:r>
          </a:p>
        </p:txBody>
      </p:sp>
      <p:sp>
        <p:nvSpPr>
          <p:cNvPr id="80909" name="Rectangle 13"/>
          <p:cNvSpPr>
            <a:spLocks noChangeArrowheads="1"/>
          </p:cNvSpPr>
          <p:nvPr/>
        </p:nvSpPr>
        <p:spPr bwMode="auto">
          <a:xfrm>
            <a:off x="1624013" y="1166813"/>
            <a:ext cx="29781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0914" name="Rectangle 18"/>
          <p:cNvSpPr>
            <a:spLocks noChangeArrowheads="1"/>
          </p:cNvSpPr>
          <p:nvPr/>
        </p:nvSpPr>
        <p:spPr bwMode="auto">
          <a:xfrm>
            <a:off x="1624013" y="1166813"/>
            <a:ext cx="29781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80993" name="Group 97"/>
          <p:cNvGraphicFramePr>
            <a:graphicFrameLocks noGrp="1"/>
          </p:cNvGraphicFramePr>
          <p:nvPr/>
        </p:nvGraphicFramePr>
        <p:xfrm>
          <a:off x="468313" y="1341438"/>
          <a:ext cx="8280400" cy="4775201"/>
        </p:xfrm>
        <a:graphic>
          <a:graphicData uri="http://schemas.openxmlformats.org/drawingml/2006/table">
            <a:tbl>
              <a:tblPr/>
              <a:tblGrid>
                <a:gridCol w="574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988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36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74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модели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Графическое изображение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Примечание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5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 производственного заказа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EPQ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Постепенное поступление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и одновременное потребление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3; последующее потребление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95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экономичного размера партии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EBQ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Постепенное поступление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(без потребления), последующее потребление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0902" name="Object 6"/>
          <p:cNvGraphicFramePr>
            <a:graphicFrameLocks noChangeAspect="1"/>
          </p:cNvGraphicFramePr>
          <p:nvPr/>
        </p:nvGraphicFramePr>
        <p:xfrm>
          <a:off x="2984500" y="2349500"/>
          <a:ext cx="2597150" cy="210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4244" name="Рисунок" r:id="rId3" imgW="3214116" imgH="2604516" progId="Word.Picture.8">
                  <p:embed/>
                </p:oleObj>
              </mc:Choice>
              <mc:Fallback>
                <p:oleObj name="Рисунок" r:id="rId3" imgW="3214116" imgH="2604516" progId="Word.Picture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4500" y="2349500"/>
                        <a:ext cx="2597150" cy="210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1" name="Object 5"/>
          <p:cNvGraphicFramePr>
            <a:graphicFrameLocks noChangeAspect="1"/>
          </p:cNvGraphicFramePr>
          <p:nvPr/>
        </p:nvGraphicFramePr>
        <p:xfrm>
          <a:off x="3059113" y="4292600"/>
          <a:ext cx="2309812" cy="185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4245" name="Рисунок" r:id="rId5" imgW="3099816" imgH="2490216" progId="Word.Picture.8">
                  <p:embed/>
                </p:oleObj>
              </mc:Choice>
              <mc:Fallback>
                <p:oleObj name="Рисунок" r:id="rId5" imgW="3099816" imgH="2490216" progId="Word.Picture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4292600"/>
                        <a:ext cx="2309812" cy="1855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457200" y="457200"/>
            <a:ext cx="82296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defTabSz="2954338">
              <a:tabLst>
                <a:tab pos="5653088" algn="l"/>
              </a:tabLst>
            </a:pPr>
            <a:r>
              <a:rPr lang="ru-RU" sz="2000" b="1"/>
              <a:t>Расчет основных параметров модели </a:t>
            </a:r>
            <a:r>
              <a:rPr lang="en-US" sz="2000" b="1"/>
              <a:t>EPQ</a:t>
            </a:r>
            <a:r>
              <a:rPr lang="ru-RU" sz="2000" b="1"/>
              <a:t>:</a:t>
            </a:r>
          </a:p>
        </p:txBody>
      </p:sp>
      <p:sp>
        <p:nvSpPr>
          <p:cNvPr id="81949" name="Rectangle 29"/>
          <p:cNvSpPr>
            <a:spLocks noChangeArrowheads="1"/>
          </p:cNvSpPr>
          <p:nvPr/>
        </p:nvSpPr>
        <p:spPr bwMode="auto">
          <a:xfrm>
            <a:off x="1624013" y="1042988"/>
            <a:ext cx="12192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1952" name="Rectangle 32"/>
          <p:cNvSpPr>
            <a:spLocks noChangeArrowheads="1"/>
          </p:cNvSpPr>
          <p:nvPr/>
        </p:nvSpPr>
        <p:spPr bwMode="auto">
          <a:xfrm>
            <a:off x="1624013" y="1042988"/>
            <a:ext cx="1257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1954" name="Rectangle 34"/>
          <p:cNvSpPr>
            <a:spLocks noChangeArrowheads="1"/>
          </p:cNvSpPr>
          <p:nvPr/>
        </p:nvSpPr>
        <p:spPr bwMode="auto">
          <a:xfrm>
            <a:off x="1624013" y="1042988"/>
            <a:ext cx="1143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1957" name="Rectangle 37"/>
          <p:cNvSpPr>
            <a:spLocks noChangeArrowheads="1"/>
          </p:cNvSpPr>
          <p:nvPr/>
        </p:nvSpPr>
        <p:spPr bwMode="auto">
          <a:xfrm>
            <a:off x="1624013" y="1042988"/>
            <a:ext cx="12192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1960" name="Rectangle 40"/>
          <p:cNvSpPr>
            <a:spLocks noChangeArrowheads="1"/>
          </p:cNvSpPr>
          <p:nvPr/>
        </p:nvSpPr>
        <p:spPr bwMode="auto">
          <a:xfrm>
            <a:off x="1624013" y="1042988"/>
            <a:ext cx="1257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1964" name="Rectangle 44"/>
          <p:cNvSpPr>
            <a:spLocks noChangeArrowheads="1"/>
          </p:cNvSpPr>
          <p:nvPr/>
        </p:nvSpPr>
        <p:spPr bwMode="auto">
          <a:xfrm>
            <a:off x="1624013" y="1042988"/>
            <a:ext cx="12192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1967" name="Rectangle 47"/>
          <p:cNvSpPr>
            <a:spLocks noChangeArrowheads="1"/>
          </p:cNvSpPr>
          <p:nvPr/>
        </p:nvSpPr>
        <p:spPr bwMode="auto">
          <a:xfrm>
            <a:off x="1624013" y="1042988"/>
            <a:ext cx="1257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1969" name="Rectangle 49"/>
          <p:cNvSpPr>
            <a:spLocks noChangeArrowheads="1"/>
          </p:cNvSpPr>
          <p:nvPr/>
        </p:nvSpPr>
        <p:spPr bwMode="auto">
          <a:xfrm>
            <a:off x="1624013" y="1042988"/>
            <a:ext cx="1143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1972" name="Rectangle 52"/>
          <p:cNvSpPr>
            <a:spLocks noChangeArrowheads="1"/>
          </p:cNvSpPr>
          <p:nvPr/>
        </p:nvSpPr>
        <p:spPr bwMode="auto">
          <a:xfrm>
            <a:off x="1624013" y="1042988"/>
            <a:ext cx="12192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1975" name="Rectangle 55"/>
          <p:cNvSpPr>
            <a:spLocks noChangeArrowheads="1"/>
          </p:cNvSpPr>
          <p:nvPr/>
        </p:nvSpPr>
        <p:spPr bwMode="auto">
          <a:xfrm>
            <a:off x="1624013" y="1042988"/>
            <a:ext cx="1257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1977" name="Rectangle 57"/>
          <p:cNvSpPr>
            <a:spLocks noChangeArrowheads="1"/>
          </p:cNvSpPr>
          <p:nvPr/>
        </p:nvSpPr>
        <p:spPr bwMode="auto">
          <a:xfrm>
            <a:off x="1624013" y="1042988"/>
            <a:ext cx="1143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1980" name="Rectangle 60"/>
          <p:cNvSpPr>
            <a:spLocks noChangeArrowheads="1"/>
          </p:cNvSpPr>
          <p:nvPr/>
        </p:nvSpPr>
        <p:spPr bwMode="auto">
          <a:xfrm>
            <a:off x="1624013" y="1042988"/>
            <a:ext cx="12192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1983" name="Rectangle 63"/>
          <p:cNvSpPr>
            <a:spLocks noChangeArrowheads="1"/>
          </p:cNvSpPr>
          <p:nvPr/>
        </p:nvSpPr>
        <p:spPr bwMode="auto">
          <a:xfrm>
            <a:off x="1624013" y="1042988"/>
            <a:ext cx="1257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1985" name="Rectangle 65"/>
          <p:cNvSpPr>
            <a:spLocks noChangeArrowheads="1"/>
          </p:cNvSpPr>
          <p:nvPr/>
        </p:nvSpPr>
        <p:spPr bwMode="auto">
          <a:xfrm>
            <a:off x="1624013" y="1042988"/>
            <a:ext cx="1143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2225" name="Group 305"/>
          <p:cNvGraphicFramePr>
            <a:graphicFrameLocks noGrp="1"/>
          </p:cNvGraphicFramePr>
          <p:nvPr/>
        </p:nvGraphicFramePr>
        <p:xfrm>
          <a:off x="539750" y="1196975"/>
          <a:ext cx="8280400" cy="5576507"/>
        </p:xfrm>
        <a:graphic>
          <a:graphicData uri="http://schemas.openxmlformats.org/drawingml/2006/table">
            <a:tbl>
              <a:tblPr/>
              <a:tblGrid>
                <a:gridCol w="295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1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4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39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35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Параметр модели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Традиционный вариант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Откорректированный вариант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μ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&gt;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μ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μ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&gt;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μ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Оптимальная партия поставки, 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опт.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ед.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∞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Максимальная партия, поступившая на склад,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  <a:r>
                        <a:rPr kumimoji="0" lang="en-US" sz="1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max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ед.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поставок </a:t>
                      </a: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плановый период </a:t>
                      </a: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Периодичность поставки 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дни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∞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79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Минимальные суммы 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  <a:r>
                        <a:rPr kumimoji="0" lang="ru-RU" sz="1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∑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ден. ед.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Примечание: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Q</a:t>
                      </a:r>
                      <a:r>
                        <a:rPr kumimoji="0" lang="ru-RU" sz="12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о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 оптимальный размер заказа по ф-ле Уилсона;                                      - поправочный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коэффициент;                                                          - корректировочный коэффициент, учитывающий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немгновенность разгрузки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81930" name="Object 10"/>
          <p:cNvGraphicFramePr>
            <a:graphicFrameLocks noChangeAspect="1"/>
          </p:cNvGraphicFramePr>
          <p:nvPr/>
        </p:nvGraphicFramePr>
        <p:xfrm>
          <a:off x="7812088" y="4005263"/>
          <a:ext cx="800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82" name="Формула" r:id="rId3" imgW="800100" imgH="609600" progId="Equation.3">
                  <p:embed/>
                </p:oleObj>
              </mc:Choice>
              <mc:Fallback>
                <p:oleObj name="Формула" r:id="rId3" imgW="800100" imgH="609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2088" y="4005263"/>
                        <a:ext cx="800100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5" name="Object 5"/>
          <p:cNvGraphicFramePr>
            <a:graphicFrameLocks noChangeAspect="1"/>
          </p:cNvGraphicFramePr>
          <p:nvPr/>
        </p:nvGraphicFramePr>
        <p:xfrm>
          <a:off x="1763713" y="5734050"/>
          <a:ext cx="24003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83" name="Формула" r:id="rId5" imgW="2400300" imgH="368300" progId="Equation.3">
                  <p:embed/>
                </p:oleObj>
              </mc:Choice>
              <mc:Fallback>
                <p:oleObj name="Формула" r:id="rId5" imgW="2400300" imgH="3683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5734050"/>
                        <a:ext cx="2400300" cy="371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7" name="Object 7"/>
          <p:cNvGraphicFramePr>
            <a:graphicFrameLocks noChangeAspect="1"/>
          </p:cNvGraphicFramePr>
          <p:nvPr/>
        </p:nvGraphicFramePr>
        <p:xfrm>
          <a:off x="7740650" y="4941888"/>
          <a:ext cx="925513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84" name="Формула" r:id="rId7" imgW="927100" imgH="368300" progId="Equation.3">
                  <p:embed/>
                </p:oleObj>
              </mc:Choice>
              <mc:Fallback>
                <p:oleObj name="Формула" r:id="rId7" imgW="927100" imgH="3683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0650" y="4941888"/>
                        <a:ext cx="925513" cy="371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8" name="Object 8"/>
          <p:cNvGraphicFramePr>
            <a:graphicFrameLocks noChangeAspect="1"/>
          </p:cNvGraphicFramePr>
          <p:nvPr/>
        </p:nvGraphicFramePr>
        <p:xfrm>
          <a:off x="6157913" y="4941888"/>
          <a:ext cx="1208087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85" name="Формула" r:id="rId9" imgW="1205977" imgH="317362" progId="Equation.3">
                  <p:embed/>
                </p:oleObj>
              </mc:Choice>
              <mc:Fallback>
                <p:oleObj name="Формула" r:id="rId9" imgW="1205977" imgH="317362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7913" y="4941888"/>
                        <a:ext cx="1208087" cy="314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9" name="Object 9"/>
          <p:cNvGraphicFramePr>
            <a:graphicFrameLocks noChangeAspect="1"/>
          </p:cNvGraphicFramePr>
          <p:nvPr/>
        </p:nvGraphicFramePr>
        <p:xfrm>
          <a:off x="3708400" y="5013325"/>
          <a:ext cx="118110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86" name="Формула" r:id="rId11" imgW="1180588" imgH="317362" progId="Equation.3">
                  <p:embed/>
                </p:oleObj>
              </mc:Choice>
              <mc:Fallback>
                <p:oleObj name="Формула" r:id="rId11" imgW="1180588" imgH="317362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5013325"/>
                        <a:ext cx="1181100" cy="314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1" name="Object 11"/>
          <p:cNvGraphicFramePr>
            <a:graphicFrameLocks noChangeAspect="1"/>
          </p:cNvGraphicFramePr>
          <p:nvPr/>
        </p:nvGraphicFramePr>
        <p:xfrm>
          <a:off x="6443663" y="4149725"/>
          <a:ext cx="5302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87" name="Формула" r:id="rId13" imgW="533169" imgH="507780" progId="Equation.3">
                  <p:embed/>
                </p:oleObj>
              </mc:Choice>
              <mc:Fallback>
                <p:oleObj name="Формула" r:id="rId13" imgW="533169" imgH="5077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3663" y="4149725"/>
                        <a:ext cx="530225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2" name="Object 12"/>
          <p:cNvGraphicFramePr>
            <a:graphicFrameLocks noChangeAspect="1"/>
          </p:cNvGraphicFramePr>
          <p:nvPr/>
        </p:nvGraphicFramePr>
        <p:xfrm>
          <a:off x="3925888" y="4149725"/>
          <a:ext cx="5429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88" name="Формула" r:id="rId15" imgW="545863" imgH="507780" progId="Equation.3">
                  <p:embed/>
                </p:oleObj>
              </mc:Choice>
              <mc:Fallback>
                <p:oleObj name="Формула" r:id="rId15" imgW="545863" imgH="5077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5888" y="4149725"/>
                        <a:ext cx="542925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3" name="Object 13"/>
          <p:cNvGraphicFramePr>
            <a:graphicFrameLocks noChangeAspect="1"/>
          </p:cNvGraphicFramePr>
          <p:nvPr/>
        </p:nvGraphicFramePr>
        <p:xfrm>
          <a:off x="7886700" y="3213100"/>
          <a:ext cx="6350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89" name="Формула" r:id="rId17" imgW="634725" imgH="647419" progId="Equation.3">
                  <p:embed/>
                </p:oleObj>
              </mc:Choice>
              <mc:Fallback>
                <p:oleObj name="Формула" r:id="rId17" imgW="634725" imgH="647419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6700" y="3213100"/>
                        <a:ext cx="6350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8" name="Object 18"/>
          <p:cNvGraphicFramePr>
            <a:graphicFrameLocks noChangeAspect="1"/>
          </p:cNvGraphicFramePr>
          <p:nvPr/>
        </p:nvGraphicFramePr>
        <p:xfrm>
          <a:off x="7885113" y="2133600"/>
          <a:ext cx="698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90" name="Формула" r:id="rId19" imgW="698500" imgH="609600" progId="Equation.3">
                  <p:embed/>
                </p:oleObj>
              </mc:Choice>
              <mc:Fallback>
                <p:oleObj name="Формула" r:id="rId19" imgW="698500" imgH="6096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5113" y="2133600"/>
                        <a:ext cx="698500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4" name="Object 14"/>
          <p:cNvGraphicFramePr>
            <a:graphicFrameLocks noChangeAspect="1"/>
          </p:cNvGraphicFramePr>
          <p:nvPr/>
        </p:nvGraphicFramePr>
        <p:xfrm>
          <a:off x="6661150" y="3357563"/>
          <a:ext cx="35401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91" name="Формула" r:id="rId21" imgW="355292" imgH="545626" progId="Equation.3">
                  <p:embed/>
                </p:oleObj>
              </mc:Choice>
              <mc:Fallback>
                <p:oleObj name="Формула" r:id="rId21" imgW="355292" imgH="545626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1150" y="3357563"/>
                        <a:ext cx="354013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5" name="Object 15"/>
          <p:cNvGraphicFramePr>
            <a:graphicFrameLocks noChangeAspect="1"/>
          </p:cNvGraphicFramePr>
          <p:nvPr/>
        </p:nvGraphicFramePr>
        <p:xfrm>
          <a:off x="3998913" y="3357563"/>
          <a:ext cx="35401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92" name="Формула" r:id="rId23" imgW="355292" imgH="545626" progId="Equation.3">
                  <p:embed/>
                </p:oleObj>
              </mc:Choice>
              <mc:Fallback>
                <p:oleObj name="Формула" r:id="rId23" imgW="355292" imgH="545626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8913" y="3357563"/>
                        <a:ext cx="354012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40" name="Object 20"/>
          <p:cNvGraphicFramePr>
            <a:graphicFrameLocks noChangeAspect="1"/>
          </p:cNvGraphicFramePr>
          <p:nvPr/>
        </p:nvGraphicFramePr>
        <p:xfrm>
          <a:off x="4068763" y="2276475"/>
          <a:ext cx="331787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93" name="Формула" r:id="rId25" imgW="330057" imgH="241195" progId="Equation.3">
                  <p:embed/>
                </p:oleObj>
              </mc:Choice>
              <mc:Fallback>
                <p:oleObj name="Формула" r:id="rId25" imgW="330057" imgH="241195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8763" y="2276475"/>
                        <a:ext cx="331787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7" name="Object 17"/>
          <p:cNvGraphicFramePr>
            <a:graphicFrameLocks noChangeAspect="1"/>
          </p:cNvGraphicFramePr>
          <p:nvPr/>
        </p:nvGraphicFramePr>
        <p:xfrm>
          <a:off x="4068763" y="2924175"/>
          <a:ext cx="45085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94" name="Формула" r:id="rId27" imgW="444114" imgH="253780" progId="Equation.3">
                  <p:embed/>
                </p:oleObj>
              </mc:Choice>
              <mc:Fallback>
                <p:oleObj name="Формула" r:id="rId27" imgW="444114" imgH="25378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8763" y="2924175"/>
                        <a:ext cx="450850" cy="257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9" name="Object 19"/>
          <p:cNvGraphicFramePr>
            <a:graphicFrameLocks noChangeAspect="1"/>
          </p:cNvGraphicFramePr>
          <p:nvPr/>
        </p:nvGraphicFramePr>
        <p:xfrm>
          <a:off x="6589713" y="2276475"/>
          <a:ext cx="331787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95" name="Формула" r:id="rId29" imgW="330057" imgH="241195" progId="Equation.3">
                  <p:embed/>
                </p:oleObj>
              </mc:Choice>
              <mc:Fallback>
                <p:oleObj name="Формула" r:id="rId29" imgW="330057" imgH="241195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9713" y="2276475"/>
                        <a:ext cx="331787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6" name="Object 16"/>
          <p:cNvGraphicFramePr>
            <a:graphicFrameLocks noChangeAspect="1"/>
          </p:cNvGraphicFramePr>
          <p:nvPr/>
        </p:nvGraphicFramePr>
        <p:xfrm>
          <a:off x="6443663" y="2852738"/>
          <a:ext cx="6572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96" name="Формула" r:id="rId31" imgW="660113" imgH="304668" progId="Equation.3">
                  <p:embed/>
                </p:oleObj>
              </mc:Choice>
              <mc:Fallback>
                <p:oleObj name="Формула" r:id="rId31" imgW="660113" imgH="304668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3663" y="2852738"/>
                        <a:ext cx="657225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6" name="Object 6"/>
          <p:cNvGraphicFramePr>
            <a:graphicFrameLocks noChangeAspect="1"/>
          </p:cNvGraphicFramePr>
          <p:nvPr/>
        </p:nvGraphicFramePr>
        <p:xfrm>
          <a:off x="5364163" y="5445125"/>
          <a:ext cx="13430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97" name="Формула" r:id="rId33" imgW="1345616" imgH="304668" progId="Equation.3">
                  <p:embed/>
                </p:oleObj>
              </mc:Choice>
              <mc:Fallback>
                <p:oleObj name="Формула" r:id="rId33" imgW="1345616" imgH="304668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5445125"/>
                        <a:ext cx="1343025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400ADE5-B35B-4E3D-95AE-9660DBA0088A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sz="2400" smtClean="0"/>
              <a:t>О терминах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4973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b="1" dirty="0" smtClean="0"/>
              <a:t>Парадигма</a:t>
            </a:r>
            <a:r>
              <a:rPr lang="ru-RU" sz="2800" dirty="0" smtClean="0"/>
              <a:t> (от лат. </a:t>
            </a:r>
            <a:r>
              <a:rPr lang="ru-RU" sz="2800" dirty="0" err="1" smtClean="0"/>
              <a:t>para</a:t>
            </a:r>
            <a:r>
              <a:rPr lang="ru-RU" sz="2800" dirty="0" smtClean="0"/>
              <a:t> - возле, около, мимо и </a:t>
            </a:r>
            <a:r>
              <a:rPr lang="ru-RU" sz="2800" dirty="0" err="1" smtClean="0"/>
              <a:t>deigma</a:t>
            </a:r>
            <a:r>
              <a:rPr lang="ru-RU" sz="2800" dirty="0" smtClean="0"/>
              <a:t> - образец, пример)  - совокупность предпосылок, определяющих конкретное научное исследование (знание) и признанных на данном этапе.</a:t>
            </a:r>
          </a:p>
          <a:p>
            <a:pPr eaLnBrk="1" hangingPunct="1">
              <a:lnSpc>
                <a:spcPct val="90000"/>
              </a:lnSpc>
            </a:pPr>
            <a:endParaRPr lang="ru-RU" sz="2800" dirty="0" smtClean="0"/>
          </a:p>
          <a:p>
            <a:pPr eaLnBrk="1" hangingPunct="1">
              <a:lnSpc>
                <a:spcPct val="90000"/>
              </a:lnSpc>
            </a:pPr>
            <a:r>
              <a:rPr lang="ru-RU" sz="2800" b="1" dirty="0" smtClean="0"/>
              <a:t>Концепция</a:t>
            </a:r>
            <a:r>
              <a:rPr lang="ru-RU" sz="2800" dirty="0" smtClean="0"/>
              <a:t> (от лат. </a:t>
            </a:r>
            <a:r>
              <a:rPr lang="ru-RU" sz="2800" dirty="0" err="1" smtClean="0"/>
              <a:t>conceptio</a:t>
            </a:r>
            <a:r>
              <a:rPr lang="ru-RU" sz="2800" dirty="0" smtClean="0"/>
              <a:t>) - ведущий замысел, определенный способ понимания, трактовки какого-либо явлении; внезапное рождение идеи, основной мысли. </a:t>
            </a:r>
          </a:p>
          <a:p>
            <a:pPr eaLnBrk="1" hangingPunct="1">
              <a:lnSpc>
                <a:spcPct val="90000"/>
              </a:lnSpc>
            </a:pPr>
            <a:endParaRPr lang="ru-RU" sz="2800" dirty="0" smtClean="0"/>
          </a:p>
        </p:txBody>
      </p:sp>
      <p:sp>
        <p:nvSpPr>
          <p:cNvPr id="3077" name="Line 4"/>
          <p:cNvSpPr>
            <a:spLocks noChangeShapeType="1"/>
          </p:cNvSpPr>
          <p:nvPr/>
        </p:nvSpPr>
        <p:spPr bwMode="auto">
          <a:xfrm>
            <a:off x="468313" y="1125538"/>
            <a:ext cx="8077200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457200" y="457200"/>
            <a:ext cx="82296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/>
              <a:t>Расчет основных параметров модели </a:t>
            </a:r>
            <a:r>
              <a:rPr lang="en-US" sz="2000" b="1"/>
              <a:t>EBQ</a:t>
            </a:r>
            <a:r>
              <a:rPr lang="ru-RU" sz="2000" b="1"/>
              <a:t>:</a:t>
            </a:r>
          </a:p>
        </p:txBody>
      </p:sp>
      <p:sp>
        <p:nvSpPr>
          <p:cNvPr id="82967" name="Rectangle 23"/>
          <p:cNvSpPr>
            <a:spLocks noChangeArrowheads="1"/>
          </p:cNvSpPr>
          <p:nvPr/>
        </p:nvSpPr>
        <p:spPr bwMode="auto">
          <a:xfrm>
            <a:off x="1624013" y="1177925"/>
            <a:ext cx="14859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2969" name="Rectangle 25"/>
          <p:cNvSpPr>
            <a:spLocks noChangeArrowheads="1"/>
          </p:cNvSpPr>
          <p:nvPr/>
        </p:nvSpPr>
        <p:spPr bwMode="auto">
          <a:xfrm>
            <a:off x="1624013" y="1177925"/>
            <a:ext cx="2057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2972" name="Rectangle 28"/>
          <p:cNvSpPr>
            <a:spLocks noChangeArrowheads="1"/>
          </p:cNvSpPr>
          <p:nvPr/>
        </p:nvSpPr>
        <p:spPr bwMode="auto">
          <a:xfrm>
            <a:off x="1624013" y="1177925"/>
            <a:ext cx="14859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2974" name="Rectangle 30"/>
          <p:cNvSpPr>
            <a:spLocks noChangeArrowheads="1"/>
          </p:cNvSpPr>
          <p:nvPr/>
        </p:nvSpPr>
        <p:spPr bwMode="auto">
          <a:xfrm>
            <a:off x="1624013" y="1177925"/>
            <a:ext cx="2057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2977" name="Rectangle 33"/>
          <p:cNvSpPr>
            <a:spLocks noChangeArrowheads="1"/>
          </p:cNvSpPr>
          <p:nvPr/>
        </p:nvSpPr>
        <p:spPr bwMode="auto">
          <a:xfrm>
            <a:off x="1624013" y="1177925"/>
            <a:ext cx="14859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2979" name="Rectangle 35"/>
          <p:cNvSpPr>
            <a:spLocks noChangeArrowheads="1"/>
          </p:cNvSpPr>
          <p:nvPr/>
        </p:nvSpPr>
        <p:spPr bwMode="auto">
          <a:xfrm>
            <a:off x="1624013" y="1177925"/>
            <a:ext cx="2057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2983" name="Rectangle 39"/>
          <p:cNvSpPr>
            <a:spLocks noChangeArrowheads="1"/>
          </p:cNvSpPr>
          <p:nvPr/>
        </p:nvSpPr>
        <p:spPr bwMode="auto">
          <a:xfrm>
            <a:off x="1624013" y="1177925"/>
            <a:ext cx="14859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2985" name="Rectangle 41"/>
          <p:cNvSpPr>
            <a:spLocks noChangeArrowheads="1"/>
          </p:cNvSpPr>
          <p:nvPr/>
        </p:nvSpPr>
        <p:spPr bwMode="auto">
          <a:xfrm>
            <a:off x="1624013" y="1177925"/>
            <a:ext cx="2057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83136" name="Group 192"/>
          <p:cNvGraphicFramePr>
            <a:graphicFrameLocks noGrp="1"/>
          </p:cNvGraphicFramePr>
          <p:nvPr/>
        </p:nvGraphicFramePr>
        <p:xfrm>
          <a:off x="468313" y="1484313"/>
          <a:ext cx="8064500" cy="4209353"/>
        </p:xfrm>
        <a:graphic>
          <a:graphicData uri="http://schemas.openxmlformats.org/drawingml/2006/table">
            <a:tbl>
              <a:tblPr/>
              <a:tblGrid>
                <a:gridCol w="3221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14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65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параметра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Традиционные зависимости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Откорректированные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зависимости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**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5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Экономичный (оптимальный) размер партии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(ф-ла Уилсона), ед.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Количество партий поставок </a:t>
                      </a: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плановом периоде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Продолжительность одного цикла поставки Т, дни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2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Минимум суммарных затрат, ден. ед.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786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*-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поправочный коэффициент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** -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корректирующий коэффициент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41312" name="Object 0"/>
          <p:cNvGraphicFramePr>
            <a:graphicFrameLocks noChangeAspect="1"/>
          </p:cNvGraphicFramePr>
          <p:nvPr/>
        </p:nvGraphicFramePr>
        <p:xfrm>
          <a:off x="6659563" y="4292600"/>
          <a:ext cx="96361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301" name="Формула" r:id="rId3" imgW="1002865" imgH="317362" progId="Equation.3">
                  <p:embed/>
                </p:oleObj>
              </mc:Choice>
              <mc:Fallback>
                <p:oleObj name="Формула" r:id="rId3" imgW="1002865" imgH="317362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3" y="4292600"/>
                        <a:ext cx="963612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13" name="Object 1"/>
          <p:cNvGraphicFramePr>
            <a:graphicFrameLocks noChangeAspect="1"/>
          </p:cNvGraphicFramePr>
          <p:nvPr/>
        </p:nvGraphicFramePr>
        <p:xfrm>
          <a:off x="6659563" y="3573463"/>
          <a:ext cx="9620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302" name="Формула" r:id="rId5" imgW="1066337" imgH="583947" progId="Equation.3">
                  <p:embed/>
                </p:oleObj>
              </mc:Choice>
              <mc:Fallback>
                <p:oleObj name="Формула" r:id="rId5" imgW="1066337" imgH="583947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3" y="3573463"/>
                        <a:ext cx="962025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7021513" y="2924175"/>
          <a:ext cx="33178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303" name="Формула" r:id="rId7" imgW="431613" imgH="558558" progId="Equation.3">
                  <p:embed/>
                </p:oleObj>
              </mc:Choice>
              <mc:Fallback>
                <p:oleObj name="Формула" r:id="rId7" imgW="431613" imgH="558558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1513" y="2924175"/>
                        <a:ext cx="331787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15" name="Object 3"/>
          <p:cNvGraphicFramePr>
            <a:graphicFrameLocks noChangeAspect="1"/>
          </p:cNvGraphicFramePr>
          <p:nvPr/>
        </p:nvGraphicFramePr>
        <p:xfrm>
          <a:off x="6948488" y="2492375"/>
          <a:ext cx="419100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304" name="Формула" r:id="rId9" imgW="508000" imgH="279400" progId="Equation.3">
                  <p:embed/>
                </p:oleObj>
              </mc:Choice>
              <mc:Fallback>
                <p:oleObj name="Формула" r:id="rId9" imgW="508000" imgH="2794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488" y="2492375"/>
                        <a:ext cx="419100" cy="21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16" name="Object 4"/>
          <p:cNvGraphicFramePr>
            <a:graphicFrameLocks noChangeAspect="1"/>
          </p:cNvGraphicFramePr>
          <p:nvPr/>
        </p:nvGraphicFramePr>
        <p:xfrm>
          <a:off x="4500563" y="2492375"/>
          <a:ext cx="37147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305" name="Формула" r:id="rId11" imgW="393529" imgH="279279" progId="Equation.3">
                  <p:embed/>
                </p:oleObj>
              </mc:Choice>
              <mc:Fallback>
                <p:oleObj name="Формула" r:id="rId11" imgW="393529" imgH="279279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2492375"/>
                        <a:ext cx="371475" cy="257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17" name="Object 5"/>
          <p:cNvGraphicFramePr>
            <a:graphicFrameLocks noChangeAspect="1"/>
          </p:cNvGraphicFramePr>
          <p:nvPr/>
        </p:nvGraphicFramePr>
        <p:xfrm>
          <a:off x="4500563" y="2997200"/>
          <a:ext cx="3333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306" name="Формула" r:id="rId13" imgW="431613" imgH="558558" progId="Equation.3">
                  <p:embed/>
                </p:oleObj>
              </mc:Choice>
              <mc:Fallback>
                <p:oleObj name="Формула" r:id="rId13" imgW="431613" imgH="558558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2997200"/>
                        <a:ext cx="333375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18" name="Object 6"/>
          <p:cNvGraphicFramePr>
            <a:graphicFrameLocks noChangeAspect="1"/>
          </p:cNvGraphicFramePr>
          <p:nvPr/>
        </p:nvGraphicFramePr>
        <p:xfrm>
          <a:off x="4500563" y="3573463"/>
          <a:ext cx="42068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307" name="Формула" r:id="rId15" imgW="457200" imgH="508000" progId="Equation.3">
                  <p:embed/>
                </p:oleObj>
              </mc:Choice>
              <mc:Fallback>
                <p:oleObj name="Формула" r:id="rId15" imgW="457200" imgH="5080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3573463"/>
                        <a:ext cx="420687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19" name="Object 7"/>
          <p:cNvGraphicFramePr>
            <a:graphicFrameLocks noChangeAspect="1"/>
          </p:cNvGraphicFramePr>
          <p:nvPr/>
        </p:nvGraphicFramePr>
        <p:xfrm>
          <a:off x="4427538" y="4221163"/>
          <a:ext cx="7334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308" name="Формула" r:id="rId17" imgW="914003" imgH="545863" progId="Equation.3">
                  <p:embed/>
                </p:oleObj>
              </mc:Choice>
              <mc:Fallback>
                <p:oleObj name="Формула" r:id="rId17" imgW="914003" imgH="545863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4221163"/>
                        <a:ext cx="733425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20" name="Object 8"/>
          <p:cNvGraphicFramePr>
            <a:graphicFrameLocks noChangeAspect="1"/>
          </p:cNvGraphicFramePr>
          <p:nvPr/>
        </p:nvGraphicFramePr>
        <p:xfrm>
          <a:off x="2843213" y="4724400"/>
          <a:ext cx="7524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309" name="Формула" r:id="rId19" imgW="1002865" imgH="583947" progId="Equation.3">
                  <p:embed/>
                </p:oleObj>
              </mc:Choice>
              <mc:Fallback>
                <p:oleObj name="Формула" r:id="rId19" imgW="1002865" imgH="583947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4724400"/>
                        <a:ext cx="752475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21" name="Object 9"/>
          <p:cNvGraphicFramePr>
            <a:graphicFrameLocks noChangeAspect="1"/>
          </p:cNvGraphicFramePr>
          <p:nvPr/>
        </p:nvGraphicFramePr>
        <p:xfrm>
          <a:off x="3205163" y="5157788"/>
          <a:ext cx="131445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310" name="Формула" r:id="rId21" imgW="1739900" imgH="685800" progId="Equation.3">
                  <p:embed/>
                </p:oleObj>
              </mc:Choice>
              <mc:Fallback>
                <p:oleObj name="Формула" r:id="rId21" imgW="1739900" imgH="6858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5163" y="5157788"/>
                        <a:ext cx="1314450" cy="51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22" name="Object 10"/>
          <p:cNvGraphicFramePr>
            <a:graphicFrameLocks noChangeAspect="1"/>
          </p:cNvGraphicFramePr>
          <p:nvPr/>
        </p:nvGraphicFramePr>
        <p:xfrm>
          <a:off x="684213" y="4437063"/>
          <a:ext cx="45720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311" name="Формула" r:id="rId23" imgW="545626" imgH="317225" progId="Equation.3">
                  <p:embed/>
                </p:oleObj>
              </mc:Choice>
              <mc:Fallback>
                <p:oleObj name="Формула" r:id="rId23" imgW="545626" imgH="317225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4437063"/>
                        <a:ext cx="457200" cy="257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395288" y="404813"/>
            <a:ext cx="82296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/>
              <a:t>Варианты модифицированных моделей </a:t>
            </a:r>
            <a:r>
              <a:rPr lang="en-US" sz="2000" b="1"/>
              <a:t>EOQ</a:t>
            </a:r>
            <a:r>
              <a:rPr lang="ru-RU" sz="2000" b="1"/>
              <a:t>:</a:t>
            </a:r>
          </a:p>
        </p:txBody>
      </p:sp>
      <p:sp>
        <p:nvSpPr>
          <p:cNvPr id="83981" name="Rectangle 13"/>
          <p:cNvSpPr>
            <a:spLocks noChangeArrowheads="1"/>
          </p:cNvSpPr>
          <p:nvPr/>
        </p:nvSpPr>
        <p:spPr bwMode="auto">
          <a:xfrm>
            <a:off x="1624013" y="420688"/>
            <a:ext cx="29781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3986" name="Rectangle 18"/>
          <p:cNvSpPr>
            <a:spLocks noChangeArrowheads="1"/>
          </p:cNvSpPr>
          <p:nvPr/>
        </p:nvSpPr>
        <p:spPr bwMode="auto">
          <a:xfrm>
            <a:off x="1624013" y="420688"/>
            <a:ext cx="29781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84063" name="Group 95"/>
          <p:cNvGraphicFramePr>
            <a:graphicFrameLocks noGrp="1"/>
          </p:cNvGraphicFramePr>
          <p:nvPr/>
        </p:nvGraphicFramePr>
        <p:xfrm>
          <a:off x="323850" y="1196975"/>
          <a:ext cx="8497888" cy="5137150"/>
        </p:xfrm>
        <a:graphic>
          <a:graphicData uri="http://schemas.openxmlformats.org/drawingml/2006/table">
            <a:tbl>
              <a:tblPr/>
              <a:tblGrid>
                <a:gridCol w="590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9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79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модели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Графическое изображение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Примечание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89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текущего запаса с отложенным дефицитом (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После мгновенного поступления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 сначала выполняется отложенный спрос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S</a:t>
                      </a:r>
                      <a:r>
                        <a:rPr kumimoji="0" lang="en-US" sz="12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затем этап потребления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и дефицита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00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 текущего запаса с потерей требований при дефиците (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После мгновенного поступления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 этап потребления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и период дефицита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 когда требования не выполняются и не накапливаются.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3973" name="Object 5"/>
          <p:cNvGraphicFramePr>
            <a:graphicFrameLocks noChangeAspect="1"/>
          </p:cNvGraphicFramePr>
          <p:nvPr/>
        </p:nvGraphicFramePr>
        <p:xfrm>
          <a:off x="3495675" y="3933825"/>
          <a:ext cx="3094038" cy="248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7316" name="Рисунок" r:id="rId3" imgW="3099816" imgH="2490216" progId="Word.Picture.8">
                  <p:embed/>
                </p:oleObj>
              </mc:Choice>
              <mc:Fallback>
                <p:oleObj name="Рисунок" r:id="rId3" imgW="3099816" imgH="2490216" progId="Word.Picture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5675" y="3933825"/>
                        <a:ext cx="3094038" cy="2486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4" name="Object 6"/>
          <p:cNvGraphicFramePr>
            <a:graphicFrameLocks noChangeAspect="1"/>
          </p:cNvGraphicFramePr>
          <p:nvPr/>
        </p:nvGraphicFramePr>
        <p:xfrm>
          <a:off x="3562350" y="1773238"/>
          <a:ext cx="2671763" cy="214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7317" name="Рисунок" r:id="rId5" imgW="3099816" imgH="2490216" progId="Word.Picture.8">
                  <p:embed/>
                </p:oleObj>
              </mc:Choice>
              <mc:Fallback>
                <p:oleObj name="Рисунок" r:id="rId5" imgW="3099816" imgH="2490216" progId="Word.Picture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2350" y="1773238"/>
                        <a:ext cx="2671763" cy="2146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395288" y="404813"/>
            <a:ext cx="82296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/>
              <a:t>Варианты модифицированных моделей </a:t>
            </a:r>
            <a:r>
              <a:rPr lang="en-US" sz="2000" b="1"/>
              <a:t>EOQ</a:t>
            </a:r>
            <a:r>
              <a:rPr lang="ru-RU" sz="2000" b="1"/>
              <a:t>:</a:t>
            </a:r>
          </a:p>
        </p:txBody>
      </p:sp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1624013" y="420688"/>
            <a:ext cx="29781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1624013" y="420688"/>
            <a:ext cx="29781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86052" name="Group 36"/>
          <p:cNvGraphicFramePr>
            <a:graphicFrameLocks noGrp="1"/>
          </p:cNvGraphicFramePr>
          <p:nvPr/>
        </p:nvGraphicFramePr>
        <p:xfrm>
          <a:off x="323850" y="1196975"/>
          <a:ext cx="8497888" cy="5137150"/>
        </p:xfrm>
        <a:graphic>
          <a:graphicData uri="http://schemas.openxmlformats.org/drawingml/2006/table">
            <a:tbl>
              <a:tblPr/>
              <a:tblGrid>
                <a:gridCol w="590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9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90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9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модели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Графическое изображение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Примечание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89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экономического размера партии с потерей требований при дефиците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Постепенное поступление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 (без потребления), потребление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 дефицит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(требования не выполняются и не накапливаются)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00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экономичного размера партии с дефицитом (отложенный спрос)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Постепенное поступление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 (с мгновенным выполнением отложенного спроса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 в момент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=0), потребление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 этап дефицита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(с накоплением требований).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6054" name="Rectangle 38"/>
          <p:cNvSpPr>
            <a:spLocks noChangeArrowheads="1"/>
          </p:cNvSpPr>
          <p:nvPr/>
        </p:nvSpPr>
        <p:spPr bwMode="auto">
          <a:xfrm>
            <a:off x="0" y="2185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6053" name="Object 37"/>
          <p:cNvGraphicFramePr>
            <a:graphicFrameLocks noChangeAspect="1"/>
          </p:cNvGraphicFramePr>
          <p:nvPr/>
        </p:nvGraphicFramePr>
        <p:xfrm>
          <a:off x="3351213" y="1700213"/>
          <a:ext cx="2952750" cy="237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8340" name="Рисунок" r:id="rId3" imgW="3099816" imgH="2490216" progId="Word.Picture.8">
                  <p:embed/>
                </p:oleObj>
              </mc:Choice>
              <mc:Fallback>
                <p:oleObj name="Рисунок" r:id="rId3" imgW="3099816" imgH="2490216" progId="Word.Picture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1213" y="1700213"/>
                        <a:ext cx="2952750" cy="2371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56" name="Rectangle 40"/>
          <p:cNvSpPr>
            <a:spLocks noChangeArrowheads="1"/>
          </p:cNvSpPr>
          <p:nvPr/>
        </p:nvSpPr>
        <p:spPr bwMode="auto">
          <a:xfrm>
            <a:off x="0" y="2071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6055" name="Object 39"/>
          <p:cNvGraphicFramePr>
            <a:graphicFrameLocks noChangeAspect="1"/>
          </p:cNvGraphicFramePr>
          <p:nvPr/>
        </p:nvGraphicFramePr>
        <p:xfrm>
          <a:off x="3349625" y="3933825"/>
          <a:ext cx="3022600" cy="255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8341" name="Рисунок" r:id="rId5" imgW="3214116" imgH="2718816" progId="Word.Picture.8">
                  <p:embed/>
                </p:oleObj>
              </mc:Choice>
              <mc:Fallback>
                <p:oleObj name="Рисунок" r:id="rId5" imgW="3214116" imgH="2718816" progId="Word.Picture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9625" y="3933825"/>
                        <a:ext cx="3022600" cy="2557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395288" y="404813"/>
            <a:ext cx="82296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/>
              <a:t>Варианты модифицированных моделей </a:t>
            </a:r>
            <a:r>
              <a:rPr lang="en-US" sz="2000" b="1"/>
              <a:t>EOQ</a:t>
            </a:r>
            <a:r>
              <a:rPr lang="ru-RU" sz="2000" b="1"/>
              <a:t>:</a:t>
            </a:r>
          </a:p>
        </p:txBody>
      </p:sp>
      <p:sp>
        <p:nvSpPr>
          <p:cNvPr id="88067" name="Rectangle 3"/>
          <p:cNvSpPr>
            <a:spLocks noChangeArrowheads="1"/>
          </p:cNvSpPr>
          <p:nvPr/>
        </p:nvSpPr>
        <p:spPr bwMode="auto">
          <a:xfrm>
            <a:off x="1624013" y="420688"/>
            <a:ext cx="29781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1624013" y="420688"/>
            <a:ext cx="29781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88107" name="Group 43"/>
          <p:cNvGraphicFramePr>
            <a:graphicFrameLocks noGrp="1"/>
          </p:cNvGraphicFramePr>
          <p:nvPr/>
        </p:nvGraphicFramePr>
        <p:xfrm>
          <a:off x="323850" y="1196975"/>
          <a:ext cx="8497888" cy="5137150"/>
        </p:xfrm>
        <a:graphic>
          <a:graphicData uri="http://schemas.openxmlformats.org/drawingml/2006/table">
            <a:tbl>
              <a:tblPr/>
              <a:tblGrid>
                <a:gridCol w="590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9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90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9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модели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Графическое изображение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Примечание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89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производственного заказа с дефицитом (отложенный спрос)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Постепенное поступление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 с потреблением - 3 (с мгновенным выполнением отложенного спроса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 в момент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=0), потребление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 этап дефицита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 (с накоплением требований).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00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производственного заказа с потерей требований при дефиците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Постепенное поступление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 с потреблением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3, потребление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 этап дефицита (с потерей требований) – 4.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8091" name="Rectangle 27"/>
          <p:cNvSpPr>
            <a:spLocks noChangeArrowheads="1"/>
          </p:cNvSpPr>
          <p:nvPr/>
        </p:nvSpPr>
        <p:spPr bwMode="auto">
          <a:xfrm>
            <a:off x="0" y="2185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8093" name="Rectangle 29"/>
          <p:cNvSpPr>
            <a:spLocks noChangeArrowheads="1"/>
          </p:cNvSpPr>
          <p:nvPr/>
        </p:nvSpPr>
        <p:spPr bwMode="auto">
          <a:xfrm>
            <a:off x="0" y="2071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8100" name="Rectangle 36"/>
          <p:cNvSpPr>
            <a:spLocks noChangeArrowheads="1"/>
          </p:cNvSpPr>
          <p:nvPr/>
        </p:nvSpPr>
        <p:spPr bwMode="auto">
          <a:xfrm>
            <a:off x="0" y="2228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8099" name="Object 35"/>
          <p:cNvGraphicFramePr>
            <a:graphicFrameLocks noChangeAspect="1"/>
          </p:cNvGraphicFramePr>
          <p:nvPr/>
        </p:nvGraphicFramePr>
        <p:xfrm>
          <a:off x="3635375" y="1844675"/>
          <a:ext cx="2733675" cy="231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64" name="Рисунок" r:id="rId3" imgW="3214116" imgH="2718816" progId="Word.Picture.8">
                  <p:embed/>
                </p:oleObj>
              </mc:Choice>
              <mc:Fallback>
                <p:oleObj name="Рисунок" r:id="rId3" imgW="3214116" imgH="2718816" progId="Word.Picture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1844675"/>
                        <a:ext cx="2733675" cy="2312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102" name="Rectangle 38"/>
          <p:cNvSpPr>
            <a:spLocks noChangeArrowheads="1"/>
          </p:cNvSpPr>
          <p:nvPr/>
        </p:nvSpPr>
        <p:spPr bwMode="auto">
          <a:xfrm>
            <a:off x="0" y="2328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8101" name="Object 37"/>
          <p:cNvGraphicFramePr>
            <a:graphicFrameLocks noChangeAspect="1"/>
          </p:cNvGraphicFramePr>
          <p:nvPr/>
        </p:nvGraphicFramePr>
        <p:xfrm>
          <a:off x="3636963" y="4149725"/>
          <a:ext cx="2840037" cy="220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65" name="Рисунок" r:id="rId5" imgW="3214116" imgH="2490216" progId="Word.Picture.8">
                  <p:embed/>
                </p:oleObj>
              </mc:Choice>
              <mc:Fallback>
                <p:oleObj name="Рисунок" r:id="rId5" imgW="3214116" imgH="2490216" progId="Word.Picture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6963" y="4149725"/>
                        <a:ext cx="2840037" cy="220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395288" y="404813"/>
            <a:ext cx="82296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/>
              <a:t>Многономенклатурные поставки:</a:t>
            </a:r>
          </a:p>
        </p:txBody>
      </p:sp>
      <p:sp>
        <p:nvSpPr>
          <p:cNvPr id="89112" name="Rectangle 24"/>
          <p:cNvSpPr>
            <a:spLocks noChangeArrowheads="1"/>
          </p:cNvSpPr>
          <p:nvPr/>
        </p:nvSpPr>
        <p:spPr bwMode="auto">
          <a:xfrm>
            <a:off x="1485900" y="1143000"/>
            <a:ext cx="18288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9114" name="Rectangle 26"/>
          <p:cNvSpPr>
            <a:spLocks noChangeArrowheads="1"/>
          </p:cNvSpPr>
          <p:nvPr/>
        </p:nvSpPr>
        <p:spPr bwMode="auto">
          <a:xfrm>
            <a:off x="1485900" y="1143000"/>
            <a:ext cx="1943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9116" name="Rectangle 28"/>
          <p:cNvSpPr>
            <a:spLocks noChangeArrowheads="1"/>
          </p:cNvSpPr>
          <p:nvPr/>
        </p:nvSpPr>
        <p:spPr bwMode="auto">
          <a:xfrm>
            <a:off x="1485900" y="1143000"/>
            <a:ext cx="13716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9119" name="Rectangle 31"/>
          <p:cNvSpPr>
            <a:spLocks noChangeArrowheads="1"/>
          </p:cNvSpPr>
          <p:nvPr/>
        </p:nvSpPr>
        <p:spPr bwMode="auto">
          <a:xfrm>
            <a:off x="1485900" y="1143000"/>
            <a:ext cx="18288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9121" name="Rectangle 33"/>
          <p:cNvSpPr>
            <a:spLocks noChangeArrowheads="1"/>
          </p:cNvSpPr>
          <p:nvPr/>
        </p:nvSpPr>
        <p:spPr bwMode="auto">
          <a:xfrm>
            <a:off x="1485900" y="1143000"/>
            <a:ext cx="1943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9123" name="Rectangle 35"/>
          <p:cNvSpPr>
            <a:spLocks noChangeArrowheads="1"/>
          </p:cNvSpPr>
          <p:nvPr/>
        </p:nvSpPr>
        <p:spPr bwMode="auto">
          <a:xfrm>
            <a:off x="1485900" y="1143000"/>
            <a:ext cx="13716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9126" name="Rectangle 38"/>
          <p:cNvSpPr>
            <a:spLocks noChangeArrowheads="1"/>
          </p:cNvSpPr>
          <p:nvPr/>
        </p:nvSpPr>
        <p:spPr bwMode="auto">
          <a:xfrm>
            <a:off x="1485900" y="1143000"/>
            <a:ext cx="18288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9128" name="Rectangle 40"/>
          <p:cNvSpPr>
            <a:spLocks noChangeArrowheads="1"/>
          </p:cNvSpPr>
          <p:nvPr/>
        </p:nvSpPr>
        <p:spPr bwMode="auto">
          <a:xfrm>
            <a:off x="1485900" y="1143000"/>
            <a:ext cx="1943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9130" name="Rectangle 42"/>
          <p:cNvSpPr>
            <a:spLocks noChangeArrowheads="1"/>
          </p:cNvSpPr>
          <p:nvPr/>
        </p:nvSpPr>
        <p:spPr bwMode="auto">
          <a:xfrm>
            <a:off x="1485900" y="1143000"/>
            <a:ext cx="13716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9133" name="Rectangle 45"/>
          <p:cNvSpPr>
            <a:spLocks noChangeArrowheads="1"/>
          </p:cNvSpPr>
          <p:nvPr/>
        </p:nvSpPr>
        <p:spPr bwMode="auto">
          <a:xfrm>
            <a:off x="1485900" y="1143000"/>
            <a:ext cx="18288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9135" name="Rectangle 47"/>
          <p:cNvSpPr>
            <a:spLocks noChangeArrowheads="1"/>
          </p:cNvSpPr>
          <p:nvPr/>
        </p:nvSpPr>
        <p:spPr bwMode="auto">
          <a:xfrm>
            <a:off x="1485900" y="1143000"/>
            <a:ext cx="1943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9137" name="Rectangle 49"/>
          <p:cNvSpPr>
            <a:spLocks noChangeArrowheads="1"/>
          </p:cNvSpPr>
          <p:nvPr/>
        </p:nvSpPr>
        <p:spPr bwMode="auto">
          <a:xfrm>
            <a:off x="1485900" y="1143000"/>
            <a:ext cx="13716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89288" name="Group 200"/>
          <p:cNvGraphicFramePr>
            <a:graphicFrameLocks noGrp="1"/>
          </p:cNvGraphicFramePr>
          <p:nvPr/>
        </p:nvGraphicFramePr>
        <p:xfrm>
          <a:off x="323850" y="1341438"/>
          <a:ext cx="8280400" cy="4949826"/>
        </p:xfrm>
        <a:graphic>
          <a:graphicData uri="http://schemas.openxmlformats.org/drawingml/2006/table">
            <a:tbl>
              <a:tblPr/>
              <a:tblGrid>
                <a:gridCol w="2016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6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5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Независимые поставки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Одновременно по всей номенклатуре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Система кратных периодов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7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 выполнения заказа </a:t>
                      </a:r>
                      <a:r>
                        <a:rPr kumimoji="0" lang="ru-RU" sz="13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kumimoji="0" lang="en-US" sz="1300" b="0" i="1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дни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заказов за период </a:t>
                      </a:r>
                      <a:r>
                        <a:rPr kumimoji="0" lang="en-US" sz="13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заказа, </a:t>
                      </a:r>
                      <a:r>
                        <a:rPr kumimoji="0" lang="en-US" sz="13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</a:t>
                      </a:r>
                      <a:r>
                        <a:rPr kumimoji="0" lang="en-US" sz="1300" b="0" i="1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7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Минимальные суммарные затраты за период </a:t>
                      </a:r>
                      <a:r>
                        <a:rPr kumimoji="0" lang="en-US" sz="13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С</a:t>
                      </a:r>
                      <a:r>
                        <a:rPr kumimoji="0" lang="ru-RU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16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89106" name="Object 18"/>
          <p:cNvGraphicFramePr>
            <a:graphicFrameLocks noChangeAspect="1"/>
          </p:cNvGraphicFramePr>
          <p:nvPr/>
        </p:nvGraphicFramePr>
        <p:xfrm>
          <a:off x="2627313" y="2205038"/>
          <a:ext cx="147637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00" name="Формула" r:id="rId3" imgW="1587500" imgH="596900" progId="Equation.3">
                  <p:embed/>
                </p:oleObj>
              </mc:Choice>
              <mc:Fallback>
                <p:oleObj name="Формула" r:id="rId3" imgW="1587500" imgH="5969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2205038"/>
                        <a:ext cx="1476375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105" name="Object 17"/>
          <p:cNvGraphicFramePr>
            <a:graphicFrameLocks noChangeAspect="1"/>
          </p:cNvGraphicFramePr>
          <p:nvPr/>
        </p:nvGraphicFramePr>
        <p:xfrm>
          <a:off x="4937125" y="2060575"/>
          <a:ext cx="1195388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01" name="Формула" r:id="rId5" imgW="1358900" imgH="1104900" progId="Equation.3">
                  <p:embed/>
                </p:oleObj>
              </mc:Choice>
              <mc:Fallback>
                <p:oleObj name="Формула" r:id="rId5" imgW="1358900" imgH="11049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7125" y="2060575"/>
                        <a:ext cx="1195388" cy="971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104" name="Object 16"/>
          <p:cNvGraphicFramePr>
            <a:graphicFrameLocks noChangeAspect="1"/>
          </p:cNvGraphicFramePr>
          <p:nvPr/>
        </p:nvGraphicFramePr>
        <p:xfrm>
          <a:off x="7021513" y="2133600"/>
          <a:ext cx="104775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02" name="Формула" r:id="rId7" imgW="1130300" imgH="596900" progId="Equation.3">
                  <p:embed/>
                </p:oleObj>
              </mc:Choice>
              <mc:Fallback>
                <p:oleObj name="Формула" r:id="rId7" imgW="1130300" imgH="5969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1513" y="2133600"/>
                        <a:ext cx="1047750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102" name="Object 14"/>
          <p:cNvGraphicFramePr>
            <a:graphicFrameLocks noChangeAspect="1"/>
          </p:cNvGraphicFramePr>
          <p:nvPr/>
        </p:nvGraphicFramePr>
        <p:xfrm>
          <a:off x="5219700" y="3141663"/>
          <a:ext cx="60166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03" name="Формула" r:id="rId9" imgW="596900" imgH="508000" progId="Equation.3">
                  <p:embed/>
                </p:oleObj>
              </mc:Choice>
              <mc:Fallback>
                <p:oleObj name="Формула" r:id="rId9" imgW="596900" imgH="5080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3141663"/>
                        <a:ext cx="601663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101" name="Object 13"/>
          <p:cNvGraphicFramePr>
            <a:graphicFrameLocks noChangeAspect="1"/>
          </p:cNvGraphicFramePr>
          <p:nvPr/>
        </p:nvGraphicFramePr>
        <p:xfrm>
          <a:off x="7235825" y="3141663"/>
          <a:ext cx="6508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04" name="Формула" r:id="rId11" imgW="647700" imgH="520700" progId="Equation.3">
                  <p:embed/>
                </p:oleObj>
              </mc:Choice>
              <mc:Fallback>
                <p:oleObj name="Формула" r:id="rId11" imgW="647700" imgH="5207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5825" y="3141663"/>
                        <a:ext cx="650875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103" name="Object 15"/>
          <p:cNvGraphicFramePr>
            <a:graphicFrameLocks noChangeAspect="1"/>
          </p:cNvGraphicFramePr>
          <p:nvPr/>
        </p:nvGraphicFramePr>
        <p:xfrm>
          <a:off x="2625725" y="3141663"/>
          <a:ext cx="65087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05" name="Формула" r:id="rId13" imgW="647700" imgH="558800" progId="Equation.3">
                  <p:embed/>
                </p:oleObj>
              </mc:Choice>
              <mc:Fallback>
                <p:oleObj name="Формула" r:id="rId13" imgW="647700" imgH="5588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725" y="3141663"/>
                        <a:ext cx="650875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8" name="Object 10"/>
          <p:cNvGraphicFramePr>
            <a:graphicFrameLocks noChangeAspect="1"/>
          </p:cNvGraphicFramePr>
          <p:nvPr/>
        </p:nvGraphicFramePr>
        <p:xfrm>
          <a:off x="7164388" y="3789363"/>
          <a:ext cx="8858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06" name="Формула" r:id="rId15" imgW="990600" imgH="508000" progId="Equation.3">
                  <p:embed/>
                </p:oleObj>
              </mc:Choice>
              <mc:Fallback>
                <p:oleObj name="Формула" r:id="rId15" imgW="990600" imgH="5080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388" y="3789363"/>
                        <a:ext cx="8858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9" name="Object 11"/>
          <p:cNvGraphicFramePr>
            <a:graphicFrameLocks noChangeAspect="1"/>
          </p:cNvGraphicFramePr>
          <p:nvPr/>
        </p:nvGraphicFramePr>
        <p:xfrm>
          <a:off x="5145088" y="3789363"/>
          <a:ext cx="5937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07" name="Формула" r:id="rId17" imgW="736600" imgH="508000" progId="Equation.3">
                  <p:embed/>
                </p:oleObj>
              </mc:Choice>
              <mc:Fallback>
                <p:oleObj name="Формула" r:id="rId17" imgW="736600" imgH="5080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5088" y="3789363"/>
                        <a:ext cx="593725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100" name="Object 12"/>
          <p:cNvGraphicFramePr>
            <a:graphicFrameLocks noChangeAspect="1"/>
          </p:cNvGraphicFramePr>
          <p:nvPr/>
        </p:nvGraphicFramePr>
        <p:xfrm>
          <a:off x="2557463" y="3860800"/>
          <a:ext cx="7429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08" name="Формула" r:id="rId19" imgW="800100" imgH="508000" progId="Equation.3">
                  <p:embed/>
                </p:oleObj>
              </mc:Choice>
              <mc:Fallback>
                <p:oleObj name="Формула" r:id="rId19" imgW="800100" imgH="5080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7463" y="3860800"/>
                        <a:ext cx="742950" cy="476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7" name="Object 9"/>
          <p:cNvGraphicFramePr>
            <a:graphicFrameLocks noChangeAspect="1"/>
          </p:cNvGraphicFramePr>
          <p:nvPr/>
        </p:nvGraphicFramePr>
        <p:xfrm>
          <a:off x="2628900" y="4652963"/>
          <a:ext cx="1560513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09" name="Формула" r:id="rId21" imgW="1892300" imgH="889000" progId="Equation.3">
                  <p:embed/>
                </p:oleObj>
              </mc:Choice>
              <mc:Fallback>
                <p:oleObj name="Формула" r:id="rId21" imgW="1892300" imgH="8890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8900" y="4652963"/>
                        <a:ext cx="1560513" cy="73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5" name="Object 7"/>
          <p:cNvGraphicFramePr>
            <a:graphicFrameLocks noChangeAspect="1"/>
          </p:cNvGraphicFramePr>
          <p:nvPr/>
        </p:nvGraphicFramePr>
        <p:xfrm>
          <a:off x="7092950" y="4941888"/>
          <a:ext cx="1077913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10" name="Формула" r:id="rId23" imgW="1282700" imgH="342900" progId="Equation.3">
                  <p:embed/>
                </p:oleObj>
              </mc:Choice>
              <mc:Fallback>
                <p:oleObj name="Формула" r:id="rId23" imgW="1282700" imgH="34290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950" y="4941888"/>
                        <a:ext cx="1077913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6" name="Object 8"/>
          <p:cNvGraphicFramePr>
            <a:graphicFrameLocks noChangeAspect="1"/>
          </p:cNvGraphicFramePr>
          <p:nvPr/>
        </p:nvGraphicFramePr>
        <p:xfrm>
          <a:off x="4935538" y="4581525"/>
          <a:ext cx="1535112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11" name="Формула" r:id="rId25" imgW="1701800" imgH="939800" progId="Equation.3">
                  <p:embed/>
                </p:oleObj>
              </mc:Choice>
              <mc:Fallback>
                <p:oleObj name="Формула" r:id="rId25" imgW="1701800" imgH="9398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5538" y="4581525"/>
                        <a:ext cx="1535112" cy="847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3" name="Object 5"/>
          <p:cNvGraphicFramePr>
            <a:graphicFrameLocks noChangeAspect="1"/>
          </p:cNvGraphicFramePr>
          <p:nvPr/>
        </p:nvGraphicFramePr>
        <p:xfrm>
          <a:off x="4860925" y="5734050"/>
          <a:ext cx="1231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12" name="Формула" r:id="rId27" imgW="1231366" imgH="533169" progId="Equation.3">
                  <p:embed/>
                </p:oleObj>
              </mc:Choice>
              <mc:Fallback>
                <p:oleObj name="Формула" r:id="rId27" imgW="1231366" imgH="533169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925" y="5734050"/>
                        <a:ext cx="12319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4" name="Object 6"/>
          <p:cNvGraphicFramePr>
            <a:graphicFrameLocks noChangeAspect="1"/>
          </p:cNvGraphicFramePr>
          <p:nvPr/>
        </p:nvGraphicFramePr>
        <p:xfrm>
          <a:off x="2268538" y="5734050"/>
          <a:ext cx="130492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13" name="Формула" r:id="rId29" imgW="1308100" imgH="558800" progId="Equation.3">
                  <p:embed/>
                </p:oleObj>
              </mc:Choice>
              <mc:Fallback>
                <p:oleObj name="Формула" r:id="rId29" imgW="1308100" imgH="55880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5734050"/>
                        <a:ext cx="1304925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395288" y="404813"/>
            <a:ext cx="82296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/>
              <a:t>Различные варианты стратегии многономенклатурных поставок:</a:t>
            </a:r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0" y="14811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0117" name="Object 5"/>
          <p:cNvGraphicFramePr>
            <a:graphicFrameLocks noChangeAspect="1"/>
          </p:cNvGraphicFramePr>
          <p:nvPr/>
        </p:nvGraphicFramePr>
        <p:xfrm>
          <a:off x="1474788" y="1196975"/>
          <a:ext cx="6051550" cy="428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1411" name="Рисунок" r:id="rId3" imgW="5497068" imgH="3895344" progId="Word.Picture.8">
                  <p:embed/>
                </p:oleObj>
              </mc:Choice>
              <mc:Fallback>
                <p:oleObj name="Рисунок" r:id="rId3" imgW="5497068" imgH="3895344" progId="Word.Picture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4788" y="1196975"/>
                        <a:ext cx="6051550" cy="4287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24" name="Rectangle 12"/>
          <p:cNvSpPr>
            <a:spLocks noChangeArrowheads="1"/>
          </p:cNvSpPr>
          <p:nvPr/>
        </p:nvSpPr>
        <p:spPr bwMode="auto">
          <a:xfrm>
            <a:off x="323850" y="5265738"/>
            <a:ext cx="82804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1400">
                <a:cs typeface="Times New Roman" pitchFamily="18" charset="0"/>
              </a:rPr>
              <a:t>а – независимая поставка; б – одновременная поставка;</a:t>
            </a:r>
            <a:endParaRPr lang="ru-RU" sz="900"/>
          </a:p>
          <a:p>
            <a:pPr eaLnBrk="0" hangingPunct="0"/>
            <a:r>
              <a:rPr lang="ru-RU" sz="1400">
                <a:cs typeface="Times New Roman" pitchFamily="18" charset="0"/>
              </a:rPr>
              <a:t> в – кратная поставка.</a:t>
            </a:r>
            <a:endParaRPr lang="ru-RU" sz="900"/>
          </a:p>
          <a:p>
            <a:pPr eaLnBrk="0" hangingPunct="0"/>
            <a:endParaRPr lang="ru-RU"/>
          </a:p>
        </p:txBody>
      </p:sp>
      <p:sp>
        <p:nvSpPr>
          <p:cNvPr id="90125" name="Rectangle 13"/>
          <p:cNvSpPr>
            <a:spLocks noChangeArrowheads="1"/>
          </p:cNvSpPr>
          <p:nvPr/>
        </p:nvSpPr>
        <p:spPr bwMode="auto">
          <a:xfrm>
            <a:off x="323850" y="5805488"/>
            <a:ext cx="5834063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1400">
                <a:cs typeface="Times New Roman" pitchFamily="18" charset="0"/>
              </a:rPr>
              <a:t>    - 1-й вид продукции</a:t>
            </a:r>
            <a:r>
              <a:rPr lang="en-US" sz="1400">
                <a:cs typeface="Times New Roman" pitchFamily="18" charset="0"/>
              </a:rPr>
              <a:t>      - </a:t>
            </a:r>
            <a:r>
              <a:rPr lang="ru-RU" sz="1400">
                <a:cs typeface="Times New Roman" pitchFamily="18" charset="0"/>
              </a:rPr>
              <a:t>2-й вид продукции;     </a:t>
            </a:r>
            <a:endParaRPr lang="en-US" sz="1400">
              <a:cs typeface="Times New Roman" pitchFamily="18" charset="0"/>
            </a:endParaRPr>
          </a:p>
          <a:p>
            <a:endParaRPr lang="en-US" sz="1400">
              <a:cs typeface="Times New Roman" pitchFamily="18" charset="0"/>
            </a:endParaRPr>
          </a:p>
          <a:p>
            <a:r>
              <a:rPr lang="en-US" sz="1400">
                <a:cs typeface="Times New Roman" pitchFamily="18" charset="0"/>
              </a:rPr>
              <a:t>  </a:t>
            </a:r>
            <a:r>
              <a:rPr lang="ru-RU" sz="1400">
                <a:cs typeface="Times New Roman" pitchFamily="18" charset="0"/>
              </a:rPr>
              <a:t>  - 3-й вид продукции; </a:t>
            </a:r>
            <a:r>
              <a:rPr lang="en-US" sz="1400">
                <a:cs typeface="Times New Roman" pitchFamily="18" charset="0"/>
              </a:rPr>
              <a:t>   </a:t>
            </a:r>
            <a:r>
              <a:rPr lang="ru-RU" sz="1400">
                <a:cs typeface="Times New Roman" pitchFamily="18" charset="0"/>
              </a:rPr>
              <a:t>- </a:t>
            </a:r>
            <a:r>
              <a:rPr lang="en-US" sz="1400">
                <a:cs typeface="Times New Roman" pitchFamily="18" charset="0"/>
              </a:rPr>
              <a:t>4</a:t>
            </a:r>
            <a:r>
              <a:rPr lang="ru-RU" sz="1400">
                <a:cs typeface="Times New Roman" pitchFamily="18" charset="0"/>
              </a:rPr>
              <a:t>-й</a:t>
            </a:r>
            <a:r>
              <a:rPr lang="en-US" sz="1400">
                <a:cs typeface="Times New Roman" pitchFamily="18" charset="0"/>
              </a:rPr>
              <a:t> </a:t>
            </a:r>
            <a:r>
              <a:rPr lang="ru-RU" sz="1400">
                <a:cs typeface="Times New Roman" pitchFamily="18" charset="0"/>
              </a:rPr>
              <a:t>вид продукции.</a:t>
            </a:r>
          </a:p>
          <a:p>
            <a:endParaRPr lang="en-US" sz="1400">
              <a:cs typeface="Times New Roman" pitchFamily="18" charset="0"/>
            </a:endParaRPr>
          </a:p>
          <a:p>
            <a:endParaRPr lang="ru-RU" sz="900"/>
          </a:p>
          <a:p>
            <a:pPr eaLnBrk="0" hangingPunct="0"/>
            <a:r>
              <a:rPr lang="ru-RU" sz="1400">
                <a:cs typeface="Times New Roman" pitchFamily="18" charset="0"/>
              </a:rPr>
              <a:t>     </a:t>
            </a:r>
          </a:p>
        </p:txBody>
      </p:sp>
      <p:pic>
        <p:nvPicPr>
          <p:cNvPr id="90127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5876925"/>
            <a:ext cx="163513" cy="190500"/>
          </a:xfrm>
          <a:prstGeom prst="rect">
            <a:avLst/>
          </a:prstGeom>
          <a:noFill/>
        </p:spPr>
      </p:pic>
      <p:pic>
        <p:nvPicPr>
          <p:cNvPr id="90128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8538" y="5876925"/>
            <a:ext cx="190500" cy="200025"/>
          </a:xfrm>
          <a:prstGeom prst="rect">
            <a:avLst/>
          </a:prstGeom>
          <a:solidFill>
            <a:schemeClr val="folHlink"/>
          </a:solidFill>
        </p:spPr>
      </p:pic>
      <p:pic>
        <p:nvPicPr>
          <p:cNvPr id="90129" name="Picture 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850" y="6308725"/>
            <a:ext cx="190500" cy="180975"/>
          </a:xfrm>
          <a:prstGeom prst="rect">
            <a:avLst/>
          </a:prstGeom>
          <a:noFill/>
        </p:spPr>
      </p:pic>
      <p:pic>
        <p:nvPicPr>
          <p:cNvPr id="90130" name="Picture 1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95513" y="6308725"/>
            <a:ext cx="219075" cy="171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395288" y="404813"/>
            <a:ext cx="82296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/>
              <a:t>Многопродуктовые  поставки:</a:t>
            </a:r>
          </a:p>
        </p:txBody>
      </p:sp>
      <p:graphicFrame>
        <p:nvGraphicFramePr>
          <p:cNvPr id="91198" name="Group 62"/>
          <p:cNvGraphicFramePr>
            <a:graphicFrameLocks noGrp="1"/>
          </p:cNvGraphicFramePr>
          <p:nvPr>
            <p:ph/>
          </p:nvPr>
        </p:nvGraphicFramePr>
        <p:xfrm>
          <a:off x="755650" y="1412875"/>
          <a:ext cx="7654925" cy="4566921"/>
        </p:xfrm>
        <a:graphic>
          <a:graphicData uri="http://schemas.openxmlformats.org/drawingml/2006/table">
            <a:tbl>
              <a:tblPr/>
              <a:tblGrid>
                <a:gridCol w="3240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14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5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параметра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Расчетная формула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Минимальные суммарные затраты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                                                                                      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0&lt;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*≤1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Множитель Лагранжа -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Z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9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Оптимальная величина поставки каждым из М поставщиков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Минимальные суммарные затраты, включающие затраты на поставки и хранение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Оптимальная величина суммарных затрат, включающих затраты на поставки, хранение и ограничение на капитал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1175" name="Rectangle 39"/>
          <p:cNvSpPr>
            <a:spLocks noChangeArrowheads="1"/>
          </p:cNvSpPr>
          <p:nvPr/>
        </p:nvSpPr>
        <p:spPr bwMode="auto">
          <a:xfrm>
            <a:off x="0" y="3086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1174" name="Object 38"/>
          <p:cNvGraphicFramePr>
            <a:graphicFrameLocks noChangeAspect="1"/>
          </p:cNvGraphicFramePr>
          <p:nvPr/>
        </p:nvGraphicFramePr>
        <p:xfrm>
          <a:off x="4429125" y="1916113"/>
          <a:ext cx="29591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440" name="Формула" r:id="rId3" imgW="2959100" imgH="685800" progId="Equation.3">
                  <p:embed/>
                </p:oleObj>
              </mc:Choice>
              <mc:Fallback>
                <p:oleObj name="Формула" r:id="rId3" imgW="2959100" imgH="6858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5" y="1916113"/>
                        <a:ext cx="2959100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77" name="Rectangle 41"/>
          <p:cNvSpPr>
            <a:spLocks noChangeArrowheads="1"/>
          </p:cNvSpPr>
          <p:nvPr/>
        </p:nvSpPr>
        <p:spPr bwMode="auto">
          <a:xfrm>
            <a:off x="0" y="3276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1176" name="Object 40"/>
          <p:cNvGraphicFramePr>
            <a:graphicFrameLocks noChangeAspect="1"/>
          </p:cNvGraphicFramePr>
          <p:nvPr/>
        </p:nvGraphicFramePr>
        <p:xfrm>
          <a:off x="4140200" y="2708275"/>
          <a:ext cx="197326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441" name="Формула" r:id="rId5" imgW="1968500" imgH="304800" progId="Equation.3">
                  <p:embed/>
                </p:oleObj>
              </mc:Choice>
              <mc:Fallback>
                <p:oleObj name="Формула" r:id="rId5" imgW="1968500" imgH="3048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2708275"/>
                        <a:ext cx="1973263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79" name="Rectangle 43"/>
          <p:cNvSpPr>
            <a:spLocks noChangeArrowheads="1"/>
          </p:cNvSpPr>
          <p:nvPr/>
        </p:nvSpPr>
        <p:spPr bwMode="auto">
          <a:xfrm>
            <a:off x="0" y="3162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1178" name="Object 42"/>
          <p:cNvGraphicFramePr>
            <a:graphicFrameLocks noChangeAspect="1"/>
          </p:cNvGraphicFramePr>
          <p:nvPr/>
        </p:nvGraphicFramePr>
        <p:xfrm>
          <a:off x="6515100" y="2636838"/>
          <a:ext cx="15367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442" name="Формула" r:id="rId7" imgW="1536033" imgH="533169" progId="Equation.3">
                  <p:embed/>
                </p:oleObj>
              </mc:Choice>
              <mc:Fallback>
                <p:oleObj name="Формула" r:id="rId7" imgW="1536033" imgH="533169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5100" y="2636838"/>
                        <a:ext cx="15367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81" name="Rectangle 45"/>
          <p:cNvSpPr>
            <a:spLocks noChangeArrowheads="1"/>
          </p:cNvSpPr>
          <p:nvPr/>
        </p:nvSpPr>
        <p:spPr bwMode="auto">
          <a:xfrm>
            <a:off x="0" y="3128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1180" name="Object 44"/>
          <p:cNvGraphicFramePr>
            <a:graphicFrameLocks noChangeAspect="1"/>
          </p:cNvGraphicFramePr>
          <p:nvPr/>
        </p:nvGraphicFramePr>
        <p:xfrm>
          <a:off x="5219700" y="3284538"/>
          <a:ext cx="149701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443" name="Формула" r:id="rId9" imgW="1498600" imgH="596900" progId="Equation.3">
                  <p:embed/>
                </p:oleObj>
              </mc:Choice>
              <mc:Fallback>
                <p:oleObj name="Формула" r:id="rId9" imgW="1498600" imgH="5969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3284538"/>
                        <a:ext cx="1497013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84" name="Rectangle 48"/>
          <p:cNvSpPr>
            <a:spLocks noChangeArrowheads="1"/>
          </p:cNvSpPr>
          <p:nvPr/>
        </p:nvSpPr>
        <p:spPr bwMode="auto">
          <a:xfrm>
            <a:off x="0" y="3157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1183" name="Object 47"/>
          <p:cNvGraphicFramePr>
            <a:graphicFrameLocks noChangeAspect="1"/>
          </p:cNvGraphicFramePr>
          <p:nvPr/>
        </p:nvGraphicFramePr>
        <p:xfrm>
          <a:off x="5003800" y="4076700"/>
          <a:ext cx="187801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444" name="Формула" r:id="rId11" imgW="1879600" imgH="546100" progId="Equation.3">
                  <p:embed/>
                </p:oleObj>
              </mc:Choice>
              <mc:Fallback>
                <p:oleObj name="Формула" r:id="rId11" imgW="1879600" imgH="5461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4076700"/>
                        <a:ext cx="1878013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87" name="Rectangle 51"/>
          <p:cNvSpPr>
            <a:spLocks noChangeArrowheads="1"/>
          </p:cNvSpPr>
          <p:nvPr/>
        </p:nvSpPr>
        <p:spPr bwMode="auto">
          <a:xfrm>
            <a:off x="0" y="32527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1186" name="Object 50"/>
          <p:cNvGraphicFramePr>
            <a:graphicFrameLocks noChangeAspect="1"/>
          </p:cNvGraphicFramePr>
          <p:nvPr/>
        </p:nvGraphicFramePr>
        <p:xfrm>
          <a:off x="5219700" y="5013325"/>
          <a:ext cx="1592263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445" name="Формула" r:id="rId13" imgW="1586811" imgH="355446" progId="Equation.3">
                  <p:embed/>
                </p:oleObj>
              </mc:Choice>
              <mc:Fallback>
                <p:oleObj name="Формула" r:id="rId13" imgW="1586811" imgH="355446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5013325"/>
                        <a:ext cx="1592263" cy="352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381000" y="381000"/>
            <a:ext cx="7848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400" b="1"/>
              <a:t/>
            </a:r>
            <a:br>
              <a:rPr lang="en-US" sz="2400" b="1"/>
            </a:br>
            <a:r>
              <a:rPr lang="ru-RU" b="1"/>
              <a:t>Алгоритм принятия решения при многопродуктовых поставках:</a:t>
            </a:r>
            <a:br>
              <a:rPr lang="ru-RU" b="1"/>
            </a:b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0" y="-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3194" name="Rectangle 10"/>
          <p:cNvSpPr>
            <a:spLocks noChangeArrowheads="1"/>
          </p:cNvSpPr>
          <p:nvPr/>
        </p:nvSpPr>
        <p:spPr bwMode="auto">
          <a:xfrm>
            <a:off x="0" y="-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3195" name="Object 11"/>
          <p:cNvGraphicFramePr>
            <a:graphicFrameLocks noChangeAspect="1"/>
          </p:cNvGraphicFramePr>
          <p:nvPr/>
        </p:nvGraphicFramePr>
        <p:xfrm>
          <a:off x="2362200" y="990600"/>
          <a:ext cx="4046538" cy="624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459" name="Рисунок" r:id="rId3" imgW="5760720" imgH="8892540" progId="Word.Picture.8">
                  <p:embed/>
                </p:oleObj>
              </mc:Choice>
              <mc:Fallback>
                <p:oleObj name="Рисунок" r:id="rId3" imgW="5760720" imgH="8892540" progId="Word.Picture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990600"/>
                        <a:ext cx="4046538" cy="6248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12875"/>
            <a:ext cx="8229600" cy="4752975"/>
          </a:xfrm>
        </p:spPr>
        <p:txBody>
          <a:bodyPr/>
          <a:lstStyle/>
          <a:p>
            <a:pPr marL="0" indent="0">
              <a:spcBef>
                <a:spcPct val="30000"/>
              </a:spcBef>
              <a:spcAft>
                <a:spcPct val="30000"/>
              </a:spcAft>
              <a:buFontTx/>
              <a:buNone/>
            </a:pPr>
            <a:r>
              <a:rPr lang="ru-RU" sz="1800">
                <a:latin typeface="Times New Roman" pitchFamily="18" charset="0"/>
              </a:rPr>
              <a:t>- постепенный переход от допущений, принятых при выводе формулы Уилсона и ее модификаций, путем введения реальных параметров (случайных, взаимосвязанных и взаимозависимых), отражающих большее количество факторов и составляющих затрат;</a:t>
            </a:r>
          </a:p>
          <a:p>
            <a:pPr marL="0" indent="0">
              <a:spcBef>
                <a:spcPct val="30000"/>
              </a:spcBef>
              <a:spcAft>
                <a:spcPct val="30000"/>
              </a:spcAft>
              <a:buFont typeface="Wingdings" pitchFamily="2" charset="2"/>
              <a:buNone/>
            </a:pPr>
            <a:r>
              <a:rPr lang="ru-RU" sz="1800">
                <a:latin typeface="Times New Roman" pitchFamily="18" charset="0"/>
              </a:rPr>
              <a:t>- обязательный учет в модели всевозможных ограничений, связанных с воздействием внутренних и внешних факторов;</a:t>
            </a:r>
          </a:p>
          <a:p>
            <a:pPr marL="0" indent="0">
              <a:spcBef>
                <a:spcPct val="30000"/>
              </a:spcBef>
              <a:spcAft>
                <a:spcPct val="30000"/>
              </a:spcAft>
              <a:buFont typeface="Wingdings" pitchFamily="2" charset="2"/>
              <a:buNone/>
            </a:pPr>
            <a:r>
              <a:rPr lang="ru-RU" sz="1800">
                <a:latin typeface="Times New Roman" pitchFamily="18" charset="0"/>
              </a:rPr>
              <a:t>- подробный, достоверный анализ всех затрат (издержек, расходов), их идентификация и однозначная трактовка;</a:t>
            </a:r>
          </a:p>
          <a:p>
            <a:pPr marL="0" indent="0">
              <a:spcBef>
                <a:spcPct val="30000"/>
              </a:spcBef>
              <a:spcAft>
                <a:spcPct val="30000"/>
              </a:spcAft>
              <a:buFont typeface="Wingdings" pitchFamily="2" charset="2"/>
              <a:buNone/>
            </a:pPr>
            <a:r>
              <a:rPr lang="ru-RU" sz="1800">
                <a:latin typeface="Times New Roman" pitchFamily="18" charset="0"/>
              </a:rPr>
              <a:t>- разумное усложнение модели, ее дифференциация, без которой невозможно приблизить аналитические зависимости к практическим прикладным задачам;</a:t>
            </a:r>
          </a:p>
          <a:p>
            <a:pPr marL="0" indent="0">
              <a:spcBef>
                <a:spcPct val="30000"/>
              </a:spcBef>
              <a:spcAft>
                <a:spcPct val="30000"/>
              </a:spcAft>
              <a:buFont typeface="Wingdings" pitchFamily="2" charset="2"/>
              <a:buNone/>
            </a:pPr>
            <a:r>
              <a:rPr lang="ru-RU" sz="1800">
                <a:latin typeface="Times New Roman" pitchFamily="18" charset="0"/>
              </a:rPr>
              <a:t>- разработка специального пакета для ПК, позволяющего проводить расчеты для всей гаммы возможных вариантов модели </a:t>
            </a:r>
            <a:r>
              <a:rPr lang="en-US" sz="1800">
                <a:latin typeface="Times New Roman" pitchFamily="18" charset="0"/>
              </a:rPr>
              <a:t>EOQ</a:t>
            </a:r>
            <a:r>
              <a:rPr lang="ru-RU" sz="1800">
                <a:latin typeface="Times New Roman" pitchFamily="18" charset="0"/>
              </a:rPr>
              <a:t>, анализировать их и осуществлять выбор эффективных решений.</a:t>
            </a:r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395288" y="404813"/>
            <a:ext cx="82296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/>
              <a:t>Перспективы развития модели </a:t>
            </a:r>
            <a:r>
              <a:rPr lang="en-US" sz="2000" b="1"/>
              <a:t>EOQ</a:t>
            </a:r>
            <a:r>
              <a:rPr lang="ru-RU" sz="2000" b="1"/>
              <a:t>: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12875"/>
            <a:ext cx="8229600" cy="4752975"/>
          </a:xfrm>
        </p:spPr>
        <p:txBody>
          <a:bodyPr/>
          <a:lstStyle/>
          <a:p>
            <a:pPr marL="0" indent="0">
              <a:spcBef>
                <a:spcPct val="30000"/>
              </a:spcBef>
              <a:spcAft>
                <a:spcPct val="30000"/>
              </a:spcAft>
              <a:buFontTx/>
              <a:buNone/>
            </a:pPr>
            <a:r>
              <a:rPr lang="ru-RU" sz="1800">
                <a:latin typeface="Times New Roman" pitchFamily="18" charset="0"/>
              </a:rPr>
              <a:t>- постепенный переход от допущений, принятых при выводе формулы Уилсона и ее модификаций, путем введения реальных параметров (случайных, взаимосвязанных и взаимозависимых), отражающих большее количество факторов и составляющих затрат;</a:t>
            </a:r>
          </a:p>
          <a:p>
            <a:pPr marL="0" indent="0">
              <a:spcBef>
                <a:spcPct val="30000"/>
              </a:spcBef>
              <a:spcAft>
                <a:spcPct val="30000"/>
              </a:spcAft>
              <a:buFont typeface="Wingdings" pitchFamily="2" charset="2"/>
              <a:buNone/>
            </a:pPr>
            <a:r>
              <a:rPr lang="ru-RU" sz="1800">
                <a:latin typeface="Times New Roman" pitchFamily="18" charset="0"/>
              </a:rPr>
              <a:t>- обязательный учет в модели всевозможных ограничений, связанных с воздействием внутренних и внешних факторов;</a:t>
            </a:r>
          </a:p>
          <a:p>
            <a:pPr marL="0" indent="0">
              <a:spcBef>
                <a:spcPct val="30000"/>
              </a:spcBef>
              <a:spcAft>
                <a:spcPct val="30000"/>
              </a:spcAft>
              <a:buFont typeface="Wingdings" pitchFamily="2" charset="2"/>
              <a:buNone/>
            </a:pPr>
            <a:r>
              <a:rPr lang="ru-RU" sz="1800">
                <a:latin typeface="Times New Roman" pitchFamily="18" charset="0"/>
              </a:rPr>
              <a:t>- подробный, достоверный анализ всех затрат (издержек, расходов), их идентификация и однозначная трактовка;</a:t>
            </a:r>
          </a:p>
          <a:p>
            <a:pPr marL="0" indent="0">
              <a:spcBef>
                <a:spcPct val="30000"/>
              </a:spcBef>
              <a:spcAft>
                <a:spcPct val="30000"/>
              </a:spcAft>
              <a:buFont typeface="Wingdings" pitchFamily="2" charset="2"/>
              <a:buNone/>
            </a:pPr>
            <a:r>
              <a:rPr lang="ru-RU" sz="1800">
                <a:latin typeface="Times New Roman" pitchFamily="18" charset="0"/>
              </a:rPr>
              <a:t>- разумное усложнение модели, ее дифференциация, без которой невозможно приблизить аналитические зависимости к практическим прикладным задачам;</a:t>
            </a:r>
          </a:p>
          <a:p>
            <a:pPr marL="0" indent="0">
              <a:spcBef>
                <a:spcPct val="30000"/>
              </a:spcBef>
              <a:spcAft>
                <a:spcPct val="30000"/>
              </a:spcAft>
              <a:buFont typeface="Wingdings" pitchFamily="2" charset="2"/>
              <a:buNone/>
            </a:pPr>
            <a:r>
              <a:rPr lang="ru-RU" sz="1800">
                <a:latin typeface="Times New Roman" pitchFamily="18" charset="0"/>
              </a:rPr>
              <a:t>- разработка специального пакета для ПК, позволяющего проводить расчеты для всей гаммы возможных вариантов модели </a:t>
            </a:r>
            <a:r>
              <a:rPr lang="en-US" sz="1800">
                <a:latin typeface="Times New Roman" pitchFamily="18" charset="0"/>
              </a:rPr>
              <a:t>EOQ</a:t>
            </a:r>
            <a:r>
              <a:rPr lang="ru-RU" sz="1800">
                <a:latin typeface="Times New Roman" pitchFamily="18" charset="0"/>
              </a:rPr>
              <a:t>, анализировать их и осуществлять выбор эффективных решений.</a:t>
            </a:r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395288" y="404813"/>
            <a:ext cx="82296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/>
              <a:t>Перспективы развития модели </a:t>
            </a:r>
            <a:r>
              <a:rPr lang="en-US" sz="2000" b="1"/>
              <a:t>EOQ</a:t>
            </a:r>
            <a:r>
              <a:rPr lang="ru-RU" sz="2000" b="1"/>
              <a:t>: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3705F3F-E4D5-4F14-AA35-7B6B90CCC9F8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576263"/>
          </a:xfrm>
        </p:spPr>
        <p:txBody>
          <a:bodyPr/>
          <a:lstStyle/>
          <a:p>
            <a:pPr eaLnBrk="1" hangingPunct="1"/>
            <a:r>
              <a:rPr lang="ru-RU" sz="2400" b="1" smtClean="0"/>
              <a:t>Этапы развития логистики</a:t>
            </a:r>
          </a:p>
        </p:txBody>
      </p:sp>
      <p:graphicFrame>
        <p:nvGraphicFramePr>
          <p:cNvPr id="144424" name="Group 40"/>
          <p:cNvGraphicFramePr>
            <a:graphicFrameLocks noGrp="1"/>
          </p:cNvGraphicFramePr>
          <p:nvPr>
            <p:ph type="tbl" idx="1"/>
          </p:nvPr>
        </p:nvGraphicFramePr>
        <p:xfrm>
          <a:off x="468313" y="908050"/>
          <a:ext cx="8229600" cy="4809490"/>
        </p:xfrm>
        <a:graphic>
          <a:graphicData uri="http://schemas.openxmlformats.org/drawingml/2006/table">
            <a:tbl>
              <a:tblPr/>
              <a:tblGrid>
                <a:gridCol w="1079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50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0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Период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Определение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Конец 1960-х годов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Логистика – это менеджмент всех видов деятельности, которые способствуют движению и координации спроса и предложения на товары в определенном месте и в заданное время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6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1970-е годы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Логистика – широкий диапазон деятельности, связанный с эффек-тивным движением конечных продуктов от конца производственной линии к покупателю, в некоторых случаях включающий движение сырья от источника снабжения до начала производственной линии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1980-е годы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Логистика есть процесс планирования, выполнения и контроля эффек-тивного с точки зрения снижения затрат потока запасов сырья, материалов, незавершенного производства, готовой продукции, и связанной информации от точки зарождения до точки потребления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Конец 1990-х годов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Логистика – это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часть процесса в цепях поставок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в ходе которого планируется, реализуется и контролируется эффективный и производи-тельный поток товаров, их запасы, сервис и связанная информация от точки их зарождения до точки поглощения (потребления) с целью удовлетворения требований потребителей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168" name="Line 41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997200"/>
            <a:ext cx="8229600" cy="3384550"/>
          </a:xfrm>
        </p:spPr>
        <p:txBody>
          <a:bodyPr/>
          <a:lstStyle/>
          <a:p>
            <a:pPr marL="0" indent="0" defTabSz="360363">
              <a:lnSpc>
                <a:spcPct val="80000"/>
              </a:lnSpc>
              <a:buFont typeface="Wingdings" pitchFamily="2" charset="2"/>
              <a:buNone/>
            </a:pPr>
            <a:r>
              <a:rPr lang="ru-RU" sz="1600">
                <a:latin typeface="Times New Roman" pitchFamily="18" charset="0"/>
              </a:rPr>
              <a:t>где   γ – к</a:t>
            </a:r>
            <a:r>
              <a:rPr lang="en-US" sz="1600">
                <a:latin typeface="Times New Roman" pitchFamily="18" charset="0"/>
              </a:rPr>
              <a:t>-</a:t>
            </a:r>
            <a:r>
              <a:rPr lang="ru-RU" sz="1600">
                <a:latin typeface="Times New Roman" pitchFamily="18" charset="0"/>
              </a:rPr>
              <a:t>т, входящий в линейное уравнение скидок с цены единицы товара в зависимости от объема заказа;</a:t>
            </a:r>
          </a:p>
          <a:p>
            <a:pPr marL="0" indent="0" defTabSz="360363">
              <a:lnSpc>
                <a:spcPct val="80000"/>
              </a:lnSpc>
              <a:buFont typeface="Wingdings" pitchFamily="2" charset="2"/>
              <a:buNone/>
            </a:pPr>
            <a:r>
              <a:rPr lang="ru-RU" sz="1600" i="1">
                <a:latin typeface="Times New Roman" pitchFamily="18" charset="0"/>
              </a:rPr>
              <a:t>	С</a:t>
            </a:r>
            <a:r>
              <a:rPr lang="ru-RU" sz="1600">
                <a:latin typeface="Times New Roman" pitchFamily="18" charset="0"/>
              </a:rPr>
              <a:t>о – затраты на заказ;</a:t>
            </a:r>
          </a:p>
          <a:p>
            <a:pPr marL="0" indent="0" defTabSz="360363">
              <a:lnSpc>
                <a:spcPct val="80000"/>
              </a:lnSpc>
              <a:buFont typeface="Wingdings" pitchFamily="2" charset="2"/>
              <a:buNone/>
            </a:pPr>
            <a:r>
              <a:rPr lang="ru-RU" sz="1600" i="1">
                <a:latin typeface="Times New Roman" pitchFamily="18" charset="0"/>
              </a:rPr>
              <a:t>	С</a:t>
            </a:r>
            <a:r>
              <a:rPr lang="ru-RU" sz="1600">
                <a:latin typeface="Times New Roman" pitchFamily="18" charset="0"/>
              </a:rPr>
              <a:t>т(</a:t>
            </a:r>
            <a:r>
              <a:rPr lang="en-US" sz="1600" i="1">
                <a:latin typeface="Times New Roman" pitchFamily="18" charset="0"/>
              </a:rPr>
              <a:t>g</a:t>
            </a:r>
            <a:r>
              <a:rPr lang="ru-RU" sz="1600">
                <a:latin typeface="Times New Roman" pitchFamily="18" charset="0"/>
              </a:rPr>
              <a:t>*,</a:t>
            </a:r>
            <a:r>
              <a:rPr lang="en-US" sz="1600" i="1">
                <a:latin typeface="Times New Roman" pitchFamily="18" charset="0"/>
              </a:rPr>
              <a:t>L</a:t>
            </a:r>
            <a:r>
              <a:rPr lang="ru-RU" sz="1600">
                <a:latin typeface="Times New Roman" pitchFamily="18" charset="0"/>
              </a:rPr>
              <a:t> ,</a:t>
            </a:r>
            <a:r>
              <a:rPr lang="en-US" sz="1600" i="1">
                <a:latin typeface="Times New Roman" pitchFamily="18" charset="0"/>
              </a:rPr>
              <a:t>t</a:t>
            </a:r>
            <a:r>
              <a:rPr lang="ru-RU" sz="1600">
                <a:latin typeface="Times New Roman" pitchFamily="18" charset="0"/>
              </a:rPr>
              <a:t>к) – затраты на транспортировку;</a:t>
            </a:r>
          </a:p>
          <a:p>
            <a:pPr marL="0" indent="0" defTabSz="360363">
              <a:lnSpc>
                <a:spcPct val="80000"/>
              </a:lnSpc>
              <a:buFont typeface="Wingdings" pitchFamily="2" charset="2"/>
              <a:buNone/>
            </a:pPr>
            <a:r>
              <a:rPr lang="ru-RU" sz="1600">
                <a:latin typeface="Times New Roman" pitchFamily="18" charset="0"/>
              </a:rPr>
              <a:t>	Δ1 – к-т, который отражает долю затрат на хранение, связанную со страхованием, учетом рисков, налогами и др., и зависящий от цены единицы товара </a:t>
            </a:r>
            <a:r>
              <a:rPr lang="ru-RU" sz="1600" i="1">
                <a:latin typeface="Times New Roman" pitchFamily="18" charset="0"/>
              </a:rPr>
              <a:t>С</a:t>
            </a:r>
            <a:r>
              <a:rPr lang="ru-RU" sz="1600">
                <a:latin typeface="Times New Roman" pitchFamily="18" charset="0"/>
              </a:rPr>
              <a:t>п и средней его величины за расчетный период;</a:t>
            </a:r>
          </a:p>
          <a:p>
            <a:pPr marL="0" indent="0" defTabSz="360363">
              <a:lnSpc>
                <a:spcPct val="80000"/>
              </a:lnSpc>
              <a:buFont typeface="Wingdings" pitchFamily="2" charset="2"/>
              <a:buNone/>
            </a:pPr>
            <a:r>
              <a:rPr lang="ru-RU" sz="1600">
                <a:latin typeface="Times New Roman" pitchFamily="18" charset="0"/>
              </a:rPr>
              <a:t>	Δ2 – к-т, который отражает долю затрат на хранение, связанную с площадью (объемом) склада, занимаемой данной партией поставки;</a:t>
            </a:r>
            <a:endParaRPr lang="ru-RU" sz="1600" i="1">
              <a:latin typeface="Times New Roman" pitchFamily="18" charset="0"/>
            </a:endParaRPr>
          </a:p>
          <a:p>
            <a:pPr marL="0" indent="0" defTabSz="360363">
              <a:lnSpc>
                <a:spcPct val="80000"/>
              </a:lnSpc>
              <a:buFont typeface="Wingdings" pitchFamily="2" charset="2"/>
              <a:buNone/>
            </a:pPr>
            <a:r>
              <a:rPr lang="ru-RU" sz="1600" i="1">
                <a:latin typeface="Times New Roman" pitchFamily="18" charset="0"/>
              </a:rPr>
              <a:t>	α</a:t>
            </a:r>
            <a:r>
              <a:rPr lang="ru-RU" sz="1600">
                <a:latin typeface="Times New Roman" pitchFamily="18" charset="0"/>
              </a:rPr>
              <a:t>  – затраты на хранение единицы продукции с учетом занимаемой площади (объема);</a:t>
            </a:r>
            <a:endParaRPr lang="ru-RU" sz="1600" i="1">
              <a:latin typeface="Times New Roman" pitchFamily="18" charset="0"/>
            </a:endParaRPr>
          </a:p>
          <a:p>
            <a:pPr marL="0" indent="0" defTabSz="360363">
              <a:lnSpc>
                <a:spcPct val="80000"/>
              </a:lnSpc>
              <a:buFont typeface="Wingdings" pitchFamily="2" charset="2"/>
              <a:buNone/>
            </a:pPr>
            <a:r>
              <a:rPr lang="ru-RU" sz="1600" i="1">
                <a:latin typeface="Times New Roman" pitchFamily="18" charset="0"/>
              </a:rPr>
              <a:t>	к</a:t>
            </a:r>
            <a:r>
              <a:rPr lang="ru-RU" sz="1600">
                <a:latin typeface="Times New Roman" pitchFamily="18" charset="0"/>
              </a:rPr>
              <a:t> – коэффициент, учитывающий габариты единицы продукции (площадь или объем); </a:t>
            </a:r>
          </a:p>
          <a:p>
            <a:pPr marL="0" indent="0" defTabSz="360363">
              <a:lnSpc>
                <a:spcPct val="80000"/>
              </a:lnSpc>
              <a:buFont typeface="Wingdings" pitchFamily="2" charset="2"/>
              <a:buNone/>
            </a:pPr>
            <a:r>
              <a:rPr lang="ru-RU" sz="1600" i="1">
                <a:latin typeface="Times New Roman" pitchFamily="18" charset="0"/>
              </a:rPr>
              <a:t>	С</a:t>
            </a:r>
            <a:r>
              <a:rPr lang="ru-RU" sz="1600">
                <a:latin typeface="Times New Roman" pitchFamily="18" charset="0"/>
              </a:rPr>
              <a:t>х – затраты на хранение страхового запаса;</a:t>
            </a:r>
          </a:p>
          <a:p>
            <a:pPr marL="0" indent="0" defTabSz="360363">
              <a:lnSpc>
                <a:spcPct val="80000"/>
              </a:lnSpc>
              <a:buFont typeface="Wingdings" pitchFamily="2" charset="2"/>
              <a:buNone/>
            </a:pPr>
            <a:r>
              <a:rPr lang="ru-RU" sz="1600" i="1">
                <a:latin typeface="Times New Roman" pitchFamily="18" charset="0"/>
              </a:rPr>
              <a:t>	</a:t>
            </a:r>
            <a:r>
              <a:rPr lang="en-US" sz="1600" i="1">
                <a:latin typeface="Times New Roman" pitchFamily="18" charset="0"/>
              </a:rPr>
              <a:t>t</a:t>
            </a:r>
            <a:r>
              <a:rPr lang="en-US" sz="1600">
                <a:latin typeface="Times New Roman" pitchFamily="18" charset="0"/>
              </a:rPr>
              <a:t>p</a:t>
            </a:r>
            <a:r>
              <a:rPr lang="ru-RU" sz="1600">
                <a:latin typeface="Times New Roman" pitchFamily="18" charset="0"/>
              </a:rPr>
              <a:t> – коэффициент, соответствующий вероятности отсутствия дефицита на складе - </a:t>
            </a:r>
            <a:r>
              <a:rPr lang="ru-RU" sz="1600" i="1">
                <a:latin typeface="Times New Roman" pitchFamily="18" charset="0"/>
              </a:rPr>
              <a:t>Р</a:t>
            </a:r>
            <a:r>
              <a:rPr lang="ru-RU" sz="1600">
                <a:latin typeface="Times New Roman" pitchFamily="18" charset="0"/>
              </a:rPr>
              <a:t>;</a:t>
            </a:r>
            <a:endParaRPr lang="ru-RU" sz="1600" i="1">
              <a:latin typeface="Times New Roman" pitchFamily="18" charset="0"/>
            </a:endParaRPr>
          </a:p>
          <a:p>
            <a:pPr marL="0" indent="0" defTabSz="360363">
              <a:lnSpc>
                <a:spcPct val="80000"/>
              </a:lnSpc>
              <a:buFont typeface="Wingdings" pitchFamily="2" charset="2"/>
              <a:buNone/>
            </a:pPr>
            <a:r>
              <a:rPr lang="ru-RU" sz="1600" i="1">
                <a:latin typeface="Times New Roman" pitchFamily="18" charset="0"/>
              </a:rPr>
              <a:t>	</a:t>
            </a:r>
            <a:r>
              <a:rPr lang="en-US" sz="1600" i="1">
                <a:latin typeface="Times New Roman" pitchFamily="18" charset="0"/>
              </a:rPr>
              <a:t>d</a:t>
            </a:r>
            <a:r>
              <a:rPr lang="ru-RU" sz="1600">
                <a:latin typeface="Times New Roman" pitchFamily="18" charset="0"/>
              </a:rPr>
              <a:t>, </a:t>
            </a:r>
            <a:r>
              <a:rPr lang="en-US" sz="1600">
                <a:latin typeface="Times New Roman" pitchFamily="18" charset="0"/>
              </a:rPr>
              <a:t>σd</a:t>
            </a:r>
            <a:r>
              <a:rPr lang="ru-RU" sz="1600">
                <a:latin typeface="Times New Roman" pitchFamily="18" charset="0"/>
              </a:rPr>
              <a:t> – соответственно среднее значение и СКО ежедневного расхода продукции.</a:t>
            </a:r>
          </a:p>
        </p:txBody>
      </p:sp>
      <p:sp>
        <p:nvSpPr>
          <p:cNvPr id="99332" name="Rectangle 4"/>
          <p:cNvSpPr>
            <a:spLocks noChangeArrowheads="1"/>
          </p:cNvSpPr>
          <p:nvPr/>
        </p:nvSpPr>
        <p:spPr bwMode="auto">
          <a:xfrm>
            <a:off x="395288" y="404813"/>
            <a:ext cx="82296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/>
              <a:t>Расширенная модель </a:t>
            </a:r>
            <a:r>
              <a:rPr lang="en-US" sz="2000" b="1"/>
              <a:t>EOQ</a:t>
            </a:r>
            <a:r>
              <a:rPr lang="ru-RU" sz="2000" b="1"/>
              <a:t>:</a:t>
            </a:r>
          </a:p>
        </p:txBody>
      </p:sp>
      <p:sp>
        <p:nvSpPr>
          <p:cNvPr id="99336" name="Rectangle 8"/>
          <p:cNvSpPr>
            <a:spLocks noChangeArrowheads="1"/>
          </p:cNvSpPr>
          <p:nvPr/>
        </p:nvSpPr>
        <p:spPr bwMode="auto">
          <a:xfrm>
            <a:off x="0" y="2971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9335" name="Object 7"/>
          <p:cNvGraphicFramePr>
            <a:graphicFrameLocks noChangeAspect="1"/>
          </p:cNvGraphicFramePr>
          <p:nvPr/>
        </p:nvGraphicFramePr>
        <p:xfrm>
          <a:off x="1116013" y="1484313"/>
          <a:ext cx="6551612" cy="131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483" name="Формула" r:id="rId3" imgW="4559300" imgH="914400" progId="Equation.3">
                  <p:embed/>
                </p:oleObj>
              </mc:Choice>
              <mc:Fallback>
                <p:oleObj name="Формула" r:id="rId3" imgW="4559300" imgH="9144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1484313"/>
                        <a:ext cx="6551612" cy="131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395288" y="404813"/>
            <a:ext cx="82296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/>
              <a:t>Результаты расчета </a:t>
            </a:r>
            <a:r>
              <a:rPr lang="ru-RU" sz="2000" b="1">
                <a:cs typeface="Arial" pitchFamily="34" charset="0"/>
              </a:rPr>
              <a:t>∑</a:t>
            </a:r>
            <a:r>
              <a:rPr lang="ru-RU" sz="2000" b="1"/>
              <a:t> С для различных вариантов модели </a:t>
            </a:r>
            <a:r>
              <a:rPr lang="en-US" sz="2000" b="1"/>
              <a:t>EOQ</a:t>
            </a:r>
            <a:r>
              <a:rPr lang="ru-RU" sz="2000" b="1"/>
              <a:t>:</a:t>
            </a:r>
          </a:p>
        </p:txBody>
      </p:sp>
      <p:graphicFrame>
        <p:nvGraphicFramePr>
          <p:cNvPr id="101270" name="Group 918"/>
          <p:cNvGraphicFramePr>
            <a:graphicFrameLocks noGrp="1"/>
          </p:cNvGraphicFramePr>
          <p:nvPr/>
        </p:nvGraphicFramePr>
        <p:xfrm>
          <a:off x="0" y="1484313"/>
          <a:ext cx="9028113" cy="4382774"/>
        </p:xfrm>
        <a:graphic>
          <a:graphicData uri="http://schemas.openxmlformats.org/drawingml/2006/table">
            <a:tbl>
              <a:tblPr/>
              <a:tblGrid>
                <a:gridCol w="5254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27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747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515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</a:t>
                      </a:r>
                      <a:r>
                        <a:rPr kumimoji="0" lang="en-US" sz="1300" b="0" i="1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AC</a:t>
                      </a:r>
                      <a:r>
                        <a:rPr kumimoji="0" lang="ru-RU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en-US" sz="13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3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ru-RU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=C</a:t>
                      </a:r>
                      <a:r>
                        <a:rPr kumimoji="0" lang="en-US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A/</a:t>
                      </a:r>
                      <a:r>
                        <a:rPr kumimoji="0" lang="en-US" sz="13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x1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en-US" sz="13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ru-RU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en-US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3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  <a:r>
                        <a:rPr kumimoji="0" lang="en-US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x1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∆</a:t>
                      </a:r>
                      <a:r>
                        <a:rPr kumimoji="0" lang="en-US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C</a:t>
                      </a:r>
                      <a:r>
                        <a:rPr kumimoji="0" lang="en-US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x1</a:t>
                      </a:r>
                      <a:r>
                        <a:rPr kumimoji="0" lang="en-US" sz="13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3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x2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αkq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ΣΔ</a:t>
                      </a:r>
                      <a:r>
                        <a:rPr kumimoji="0" lang="en-US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C</a:t>
                      </a:r>
                      <a:r>
                        <a:rPr kumimoji="0" lang="en-US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xi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13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  <a:r>
                        <a:rPr kumimoji="0" lang="ru-RU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Σ1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Σ2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Σ3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Σ4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Σ5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7: ∆</a:t>
                      </a:r>
                      <a:r>
                        <a:rPr kumimoji="0" lang="ru-RU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(4)+ ∆</a:t>
                      </a:r>
                      <a:r>
                        <a:rPr kumimoji="0" lang="ru-RU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(6)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(3)+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(4)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(3)+(6)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(3)+(7)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(2)+(3)+(5)+ ∆</a:t>
                      </a:r>
                      <a:r>
                        <a:rPr kumimoji="0" lang="ru-RU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(6)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(2)+(3)+(5)+ ∆</a:t>
                      </a:r>
                      <a:r>
                        <a:rPr kumimoji="0" lang="ru-RU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(6)+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(8)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105,3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100,5</a:t>
                      </a:r>
                      <a:r>
                        <a:rPr kumimoji="0" lang="ru-RU" sz="13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**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92,8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88,3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92,1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91,9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92,4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86,3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114,8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91,6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8950">
                <a:tc gridSpan="1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Примечание: * - при расчете С</a:t>
                      </a:r>
                      <a:r>
                        <a:rPr kumimoji="0" lang="ru-RU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Σ1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</a:t>
                      </a:r>
                      <a:r>
                        <a:rPr kumimoji="0" lang="ru-RU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Σ2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иС</a:t>
                      </a:r>
                      <a:r>
                        <a:rPr kumimoji="0" lang="ru-RU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Σ3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учитывалась стоимость закупки А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ru-RU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=80 тыс. руб.;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** - наименьшее значение общих суммарных затрат С</a:t>
                      </a:r>
                      <a:r>
                        <a:rPr kumimoji="0" lang="ru-RU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Σ</a:t>
                      </a:r>
                      <a:r>
                        <a:rPr kumimoji="0" lang="en-US" sz="13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при данном </a:t>
                      </a:r>
                      <a:r>
                        <a:rPr kumimoji="0" lang="en-US" sz="13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</a:t>
                      </a:r>
                      <a:r>
                        <a:rPr kumimoji="0" lang="en-US" sz="1300" b="0" i="1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00365" name="Rectangle 13"/>
          <p:cNvSpPr>
            <a:spLocks noChangeArrowheads="1"/>
          </p:cNvSpPr>
          <p:nvPr/>
        </p:nvSpPr>
        <p:spPr bwMode="auto">
          <a:xfrm>
            <a:off x="5076825" y="1484313"/>
            <a:ext cx="487363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30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300" baseline="-3000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sz="1300">
                <a:latin typeface="Times New Roman" pitchFamily="18" charset="0"/>
                <a:cs typeface="Times New Roman" pitchFamily="18" charset="0"/>
              </a:rPr>
              <a:t>=</a:t>
            </a:r>
            <a:endParaRPr lang="ru-RU"/>
          </a:p>
        </p:txBody>
      </p:sp>
      <p:graphicFrame>
        <p:nvGraphicFramePr>
          <p:cNvPr id="100357" name="Object 5"/>
          <p:cNvGraphicFramePr>
            <a:graphicFrameLocks noChangeAspect="1"/>
          </p:cNvGraphicFramePr>
          <p:nvPr/>
        </p:nvGraphicFramePr>
        <p:xfrm>
          <a:off x="5148263" y="1700213"/>
          <a:ext cx="590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5507" name="Формула" r:id="rId3" imgW="761669" imgH="545863" progId="Equation.3">
                  <p:embed/>
                </p:oleObj>
              </mc:Choice>
              <mc:Fallback>
                <p:oleObj name="Формула" r:id="rId3" imgW="761669" imgH="545863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1700213"/>
                        <a:ext cx="5905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38200"/>
          </a:xfrm>
        </p:spPr>
        <p:txBody>
          <a:bodyPr/>
          <a:lstStyle/>
          <a:p>
            <a:r>
              <a:rPr lang="ru-RU" sz="2000" b="1">
                <a:solidFill>
                  <a:srgbClr val="000000"/>
                </a:solidFill>
                <a:cs typeface="Times New Roman" pitchFamily="18" charset="0"/>
              </a:rPr>
              <a:t>Варианты представления затрат в элементарном звене логистической цепи</a:t>
            </a:r>
            <a:r>
              <a:rPr lang="ru-RU" sz="2000" b="1">
                <a:solidFill>
                  <a:srgbClr val="000000"/>
                </a:solidFill>
              </a:rPr>
              <a:t>:</a:t>
            </a:r>
            <a:r>
              <a:rPr lang="ru-RU" sz="2000" b="1">
                <a:solidFill>
                  <a:srgbClr val="000000"/>
                </a:solidFill>
                <a:cs typeface="Times New Roman" pitchFamily="18" charset="0"/>
              </a:rPr>
              <a:t/>
            </a:r>
            <a:br>
              <a:rPr lang="ru-RU" sz="2000" b="1">
                <a:solidFill>
                  <a:srgbClr val="000000"/>
                </a:solidFill>
                <a:cs typeface="Times New Roman" pitchFamily="18" charset="0"/>
              </a:rPr>
            </a:br>
            <a:endParaRPr lang="ru-RU" sz="2000" b="1">
              <a:solidFill>
                <a:srgbClr val="000000"/>
              </a:solidFill>
              <a:cs typeface="Times New Roman" pitchFamily="18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981200"/>
            <a:ext cx="2971800" cy="2171700"/>
            <a:chOff x="1314" y="2034"/>
            <a:chExt cx="4680" cy="3420"/>
          </a:xfrm>
        </p:grpSpPr>
        <p:sp>
          <p:nvSpPr>
            <p:cNvPr id="102418" name="Oval 18"/>
            <p:cNvSpPr>
              <a:spLocks noChangeArrowheads="1"/>
            </p:cNvSpPr>
            <p:nvPr/>
          </p:nvSpPr>
          <p:spPr bwMode="auto">
            <a:xfrm>
              <a:off x="1674" y="2934"/>
              <a:ext cx="850" cy="85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 sz="1600">
                  <a:solidFill>
                    <a:srgbClr val="000000"/>
                  </a:solidFill>
                  <a:cs typeface="Times New Roman" pitchFamily="18" charset="0"/>
                </a:rPr>
                <a:t>С</a:t>
              </a:r>
              <a:r>
                <a:rPr lang="ru-RU" sz="1600" baseline="-30000">
                  <a:solidFill>
                    <a:srgbClr val="000000"/>
                  </a:solidFill>
                  <a:cs typeface="Times New Roman" pitchFamily="18" charset="0"/>
                </a:rPr>
                <a:t>п</a:t>
              </a:r>
              <a:endParaRPr lang="ru-RU" sz="1400">
                <a:solidFill>
                  <a:srgbClr val="000000"/>
                </a:solidFill>
                <a:cs typeface="Times New Roman" pitchFamily="18" charset="0"/>
              </a:endParaRPr>
            </a:p>
            <a:p>
              <a:pPr eaLnBrk="0" hangingPunct="0"/>
              <a:endParaRPr lang="ru-RU"/>
            </a:p>
          </p:txBody>
        </p:sp>
        <p:sp>
          <p:nvSpPr>
            <p:cNvPr id="102417" name="Oval 17"/>
            <p:cNvSpPr>
              <a:spLocks noChangeArrowheads="1"/>
            </p:cNvSpPr>
            <p:nvPr/>
          </p:nvSpPr>
          <p:spPr bwMode="auto">
            <a:xfrm>
              <a:off x="3474" y="2934"/>
              <a:ext cx="850" cy="85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 sz="1600">
                  <a:solidFill>
                    <a:srgbClr val="000000"/>
                  </a:solidFill>
                  <a:cs typeface="Times New Roman" pitchFamily="18" charset="0"/>
                </a:rPr>
                <a:t>С</a:t>
              </a:r>
              <a:r>
                <a:rPr lang="ru-RU" sz="1600" baseline="-30000">
                  <a:solidFill>
                    <a:srgbClr val="000000"/>
                  </a:solidFill>
                  <a:cs typeface="Times New Roman" pitchFamily="18" charset="0"/>
                </a:rPr>
                <a:t>х</a:t>
              </a:r>
              <a:endParaRPr lang="ru-RU" sz="1400">
                <a:solidFill>
                  <a:srgbClr val="000000"/>
                </a:solidFill>
                <a:cs typeface="Times New Roman" pitchFamily="18" charset="0"/>
              </a:endParaRPr>
            </a:p>
            <a:p>
              <a:pPr eaLnBrk="0" hangingPunct="0"/>
              <a:endParaRPr lang="ru-RU"/>
            </a:p>
          </p:txBody>
        </p:sp>
        <p:sp>
          <p:nvSpPr>
            <p:cNvPr id="102416" name="Line 16"/>
            <p:cNvSpPr>
              <a:spLocks noChangeShapeType="1"/>
            </p:cNvSpPr>
            <p:nvPr/>
          </p:nvSpPr>
          <p:spPr bwMode="auto">
            <a:xfrm flipH="1">
              <a:off x="2574" y="3294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15" name="Line 15"/>
            <p:cNvSpPr>
              <a:spLocks noChangeShapeType="1"/>
            </p:cNvSpPr>
            <p:nvPr/>
          </p:nvSpPr>
          <p:spPr bwMode="auto">
            <a:xfrm>
              <a:off x="2574" y="3474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14" name="Line 14"/>
            <p:cNvSpPr>
              <a:spLocks noChangeShapeType="1"/>
            </p:cNvSpPr>
            <p:nvPr/>
          </p:nvSpPr>
          <p:spPr bwMode="auto">
            <a:xfrm>
              <a:off x="2034" y="3834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13" name="Line 13"/>
            <p:cNvSpPr>
              <a:spLocks noChangeShapeType="1"/>
            </p:cNvSpPr>
            <p:nvPr/>
          </p:nvSpPr>
          <p:spPr bwMode="auto">
            <a:xfrm>
              <a:off x="2034" y="4554"/>
              <a:ext cx="18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12" name="Line 12"/>
            <p:cNvSpPr>
              <a:spLocks noChangeShapeType="1"/>
            </p:cNvSpPr>
            <p:nvPr/>
          </p:nvSpPr>
          <p:spPr bwMode="auto">
            <a:xfrm flipV="1">
              <a:off x="3834" y="3834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11" name="Oval 11"/>
            <p:cNvSpPr>
              <a:spLocks noChangeArrowheads="1"/>
            </p:cNvSpPr>
            <p:nvPr/>
          </p:nvSpPr>
          <p:spPr bwMode="auto">
            <a:xfrm>
              <a:off x="2444" y="4064"/>
              <a:ext cx="850" cy="85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 sz="1600" baseline="-30000">
                  <a:solidFill>
                    <a:srgbClr val="000000"/>
                  </a:solidFill>
                  <a:cs typeface="Times New Roman" pitchFamily="18" charset="0"/>
                </a:rPr>
                <a:t> </a:t>
              </a:r>
              <a:endParaRPr lang="ru-RU" sz="1400">
                <a:solidFill>
                  <a:srgbClr val="000000"/>
                </a:solidFill>
                <a:cs typeface="Times New Roman" pitchFamily="18" charset="0"/>
              </a:endParaRPr>
            </a:p>
            <a:p>
              <a:pPr eaLnBrk="0" hangingPunct="0"/>
              <a:endParaRPr lang="ru-RU"/>
            </a:p>
          </p:txBody>
        </p:sp>
        <p:sp>
          <p:nvSpPr>
            <p:cNvPr id="102410" name="Text Box 10"/>
            <p:cNvSpPr txBox="1">
              <a:spLocks noChangeArrowheads="1"/>
            </p:cNvSpPr>
            <p:nvPr/>
          </p:nvSpPr>
          <p:spPr bwMode="auto">
            <a:xfrm>
              <a:off x="2754" y="2754"/>
              <a:ext cx="720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>
                  <a:solidFill>
                    <a:srgbClr val="000000"/>
                  </a:solidFill>
                  <a:cs typeface="Times New Roman" pitchFamily="18" charset="0"/>
                </a:rPr>
                <a:t>С</a:t>
              </a:r>
              <a:r>
                <a:rPr lang="ru-RU" sz="1400" baseline="-30000">
                  <a:solidFill>
                    <a:srgbClr val="000000"/>
                  </a:solidFill>
                  <a:cs typeface="Times New Roman" pitchFamily="18" charset="0"/>
                </a:rPr>
                <a:t>о</a:t>
              </a:r>
              <a:endParaRPr lang="ru-RU" sz="1400">
                <a:solidFill>
                  <a:srgbClr val="000000"/>
                </a:solidFill>
                <a:cs typeface="Times New Roman" pitchFamily="18" charset="0"/>
              </a:endParaRPr>
            </a:p>
            <a:p>
              <a:pPr eaLnBrk="0" hangingPunct="0"/>
              <a:endParaRPr lang="ru-RU"/>
            </a:p>
          </p:txBody>
        </p:sp>
        <p:sp>
          <p:nvSpPr>
            <p:cNvPr id="102409" name="Text Box 9"/>
            <p:cNvSpPr txBox="1">
              <a:spLocks noChangeArrowheads="1"/>
            </p:cNvSpPr>
            <p:nvPr/>
          </p:nvSpPr>
          <p:spPr bwMode="auto">
            <a:xfrm>
              <a:off x="2754" y="3474"/>
              <a:ext cx="720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>
                  <a:solidFill>
                    <a:srgbClr val="000000"/>
                  </a:solidFill>
                  <a:cs typeface="Times New Roman" pitchFamily="18" charset="0"/>
                </a:rPr>
                <a:t>С</a:t>
              </a:r>
              <a:r>
                <a:rPr lang="ru-RU" sz="1400" baseline="-30000">
                  <a:solidFill>
                    <a:srgbClr val="000000"/>
                  </a:solidFill>
                  <a:cs typeface="Times New Roman" pitchFamily="18" charset="0"/>
                </a:rPr>
                <a:t>т</a:t>
              </a:r>
              <a:endParaRPr lang="ru-RU" sz="1400">
                <a:solidFill>
                  <a:srgbClr val="000000"/>
                </a:solidFill>
                <a:cs typeface="Times New Roman" pitchFamily="18" charset="0"/>
              </a:endParaRPr>
            </a:p>
            <a:p>
              <a:pPr eaLnBrk="0" hangingPunct="0"/>
              <a:endParaRPr lang="ru-RU"/>
            </a:p>
          </p:txBody>
        </p:sp>
        <p:sp>
          <p:nvSpPr>
            <p:cNvPr id="102408" name="Text Box 8"/>
            <p:cNvSpPr txBox="1">
              <a:spLocks noChangeArrowheads="1"/>
            </p:cNvSpPr>
            <p:nvPr/>
          </p:nvSpPr>
          <p:spPr bwMode="auto">
            <a:xfrm>
              <a:off x="1314" y="2034"/>
              <a:ext cx="180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>
                  <a:solidFill>
                    <a:srgbClr val="000000"/>
                  </a:solidFill>
                  <a:cs typeface="Times New Roman" pitchFamily="18" charset="0"/>
                </a:rPr>
                <a:t>Поставщик</a:t>
              </a:r>
            </a:p>
            <a:p>
              <a:pPr eaLnBrk="0" hangingPunct="0"/>
              <a:endParaRPr lang="ru-RU"/>
            </a:p>
          </p:txBody>
        </p:sp>
        <p:sp>
          <p:nvSpPr>
            <p:cNvPr id="102407" name="Text Box 7"/>
            <p:cNvSpPr txBox="1">
              <a:spLocks noChangeArrowheads="1"/>
            </p:cNvSpPr>
            <p:nvPr/>
          </p:nvSpPr>
          <p:spPr bwMode="auto">
            <a:xfrm>
              <a:off x="4014" y="3834"/>
              <a:ext cx="198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>
                  <a:solidFill>
                    <a:srgbClr val="000000"/>
                  </a:solidFill>
                  <a:cs typeface="Times New Roman" pitchFamily="18" charset="0"/>
                </a:rPr>
                <a:t>Потребитель</a:t>
              </a:r>
            </a:p>
            <a:p>
              <a:pPr eaLnBrk="0" hangingPunct="0"/>
              <a:endParaRPr lang="ru-RU"/>
            </a:p>
          </p:txBody>
        </p:sp>
        <p:sp>
          <p:nvSpPr>
            <p:cNvPr id="102406" name="Text Box 6"/>
            <p:cNvSpPr txBox="1">
              <a:spLocks noChangeArrowheads="1"/>
            </p:cNvSpPr>
            <p:nvPr/>
          </p:nvSpPr>
          <p:spPr bwMode="auto">
            <a:xfrm>
              <a:off x="2214" y="4914"/>
              <a:ext cx="1800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>
                  <a:solidFill>
                    <a:srgbClr val="000000"/>
                  </a:solidFill>
                  <a:cs typeface="Times New Roman" pitchFamily="18" charset="0"/>
                </a:rPr>
                <a:t>Перевозчик</a:t>
              </a:r>
            </a:p>
            <a:p>
              <a:pPr eaLnBrk="0" hangingPunct="0"/>
              <a:endParaRPr lang="ru-RU"/>
            </a:p>
          </p:txBody>
        </p:sp>
      </p:grpSp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4648200" y="1905000"/>
            <a:ext cx="38862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ru-RU" sz="1400" baseline="-30000">
                <a:solidFill>
                  <a:srgbClr val="000000"/>
                </a:solidFill>
                <a:cs typeface="Times New Roman" pitchFamily="18" charset="0"/>
              </a:rPr>
              <a:t>п</a:t>
            </a:r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 – цена единицы продукции;</a:t>
            </a:r>
          </a:p>
          <a:p>
            <a:pPr eaLnBrk="0" hangingPunct="0"/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ru-RU" sz="1400" baseline="-30000">
                <a:solidFill>
                  <a:srgbClr val="000000"/>
                </a:solidFill>
                <a:cs typeface="Times New Roman" pitchFamily="18" charset="0"/>
              </a:rPr>
              <a:t>о</a:t>
            </a:r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 – оформление заказа;</a:t>
            </a:r>
          </a:p>
          <a:p>
            <a:pPr eaLnBrk="0" hangingPunct="0"/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ru-RU" sz="1400" baseline="-30000">
                <a:solidFill>
                  <a:srgbClr val="000000"/>
                </a:solidFill>
                <a:cs typeface="Times New Roman" pitchFamily="18" charset="0"/>
              </a:rPr>
              <a:t>т</a:t>
            </a:r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 – транспортировка партии;</a:t>
            </a:r>
          </a:p>
          <a:p>
            <a:pPr eaLnBrk="0" hangingPunct="0"/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ru-RU" sz="1400" baseline="-30000">
                <a:solidFill>
                  <a:srgbClr val="000000"/>
                </a:solidFill>
                <a:cs typeface="Times New Roman" pitchFamily="18" charset="0"/>
              </a:rPr>
              <a:t>х</a:t>
            </a:r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 – хранение единицы продукции;</a:t>
            </a:r>
          </a:p>
          <a:p>
            <a:pPr eaLnBrk="0" hangingPunct="0"/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ru-RU" sz="1400" baseline="-30000">
                <a:solidFill>
                  <a:srgbClr val="000000"/>
                </a:solidFill>
                <a:cs typeface="Times New Roman" pitchFamily="18" charset="0"/>
              </a:rPr>
              <a:t>х</a:t>
            </a:r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=С</a:t>
            </a:r>
            <a:r>
              <a:rPr lang="ru-RU" sz="1400" baseline="-30000">
                <a:solidFill>
                  <a:srgbClr val="000000"/>
                </a:solidFill>
                <a:cs typeface="Times New Roman" pitchFamily="18" charset="0"/>
              </a:rPr>
              <a:t>п</a:t>
            </a:r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sz="1400">
                <a:solidFill>
                  <a:srgbClr val="000000"/>
                </a:solidFill>
                <a:cs typeface="Times New Roman" pitchFamily="18" charset="0"/>
              </a:rPr>
              <a:t>f</a:t>
            </a:r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, </a:t>
            </a:r>
          </a:p>
          <a:p>
            <a:pPr eaLnBrk="0" hangingPunct="0"/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400">
                <a:solidFill>
                  <a:srgbClr val="000000"/>
                </a:solidFill>
                <a:cs typeface="Times New Roman" pitchFamily="18" charset="0"/>
              </a:rPr>
              <a:t>f</a:t>
            </a:r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 – доля от цены С</a:t>
            </a:r>
            <a:r>
              <a:rPr lang="ru-RU" sz="1400" baseline="-30000">
                <a:solidFill>
                  <a:srgbClr val="000000"/>
                </a:solidFill>
                <a:cs typeface="Times New Roman" pitchFamily="18" charset="0"/>
              </a:rPr>
              <a:t>п </a:t>
            </a:r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 на хранение продукции.</a:t>
            </a:r>
          </a:p>
          <a:p>
            <a:pPr eaLnBrk="0" hangingPunct="0"/>
            <a:endParaRPr lang="ru-RU"/>
          </a:p>
        </p:txBody>
      </p:sp>
      <p:sp>
        <p:nvSpPr>
          <p:cNvPr id="102419" name="Rectangle 19"/>
          <p:cNvSpPr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 </a:t>
            </a:r>
          </a:p>
          <a:p>
            <a:pPr eaLnBrk="0" hangingPunct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395288" y="404813"/>
            <a:ext cx="856932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/>
              <a:t>Использование формулы Уилсона при анализе логистических цепей:</a:t>
            </a:r>
          </a:p>
        </p:txBody>
      </p:sp>
      <p:graphicFrame>
        <p:nvGraphicFramePr>
          <p:cNvPr id="103543" name="Group 119"/>
          <p:cNvGraphicFramePr>
            <a:graphicFrameLocks noGrp="1"/>
          </p:cNvGraphicFramePr>
          <p:nvPr>
            <p:ph/>
          </p:nvPr>
        </p:nvGraphicFramePr>
        <p:xfrm>
          <a:off x="179388" y="1196975"/>
          <a:ext cx="8785225" cy="4897438"/>
        </p:xfrm>
        <a:graphic>
          <a:graphicData uri="http://schemas.openxmlformats.org/drawingml/2006/table">
            <a:tbl>
              <a:tblPr/>
              <a:tblGrid>
                <a:gridCol w="5032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9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926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9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Учет затрат и цены товара при хранение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Формулы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64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Классический (формула Уилсона)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25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Перевозка – поставщик (посредник); в цене С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учтены затраты на перевозку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891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Перевозка – получатель; в цене С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учтены затраты С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С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3530" name="Rectangle 106"/>
          <p:cNvSpPr>
            <a:spLocks noChangeArrowheads="1"/>
          </p:cNvSpPr>
          <p:nvPr/>
        </p:nvSpPr>
        <p:spPr bwMode="auto">
          <a:xfrm>
            <a:off x="0" y="3128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3529" name="Object 105"/>
          <p:cNvGraphicFramePr>
            <a:graphicFrameLocks noChangeAspect="1"/>
          </p:cNvGraphicFramePr>
          <p:nvPr/>
        </p:nvGraphicFramePr>
        <p:xfrm>
          <a:off x="7164388" y="1916113"/>
          <a:ext cx="1584325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6539" name="Формула" r:id="rId3" imgW="1765300" imgH="596900" progId="Equation.3">
                  <p:embed/>
                </p:oleObj>
              </mc:Choice>
              <mc:Fallback>
                <p:oleObj name="Формула" r:id="rId3" imgW="1765300" imgH="5969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388" y="1916113"/>
                        <a:ext cx="1584325" cy="528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32" name="Rectangle 108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3531" name="Object 107"/>
          <p:cNvGraphicFramePr>
            <a:graphicFrameLocks noChangeAspect="1"/>
          </p:cNvGraphicFramePr>
          <p:nvPr/>
        </p:nvGraphicFramePr>
        <p:xfrm>
          <a:off x="4643438" y="1989138"/>
          <a:ext cx="2160587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6540" name="Формула" r:id="rId5" imgW="2159000" imgH="317500" progId="Equation.3">
                  <p:embed/>
                </p:oleObj>
              </mc:Choice>
              <mc:Fallback>
                <p:oleObj name="Формула" r:id="rId5" imgW="2159000" imgH="3175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1989138"/>
                        <a:ext cx="2160587" cy="322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35" name="Rectangle 111"/>
          <p:cNvSpPr>
            <a:spLocks noChangeArrowheads="1"/>
          </p:cNvSpPr>
          <p:nvPr/>
        </p:nvSpPr>
        <p:spPr bwMode="auto">
          <a:xfrm>
            <a:off x="0" y="3143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3534" name="Object 110"/>
          <p:cNvGraphicFramePr>
            <a:graphicFrameLocks noChangeAspect="1"/>
          </p:cNvGraphicFramePr>
          <p:nvPr/>
        </p:nvGraphicFramePr>
        <p:xfrm>
          <a:off x="4572000" y="2924175"/>
          <a:ext cx="230505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6541" name="Формула" r:id="rId7" imgW="2984500" imgH="558800" progId="Equation.3">
                  <p:embed/>
                </p:oleObj>
              </mc:Choice>
              <mc:Fallback>
                <p:oleObj name="Формула" r:id="rId7" imgW="2984500" imgH="5588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924175"/>
                        <a:ext cx="2305050" cy="427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37" name="Rectangle 113"/>
          <p:cNvSpPr>
            <a:spLocks noChangeArrowheads="1"/>
          </p:cNvSpPr>
          <p:nvPr/>
        </p:nvSpPr>
        <p:spPr bwMode="auto">
          <a:xfrm flipV="1">
            <a:off x="0" y="2997200"/>
            <a:ext cx="91440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aphicFrame>
        <p:nvGraphicFramePr>
          <p:cNvPr id="103536" name="Object 112"/>
          <p:cNvGraphicFramePr>
            <a:graphicFrameLocks noChangeAspect="1"/>
          </p:cNvGraphicFramePr>
          <p:nvPr/>
        </p:nvGraphicFramePr>
        <p:xfrm>
          <a:off x="7092950" y="2924175"/>
          <a:ext cx="18002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6542" name="Формула" r:id="rId9" imgW="2298700" imgH="596900" progId="Equation.3">
                  <p:embed/>
                </p:oleObj>
              </mc:Choice>
              <mc:Fallback>
                <p:oleObj name="Формула" r:id="rId9" imgW="2298700" imgH="5969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950" y="2924175"/>
                        <a:ext cx="1800225" cy="473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45" name="Rectangle 121"/>
          <p:cNvSpPr>
            <a:spLocks noChangeArrowheads="1"/>
          </p:cNvSpPr>
          <p:nvPr/>
        </p:nvSpPr>
        <p:spPr bwMode="auto">
          <a:xfrm>
            <a:off x="0" y="31480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3544" name="Object 120"/>
          <p:cNvGraphicFramePr>
            <a:graphicFrameLocks noChangeAspect="1"/>
          </p:cNvGraphicFramePr>
          <p:nvPr/>
        </p:nvGraphicFramePr>
        <p:xfrm>
          <a:off x="5435600" y="2276475"/>
          <a:ext cx="242887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6543" name="Формула" r:id="rId11" imgW="2298700" imgH="533400" progId="Equation.3">
                  <p:embed/>
                </p:oleObj>
              </mc:Choice>
              <mc:Fallback>
                <p:oleObj name="Формула" r:id="rId11" imgW="2298700" imgH="5334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2276475"/>
                        <a:ext cx="2428875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47" name="Rectangle 123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3546" name="Object 122"/>
          <p:cNvGraphicFramePr>
            <a:graphicFrameLocks noChangeAspect="1"/>
          </p:cNvGraphicFramePr>
          <p:nvPr/>
        </p:nvGraphicFramePr>
        <p:xfrm>
          <a:off x="4643438" y="3429000"/>
          <a:ext cx="20161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6544" name="Формула" r:id="rId13" imgW="2463800" imgH="596900" progId="Equation.3">
                  <p:embed/>
                </p:oleObj>
              </mc:Choice>
              <mc:Fallback>
                <p:oleObj name="Формула" r:id="rId13" imgW="2463800" imgH="5969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3429000"/>
                        <a:ext cx="201612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49" name="Rectangle 125"/>
          <p:cNvSpPr>
            <a:spLocks noChangeArrowheads="1"/>
          </p:cNvSpPr>
          <p:nvPr/>
        </p:nvSpPr>
        <p:spPr bwMode="auto">
          <a:xfrm>
            <a:off x="0" y="3105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3548" name="Object 124"/>
          <p:cNvGraphicFramePr>
            <a:graphicFrameLocks noChangeAspect="1"/>
          </p:cNvGraphicFramePr>
          <p:nvPr/>
        </p:nvGraphicFramePr>
        <p:xfrm>
          <a:off x="6877050" y="3384550"/>
          <a:ext cx="17272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6545" name="Формула" r:id="rId15" imgW="1930400" imgH="596900" progId="Equation.3">
                  <p:embed/>
                </p:oleObj>
              </mc:Choice>
              <mc:Fallback>
                <p:oleObj name="Формула" r:id="rId15" imgW="1930400" imgH="5969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7050" y="3384550"/>
                        <a:ext cx="1727200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51" name="Rectangle 127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3550" name="Object 126"/>
          <p:cNvGraphicFramePr>
            <a:graphicFrameLocks noChangeAspect="1"/>
          </p:cNvGraphicFramePr>
          <p:nvPr/>
        </p:nvGraphicFramePr>
        <p:xfrm>
          <a:off x="4859338" y="4221163"/>
          <a:ext cx="34480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6546" name="Формула" r:id="rId17" imgW="3962400" imgH="558800" progId="Equation.3">
                  <p:embed/>
                </p:oleObj>
              </mc:Choice>
              <mc:Fallback>
                <p:oleObj name="Формула" r:id="rId17" imgW="3962400" imgH="5588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4221163"/>
                        <a:ext cx="3448050" cy="485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53" name="Rectangle 129"/>
          <p:cNvSpPr>
            <a:spLocks noChangeArrowheads="1"/>
          </p:cNvSpPr>
          <p:nvPr/>
        </p:nvSpPr>
        <p:spPr bwMode="auto">
          <a:xfrm>
            <a:off x="0" y="3162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3552" name="Object 128"/>
          <p:cNvGraphicFramePr>
            <a:graphicFrameLocks noChangeAspect="1"/>
          </p:cNvGraphicFramePr>
          <p:nvPr/>
        </p:nvGraphicFramePr>
        <p:xfrm>
          <a:off x="5003800" y="5013325"/>
          <a:ext cx="29337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6547" name="Формула" r:id="rId19" imgW="3302000" imgH="596900" progId="Equation.3">
                  <p:embed/>
                </p:oleObj>
              </mc:Choice>
              <mc:Fallback>
                <p:oleObj name="Формула" r:id="rId19" imgW="3302000" imgH="5969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5013325"/>
                        <a:ext cx="29337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2" name="Rectangle 4"/>
          <p:cNvSpPr>
            <a:spLocks noChangeArrowheads="1"/>
          </p:cNvSpPr>
          <p:nvPr/>
        </p:nvSpPr>
        <p:spPr bwMode="auto">
          <a:xfrm>
            <a:off x="395288" y="404813"/>
            <a:ext cx="82296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000" b="1"/>
              <a:t>Результаты расчетов показателей модели </a:t>
            </a:r>
            <a:r>
              <a:rPr lang="en-US" sz="2000" b="1"/>
              <a:t>EOQ</a:t>
            </a:r>
            <a:r>
              <a:rPr lang="ru-RU" sz="2000" b="1"/>
              <a:t>:</a:t>
            </a:r>
          </a:p>
        </p:txBody>
      </p:sp>
      <p:graphicFrame>
        <p:nvGraphicFramePr>
          <p:cNvPr id="104791" name="Group 343"/>
          <p:cNvGraphicFramePr>
            <a:graphicFrameLocks noGrp="1"/>
          </p:cNvGraphicFramePr>
          <p:nvPr>
            <p:ph/>
          </p:nvPr>
        </p:nvGraphicFramePr>
        <p:xfrm>
          <a:off x="468313" y="1276350"/>
          <a:ext cx="8424862" cy="4461828"/>
        </p:xfrm>
        <a:graphic>
          <a:graphicData uri="http://schemas.openxmlformats.org/drawingml/2006/table">
            <a:tbl>
              <a:tblPr/>
              <a:tblGrid>
                <a:gridCol w="688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2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7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Учет затрат и цены товара при хранение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</a:t>
                      </a:r>
                      <a:r>
                        <a:rPr kumimoji="0" lang="ru-RU" sz="16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опт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88900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16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Σ</a:t>
                      </a:r>
                      <a:r>
                        <a:rPr kumimoji="0" lang="en-US" sz="16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min</a:t>
                      </a:r>
                      <a:r>
                        <a:rPr kumimoji="0" lang="ru-RU" sz="16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руб.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16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П1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руб.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9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Классический (формула Уилсона)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11,18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05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Перевозка – поставщик (посредник); в цене С</a:t>
                      </a:r>
                      <a:r>
                        <a:rPr kumimoji="0" lang="ru-RU" sz="1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учтены затраты на перевозку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(1526)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11,578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Перевозка – получатель; в цене С</a:t>
                      </a:r>
                      <a:r>
                        <a:rPr kumimoji="0" lang="ru-RU" sz="1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учтены затраты С</a:t>
                      </a:r>
                      <a:r>
                        <a:rPr kumimoji="0" lang="ru-RU" sz="1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С</a:t>
                      </a:r>
                      <a:r>
                        <a:rPr kumimoji="0" lang="ru-RU" sz="1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11,150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Перевозка – получатель, в цене С</a:t>
                      </a:r>
                      <a:r>
                        <a:rPr kumimoji="0" lang="ru-RU" sz="1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учтены затраты на перевозку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11,143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05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Перевозка – поставщик (посредник); в цене С</a:t>
                      </a:r>
                      <a:r>
                        <a:rPr kumimoji="0" lang="ru-RU" sz="1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учтены затраты С</a:t>
                      </a:r>
                      <a:r>
                        <a:rPr kumimoji="0" lang="ru-RU" sz="1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С</a:t>
                      </a:r>
                      <a:r>
                        <a:rPr kumimoji="0" lang="ru-RU" sz="1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(1595)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11,596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89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Перевозка – поставщик (посредник); в цене С</a:t>
                      </a:r>
                      <a:r>
                        <a:rPr kumimoji="0" lang="ru-RU" sz="1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не учитывается добавленная стоимость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(1500)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11,500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05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Перевозка – поставщик (посредник), затраты на хранение пропорциональны величине поставляемой партии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(1125)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12,125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Перевозка – получатель, затраты на хранение (см. вариант 7)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11,581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4800">
                <a:tc gridSpan="5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Примечание: х) учитываются затраты на транспортировку посредника (перевозчика).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4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306" tIns="45652" rIns="91306" bIns="45652"/>
          <a:lstStyle/>
          <a:p>
            <a:pPr algn="r">
              <a:defRPr/>
            </a:pPr>
            <a:fld id="{6C172AD1-C2E3-4A20-B0A5-B4F0DCA6116D}" type="slidenum">
              <a:rPr lang="ru-RU" sz="1400">
                <a:latin typeface="+mn-lt"/>
              </a:rPr>
              <a:pPr algn="r">
                <a:defRPr/>
              </a:pPr>
              <a:t>65</a:t>
            </a:fld>
            <a:endParaRPr lang="ru-RU" sz="1400">
              <a:latin typeface="+mn-lt"/>
            </a:endParaRPr>
          </a:p>
        </p:txBody>
      </p:sp>
      <p:sp>
        <p:nvSpPr>
          <p:cNvPr id="333827" name="Text Box 2"/>
          <p:cNvSpPr txBox="1">
            <a:spLocks noChangeArrowheads="1"/>
          </p:cNvSpPr>
          <p:nvPr/>
        </p:nvSpPr>
        <p:spPr bwMode="auto">
          <a:xfrm>
            <a:off x="34925" y="92075"/>
            <a:ext cx="89296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1295" tIns="45647" rIns="91295" bIns="45647">
            <a:spAutoFit/>
          </a:bodyPr>
          <a:lstStyle/>
          <a:p>
            <a:pPr eaLnBrk="0" hangingPunct="0"/>
            <a:r>
              <a:rPr lang="ru-RU" sz="2400" b="1">
                <a:solidFill>
                  <a:schemeClr val="bg1"/>
                </a:solidFill>
              </a:rPr>
              <a:t>Алгоритм разработки и внедрения стратегии снабжения </a:t>
            </a:r>
          </a:p>
        </p:txBody>
      </p:sp>
      <p:graphicFrame>
        <p:nvGraphicFramePr>
          <p:cNvPr id="333828" name="Object 3"/>
          <p:cNvGraphicFramePr>
            <a:graphicFrameLocks noGrp="1" noChangeAspect="1"/>
          </p:cNvGraphicFramePr>
          <p:nvPr>
            <p:ph idx="4294967295"/>
          </p:nvPr>
        </p:nvGraphicFramePr>
        <p:xfrm>
          <a:off x="1258888" y="1052513"/>
          <a:ext cx="6624637" cy="564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831" name="Visio" r:id="rId3" imgW="6420824" imgH="5467502" progId="">
                  <p:embed/>
                </p:oleObj>
              </mc:Choice>
              <mc:Fallback>
                <p:oleObj name="Visio" r:id="rId3" imgW="6420824" imgH="5467502" progId="">
                  <p:embed/>
                  <p:pic>
                    <p:nvPicPr>
                      <p:cNvPr id="0" name="Picture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1052513"/>
                        <a:ext cx="6624637" cy="564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6628" name="Text Box 4"/>
          <p:cNvSpPr txBox="1">
            <a:spLocks noChangeArrowheads="1"/>
          </p:cNvSpPr>
          <p:nvPr/>
        </p:nvSpPr>
        <p:spPr bwMode="auto">
          <a:xfrm>
            <a:off x="539750" y="260350"/>
            <a:ext cx="8135938" cy="774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1295" tIns="45647" rIns="91295" bIns="45647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ru-RU" sz="28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Алгоритм разработки и внедрения логистической стратегии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7C9D55B-F268-43D0-AA04-7F5213377424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sz="2400" smtClean="0"/>
              <a:t>Основные положения логистических концепций</a:t>
            </a:r>
            <a:r>
              <a:rPr lang="ru-RU" sz="4000" smtClean="0"/>
              <a:t> </a:t>
            </a:r>
          </a:p>
        </p:txBody>
      </p:sp>
      <p:graphicFrame>
        <p:nvGraphicFramePr>
          <p:cNvPr id="142398" name="Group 62"/>
          <p:cNvGraphicFramePr>
            <a:graphicFrameLocks noGrp="1"/>
          </p:cNvGraphicFramePr>
          <p:nvPr>
            <p:ph type="tbl" idx="1"/>
          </p:nvPr>
        </p:nvGraphicFramePr>
        <p:xfrm>
          <a:off x="457200" y="1196975"/>
          <a:ext cx="8229600" cy="4739958"/>
        </p:xfrm>
        <a:graphic>
          <a:graphicData uri="http://schemas.openxmlformats.org/drawingml/2006/table">
            <a:tbl>
              <a:tblPr/>
              <a:tblGrid>
                <a:gridCol w="1450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2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6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Концепция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Содержание концепции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Практическое использование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5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Аналити-ческая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Проблема управления материальными потоками в производстве и обращении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Внутрипроизводственные логистические системы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5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Технологи-ческая (информа-ционная)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Общая проблема управления материальным потоком логистического объекта и синтез информационно-компьютерного обеспечения решения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Системы планирования потребности в материалах и распределения продукции (MRP) и (DRP)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5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Маркетин-говая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Определение соотношений между логистической системой и конкурентными преимуществами фирмы.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Система планирования и координации потоков на уровне фирмы и региона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(LRP)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5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Интеграль-ная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Реализация интегральной координации логистических систем и их звеньев на микро- и макро- уровнях по материальным и информационным потокам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Интегрированная логистическая система, обслуживающая логистические каналы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198" name="Line 63"/>
          <p:cNvSpPr>
            <a:spLocks noChangeShapeType="1"/>
          </p:cNvSpPr>
          <p:nvPr/>
        </p:nvSpPr>
        <p:spPr bwMode="auto">
          <a:xfrm>
            <a:off x="250825" y="908050"/>
            <a:ext cx="8569325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ED70BE2-9B6B-49E8-A27A-D0963C553FFA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ru-RU" sz="1800" b="1" smtClean="0"/>
              <a:t>Сравнение процессов материально-технического обеспечения,</a:t>
            </a:r>
            <a:br>
              <a:rPr lang="ru-RU" sz="1800" b="1" smtClean="0"/>
            </a:br>
            <a:r>
              <a:rPr lang="ru-RU" sz="1800" b="1" smtClean="0"/>
              <a:t>основанных на традиционном и логистическом подходе</a:t>
            </a:r>
          </a:p>
        </p:txBody>
      </p:sp>
      <p:graphicFrame>
        <p:nvGraphicFramePr>
          <p:cNvPr id="75857" name="Group 81"/>
          <p:cNvGraphicFramePr>
            <a:graphicFrameLocks noGrp="1"/>
          </p:cNvGraphicFramePr>
          <p:nvPr>
            <p:ph idx="1"/>
          </p:nvPr>
        </p:nvGraphicFramePr>
        <p:xfrm>
          <a:off x="468313" y="1052513"/>
          <a:ext cx="8229600" cy="5449570"/>
        </p:xfrm>
        <a:graphic>
          <a:graphicData uri="http://schemas.openxmlformats.org/drawingml/2006/table">
            <a:tbl>
              <a:tblPr/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Признаки сравнения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Традиционный подход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Логистический подход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 Основные цели при заключении контракта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Минимум закупочной цены, разовые закупки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Долгосрочный контракт, высокое качество поставки, оптимальная цена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 Основные критерии при выборе поставщика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Низкая цена, приемлемые условия поставок и качества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Надежность поставок, высокое качество продукции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 Количество поставщиков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Возможно множество источников поставки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Единственный по каждому виду материальных ресурсов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 Параметры поставок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Большие размеры партий, редкие поставки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Мелкие размеры партии, частые поставки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 Технология и организация транспортировки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График вывоза составляет поставщик. Контролируется своевременность отправки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График поставок составляет получатель. Контролируются надежность поставок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6. Контроль входного потока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Организует покупатель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Исключается при гарантиях поставщика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7. Оформление очередного заказа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Требует времени и согласований.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Время и размер заказа согласуются оперативно.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8. Упаковка товара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Упаковка каждого вида товара может быть индивидуальна. Универсальная кодировка отсутствует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Упаковка унифицирована и стандартизирована. Универсальная кодировка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238" name="Line 82"/>
          <p:cNvSpPr>
            <a:spLocks noChangeShapeType="1"/>
          </p:cNvSpPr>
          <p:nvPr/>
        </p:nvSpPr>
        <p:spPr bwMode="auto">
          <a:xfrm>
            <a:off x="468313" y="908050"/>
            <a:ext cx="8424862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685800" y="1851025"/>
            <a:ext cx="8077200" cy="4625975"/>
            <a:chOff x="96" y="686"/>
            <a:chExt cx="5472" cy="3394"/>
          </a:xfrm>
        </p:grpSpPr>
        <p:sp>
          <p:nvSpPr>
            <p:cNvPr id="23564" name="Text Box 3"/>
            <p:cNvSpPr txBox="1">
              <a:spLocks noChangeArrowheads="1"/>
            </p:cNvSpPr>
            <p:nvPr/>
          </p:nvSpPr>
          <p:spPr bwMode="auto">
            <a:xfrm>
              <a:off x="136" y="686"/>
              <a:ext cx="5381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600" b="1" smtClean="0">
                  <a:solidFill>
                    <a:srgbClr val="BE23DD"/>
                  </a:solidFill>
                </a:rPr>
                <a:t>на макроуровне</a:t>
              </a:r>
            </a:p>
            <a:p>
              <a:pPr eaLnBrk="1" hangingPunct="1"/>
              <a:r>
                <a:rPr lang="ru-RU" sz="1600" b="1" smtClean="0">
                  <a:solidFill>
                    <a:srgbClr val="A50021"/>
                  </a:solidFill>
                </a:rPr>
                <a:t>традиционный</a:t>
              </a:r>
              <a:r>
                <a:rPr lang="ru-RU" sz="1600" b="1" i="0" smtClean="0">
                  <a:solidFill>
                    <a:srgbClr val="000000"/>
                  </a:solidFill>
                </a:rPr>
                <a:t> подход</a:t>
              </a:r>
            </a:p>
          </p:txBody>
        </p:sp>
        <p:sp>
          <p:nvSpPr>
            <p:cNvPr id="23565" name="Rectangle 4"/>
            <p:cNvSpPr>
              <a:spLocks noChangeArrowheads="1"/>
            </p:cNvSpPr>
            <p:nvPr/>
          </p:nvSpPr>
          <p:spPr bwMode="auto">
            <a:xfrm>
              <a:off x="480" y="1104"/>
              <a:ext cx="1104" cy="480"/>
            </a:xfrm>
            <a:prstGeom prst="rect">
              <a:avLst/>
            </a:prstGeom>
            <a:gradFill rotWithShape="0">
              <a:gsLst>
                <a:gs pos="0">
                  <a:srgbClr val="FF6E01">
                    <a:alpha val="50000"/>
                  </a:srgbClr>
                </a:gs>
                <a:gs pos="100000">
                  <a:srgbClr val="AAFF8F">
                    <a:alpha val="50000"/>
                  </a:srgbClr>
                </a:gs>
              </a:gsLst>
              <a:path path="rect">
                <a:fillToRect l="100000" t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600" smtClean="0">
                  <a:solidFill>
                    <a:srgbClr val="000000"/>
                  </a:solidFill>
                </a:rPr>
                <a:t>Предприятие 1</a:t>
              </a:r>
            </a:p>
            <a:p>
              <a:pPr algn="ctr"/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23566" name="Rectangle 5"/>
            <p:cNvSpPr>
              <a:spLocks noChangeArrowheads="1"/>
            </p:cNvSpPr>
            <p:nvPr/>
          </p:nvSpPr>
          <p:spPr bwMode="auto">
            <a:xfrm>
              <a:off x="2160" y="1104"/>
              <a:ext cx="1104" cy="480"/>
            </a:xfrm>
            <a:prstGeom prst="rect">
              <a:avLst/>
            </a:prstGeom>
            <a:gradFill rotWithShape="1">
              <a:gsLst>
                <a:gs pos="0">
                  <a:srgbClr val="F5D8C3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600" smtClean="0">
                  <a:solidFill>
                    <a:srgbClr val="000000"/>
                  </a:solidFill>
                </a:rPr>
                <a:t>Предприятие 2</a:t>
              </a:r>
            </a:p>
            <a:p>
              <a:pPr algn="ctr"/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355334" name="Rectangle 6"/>
            <p:cNvSpPr>
              <a:spLocks noChangeArrowheads="1"/>
            </p:cNvSpPr>
            <p:nvPr/>
          </p:nvSpPr>
          <p:spPr bwMode="auto">
            <a:xfrm>
              <a:off x="672" y="1776"/>
              <a:ext cx="4318" cy="288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b="1" i="1">
                  <a:solidFill>
                    <a:srgbClr val="000000"/>
                  </a:solidFill>
                </a:rPr>
                <a:t>Объекты управления – отдельные предприятия</a:t>
              </a:r>
            </a:p>
          </p:txBody>
        </p:sp>
        <p:sp>
          <p:nvSpPr>
            <p:cNvPr id="23568" name="AutoShape 7"/>
            <p:cNvSpPr>
              <a:spLocks noChangeArrowheads="1"/>
            </p:cNvSpPr>
            <p:nvPr/>
          </p:nvSpPr>
          <p:spPr bwMode="auto">
            <a:xfrm>
              <a:off x="96" y="1296"/>
              <a:ext cx="384" cy="144"/>
            </a:xfrm>
            <a:prstGeom prst="rightArrow">
              <a:avLst>
                <a:gd name="adj1" fmla="val 50000"/>
                <a:gd name="adj2" fmla="val 6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3569" name="AutoShape 8"/>
            <p:cNvSpPr>
              <a:spLocks noChangeArrowheads="1"/>
            </p:cNvSpPr>
            <p:nvPr/>
          </p:nvSpPr>
          <p:spPr bwMode="auto">
            <a:xfrm>
              <a:off x="528" y="1422"/>
              <a:ext cx="1008" cy="96"/>
            </a:xfrm>
            <a:prstGeom prst="rightArrow">
              <a:avLst>
                <a:gd name="adj1" fmla="val 50000"/>
                <a:gd name="adj2" fmla="val 26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3570" name="AutoShape 9"/>
            <p:cNvSpPr>
              <a:spLocks noChangeArrowheads="1"/>
            </p:cNvSpPr>
            <p:nvPr/>
          </p:nvSpPr>
          <p:spPr bwMode="auto">
            <a:xfrm>
              <a:off x="2208" y="1440"/>
              <a:ext cx="1008" cy="96"/>
            </a:xfrm>
            <a:prstGeom prst="rightArrow">
              <a:avLst>
                <a:gd name="adj1" fmla="val 50000"/>
                <a:gd name="adj2" fmla="val 26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3571" name="AutoShape 10"/>
            <p:cNvSpPr>
              <a:spLocks noChangeArrowheads="1"/>
            </p:cNvSpPr>
            <p:nvPr/>
          </p:nvSpPr>
          <p:spPr bwMode="auto">
            <a:xfrm>
              <a:off x="1680" y="1296"/>
              <a:ext cx="384" cy="144"/>
            </a:xfrm>
            <a:prstGeom prst="rightArrow">
              <a:avLst>
                <a:gd name="adj1" fmla="val 50000"/>
                <a:gd name="adj2" fmla="val 6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3572" name="AutoShape 11"/>
            <p:cNvSpPr>
              <a:spLocks noChangeArrowheads="1"/>
            </p:cNvSpPr>
            <p:nvPr/>
          </p:nvSpPr>
          <p:spPr bwMode="auto">
            <a:xfrm>
              <a:off x="3360" y="1296"/>
              <a:ext cx="384" cy="144"/>
            </a:xfrm>
            <a:prstGeom prst="rightArrow">
              <a:avLst>
                <a:gd name="adj1" fmla="val 50000"/>
                <a:gd name="adj2" fmla="val 6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3573" name="AutoShape 12"/>
            <p:cNvSpPr>
              <a:spLocks noChangeArrowheads="1"/>
            </p:cNvSpPr>
            <p:nvPr/>
          </p:nvSpPr>
          <p:spPr bwMode="auto">
            <a:xfrm>
              <a:off x="4992" y="1296"/>
              <a:ext cx="384" cy="144"/>
            </a:xfrm>
            <a:prstGeom prst="rightArrow">
              <a:avLst>
                <a:gd name="adj1" fmla="val 50000"/>
                <a:gd name="adj2" fmla="val 6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3574" name="Text Box 13"/>
            <p:cNvSpPr txBox="1">
              <a:spLocks noChangeArrowheads="1"/>
            </p:cNvSpPr>
            <p:nvPr/>
          </p:nvSpPr>
          <p:spPr bwMode="auto">
            <a:xfrm>
              <a:off x="96" y="2208"/>
              <a:ext cx="5472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1600" b="1" smtClean="0">
                  <a:solidFill>
                    <a:srgbClr val="A50021"/>
                  </a:solidFill>
                </a:rPr>
                <a:t>логистический</a:t>
              </a:r>
              <a:r>
                <a:rPr lang="ru-RU" sz="1600" b="1" i="0" smtClean="0">
                  <a:solidFill>
                    <a:srgbClr val="000000"/>
                  </a:solidFill>
                </a:rPr>
                <a:t> подход</a:t>
              </a:r>
            </a:p>
          </p:txBody>
        </p:sp>
        <p:sp>
          <p:nvSpPr>
            <p:cNvPr id="23575" name="Line 14"/>
            <p:cNvSpPr>
              <a:spLocks noChangeShapeType="1"/>
            </p:cNvSpPr>
            <p:nvPr/>
          </p:nvSpPr>
          <p:spPr bwMode="auto">
            <a:xfrm rot="10800000" flipV="1">
              <a:off x="1056" y="2736"/>
              <a:ext cx="0" cy="192"/>
            </a:xfrm>
            <a:prstGeom prst="line">
              <a:avLst/>
            </a:prstGeom>
            <a:noFill/>
            <a:ln w="15875">
              <a:solidFill>
                <a:srgbClr val="5147D5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3576" name="Line 15"/>
            <p:cNvSpPr>
              <a:spLocks noChangeShapeType="1"/>
            </p:cNvSpPr>
            <p:nvPr/>
          </p:nvSpPr>
          <p:spPr bwMode="auto">
            <a:xfrm flipV="1">
              <a:off x="2640" y="1584"/>
              <a:ext cx="0" cy="192"/>
            </a:xfrm>
            <a:prstGeom prst="line">
              <a:avLst/>
            </a:prstGeom>
            <a:noFill/>
            <a:ln w="15875">
              <a:solidFill>
                <a:srgbClr val="5147D5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3577" name="Line 16"/>
            <p:cNvSpPr>
              <a:spLocks noChangeShapeType="1"/>
            </p:cNvSpPr>
            <p:nvPr/>
          </p:nvSpPr>
          <p:spPr bwMode="auto">
            <a:xfrm flipV="1">
              <a:off x="4416" y="1584"/>
              <a:ext cx="0" cy="192"/>
            </a:xfrm>
            <a:prstGeom prst="line">
              <a:avLst/>
            </a:prstGeom>
            <a:noFill/>
            <a:ln w="15875">
              <a:solidFill>
                <a:srgbClr val="5147D5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355345" name="Rectangle 17"/>
            <p:cNvSpPr>
              <a:spLocks noChangeArrowheads="1"/>
            </p:cNvSpPr>
            <p:nvPr/>
          </p:nvSpPr>
          <p:spPr bwMode="auto">
            <a:xfrm>
              <a:off x="672" y="2448"/>
              <a:ext cx="4318" cy="288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b="1" i="1">
                  <a:solidFill>
                    <a:srgbClr val="000000"/>
                  </a:solidFill>
                </a:rPr>
                <a:t>Объекты управления – отдельные предприятия</a:t>
              </a:r>
            </a:p>
          </p:txBody>
        </p:sp>
        <p:sp>
          <p:nvSpPr>
            <p:cNvPr id="23579" name="Line 18"/>
            <p:cNvSpPr>
              <a:spLocks noChangeShapeType="1"/>
            </p:cNvSpPr>
            <p:nvPr/>
          </p:nvSpPr>
          <p:spPr bwMode="auto">
            <a:xfrm flipV="1">
              <a:off x="1056" y="1584"/>
              <a:ext cx="0" cy="192"/>
            </a:xfrm>
            <a:prstGeom prst="line">
              <a:avLst/>
            </a:prstGeom>
            <a:noFill/>
            <a:ln w="15875">
              <a:solidFill>
                <a:srgbClr val="5147D5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3580" name="Line 19"/>
            <p:cNvSpPr>
              <a:spLocks noChangeShapeType="1"/>
            </p:cNvSpPr>
            <p:nvPr/>
          </p:nvSpPr>
          <p:spPr bwMode="auto">
            <a:xfrm rot="10800000" flipV="1">
              <a:off x="2688" y="2736"/>
              <a:ext cx="0" cy="192"/>
            </a:xfrm>
            <a:prstGeom prst="line">
              <a:avLst/>
            </a:prstGeom>
            <a:noFill/>
            <a:ln w="15875">
              <a:solidFill>
                <a:srgbClr val="5147D5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3581" name="Line 20"/>
            <p:cNvSpPr>
              <a:spLocks noChangeShapeType="1"/>
            </p:cNvSpPr>
            <p:nvPr/>
          </p:nvSpPr>
          <p:spPr bwMode="auto">
            <a:xfrm rot="10800000" flipV="1">
              <a:off x="4512" y="2736"/>
              <a:ext cx="0" cy="192"/>
            </a:xfrm>
            <a:prstGeom prst="line">
              <a:avLst/>
            </a:prstGeom>
            <a:noFill/>
            <a:ln w="15875">
              <a:solidFill>
                <a:srgbClr val="5147D5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3582" name="Rectangle 21"/>
            <p:cNvSpPr>
              <a:spLocks noChangeArrowheads="1"/>
            </p:cNvSpPr>
            <p:nvPr/>
          </p:nvSpPr>
          <p:spPr bwMode="auto">
            <a:xfrm>
              <a:off x="3840" y="1104"/>
              <a:ext cx="1104" cy="480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rect">
                <a:fillToRect l="100000" t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600" smtClean="0">
                  <a:solidFill>
                    <a:srgbClr val="000000"/>
                  </a:solidFill>
                </a:rPr>
                <a:t>Предприятие 3</a:t>
              </a:r>
            </a:p>
            <a:p>
              <a:pPr algn="ctr"/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23583" name="Rectangle 22"/>
            <p:cNvSpPr>
              <a:spLocks noChangeArrowheads="1"/>
            </p:cNvSpPr>
            <p:nvPr/>
          </p:nvSpPr>
          <p:spPr bwMode="auto">
            <a:xfrm>
              <a:off x="96" y="3312"/>
              <a:ext cx="5280" cy="28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1600" b="1" i="1" smtClean="0">
                <a:solidFill>
                  <a:srgbClr val="000000"/>
                </a:solidFill>
              </a:endParaRPr>
            </a:p>
          </p:txBody>
        </p:sp>
        <p:sp>
          <p:nvSpPr>
            <p:cNvPr id="23584" name="AutoShape 23"/>
            <p:cNvSpPr>
              <a:spLocks noChangeArrowheads="1"/>
            </p:cNvSpPr>
            <p:nvPr/>
          </p:nvSpPr>
          <p:spPr bwMode="auto">
            <a:xfrm>
              <a:off x="144" y="3408"/>
              <a:ext cx="384" cy="144"/>
            </a:xfrm>
            <a:prstGeom prst="rightArrow">
              <a:avLst>
                <a:gd name="adj1" fmla="val 50000"/>
                <a:gd name="adj2" fmla="val 6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3585" name="AutoShape 24"/>
            <p:cNvSpPr>
              <a:spLocks noChangeArrowheads="1"/>
            </p:cNvSpPr>
            <p:nvPr/>
          </p:nvSpPr>
          <p:spPr bwMode="auto">
            <a:xfrm>
              <a:off x="576" y="3432"/>
              <a:ext cx="1008" cy="96"/>
            </a:xfrm>
            <a:prstGeom prst="rightArrow">
              <a:avLst>
                <a:gd name="adj1" fmla="val 50000"/>
                <a:gd name="adj2" fmla="val 26250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3586" name="AutoShape 25"/>
            <p:cNvSpPr>
              <a:spLocks noChangeArrowheads="1"/>
            </p:cNvSpPr>
            <p:nvPr/>
          </p:nvSpPr>
          <p:spPr bwMode="auto">
            <a:xfrm>
              <a:off x="1680" y="3414"/>
              <a:ext cx="384" cy="144"/>
            </a:xfrm>
            <a:prstGeom prst="rightArrow">
              <a:avLst>
                <a:gd name="adj1" fmla="val 50000"/>
                <a:gd name="adj2" fmla="val 6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3587" name="AutoShape 26"/>
            <p:cNvSpPr>
              <a:spLocks noChangeArrowheads="1"/>
            </p:cNvSpPr>
            <p:nvPr/>
          </p:nvSpPr>
          <p:spPr bwMode="auto">
            <a:xfrm>
              <a:off x="3888" y="1440"/>
              <a:ext cx="1008" cy="96"/>
            </a:xfrm>
            <a:prstGeom prst="rightArrow">
              <a:avLst>
                <a:gd name="adj1" fmla="val 50000"/>
                <a:gd name="adj2" fmla="val 26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3588" name="AutoShape 27"/>
            <p:cNvSpPr>
              <a:spLocks noChangeArrowheads="1"/>
            </p:cNvSpPr>
            <p:nvPr/>
          </p:nvSpPr>
          <p:spPr bwMode="auto">
            <a:xfrm>
              <a:off x="2172" y="3438"/>
              <a:ext cx="1008" cy="96"/>
            </a:xfrm>
            <a:prstGeom prst="rightArrow">
              <a:avLst>
                <a:gd name="adj1" fmla="val 50000"/>
                <a:gd name="adj2" fmla="val 26250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3589" name="AutoShape 28"/>
            <p:cNvSpPr>
              <a:spLocks noChangeArrowheads="1"/>
            </p:cNvSpPr>
            <p:nvPr/>
          </p:nvSpPr>
          <p:spPr bwMode="auto">
            <a:xfrm>
              <a:off x="3360" y="3420"/>
              <a:ext cx="384" cy="144"/>
            </a:xfrm>
            <a:prstGeom prst="rightArrow">
              <a:avLst>
                <a:gd name="adj1" fmla="val 50000"/>
                <a:gd name="adj2" fmla="val 6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3590" name="AutoShape 29"/>
            <p:cNvSpPr>
              <a:spLocks noChangeArrowheads="1"/>
            </p:cNvSpPr>
            <p:nvPr/>
          </p:nvSpPr>
          <p:spPr bwMode="auto">
            <a:xfrm>
              <a:off x="3888" y="3438"/>
              <a:ext cx="1008" cy="96"/>
            </a:xfrm>
            <a:prstGeom prst="rightArrow">
              <a:avLst>
                <a:gd name="adj1" fmla="val 50000"/>
                <a:gd name="adj2" fmla="val 26250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3591" name="AutoShape 30"/>
            <p:cNvSpPr>
              <a:spLocks noChangeArrowheads="1"/>
            </p:cNvSpPr>
            <p:nvPr/>
          </p:nvSpPr>
          <p:spPr bwMode="auto">
            <a:xfrm>
              <a:off x="4992" y="3420"/>
              <a:ext cx="384" cy="144"/>
            </a:xfrm>
            <a:prstGeom prst="rightArrow">
              <a:avLst>
                <a:gd name="adj1" fmla="val 50000"/>
                <a:gd name="adj2" fmla="val 6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355359" name="Rectangle 31"/>
            <p:cNvSpPr>
              <a:spLocks noChangeArrowheads="1"/>
            </p:cNvSpPr>
            <p:nvPr/>
          </p:nvSpPr>
          <p:spPr bwMode="auto">
            <a:xfrm>
              <a:off x="480" y="3792"/>
              <a:ext cx="4656" cy="288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50000">
                  <a:srgbClr val="AAFF8F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b="1" i="1">
                  <a:solidFill>
                    <a:srgbClr val="000000"/>
                  </a:solidFill>
                </a:rPr>
                <a:t>Новый объект управления – сквозной материальный поток</a:t>
              </a:r>
            </a:p>
          </p:txBody>
        </p:sp>
        <p:sp>
          <p:nvSpPr>
            <p:cNvPr id="23593" name="Line 32"/>
            <p:cNvSpPr>
              <a:spLocks noChangeShapeType="1"/>
            </p:cNvSpPr>
            <p:nvPr/>
          </p:nvSpPr>
          <p:spPr bwMode="auto">
            <a:xfrm flipV="1">
              <a:off x="2688" y="3600"/>
              <a:ext cx="0" cy="192"/>
            </a:xfrm>
            <a:prstGeom prst="line">
              <a:avLst/>
            </a:prstGeom>
            <a:noFill/>
            <a:ln w="19050">
              <a:solidFill>
                <a:srgbClr val="5147D5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i="1" smtClean="0">
                <a:solidFill>
                  <a:srgbClr val="000000"/>
                </a:solidFill>
              </a:endParaRPr>
            </a:p>
          </p:txBody>
        </p:sp>
        <p:sp>
          <p:nvSpPr>
            <p:cNvPr id="23594" name="Rectangle 33"/>
            <p:cNvSpPr>
              <a:spLocks noChangeArrowheads="1"/>
            </p:cNvSpPr>
            <p:nvPr/>
          </p:nvSpPr>
          <p:spPr bwMode="auto">
            <a:xfrm>
              <a:off x="528" y="2928"/>
              <a:ext cx="1104" cy="384"/>
            </a:xfrm>
            <a:prstGeom prst="rect">
              <a:avLst/>
            </a:prstGeom>
            <a:gradFill rotWithShape="0">
              <a:gsLst>
                <a:gs pos="0">
                  <a:srgbClr val="FF6E01">
                    <a:alpha val="50000"/>
                  </a:srgbClr>
                </a:gs>
                <a:gs pos="100000">
                  <a:srgbClr val="AAFF8F">
                    <a:alpha val="50000"/>
                  </a:srgbClr>
                </a:gs>
              </a:gsLst>
              <a:path path="rect">
                <a:fillToRect l="100000" t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600" smtClean="0">
                  <a:solidFill>
                    <a:srgbClr val="000000"/>
                  </a:solidFill>
                </a:rPr>
                <a:t>Предприятие 1</a:t>
              </a:r>
            </a:p>
          </p:txBody>
        </p:sp>
        <p:sp>
          <p:nvSpPr>
            <p:cNvPr id="23595" name="Rectangle 34"/>
            <p:cNvSpPr>
              <a:spLocks noChangeArrowheads="1"/>
            </p:cNvSpPr>
            <p:nvPr/>
          </p:nvSpPr>
          <p:spPr bwMode="auto">
            <a:xfrm>
              <a:off x="2160" y="2928"/>
              <a:ext cx="1104" cy="384"/>
            </a:xfrm>
            <a:prstGeom prst="rect">
              <a:avLst/>
            </a:prstGeom>
            <a:gradFill rotWithShape="1">
              <a:gsLst>
                <a:gs pos="0">
                  <a:srgbClr val="F5D8C3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600" smtClean="0">
                  <a:solidFill>
                    <a:srgbClr val="000000"/>
                  </a:solidFill>
                </a:rPr>
                <a:t>Предприятие 2</a:t>
              </a:r>
            </a:p>
          </p:txBody>
        </p:sp>
        <p:sp>
          <p:nvSpPr>
            <p:cNvPr id="23596" name="Rectangle 35"/>
            <p:cNvSpPr>
              <a:spLocks noChangeArrowheads="1"/>
            </p:cNvSpPr>
            <p:nvPr/>
          </p:nvSpPr>
          <p:spPr bwMode="auto">
            <a:xfrm>
              <a:off x="3936" y="2928"/>
              <a:ext cx="1104" cy="384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rect">
                <a:fillToRect l="100000" t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600" smtClean="0">
                  <a:solidFill>
                    <a:srgbClr val="000000"/>
                  </a:solidFill>
                </a:rPr>
                <a:t>Предприятие 3</a:t>
              </a:r>
            </a:p>
          </p:txBody>
        </p:sp>
      </p:grpSp>
      <p:grpSp>
        <p:nvGrpSpPr>
          <p:cNvPr id="23555" name="Group 37"/>
          <p:cNvGrpSpPr>
            <a:grpSpLocks/>
          </p:cNvGrpSpPr>
          <p:nvPr/>
        </p:nvGrpSpPr>
        <p:grpSpPr bwMode="auto">
          <a:xfrm>
            <a:off x="304800" y="152400"/>
            <a:ext cx="8686800" cy="6445250"/>
            <a:chOff x="192" y="96"/>
            <a:chExt cx="5472" cy="4060"/>
          </a:xfrm>
        </p:grpSpPr>
        <p:grpSp>
          <p:nvGrpSpPr>
            <p:cNvPr id="23556" name="Group 38"/>
            <p:cNvGrpSpPr>
              <a:grpSpLocks/>
            </p:cNvGrpSpPr>
            <p:nvPr/>
          </p:nvGrpSpPr>
          <p:grpSpPr bwMode="auto">
            <a:xfrm>
              <a:off x="192" y="96"/>
              <a:ext cx="5472" cy="554"/>
              <a:chOff x="192" y="96"/>
              <a:chExt cx="5472" cy="554"/>
            </a:xfrm>
          </p:grpSpPr>
          <p:pic>
            <p:nvPicPr>
              <p:cNvPr id="23559" name="Picture 39" descr="224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44" y="96"/>
                <a:ext cx="720" cy="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3560" name="Group 40"/>
              <p:cNvGrpSpPr>
                <a:grpSpLocks/>
              </p:cNvGrpSpPr>
              <p:nvPr/>
            </p:nvGrpSpPr>
            <p:grpSpPr bwMode="auto">
              <a:xfrm>
                <a:off x="192" y="576"/>
                <a:ext cx="4224" cy="36"/>
                <a:chOff x="192" y="480"/>
                <a:chExt cx="4224" cy="36"/>
              </a:xfrm>
            </p:grpSpPr>
            <p:sp>
              <p:nvSpPr>
                <p:cNvPr id="23562" name="Line 41"/>
                <p:cNvSpPr>
                  <a:spLocks noChangeShapeType="1"/>
                </p:cNvSpPr>
                <p:nvPr/>
              </p:nvSpPr>
              <p:spPr bwMode="auto">
                <a:xfrm>
                  <a:off x="192" y="480"/>
                  <a:ext cx="422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 type="none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563" name="Line 42"/>
                <p:cNvSpPr>
                  <a:spLocks noChangeShapeType="1"/>
                </p:cNvSpPr>
                <p:nvPr/>
              </p:nvSpPr>
              <p:spPr bwMode="auto">
                <a:xfrm>
                  <a:off x="192" y="516"/>
                  <a:ext cx="2880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 type="none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ru-RU" i="1" smtClean="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355372" name="Rectangle 44"/>
            <p:cNvSpPr>
              <a:spLocks noChangeArrowheads="1"/>
            </p:cNvSpPr>
            <p:nvPr/>
          </p:nvSpPr>
          <p:spPr bwMode="auto">
            <a:xfrm>
              <a:off x="192" y="672"/>
              <a:ext cx="4224" cy="432"/>
            </a:xfrm>
            <a:prstGeom prst="rect">
              <a:avLst/>
            </a:prstGeom>
            <a:solidFill>
              <a:srgbClr val="CCFFFF"/>
            </a:solidFill>
            <a:ln w="15875">
              <a:solidFill>
                <a:srgbClr val="000080"/>
              </a:solidFill>
              <a:prstDash val="lgDash"/>
              <a:miter lim="800000"/>
              <a:headEnd/>
              <a:tailEnd/>
            </a:ln>
            <a:effectLst>
              <a:prstShdw prst="shdw17" dist="17961" dir="2700000">
                <a:srgbClr val="000080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>
                <a:defRPr/>
              </a:pPr>
              <a:r>
                <a:rPr lang="ru-RU" sz="1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Bookman Old Style" pitchFamily="18" charset="0"/>
                </a:rPr>
                <a:t>Традиционный и логистический подход к управлению материальными потоками </a:t>
              </a:r>
              <a:endParaRPr lang="ru-RU" sz="1400" dirty="0">
                <a:solidFill>
                  <a:srgbClr val="000000"/>
                </a:solidFill>
                <a:latin typeface="Bookman Old Style" pitchFamily="18" charset="0"/>
              </a:endParaRPr>
            </a:p>
          </p:txBody>
        </p:sp>
        <p:sp>
          <p:nvSpPr>
            <p:cNvPr id="355373" name="AutoShape 45"/>
            <p:cNvSpPr>
              <a:spLocks noChangeArrowheads="1"/>
            </p:cNvSpPr>
            <p:nvPr/>
          </p:nvSpPr>
          <p:spPr bwMode="auto">
            <a:xfrm>
              <a:off x="5284" y="3929"/>
              <a:ext cx="227" cy="227"/>
            </a:xfrm>
            <a:prstGeom prst="pentagon">
              <a:avLst/>
            </a:prstGeom>
            <a:solidFill>
              <a:srgbClr val="E1E7E7">
                <a:alpha val="50999"/>
              </a:srgbClr>
            </a:solidFill>
            <a:ln w="15875">
              <a:solidFill>
                <a:srgbClr val="0000FF"/>
              </a:solidFill>
              <a:prstDash val="lg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4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6</a:t>
              </a:r>
              <a:endParaRPr lang="ru-RU" i="1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431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1041</TotalTime>
  <Words>5076</Words>
  <Application>Microsoft Office PowerPoint</Application>
  <PresentationFormat>Экран (4:3)</PresentationFormat>
  <Paragraphs>1232</Paragraphs>
  <Slides>65</Slides>
  <Notes>11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8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65</vt:i4>
      </vt:variant>
    </vt:vector>
  </HeadingPairs>
  <TitlesOfParts>
    <vt:vector size="86" baseType="lpstr">
      <vt:lpstr>Arial</vt:lpstr>
      <vt:lpstr>Arial Black</vt:lpstr>
      <vt:lpstr>Arial Narrow</vt:lpstr>
      <vt:lpstr>Bookman Old Style</vt:lpstr>
      <vt:lpstr>Impact</vt:lpstr>
      <vt:lpstr>Monotype Sorts</vt:lpstr>
      <vt:lpstr>Tahoma</vt:lpstr>
      <vt:lpstr>Times New Roman</vt:lpstr>
      <vt:lpstr>Verdana</vt:lpstr>
      <vt:lpstr>Wingdings</vt:lpstr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6_Оформление по умолчанию</vt:lpstr>
      <vt:lpstr>7_Оформление по умолчанию</vt:lpstr>
      <vt:lpstr>Формула</vt:lpstr>
      <vt:lpstr>Рисунок</vt:lpstr>
      <vt:lpstr>Visio</vt:lpstr>
      <vt:lpstr>Современные проблемы управления цепями поставок</vt:lpstr>
      <vt:lpstr>Презентация PowerPoint</vt:lpstr>
      <vt:lpstr>Презентация PowerPoint</vt:lpstr>
      <vt:lpstr>Презентация PowerPoint</vt:lpstr>
      <vt:lpstr>О терминах</vt:lpstr>
      <vt:lpstr>Этапы развития логистики</vt:lpstr>
      <vt:lpstr>Основные положения логистических концепций </vt:lpstr>
      <vt:lpstr>Сравнение процессов материально-технического обеспечения, основанных на традиционном и логистическом подходе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ОПРЕДЕЛЕНИЕ ЛОГИСТИКИ:</vt:lpstr>
      <vt:lpstr>ФУНКЦИОНАЛЬНЫЕ ОБЛАСТИ ЛОГИСТИКИ</vt:lpstr>
      <vt:lpstr>ВИДЫ ОПЕРАЦИОННОЙ ЛОГИСТИЧЕСКОЙ ДЕЯТЕЛЬНОСТИ</vt:lpstr>
      <vt:lpstr>ЛОГИСТИЧЕСКИЕ ФУНКЦИИ – ОПЕРАЦИОННАЯ ДЕЯТЕЛЬНОСТЬ:</vt:lpstr>
      <vt:lpstr>ЛОГИСТИЧЕСКИЕ ФУНКЦИИ - КООРДИНИРУЮЩАЯ ДЕЯТЕЛЬНОСТЬ:</vt:lpstr>
      <vt:lpstr>Логистические операции и функции  в снабжении (пример)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Цепь поставок – три или более экономические единицы (организации или лица) напрямую участвующих во внешних и внутренних потоках продукции, услуг, финансов и информации от источника до потребителя.</vt:lpstr>
      <vt:lpstr>Презентация PowerPoint</vt:lpstr>
      <vt:lpstr>Два важных положения:</vt:lpstr>
      <vt:lpstr>Ключевые бизнес-активности управления ЦП </vt:lpstr>
      <vt:lpstr>Предлагаемая структура полной цепи поставок </vt:lpstr>
      <vt:lpstr>Проблема полной цепи поставок -1</vt:lpstr>
      <vt:lpstr>Проблема полной цепи поставок -2</vt:lpstr>
      <vt:lpstr>Проблема полной цепи поставок -3</vt:lpstr>
      <vt:lpstr>Характер изменений при переходе к управлению ЦП</vt:lpstr>
      <vt:lpstr>.</vt:lpstr>
      <vt:lpstr>Фирмы – субъекты логистического сервиса</vt:lpstr>
      <vt:lpstr>Прогнозы реализации SCM – парадигмы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Общая модель суммарных затрат: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Варианты представления затрат в элементарном звене логистической цепи: </vt:lpstr>
      <vt:lpstr>Презентация PowerPoint</vt:lpstr>
      <vt:lpstr>Презентация PowerPoint</vt:lpstr>
      <vt:lpstr>Презентация PowerPoint</vt:lpstr>
    </vt:vector>
  </TitlesOfParts>
  <Company>MCL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MCL2</dc:creator>
  <cp:lastModifiedBy>Гаврилова Алла Викторовна</cp:lastModifiedBy>
  <cp:revision>98</cp:revision>
  <dcterms:created xsi:type="dcterms:W3CDTF">2008-02-26T18:11:08Z</dcterms:created>
  <dcterms:modified xsi:type="dcterms:W3CDTF">2018-04-05T09:47:53Z</dcterms:modified>
</cp:coreProperties>
</file>