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74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75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712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990079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1188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192532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1091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3880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970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87357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945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559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7366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3287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5526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490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6786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9B43E-0126-4323-B314-AC3642477681}" type="datetimeFigureOut">
              <a:rPr lang="ru-RU" smtClean="0"/>
              <a:pPr/>
              <a:t>30.08.2017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1FFFA00-D188-4ADD-A607-E46AB4739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005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  <p:sldLayoutId id="2147483882" r:id="rId13"/>
    <p:sldLayoutId id="2147483883" r:id="rId14"/>
    <p:sldLayoutId id="2147483884" r:id="rId15"/>
    <p:sldLayoutId id="21474838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7244" y="180623"/>
            <a:ext cx="10160000" cy="57281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ИСТОРИЯ ОТРАСЛИ И ВВЕДЕНИЕ В </a:t>
            </a:r>
            <a:r>
              <a:rPr lang="ru-RU" dirty="0" smtClean="0"/>
              <a:t>СПЕЦИАЛЬНОСТЬ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Разработчик:</a:t>
            </a:r>
            <a:br>
              <a:rPr lang="ru-RU" sz="2200" dirty="0" smtClean="0"/>
            </a:br>
            <a:r>
              <a:rPr lang="ru-RU" sz="2200" dirty="0" smtClean="0"/>
              <a:t> доцент кафедры «Городского строительства и хозяйства»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Тимошенко Маргарита Савельевна.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Предназначен для бакалавров  код направления 08.03.01. «Строительство»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319997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5969" y="727879"/>
            <a:ext cx="9894627" cy="5823045"/>
          </a:xfrm>
        </p:spPr>
        <p:txBody>
          <a:bodyPr>
            <a:normAutofit/>
          </a:bodyPr>
          <a:lstStyle/>
          <a:p>
            <a:pPr algn="just"/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Искусственные</a:t>
            </a:r>
            <a:r>
              <a:rPr lang="ru-RU" dirty="0"/>
              <a:t> объекты получили название — «недвижимость по закону», однако эта категория недвижимости опирается на «недвижимость по природе».</a:t>
            </a:r>
            <a:r>
              <a:rPr lang="ru-RU" b="1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Искусственные </a:t>
            </a:r>
            <a:r>
              <a:rPr lang="ru-RU" dirty="0"/>
              <a:t>объекты могут быть классифицированы на: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полностью </a:t>
            </a:r>
            <a:r>
              <a:rPr lang="ru-RU" dirty="0"/>
              <a:t>построены и готовы к эксплуатации;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требующие </a:t>
            </a:r>
            <a:r>
              <a:rPr lang="ru-RU" dirty="0"/>
              <a:t>реконструкции или капитального ремонта; </a:t>
            </a:r>
          </a:p>
          <a:p>
            <a:pPr marL="0" indent="0" algn="just">
              <a:buNone/>
            </a:pPr>
            <a:r>
              <a:rPr lang="ru-RU" dirty="0" smtClean="0"/>
              <a:t> - незаконченные </a:t>
            </a:r>
            <a:r>
              <a:rPr lang="ru-RU" dirty="0"/>
              <a:t>строительством объекты (</a:t>
            </a:r>
            <a:r>
              <a:rPr lang="ru-RU" dirty="0" err="1"/>
              <a:t>незавершенка</a:t>
            </a:r>
            <a:r>
              <a:rPr lang="ru-RU" dirty="0"/>
              <a:t>).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    К </a:t>
            </a:r>
            <a:r>
              <a:rPr lang="ru-RU" dirty="0"/>
              <a:t>«</a:t>
            </a:r>
            <a:r>
              <a:rPr lang="ru-RU" dirty="0" err="1"/>
              <a:t>незавершенке</a:t>
            </a:r>
            <a:r>
              <a:rPr lang="ru-RU" dirty="0"/>
              <a:t>» относятся объекты, по которым в установленном порядке не оформлены документы о приемке объекта в эксплуатацию. Объекты незавершенного строительства можно разделить на две группы: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объекты</a:t>
            </a:r>
            <a:r>
              <a:rPr lang="ru-RU" dirty="0"/>
              <a:t>, на которых ведутся </a:t>
            </a:r>
            <a:r>
              <a:rPr lang="ru-RU" dirty="0" smtClean="0"/>
              <a:t>работы; 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объекты</a:t>
            </a:r>
            <a:r>
              <a:rPr lang="ru-RU" dirty="0"/>
              <a:t>, на которых по тем или иным причинам работы прекращены. В соответствии с действующим порядком различают два вида прекращения работ на объекте: консервацию и полное прекращение строительства. </a:t>
            </a:r>
            <a:endParaRPr lang="ru-RU" b="1" dirty="0"/>
          </a:p>
          <a:p>
            <a:pPr algn="just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Земельные участки </a:t>
            </a:r>
            <a:r>
              <a:rPr lang="ru-RU" dirty="0"/>
              <a:t>могут быть делимыми и неделимыми. Участок называется делимым, когда его можно разделить на части и образовать самостоятельные земельные участки с разрешением целевого использования. </a:t>
            </a:r>
            <a:endParaRPr lang="ru-RU" dirty="0" smtClean="0"/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2609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675" y="741527"/>
            <a:ext cx="10003809" cy="5809397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 соответствии с действующим законодательством Земельный фонд в РФ по экономическому назначению разделен на семь категорий земель: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1</a:t>
            </a:r>
            <a:r>
              <a:rPr lang="ru-RU" b="1" dirty="0"/>
              <a:t>.</a:t>
            </a:r>
            <a:r>
              <a:rPr lang="ru-RU" dirty="0"/>
              <a:t> Земли сельскохозяйственного назначения имеют особый правовой статус на рынке недвижимости и используются: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- </a:t>
            </a:r>
            <a:r>
              <a:rPr lang="ru-RU" dirty="0"/>
              <a:t>для сельскохозяйственного производства (пашни, сенокосы, пастбища, залежи, многолетние насаждения, целина и другие угодья);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- </a:t>
            </a:r>
            <a:r>
              <a:rPr lang="ru-RU" dirty="0"/>
              <a:t>для личного подсобного хозяйства;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- </a:t>
            </a:r>
            <a:r>
              <a:rPr lang="ru-RU" dirty="0"/>
              <a:t>для коллективного садоводства и огородничества;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- </a:t>
            </a:r>
            <a:r>
              <a:rPr lang="ru-RU" dirty="0"/>
              <a:t>для подсобных сельскохозяйственных производств;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- </a:t>
            </a:r>
            <a:r>
              <a:rPr lang="ru-RU" dirty="0"/>
              <a:t>для опытных и научных станций.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Перевод </a:t>
            </a:r>
            <a:r>
              <a:rPr lang="ru-RU" dirty="0"/>
              <a:t>земель из этой категории в другую осуществляется только по решению субъекта Федерации. Особо ценные земли не подлежат приватизации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2</a:t>
            </a:r>
            <a:r>
              <a:rPr lang="ru-RU" b="1" dirty="0"/>
              <a:t>.</a:t>
            </a:r>
            <a:r>
              <a:rPr lang="ru-RU" dirty="0"/>
              <a:t> Земли городов и населенных </a:t>
            </a:r>
            <a:r>
              <a:rPr lang="ru-RU" dirty="0" smtClean="0"/>
              <a:t>пунктов. </a:t>
            </a:r>
            <a:r>
              <a:rPr lang="ru-RU" dirty="0"/>
              <a:t>На этих землях размещаются жилые дома и социально-культурные учреждения, а также улицы, парки, площади, природоохранные сооружения; могут размещаться промышленные, транспортные, энергетические, оборонные объекты и сельскохозяйственные производства. </a:t>
            </a:r>
            <a:endParaRPr lang="ru-RU" b="1" dirty="0"/>
          </a:p>
          <a:p>
            <a:pPr marL="0" indent="0" algn="just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440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084" y="686937"/>
            <a:ext cx="9948767" cy="598681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 </a:t>
            </a:r>
            <a:r>
              <a:rPr lang="ru-RU" b="1" dirty="0" smtClean="0"/>
              <a:t>3</a:t>
            </a:r>
            <a:r>
              <a:rPr lang="ru-RU" b="1" dirty="0"/>
              <a:t>. </a:t>
            </a:r>
            <a:r>
              <a:rPr lang="ru-RU" dirty="0"/>
              <a:t>Земли промышленности, транспорта, связи, телевидения, информатики и космического обеспечения, энергетики, обороны и иного назначения. Имеют особый режим использования.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</a:t>
            </a:r>
            <a:r>
              <a:rPr lang="ru-RU" b="1" dirty="0" smtClean="0"/>
              <a:t>4</a:t>
            </a:r>
            <a:r>
              <a:rPr lang="ru-RU" b="1" dirty="0"/>
              <a:t>.</a:t>
            </a:r>
            <a:r>
              <a:rPr lang="ru-RU" dirty="0"/>
              <a:t> Земли особо охраняемых территорий включают в себя заповедники; зеленые зоны городов, домов отдыха, турбаз; памятники природы, истории и культуры; минеральные воды и лечебные грязи, ботанические сады и др. Данная категория земель предназначена для оздоровления людей, массового отдыха и туризма, а также для историко-культурного воспитания и эстетического наслаждения. Такие земли охраняются особым законодательством, и вести хозяйственную деятельность на них запрещается.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</a:t>
            </a:r>
            <a:r>
              <a:rPr lang="ru-RU" b="1" dirty="0" smtClean="0"/>
              <a:t>5</a:t>
            </a:r>
            <a:r>
              <a:rPr lang="ru-RU" b="1" dirty="0"/>
              <a:t>.</a:t>
            </a:r>
            <a:r>
              <a:rPr lang="ru-RU" dirty="0"/>
              <a:t> Земли лесного фонда полностью определяются правовым режимом лесов, произрастающих на них. К этой категории земель относятся земли, покрытые лесами и предоставленные для нужд лесного хозяйства и местной промышленности.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6</a:t>
            </a:r>
            <a:r>
              <a:rPr lang="ru-RU" dirty="0"/>
              <a:t>. Земли водного фонда. Это земли, занятые водоемами, ледниками, болотами (кроме тундры и лесотундры), гидротехническими сооружениями и полосами отвода при них.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7</a:t>
            </a:r>
            <a:r>
              <a:rPr lang="ru-RU" b="1" dirty="0"/>
              <a:t>.</a:t>
            </a:r>
            <a:r>
              <a:rPr lang="ru-RU" dirty="0"/>
              <a:t> Земли запаса служат резервом и выделяются для различных целей.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Продажа </a:t>
            </a:r>
            <a:r>
              <a:rPr lang="ru-RU" dirty="0"/>
              <a:t>земельных участков, а также выделение их для предпринимательской деятельности и перевода из одной категории в другую осуществляется в соответствии с законами РФ и субъектов </a:t>
            </a:r>
            <a:r>
              <a:rPr lang="ru-RU" dirty="0" smtClean="0"/>
              <a:t>Федерации</a:t>
            </a:r>
            <a:r>
              <a:rPr lang="ru-RU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5218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7" y="686938"/>
            <a:ext cx="9921922" cy="586398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При классификации жилья применительно к условиям крупных городов принято выделять следующие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типологические характеристики </a:t>
            </a:r>
            <a:r>
              <a:rPr lang="ru-RU" dirty="0"/>
              <a:t>:</a:t>
            </a:r>
            <a:endParaRPr lang="ru-RU" b="1" dirty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b="1" dirty="0" smtClean="0"/>
              <a:t>1</a:t>
            </a:r>
            <a:r>
              <a:rPr lang="ru-RU" b="1" dirty="0"/>
              <a:t>. Элитное жилье. </a:t>
            </a:r>
            <a:r>
              <a:rPr lang="ru-RU" dirty="0"/>
              <a:t>К нему предъявляются следующие основные требования: размещение в наиболее престижных районах города; принадлежность к «старому» фонду (при наличии проведенного капитального ремонта и реконструкции) или к «сталинскому» фонду;  кирпичные стены; </a:t>
            </a:r>
            <a:r>
              <a:rPr lang="ru-RU" dirty="0" smtClean="0"/>
              <a:t>общая </a:t>
            </a:r>
            <a:r>
              <a:rPr lang="ru-RU" dirty="0"/>
              <a:t>площадь квартир не менее 70 кв. м.; наличие изолированных комнат по конфигурации, приближенных к квадрату, и большой кухни (площадью не менее 15 </a:t>
            </a:r>
            <a:r>
              <a:rPr lang="ru-RU" dirty="0" err="1"/>
              <a:t>кв.м</a:t>
            </a:r>
            <a:r>
              <a:rPr lang="ru-RU" dirty="0"/>
              <a:t>.); наличие охраняемого подъезда, подземного или близко расположенного гаража и др.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Для </a:t>
            </a:r>
            <a:r>
              <a:rPr lang="ru-RU" dirty="0"/>
              <a:t>малоэтажных домов коттеджного типа, входящих в состав элитных, характерны такие потребительские требования, как: размещение на таком расстоянии до города, когда поездка занимает не более 1 ч.; кирпичные стены; застройка в двух и более уровнях; наличие объектов бытового и инженерного обслуживания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2</a:t>
            </a:r>
            <a:r>
              <a:rPr lang="ru-RU" b="1" dirty="0"/>
              <a:t>. Жилье повышенной комфортности. </a:t>
            </a:r>
            <a:r>
              <a:rPr lang="ru-RU" dirty="0"/>
              <a:t>Потребительский спрос на жилье этого типа предполагает наличие следующих основных характеристик: возможность размещения в различных (не только наиболее престижных) районах города; некоторое снижение требований к площади комнат и кухонь до 12 и 8 кв. м (соответственно); наличие гостиной площадью не менее 17 кв. м.; большее разнообразие конструктивно-технологических параметров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1950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1" y="714232"/>
            <a:ext cx="9949217" cy="591858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3</a:t>
            </a:r>
            <a:r>
              <a:rPr lang="ru-RU" b="1" dirty="0"/>
              <a:t>. Типовое жилье. </a:t>
            </a:r>
            <a:r>
              <a:rPr lang="ru-RU" dirty="0"/>
              <a:t>Для него характерно: размещение в любом районе города; соответствие архитектурно-планировочных параметров современным строительным нормам и правилам; по конструктивно-технологическим параметрам принадлежность к домам второго поколения индустриального домостроения и современным.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Для </a:t>
            </a:r>
            <a:r>
              <a:rPr lang="ru-RU" dirty="0"/>
              <a:t>малоэтажной пригородной застройки наиболее существенны не только технические характеристики, но и обеспеченность основными объектами социально-бытового назначения.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4</a:t>
            </a:r>
            <a:r>
              <a:rPr lang="ru-RU" b="1" dirty="0"/>
              <a:t>. Жилье низких потребительских </a:t>
            </a:r>
            <a:r>
              <a:rPr lang="ru-RU" b="1" dirty="0" smtClean="0"/>
              <a:t>качеств. </a:t>
            </a:r>
            <a:r>
              <a:rPr lang="ru-RU" dirty="0"/>
              <a:t>Исходя из условий потребительского спроса, формирующегося под воздействием фактора платежеспособности, требования, предъявляемые к этому типу жилья весьма невелики: размещение в непрестижных районах; удаленность от основных транспортных коммуникаций; принадлежность к таким конструктивно-технологическим типам, как здания «старого» фонда, не подвергавшиеся капитальным и ремонтно-строительным работам, и дома первого поколения индустриального домостроения; размещение в первых этажах домов других типов; заниженные архитектурно-планировочные характеристики и т.д.</a:t>
            </a:r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84833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6" y="714233"/>
            <a:ext cx="10003809" cy="597317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Ж</a:t>
            </a:r>
            <a:r>
              <a:rPr lang="ru-RU" dirty="0" smtClean="0"/>
              <a:t>илую </a:t>
            </a:r>
            <a:r>
              <a:rPr lang="ru-RU" dirty="0"/>
              <a:t>недвижимость можно распределить 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основании градостроительных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ориентиров.</a:t>
            </a:r>
            <a:r>
              <a:rPr lang="ru-RU" b="1" dirty="0"/>
              <a:t> </a:t>
            </a:r>
            <a:r>
              <a:rPr lang="ru-RU" dirty="0" smtClean="0"/>
              <a:t>Так</a:t>
            </a:r>
            <a:r>
              <a:rPr lang="ru-RU" dirty="0"/>
              <a:t>, при принятии экономических решений на рынке жилой недвижимости применяется типология, включающая: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• </a:t>
            </a:r>
            <a:r>
              <a:rPr lang="ru-RU" dirty="0"/>
              <a:t>дома «старого» фонда, построенные в дореволюционный период;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• </a:t>
            </a:r>
            <a:r>
              <a:rPr lang="ru-RU" dirty="0"/>
              <a:t>дома, построенные за период с 1917 г. до конца 30-х гг., отличающиеся лаконизмом архитектурно-планировочных решений, расположенные в непосредственной близости к местам приложения труда (того периода), мало престижнее в настоящее время, но обладающие высокими конструктивно-технологическими характеристиками;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• </a:t>
            </a:r>
            <a:r>
              <a:rPr lang="ru-RU" dirty="0"/>
              <a:t>«сталинские» дома, срок возведения которых пришелся на период с конца 30-х до конца 50-х гг., знаменующие собой возрождение классических архитектурно-градостроительных позиций и расположенные преимущественно в престижных, удаленных от промышленных зон районах;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• </a:t>
            </a:r>
            <a:r>
              <a:rPr lang="ru-RU" dirty="0"/>
              <a:t>дома первого поколения индустриального домостроения (60-е гг.) (</a:t>
            </a:r>
            <a:r>
              <a:rPr lang="ru-RU" dirty="0" err="1"/>
              <a:t>хрущевки</a:t>
            </a:r>
            <a:r>
              <a:rPr lang="ru-RU" dirty="0"/>
              <a:t>), характеризующиеся заниженными архитектурно-технологическими параметрами;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• </a:t>
            </a:r>
            <a:r>
              <a:rPr lang="ru-RU" dirty="0"/>
              <a:t>дома второго поколения индустриального домостроения, построенные в 70-80-х гг., когда в градостроительном проектировании использовались более высокие нормы и стандарты;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• </a:t>
            </a:r>
            <a:r>
              <a:rPr lang="ru-RU" dirty="0"/>
              <a:t>современные жилые дома, отличающиеся большим разнообразием характеристик.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3270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141" y="700585"/>
            <a:ext cx="10017456" cy="597317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Классификация </a:t>
            </a:r>
            <a:r>
              <a:rPr lang="ru-RU" dirty="0"/>
              <a:t>объектов жилой недвижимости в зависимости от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применяемого материала наружных стен здания</a:t>
            </a:r>
            <a:r>
              <a:rPr lang="ru-RU" dirty="0"/>
              <a:t>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• </a:t>
            </a:r>
            <a:r>
              <a:rPr lang="ru-RU" dirty="0"/>
              <a:t>дома с кирпичными стенами;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• </a:t>
            </a:r>
            <a:r>
              <a:rPr lang="ru-RU" dirty="0"/>
              <a:t>панельные дома;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• </a:t>
            </a:r>
            <a:r>
              <a:rPr lang="ru-RU" dirty="0"/>
              <a:t>монолитные дома;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• </a:t>
            </a:r>
            <a:r>
              <a:rPr lang="ru-RU" dirty="0"/>
              <a:t>деревянные дома;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• </a:t>
            </a:r>
            <a:r>
              <a:rPr lang="ru-RU" dirty="0"/>
              <a:t>дома смешенного типа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    Признаки </a:t>
            </a:r>
            <a:r>
              <a:rPr lang="ru-RU" dirty="0"/>
              <a:t>классификации жилой недвижимости, послужившие основой для группировки, различны, как и различны их мотивации, предпочтения и условия платежеспособности. Использовать единый типологический критерий, интегрирующий влияние всех факторов, не представляется возможным. Поэтому на практике используется несколько критериев, дающих обоснованное представление об объекте недвижимости.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Коммерческая </a:t>
            </a:r>
            <a:r>
              <a:rPr lang="ru-RU" dirty="0"/>
              <a:t>недвижимость в России стала формироваться только с началом приватизации предприятий. Сектор коммерческой недвижимости намного меньше, чем жилой, поэтому и сделок соответственно меньше, хотя во всем мире коммерческая недвижимость является наиболее привлекательной. Необходимо отметить, что в этом секторе преобладающей формой сделок является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аренда</a:t>
            </a:r>
            <a:r>
              <a:rPr lang="ru-RU" dirty="0"/>
              <a:t>.</a:t>
            </a:r>
            <a:endParaRPr lang="ru-RU" b="1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4942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083" y="686937"/>
            <a:ext cx="9949217" cy="598681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  Коммерческую </a:t>
            </a:r>
            <a:r>
              <a:rPr lang="ru-RU" dirty="0"/>
              <a:t>недвижимость следует разделить на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приносящую доход </a:t>
            </a:r>
            <a:r>
              <a:rPr lang="ru-RU" dirty="0"/>
              <a:t>— собственно коммерческую недвижимость и создающую условия для его извлечения —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индустриальную (промышленную) </a:t>
            </a:r>
            <a:r>
              <a:rPr lang="ru-RU" dirty="0"/>
              <a:t>недвижимость.</a:t>
            </a:r>
            <a:endParaRPr lang="ru-RU" b="1" dirty="0"/>
          </a:p>
          <a:p>
            <a:pPr algn="just"/>
            <a:r>
              <a:rPr lang="ru-RU" dirty="0" smtClean="0"/>
              <a:t>К </a:t>
            </a:r>
            <a:r>
              <a:rPr lang="ru-RU" dirty="0"/>
              <a:t>недвижимости, приносящей доход, можно отнести: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1</a:t>
            </a:r>
            <a:r>
              <a:rPr lang="ru-RU" b="1" dirty="0"/>
              <a:t>.</a:t>
            </a:r>
            <a:r>
              <a:rPr lang="ru-RU" dirty="0"/>
              <a:t> Офисные помещения. При классификации офисных помещений в каждом регионе, муниципальном образовании принимаются различные факторы, по которым помещение относится к тому или иному классу. Это могут быть местоположение, качество здания (уровень отделки, состояние фасада, центрального входа, наличие лифтов), качество менеджмента (управляющая компания, наличие дополнительных услуг для арендаторов) и др.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В </a:t>
            </a:r>
            <a:r>
              <a:rPr lang="ru-RU" dirty="0"/>
              <a:t>международной практике используется следующая классификация офисных помещений: Класс А1, А2, В1, В2, С1, С2, D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Промышленная (индустриальная) недвижимость в России находится в стадии развития, и по основной массе объектов приватизации происходит определение собственника. Пример классификации промышленной недвижимости: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1</a:t>
            </a:r>
            <a:r>
              <a:rPr lang="ru-RU" b="1" dirty="0"/>
              <a:t>.</a:t>
            </a:r>
            <a:r>
              <a:rPr lang="ru-RU" dirty="0"/>
              <a:t> Промышленная застройка 60 — 80 гг. не отвечает требованиям современных технологий, а реконструкция требует больших капитальных вложений.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2</a:t>
            </a:r>
            <a:r>
              <a:rPr lang="ru-RU" b="1" dirty="0"/>
              <a:t>.</a:t>
            </a:r>
            <a:r>
              <a:rPr lang="ru-RU" dirty="0"/>
              <a:t> В настоящее время основной потребитель промышленной недвижимости — малые предприятия, требующие для своего развития объекты недвижимости определенной специфики: высокие мощности, наличие железнодорожных подъездных путей, одноэтажные и желательно отдельно стоящие здания, имеющие автономные коммуникации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238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6" y="686938"/>
            <a:ext cx="9976513" cy="593222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3</a:t>
            </a:r>
            <a:r>
              <a:rPr lang="ru-RU" b="1" dirty="0"/>
              <a:t>.</a:t>
            </a:r>
            <a:r>
              <a:rPr lang="ru-RU" dirty="0"/>
              <a:t> Как правило, требования потенциальных арендаторов завышены и не соответствуют предлагаемым промышленным объектам.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4</a:t>
            </a:r>
            <a:r>
              <a:rPr lang="ru-RU" b="1" dirty="0"/>
              <a:t>.</a:t>
            </a:r>
            <a:r>
              <a:rPr lang="ru-RU" dirty="0"/>
              <a:t> Собственники промышленной недвижимости предлагают на рынок объекты, находящиеся в плачевном состоянии, и при этом устанавливают завышенные цены.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5</a:t>
            </a:r>
            <a:r>
              <a:rPr lang="ru-RU" b="1" dirty="0"/>
              <a:t>.</a:t>
            </a:r>
            <a:r>
              <a:rPr lang="ru-RU" dirty="0"/>
              <a:t> Более-менее полная и точная информация о промышленной недвижимости, ее правовом статусе, размерах, состоянии и т.д. отсутствует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На сформировавшемся западном рынке принята другая, отличающаяся от предложенной выше классификации объектов недвижимости по категориям А, В и </a:t>
            </a:r>
            <a:r>
              <a:rPr lang="ru-RU" dirty="0" smtClean="0"/>
              <a:t>С: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Категория </a:t>
            </a:r>
            <a:r>
              <a:rPr lang="ru-RU" b="1" dirty="0"/>
              <a:t>А.</a:t>
            </a:r>
            <a:r>
              <a:rPr lang="ru-RU" dirty="0"/>
              <a:t> Объекты недвижимости, используемые владельцем для ведения бизнеса: объекты недвижимости, используемые для ведения определенного бизнеса; неспециализированная недвижимость; обыкновенные здания -магазины, офисы, фабрики, склады, которые обычно продаются или сдаются в аренду;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Категория </a:t>
            </a:r>
            <a:r>
              <a:rPr lang="ru-RU" b="1" dirty="0"/>
              <a:t>В.</a:t>
            </a:r>
            <a:r>
              <a:rPr lang="ru-RU" dirty="0"/>
              <a:t> Объекты недвижимости для инвестиций. Данными видами недвижимой собственности владеют с целью получения дохода от аренды и(или) извлечения прибыли на вложенный капитал.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Категория </a:t>
            </a:r>
            <a:r>
              <a:rPr lang="ru-RU" b="1" dirty="0"/>
              <a:t>С.</a:t>
            </a:r>
            <a:r>
              <a:rPr lang="ru-RU" dirty="0"/>
              <a:t> Избыточная недвижимость - земля со зданиями или свободные участки, которые больше не нужны для ведения бизнеса сегодня или в будущем и поэтому объявляются избыточной недвижимостью</a:t>
            </a:r>
            <a:r>
              <a:rPr lang="ru-RU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03740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788" y="733292"/>
            <a:ext cx="9907824" cy="481359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ТЕМА 3. ЖИЗНЕННЫЙ ЦИКЛ ОБЪЕКТОВ НЕДВИЖИМОСТИ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8" y="1364777"/>
            <a:ext cx="9907824" cy="4817659"/>
          </a:xfrm>
        </p:spPr>
        <p:txBody>
          <a:bodyPr/>
          <a:lstStyle/>
          <a:p>
            <a:pPr algn="just"/>
            <a:r>
              <a:rPr lang="ru-RU" dirty="0"/>
              <a:t>Выделяют следующие стадии жизненного цикла объекта </a:t>
            </a:r>
            <a:r>
              <a:rPr lang="ru-RU" dirty="0" smtClean="0"/>
              <a:t>недвижимости:</a:t>
            </a:r>
          </a:p>
          <a:p>
            <a:pPr marL="0" indent="0" algn="just">
              <a:buNone/>
            </a:pPr>
            <a:r>
              <a:rPr lang="ru-RU" dirty="0" smtClean="0"/>
              <a:t>      - </a:t>
            </a:r>
            <a:r>
              <a:rPr lang="ru-RU" dirty="0" err="1" smtClean="0"/>
              <a:t>предпроектную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r>
              <a:rPr lang="ru-RU" dirty="0" smtClean="0"/>
              <a:t>      - проектную</a:t>
            </a:r>
            <a:r>
              <a:rPr lang="ru-RU" dirty="0"/>
              <a:t>;</a:t>
            </a:r>
            <a:r>
              <a:rPr lang="ru-RU" dirty="0" smtClean="0"/>
              <a:t> 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  - строительство</a:t>
            </a:r>
            <a:r>
              <a:rPr lang="ru-RU" dirty="0"/>
              <a:t>;</a:t>
            </a:r>
            <a:r>
              <a:rPr lang="ru-RU" dirty="0" smtClean="0"/>
              <a:t> </a:t>
            </a:r>
          </a:p>
          <a:p>
            <a:pPr marL="0" indent="0" algn="just">
              <a:buNone/>
            </a:pPr>
            <a:r>
              <a:rPr lang="ru-RU" dirty="0" smtClean="0"/>
              <a:t>      - эксплуатацию;</a:t>
            </a:r>
          </a:p>
          <a:p>
            <a:pPr marL="0" indent="0" algn="just">
              <a:buNone/>
            </a:pPr>
            <a:r>
              <a:rPr lang="ru-RU" dirty="0" smtClean="0"/>
              <a:t>      - закрытие.</a:t>
            </a:r>
          </a:p>
          <a:p>
            <a:pPr marL="0" indent="0" algn="just">
              <a:buNone/>
            </a:pPr>
            <a:r>
              <a:rPr lang="ru-RU" b="1" dirty="0" smtClean="0"/>
              <a:t>     1. </a:t>
            </a:r>
            <a:r>
              <a:rPr lang="ru-RU" b="1" dirty="0" err="1" smtClean="0"/>
              <a:t>Предпроектная</a:t>
            </a:r>
            <a:r>
              <a:rPr lang="ru-RU" b="1" dirty="0" smtClean="0"/>
              <a:t> </a:t>
            </a:r>
            <a:r>
              <a:rPr lang="ru-RU" b="1" dirty="0"/>
              <a:t>(начальная) </a:t>
            </a:r>
            <a:r>
              <a:rPr lang="ru-RU" dirty="0"/>
              <a:t>стадия включает анализ рынка </a:t>
            </a:r>
            <a:r>
              <a:rPr lang="ru-RU" dirty="0" err="1"/>
              <a:t>недвижимсти</a:t>
            </a:r>
            <a:r>
              <a:rPr lang="ru-RU" dirty="0"/>
              <a:t> выбор объекта недвижимости, формирование стратегии проекта, инвестиционный анализ, оформление разрешительной документации, привлечение кредитных инвестиционных средств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2.</a:t>
            </a:r>
            <a:r>
              <a:rPr lang="ru-RU" dirty="0" smtClean="0"/>
              <a:t> Стадия </a:t>
            </a:r>
            <a:r>
              <a:rPr lang="ru-RU" b="1" dirty="0"/>
              <a:t>проектирования</a:t>
            </a:r>
            <a:r>
              <a:rPr lang="ru-RU" dirty="0"/>
              <a:t> включает разработку финансовой схемы, организацию финансирования, выбор архитектурно-инженерной группы, руководство проектированием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2206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0436" y="473985"/>
            <a:ext cx="9894176" cy="10818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ВВЕДЕНИЕ. История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отрасли и введение в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специальность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6" y="1555845"/>
            <a:ext cx="9894176" cy="475510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Россия</a:t>
            </a:r>
            <a:r>
              <a:rPr lang="ru-RU" dirty="0"/>
              <a:t>, как ни одна другая страна в мире, обладает практически неисчислимыми по стоимости объемами недвижимого имущества в виде: территорий суши с полезными ископаемыми в недрах земли, лесных массивов, замкнутых водоемов пресной воды и рукотворных объектов недвижимости - городов и поселений, промышленных предприятий, зданий, сооружений, железных и автомобильных дорог, аэродромов, морских и речных портов, энергетических комплексов и </a:t>
            </a:r>
            <a:r>
              <a:rPr lang="ru-RU" dirty="0" smtClean="0"/>
              <a:t>многого другого.</a:t>
            </a:r>
            <a:endParaRPr lang="ru-RU" b="1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158" y="3477181"/>
            <a:ext cx="6512731" cy="32170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3992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8" y="755175"/>
            <a:ext cx="9990161" cy="580939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3. </a:t>
            </a:r>
            <a:r>
              <a:rPr lang="ru-RU" dirty="0" smtClean="0"/>
              <a:t>Стадия </a:t>
            </a:r>
            <a:r>
              <a:rPr lang="ru-RU" b="1" dirty="0"/>
              <a:t>строительства</a:t>
            </a:r>
            <a:r>
              <a:rPr lang="ru-RU" dirty="0"/>
              <a:t> заключается в выборе подрядчика; координации ведения строительных работ и контроле качества строительства, смет затрат и расходов. На данной стадии появляются реальные доказательства соответствия строящегося объекта требованиям определенного сегмента рынка недвижимости, решаются задачи увеличения доли потенциальных потребителей, так как рост объема предложений и, соответственно, прибыли свидетельствует о достаточно широком рыночном признании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4. </a:t>
            </a:r>
            <a:r>
              <a:rPr lang="ru-RU" dirty="0" smtClean="0"/>
              <a:t>Стадия </a:t>
            </a:r>
            <a:r>
              <a:rPr lang="ru-RU" b="1" dirty="0"/>
              <a:t>эксплуатации</a:t>
            </a:r>
            <a:r>
              <a:rPr lang="ru-RU" dirty="0"/>
              <a:t> объекта недвижимости включает эксплуатацию, обслуживание и ремонт объектов. Эксплуатация объектов недвижимости представлена следующими направлениями: эксплуатация оборудования помещений; материальный учет; противопожарная охрана и техника безопасности; управление коммуникациями, утилизацией и переработкой отходов, перемещениями и переездами, изменениями и перестройкой; устранение аварийных ситуаций; обеспечение эксплуатации и ремонта; установка мебели и охрана объекта.</a:t>
            </a:r>
            <a:endParaRPr lang="ru-RU" b="1" dirty="0"/>
          </a:p>
          <a:p>
            <a:pPr marL="0" indent="0" algn="just">
              <a:buNone/>
            </a:pPr>
            <a:r>
              <a:rPr lang="ru-RU" b="1" dirty="0" smtClean="0"/>
              <a:t>     </a:t>
            </a:r>
            <a:r>
              <a:rPr lang="ru-RU" b="1" dirty="0"/>
              <a:t>Обслуживание </a:t>
            </a:r>
            <a:r>
              <a:rPr lang="ru-RU" dirty="0"/>
              <a:t>- работы, выполняемые для обеспечения нормативного срока эксплуатации объектов недвижимости; они не ведут к увеличению его стоимости но предотвращают обветшание и выход из строя отдельных элементов.</a:t>
            </a:r>
            <a:endParaRPr lang="ru-RU" b="1" dirty="0"/>
          </a:p>
          <a:p>
            <a:pPr marL="0" indent="0" algn="just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32516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140" y="727880"/>
            <a:ext cx="10099344" cy="590493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Ремонт</a:t>
            </a:r>
            <a:r>
              <a:rPr lang="ru-RU" dirty="0" smtClean="0"/>
              <a:t> </a:t>
            </a:r>
            <a:r>
              <a:rPr lang="ru-RU" dirty="0"/>
              <a:t>- работы по устранению повреждений или изношенности объекта недвижимости с целью его восстановления до нормального эксплуатацион­ного состояния.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Ремонтные </a:t>
            </a:r>
            <a:r>
              <a:rPr lang="ru-RU" dirty="0"/>
              <a:t>работы делятся на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мелкие</a:t>
            </a:r>
            <a:r>
              <a:rPr lang="ru-RU" dirty="0"/>
              <a:t> и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крупные.</a:t>
            </a:r>
            <a:r>
              <a:rPr lang="ru-RU" dirty="0"/>
              <a:t> Мелкий ремонт (сроком 1-2 дня) выполняется в рамках обеспечения эксплуатации объекта недвижимости. Он не продлевает срок службы объекта и не увеличивает его стоимость. Крупный ремонт (более 2 дней) продлевает срок службы объекта недвижимости, но не увеличивает его стоимость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Замена</a:t>
            </a:r>
            <a:r>
              <a:rPr lang="ru-RU" dirty="0" smtClean="0"/>
              <a:t> </a:t>
            </a:r>
            <a:r>
              <a:rPr lang="ru-RU" dirty="0"/>
              <a:t>- это процесс замещения основных фондов, входящих в состав объекта недвижимости, аналогичной единицей. Предметом замены является самостоятельный объект основных фондов, пришедший в негодность или морально устаревший.</a:t>
            </a:r>
            <a:endParaRPr lang="ru-RU" b="1" dirty="0"/>
          </a:p>
          <a:p>
            <a:pPr algn="just"/>
            <a:r>
              <a:rPr lang="ru-RU" dirty="0"/>
              <a:t>Основная цель обслуживания объекта недвижимости - обеспечение его использования по прямому назначению. </a:t>
            </a:r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5.</a:t>
            </a:r>
            <a:r>
              <a:rPr lang="ru-RU" dirty="0" smtClean="0"/>
              <a:t> Стадия </a:t>
            </a:r>
            <a:r>
              <a:rPr lang="ru-RU" b="1" dirty="0"/>
              <a:t>закрытия</a:t>
            </a:r>
            <a:r>
              <a:rPr lang="ru-RU" dirty="0"/>
              <a:t> объекта - полная ликвидация его первоначальных и приобретенных функций. Как результат - либо снос, либо качественно новое развитие. На этой стадии требуются значительные затраты на ликвидацию. Если объект недвижимости получает новое качественное развитие, то затраты на изменение относятся к затратам владения в расчете на новую функцию.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359537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5843" y="686937"/>
            <a:ext cx="10003810" cy="628706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Жизненный цикл объекта недвижимости включает срок экономической и физической жизни.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1</a:t>
            </a:r>
            <a:r>
              <a:rPr lang="ru-RU" dirty="0"/>
              <a:t>. Срок экономической жизни определяет период времени, в течение которого объект может быть использован как источник прибыли, и заканчивается, когда производимые улучшения перестают увеличивать стоимость объекта.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2</a:t>
            </a:r>
            <a:r>
              <a:rPr lang="ru-RU" dirty="0"/>
              <a:t>. Время жизни - отрезок времени, когда объект существует и в нем можно жить или работать.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3</a:t>
            </a:r>
            <a:r>
              <a:rPr lang="ru-RU" dirty="0"/>
              <a:t>. Типичный срок физической жизни нормативный срок службы) определяется нормативными актами действующего законодательства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С точки зрения периода жизни объекта недвижимости выделяют: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1</a:t>
            </a:r>
            <a:r>
              <a:rPr lang="ru-RU" dirty="0"/>
              <a:t>. Эффективный возраст, который отражает возраст объекта в зависи­мости от его внешнего вида, технического состояния и т. д.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2</a:t>
            </a:r>
            <a:r>
              <a:rPr lang="ru-RU" dirty="0"/>
              <a:t>. Хронологический (фактический) возраст, соответствующий периоду пребывания объекта в эксплуатации с момента его </a:t>
            </a:r>
            <a:r>
              <a:rPr lang="ru-RU" dirty="0" smtClean="0"/>
              <a:t>ввода.</a:t>
            </a:r>
            <a:endParaRPr lang="ru-RU" b="1" dirty="0"/>
          </a:p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</a:t>
            </a:r>
            <a:r>
              <a:rPr lang="ru-RU" dirty="0" smtClean="0"/>
              <a:t>3</a:t>
            </a:r>
            <a:r>
              <a:rPr lang="ru-RU" dirty="0"/>
              <a:t>. Оставшийся срок экономической жизни, используемый с целью оценки объекта экспертом (период от даты оценки до окончания экономической жизни объекта</a:t>
            </a:r>
            <a:r>
              <a:rPr lang="ru-RU" dirty="0" smtClean="0"/>
              <a:t>).</a:t>
            </a:r>
            <a:r>
              <a:rPr lang="ru-RU" dirty="0"/>
              <a:t> Срок экономической жизни может увеличиваться за счет реконструкции, переоборудования (перестройки), модернизации или изменения </a:t>
            </a:r>
            <a:r>
              <a:rPr lang="ru-RU" dirty="0" smtClean="0"/>
              <a:t>условий.</a:t>
            </a:r>
            <a:r>
              <a:rPr lang="ru-RU" b="1" dirty="0"/>
              <a:t> </a:t>
            </a:r>
            <a:r>
              <a:rPr lang="ru-RU" dirty="0" smtClean="0"/>
              <a:t>Типичный </a:t>
            </a:r>
            <a:r>
              <a:rPr lang="ru-RU" dirty="0"/>
              <a:t>срок физической жизни может быть больше, чем фактический возраст </a:t>
            </a:r>
            <a:r>
              <a:rPr lang="ru-RU" dirty="0" smtClean="0"/>
              <a:t>здания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9229134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084" y="714231"/>
            <a:ext cx="9853233" cy="5850341"/>
          </a:xfrm>
        </p:spPr>
        <p:txBody>
          <a:bodyPr/>
          <a:lstStyle/>
          <a:p>
            <a:pPr algn="just"/>
            <a:r>
              <a:rPr lang="ru-RU" dirty="0"/>
              <a:t>Жизненный цикл объекта недвижимости можно разделить на 3 этапа, на каждом из которых реализуются определенные мероприятия и действия </a:t>
            </a:r>
            <a:r>
              <a:rPr lang="ru-RU" dirty="0" smtClean="0"/>
              <a:t>собственника: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I </a:t>
            </a:r>
            <a:r>
              <a:rPr lang="ru-RU" b="1" dirty="0"/>
              <a:t>Этап</a:t>
            </a:r>
            <a:r>
              <a:rPr lang="ru-RU" dirty="0"/>
              <a:t>. Создание — инвестиционно-строительный этап развития объектов недвижимости (инвестиционный замысел, определение назначения объекта, его проектирование, землеотвод, строительство (реконструкция), сдача в эксплуатацию). Этот этап наиболее сложен, ибо он состоит из многочисленных составляющих, от решения которых зависит эффективность функционирования объекта недвижимости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b="1" dirty="0" smtClean="0"/>
              <a:t>     II Этап. </a:t>
            </a:r>
            <a:r>
              <a:rPr lang="ru-RU" dirty="0"/>
              <a:t>Оборот прав на ранее созданную недвижимость, включая продажу, сдачу в аренду и т. д. На этом этапе происходят возврат вложенных инвестиций, получение прибыли, а также начало морального и физического износа</a:t>
            </a:r>
            <a:endParaRPr lang="ru-RU" b="1" dirty="0"/>
          </a:p>
          <a:p>
            <a:pPr marL="0" indent="0" algn="just">
              <a:buNone/>
            </a:pPr>
            <a:r>
              <a:rPr lang="ru-RU" b="1" dirty="0" smtClean="0"/>
              <a:t>     III Этап. </a:t>
            </a:r>
            <a:r>
              <a:rPr lang="ru-RU" dirty="0"/>
              <a:t>Управление объектами недвижимости - эксплуатация, ремонт, поддержание в системе городских инфраструктур и коммунального хозяйства. Этот этап наиболее продолжителен и ограничивается целесообразностью эксплуатации объекта недвижимости и размером затрат на устранение физического и морального износа</a:t>
            </a:r>
            <a:r>
              <a:rPr lang="ru-RU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453432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1" y="624110"/>
            <a:ext cx="9866881" cy="781609"/>
          </a:xfrm>
        </p:spPr>
        <p:txBody>
          <a:bodyPr>
            <a:normAutofit/>
          </a:bodyPr>
          <a:lstStyle/>
          <a:p>
            <a:r>
              <a:rPr lang="ru-RU" sz="2200" dirty="0" smtClean="0"/>
              <a:t>ТЕМА </a:t>
            </a:r>
            <a:r>
              <a:rPr lang="ru-RU" sz="2200" dirty="0"/>
              <a:t>4. РЫНОК НЕДВИЖИМОСТИ. ПРАВОВЫЕ ОСНОВЫ И ОСОБЕННОСТИ РЫНКА </a:t>
            </a:r>
            <a:r>
              <a:rPr lang="ru-RU" sz="2200" dirty="0" smtClean="0"/>
              <a:t>НЕДВИЖИМОСТИ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0" y="1542197"/>
            <a:ext cx="9866881" cy="5131558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Правовые основы рынка недвижимости.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ru-RU" dirty="0"/>
              <a:t>Характерной чертой рыночных отношений в сфере недвижимости являются наличие специальной </a:t>
            </a:r>
            <a:r>
              <a:rPr lang="ru-RU" b="1" i="1" dirty="0"/>
              <a:t>нормативно-правовой базы</a:t>
            </a:r>
            <a:r>
              <a:rPr lang="ru-RU" dirty="0"/>
              <a:t>, регламентирующей отношения, связанные с недвижимым имуществом,.</a:t>
            </a:r>
            <a:endParaRPr lang="ru-RU" b="1" dirty="0"/>
          </a:p>
          <a:p>
            <a:pPr algn="just"/>
            <a:r>
              <a:rPr lang="ru-RU" dirty="0"/>
              <a:t>Законодательство в сфере </a:t>
            </a:r>
            <a:r>
              <a:rPr lang="ru-RU" dirty="0" smtClean="0"/>
              <a:t>недвижимости – это совокупность </a:t>
            </a:r>
            <a:r>
              <a:rPr lang="ru-RU" dirty="0"/>
              <a:t>законов, иных нормативных правовых актов, посредством которых государством устанавливает, изменяет или отменяют соответствующие правовые нормы. Систему законодательства образуют различные законы, а также иные нормативные правовые акты, регулирующие отношения в сфере </a:t>
            </a:r>
            <a:r>
              <a:rPr lang="ru-RU" dirty="0" smtClean="0"/>
              <a:t>недвижимости. </a:t>
            </a:r>
          </a:p>
          <a:p>
            <a:pPr algn="just"/>
            <a:r>
              <a:rPr lang="ru-RU" dirty="0" smtClean="0"/>
              <a:t>Источники </a:t>
            </a:r>
            <a:r>
              <a:rPr lang="ru-RU" dirty="0"/>
              <a:t>права подразделяются на две основные группы</a:t>
            </a:r>
            <a:r>
              <a:rPr lang="ru-RU" dirty="0" smtClean="0"/>
              <a:t>:</a:t>
            </a:r>
          </a:p>
          <a:p>
            <a:pPr marL="0" indent="0" algn="just">
              <a:buNone/>
            </a:pPr>
            <a:r>
              <a:rPr lang="ru-RU" dirty="0" smtClean="0"/>
              <a:t>   - федеральные </a:t>
            </a:r>
            <a:r>
              <a:rPr lang="ru-RU" dirty="0"/>
              <a:t>законы в сфере недвижимости и иные принятые в соответствии с ними нормативные правовые акты;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законы </a:t>
            </a:r>
            <a:r>
              <a:rPr lang="ru-RU" dirty="0"/>
              <a:t>и иные нормативные правовые акты субъектов </a:t>
            </a:r>
            <a:r>
              <a:rPr lang="ru-RU" dirty="0" smtClean="0"/>
              <a:t>РФ.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27661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6" y="686936"/>
            <a:ext cx="9894627" cy="604140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Жилищный кодекс (ЖК), другие федеральные законы регламентируют жилищные отношения, которые согласно ст. 72 Конституции РФ являются предметом совместного ведения РФ и субъектов РФ. Поэтому ЖК и федеральные законы выступают одновременно в качестве правовой базы, на основе которой принимаются законы и иные нормативные правовые акты субъектов РФ. Исходя из конституционных положений, законодательство в РФ в сфере недвижимости развивается как сложная система, в которой в качестве системообразующих законов выступают Конституция РФ, федеральные законы (например, «Об основах федеральной жилищной политики», «О приватизации жилищного фонда в Российской Федерации»), Жилищный кодекс РФ и другие акты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Гражданское законодательство регулирует отношения, связанные с владением, пользованием и распоряжением как жилыми, так и нежилыми помещениями.</a:t>
            </a:r>
            <a:endParaRPr lang="ru-RU" b="1" dirty="0"/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ОСОБЕННОСТИ РЫНКА НЕДВИЖИМОСТИ</a:t>
            </a:r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ru-RU" dirty="0" smtClean="0"/>
              <a:t>Рынок </a:t>
            </a:r>
            <a:r>
              <a:rPr lang="ru-RU" dirty="0"/>
              <a:t>недвижимости можно определить как систему экономических и правовых отношений, возникающих на основе взаимодействия товарного и денежного обращения</a:t>
            </a:r>
            <a:r>
              <a:rPr lang="ru-RU" dirty="0" smtClean="0"/>
              <a:t>.</a:t>
            </a:r>
          </a:p>
          <a:p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264427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79" y="768824"/>
            <a:ext cx="10031105" cy="583669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Операции </a:t>
            </a:r>
            <a:r>
              <a:rPr lang="ru-RU" dirty="0"/>
              <a:t>на рынке недвижимости всегда имеют инвестиционное содержание, так как осуществляются с целью получения дохода и (или) приобретения капитальных ценностей. Инвестиции в недвижимость обычно дают более высокую отдачу, чем предоставление средств в кредит. </a:t>
            </a:r>
            <a:endParaRPr lang="ru-RU" dirty="0" smtClean="0"/>
          </a:p>
          <a:p>
            <a:pPr algn="just"/>
            <a:r>
              <a:rPr lang="ru-RU" dirty="0" smtClean="0"/>
              <a:t>Доходность </a:t>
            </a:r>
            <a:r>
              <a:rPr lang="ru-RU" dirty="0"/>
              <a:t>инвестиций в недвижимость складывается из двух или трех частей в зависимости от конкретных условий: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прироста рыночной стоимости недвижимости во времени и реализации при перепродаже;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текущего дохода в виде арендной платы, процентов ренты и других поступлений при использовании объекта;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дохода </a:t>
            </a:r>
            <a:r>
              <a:rPr lang="ru-RU" dirty="0"/>
              <a:t>от реинвестирования получаемых текущих доходов (если имеет место</a:t>
            </a:r>
            <a:r>
              <a:rPr lang="ru-RU" dirty="0" smtClean="0"/>
              <a:t>).</a:t>
            </a:r>
          </a:p>
          <a:p>
            <a:pPr algn="just"/>
            <a:r>
              <a:rPr lang="ru-RU" dirty="0"/>
              <a:t>Инвестиции в недвижимость имеют следующие основные особенности: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долгосрочность вложений и длительный период оборота капитала;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невысокая ликвидность — продажа и покупка объекта занимает много времени и средств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потребность в сравнительно большом размере начального капитала для вхождения в рынок;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1594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084" y="727880"/>
            <a:ext cx="10126638" cy="589128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необходимость доказательства прав на приобретенный объект путем государственной регистрации сделок;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потребность в профессиональном управлении недвижимостью и значительных затратах по ее обслуживанию;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относительно более высокая надежность и эффективность вложений, обеспечиваемые самим объектом инвестирования;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многообразие источников инвестирования</a:t>
            </a:r>
            <a:endParaRPr lang="ru-RU" b="1" dirty="0"/>
          </a:p>
          <a:p>
            <a:pPr algn="just"/>
            <a:r>
              <a:rPr lang="ru-RU" b="1" dirty="0"/>
              <a:t>Рынок недвижимости </a:t>
            </a:r>
            <a:r>
              <a:rPr lang="ru-RU" dirty="0"/>
              <a:t>— это средство перераспределения земельных участков, зданий, сооружений и другого имущества между собственниками и пользователями экономическими методами на основе конкурентного спроса и предложения. Он обеспечивает с помощью механизма «невидимой руки» и государственного регулирования: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передачу прав на недвижимость от одного лица к другому;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установление равновесных цен на объекты недвижимости в регионах и местностях;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связь между собственниками и покупателями на основе экономической мотивации и интересов;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распределение пространства между конкурирующими вариантами использования земель и субъектами рынка.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925110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084" y="727881"/>
            <a:ext cx="10017456" cy="579574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 отличие от других видов рынок недвижимости имеет, кроме специфики обращающихся на нем товаров, еще ряд общих особенностей, которые необходимо учитывать при совершении операций на нем: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локализация рынка, поскольку его товары неподвижны, уникальны, а ценность их в значительной мере зависит от внешней окружающей среды;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открытая информация о состоянии рынка бывает неполной и не всегда достоверной, так как сделки с недвижимостью часто носят эксклюзивный (исключительный) и конфиденциальный характер;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владение недвижимым имуществом и сделки с ним обычно предполагают четыре вида затрат: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      а</a:t>
            </a:r>
            <a:r>
              <a:rPr lang="ru-RU" dirty="0"/>
              <a:t>) единовременные сравнительно крупные инвестиции;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      б</a:t>
            </a:r>
            <a:r>
              <a:rPr lang="ru-RU" dirty="0"/>
              <a:t>) на поддержание объекта в функциональном состоянии (ремонт, эксплуатационные расходы);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      в</a:t>
            </a:r>
            <a:r>
              <a:rPr lang="ru-RU" dirty="0"/>
              <a:t>) налог на недвижимое имущество;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      г</a:t>
            </a:r>
            <a:r>
              <a:rPr lang="ru-RU" dirty="0"/>
              <a:t>) государственная пошлина и другие сборы на </a:t>
            </a:r>
            <a:r>
              <a:rPr lang="ru-RU" dirty="0" smtClean="0"/>
              <a:t>сделки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271235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140" y="714232"/>
            <a:ext cx="9921923" cy="61437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Рынок недвижимости как саморегулируемая в установленной правовой среде система состоит из следующих основных элементов: спрос, предложение, цена, менеджмент, маркетинг, инфраструктура и деловые процедуры</a:t>
            </a:r>
            <a:r>
              <a:rPr lang="ru-RU" dirty="0" smtClean="0"/>
              <a:t>.</a:t>
            </a:r>
          </a:p>
          <a:p>
            <a:r>
              <a:rPr lang="ru-RU" b="1" dirty="0"/>
              <a:t>Спрос</a:t>
            </a:r>
            <a:r>
              <a:rPr lang="ru-RU" dirty="0"/>
              <a:t> — это количество объектов недвижимости, имущественных комплексов и прав на них, которые покупатели готовы приобрести по складывающимся ценам за определенный промежуток времени. При прочих равных условиях спрос на недвижимость изменяется в обратной зависимости от цены. 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Спрос </a:t>
            </a:r>
            <a:r>
              <a:rPr lang="ru-RU" dirty="0"/>
              <a:t>определяется не только и не столько потребительскими качествами самих объектов, а в основном их местоположением и следующими особенностями: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- низкая эластичность предложения, так как по ряду причин невозможно сразу построить много новых квартир, сами здания и сооружения долговечны, а земля- вечна;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- товары - объекты недвижимости могут быть обременены правами третьих лиц (сервитута и др.) в различных комбинациях;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- сравнительно высокая степень государственного регулирования рынка законодательными нормами и зонированием территорий;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- товары </a:t>
            </a:r>
            <a:r>
              <a:rPr lang="ru-RU" dirty="0"/>
              <a:t>рынка недвижимости служат не только средством удовлетворения собственных потребностей покупателей, но и объектом их инвестиционной деятельности</a:t>
            </a:r>
            <a:r>
              <a:rPr lang="ru-RU" dirty="0" smtClean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- </a:t>
            </a:r>
            <a:r>
              <a:rPr lang="ru-RU" dirty="0"/>
              <a:t>относительно меньшее число участников рынка и количество совершаемых сделок на нем;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- большая </a:t>
            </a:r>
            <a:r>
              <a:rPr lang="ru-RU" dirty="0"/>
              <a:t>изменяемость спроса по регионам, районам и микрорайонам</a:t>
            </a:r>
            <a:r>
              <a:rPr lang="ru-RU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230286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0437" y="624110"/>
            <a:ext cx="9894176" cy="836200"/>
          </a:xfrm>
        </p:spPr>
        <p:txBody>
          <a:bodyPr>
            <a:normAutofit/>
          </a:bodyPr>
          <a:lstStyle/>
          <a:p>
            <a:r>
              <a:rPr lang="ru-RU" sz="2200" dirty="0"/>
              <a:t>ТЕМА 1. СУЩНОСТЬ И ОСНОВНЫЕ ПРИЗНАКИ ОБЪЕКТОВ </a:t>
            </a:r>
            <a:r>
              <a:rPr lang="ru-RU" sz="2200" dirty="0" smtClean="0"/>
              <a:t>НЕДВИЖИМОСТИ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7" y="1460310"/>
            <a:ext cx="9894176" cy="518615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Базовое </a:t>
            </a:r>
            <a:r>
              <a:rPr lang="ru-RU" dirty="0"/>
              <a:t>понятие «недвижимость» отражено в Гражданском Кодексе Российской Федерации  (далее по тексту ГК РФ) В статье 130 «Недвижимые и движимые вещи» следующим образом определено:</a:t>
            </a:r>
            <a:endParaRPr lang="ru-RU" b="1" dirty="0"/>
          </a:p>
          <a:p>
            <a:pPr algn="just"/>
            <a:r>
              <a:rPr lang="ru-RU" dirty="0"/>
              <a:t>Пункт1. «К недвижимым вещам (недвижимое имущество, недвижимость) относятся земельные участки, участки недр, обособленные водные объекты и все, что прочно связано с землей, то есть объекты, перемещение которых без несоразмерного ущерба их назначению невозможно, в том числе леса, многолетние насаждения, здания, сооружения, объекты незавершенного строительства.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К </a:t>
            </a:r>
            <a:r>
              <a:rPr lang="ru-RU" dirty="0"/>
              <a:t>недвижимым вещам относятся также подлежащие государственной регистрации воздушные и морские суда, суда внутреннего плавания, космические объекты. Законом к недвижимым вещам может быть отнесено и иное имущество.»</a:t>
            </a:r>
            <a:endParaRPr lang="ru-RU" b="1" dirty="0"/>
          </a:p>
          <a:p>
            <a:r>
              <a:rPr lang="ru-RU" dirty="0"/>
              <a:t>Пункт 2. Вещи, не относящиеся к недвижимости, включая деньги и ценные бумаги, признаются движимым имуществом. Регистрация прав на движимые вещи не требуется, кроме случаев, указанных в законе.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1813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140" y="741529"/>
            <a:ext cx="9921472" cy="5850340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Предложение</a:t>
            </a:r>
            <a:r>
              <a:rPr lang="ru-RU" dirty="0"/>
              <a:t> — это количество объектов недвижимости, которое собственники готовы продать по определенным ценам за некоторый промежуток времени. Предложение недвижимых объектов, особенно земли, неэластично. </a:t>
            </a:r>
            <a:endParaRPr lang="ru-RU" b="1" dirty="0"/>
          </a:p>
          <a:p>
            <a:pPr algn="just"/>
            <a:r>
              <a:rPr lang="ru-RU" b="1" dirty="0"/>
              <a:t>Цена</a:t>
            </a:r>
            <a:r>
              <a:rPr lang="ru-RU" dirty="0"/>
              <a:t> — это количество денег, уплаченных за единицу недвижимости в совершенных сделках.</a:t>
            </a:r>
            <a:endParaRPr lang="ru-RU" b="1" dirty="0"/>
          </a:p>
          <a:p>
            <a:pPr algn="just"/>
            <a:r>
              <a:rPr lang="ru-RU" b="1" dirty="0"/>
              <a:t>Стоимость</a:t>
            </a:r>
            <a:r>
              <a:rPr lang="ru-RU" dirty="0"/>
              <a:t> — это наиболее вероятный денежный эквивалент собственности. Это наивысшая цена, которую принесет продажа участка на конкурентном и открытом рынке, когда покупатель и продавец действуют разумно, со знанием дела и на сделку не влияют посторонние стимулы.</a:t>
            </a:r>
            <a:endParaRPr lang="ru-RU" b="1" dirty="0"/>
          </a:p>
          <a:p>
            <a:pPr algn="just"/>
            <a:r>
              <a:rPr lang="ru-RU" dirty="0"/>
              <a:t>Важнейший элемент и условие существования любого рынка, в том числе и недвижимого имущества, — </a:t>
            </a:r>
            <a:r>
              <a:rPr lang="ru-RU" b="1" dirty="0"/>
              <a:t>информационная инфраструктура </a:t>
            </a:r>
            <a:r>
              <a:rPr lang="ru-RU" dirty="0"/>
              <a:t>— должна содержать достоверные сведения трех видов: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- о </a:t>
            </a:r>
            <a:r>
              <a:rPr lang="ru-RU" dirty="0"/>
              <a:t>существующих нормах и правилах работы на рынке недвижимости и их </a:t>
            </a:r>
            <a:r>
              <a:rPr lang="ru-RU" dirty="0" smtClean="0"/>
              <a:t> ожидаемых </a:t>
            </a:r>
            <a:r>
              <a:rPr lang="ru-RU" dirty="0"/>
              <a:t>изменениях;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  - о </a:t>
            </a:r>
            <a:r>
              <a:rPr lang="ru-RU" dirty="0"/>
              <a:t>структуре спроса и предложений по различным объектам;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- об </a:t>
            </a:r>
            <a:r>
              <a:rPr lang="ru-RU" dirty="0"/>
              <a:t>уровне и динамике цен на объекты недвижимости по районам, микрорайонам и другим сегментам рынка.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555295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6" y="727881"/>
            <a:ext cx="9866880" cy="627342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Основными источниками формирования базы данных служат: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федеральные законы и нормативные положения, постановления Правительства РФ и органов власти субъектов РФ;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заявки потенциальных продавцов и покупателей, арендаторов, пользователей и владельцев, желающих произвести обмен или залог недвижимости;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рекламные объявления в газетах, журналах и других изданиях;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специальные исследования, опросы.</a:t>
            </a:r>
            <a:endParaRPr lang="ru-RU" b="1" dirty="0"/>
          </a:p>
          <a:p>
            <a:pPr algn="just"/>
            <a:r>
              <a:rPr lang="ru-RU" dirty="0"/>
              <a:t>Рынок недвижимости оказывает большое воздействие на все стороны жизни и деятельности людей, выполняя ряд общих и специальных функций 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Одна </a:t>
            </a:r>
            <a:r>
              <a:rPr lang="ru-RU" dirty="0"/>
              <a:t>из главных функций рынка — установление равновесных цен, при которых платежеспособный спрос соответствует объему предложений. При ценах ниже равновесной имеет место избыточный спрос, а в случае превышения равновесной цены — избыточные предложения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Участниками субъектно-объектных отношений в сфере недвижимости являются Российская Федерация, субъекты РФ, муниципальные образования, юридические и физические лица России и иностранных государств, вступающие в экономические связи в процессе владения, </a:t>
            </a:r>
            <a:r>
              <a:rPr lang="ru-RU" dirty="0" smtClean="0"/>
              <a:t>пользования </a:t>
            </a:r>
            <a:r>
              <a:rPr lang="ru-RU" dirty="0"/>
              <a:t>и распоряжения недвижимым имуществом</a:t>
            </a:r>
            <a:r>
              <a:rPr lang="ru-RU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7464589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1" y="727881"/>
            <a:ext cx="9825938" cy="594587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Функционирование рынка недвижимости обеспечивают также профессиональные его участники: инвесторы, проектировщики, строительные компании, </a:t>
            </a:r>
            <a:r>
              <a:rPr lang="ru-RU" dirty="0" err="1"/>
              <a:t>риэлтеры</a:t>
            </a:r>
            <a:r>
              <a:rPr lang="ru-RU" dirty="0"/>
              <a:t>, оценщики, дилеры, биржевые брокеры, и другие </a:t>
            </a:r>
            <a:r>
              <a:rPr lang="ru-RU" dirty="0" smtClean="0"/>
              <a:t>посредники.</a:t>
            </a:r>
            <a:endParaRPr lang="ru-RU" b="1" dirty="0"/>
          </a:p>
          <a:p>
            <a:pPr algn="just"/>
            <a:r>
              <a:rPr lang="ru-RU" dirty="0"/>
              <a:t>Государственные органы и организации на рынке недвижимости выполняют регулирующие функции, которые могут выражаться в различных формах, в том числе: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законодательное установление правил и ограничений;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учет и регистрация прав на недвижимость и сделок с нею;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распределение природных ресурсов, государственных зданий и сооружений и предоставление их в собственность, аренду или пользование;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контроль за использованием недвижимости (земель, лесов, вод и др.);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стимулирование приватизации и национализации предприятий и других объектов;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инвестирование в жизненно важные сферы (например, в строительство жилья, дорог, энергетику) и др.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21489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379" y="801531"/>
            <a:ext cx="9853233" cy="385824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ТЕМА 5. ВИДЫ ЭКСПЕРТИЗ ОБЪЕКТОВ НЕДВИЖИМОСТИ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80" y="1314735"/>
            <a:ext cx="9853232" cy="53453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   Объекты </a:t>
            </a:r>
            <a:r>
              <a:rPr lang="ru-RU" dirty="0"/>
              <a:t>недвижимости и их совокупность во взаимодействии с различными сегментами рынка представляют собой сложную систему, испытывающую влияние разнохарактерных факторов в течение всего жизненного цикла. Определение стоимостного эквивалента в этом случае становится возможным лишь в результате применения системного подхода к анализу недвижимости.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Концепция </a:t>
            </a:r>
            <a:r>
              <a:rPr lang="ru-RU" dirty="0"/>
              <a:t>такового подхода в западной практике получила название </a:t>
            </a:r>
            <a:r>
              <a:rPr lang="ru-RU" b="1" dirty="0" err="1"/>
              <a:t>сервейинга</a:t>
            </a:r>
            <a:r>
              <a:rPr lang="ru-RU" dirty="0"/>
              <a:t> (от англ. </a:t>
            </a:r>
            <a:r>
              <a:rPr lang="ru-RU" dirty="0" err="1"/>
              <a:t>survy</a:t>
            </a:r>
            <a:r>
              <a:rPr lang="ru-RU" dirty="0"/>
              <a:t> — межевание, обследование, инспектирование).</a:t>
            </a:r>
            <a:endParaRPr lang="ru-RU" b="1" dirty="0"/>
          </a:p>
          <a:p>
            <a:pPr algn="just"/>
            <a:r>
              <a:rPr lang="ru-RU" b="1" dirty="0" err="1"/>
              <a:t>Сервейинг</a:t>
            </a:r>
            <a:r>
              <a:rPr lang="ru-RU" dirty="0"/>
              <a:t> представляет собой реализацию системного подхода к развитию и управлению недвижимостью. Он включает все виды планирования (стратегическое и оперативное) в целях эффективного функционирования недвижимости, а также мероприятия, связанные с проведением комплекса правовых, технических, экономических, экологических, управленческих и др. экспертиз объектов недвижимого имущества, на основе анализа которых вырабатываются управленческие решения для получения максимального эффекта.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378967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0436" y="714233"/>
            <a:ext cx="9976513" cy="597317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ВИДЫ ЭКСПЕРТИЗ ОБЪЕКТОВ НЕДВИЖИМОСТИ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ru-RU" dirty="0" smtClean="0"/>
              <a:t>Система </a:t>
            </a:r>
            <a:r>
              <a:rPr lang="ru-RU" dirty="0"/>
              <a:t>экспертиз недвижимости включает такие виды экспертизы </a:t>
            </a:r>
            <a:r>
              <a:rPr lang="ru-RU" dirty="0" smtClean="0"/>
              <a:t>как: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- правовая;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- техническая;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-  экологическая; 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- экономическая;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- управленческая;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- экспертиза </a:t>
            </a:r>
            <a:r>
              <a:rPr lang="ru-RU" dirty="0"/>
              <a:t>местоположения</a:t>
            </a:r>
            <a:r>
              <a:rPr lang="ru-RU" dirty="0" smtClean="0"/>
              <a:t>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Каждый </a:t>
            </a:r>
            <a:r>
              <a:rPr lang="ru-RU" dirty="0"/>
              <a:t>вид экспертизы преследует вполне конкретную и определенную цель и выдачу заключения. На основе систематизации результатов экспертиз и их всестороннего анализа разрабатываются технические, экономические и управленческие решения, позволяющее наиболее эффективно использовать недвижимость на всех этапах ее жизненного цикла.</a:t>
            </a:r>
            <a:endParaRPr lang="ru-RU" b="1" dirty="0"/>
          </a:p>
          <a:p>
            <a:pPr algn="just"/>
            <a:r>
              <a:rPr lang="ru-RU" b="1" dirty="0"/>
              <a:t>Правовая экспертиза объектов </a:t>
            </a:r>
            <a:r>
              <a:rPr lang="ru-RU" b="1" dirty="0" smtClean="0"/>
              <a:t>недвижимости</a:t>
            </a:r>
          </a:p>
          <a:p>
            <a:pPr marL="0" indent="0" algn="just">
              <a:buNone/>
            </a:pPr>
            <a:r>
              <a:rPr lang="ru-RU" dirty="0" smtClean="0"/>
              <a:t>     Правовая </a:t>
            </a:r>
            <a:r>
              <a:rPr lang="ru-RU" dirty="0"/>
              <a:t>экспертиза по определению должна предшествовать всем другим видам экспертиз недвижимости, так как в противном случае они будут абстрактны. Если не определен собственник объекта недвижимости (в том числе земельного участка), то нет и заказчика для проведения экспертизы.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555607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7" y="768823"/>
            <a:ext cx="10112991" cy="593222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Правовая экспертиза проводится в соответствии и на основаниях законодательств РФ, в том числе закона «О государственной регистрации прав на недвижимое имущество и сделок с ним» от 21 июня 1997 года № 122-ФЗ (с дополнениями и изменениями), Гражданскому кодексу РФ, земельному, лесному, водному, градостроительному, жилищному кодексам РФ, а также законам о недрах, воздушном пространстве и др.</a:t>
            </a:r>
            <a:endParaRPr lang="ru-RU" b="1" dirty="0"/>
          </a:p>
          <a:p>
            <a:pPr algn="just"/>
            <a:r>
              <a:rPr lang="ru-RU" dirty="0" smtClean="0"/>
              <a:t>При правовой экспертизе определяется:</a:t>
            </a:r>
          </a:p>
          <a:p>
            <a:pPr marL="0" indent="0" algn="just">
              <a:buNone/>
            </a:pPr>
            <a:r>
              <a:rPr lang="ru-RU" dirty="0" smtClean="0"/>
              <a:t> - принадлежность </a:t>
            </a:r>
            <a:r>
              <a:rPr lang="ru-RU" dirty="0"/>
              <a:t>земельного участка конкретному собственнику, владельцу или </a:t>
            </a:r>
            <a:r>
              <a:rPr lang="ru-RU" dirty="0" smtClean="0"/>
              <a:t>пользователю;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признаки </a:t>
            </a:r>
            <a:r>
              <a:rPr lang="ru-RU" dirty="0"/>
              <a:t>и характеристики земельного участка, его идентификационные признаки;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характеристики </a:t>
            </a:r>
            <a:r>
              <a:rPr lang="ru-RU" dirty="0"/>
              <a:t>правового режима использования участка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 </a:t>
            </a:r>
            <a:r>
              <a:rPr lang="ru-RU" dirty="0"/>
              <a:t>характеристики предшествующих прав на земельный участок;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градостроительные </a:t>
            </a:r>
            <a:r>
              <a:rPr lang="ru-RU" dirty="0"/>
              <a:t>требования к использованию земельного </a:t>
            </a:r>
            <a:r>
              <a:rPr lang="ru-RU" dirty="0" smtClean="0"/>
              <a:t>участка;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характеристики </a:t>
            </a:r>
            <a:r>
              <a:rPr lang="ru-RU" dirty="0"/>
              <a:t>фактического использования участка.</a:t>
            </a:r>
            <a:endParaRPr lang="ru-RU" b="1" dirty="0"/>
          </a:p>
          <a:p>
            <a:pPr algn="just"/>
            <a:r>
              <a:rPr lang="ru-RU" dirty="0"/>
              <a:t>В состав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идентификационных признаков земельного участка </a:t>
            </a:r>
            <a:r>
              <a:rPr lang="ru-RU" dirty="0"/>
              <a:t>включаются кадастровый номер земельного участка, коды административных округа, города, в котором расположен участок, код соответствующего района округа, номер квартала в районе, номер участка в квартале. 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9906048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8548" y="741527"/>
            <a:ext cx="10153935" cy="5809397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 состав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характеристик имущественных прав регистрации </a:t>
            </a:r>
            <a:r>
              <a:rPr lang="ru-RU" dirty="0"/>
              <a:t>входят: форма собственности и вид внешнего права на земельный участок или его часть, сделки с недвижимостью, имущественные претензии.</a:t>
            </a:r>
            <a:endParaRPr lang="ru-RU" b="1" dirty="0"/>
          </a:p>
          <a:p>
            <a:pPr algn="just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Градостроительные требования </a:t>
            </a:r>
            <a:r>
              <a:rPr lang="ru-RU" dirty="0"/>
              <a:t>к использованию земельного участка включают: сведения о составе и основаниях установления требований и ограничений использования земельного участка и сведения о содержании этих требований и ограничений.</a:t>
            </a:r>
            <a:endParaRPr lang="ru-RU" b="1" dirty="0"/>
          </a:p>
          <a:p>
            <a:pPr algn="just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Характеристики фактического использования земельного участка</a:t>
            </a:r>
            <a:r>
              <a:rPr lang="ru-RU" dirty="0"/>
              <a:t> представляют собой сведения о расположенных на земельном участке, а также в пределах его подземного и воздушного пространства, зданиях, строениях, сооружениях, стационарных объектах и элементах комплексного благоустройства или их частей.</a:t>
            </a:r>
            <a:endParaRPr lang="ru-RU" b="1" dirty="0"/>
          </a:p>
          <a:p>
            <a:pPr algn="just"/>
            <a:r>
              <a:rPr lang="ru-RU" dirty="0"/>
              <a:t>В качестве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характеристик расположенных на земельном участке </a:t>
            </a:r>
            <a:r>
              <a:rPr lang="ru-RU" dirty="0"/>
              <a:t>жилых и нежилых зданий указываются: номер здания на кадастровом плане участка, почтовый адрес здания, тип функционального использования здания, наименование расположенных в здании учреждений и организаций, общая площадь помещений здания и встроенно-пристроенных к нему объектов и т.д.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52853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9493" y="823414"/>
            <a:ext cx="10140286" cy="578210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Экспертиза местоположения объектов недвижимости</a:t>
            </a:r>
          </a:p>
          <a:p>
            <a:pPr marL="0" indent="0" algn="just">
              <a:buNone/>
            </a:pPr>
            <a:r>
              <a:rPr lang="ru-RU" dirty="0" smtClean="0"/>
              <a:t>     Экспертиза </a:t>
            </a:r>
            <a:r>
              <a:rPr lang="ru-RU" dirty="0"/>
              <a:t>местоположения проводится в целях определения уровня потребительской стоимости объекта недвижимости с учетом его местонахождения как но территориям регионов страны, так и в городе, где помимо экологических факторов существенное влияние на стоимость объекта имеют транспортная доступность, ландшафт местности, зональное расположение, социальный фактор и др.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Транспортная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доступность </a:t>
            </a:r>
            <a:r>
              <a:rPr lang="ru-RU" dirty="0"/>
              <a:t>характеризуется близостью объекта к общественному транспорту, к центру города, к административным учреждениям, общественным центрам, музеям, театрам, супермаркетам, зонам отдыха и пр.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 На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стоимость объекта </a:t>
            </a:r>
            <a:r>
              <a:rPr lang="ru-RU" dirty="0"/>
              <a:t>недвижимости существенное влияние оказывают также ландшафтные характеристики, наличие вблизи парков и лесонасаждений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Зональное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расположение </a:t>
            </a:r>
            <a:r>
              <a:rPr lang="ru-RU" dirty="0"/>
              <a:t>оказывает важнейшее влияние на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стоимость объекта </a:t>
            </a:r>
            <a:r>
              <a:rPr lang="ru-RU" dirty="0"/>
              <a:t>недвижимости. Это влияние прослеживается для всех видов использования, что естественно, поскольку разным зонам соответствуют разные удобства проживания. Эта зависимость строго соблюдается и при использовании объекта недвижимости в качестве источника дохода: жилье, расположенное в более удобном районе (лучшей зоне), оплачивается по более высоким ставкам арендной платы, а предприятия торговли приносят большую прибыль за счет более высоких цен</a:t>
            </a:r>
            <a:r>
              <a:rPr lang="ru-RU" dirty="0" smtClean="0"/>
              <a:t>.</a:t>
            </a:r>
            <a:endParaRPr lang="ru-RU" b="1" dirty="0"/>
          </a:p>
          <a:p>
            <a:pPr marL="0" indent="0" algn="just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499719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8" y="700584"/>
            <a:ext cx="10017457" cy="5945875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Экспертиза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местоположения </a:t>
            </a:r>
            <a:r>
              <a:rPr lang="ru-RU" dirty="0"/>
              <a:t>проводится для анализа месторасположения земельных участков и территорий, предполагаемых для жилой застройки, с целью выбора наиболее экономически выгодного решения с учетом наличия коммунальной системы, транспортной доступности, ландшафтных, социальных и других характеристик.</a:t>
            </a:r>
            <a:endParaRPr lang="ru-RU" b="1" dirty="0"/>
          </a:p>
          <a:p>
            <a:pPr algn="just"/>
            <a:r>
              <a:rPr lang="ru-RU" dirty="0"/>
              <a:t>Однако приоритетным значением при экспертизе месторасположения для вышеупомянутых целей является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экологическая чистота </a:t>
            </a:r>
            <a:r>
              <a:rPr lang="ru-RU" dirty="0"/>
              <a:t>окружающей среды.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Для </a:t>
            </a:r>
            <a:r>
              <a:rPr lang="ru-RU" dirty="0"/>
              <a:t>коммерческой недвижимости местоположение также весьма существенно влияет на ее доходность.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Существующие </a:t>
            </a:r>
            <a:r>
              <a:rPr lang="ru-RU" dirty="0"/>
              <a:t>особенности российского рынка недвижимости оказывают влияние и на инвестиционную деятельность.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Цены </a:t>
            </a:r>
            <a:r>
              <a:rPr lang="ru-RU" dirty="0"/>
              <a:t>на рынках недвижимости различных регионов и районов значительно отличаются друг от друга, что обусловлено природны­ми, экономическими условиями, региональными различиями и, в конечном итоге, различиями местоположения.</a:t>
            </a:r>
            <a:endParaRPr lang="ru-RU" b="1" dirty="0"/>
          </a:p>
          <a:p>
            <a:pPr algn="just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Местоположение</a:t>
            </a:r>
            <a:r>
              <a:rPr lang="ru-RU" dirty="0"/>
              <a:t> является одним из наиболее важных факторов, влияющих на стоимость недвижимости. Качество местоположения зависит от того, насколько физические параметры участка соответствуют принятому в данном районе типу землепользования, а также от его близости к экономически активной </a:t>
            </a:r>
            <a:r>
              <a:rPr lang="ru-RU" dirty="0" smtClean="0"/>
              <a:t>среде.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748091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1254" y="727881"/>
            <a:ext cx="10167582" cy="5823044"/>
          </a:xfrm>
        </p:spPr>
        <p:txBody>
          <a:bodyPr>
            <a:normAutofit/>
          </a:bodyPr>
          <a:lstStyle/>
          <a:p>
            <a:r>
              <a:rPr lang="ru-RU" b="1" dirty="0"/>
              <a:t>Техническая экспертиза объектов недвижимости</a:t>
            </a:r>
          </a:p>
          <a:p>
            <a:pPr marL="0" indent="0" algn="just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Техническая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экспертиза </a:t>
            </a:r>
            <a:r>
              <a:rPr lang="ru-RU" dirty="0"/>
              <a:t>в совокупности с другими видами экспертиз — правовой, местоположения, экологической, экономической и управленческой — направлена на получение максимального эффекта от использования недвижимости.</a:t>
            </a:r>
            <a:endParaRPr lang="ru-RU" b="1" dirty="0"/>
          </a:p>
          <a:p>
            <a:pPr algn="just"/>
            <a:r>
              <a:rPr lang="ru-RU" dirty="0"/>
              <a:t>Важнейшие ее составляющие: обследование строительных конструкций и систем инженерного оборудования объектов, поверочные расчеты несущей способности оснований, фундаментов и конструкций надземной части, техническое заключение с выводами и рекомендациями на уровне технических решений по их модернизации и усилению в случае необходимости.</a:t>
            </a:r>
            <a:endParaRPr lang="ru-RU" b="1" dirty="0"/>
          </a:p>
          <a:p>
            <a:pPr algn="just"/>
            <a:r>
              <a:rPr lang="ru-RU" dirty="0"/>
              <a:t>В соответствии с действующими нормативными документами под обследованием строительных конструкций следует подразумевать «комплекс мероприятий по определению и оценке фактических значений контролируемых параметров, характеризующих эксплуатационное состояние, пригодность и работоспособность объектов обследования и определяющих возможность их дальнейшей эксплуатации или необходимость восстановления и усиления».</a:t>
            </a:r>
            <a:endParaRPr lang="ru-RU" b="1" dirty="0"/>
          </a:p>
          <a:p>
            <a:pPr algn="just"/>
            <a:r>
              <a:rPr lang="ru-RU" dirty="0"/>
              <a:t>Критериями оценки технического состояния являются нормативные значения параметров, характеризующих прочность, </a:t>
            </a:r>
            <a:r>
              <a:rPr lang="ru-RU" dirty="0" err="1" smtClean="0"/>
              <a:t>деформативность</a:t>
            </a:r>
            <a:r>
              <a:rPr lang="ru-RU" dirty="0"/>
              <a:t>, устойчивость и другие нормируемые характеристики строительных конструкций.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11384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1" y="686937"/>
            <a:ext cx="9853683" cy="587763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Из </a:t>
            </a:r>
            <a:r>
              <a:rPr lang="ru-RU" dirty="0"/>
              <a:t>содержания статьи 131 ГК РФ «Государственная регистрация недвижимости» </a:t>
            </a:r>
            <a:endParaRPr lang="ru-RU" dirty="0" smtClean="0"/>
          </a:p>
          <a:p>
            <a:pPr algn="just"/>
            <a:r>
              <a:rPr lang="ru-RU" dirty="0" smtClean="0"/>
              <a:t>Пункт </a:t>
            </a:r>
            <a:r>
              <a:rPr lang="ru-RU" dirty="0"/>
              <a:t>1. «Право собственности и другие вещные права на недвижимые вещи, ограничения этих прав, их возникновение, переход и прекращение подлежат государственной регистрации в едином государственном реестре органами, осуществляющими государственную регистрацию прав на недвижимость и сделок с ней. Регистрации подлежат: право собственности, право хозяйственного ведения, право оперативного управления, право пожизненного наследуемого владения, право постоянного пользования, ипотека, сервитуты, а также иные права…» 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В </a:t>
            </a:r>
            <a:r>
              <a:rPr lang="ru-RU" dirty="0"/>
              <a:t>соответствии со статьей 132 ГК РФ «Предприятие</a:t>
            </a:r>
            <a:r>
              <a:rPr lang="ru-RU" dirty="0" smtClean="0"/>
              <a:t>»</a:t>
            </a:r>
          </a:p>
          <a:p>
            <a:pPr algn="just"/>
            <a:r>
              <a:rPr lang="ru-RU" dirty="0" smtClean="0"/>
              <a:t>Пункт </a:t>
            </a:r>
            <a:r>
              <a:rPr lang="ru-RU" dirty="0"/>
              <a:t>1. «Предприятием как объектом прав признается имущественный комплекс, используемый для осуществления предпринимательской </a:t>
            </a:r>
            <a:r>
              <a:rPr lang="ru-RU" dirty="0" smtClean="0"/>
              <a:t>деятельности.</a:t>
            </a:r>
            <a:r>
              <a:rPr lang="ru-RU" b="1" dirty="0"/>
              <a:t> </a:t>
            </a:r>
            <a:r>
              <a:rPr lang="ru-RU" dirty="0" smtClean="0"/>
              <a:t>Предприятие </a:t>
            </a:r>
            <a:r>
              <a:rPr lang="ru-RU" dirty="0"/>
              <a:t>в целом как имущественный комплекс признается недвижимостью</a:t>
            </a:r>
            <a:r>
              <a:rPr lang="ru-RU" dirty="0" smtClean="0"/>
              <a:t>.»</a:t>
            </a:r>
            <a:r>
              <a:rPr lang="ru-RU" b="1" dirty="0"/>
              <a:t> </a:t>
            </a:r>
            <a:r>
              <a:rPr lang="ru-RU" dirty="0" smtClean="0"/>
              <a:t>Предприятие </a:t>
            </a:r>
            <a:r>
              <a:rPr lang="ru-RU" dirty="0"/>
              <a:t>в целом или его часть могут быть объектом купли-продажи, залога, аренды и других сделок, связанных с установлением, изменением и прекращением вещных прав</a:t>
            </a:r>
            <a:r>
              <a:rPr lang="ru-RU" dirty="0" smtClean="0"/>
              <a:t>.</a:t>
            </a:r>
          </a:p>
          <a:p>
            <a:pPr algn="just"/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2297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7" y="700584"/>
            <a:ext cx="9976513" cy="625977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Техническая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экспертиза (обследование) </a:t>
            </a:r>
            <a:r>
              <a:rPr lang="ru-RU" dirty="0"/>
              <a:t>зданий и сооружений проводится при возникновении отклонений от проектных (расчетных) параметров с целью их объективной оценки.</a:t>
            </a:r>
            <a:endParaRPr lang="ru-RU" b="1" dirty="0"/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Базовая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оценка здания </a:t>
            </a:r>
            <a:r>
              <a:rPr lang="ru-RU" dirty="0"/>
              <a:t>как объекта недвижимости определяется как разница его балансовой стоимости и суммы износа. В условиях функционирования рынка недвижимости операции купли—продажи невозможно производить с должной эффективностью без исчерпывающих сведений о техническом состоянии здания, сооружения или комплекса в целом. Анализ проектной документации по обследуемому зданию дает лишь общее представление о его параметрах. Эта документация не фиксирует всех отступлений от проекта, допущенных в период строительства, а также дефектов, возникших в процессе эксплуатации, поэтому необходимо проводить предварительное обследование конструкций здания.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Обследование </a:t>
            </a:r>
            <a:r>
              <a:rPr lang="ru-RU" dirty="0"/>
              <a:t>проводят</a:t>
            </a:r>
            <a:endParaRPr lang="ru-RU" b="1" dirty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 1.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Визуально</a:t>
            </a:r>
            <a:r>
              <a:rPr lang="ru-RU" dirty="0"/>
              <a:t>, по внешним признакам, с применением измерительных инструментов и приборов. Результаты обследования сопоставляют с требованиями действующих в момент обследования нормативных документов к прочности и качеству материалов изделий и конструкций, уровню комфортности, соответствующим функциональным, санитарно-гигиеническим, теплотехническим условиям, а также ус­ловиям безопасности (</a:t>
            </a:r>
            <a:r>
              <a:rPr lang="ru-RU" dirty="0" smtClean="0"/>
              <a:t>СНиП, </a:t>
            </a:r>
            <a:r>
              <a:rPr lang="ru-RU" dirty="0"/>
              <a:t>ТСН, ГОСТ, ТУ и др.). Приближенно определяется остаточный жизненный ресурс здания и отдельных его частей с целью принятия решения о необходимости детального (инструментального) технического обследования</a:t>
            </a:r>
            <a:r>
              <a:rPr lang="ru-RU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5222093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0" y="755176"/>
            <a:ext cx="10017457" cy="642354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Детальная техническая экспертиза выполняется для оценки технического состояния здания и его элементов с целью принятия решения о его реконструкции или капитальном </a:t>
            </a:r>
            <a:r>
              <a:rPr lang="ru-RU" dirty="0" smtClean="0"/>
              <a:t>ремонте.</a:t>
            </a:r>
            <a:r>
              <a:rPr lang="ru-RU" b="1" dirty="0"/>
              <a:t> </a:t>
            </a:r>
            <a:r>
              <a:rPr lang="ru-RU" dirty="0" smtClean="0"/>
              <a:t>В </a:t>
            </a:r>
            <a:r>
              <a:rPr lang="ru-RU" dirty="0"/>
              <a:t>этом случае одной из главных задач является выявление возможности дальнейшей эксплуатации объекта недвижимости и факторов, снижающих его стоимость (обесценивание) на момент детального технического обследования.</a:t>
            </a:r>
            <a:endParaRPr lang="ru-RU" b="1" dirty="0"/>
          </a:p>
          <a:p>
            <a:pPr algn="just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Главной целью детального технического обследования зданий и сооружений </a:t>
            </a:r>
            <a:r>
              <a:rPr lang="ru-RU" dirty="0"/>
              <a:t>является выявление реального остаточного жизненного ресурса и принятие решения о его продлении на основе устранения выявленных дефектов несущих, ограждающих конструкций, инженерных систем и оборудования.</a:t>
            </a:r>
            <a:endParaRPr lang="ru-RU" b="1" dirty="0"/>
          </a:p>
          <a:p>
            <a:pPr algn="just"/>
            <a:r>
              <a:rPr lang="ru-RU" dirty="0"/>
              <a:t>К выявленным дефектам в данном случае относят не только разрушения конструкций, инженерных систем и оборудования, но и все отдельные несоответствия их состояния действующим па момент обследования нормативам (например, требуемое сопротивление теплопередаче и др</a:t>
            </a:r>
            <a:r>
              <a:rPr lang="ru-RU" dirty="0" smtClean="0"/>
              <a:t>.).</a:t>
            </a:r>
          </a:p>
          <a:p>
            <a:pPr algn="just"/>
            <a:r>
              <a:rPr lang="ru-RU" dirty="0" smtClean="0"/>
              <a:t>Конечной </a:t>
            </a:r>
            <a:r>
              <a:rPr lang="ru-RU" dirty="0"/>
              <a:t>целью и заключительным этапом детального обследования является техническое заключение с обоснованными предложениями и конкретными техническими решениями для последующей разработки проекта реконструкции или капитального ремонта объекта недвижимости. Техническое заключение, входящее в состав исходных данных для разработки рабочей проектной документации, содержит также архитектурные, конструктивные характеристики, поверочные расчеты несущих и ограждающих конструкций, инженерных сетей и оборудования</a:t>
            </a:r>
            <a:r>
              <a:rPr lang="ru-RU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5593101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8" y="768823"/>
            <a:ext cx="10003359" cy="5918579"/>
          </a:xfrm>
        </p:spPr>
        <p:txBody>
          <a:bodyPr>
            <a:normAutofit/>
          </a:bodyPr>
          <a:lstStyle/>
          <a:p>
            <a:r>
              <a:rPr lang="ru-RU" dirty="0"/>
              <a:t>Результаты обследования используют, кроме перечисленных выше целей, также при страховании, паспортизации недвижимости и в ряде других случаев.</a:t>
            </a:r>
            <a:endParaRPr lang="ru-RU" b="1" dirty="0"/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Техническую экспертизу </a:t>
            </a:r>
            <a:r>
              <a:rPr lang="ru-RU" dirty="0"/>
              <a:t>с обследованием зданий и сооружений проводят не только для объектов, находившихся в эксплуатации, но и для вновь построенных при наличии в процессе строительства зданий недопустимых отклонений от проекта, а также объектов незавершенного строительства. При этом основные методы технического обследования остаются едиными, хотя в каждом конкретном случае могут быть некоторые отличия. </a:t>
            </a:r>
            <a:endParaRPr lang="ru-RU" dirty="0" smtClean="0"/>
          </a:p>
          <a:p>
            <a:r>
              <a:rPr lang="ru-RU" b="1" dirty="0"/>
              <a:t>Экономическая экспертиза объектов недвижимости</a:t>
            </a:r>
          </a:p>
          <a:p>
            <a:pPr marL="0" indent="0">
              <a:buNone/>
            </a:pPr>
            <a:r>
              <a:rPr lang="ru-RU" dirty="0" smtClean="0"/>
              <a:t>     Основными </a:t>
            </a:r>
            <a:r>
              <a:rPr lang="ru-RU" dirty="0"/>
              <a:t>целями и задачами проведения экономической </a:t>
            </a:r>
            <a:r>
              <a:rPr lang="ru-RU" dirty="0" err="1"/>
              <a:t>эк­пертизы</a:t>
            </a:r>
            <a:r>
              <a:rPr lang="ru-RU" dirty="0"/>
              <a:t> являются: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1. Определение </a:t>
            </a:r>
            <a:r>
              <a:rPr lang="ru-RU" dirty="0"/>
              <a:t>реальной стоимости объектов недвижимости с использованием различных методов их оценки для совершения сделок купли—продажи, аренды, залога, страхования и др. операций и выявления положительных и отрицательных факторов и их влияния на инвестиционные </a:t>
            </a:r>
            <a:r>
              <a:rPr lang="ru-RU" dirty="0" smtClean="0"/>
              <a:t>процессы;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</a:t>
            </a:r>
            <a:r>
              <a:rPr lang="ru-RU" dirty="0" smtClean="0"/>
              <a:t>2.</a:t>
            </a:r>
            <a:r>
              <a:rPr lang="ru-RU" b="1" dirty="0" smtClean="0"/>
              <a:t> </a:t>
            </a:r>
            <a:r>
              <a:rPr lang="ru-RU" dirty="0" smtClean="0"/>
              <a:t>Оценка </a:t>
            </a:r>
            <a:r>
              <a:rPr lang="ru-RU" dirty="0"/>
              <a:t>стоимости предприятий и организаций и их бизнеса;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3. Анализ </a:t>
            </a:r>
            <a:r>
              <a:rPr lang="ru-RU" dirty="0"/>
              <a:t>различных видов деятельности, приносящих доход от недвижимости, на всех этапах ее жизненного цикла и исследование факторов влияния на величину дохода</a:t>
            </a:r>
            <a:r>
              <a:rPr lang="ru-RU" dirty="0" smtClean="0"/>
              <a:t>;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48097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7605" y="714233"/>
            <a:ext cx="10112991" cy="59595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4. Исследование </a:t>
            </a:r>
            <a:r>
              <a:rPr lang="ru-RU" dirty="0"/>
              <a:t>особенностей операций с недвижимостью (имущественных комплексов) на фондовых рынках с целью привлечения инвестиций; анализ </a:t>
            </a:r>
            <a:r>
              <a:rPr lang="ru-RU" dirty="0" smtClean="0"/>
              <a:t>рисков;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</a:t>
            </a:r>
            <a:r>
              <a:rPr lang="ru-RU" dirty="0" smtClean="0"/>
              <a:t>5. Анализ </a:t>
            </a:r>
            <a:r>
              <a:rPr lang="ru-RU" dirty="0"/>
              <a:t>макроэкономических факторов и их влияния на развитие недвижимости и экономики страны в целом</a:t>
            </a:r>
            <a:r>
              <a:rPr lang="ru-RU" dirty="0" smtClean="0"/>
              <a:t>.</a:t>
            </a:r>
          </a:p>
          <a:p>
            <a:r>
              <a:rPr lang="ru-RU" b="1" dirty="0"/>
              <a:t>Управленческая экспертиза объектов недвижимости</a:t>
            </a:r>
          </a:p>
          <a:p>
            <a:pPr marL="0" indent="0">
              <a:buNone/>
            </a:pPr>
            <a:r>
              <a:rPr lang="ru-RU" dirty="0" smtClean="0"/>
              <a:t>     Как </a:t>
            </a:r>
            <a:r>
              <a:rPr lang="ru-RU" dirty="0"/>
              <a:t>вид предпринимательской деятельности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управление недвижимостью </a:t>
            </a:r>
            <a:r>
              <a:rPr lang="ru-RU" dirty="0"/>
              <a:t>подразумевает выполнение всех операций, с ней связанных: инвестиционные, строительные, риэлтерские, владения и пользования, залоговые и обменные, а также доверительное управление.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Управление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недвижимостью </a:t>
            </a:r>
            <a:r>
              <a:rPr lang="ru-RU" dirty="0"/>
              <a:t>— это осуществление комплекса операций по эксплуатации зданий и сооружений (сервис, руководство обслуживающим персоналом, создание условий для пользователей (арендаторов), определение условий сдачи площадей в аренду, сбор арендной платы и пр.) в целях наиболее эффективного использования недвижимости в интересах собственника.</a:t>
            </a:r>
            <a:endParaRPr lang="ru-RU" b="1" dirty="0"/>
          </a:p>
          <a:p>
            <a:r>
              <a:rPr lang="ru-RU" dirty="0"/>
              <a:t>Управление недвижимостью включает: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- систему </a:t>
            </a:r>
            <a:r>
              <a:rPr lang="ru-RU" dirty="0"/>
              <a:t>законодательного и нормативного регламентирования и контроля поведения всех субъектов рынка недвижимости, осуществляемую государственными органами;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- оформление </a:t>
            </a:r>
            <a:r>
              <a:rPr lang="ru-RU" dirty="0"/>
              <a:t>и регистрацию правоустанавливающих и других документов на объекты недвижимости;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- управление </a:t>
            </a:r>
            <a:r>
              <a:rPr lang="ru-RU" dirty="0"/>
              <a:t>объектами недвижимости в интересах собственника</a:t>
            </a:r>
            <a:r>
              <a:rPr lang="ru-RU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2643899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083" y="782471"/>
            <a:ext cx="10003809" cy="5795749"/>
          </a:xfrm>
        </p:spPr>
        <p:txBody>
          <a:bodyPr>
            <a:normAutofit/>
          </a:bodyPr>
          <a:lstStyle/>
          <a:p>
            <a:r>
              <a:rPr lang="ru-RU" dirty="0"/>
              <a:t>Объектами управления выступают как сами объекты недвижимости, так и соответствующие им системы: муниципальный, ведомственный и частный жилищный фонд, товарищества собственников жилья, малые, средние и крупные производственные компании (в </a:t>
            </a:r>
            <a:r>
              <a:rPr lang="ru-RU" dirty="0" err="1"/>
              <a:t>т.ч</a:t>
            </a:r>
            <a:r>
              <a:rPr lang="ru-RU" dirty="0"/>
              <a:t>. имущественные комплексы), земельный и лесной фонды и т.д.</a:t>
            </a:r>
            <a:endParaRPr lang="ru-RU" b="1" dirty="0"/>
          </a:p>
          <a:p>
            <a:r>
              <a:rPr lang="ru-RU" dirty="0"/>
              <a:t>Управление недвижимостью осуществляется в трех аспектах: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1. правовом </a:t>
            </a:r>
            <a:r>
              <a:rPr lang="ru-RU" dirty="0"/>
              <a:t>— распределение и комбинирование прав на недвижимость;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2. экономическом </a:t>
            </a:r>
            <a:r>
              <a:rPr lang="ru-RU" dirty="0"/>
              <a:t>— управление доходами и затратами, формирующимися в процессе эксплуатации недвижимости;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  3. техническом </a:t>
            </a:r>
            <a:r>
              <a:rPr lang="ru-RU" dirty="0"/>
              <a:t>— содержание объекта недвижимости в соответствии с его функциональным назначением.</a:t>
            </a:r>
            <a:endParaRPr lang="ru-RU" b="1" dirty="0"/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Управленческая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экспертиза </a:t>
            </a:r>
            <a:r>
              <a:rPr lang="ru-RU" dirty="0"/>
              <a:t>объектов недвижимости состоит в том, чтобы на основе результатов анализа данных всех видов предшествующих экспертиз: правовой, местоположения, технической, экологической и экономической найти рациональное сочетание управленческих решений текущего и перспективного характера для наиболее эффективного использования объектов в существующем их виде, после возможной модернизации, реконструкции или с изменением функционального назначения</a:t>
            </a:r>
            <a:r>
              <a:rPr lang="ru-RU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40019272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26" y="727881"/>
            <a:ext cx="9976513" cy="56046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РЕКОМЕНДУЕМАЯ ЛИТЕРАТУРА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/>
              <a:t>1</a:t>
            </a:r>
            <a:r>
              <a:rPr lang="ru-RU" dirty="0"/>
              <a:t>. Булгаков С.Н., </a:t>
            </a:r>
            <a:r>
              <a:rPr lang="ru-RU" dirty="0" err="1"/>
              <a:t>Наназашвили</a:t>
            </a:r>
            <a:r>
              <a:rPr lang="ru-RU" dirty="0"/>
              <a:t> И.Х, Мирошниченко А.С. и др. </a:t>
            </a:r>
            <a:r>
              <a:rPr lang="ru-RU" dirty="0" err="1"/>
              <a:t>Системва</a:t>
            </a:r>
            <a:r>
              <a:rPr lang="ru-RU" dirty="0"/>
              <a:t> экспертиз и оценка объектов недвижимости. М.: Архитектура-С, 2007.</a:t>
            </a:r>
          </a:p>
          <a:p>
            <a:r>
              <a:rPr lang="ru-RU" dirty="0"/>
              <a:t>2. </a:t>
            </a:r>
            <a:r>
              <a:rPr lang="ru-RU" dirty="0" err="1"/>
              <a:t>Асаул</a:t>
            </a:r>
            <a:r>
              <a:rPr lang="ru-RU" dirty="0"/>
              <a:t> А.Н. Экономика недвижимости М.: АСВ, 2007.</a:t>
            </a:r>
          </a:p>
          <a:p>
            <a:r>
              <a:rPr lang="ru-RU" dirty="0"/>
              <a:t>3. Иванов В.В. Управление недвижимостью. М.: ИНФРА-М, 2007.</a:t>
            </a:r>
          </a:p>
          <a:p>
            <a:r>
              <a:rPr lang="ru-RU" dirty="0"/>
              <a:t>4. Григорьев В.В., </a:t>
            </a:r>
            <a:r>
              <a:rPr lang="ru-RU" dirty="0" err="1"/>
              <a:t>Острина</a:t>
            </a:r>
            <a:r>
              <a:rPr lang="ru-RU" dirty="0"/>
              <a:t> И.А., </a:t>
            </a:r>
            <a:r>
              <a:rPr lang="ru-RU" dirty="0" err="1"/>
              <a:t>РудневА.В</a:t>
            </a:r>
            <a:r>
              <a:rPr lang="ru-RU" dirty="0"/>
              <a:t>. Управление муниципальной недвижимостью. М.: Дело. 2001. </a:t>
            </a:r>
          </a:p>
          <a:p>
            <a:r>
              <a:rPr lang="ru-RU" dirty="0"/>
              <a:t>5. Федеральный закон РФ от 29 июля 1998 года №135 – ФЗ  «Об оценочной деятельности в Российской Федерации»(с изменениями и дополнениями).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64241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5152" y="618698"/>
            <a:ext cx="9826388" cy="602776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  Из </a:t>
            </a:r>
            <a:r>
              <a:rPr lang="ru-RU" dirty="0"/>
              <a:t>приведенных статей ГК РФ следует, что </a:t>
            </a:r>
            <a:r>
              <a:rPr lang="ru-RU" dirty="0" smtClean="0"/>
              <a:t>недвижимое </a:t>
            </a:r>
            <a:r>
              <a:rPr lang="ru-RU" dirty="0"/>
              <a:t>имущество может иметь различные обременения установленные на основе договора или закона. Обременения снижают стоимость недвижимости, т.к. в той или иной степени ограничивают сферу его владения пользования и распоряжения.</a:t>
            </a:r>
            <a:endParaRPr lang="ru-RU" b="1" dirty="0"/>
          </a:p>
          <a:p>
            <a:pPr algn="just"/>
            <a:r>
              <a:rPr lang="ru-RU" dirty="0"/>
              <a:t>К существенным характеристикам недвижимости также относятся целевое назначений и разрешенное использование. 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Целевое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назначение</a:t>
            </a:r>
            <a:r>
              <a:rPr lang="ru-RU" dirty="0"/>
              <a:t> - это цель, для которой можно использовать недвижимую собственность.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    Разрешенное </a:t>
            </a:r>
            <a:r>
              <a:rPr lang="ru-RU" dirty="0"/>
              <a:t>использование – это целевое назначение недвижимой собственности с перечнем всех ее обременений и ограничений использования. Целевое назначение и разрешенное использование земель установлено законодательством Российской Федерации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С точки зрения экономики объект недвижимости можно рассматривать </a:t>
            </a:r>
            <a:r>
              <a:rPr lang="ru-RU" dirty="0" smtClean="0"/>
              <a:t>как:</a:t>
            </a:r>
          </a:p>
          <a:p>
            <a:pPr marL="0" indent="0" algn="just">
              <a:buNone/>
            </a:pPr>
            <a:r>
              <a:rPr lang="ru-RU" dirty="0" smtClean="0"/>
              <a:t>     –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благо</a:t>
            </a:r>
            <a:r>
              <a:rPr lang="ru-RU" dirty="0" smtClean="0"/>
              <a:t> – это любой </a:t>
            </a:r>
            <a:r>
              <a:rPr lang="ru-RU" dirty="0"/>
              <a:t>объект потребительского выбора, способный доставить определенное удовлетворение потребителю (повысить уровень его благосостояния). Благами могут выступать как предметы, так и действия (в данном случае объекты недвижимости и услуги, оказываемые на рынке недвижимости). При этом не делается различия между благами материального и нематериального </a:t>
            </a:r>
            <a:r>
              <a:rPr lang="ru-RU" dirty="0" smtClean="0"/>
              <a:t>характера.</a:t>
            </a:r>
            <a:r>
              <a:rPr lang="ru-RU" b="1" dirty="0"/>
              <a:t> </a:t>
            </a:r>
            <a:r>
              <a:rPr lang="ru-RU" dirty="0" smtClean="0"/>
              <a:t>Удовлетворяя </a:t>
            </a:r>
            <a:r>
              <a:rPr lang="ru-RU" dirty="0"/>
              <a:t>социальные потребности, объект недвижимости как «благо» характеризуют его полезность и наличие юридических прав. 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44522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733550" y="645851"/>
            <a:ext cx="9826625" cy="606884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-  источник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дохода </a:t>
            </a:r>
            <a:r>
              <a:rPr lang="ru-RU" dirty="0"/>
              <a:t>характеризуют его стоимость, цена, показатели спроса и предложения, наличие юридических прав, а также объект недвижимости как средство производства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Собственник также несет риск случайной гибели или порчи объекта недвижимости, т.е. его утраты или повреждения при отсутствии чьей-либо вины в этом. Имея в качестве составной части земельный участок, все искусственные постройки (объекты недвижимости) обладают родовыми признаками , которые позволяют отличить их от не связанных с землей объектов: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Стационарность, неподвижность </a:t>
            </a:r>
            <a:r>
              <a:rPr lang="ru-RU" dirty="0"/>
              <a:t>- характеризует прочную физическую связь объекта недвижимости с земной поверхностью и невозможность его перемещения в пространстве без физического разрушения и нанесения ущерба, что сделает его непригодным для дальнейшего использования.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Материальность </a:t>
            </a:r>
            <a:r>
              <a:rPr lang="ru-RU" dirty="0"/>
              <a:t>— объект недвижимости всегда функционирует в натурально-вещественной и стоимостной формах. Физические характеристики объекта недвижимости включают данные о его размерах и форме, неудобствах и опасностях, окружающей среде, подъездных путях, объектах коммунального обслуживания, поверхности и подпочвенном слое, ландшафте и т. д. 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Стоимость. </a:t>
            </a:r>
            <a:r>
              <a:rPr lang="ru-RU" dirty="0"/>
              <a:t>Совокупность характеристик определяет полезность физического объекта, которая и составляет основу стоимости объекта недвижимости. Однако сама по себе полезность не определяет стоимость. Любой физический объект имеет стоимость, обладая в той или иной мере такими характеристиками, как пригодность и ограниченный характер предложения. Ограниченность предложения способствует повышению стоимости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5229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692275" y="741363"/>
            <a:ext cx="10004425" cy="5795962"/>
          </a:xfrm>
        </p:spPr>
        <p:txBody>
          <a:bodyPr/>
          <a:lstStyle/>
          <a:p>
            <a:pPr algn="just"/>
            <a:r>
              <a:rPr lang="ru-RU" dirty="0"/>
              <a:t>Сущность объектов недвижимости заключается в триединстве категорий: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материальной (физической), правовой 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экономической</a:t>
            </a:r>
            <a:r>
              <a:rPr lang="ru-RU" dirty="0" smtClean="0"/>
              <a:t>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1. Рассматривая </a:t>
            </a:r>
            <a:r>
              <a:rPr lang="ru-RU" dirty="0"/>
              <a:t>объект недвижимости как материальный предмет его характеризуют качественные и количественные параметры (размер, площадь, объем, границы и т.д.);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2</a:t>
            </a:r>
            <a:r>
              <a:rPr lang="ru-RU" dirty="0"/>
              <a:t>. Рассматривая объект недвижимости как экономический объект его характеризуют величина дохода от его использования и продажи, а также как источник финансовой устойчивости собственника;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 3</a:t>
            </a:r>
            <a:r>
              <a:rPr lang="ru-RU" dirty="0"/>
              <a:t>. </a:t>
            </a:r>
            <a:r>
              <a:rPr lang="ru-RU" dirty="0" smtClean="0"/>
              <a:t>Рассматривая </a:t>
            </a:r>
            <a:r>
              <a:rPr lang="ru-RU" dirty="0"/>
              <a:t>объект недвижимости как объект гражданских прав его характеризуют наличие прав и обременений и обязательств, в т</a:t>
            </a:r>
            <a:r>
              <a:rPr lang="ru-RU" dirty="0" smtClean="0"/>
              <a:t>. ч</a:t>
            </a:r>
            <a:r>
              <a:rPr lang="ru-RU" dirty="0"/>
              <a:t>.: право собственности, право хозяйственного ведения, право оперативного управления, право застройки, право залога, сервитут, право пожизненного наследуемого владения, право постоянного бессрочного пользования, право аренды, право имущественного приобретения и </a:t>
            </a:r>
            <a:r>
              <a:rPr lang="ru-RU" dirty="0" smtClean="0"/>
              <a:t>т.д. 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8235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083" y="733293"/>
            <a:ext cx="9880529" cy="495006"/>
          </a:xfrm>
        </p:spPr>
        <p:txBody>
          <a:bodyPr>
            <a:noAutofit/>
          </a:bodyPr>
          <a:lstStyle/>
          <a:p>
            <a:r>
              <a:rPr lang="ru-RU" sz="2200" dirty="0"/>
              <a:t>ТЕМА 2. КЛАССИФИКАЦИЯ И ХАРАКТЕРИСТИКИ </a:t>
            </a:r>
            <a:r>
              <a:rPr lang="ru-RU" sz="2200" dirty="0" smtClean="0"/>
              <a:t>ОБЪЕКТОВ </a:t>
            </a:r>
            <a:r>
              <a:rPr lang="ru-RU" sz="2200" dirty="0"/>
              <a:t>НЕДВИЖИМОСТИ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084" y="1514901"/>
            <a:ext cx="9880528" cy="506332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Классификация</a:t>
            </a:r>
            <a:r>
              <a:rPr lang="ru-RU" dirty="0" smtClean="0"/>
              <a:t> </a:t>
            </a:r>
            <a:r>
              <a:rPr lang="ru-RU" dirty="0"/>
              <a:t>— это распределение множества объектов недвижимости на их подмножества по сходству или различию в соответствии с избранными признаками и методами. </a:t>
            </a:r>
            <a:r>
              <a:rPr lang="ru-RU" dirty="0" smtClean="0"/>
              <a:t>Объектами </a:t>
            </a:r>
            <a:r>
              <a:rPr lang="ru-RU" dirty="0"/>
              <a:t>классификации являются элементы изучаемого множества (здания, сооружения и т.д.). Признаки классификации — наиболее существенные и практически важные свойства и характеристики объектов, служащие основанием для их группировки или деления</a:t>
            </a:r>
            <a:r>
              <a:rPr lang="ru-RU" dirty="0" smtClean="0"/>
              <a:t>).</a:t>
            </a:r>
          </a:p>
          <a:p>
            <a:pPr algn="just"/>
            <a:r>
              <a:rPr lang="ru-RU" dirty="0"/>
              <a:t>О</a:t>
            </a:r>
            <a:r>
              <a:rPr lang="ru-RU" dirty="0" smtClean="0"/>
              <a:t>пределение </a:t>
            </a:r>
            <a:r>
              <a:rPr lang="ru-RU" dirty="0"/>
              <a:t>недвижимости предполагает выделение в его структуре двух составляющих 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 1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Естественные (природные) </a:t>
            </a:r>
            <a:r>
              <a:rPr lang="ru-RU" dirty="0"/>
              <a:t>объекты — земельный участок, лес и многолетние насаждения, обособленные водные объекты и участки недр. Эти объекты недвижимости называют еще и «недвижимостью по природе».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 2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Искусственные </a:t>
            </a:r>
            <a:r>
              <a:rPr lang="ru-RU" dirty="0"/>
              <a:t>объекты (постройки):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а</a:t>
            </a:r>
            <a:r>
              <a:rPr lang="ru-RU" dirty="0"/>
              <a:t>) жилая недвижимость — малоэтажный дом (до трех этажей), многоэтажный дом (от 4 до 9 этажей), дом повышенной этажности (от 10 до 20 этажей), высотный дом (свыше 20 этажей). Объектом жилой недвижимости может также быть секция (подъезд), этаж в подъезде, квартира, комната, дачный </a:t>
            </a:r>
            <a:r>
              <a:rPr lang="ru-RU" dirty="0" smtClean="0"/>
              <a:t>дом;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58311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9618" y="727879"/>
            <a:ext cx="9921922" cy="585034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dirty="0"/>
              <a:t>б) коммерческая недвижимость — офисы, рестораны, магазины, гостиницы, гаражи для аренды, склады, здания и сооружения, предприятия как имущественный комплекс;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в</a:t>
            </a:r>
            <a:r>
              <a:rPr lang="ru-RU" dirty="0"/>
              <a:t>) общественные (специальные) здания и </a:t>
            </a:r>
            <a:r>
              <a:rPr lang="ru-RU" dirty="0" smtClean="0"/>
              <a:t>сооружения.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лечебно-оздоровительные (больницы, поликлиники, дома престарелых и дома ребенка, санатории, спортивные </a:t>
            </a:r>
            <a:r>
              <a:rPr lang="ru-RU" dirty="0" smtClean="0"/>
              <a:t>комплексы);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учебно-воспитательные (детские сады и ясли, школы, училища, техникумы, институты, дома детского </a:t>
            </a:r>
            <a:r>
              <a:rPr lang="ru-RU" dirty="0" smtClean="0"/>
              <a:t>творчества);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культурно-просветительские (музеи, выставочные комплексы, парки культуры и отдыха, дома культуры и театры, цирки, планетарии, зоопарки, ботанические </a:t>
            </a:r>
            <a:r>
              <a:rPr lang="ru-RU" dirty="0" smtClean="0"/>
              <a:t>сады);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- </a:t>
            </a:r>
            <a:r>
              <a:rPr lang="ru-RU" dirty="0"/>
              <a:t>специальные здания и сооружения - административные (милиция, суд, прокуратура, органы власти), памятники, мемориальные сооружения, вокзалы, </a:t>
            </a:r>
            <a:r>
              <a:rPr lang="ru-RU" dirty="0" smtClean="0"/>
              <a:t>порты;</a:t>
            </a:r>
            <a:endParaRPr lang="ru-RU" b="1" dirty="0"/>
          </a:p>
          <a:p>
            <a:pPr marL="0" indent="0" algn="just">
              <a:buNone/>
            </a:pPr>
            <a:r>
              <a:rPr lang="ru-RU" dirty="0"/>
              <a:t>г) инженерные сооружения — мелиоративные сооружения и дренаж, комплексная инженерная </a:t>
            </a:r>
            <a:r>
              <a:rPr lang="ru-RU" dirty="0" smtClean="0"/>
              <a:t>подготовка </a:t>
            </a:r>
            <a:r>
              <a:rPr lang="ru-RU" dirty="0"/>
              <a:t>земельного участка под </a:t>
            </a:r>
            <a:r>
              <a:rPr lang="ru-RU" dirty="0" smtClean="0"/>
              <a:t>застройку.</a:t>
            </a:r>
          </a:p>
          <a:p>
            <a:pPr algn="just"/>
            <a:r>
              <a:rPr lang="ru-RU" dirty="0"/>
              <a:t>Каждую из этих групп можно подвергнуть дальнейшей </a:t>
            </a:r>
            <a:r>
              <a:rPr lang="ru-RU" dirty="0" err="1"/>
              <a:t>дезагрегации</a:t>
            </a:r>
            <a:r>
              <a:rPr lang="ru-RU" dirty="0"/>
              <a:t> на базе различных типологических критериев.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   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86296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363</TotalTime>
  <Words>7057</Words>
  <Application>Microsoft Office PowerPoint</Application>
  <PresentationFormat>Произвольный</PresentationFormat>
  <Paragraphs>284</Paragraphs>
  <Slides>45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Легкий дым</vt:lpstr>
      <vt:lpstr>ИСТОРИЯ ОТРАСЛИ И ВВЕДЕНИЕ В СПЕЦИАЛЬНОСТЬ  Разработчик:  доцент кафедры «Городского строительства и хозяйства»   Тимошенко Маргарита Савельевна.  Предназначен для бакалавров  код направления 08.03.01. «Строительство»    </vt:lpstr>
      <vt:lpstr>ВВЕДЕНИЕ. История отрасли и введение в специальность</vt:lpstr>
      <vt:lpstr>ТЕМА 1. СУЩНОСТЬ И ОСНОВНЫЕ ПРИЗНАКИ ОБЪЕКТОВ НЕДВИЖИМОСТИ</vt:lpstr>
      <vt:lpstr>Слайд 4</vt:lpstr>
      <vt:lpstr>Слайд 5</vt:lpstr>
      <vt:lpstr>Слайд 6</vt:lpstr>
      <vt:lpstr>Слайд 7</vt:lpstr>
      <vt:lpstr>ТЕМА 2. КЛАССИФИКАЦИЯ И ХАРАКТЕРИСТИКИ ОБЪЕКТОВ НЕДВИЖИМОСТИ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ТЕМА 3. ЖИЗНЕННЫЙ ЦИКЛ ОБЪЕКТОВ НЕДВИЖИМОСТИ </vt:lpstr>
      <vt:lpstr>Слайд 20</vt:lpstr>
      <vt:lpstr>Слайд 21</vt:lpstr>
      <vt:lpstr>Слайд 22</vt:lpstr>
      <vt:lpstr>Слайд 23</vt:lpstr>
      <vt:lpstr>ТЕМА 4. РЫНОК НЕДВИЖИМОСТИ. ПРАВОВЫЕ ОСНОВЫ И ОСОБЕННОСТИ РЫНКА НЕДВИЖИМОСТИ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ТЕМА 5. ВИДЫ ЭКСПЕРТИЗ ОБЪЕКТОВ НЕДВИЖИМОСТИ 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ОТРАСЛИ И ВВЕДЕНИЕ В СПЕЦИАЛЬНОСТЬ</dc:title>
  <dc:creator>Катя</dc:creator>
  <cp:lastModifiedBy>Марго</cp:lastModifiedBy>
  <cp:revision>30</cp:revision>
  <dcterms:created xsi:type="dcterms:W3CDTF">2017-08-26T00:05:05Z</dcterms:created>
  <dcterms:modified xsi:type="dcterms:W3CDTF">2017-08-30T07:35:16Z</dcterms:modified>
</cp:coreProperties>
</file>