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229.xml" ContentType="application/vnd.openxmlformats-officedocument.presentationml.slide+xml"/>
  <Override PartName="/ppt/slides/slide276.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18.xml" ContentType="application/vnd.openxmlformats-officedocument.presentationml.slide+xml"/>
  <Override PartName="/ppt/slides/slide265.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s/slide207.xml" ContentType="application/vnd.openxmlformats-officedocument.presentationml.slide+xml"/>
  <Override PartName="/ppt/slides/slide254.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232.xml" ContentType="application/vnd.openxmlformats-officedocument.presentationml.slide+xml"/>
  <Override PartName="/ppt/slides/slide243.xml" ContentType="application/vnd.openxmlformats-officedocument.presentationml.slide+xml"/>
  <Override PartName="/ppt/slides/slide169.xml" ContentType="application/vnd.openxmlformats-officedocument.presentationml.slide+xml"/>
  <Override PartName="/ppt/slides/slide221.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259.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s/slide2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55.xml" ContentType="application/vnd.openxmlformats-officedocument.presentationml.slide+xml"/>
  <Override PartName="/ppt/slides/slide237.xml" ContentType="application/vnd.openxmlformats-officedocument.presentationml.slide+xml"/>
  <Override PartName="/ppt/slides/slide284.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215.xml" ContentType="application/vnd.openxmlformats-officedocument.presentationml.slide+xml"/>
  <Override PartName="/ppt/slides/slide226.xml" ContentType="application/vnd.openxmlformats-officedocument.presentationml.slide+xml"/>
  <Override PartName="/ppt/slides/slide262.xml" ContentType="application/vnd.openxmlformats-officedocument.presentationml.slide+xml"/>
  <Override PartName="/ppt/slides/slide273.xml" ContentType="application/vnd.openxmlformats-officedocument.presentationml.slide+xml"/>
  <Override PartName="/ppt/presentation.xml" ContentType="application/vnd.openxmlformats-officedocument.presentationml.presentation.main+xml"/>
  <Override PartName="/ppt/slides/slide22.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ppt/slides/slide2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8.xml" ContentType="application/vnd.openxmlformats-officedocument.presentationml.slide+xml"/>
  <Override PartName="/ppt/slides/slide240.xml" ContentType="application/vnd.openxmlformats-officedocument.presentationml.slide+xml"/>
  <Override PartName="/ppt/slides/slide119.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Override PartName="/ppt/slides/slide108.xml" ContentType="application/vnd.openxmlformats-officedocument.presentationml.slide+xml"/>
  <Override PartName="/ppt/slides/slide155.xml" ContentType="application/vnd.openxmlformats-officedocument.presentationml.slide+xml"/>
  <Override PartName="/ppt/slides/slide49.xml" ContentType="application/vnd.openxmlformats-officedocument.presentationml.slide+xml"/>
  <Override PartName="/ppt/slides/slide96.xml" ContentType="application/vnd.openxmlformats-officedocument.presentationml.slide+xml"/>
  <Override PartName="/ppt/slides/slide144.xml" ContentType="application/vnd.openxmlformats-officedocument.presentationml.slide+xml"/>
  <Override PartName="/ppt/slides/slide191.xml" ContentType="application/vnd.openxmlformats-officedocument.presentationml.slide+xml"/>
  <Override PartName="/ppt/slides/slide278.xml" ContentType="application/vnd.openxmlformats-officedocument.presentationml.slide+xml"/>
  <Override PartName="/ppt/slides/slide38.xml" ContentType="application/vnd.openxmlformats-officedocument.presentationml.slide+xml"/>
  <Override PartName="/ppt/slides/slide85.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80.xml" ContentType="application/vnd.openxmlformats-officedocument.presentationml.slide+xml"/>
  <Override PartName="/ppt/slides/slide267.xml" ContentType="application/vnd.openxmlformats-officedocument.presentationml.slide+xml"/>
  <Override PartName="/ppt/slides/slide27.xml" ContentType="application/vnd.openxmlformats-officedocument.presentationml.slide+xml"/>
  <Override PartName="/ppt/slides/slide74.xml" ContentType="application/vnd.openxmlformats-officedocument.presentationml.slide+xml"/>
  <Override PartName="/ppt/slides/slide111.xml" ContentType="application/vnd.openxmlformats-officedocument.presentationml.slide+xml"/>
  <Override PartName="/ppt/slides/slide209.xml" ContentType="application/vnd.openxmlformats-officedocument.presentationml.slide+xml"/>
  <Override PartName="/ppt/slides/slide256.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100.xml" ContentType="application/vnd.openxmlformats-officedocument.presentationml.slide+xml"/>
  <Override PartName="/ppt/slides/slide234.xml" ContentType="application/vnd.openxmlformats-officedocument.presentationml.slide+xml"/>
  <Override PartName="/ppt/slides/slide245.xml" ContentType="application/vnd.openxmlformats-officedocument.presentationml.slide+xml"/>
  <Override PartName="/ppt/slides/slide281.xml" ContentType="application/vnd.openxmlformats-officedocument.presentationml.slide+xml"/>
  <Override PartName="/ppt/slides/slide41.xml" ContentType="application/vnd.openxmlformats-officedocument.presentationml.slide+xml"/>
  <Override PartName="/ppt/slides/slide223.xml" ContentType="application/vnd.openxmlformats-officedocument.presentationml.slide+xml"/>
  <Override PartName="/ppt/slides/slide2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slides/slide2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s/slide279.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239.xml" ContentType="application/vnd.openxmlformats-officedocument.presentationml.slide+xml"/>
  <Override PartName="/ppt/slides/slide257.xml" ContentType="application/vnd.openxmlformats-officedocument.presentationml.slide+xml"/>
  <Override PartName="/ppt/slides/slide268.xml" ContentType="application/vnd.openxmlformats-officedocument.presentationml.slide+xml"/>
  <Override PartName="/ppt/slides/slide286.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s/slide217.xml" ContentType="application/vnd.openxmlformats-officedocument.presentationml.slide+xml"/>
  <Override PartName="/ppt/slides/slide228.xml" ContentType="application/vnd.openxmlformats-officedocument.presentationml.slide+xml"/>
  <Override PartName="/ppt/slides/slide246.xml" ContentType="application/vnd.openxmlformats-officedocument.presentationml.slide+xml"/>
  <Override PartName="/ppt/slides/slide264.xml" ContentType="application/vnd.openxmlformats-officedocument.presentationml.slide+xml"/>
  <Override PartName="/ppt/slides/slide275.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Override PartName="/ppt/slides/slide235.xml" ContentType="application/vnd.openxmlformats-officedocument.presentationml.slide+xml"/>
  <Override PartName="/ppt/slides/slide253.xml" ContentType="application/vnd.openxmlformats-officedocument.presentationml.slide+xml"/>
  <Override PartName="/ppt/slides/slide2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slides/slide242.xml" ContentType="application/vnd.openxmlformats-officedocument.presentationml.slide+xml"/>
  <Override PartName="/ppt/slides/slide260.xml" ContentType="application/vnd.openxmlformats-officedocument.presentationml.slide+xml"/>
  <Override PartName="/ppt/slides/slide271.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s/slide231.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220.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69.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258.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s/slide236.xml" ContentType="application/vnd.openxmlformats-officedocument.presentationml.slide+xml"/>
  <Override PartName="/ppt/slides/slide247.xml" ContentType="application/vnd.openxmlformats-officedocument.presentationml.slide+xml"/>
  <Override PartName="/ppt/slides/slide283.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slides/slide225.xml" ContentType="application/vnd.openxmlformats-officedocument.presentationml.slide+xml"/>
  <Override PartName="/ppt/slides/slide272.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214.xml" ContentType="application/vnd.openxmlformats-officedocument.presentationml.slide+xml"/>
  <Override PartName="/ppt/slides/slide2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s/slide250.xml" ContentType="application/vnd.openxmlformats-officedocument.presentationml.slide+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slides/slide27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slides/slide219.xml" ContentType="application/vnd.openxmlformats-officedocument.presentationml.slide+xml"/>
  <Override PartName="/ppt/slides/slide255.xml" ContentType="application/vnd.openxmlformats-officedocument.presentationml.slide+xml"/>
  <Override PartName="/ppt/slides/slide266.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s/slide244.xml" ContentType="application/vnd.openxmlformats-officedocument.presentationml.slide+xml"/>
  <Override PartName="/ppt/slideLayouts/slideLayout3.xml" ContentType="application/vnd.openxmlformats-officedocument.presentationml.slideLayout+xml"/>
  <Override PartName="/ppt/slides/slide51.xml" ContentType="application/vnd.openxmlformats-officedocument.presentationml.slide+xml"/>
  <Override PartName="/ppt/slides/slide233.xml" ContentType="application/vnd.openxmlformats-officedocument.presentationml.slide+xml"/>
  <Override PartName="/ppt/slides/slide280.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211.xml" ContentType="application/vnd.openxmlformats-officedocument.presentationml.slide+xml"/>
  <Override PartName="/ppt/slides/slide222.xml" ContentType="application/vnd.openxmlformats-officedocument.presentationml.slide+xml"/>
  <Override PartName="/ppt/slides/slide148.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slides/slide162.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s/slide151.xml" ContentType="application/vnd.openxmlformats-officedocument.presentationml.slide+xml"/>
  <Override PartName="/ppt/slides/slide238.xml" ContentType="application/vnd.openxmlformats-officedocument.presentationml.slide+xml"/>
  <Override PartName="/ppt/slides/slide249.xml" ContentType="application/vnd.openxmlformats-officedocument.presentationml.slide+xml"/>
  <Override PartName="/ppt/slides/slide2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5.xml" ContentType="application/vnd.openxmlformats-officedocument.presentationml.slide+xml"/>
  <Override PartName="/ppt/slides/slide92.xml" ContentType="application/vnd.openxmlformats-officedocument.presentationml.slide+xml"/>
  <Override PartName="/ppt/slides/slide140.xml" ContentType="application/vnd.openxmlformats-officedocument.presentationml.slide+xml"/>
  <Override PartName="/ppt/slides/slide227.xml" ContentType="application/vnd.openxmlformats-officedocument.presentationml.slide+xml"/>
  <Override PartName="/ppt/slides/slide274.xml" ContentType="application/vnd.openxmlformats-officedocument.presentationml.slide+xml"/>
  <Override PartName="/ppt/slides/slide34.xml" ContentType="application/vnd.openxmlformats-officedocument.presentationml.slide+xml"/>
  <Override PartName="/ppt/slides/slide81.xml" ContentType="application/vnd.openxmlformats-officedocument.presentationml.slide+xml"/>
  <Override PartName="/ppt/slides/slide216.xml" ContentType="application/vnd.openxmlformats-officedocument.presentationml.slide+xml"/>
  <Override PartName="/ppt/slides/slide263.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241.xml" ContentType="application/vnd.openxmlformats-officedocument.presentationml.slide+xml"/>
  <Override PartName="/ppt/slides/slide25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9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5" r:id="rId70"/>
    <p:sldId id="324"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6" r:id="rId142"/>
    <p:sldId id="397" r:id="rId143"/>
    <p:sldId id="398" r:id="rId144"/>
    <p:sldId id="399" r:id="rId145"/>
    <p:sldId id="400" r:id="rId146"/>
    <p:sldId id="401" r:id="rId147"/>
    <p:sldId id="402" r:id="rId148"/>
    <p:sldId id="403" r:id="rId149"/>
    <p:sldId id="404" r:id="rId150"/>
    <p:sldId id="405" r:id="rId151"/>
    <p:sldId id="406" r:id="rId152"/>
    <p:sldId id="407" r:id="rId153"/>
    <p:sldId id="408" r:id="rId154"/>
    <p:sldId id="409" r:id="rId155"/>
    <p:sldId id="410" r:id="rId156"/>
    <p:sldId id="411" r:id="rId157"/>
    <p:sldId id="412" r:id="rId158"/>
    <p:sldId id="413" r:id="rId159"/>
    <p:sldId id="414" r:id="rId160"/>
    <p:sldId id="415" r:id="rId161"/>
    <p:sldId id="416" r:id="rId162"/>
    <p:sldId id="417" r:id="rId163"/>
    <p:sldId id="418" r:id="rId164"/>
    <p:sldId id="419" r:id="rId165"/>
    <p:sldId id="420" r:id="rId166"/>
    <p:sldId id="421" r:id="rId167"/>
    <p:sldId id="422" r:id="rId168"/>
    <p:sldId id="423" r:id="rId169"/>
    <p:sldId id="424" r:id="rId170"/>
    <p:sldId id="425" r:id="rId171"/>
    <p:sldId id="426" r:id="rId172"/>
    <p:sldId id="427" r:id="rId173"/>
    <p:sldId id="428" r:id="rId174"/>
    <p:sldId id="429" r:id="rId175"/>
    <p:sldId id="430" r:id="rId176"/>
    <p:sldId id="431" r:id="rId177"/>
    <p:sldId id="432" r:id="rId178"/>
    <p:sldId id="433" r:id="rId179"/>
    <p:sldId id="434" r:id="rId180"/>
    <p:sldId id="435" r:id="rId181"/>
    <p:sldId id="436" r:id="rId182"/>
    <p:sldId id="437" r:id="rId183"/>
    <p:sldId id="438" r:id="rId184"/>
    <p:sldId id="439" r:id="rId185"/>
    <p:sldId id="440" r:id="rId186"/>
    <p:sldId id="441" r:id="rId187"/>
    <p:sldId id="442" r:id="rId188"/>
    <p:sldId id="443" r:id="rId189"/>
    <p:sldId id="444" r:id="rId190"/>
    <p:sldId id="445" r:id="rId191"/>
    <p:sldId id="446" r:id="rId192"/>
    <p:sldId id="447" r:id="rId193"/>
    <p:sldId id="448" r:id="rId194"/>
    <p:sldId id="449" r:id="rId195"/>
    <p:sldId id="450" r:id="rId196"/>
    <p:sldId id="451" r:id="rId197"/>
    <p:sldId id="452" r:id="rId198"/>
    <p:sldId id="453" r:id="rId199"/>
    <p:sldId id="454" r:id="rId200"/>
    <p:sldId id="455" r:id="rId201"/>
    <p:sldId id="456" r:id="rId202"/>
    <p:sldId id="457" r:id="rId203"/>
    <p:sldId id="458" r:id="rId204"/>
    <p:sldId id="459" r:id="rId205"/>
    <p:sldId id="460" r:id="rId206"/>
    <p:sldId id="461" r:id="rId207"/>
    <p:sldId id="462" r:id="rId208"/>
    <p:sldId id="463" r:id="rId209"/>
    <p:sldId id="464" r:id="rId210"/>
    <p:sldId id="465" r:id="rId211"/>
    <p:sldId id="466" r:id="rId212"/>
    <p:sldId id="467" r:id="rId213"/>
    <p:sldId id="468" r:id="rId214"/>
    <p:sldId id="469" r:id="rId215"/>
    <p:sldId id="470" r:id="rId216"/>
    <p:sldId id="471" r:id="rId217"/>
    <p:sldId id="472" r:id="rId218"/>
    <p:sldId id="473" r:id="rId219"/>
    <p:sldId id="474" r:id="rId220"/>
    <p:sldId id="475" r:id="rId221"/>
    <p:sldId id="476" r:id="rId222"/>
    <p:sldId id="477" r:id="rId223"/>
    <p:sldId id="478" r:id="rId224"/>
    <p:sldId id="479" r:id="rId225"/>
    <p:sldId id="480" r:id="rId226"/>
    <p:sldId id="481" r:id="rId227"/>
    <p:sldId id="482" r:id="rId228"/>
    <p:sldId id="483" r:id="rId229"/>
    <p:sldId id="484" r:id="rId230"/>
    <p:sldId id="485" r:id="rId231"/>
    <p:sldId id="486" r:id="rId232"/>
    <p:sldId id="487" r:id="rId233"/>
    <p:sldId id="488" r:id="rId234"/>
    <p:sldId id="489" r:id="rId235"/>
    <p:sldId id="490" r:id="rId236"/>
    <p:sldId id="491" r:id="rId237"/>
    <p:sldId id="492" r:id="rId238"/>
    <p:sldId id="493" r:id="rId239"/>
    <p:sldId id="494" r:id="rId240"/>
    <p:sldId id="495" r:id="rId241"/>
    <p:sldId id="496" r:id="rId242"/>
    <p:sldId id="497" r:id="rId243"/>
    <p:sldId id="498" r:id="rId244"/>
    <p:sldId id="499" r:id="rId245"/>
    <p:sldId id="500" r:id="rId246"/>
    <p:sldId id="501" r:id="rId247"/>
    <p:sldId id="502" r:id="rId248"/>
    <p:sldId id="503" r:id="rId249"/>
    <p:sldId id="504" r:id="rId250"/>
    <p:sldId id="505" r:id="rId251"/>
    <p:sldId id="506" r:id="rId252"/>
    <p:sldId id="507" r:id="rId253"/>
    <p:sldId id="508" r:id="rId254"/>
    <p:sldId id="509" r:id="rId255"/>
    <p:sldId id="510" r:id="rId256"/>
    <p:sldId id="511" r:id="rId257"/>
    <p:sldId id="512" r:id="rId258"/>
    <p:sldId id="513" r:id="rId259"/>
    <p:sldId id="514" r:id="rId260"/>
    <p:sldId id="515" r:id="rId261"/>
    <p:sldId id="516" r:id="rId262"/>
    <p:sldId id="517" r:id="rId263"/>
    <p:sldId id="518" r:id="rId264"/>
    <p:sldId id="519" r:id="rId265"/>
    <p:sldId id="520" r:id="rId266"/>
    <p:sldId id="521" r:id="rId267"/>
    <p:sldId id="522" r:id="rId268"/>
    <p:sldId id="523" r:id="rId269"/>
    <p:sldId id="524" r:id="rId270"/>
    <p:sldId id="525" r:id="rId271"/>
    <p:sldId id="526" r:id="rId272"/>
    <p:sldId id="527" r:id="rId273"/>
    <p:sldId id="528" r:id="rId274"/>
    <p:sldId id="529" r:id="rId275"/>
    <p:sldId id="530" r:id="rId276"/>
    <p:sldId id="531" r:id="rId277"/>
    <p:sldId id="532" r:id="rId278"/>
    <p:sldId id="533" r:id="rId279"/>
    <p:sldId id="534" r:id="rId280"/>
    <p:sldId id="535" r:id="rId281"/>
    <p:sldId id="536" r:id="rId282"/>
    <p:sldId id="537" r:id="rId283"/>
    <p:sldId id="538" r:id="rId284"/>
    <p:sldId id="539" r:id="rId285"/>
    <p:sldId id="540" r:id="rId286"/>
    <p:sldId id="541" r:id="rId28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736" autoAdjust="0"/>
    <p:restoredTop sz="94660"/>
  </p:normalViewPr>
  <p:slideViewPr>
    <p:cSldViewPr snapToGrid="0">
      <p:cViewPr varScale="1">
        <p:scale>
          <a:sx n="89" d="100"/>
          <a:sy n="89" d="100"/>
        </p:scale>
        <p:origin x="-630"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268" Type="http://schemas.openxmlformats.org/officeDocument/2006/relationships/slide" Target="slides/slide267.xml"/><Relationship Id="rId289" Type="http://schemas.openxmlformats.org/officeDocument/2006/relationships/viewProps" Target="viewProps.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slide" Target="slides/slide257.xml"/><Relationship Id="rId279" Type="http://schemas.openxmlformats.org/officeDocument/2006/relationships/slide" Target="slides/slide278.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290" Type="http://schemas.openxmlformats.org/officeDocument/2006/relationships/theme" Target="theme/theme1.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269" Type="http://schemas.openxmlformats.org/officeDocument/2006/relationships/slide" Target="slides/slide268.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280" Type="http://schemas.openxmlformats.org/officeDocument/2006/relationships/slide" Target="slides/slide279.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slide" Target="slides/slide258.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291" Type="http://schemas.openxmlformats.org/officeDocument/2006/relationships/tableStyles" Target="tableStyles.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249" Type="http://schemas.openxmlformats.org/officeDocument/2006/relationships/slide" Target="slides/slide248.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281" Type="http://schemas.openxmlformats.org/officeDocument/2006/relationships/slide" Target="slides/slide280.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50" Type="http://schemas.openxmlformats.org/officeDocument/2006/relationships/slide" Target="slides/slide249.xml"/><Relationship Id="rId255" Type="http://schemas.openxmlformats.org/officeDocument/2006/relationships/slide" Target="slides/slide254.xml"/><Relationship Id="rId271" Type="http://schemas.openxmlformats.org/officeDocument/2006/relationships/slide" Target="slides/slide270.xml"/><Relationship Id="rId276" Type="http://schemas.openxmlformats.org/officeDocument/2006/relationships/slide" Target="slides/slide275.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slide" Target="slides/slide244.xml"/><Relationship Id="rId261" Type="http://schemas.openxmlformats.org/officeDocument/2006/relationships/slide" Target="slides/slide260.xml"/><Relationship Id="rId266" Type="http://schemas.openxmlformats.org/officeDocument/2006/relationships/slide" Target="slides/slide265.xml"/><Relationship Id="rId287" Type="http://schemas.openxmlformats.org/officeDocument/2006/relationships/slide" Target="slides/slide286.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282" Type="http://schemas.openxmlformats.org/officeDocument/2006/relationships/slide" Target="slides/slide28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1" Type="http://schemas.openxmlformats.org/officeDocument/2006/relationships/slide" Target="slides/slide250.xml"/><Relationship Id="rId256" Type="http://schemas.openxmlformats.org/officeDocument/2006/relationships/slide" Target="slides/slide255.xml"/><Relationship Id="rId277" Type="http://schemas.openxmlformats.org/officeDocument/2006/relationships/slide" Target="slides/slide276.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72" Type="http://schemas.openxmlformats.org/officeDocument/2006/relationships/slide" Target="slides/slide27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presProps" Target="pres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262" Type="http://schemas.openxmlformats.org/officeDocument/2006/relationships/slide" Target="slides/slide261.xml"/><Relationship Id="rId283" Type="http://schemas.openxmlformats.org/officeDocument/2006/relationships/slide" Target="slides/slide282.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273" Type="http://schemas.openxmlformats.org/officeDocument/2006/relationships/slide" Target="slides/slide272.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284" Type="http://schemas.openxmlformats.org/officeDocument/2006/relationships/slide" Target="slides/slide283.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4" Type="http://schemas.openxmlformats.org/officeDocument/2006/relationships/slide" Target="slides/slide273.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285" Type="http://schemas.openxmlformats.org/officeDocument/2006/relationships/slide" Target="slides/slide28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275" Type="http://schemas.openxmlformats.org/officeDocument/2006/relationships/slide" Target="slides/slide274.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265" Type="http://schemas.openxmlformats.org/officeDocument/2006/relationships/slide" Target="slides/slide264.xml"/><Relationship Id="rId286" Type="http://schemas.openxmlformats.org/officeDocument/2006/relationships/slide" Target="slides/slide28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ru-RU"/>
              <a:t>Образец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F6374194-2669-4807-8C21-92DAF0AD347A}" type="datetimeFigureOut">
              <a:rPr lang="ru-RU" smtClean="0"/>
              <a:pPr/>
              <a:t>30.08.2017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rIns="45720"/>
          <a:lstStyle/>
          <a:p>
            <a:fld id="{1F014375-8FC4-45A1-A42D-3AB99ABFAD45}" type="slidenum">
              <a:rPr lang="ru-RU" smtClean="0"/>
              <a:pPr/>
              <a:t>‹#›</a:t>
            </a:fld>
            <a:endParaRPr lang="ru-RU"/>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473155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6374194-2669-4807-8C21-92DAF0AD347A}" type="datetimeFigureOut">
              <a:rPr lang="ru-RU" smtClean="0"/>
              <a:pPr/>
              <a:t>30.08.2017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014375-8FC4-45A1-A42D-3AB99ABFAD45}" type="slidenum">
              <a:rPr lang="ru-RU" smtClean="0"/>
              <a:pPr/>
              <a:t>‹#›</a:t>
            </a:fld>
            <a:endParaRPr lang="ru-RU"/>
          </a:p>
        </p:txBody>
      </p:sp>
    </p:spTree>
    <p:extLst>
      <p:ext uri="{BB962C8B-B14F-4D97-AF65-F5344CB8AC3E}">
        <p14:creationId xmlns="" xmlns:p14="http://schemas.microsoft.com/office/powerpoint/2010/main" val="992558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6374194-2669-4807-8C21-92DAF0AD347A}" type="datetimeFigureOut">
              <a:rPr lang="ru-RU" smtClean="0"/>
              <a:pPr/>
              <a:t>30.08.2017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014375-8FC4-45A1-A42D-3AB99ABFAD45}" type="slidenum">
              <a:rPr lang="ru-RU" smtClean="0"/>
              <a:pPr/>
              <a:t>‹#›</a:t>
            </a:fld>
            <a:endParaRPr lang="ru-RU"/>
          </a:p>
        </p:txBody>
      </p:sp>
    </p:spTree>
    <p:extLst>
      <p:ext uri="{BB962C8B-B14F-4D97-AF65-F5344CB8AC3E}">
        <p14:creationId xmlns="" xmlns:p14="http://schemas.microsoft.com/office/powerpoint/2010/main" val="2653315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6374194-2669-4807-8C21-92DAF0AD347A}" type="datetimeFigureOut">
              <a:rPr lang="ru-RU" smtClean="0"/>
              <a:pPr/>
              <a:t>30.08.2017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014375-8FC4-45A1-A42D-3AB99ABFAD45}" type="slidenum">
              <a:rPr lang="ru-RU" smtClean="0"/>
              <a:pPr/>
              <a:t>‹#›</a:t>
            </a:fld>
            <a:endParaRPr lang="ru-RU"/>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4036579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ru-RU"/>
              <a:t>Образец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6374194-2669-4807-8C21-92DAF0AD347A}" type="datetimeFigureOut">
              <a:rPr lang="ru-RU" smtClean="0"/>
              <a:pPr/>
              <a:t>30.08.2017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014375-8FC4-45A1-A42D-3AB99ABFAD45}" type="slidenum">
              <a:rPr lang="ru-RU" smtClean="0"/>
              <a:pPr/>
              <a:t>‹#›</a:t>
            </a:fld>
            <a:endParaRPr lang="ru-RU"/>
          </a:p>
        </p:txBody>
      </p:sp>
    </p:spTree>
    <p:extLst>
      <p:ext uri="{BB962C8B-B14F-4D97-AF65-F5344CB8AC3E}">
        <p14:creationId xmlns="" xmlns:p14="http://schemas.microsoft.com/office/powerpoint/2010/main" val="1187197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F6374194-2669-4807-8C21-92DAF0AD347A}" type="datetimeFigureOut">
              <a:rPr lang="ru-RU" smtClean="0"/>
              <a:pPr/>
              <a:t>30.08.2017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014375-8FC4-45A1-A42D-3AB99ABFAD45}" type="slidenum">
              <a:rPr lang="ru-RU" smtClean="0"/>
              <a:pPr/>
              <a:t>‹#›</a:t>
            </a:fld>
            <a:endParaRPr lang="ru-RU"/>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2668668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609285" y="2851331"/>
            <a:ext cx="3893623"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66635" y="2851331"/>
            <a:ext cx="3899798"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F6374194-2669-4807-8C21-92DAF0AD347A}" type="datetimeFigureOut">
              <a:rPr lang="ru-RU" smtClean="0"/>
              <a:pPr/>
              <a:t>30.08.2017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F014375-8FC4-45A1-A42D-3AB99ABFAD45}" type="slidenum">
              <a:rPr lang="ru-RU" smtClean="0"/>
              <a:pPr/>
              <a:t>‹#›</a:t>
            </a:fld>
            <a:endParaRPr lang="ru-RU"/>
          </a:p>
        </p:txBody>
      </p:sp>
    </p:spTree>
    <p:extLst>
      <p:ext uri="{BB962C8B-B14F-4D97-AF65-F5344CB8AC3E}">
        <p14:creationId xmlns="" xmlns:p14="http://schemas.microsoft.com/office/powerpoint/2010/main" val="1953564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6374194-2669-4807-8C21-92DAF0AD347A}" type="datetimeFigureOut">
              <a:rPr lang="ru-RU" smtClean="0"/>
              <a:pPr/>
              <a:t>30.08.2017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F014375-8FC4-45A1-A42D-3AB99ABFAD45}" type="slidenum">
              <a:rPr lang="ru-RU" smtClean="0"/>
              <a:pPr/>
              <a:t>‹#›</a:t>
            </a:fld>
            <a:endParaRPr lang="ru-RU"/>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2333937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6374194-2669-4807-8C21-92DAF0AD347A}" type="datetimeFigureOut">
              <a:rPr lang="ru-RU" smtClean="0"/>
              <a:pPr/>
              <a:t>30.08.2017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F014375-8FC4-45A1-A42D-3AB99ABFAD45}" type="slidenum">
              <a:rPr lang="ru-RU" smtClean="0"/>
              <a:pPr/>
              <a:t>‹#›</a:t>
            </a:fld>
            <a:endParaRPr lang="ru-RU"/>
          </a:p>
        </p:txBody>
      </p:sp>
    </p:spTree>
    <p:extLst>
      <p:ext uri="{BB962C8B-B14F-4D97-AF65-F5344CB8AC3E}">
        <p14:creationId xmlns="" xmlns:p14="http://schemas.microsoft.com/office/powerpoint/2010/main" val="1711867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6374194-2669-4807-8C21-92DAF0AD347A}" type="datetimeFigureOut">
              <a:rPr lang="ru-RU" smtClean="0"/>
              <a:pPr/>
              <a:t>30.08.2017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014375-8FC4-45A1-A42D-3AB99ABFAD45}" type="slidenum">
              <a:rPr lang="ru-RU" smtClean="0"/>
              <a:pPr/>
              <a:t>‹#›</a:t>
            </a:fld>
            <a:endParaRPr lang="ru-RU"/>
          </a:p>
        </p:txBody>
      </p:sp>
    </p:spTree>
    <p:extLst>
      <p:ext uri="{BB962C8B-B14F-4D97-AF65-F5344CB8AC3E}">
        <p14:creationId xmlns="" xmlns:p14="http://schemas.microsoft.com/office/powerpoint/2010/main" val="1187575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6374194-2669-4807-8C21-92DAF0AD347A}" type="datetimeFigureOut">
              <a:rPr lang="ru-RU" smtClean="0"/>
              <a:pPr/>
              <a:t>30.08.2017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014375-8FC4-45A1-A42D-3AB99ABFAD45}" type="slidenum">
              <a:rPr lang="ru-RU" smtClean="0"/>
              <a:pPr/>
              <a:t>‹#›</a:t>
            </a:fld>
            <a:endParaRPr lang="ru-RU"/>
          </a:p>
        </p:txBody>
      </p:sp>
    </p:spTree>
    <p:extLst>
      <p:ext uri="{BB962C8B-B14F-4D97-AF65-F5344CB8AC3E}">
        <p14:creationId xmlns="" xmlns:p14="http://schemas.microsoft.com/office/powerpoint/2010/main" val="1368467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F6374194-2669-4807-8C21-92DAF0AD347A}" type="datetimeFigureOut">
              <a:rPr lang="ru-RU" smtClean="0"/>
              <a:pPr/>
              <a:t>30.08.2017</a:t>
            </a:fld>
            <a:endParaRPr lang="ru-RU"/>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1F014375-8FC4-45A1-A42D-3AB99ABFAD45}" type="slidenum">
              <a:rPr lang="ru-RU" smtClean="0"/>
              <a:pPr/>
              <a:t>‹#›</a:t>
            </a:fld>
            <a:endParaRPr lang="ru-RU"/>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394168710"/>
      </p:ext>
    </p:extLst>
  </p:cSld>
  <p:clrMap bg1="dk1" tx1="lt1" bg2="dk2" tx2="lt2" accent1="accent1" accent2="accent2" accent3="accent3" accent4="accent4" accent5="accent5" accent6="accent6" hlink="hlink" folHlink="folHlink"/>
  <p:sldLayoutIdLst>
    <p:sldLayoutId id="2147484393" r:id="rId1"/>
    <p:sldLayoutId id="2147484394" r:id="rId2"/>
    <p:sldLayoutId id="2147484395" r:id="rId3"/>
    <p:sldLayoutId id="2147484396" r:id="rId4"/>
    <p:sldLayoutId id="2147484397" r:id="rId5"/>
    <p:sldLayoutId id="2147484398" r:id="rId6"/>
    <p:sldLayoutId id="2147484399" r:id="rId7"/>
    <p:sldLayoutId id="2147484400" r:id="rId8"/>
    <p:sldLayoutId id="2147484401" r:id="rId9"/>
    <p:sldLayoutId id="2147484402" r:id="rId10"/>
    <p:sldLayoutId id="2147484403"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hyperlink" Target="http://www.gk-rf.ru/statia422" TargetMode="Externa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E55FAC9-B155-46ED-BFA4-D0A9BF7629AE}"/>
              </a:ext>
            </a:extLst>
          </p:cNvPr>
          <p:cNvSpPr>
            <a:spLocks noGrp="1"/>
          </p:cNvSpPr>
          <p:nvPr>
            <p:ph type="ctrTitle"/>
          </p:nvPr>
        </p:nvSpPr>
        <p:spPr>
          <a:xfrm>
            <a:off x="2611808" y="3775934"/>
            <a:ext cx="5518066" cy="1921623"/>
          </a:xfrm>
        </p:spPr>
        <p:txBody>
          <a:bodyPr>
            <a:normAutofit fontScale="90000"/>
          </a:bodyPr>
          <a:lstStyle/>
          <a:p>
            <a:r>
              <a:rPr lang="ru-RU" sz="2200" b="1" dirty="0" smtClean="0"/>
              <a:t>Доцент кафедры «Городского строительства </a:t>
            </a:r>
            <a:r>
              <a:rPr lang="ru-RU" sz="2200" b="1" smtClean="0"/>
              <a:t>и хозяйства</a:t>
            </a:r>
            <a:br>
              <a:rPr lang="ru-RU" sz="2200" b="1" smtClean="0"/>
            </a:br>
            <a:r>
              <a:rPr lang="ru-RU" sz="2200" b="1" smtClean="0"/>
              <a:t>Тимошенко </a:t>
            </a:r>
            <a:r>
              <a:rPr lang="ru-RU" sz="2200" b="1" dirty="0"/>
              <a:t>М.С</a:t>
            </a:r>
            <a:r>
              <a:rPr lang="ru-RU" sz="2200" b="1" dirty="0" smtClean="0"/>
              <a:t>.</a:t>
            </a:r>
            <a:br>
              <a:rPr lang="ru-RU" sz="2200" b="1" dirty="0" smtClean="0"/>
            </a:br>
            <a:r>
              <a:rPr lang="ru-RU" dirty="0"/>
              <a:t/>
            </a:r>
            <a:br>
              <a:rPr lang="ru-RU" dirty="0"/>
            </a:br>
            <a:endParaRPr lang="ru-RU" dirty="0"/>
          </a:p>
        </p:txBody>
      </p:sp>
      <p:sp>
        <p:nvSpPr>
          <p:cNvPr id="3" name="Подзаголовок 2">
            <a:extLst>
              <a:ext uri="{FF2B5EF4-FFF2-40B4-BE49-F238E27FC236}">
                <a16:creationId xmlns="" xmlns:a16="http://schemas.microsoft.com/office/drawing/2014/main" id="{1D63AFF1-70FD-4BF8-8331-3A1260B9205F}"/>
              </a:ext>
            </a:extLst>
          </p:cNvPr>
          <p:cNvSpPr>
            <a:spLocks noGrp="1"/>
          </p:cNvSpPr>
          <p:nvPr>
            <p:ph type="subTitle" idx="1"/>
          </p:nvPr>
        </p:nvSpPr>
        <p:spPr>
          <a:xfrm>
            <a:off x="1344706" y="591671"/>
            <a:ext cx="6970955" cy="2915321"/>
          </a:xfrm>
        </p:spPr>
        <p:txBody>
          <a:bodyPr>
            <a:normAutofit fontScale="92500"/>
          </a:bodyPr>
          <a:lstStyle/>
          <a:p>
            <a:pPr algn="l"/>
            <a:r>
              <a:rPr lang="ru-RU" sz="4500" b="1" dirty="0"/>
              <a:t>Основы гражданского, жилищного </a:t>
            </a:r>
            <a:r>
              <a:rPr lang="ru-RU" sz="4500" b="1" dirty="0" smtClean="0"/>
              <a:t>и земельного </a:t>
            </a:r>
            <a:r>
              <a:rPr lang="ru-RU" sz="4500" b="1" dirty="0"/>
              <a:t>законодательства</a:t>
            </a:r>
            <a:endParaRPr lang="ru-RU" sz="4500" dirty="0"/>
          </a:p>
          <a:p>
            <a:endParaRPr lang="ru-RU" dirty="0"/>
          </a:p>
        </p:txBody>
      </p:sp>
    </p:spTree>
    <p:extLst>
      <p:ext uri="{BB962C8B-B14F-4D97-AF65-F5344CB8AC3E}">
        <p14:creationId xmlns="" xmlns:p14="http://schemas.microsoft.com/office/powerpoint/2010/main" val="1494113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E351F05C-5609-4CC0-9F85-6E869E599B59}"/>
              </a:ext>
            </a:extLst>
          </p:cNvPr>
          <p:cNvSpPr>
            <a:spLocks noGrp="1"/>
          </p:cNvSpPr>
          <p:nvPr>
            <p:ph idx="1"/>
          </p:nvPr>
        </p:nvSpPr>
        <p:spPr>
          <a:xfrm>
            <a:off x="2725974" y="1066800"/>
            <a:ext cx="7796540" cy="5516544"/>
          </a:xfrm>
        </p:spPr>
        <p:txBody>
          <a:bodyPr>
            <a:normAutofit fontScale="85000" lnSpcReduction="10000"/>
          </a:bodyPr>
          <a:lstStyle/>
          <a:p>
            <a:r>
              <a:rPr lang="ru-RU" dirty="0"/>
              <a:t>Принцип юридического равенства участников гражданских правоотношений означает равенство их воли, ни одна из сторон в гражданском правоотношении не может только по занимаемому ею положению предопределять поведение другой. Субъекты гражданского права, имеющие одинаковый правовой статус, наделяются равной правоспособностью. Публичные образования (РФ, ее субъекты, муниципальные образования) участвуют в гражданских правоотношениях на равных началах с другими участниками - гражданами и юридическими лицами (п. 1 ст. 124 ГК РФ).</a:t>
            </a:r>
          </a:p>
          <a:p>
            <a:r>
              <a:rPr lang="ru-RU" dirty="0"/>
              <a:t>Принцип неприкосновенности собственности является конституционным принципом, получившим отраслевую конкретизацию в гражданском праве. Согласно ч. 3 ст. 35 Конституции РФ никто не может быть лишен своего имущества иначе как по решению суда. Принудительное отчуждение имущества для государственных нужд может быть произведено только при условии предварительного и равноценного возмещения.</a:t>
            </a:r>
            <a:endParaRPr lang="ru-RU" b="1" dirty="0"/>
          </a:p>
          <a:p>
            <a:endParaRPr lang="ru-RU" b="1" dirty="0"/>
          </a:p>
          <a:p>
            <a:endParaRPr lang="ru-RU" dirty="0"/>
          </a:p>
        </p:txBody>
      </p:sp>
    </p:spTree>
    <p:extLst>
      <p:ext uri="{BB962C8B-B14F-4D97-AF65-F5344CB8AC3E}">
        <p14:creationId xmlns="" xmlns:p14="http://schemas.microsoft.com/office/powerpoint/2010/main" val="304375221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4C9572B-FAF7-4A00-A15D-ADEA33D5BDFD}"/>
              </a:ext>
            </a:extLst>
          </p:cNvPr>
          <p:cNvSpPr>
            <a:spLocks noGrp="1"/>
          </p:cNvSpPr>
          <p:nvPr>
            <p:ph type="title"/>
          </p:nvPr>
        </p:nvSpPr>
        <p:spPr/>
        <p:txBody>
          <a:bodyPr>
            <a:normAutofit/>
          </a:bodyPr>
          <a:lstStyle/>
          <a:p>
            <a:r>
              <a:rPr lang="ru-RU" sz="2400" b="1" dirty="0"/>
              <a:t>4.2.Особенности права общей собственности.</a:t>
            </a:r>
            <a:br>
              <a:rPr lang="ru-RU" sz="2400" b="1" dirty="0"/>
            </a:br>
            <a:endParaRPr lang="ru-RU" sz="2400" dirty="0"/>
          </a:p>
        </p:txBody>
      </p:sp>
      <p:sp>
        <p:nvSpPr>
          <p:cNvPr id="3" name="Объект 2">
            <a:extLst>
              <a:ext uri="{FF2B5EF4-FFF2-40B4-BE49-F238E27FC236}">
                <a16:creationId xmlns="" xmlns:a16="http://schemas.microsoft.com/office/drawing/2014/main" id="{E6264886-186B-49CD-9767-213108F91F2A}"/>
              </a:ext>
            </a:extLst>
          </p:cNvPr>
          <p:cNvSpPr>
            <a:spLocks noGrp="1"/>
          </p:cNvSpPr>
          <p:nvPr>
            <p:ph idx="1"/>
          </p:nvPr>
        </p:nvSpPr>
        <p:spPr/>
        <p:txBody>
          <a:bodyPr>
            <a:normAutofit fontScale="85000" lnSpcReduction="20000"/>
          </a:bodyPr>
          <a:lstStyle/>
          <a:p>
            <a:r>
              <a:rPr lang="ru-RU" dirty="0"/>
              <a:t>Согласно п. 2 ст. 246 ГК РФ участник долевой собственности вправе по своему усмотрению распорядиться своей долей общей собственности без согласия остальных участников. </a:t>
            </a:r>
          </a:p>
          <a:p>
            <a:r>
              <a:rPr lang="ru-RU" dirty="0"/>
              <a:t>Он может произвести отчуждение доли как в пользу других сособственников, так и в пользу третьих лиц. В данном случае происходит изменение субъектного состава права общей собственности, место </a:t>
            </a:r>
            <a:r>
              <a:rPr lang="ru-RU" dirty="0" err="1"/>
              <a:t>отчуждателя</a:t>
            </a:r>
            <a:r>
              <a:rPr lang="ru-RU" dirty="0"/>
              <a:t> доли занимает ее приобретатель. </a:t>
            </a:r>
          </a:p>
          <a:p>
            <a:r>
              <a:rPr lang="ru-RU" dirty="0"/>
              <a:t>Поскольку это затрагивает интересы других сособственников, при возмездном отчуждении доли постороннему лицу остальные участники долевой собственности имеют преимущественное право покупки продаваемой доли по цене, за которую она продается, и на прочих равных условиях, кроме случая продажи с публичных торгов (ст. 250 ГК РФ).</a:t>
            </a:r>
            <a:endParaRPr lang="ru-RU" b="1" dirty="0"/>
          </a:p>
          <a:p>
            <a:endParaRPr lang="ru-RU" dirty="0"/>
          </a:p>
        </p:txBody>
      </p:sp>
    </p:spTree>
    <p:extLst>
      <p:ext uri="{BB962C8B-B14F-4D97-AF65-F5344CB8AC3E}">
        <p14:creationId xmlns="" xmlns:p14="http://schemas.microsoft.com/office/powerpoint/2010/main" val="1574768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E3601261-AB1F-4854-9584-A593D235D42B}"/>
              </a:ext>
            </a:extLst>
          </p:cNvPr>
          <p:cNvSpPr>
            <a:spLocks noGrp="1"/>
          </p:cNvSpPr>
          <p:nvPr>
            <p:ph idx="1"/>
          </p:nvPr>
        </p:nvSpPr>
        <p:spPr>
          <a:xfrm>
            <a:off x="2773599" y="581025"/>
            <a:ext cx="7796540" cy="5838825"/>
          </a:xfrm>
        </p:spPr>
        <p:txBody>
          <a:bodyPr>
            <a:normAutofit fontScale="77500" lnSpcReduction="20000"/>
          </a:bodyPr>
          <a:lstStyle/>
          <a:p>
            <a:r>
              <a:rPr lang="ru-RU" dirty="0"/>
              <a:t>В целях обеспечения права преимущественной покупки предусмотрена обязанность продавца доли известить в письменной форме остальных участников долевой собственности о намерении продать свою долю постороннему лицу с указанием цены и других условий, на которых он продает ее, а также об изменении первоначальных условий продажи своей доли постороннему лицу. </a:t>
            </a:r>
          </a:p>
          <a:p>
            <a:r>
              <a:rPr lang="ru-RU" dirty="0"/>
              <a:t>Если остальные участники долевой собственности откажутся от покупки или не дадут ответа в течение месяца - в случае продажи доли в праве собственности на недвижимое имущество либо 10 дней - в отношении движимого имущества, продавец вправе продать свою долю любому лицу по цене и на условиях, указанных в извещении. </a:t>
            </a:r>
          </a:p>
          <a:p>
            <a:r>
              <a:rPr lang="ru-RU" dirty="0"/>
              <a:t>В случае продажи доли без уведомления других сособственников либо на условиях, отличающихся от указанных в извещении, любой другой участник долевой собственности имеет право в течение 3 месяцев требовать в судебном порядке перевода на него прав и обязанностей покупателя.</a:t>
            </a:r>
            <a:endParaRPr lang="ru-RU" b="1" dirty="0"/>
          </a:p>
          <a:p>
            <a:r>
              <a:rPr lang="ru-RU" dirty="0"/>
              <a:t>Участники общей собственности по соглашению между ними могут произвести раздел имущества, который ведет к прекращению права общей собственности и возникновению собственности каждого из участников на обособленное имущество (</a:t>
            </a:r>
            <a:r>
              <a:rPr lang="ru-RU" dirty="0" err="1"/>
              <a:t>ст</a:t>
            </a:r>
            <a:r>
              <a:rPr lang="ru-RU" dirty="0"/>
              <a:t> 252 ГК РФ).</a:t>
            </a:r>
            <a:endParaRPr lang="ru-RU" b="1" dirty="0"/>
          </a:p>
          <a:p>
            <a:endParaRPr lang="ru-RU" dirty="0"/>
          </a:p>
        </p:txBody>
      </p:sp>
    </p:spTree>
    <p:extLst>
      <p:ext uri="{BB962C8B-B14F-4D97-AF65-F5344CB8AC3E}">
        <p14:creationId xmlns="" xmlns:p14="http://schemas.microsoft.com/office/powerpoint/2010/main" val="85031561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830DF14E-DC61-47E5-A3DF-3C7247BF759F}"/>
              </a:ext>
            </a:extLst>
          </p:cNvPr>
          <p:cNvSpPr>
            <a:spLocks noGrp="1"/>
          </p:cNvSpPr>
          <p:nvPr>
            <p:ph idx="1"/>
          </p:nvPr>
        </p:nvSpPr>
        <p:spPr>
          <a:xfrm>
            <a:off x="2811699" y="1228725"/>
            <a:ext cx="7796540" cy="5248274"/>
          </a:xfrm>
        </p:spPr>
        <p:txBody>
          <a:bodyPr>
            <a:normAutofit fontScale="77500" lnSpcReduction="20000"/>
          </a:bodyPr>
          <a:lstStyle/>
          <a:p>
            <a:r>
              <a:rPr lang="ru-RU" dirty="0"/>
              <a:t>Независимо от согласия других сособственников каждый участник долевой собственности вправе в любое время потребовать выдела своей доли из общего имущества. При наличии возможности выдела доли в натуре, ему передается часть имущества, соответствующая его доле. </a:t>
            </a:r>
          </a:p>
          <a:p>
            <a:r>
              <a:rPr lang="ru-RU" dirty="0"/>
              <a:t>Если выдел доли технически возможен с отступлением от размера долей каждого собственника, это допускается при условии, что несоразмерность имущества, выделяемого в натуре, доле участника в праве собственности устраняется выплатой соответствующей денежной суммы или иной компенсацией (такая выплата осуществляется либо выделяющимся участником общей собственности, если выделенное ему имущество превышает его долю, либо остальными участниками, если у них осталась часть доли, принадлежащей выделяющемуся собственнику). </a:t>
            </a:r>
          </a:p>
          <a:p>
            <a:r>
              <a:rPr lang="ru-RU" dirty="0"/>
              <a:t>С согласия участника долевой собственности вместо выдела его доли в натуре остальные собственники могут выплатить ему компенсацию. Если выдел доли в натуре не допускается законом или невозможен без несоразмерного ущерба общему имуществу, выделяющийся собственник имеет право на выплату ему стоимости его доли другими участниками долевой собственности.</a:t>
            </a:r>
            <a:endParaRPr lang="ru-RU" b="1" dirty="0"/>
          </a:p>
          <a:p>
            <a:endParaRPr lang="ru-RU" dirty="0"/>
          </a:p>
        </p:txBody>
      </p:sp>
    </p:spTree>
    <p:extLst>
      <p:ext uri="{BB962C8B-B14F-4D97-AF65-F5344CB8AC3E}">
        <p14:creationId xmlns="" xmlns:p14="http://schemas.microsoft.com/office/powerpoint/2010/main" val="155185842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E2DF17B-DDF5-48DB-A17E-875E1F07EFC7}"/>
              </a:ext>
            </a:extLst>
          </p:cNvPr>
          <p:cNvSpPr>
            <a:spLocks noGrp="1"/>
          </p:cNvSpPr>
          <p:nvPr>
            <p:ph idx="1"/>
          </p:nvPr>
        </p:nvSpPr>
        <p:spPr>
          <a:xfrm>
            <a:off x="2706924" y="1085851"/>
            <a:ext cx="7796540" cy="5935644"/>
          </a:xfrm>
        </p:spPr>
        <p:txBody>
          <a:bodyPr>
            <a:normAutofit fontScale="77500" lnSpcReduction="20000"/>
          </a:bodyPr>
          <a:lstStyle/>
          <a:p>
            <a:r>
              <a:rPr lang="ru-RU" dirty="0"/>
              <a:t>Право совместной собственности - это разновидность права общей собственности, при которой отсутствует определение долей сособственников. Владение и пользование имуществом осуществляется участниками совместной собственности сообща, если иное не предусмотрено соглашением между ними.</a:t>
            </a:r>
          </a:p>
          <a:p>
            <a:r>
              <a:rPr lang="ru-RU" dirty="0"/>
              <a:t>Согласно п. 2 ст. 253 ГК РФ распоряжение имуществом, находящимся в совместной собственности, осуществляется по согласию всех участников. Совершать сделки по распоряжению общим имуществом может каждый из участников совместной собственности, если иное не вытекает из соглашения всех участников. Причем при совершении сделки одним из участников совместной собственности предполагается, что он управомочен на ее совершение и действует с согласия других сособственников. </a:t>
            </a:r>
          </a:p>
          <a:p>
            <a:r>
              <a:rPr lang="ru-RU" dirty="0"/>
              <a:t>В соответствии с п. 3 ст. 253 ГК РФ сделка, связанная с распоряжением общим имуществом, может быть признана недействительной по требованию остальных участников по мотивам отсутствия у участника, совершившего сделку, необходимых полномочий только в случае, если доказано, что другая сторона в сделке знала или заведомо должна была знать об этом. Эти правила применяются постольку, поскольку специальными нормами для отдельных видов совместной собственности не предусмотрено иное.</a:t>
            </a:r>
            <a:endParaRPr lang="ru-RU" b="1" dirty="0"/>
          </a:p>
          <a:p>
            <a:endParaRPr lang="ru-RU" b="1" dirty="0"/>
          </a:p>
          <a:p>
            <a:endParaRPr lang="ru-RU" dirty="0"/>
          </a:p>
        </p:txBody>
      </p:sp>
    </p:spTree>
    <p:extLst>
      <p:ext uri="{BB962C8B-B14F-4D97-AF65-F5344CB8AC3E}">
        <p14:creationId xmlns="" xmlns:p14="http://schemas.microsoft.com/office/powerpoint/2010/main" val="115029490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B70D70A-8DB9-4361-B1F7-22E98D07C3AB}"/>
              </a:ext>
            </a:extLst>
          </p:cNvPr>
          <p:cNvSpPr>
            <a:spLocks noGrp="1"/>
          </p:cNvSpPr>
          <p:nvPr>
            <p:ph idx="1"/>
          </p:nvPr>
        </p:nvSpPr>
        <p:spPr/>
        <p:txBody>
          <a:bodyPr>
            <a:normAutofit fontScale="77500" lnSpcReduction="20000"/>
          </a:bodyPr>
          <a:lstStyle/>
          <a:p>
            <a:r>
              <a:rPr lang="ru-RU" dirty="0"/>
              <a:t>Раздел общего имущества между участниками совместной собственности, а также выдел доли одного из них могут быть осуществлены после предварительного определения доли каждого из участников в праве на общее имущество (п. 1 ст. 254 ГК РФ).</a:t>
            </a:r>
            <a:endParaRPr lang="ru-RU" b="1" dirty="0"/>
          </a:p>
          <a:p>
            <a:r>
              <a:rPr lang="ru-RU" dirty="0"/>
              <a:t>При этом доли предполагаются равными, если иное не предусмотрено законом или соглашением участников. Основания и порядок раздела общего имущества и выдела из него доли определяются по правилам, установленным для долевой собственности в ст. 252 ГК РФ, поскольку специальными нормами для отдельных видов совместной собственности не предусмотрено иное.</a:t>
            </a:r>
            <a:endParaRPr lang="ru-RU" b="1" dirty="0"/>
          </a:p>
          <a:p>
            <a:r>
              <a:rPr lang="ru-RU" dirty="0"/>
              <a:t>Совместная собственность может возникнуть только в случаях, установленных законом. В ГК РФ предусмотрены два вида совместной собственности - общая собственность супругов (ст. 257) и общая собственность крестьянского (фермерского) хозяйства (ст. 258).</a:t>
            </a:r>
          </a:p>
        </p:txBody>
      </p:sp>
    </p:spTree>
    <p:extLst>
      <p:ext uri="{BB962C8B-B14F-4D97-AF65-F5344CB8AC3E}">
        <p14:creationId xmlns="" xmlns:p14="http://schemas.microsoft.com/office/powerpoint/2010/main" val="181849574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45E4808-2ED0-45EB-8170-28C70A3BA961}"/>
              </a:ext>
            </a:extLst>
          </p:cNvPr>
          <p:cNvSpPr>
            <a:spLocks noGrp="1"/>
          </p:cNvSpPr>
          <p:nvPr>
            <p:ph type="title"/>
          </p:nvPr>
        </p:nvSpPr>
        <p:spPr>
          <a:xfrm>
            <a:off x="1914526" y="590551"/>
            <a:ext cx="8655614" cy="666750"/>
          </a:xfrm>
        </p:spPr>
        <p:txBody>
          <a:bodyPr>
            <a:normAutofit fontScale="90000"/>
          </a:bodyPr>
          <a:lstStyle/>
          <a:p>
            <a:r>
              <a:rPr lang="ru-RU" sz="2700" b="1" dirty="0"/>
              <a:t>5. ПРАВО СОБСТВЕННОСТИ И ДРУГИЕ ВЕЩНЫЕ ПРАВА НА ЗЕМЛЮ</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8E85637C-0DAC-4A45-8573-C7737EA550AA}"/>
              </a:ext>
            </a:extLst>
          </p:cNvPr>
          <p:cNvSpPr>
            <a:spLocks noGrp="1"/>
          </p:cNvSpPr>
          <p:nvPr>
            <p:ph idx="1"/>
          </p:nvPr>
        </p:nvSpPr>
        <p:spPr>
          <a:xfrm>
            <a:off x="2773599" y="1257301"/>
            <a:ext cx="7796540" cy="5429249"/>
          </a:xfrm>
        </p:spPr>
        <p:txBody>
          <a:bodyPr>
            <a:normAutofit fontScale="77500" lnSpcReduction="20000"/>
          </a:bodyPr>
          <a:lstStyle/>
          <a:p>
            <a:r>
              <a:rPr lang="ru-RU" dirty="0"/>
              <a:t>5.1. Право собственности на землю</a:t>
            </a:r>
          </a:p>
          <a:p>
            <a:r>
              <a:rPr lang="en-US" dirty="0"/>
              <a:t>5</a:t>
            </a:r>
            <a:r>
              <a:rPr lang="ru-RU" dirty="0"/>
              <a:t>.2 </a:t>
            </a:r>
            <a:r>
              <a:rPr lang="en-US" dirty="0" err="1"/>
              <a:t>Земельные</a:t>
            </a:r>
            <a:r>
              <a:rPr lang="en-US" dirty="0"/>
              <a:t> </a:t>
            </a:r>
            <a:r>
              <a:rPr lang="en-US" dirty="0" err="1"/>
              <a:t>участки</a:t>
            </a:r>
            <a:r>
              <a:rPr lang="en-US" dirty="0"/>
              <a:t> </a:t>
            </a:r>
            <a:r>
              <a:rPr lang="en-US" dirty="0" err="1"/>
              <a:t>общего</a:t>
            </a:r>
            <a:r>
              <a:rPr lang="en-US" dirty="0"/>
              <a:t> </a:t>
            </a:r>
            <a:r>
              <a:rPr lang="en-US" dirty="0" err="1"/>
              <a:t>пользования</a:t>
            </a:r>
            <a:r>
              <a:rPr lang="en-US" dirty="0"/>
              <a:t>. </a:t>
            </a:r>
            <a:r>
              <a:rPr lang="en-US" dirty="0" err="1"/>
              <a:t>Доступ</a:t>
            </a:r>
            <a:r>
              <a:rPr lang="en-US" dirty="0"/>
              <a:t> </a:t>
            </a:r>
            <a:r>
              <a:rPr lang="en-US" dirty="0" err="1"/>
              <a:t>на</a:t>
            </a:r>
            <a:r>
              <a:rPr lang="en-US" dirty="0"/>
              <a:t> </a:t>
            </a:r>
            <a:r>
              <a:rPr lang="en-US" dirty="0" err="1"/>
              <a:t>земельный</a:t>
            </a:r>
            <a:r>
              <a:rPr lang="en-US" dirty="0"/>
              <a:t> </a:t>
            </a:r>
            <a:r>
              <a:rPr lang="en-US" dirty="0" err="1"/>
              <a:t>участок</a:t>
            </a:r>
            <a:endParaRPr lang="en-US" dirty="0"/>
          </a:p>
          <a:p>
            <a:r>
              <a:rPr lang="ru-RU" dirty="0"/>
              <a:t>5.3 </a:t>
            </a:r>
            <a:r>
              <a:rPr lang="en-US" dirty="0" err="1"/>
              <a:t>Застройка</a:t>
            </a:r>
            <a:r>
              <a:rPr lang="en-US" dirty="0"/>
              <a:t> </a:t>
            </a:r>
            <a:r>
              <a:rPr lang="en-US" dirty="0" err="1"/>
              <a:t>земельного</a:t>
            </a:r>
            <a:r>
              <a:rPr lang="en-US" dirty="0"/>
              <a:t> </a:t>
            </a:r>
            <a:r>
              <a:rPr lang="en-US" dirty="0" err="1"/>
              <a:t>участка</a:t>
            </a:r>
            <a:endParaRPr lang="en-US" dirty="0"/>
          </a:p>
          <a:p>
            <a:r>
              <a:rPr lang="ru-RU" dirty="0"/>
              <a:t>5.4 </a:t>
            </a:r>
            <a:r>
              <a:rPr lang="en-US" dirty="0" err="1"/>
              <a:t>Права</a:t>
            </a:r>
            <a:r>
              <a:rPr lang="en-US" dirty="0"/>
              <a:t> </a:t>
            </a:r>
            <a:r>
              <a:rPr lang="en-US" dirty="0" err="1"/>
              <a:t>на</a:t>
            </a:r>
            <a:r>
              <a:rPr lang="en-US" dirty="0"/>
              <a:t> </a:t>
            </a:r>
            <a:r>
              <a:rPr lang="en-US" dirty="0" err="1"/>
              <a:t>землю</a:t>
            </a:r>
            <a:r>
              <a:rPr lang="en-US" dirty="0"/>
              <a:t> </a:t>
            </a:r>
            <a:r>
              <a:rPr lang="en-US" dirty="0" err="1"/>
              <a:t>лиц</a:t>
            </a:r>
            <a:r>
              <a:rPr lang="en-US" dirty="0"/>
              <a:t>, </a:t>
            </a:r>
            <a:r>
              <a:rPr lang="en-US" dirty="0" err="1"/>
              <a:t>не</a:t>
            </a:r>
            <a:r>
              <a:rPr lang="en-US" dirty="0"/>
              <a:t> </a:t>
            </a:r>
            <a:r>
              <a:rPr lang="en-US" dirty="0" err="1"/>
              <a:t>являющихся</a:t>
            </a:r>
            <a:r>
              <a:rPr lang="en-US" dirty="0"/>
              <a:t> </a:t>
            </a:r>
            <a:r>
              <a:rPr lang="en-US" dirty="0" err="1"/>
              <a:t>собственниками</a:t>
            </a:r>
            <a:r>
              <a:rPr lang="en-US" dirty="0"/>
              <a:t> </a:t>
            </a:r>
            <a:r>
              <a:rPr lang="en-US" dirty="0" err="1"/>
              <a:t>земельных</a:t>
            </a:r>
            <a:r>
              <a:rPr lang="en-US" dirty="0"/>
              <a:t> </a:t>
            </a:r>
            <a:r>
              <a:rPr lang="en-US" dirty="0" err="1"/>
              <a:t>участков</a:t>
            </a:r>
            <a:endParaRPr lang="en-US" dirty="0"/>
          </a:p>
          <a:p>
            <a:r>
              <a:rPr lang="ru-RU" dirty="0"/>
              <a:t>5.5 </a:t>
            </a:r>
            <a:r>
              <a:rPr lang="en-US" dirty="0" err="1"/>
              <a:t>Право</a:t>
            </a:r>
            <a:r>
              <a:rPr lang="en-US" dirty="0"/>
              <a:t> </a:t>
            </a:r>
            <a:r>
              <a:rPr lang="en-US" dirty="0" err="1"/>
              <a:t>пользования</a:t>
            </a:r>
            <a:r>
              <a:rPr lang="en-US" dirty="0"/>
              <a:t> </a:t>
            </a:r>
            <a:r>
              <a:rPr lang="en-US" dirty="0" err="1"/>
              <a:t>земельным</a:t>
            </a:r>
            <a:r>
              <a:rPr lang="en-US" dirty="0"/>
              <a:t> </a:t>
            </a:r>
            <a:r>
              <a:rPr lang="en-US" dirty="0" err="1"/>
              <a:t>участком</a:t>
            </a:r>
            <a:r>
              <a:rPr lang="en-US" dirty="0"/>
              <a:t> </a:t>
            </a:r>
            <a:r>
              <a:rPr lang="en-US" dirty="0" err="1"/>
              <a:t>собственником</a:t>
            </a:r>
            <a:r>
              <a:rPr lang="en-US" dirty="0"/>
              <a:t> </a:t>
            </a:r>
            <a:r>
              <a:rPr lang="en-US" dirty="0" err="1"/>
              <a:t>недвижимости</a:t>
            </a:r>
            <a:endParaRPr lang="en-US" dirty="0"/>
          </a:p>
          <a:p>
            <a:r>
              <a:rPr lang="ru-RU" dirty="0"/>
              <a:t>5.6 </a:t>
            </a:r>
            <a:r>
              <a:rPr lang="en-US" dirty="0" err="1"/>
              <a:t>Переход</a:t>
            </a:r>
            <a:r>
              <a:rPr lang="en-US" dirty="0"/>
              <a:t> </a:t>
            </a:r>
            <a:r>
              <a:rPr lang="en-US" dirty="0" err="1"/>
              <a:t>права</a:t>
            </a:r>
            <a:r>
              <a:rPr lang="en-US" dirty="0"/>
              <a:t> </a:t>
            </a:r>
            <a:r>
              <a:rPr lang="en-US" dirty="0" err="1"/>
              <a:t>на</a:t>
            </a:r>
            <a:r>
              <a:rPr lang="en-US" dirty="0"/>
              <a:t> </a:t>
            </a:r>
            <a:r>
              <a:rPr lang="en-US" dirty="0" err="1"/>
              <a:t>земельный</a:t>
            </a:r>
            <a:r>
              <a:rPr lang="en-US" dirty="0"/>
              <a:t> </a:t>
            </a:r>
            <a:r>
              <a:rPr lang="en-US" dirty="0" err="1"/>
              <a:t>участок</a:t>
            </a:r>
            <a:r>
              <a:rPr lang="en-US" dirty="0"/>
              <a:t> </a:t>
            </a:r>
            <a:r>
              <a:rPr lang="en-US" dirty="0" err="1"/>
              <a:t>при</a:t>
            </a:r>
            <a:r>
              <a:rPr lang="en-US" dirty="0"/>
              <a:t> </a:t>
            </a:r>
            <a:r>
              <a:rPr lang="en-US" dirty="0" err="1"/>
              <a:t>отчуждении</a:t>
            </a:r>
            <a:r>
              <a:rPr lang="en-US" dirty="0"/>
              <a:t> </a:t>
            </a:r>
            <a:r>
              <a:rPr lang="en-US" dirty="0" err="1"/>
              <a:t>находящихся</a:t>
            </a:r>
            <a:r>
              <a:rPr lang="en-US" dirty="0"/>
              <a:t> </a:t>
            </a:r>
            <a:r>
              <a:rPr lang="en-US" dirty="0" err="1"/>
              <a:t>на</a:t>
            </a:r>
            <a:r>
              <a:rPr lang="en-US" dirty="0"/>
              <a:t> </a:t>
            </a:r>
            <a:r>
              <a:rPr lang="en-US" dirty="0" err="1"/>
              <a:t>нем</a:t>
            </a:r>
            <a:r>
              <a:rPr lang="en-US" dirty="0"/>
              <a:t> </a:t>
            </a:r>
            <a:r>
              <a:rPr lang="en-US" dirty="0" err="1"/>
              <a:t>зданий</a:t>
            </a:r>
            <a:r>
              <a:rPr lang="en-US" dirty="0"/>
              <a:t> </a:t>
            </a:r>
            <a:r>
              <a:rPr lang="en-US" dirty="0" err="1"/>
              <a:t>или</a:t>
            </a:r>
            <a:r>
              <a:rPr lang="en-US" dirty="0"/>
              <a:t> </a:t>
            </a:r>
            <a:r>
              <a:rPr lang="en-US" dirty="0" err="1"/>
              <a:t>сооружений</a:t>
            </a:r>
            <a:endParaRPr lang="en-US" dirty="0"/>
          </a:p>
          <a:p>
            <a:r>
              <a:rPr lang="ru-RU" dirty="0"/>
              <a:t>5.7 </a:t>
            </a:r>
            <a:r>
              <a:rPr lang="en-US" dirty="0" err="1"/>
              <a:t>Приобретение</a:t>
            </a:r>
            <a:r>
              <a:rPr lang="en-US" dirty="0"/>
              <a:t> </a:t>
            </a:r>
            <a:r>
              <a:rPr lang="en-US" dirty="0" err="1"/>
              <a:t>прав</a:t>
            </a:r>
            <a:r>
              <a:rPr lang="en-US" dirty="0"/>
              <a:t> </a:t>
            </a:r>
            <a:r>
              <a:rPr lang="en-US" dirty="0" err="1"/>
              <a:t>на</a:t>
            </a:r>
            <a:r>
              <a:rPr lang="en-US" dirty="0"/>
              <a:t> </a:t>
            </a:r>
            <a:r>
              <a:rPr lang="en-US" dirty="0" err="1"/>
              <a:t>земельные</a:t>
            </a:r>
            <a:r>
              <a:rPr lang="en-US" dirty="0"/>
              <a:t> </a:t>
            </a:r>
            <a:r>
              <a:rPr lang="en-US" dirty="0" err="1"/>
              <a:t>участки</a:t>
            </a:r>
            <a:r>
              <a:rPr lang="en-US" dirty="0"/>
              <a:t>, </a:t>
            </a:r>
            <a:r>
              <a:rPr lang="en-US" dirty="0" err="1"/>
              <a:t>которые</a:t>
            </a:r>
            <a:r>
              <a:rPr lang="en-US" dirty="0"/>
              <a:t> </a:t>
            </a:r>
            <a:r>
              <a:rPr lang="en-US" dirty="0" err="1"/>
              <a:t>находятся</a:t>
            </a:r>
            <a:r>
              <a:rPr lang="en-US" dirty="0"/>
              <a:t> в </a:t>
            </a:r>
            <a:r>
              <a:rPr lang="en-US" dirty="0" err="1"/>
              <a:t>государственной</a:t>
            </a:r>
            <a:r>
              <a:rPr lang="en-US" dirty="0"/>
              <a:t> </a:t>
            </a:r>
            <a:r>
              <a:rPr lang="en-US" dirty="0" err="1"/>
              <a:t>или</a:t>
            </a:r>
            <a:r>
              <a:rPr lang="en-US" dirty="0"/>
              <a:t> </a:t>
            </a:r>
            <a:r>
              <a:rPr lang="en-US" dirty="0" err="1"/>
              <a:t>муниципальной</a:t>
            </a:r>
            <a:r>
              <a:rPr lang="en-US" dirty="0"/>
              <a:t> </a:t>
            </a:r>
            <a:r>
              <a:rPr lang="en-US" dirty="0" err="1"/>
              <a:t>собственности</a:t>
            </a:r>
            <a:r>
              <a:rPr lang="en-US" dirty="0"/>
              <a:t> и </a:t>
            </a:r>
            <a:r>
              <a:rPr lang="en-US" dirty="0" err="1"/>
              <a:t>на</a:t>
            </a:r>
            <a:r>
              <a:rPr lang="en-US" dirty="0"/>
              <a:t> </a:t>
            </a:r>
            <a:r>
              <a:rPr lang="en-US" dirty="0" err="1"/>
              <a:t>которых</a:t>
            </a:r>
            <a:r>
              <a:rPr lang="en-US" dirty="0"/>
              <a:t> </a:t>
            </a:r>
            <a:r>
              <a:rPr lang="en-US" dirty="0" err="1"/>
              <a:t>расположены</a:t>
            </a:r>
            <a:r>
              <a:rPr lang="en-US" dirty="0"/>
              <a:t> </a:t>
            </a:r>
            <a:r>
              <a:rPr lang="en-US" dirty="0" err="1"/>
              <a:t>здания</a:t>
            </a:r>
            <a:r>
              <a:rPr lang="en-US" dirty="0"/>
              <a:t>, </a:t>
            </a:r>
            <a:r>
              <a:rPr lang="en-US" dirty="0" err="1"/>
              <a:t>строения</a:t>
            </a:r>
            <a:r>
              <a:rPr lang="en-US" dirty="0"/>
              <a:t>, </a:t>
            </a:r>
            <a:r>
              <a:rPr lang="en-US" dirty="0" err="1"/>
              <a:t>сооружения</a:t>
            </a:r>
            <a:r>
              <a:rPr lang="en-US" dirty="0"/>
              <a:t>.</a:t>
            </a:r>
          </a:p>
          <a:p>
            <a:r>
              <a:rPr lang="ru-RU" dirty="0"/>
              <a:t>5.8 </a:t>
            </a:r>
            <a:r>
              <a:rPr lang="en-US" dirty="0" err="1"/>
              <a:t>Сервитут</a:t>
            </a:r>
            <a:endParaRPr lang="en-US" dirty="0"/>
          </a:p>
          <a:p>
            <a:r>
              <a:rPr lang="ru-RU" dirty="0"/>
              <a:t>5.9 </a:t>
            </a:r>
            <a:r>
              <a:rPr lang="en-US" dirty="0" err="1"/>
              <a:t>Выкуп</a:t>
            </a:r>
            <a:r>
              <a:rPr lang="en-US" dirty="0"/>
              <a:t> </a:t>
            </a:r>
            <a:r>
              <a:rPr lang="en-US" dirty="0" err="1"/>
              <a:t>земельного</a:t>
            </a:r>
            <a:r>
              <a:rPr lang="en-US" dirty="0"/>
              <a:t> </a:t>
            </a:r>
            <a:r>
              <a:rPr lang="en-US" dirty="0" err="1"/>
              <a:t>участка</a:t>
            </a:r>
            <a:r>
              <a:rPr lang="en-US" dirty="0"/>
              <a:t> </a:t>
            </a:r>
            <a:r>
              <a:rPr lang="en-US" dirty="0" err="1"/>
              <a:t>для</a:t>
            </a:r>
            <a:r>
              <a:rPr lang="en-US" dirty="0"/>
              <a:t> </a:t>
            </a:r>
            <a:r>
              <a:rPr lang="en-US" dirty="0" err="1"/>
              <a:t>государственных</a:t>
            </a:r>
            <a:r>
              <a:rPr lang="en-US" dirty="0"/>
              <a:t> и </a:t>
            </a:r>
            <a:r>
              <a:rPr lang="en-US" dirty="0" err="1"/>
              <a:t>муниципальных</a:t>
            </a:r>
            <a:r>
              <a:rPr lang="en-US" dirty="0"/>
              <a:t> </a:t>
            </a:r>
            <a:r>
              <a:rPr lang="en-US" dirty="0" err="1"/>
              <a:t>нужд</a:t>
            </a:r>
            <a:endParaRPr lang="en-US" dirty="0"/>
          </a:p>
          <a:p>
            <a:r>
              <a:rPr lang="ru-RU" dirty="0"/>
              <a:t>5.10 </a:t>
            </a:r>
            <a:r>
              <a:rPr lang="en-US" dirty="0" err="1"/>
              <a:t>Изъятие</a:t>
            </a:r>
            <a:r>
              <a:rPr lang="en-US" dirty="0"/>
              <a:t> </a:t>
            </a:r>
            <a:r>
              <a:rPr lang="en-US" dirty="0" err="1"/>
              <a:t>земельного</a:t>
            </a:r>
            <a:r>
              <a:rPr lang="en-US" dirty="0"/>
              <a:t> </a:t>
            </a:r>
            <a:r>
              <a:rPr lang="en-US" dirty="0" err="1"/>
              <a:t>участка</a:t>
            </a:r>
            <a:endParaRPr lang="ru-RU" dirty="0"/>
          </a:p>
        </p:txBody>
      </p:sp>
    </p:spTree>
    <p:extLst>
      <p:ext uri="{BB962C8B-B14F-4D97-AF65-F5344CB8AC3E}">
        <p14:creationId xmlns="" xmlns:p14="http://schemas.microsoft.com/office/powerpoint/2010/main" val="285448756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EFA7138-0A84-4684-BA47-0D9631E9B005}"/>
              </a:ext>
            </a:extLst>
          </p:cNvPr>
          <p:cNvSpPr>
            <a:spLocks noGrp="1"/>
          </p:cNvSpPr>
          <p:nvPr>
            <p:ph type="title"/>
          </p:nvPr>
        </p:nvSpPr>
        <p:spPr/>
        <p:txBody>
          <a:bodyPr/>
          <a:lstStyle/>
          <a:p>
            <a:r>
              <a:rPr lang="ru-RU" sz="2400" b="1" dirty="0"/>
              <a:t>5.1. Право собственности на землю</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10538090-EBEF-47C2-AE08-AE064279717E}"/>
              </a:ext>
            </a:extLst>
          </p:cNvPr>
          <p:cNvSpPr>
            <a:spLocks noGrp="1"/>
          </p:cNvSpPr>
          <p:nvPr>
            <p:ph idx="1"/>
          </p:nvPr>
        </p:nvSpPr>
        <p:spPr>
          <a:xfrm>
            <a:off x="2773599" y="1123950"/>
            <a:ext cx="7796540" cy="5553075"/>
          </a:xfrm>
        </p:spPr>
        <p:txBody>
          <a:bodyPr>
            <a:normAutofit fontScale="77500" lnSpcReduction="20000"/>
          </a:bodyPr>
          <a:lstStyle/>
          <a:p>
            <a:r>
              <a:rPr lang="ru-RU" dirty="0"/>
              <a:t>Лица, имеющие в собственности земельный участок, вправе продавать его, дарить, отдавать в залог или сдавать в аренду и распоряжаться им иным образом (статья 209) постольку, поскольку соответствующие земли на основании закона не исключены из оборота или не ограничены в обороте.</a:t>
            </a:r>
            <a:endParaRPr lang="ru-RU" b="1" dirty="0"/>
          </a:p>
          <a:p>
            <a:r>
              <a:rPr lang="ru-RU" dirty="0"/>
              <a:t>На основании закона и в установленном им порядке определяются земли сельскохозяйственного и иного целевого назначения, использование которых для других целей не допускается или ограничивается. Пользование земельным участком, отнесенным к таким землям, может осуществляться в пределах, определяемых его целевым назначением (ст. 260 ГК РФ)..</a:t>
            </a:r>
            <a:endParaRPr lang="ru-RU" b="1" dirty="0"/>
          </a:p>
          <a:p>
            <a:r>
              <a:rPr lang="ru-RU" dirty="0"/>
              <a:t>Право собственности на земельный участок распространяется на находящиеся в границах этого участка поверхностный (почвенный) слой и водные объекты, находящиеся на нем растения.</a:t>
            </a:r>
            <a:endParaRPr lang="ru-RU" b="1" dirty="0"/>
          </a:p>
          <a:p>
            <a:r>
              <a:rPr lang="ru-RU" dirty="0"/>
              <a:t>Собственник земельного участка вправе использовать по своему усмотрению все, что находится над и под поверхностью этого участка, если иное не предусмотрено законами о недрах, об использовании воздушного пространства, иными законами и не нарушает прав других лиц (ст. 261 ГК РФ).</a:t>
            </a:r>
          </a:p>
        </p:txBody>
      </p:sp>
    </p:spTree>
    <p:extLst>
      <p:ext uri="{BB962C8B-B14F-4D97-AF65-F5344CB8AC3E}">
        <p14:creationId xmlns="" xmlns:p14="http://schemas.microsoft.com/office/powerpoint/2010/main" val="210496748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9A2E792-2154-4D12-9150-F57D1CAF132B}"/>
              </a:ext>
            </a:extLst>
          </p:cNvPr>
          <p:cNvSpPr>
            <a:spLocks noGrp="1"/>
          </p:cNvSpPr>
          <p:nvPr>
            <p:ph type="title"/>
          </p:nvPr>
        </p:nvSpPr>
        <p:spPr/>
        <p:txBody>
          <a:bodyPr>
            <a:normAutofit fontScale="90000"/>
          </a:bodyPr>
          <a:lstStyle/>
          <a:p>
            <a:r>
              <a:rPr lang="ru-RU" sz="2700" b="1" dirty="0"/>
              <a:t>5.2. Земельные участки общего пользования. Доступ на земельный участок</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47B4C115-720B-4DC9-B5AB-44CFE530B987}"/>
              </a:ext>
            </a:extLst>
          </p:cNvPr>
          <p:cNvSpPr>
            <a:spLocks noGrp="1"/>
          </p:cNvSpPr>
          <p:nvPr>
            <p:ph idx="1"/>
          </p:nvPr>
        </p:nvSpPr>
        <p:spPr>
          <a:xfrm>
            <a:off x="2773599" y="2514600"/>
            <a:ext cx="7796540" cy="3535344"/>
          </a:xfrm>
        </p:spPr>
        <p:txBody>
          <a:bodyPr>
            <a:normAutofit fontScale="85000" lnSpcReduction="10000"/>
          </a:bodyPr>
          <a:lstStyle/>
          <a:p>
            <a:r>
              <a:rPr lang="ru-RU" dirty="0"/>
              <a:t>Граждане имеют право свободно, без каких-либо разрешений находиться на не закрытых для общего доступа земельных участках, находящихся в государственной или муниципальной собственности, и использовать имеющиеся на этих участках природные объекты в пределах, допускаемых законом и иными правовыми актами, а также собственником соответствующего земельного участка.</a:t>
            </a:r>
            <a:endParaRPr lang="ru-RU" b="1" dirty="0"/>
          </a:p>
          <a:p>
            <a:r>
              <a:rPr lang="ru-RU" dirty="0"/>
              <a:t>Если земельный участок не огорожен либо его собственник иным способом ясно не обозначил, что вход на участок без его разрешения не допускается, любое лицо может пройти через участок при условии, что это не причиняет ущерба или беспокойства собственнику (ст. 262 ГК РФ).</a:t>
            </a:r>
            <a:endParaRPr lang="ru-RU" b="1" dirty="0"/>
          </a:p>
          <a:p>
            <a:endParaRPr lang="ru-RU" dirty="0"/>
          </a:p>
        </p:txBody>
      </p:sp>
    </p:spTree>
    <p:extLst>
      <p:ext uri="{BB962C8B-B14F-4D97-AF65-F5344CB8AC3E}">
        <p14:creationId xmlns="" xmlns:p14="http://schemas.microsoft.com/office/powerpoint/2010/main" val="118084116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0AAD9D0-B436-4553-B686-9B15CF52BF87}"/>
              </a:ext>
            </a:extLst>
          </p:cNvPr>
          <p:cNvSpPr>
            <a:spLocks noGrp="1"/>
          </p:cNvSpPr>
          <p:nvPr>
            <p:ph type="title"/>
          </p:nvPr>
        </p:nvSpPr>
        <p:spPr/>
        <p:txBody>
          <a:bodyPr/>
          <a:lstStyle/>
          <a:p>
            <a:r>
              <a:rPr lang="ru-RU" sz="2400" b="1" dirty="0"/>
              <a:t>5.3. Застройка земельного участка.</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F085D599-D680-446C-B9D8-28327B9BB4A6}"/>
              </a:ext>
            </a:extLst>
          </p:cNvPr>
          <p:cNvSpPr>
            <a:spLocks noGrp="1"/>
          </p:cNvSpPr>
          <p:nvPr>
            <p:ph idx="1"/>
          </p:nvPr>
        </p:nvSpPr>
        <p:spPr/>
        <p:txBody>
          <a:bodyPr>
            <a:normAutofit fontScale="85000" lnSpcReduction="20000"/>
          </a:bodyPr>
          <a:lstStyle/>
          <a:p>
            <a:r>
              <a:rPr lang="ru-RU" dirty="0"/>
              <a:t>Собственник земельного участка может возводить на нем здания и сооружения, осуществлять их перестройку или снос, разрешать строительство на своем участке другим лицам. Эти права осуществляются при условии соблюдения градостроительных и строительных норм и правил, а также требований о целевом назначении земельного участка (пункт 2 статьи 260). </a:t>
            </a:r>
            <a:endParaRPr lang="ru-RU" b="1" dirty="0"/>
          </a:p>
          <a:p>
            <a:r>
              <a:rPr lang="ru-RU" dirty="0"/>
              <a:t>Если иное не предусмотрено законом или договором, собственник земельного участка приобретает право собственности на здание, сооружение и иное недвижимое имущество, возведенное или созданное им для себя на принадлежащем ему участке.</a:t>
            </a:r>
            <a:endParaRPr lang="ru-RU" b="1" dirty="0"/>
          </a:p>
          <a:p>
            <a:r>
              <a:rPr lang="ru-RU" dirty="0"/>
              <a:t>Последствия самовольной постройки, произведенной собственником на принадлежащем ему земельном участке, определяются статьей 222 настоящего Кодекса (ст. 263 ГК РФ).</a:t>
            </a:r>
            <a:endParaRPr lang="ru-RU" b="1" dirty="0"/>
          </a:p>
          <a:p>
            <a:endParaRPr lang="ru-RU" dirty="0"/>
          </a:p>
        </p:txBody>
      </p:sp>
    </p:spTree>
    <p:extLst>
      <p:ext uri="{BB962C8B-B14F-4D97-AF65-F5344CB8AC3E}">
        <p14:creationId xmlns="" xmlns:p14="http://schemas.microsoft.com/office/powerpoint/2010/main" val="64895979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DBF79EA-D503-461F-9A54-CBD869D4C411}"/>
              </a:ext>
            </a:extLst>
          </p:cNvPr>
          <p:cNvSpPr>
            <a:spLocks noGrp="1"/>
          </p:cNvSpPr>
          <p:nvPr>
            <p:ph type="title"/>
          </p:nvPr>
        </p:nvSpPr>
        <p:spPr/>
        <p:txBody>
          <a:bodyPr>
            <a:normAutofit fontScale="90000"/>
          </a:bodyPr>
          <a:lstStyle/>
          <a:p>
            <a:r>
              <a:rPr lang="ru-RU" sz="2700" b="1" dirty="0"/>
              <a:t>5.4. Права на землю лиц, не являющихся собственниками земельных участков</a:t>
            </a:r>
            <a:r>
              <a:rPr lang="ru-RU" b="1" dirty="0"/>
              <a:t>.</a:t>
            </a:r>
            <a:br>
              <a:rPr lang="ru-RU" b="1" dirty="0"/>
            </a:br>
            <a:endParaRPr lang="ru-RU" dirty="0"/>
          </a:p>
        </p:txBody>
      </p:sp>
      <p:sp>
        <p:nvSpPr>
          <p:cNvPr id="3" name="Объект 2">
            <a:extLst>
              <a:ext uri="{FF2B5EF4-FFF2-40B4-BE49-F238E27FC236}">
                <a16:creationId xmlns="" xmlns:a16="http://schemas.microsoft.com/office/drawing/2014/main" id="{FC1E1A5B-F9E2-49DA-95BE-23E007622A4A}"/>
              </a:ext>
            </a:extLst>
          </p:cNvPr>
          <p:cNvSpPr>
            <a:spLocks noGrp="1"/>
          </p:cNvSpPr>
          <p:nvPr>
            <p:ph idx="1"/>
          </p:nvPr>
        </p:nvSpPr>
        <p:spPr>
          <a:xfrm>
            <a:off x="2773599" y="2609850"/>
            <a:ext cx="7796540" cy="3440094"/>
          </a:xfrm>
        </p:spPr>
        <p:txBody>
          <a:bodyPr>
            <a:normAutofit lnSpcReduction="10000"/>
          </a:bodyPr>
          <a:lstStyle/>
          <a:p>
            <a:r>
              <a:rPr lang="ru-RU" dirty="0"/>
              <a:t>5.4.1 Владение и пользование земельным участком на праве пожизненного наследуемого владения.</a:t>
            </a:r>
          </a:p>
          <a:p>
            <a:r>
              <a:rPr lang="ru-RU" dirty="0"/>
              <a:t>5.4.2 Распоряжение земельным участком, находящимся в пожизненном наследуемом владении.</a:t>
            </a:r>
          </a:p>
          <a:p>
            <a:r>
              <a:rPr lang="ru-RU" dirty="0"/>
              <a:t>5.4.3 Основания приобретения права постоянного (бессрочного) пользования земельным участком. </a:t>
            </a:r>
          </a:p>
          <a:p>
            <a:r>
              <a:rPr lang="ru-RU" dirty="0"/>
              <a:t>5.4.4 Владение и пользование землей на праве постоянного (бессрочного) пользования.</a:t>
            </a:r>
          </a:p>
        </p:txBody>
      </p:sp>
    </p:spTree>
    <p:extLst>
      <p:ext uri="{BB962C8B-B14F-4D97-AF65-F5344CB8AC3E}">
        <p14:creationId xmlns="" xmlns:p14="http://schemas.microsoft.com/office/powerpoint/2010/main" val="2108347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EB60D0F5-7167-4433-83F2-B421A8D5E971}"/>
              </a:ext>
            </a:extLst>
          </p:cNvPr>
          <p:cNvSpPr>
            <a:spLocks noGrp="1"/>
          </p:cNvSpPr>
          <p:nvPr>
            <p:ph idx="1"/>
          </p:nvPr>
        </p:nvSpPr>
        <p:spPr>
          <a:xfrm>
            <a:off x="2764074" y="904875"/>
            <a:ext cx="7796540" cy="5573694"/>
          </a:xfrm>
        </p:spPr>
        <p:txBody>
          <a:bodyPr>
            <a:normAutofit fontScale="77500" lnSpcReduction="20000"/>
          </a:bodyPr>
          <a:lstStyle/>
          <a:p>
            <a:r>
              <a:rPr lang="ru-RU" dirty="0"/>
              <a:t>Принцип свободы договора является частным проявлением диспозитивности в гражданском праве. Согласно п. 2 ст. 1 ГК РФ граждане и юридические лица свободны в установлении своих прав и обязанностей на основе договора и в определении любых не противоречащих законодательству условий договора. Участники гражданского оборота, как правило, свободны в решении вопроса о заключении договора, в выборе контрагента. Они самостоятельно, исходя из своих интересов, выбирают вид заключаемого ими договора, могут заключать договоры, не предусмотренные правом, либо договоры, содержащие элементы нескольких договоров, - смешанные договоры (ст. 421 ГК РФ).</a:t>
            </a:r>
            <a:endParaRPr lang="ru-RU" b="1" dirty="0"/>
          </a:p>
          <a:p>
            <a:r>
              <a:rPr lang="ru-RU" dirty="0"/>
              <a:t>Принцип недопустимости произвольного вмешательства кого-либо в частные дела означает, что ни государственные, муниципальные органы, ни частные лица не могут вмешиваться, во-первых, в экономическую деятельность граждан и юридических лиц, во-вторых, в частную жизнь граждан при отсутствии законного основания. Основания для вмешательства должны определяться федеральным законом исходя из необходимости защиты основ конституционного строя, нравственности, здоровья, прав и законных интересов других лиц, обеспечения обороны страны и безопасности государства (</a:t>
            </a:r>
            <a:r>
              <a:rPr lang="ru-RU" dirty="0" err="1"/>
              <a:t>абз</a:t>
            </a:r>
            <a:r>
              <a:rPr lang="ru-RU" dirty="0"/>
              <a:t>. 2 п. 2 ст. 1 ГК РФ).</a:t>
            </a:r>
            <a:endParaRPr lang="ru-RU" b="1" dirty="0"/>
          </a:p>
          <a:p>
            <a:endParaRPr lang="ru-RU" dirty="0"/>
          </a:p>
        </p:txBody>
      </p:sp>
    </p:spTree>
    <p:extLst>
      <p:ext uri="{BB962C8B-B14F-4D97-AF65-F5344CB8AC3E}">
        <p14:creationId xmlns="" xmlns:p14="http://schemas.microsoft.com/office/powerpoint/2010/main" val="71678275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9084982-77E6-46D0-B3F2-ACD7B29A6E21}"/>
              </a:ext>
            </a:extLst>
          </p:cNvPr>
          <p:cNvSpPr>
            <a:spLocks noGrp="1"/>
          </p:cNvSpPr>
          <p:nvPr>
            <p:ph idx="1"/>
          </p:nvPr>
        </p:nvSpPr>
        <p:spPr>
          <a:xfrm>
            <a:off x="2773599" y="2052116"/>
            <a:ext cx="7796540" cy="3091384"/>
          </a:xfrm>
        </p:spPr>
        <p:txBody>
          <a:bodyPr>
            <a:normAutofit fontScale="92500" lnSpcReduction="10000"/>
          </a:bodyPr>
          <a:lstStyle/>
          <a:p>
            <a:r>
              <a:rPr lang="ru-RU" dirty="0"/>
              <a:t>Земельные участки могут предоставляться их собственниками другим лицам на условиях и в порядке, которые предусмотрены гражданским и земельным законодательством. Лицо, не являющееся собственником земельного участка, осуществляет принадлежащие ему права владения и пользования участком на условиях и в пределах, установленных законом или договором с собственником. Владелец земельного участка, не являющийся собственником, не вправе распоряжаться этим участком, если иное не предусмотрено законом. (ст. 264 ГК РФ).</a:t>
            </a:r>
            <a:endParaRPr lang="ru-RU" b="1" dirty="0"/>
          </a:p>
          <a:p>
            <a:endParaRPr lang="ru-RU" dirty="0"/>
          </a:p>
        </p:txBody>
      </p:sp>
    </p:spTree>
    <p:extLst>
      <p:ext uri="{BB962C8B-B14F-4D97-AF65-F5344CB8AC3E}">
        <p14:creationId xmlns="" xmlns:p14="http://schemas.microsoft.com/office/powerpoint/2010/main" val="170467375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F4A587A-1E99-4BC0-B5A8-CE11862C5254}"/>
              </a:ext>
            </a:extLst>
          </p:cNvPr>
          <p:cNvSpPr>
            <a:spLocks noGrp="1"/>
          </p:cNvSpPr>
          <p:nvPr>
            <p:ph idx="1"/>
          </p:nvPr>
        </p:nvSpPr>
        <p:spPr/>
        <p:txBody>
          <a:bodyPr>
            <a:normAutofit fontScale="92500" lnSpcReduction="20000"/>
          </a:bodyPr>
          <a:lstStyle/>
          <a:p>
            <a:r>
              <a:rPr lang="ru-RU" b="1" dirty="0"/>
              <a:t>5.4.1 Владение и пользование земельным участком на праве пожизненного наследуемого владения. </a:t>
            </a:r>
          </a:p>
          <a:p>
            <a:r>
              <a:rPr lang="ru-RU" dirty="0"/>
              <a:t>Гражданин, обладающий правом пожизненного наследуемого владения (владелец земельного участка), имеет права владения и пользования земельным участком, передаваемые по наследству.</a:t>
            </a:r>
            <a:endParaRPr lang="ru-RU" b="1" dirty="0"/>
          </a:p>
          <a:p>
            <a:r>
              <a:rPr lang="ru-RU" dirty="0"/>
              <a:t>Если из условий пользования земельным участком, установленных законом, не вытекает иное, владелец земельного участка вправе возводить на нем здания, сооружения и создавать другое недвижимое имущество, приобретая на него право собственности(ст. 266 ГК РФ).</a:t>
            </a:r>
            <a:endParaRPr lang="ru-RU" b="1" dirty="0"/>
          </a:p>
          <a:p>
            <a:endParaRPr lang="ru-RU" dirty="0"/>
          </a:p>
        </p:txBody>
      </p:sp>
    </p:spTree>
    <p:extLst>
      <p:ext uri="{BB962C8B-B14F-4D97-AF65-F5344CB8AC3E}">
        <p14:creationId xmlns="" xmlns:p14="http://schemas.microsoft.com/office/powerpoint/2010/main" val="98775491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497CA43-8CF9-42F2-95B6-3E6A962D8F2E}"/>
              </a:ext>
            </a:extLst>
          </p:cNvPr>
          <p:cNvSpPr>
            <a:spLocks noGrp="1"/>
          </p:cNvSpPr>
          <p:nvPr>
            <p:ph idx="1"/>
          </p:nvPr>
        </p:nvSpPr>
        <p:spPr/>
        <p:txBody>
          <a:bodyPr/>
          <a:lstStyle/>
          <a:p>
            <a:r>
              <a:rPr lang="ru-RU" b="1" dirty="0"/>
              <a:t>5.4.2 Распоряжение земельным участком, находящимся в пожизненном наследуемом владении.</a:t>
            </a:r>
            <a:r>
              <a:rPr lang="ru-RU" dirty="0"/>
              <a:t> Распоряжение земельным участком, находящимся в пожизненном наследуемом владении, не допускается, за исключением случая перехода права на земельный участок по наследству(ст. 267 ГК РФ).</a:t>
            </a:r>
          </a:p>
        </p:txBody>
      </p:sp>
    </p:spTree>
    <p:extLst>
      <p:ext uri="{BB962C8B-B14F-4D97-AF65-F5344CB8AC3E}">
        <p14:creationId xmlns="" xmlns:p14="http://schemas.microsoft.com/office/powerpoint/2010/main" val="112390644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A032D5B-7F63-44FB-94B4-E9099B0EA6F3}"/>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888A720F-1FFD-4D0E-8ABE-C7335CE14C06}"/>
              </a:ext>
            </a:extLst>
          </p:cNvPr>
          <p:cNvSpPr>
            <a:spLocks noGrp="1"/>
          </p:cNvSpPr>
          <p:nvPr>
            <p:ph idx="1"/>
          </p:nvPr>
        </p:nvSpPr>
        <p:spPr/>
        <p:txBody>
          <a:bodyPr>
            <a:normAutofit fontScale="85000" lnSpcReduction="10000"/>
          </a:bodyPr>
          <a:lstStyle/>
          <a:p>
            <a:r>
              <a:rPr lang="ru-RU" dirty="0"/>
              <a:t>5.4.3 </a:t>
            </a:r>
            <a:r>
              <a:rPr lang="ru-RU" b="1" dirty="0"/>
              <a:t>Основания приобретения права постоянного (бессрочного) пользования земельным участком. </a:t>
            </a:r>
            <a:r>
              <a:rPr lang="ru-RU" dirty="0"/>
              <a:t>Право постоянного (бессрочного) пользования земельным участком, находящимся в государственной или муниципальной собственности, предоставляется государственному или муниципальному учреждению, казенному предприятию, органу государственной власти, органу местного самоуправления на основании решения государственного или муниципального органа, уполномоченного предоставлять земельные участки в такое пользование.</a:t>
            </a:r>
            <a:endParaRPr lang="ru-RU" b="1" dirty="0"/>
          </a:p>
          <a:p>
            <a:r>
              <a:rPr lang="ru-RU" dirty="0"/>
              <a:t>В случае реорганизации юридического лица принадлежащее ему право постоянного (бессрочного) пользования земельным участком переходит в порядке правопреемства (ст. 268 ГК РФ).</a:t>
            </a:r>
            <a:endParaRPr lang="ru-RU" b="1" dirty="0"/>
          </a:p>
          <a:p>
            <a:endParaRPr lang="ru-RU" dirty="0"/>
          </a:p>
        </p:txBody>
      </p:sp>
    </p:spTree>
    <p:extLst>
      <p:ext uri="{BB962C8B-B14F-4D97-AF65-F5344CB8AC3E}">
        <p14:creationId xmlns="" xmlns:p14="http://schemas.microsoft.com/office/powerpoint/2010/main" val="372710845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5786D7C-6D7C-487E-B4C2-0EEA663975D7}"/>
              </a:ext>
            </a:extLst>
          </p:cNvPr>
          <p:cNvSpPr>
            <a:spLocks noGrp="1"/>
          </p:cNvSpPr>
          <p:nvPr>
            <p:ph idx="1"/>
          </p:nvPr>
        </p:nvSpPr>
        <p:spPr/>
        <p:txBody>
          <a:bodyPr>
            <a:normAutofit fontScale="85000" lnSpcReduction="20000"/>
          </a:bodyPr>
          <a:lstStyle/>
          <a:p>
            <a:r>
              <a:rPr lang="ru-RU" dirty="0"/>
              <a:t>5.4.4 </a:t>
            </a:r>
            <a:r>
              <a:rPr lang="ru-RU" b="1" dirty="0"/>
              <a:t>Владение и пользование землей на праве постоянного (бессрочного) пользования. </a:t>
            </a:r>
            <a:r>
              <a:rPr lang="ru-RU" dirty="0"/>
              <a:t>Лицо, которому земельный участок предоставлен в постоянное (бессрочное) пользование, осуществляет владение и пользование этим участком в пределах, установленных законом, иными правовыми актами и актом о предоставлении участка в пользование. </a:t>
            </a:r>
            <a:endParaRPr lang="ru-RU" b="1" dirty="0"/>
          </a:p>
          <a:p>
            <a:r>
              <a:rPr lang="ru-RU" dirty="0"/>
              <a:t>Лицо, которому земельный участок предоставлен в постоянное (бессрочное) пользование, вправе, если иное не предусмотрено законом, самостоятельно использовать участок в целях, для которых он предоставлен, включая возведение для этих целей на участке зданий, сооружений и другого недвижимого имущества. Здания, сооружения, иное недвижимое имущество, созданные этим лицом для себя, являются его собственностью. (ст. 269 ГК РФ).</a:t>
            </a:r>
            <a:endParaRPr lang="ru-RU" b="1" dirty="0"/>
          </a:p>
          <a:p>
            <a:endParaRPr lang="ru-RU" dirty="0"/>
          </a:p>
        </p:txBody>
      </p:sp>
    </p:spTree>
    <p:extLst>
      <p:ext uri="{BB962C8B-B14F-4D97-AF65-F5344CB8AC3E}">
        <p14:creationId xmlns="" xmlns:p14="http://schemas.microsoft.com/office/powerpoint/2010/main" val="341822387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DE958E6-8FA5-4984-9CAA-9C4C272F0854}"/>
              </a:ext>
            </a:extLst>
          </p:cNvPr>
          <p:cNvSpPr>
            <a:spLocks noGrp="1"/>
          </p:cNvSpPr>
          <p:nvPr>
            <p:ph type="title"/>
          </p:nvPr>
        </p:nvSpPr>
        <p:spPr/>
        <p:txBody>
          <a:bodyPr>
            <a:normAutofit fontScale="90000"/>
          </a:bodyPr>
          <a:lstStyle/>
          <a:p>
            <a:r>
              <a:rPr lang="ru-RU" sz="2700" b="1" dirty="0"/>
              <a:t>5.5. Право пользования земельным участком собственником недвижимости</a:t>
            </a:r>
            <a:r>
              <a:rPr lang="ru-RU" b="1" dirty="0"/>
              <a:t>.</a:t>
            </a:r>
            <a:br>
              <a:rPr lang="ru-RU" b="1" dirty="0"/>
            </a:br>
            <a:endParaRPr lang="ru-RU" dirty="0"/>
          </a:p>
        </p:txBody>
      </p:sp>
      <p:sp>
        <p:nvSpPr>
          <p:cNvPr id="3" name="Объект 2">
            <a:extLst>
              <a:ext uri="{FF2B5EF4-FFF2-40B4-BE49-F238E27FC236}">
                <a16:creationId xmlns="" xmlns:a16="http://schemas.microsoft.com/office/drawing/2014/main" id="{FE0E1A43-EFCD-4ED8-AC32-A032191861F2}"/>
              </a:ext>
            </a:extLst>
          </p:cNvPr>
          <p:cNvSpPr>
            <a:spLocks noGrp="1"/>
          </p:cNvSpPr>
          <p:nvPr>
            <p:ph idx="1"/>
          </p:nvPr>
        </p:nvSpPr>
        <p:spPr/>
        <p:txBody>
          <a:bodyPr>
            <a:normAutofit fontScale="85000" lnSpcReduction="10000"/>
          </a:bodyPr>
          <a:lstStyle/>
          <a:p>
            <a:r>
              <a:rPr lang="ru-RU" dirty="0"/>
              <a:t>Собственник здания, сооружения или иной недвижимости, находящейся на земельном участке, принадлежащем другому лицу, имеет право пользования предоставленным таким лицом под эту недвижимость земельным участком. При переходу права собственности на недвижимость, находящуюся на чужом земельном участке, к другому лицу оно приобретает право пользования соответствующим земельным участком на тех же условиях и в том же объеме, что и прежний собственник недвижимости.</a:t>
            </a:r>
            <a:endParaRPr lang="ru-RU" b="1" dirty="0"/>
          </a:p>
          <a:p>
            <a:r>
              <a:rPr lang="ru-RU" dirty="0"/>
              <a:t>Переход права собственности на земельный участок не является основанием прекращения или изменения принадлежащего собственнику недвижимости права пользования этим участком </a:t>
            </a:r>
            <a:endParaRPr lang="ru-RU" b="1" dirty="0"/>
          </a:p>
          <a:p>
            <a:endParaRPr lang="ru-RU" dirty="0"/>
          </a:p>
        </p:txBody>
      </p:sp>
    </p:spTree>
    <p:extLst>
      <p:ext uri="{BB962C8B-B14F-4D97-AF65-F5344CB8AC3E}">
        <p14:creationId xmlns="" xmlns:p14="http://schemas.microsoft.com/office/powerpoint/2010/main" val="349187791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2825ECB-11F2-4769-85C1-B5305E3AA2B6}"/>
              </a:ext>
            </a:extLst>
          </p:cNvPr>
          <p:cNvSpPr>
            <a:spLocks noGrp="1"/>
          </p:cNvSpPr>
          <p:nvPr>
            <p:ph idx="1"/>
          </p:nvPr>
        </p:nvSpPr>
        <p:spPr>
          <a:xfrm>
            <a:off x="2773599" y="1709216"/>
            <a:ext cx="7796540" cy="3997828"/>
          </a:xfrm>
        </p:spPr>
        <p:txBody>
          <a:bodyPr>
            <a:normAutofit fontScale="77500" lnSpcReduction="20000"/>
          </a:bodyPr>
          <a:lstStyle/>
          <a:p>
            <a:r>
              <a:rPr lang="ru-RU" dirty="0"/>
              <a:t>Собственник недвижимости, находящейся на чужом земельном участке, имеет право владеть, пользоваться и распоряжаться этой недвижимостью по своему усмотрению, в том числе сносить соответствующие здания и сооружения, постольку, поскольку это не противоречит условиям пользования данным участком, установленным законом или договором (ст. 271 ГК РФ)..</a:t>
            </a:r>
            <a:endParaRPr lang="ru-RU" b="1" dirty="0"/>
          </a:p>
          <a:p>
            <a:r>
              <a:rPr lang="ru-RU" dirty="0"/>
              <a:t>По вопросу, касающемуся перехода права на земельный участок при переходе права на недвижимость, см. также статью 35 Земельного кодекса РФ.</a:t>
            </a:r>
            <a:endParaRPr lang="ru-RU" b="1" dirty="0"/>
          </a:p>
          <a:p>
            <a:r>
              <a:rPr lang="ru-RU" dirty="0"/>
              <a:t>Собственник здания, строения, сооружения, находящихся на чужом земельном участке, имеет преимущественное право покупки или аренды земельного участка, которое осуществляется в порядке, установленном гражданским законодательством для случаев продажи доли в праве общей собственности постороннему лицу(ст. 35 ЗК РФ).</a:t>
            </a:r>
            <a:endParaRPr lang="ru-RU" b="1" dirty="0"/>
          </a:p>
          <a:p>
            <a:endParaRPr lang="ru-RU" dirty="0"/>
          </a:p>
        </p:txBody>
      </p:sp>
    </p:spTree>
    <p:extLst>
      <p:ext uri="{BB962C8B-B14F-4D97-AF65-F5344CB8AC3E}">
        <p14:creationId xmlns="" xmlns:p14="http://schemas.microsoft.com/office/powerpoint/2010/main" val="40039335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630E5BC-BC53-4CE8-A9C7-166E0BF6E083}"/>
              </a:ext>
            </a:extLst>
          </p:cNvPr>
          <p:cNvSpPr>
            <a:spLocks noGrp="1"/>
          </p:cNvSpPr>
          <p:nvPr>
            <p:ph type="title"/>
          </p:nvPr>
        </p:nvSpPr>
        <p:spPr/>
        <p:txBody>
          <a:bodyPr>
            <a:noAutofit/>
          </a:bodyPr>
          <a:lstStyle/>
          <a:p>
            <a:r>
              <a:rPr lang="ru-RU" sz="2400" b="1" dirty="0"/>
              <a:t>5.6.Переход права на земельный участок при отчуждении находящихся на нем зданий или сооружений.</a:t>
            </a:r>
            <a:br>
              <a:rPr lang="ru-RU" sz="2400" b="1" dirty="0"/>
            </a:br>
            <a:endParaRPr lang="ru-RU" sz="2400" dirty="0"/>
          </a:p>
        </p:txBody>
      </p:sp>
      <p:sp>
        <p:nvSpPr>
          <p:cNvPr id="3" name="Объект 2">
            <a:extLst>
              <a:ext uri="{FF2B5EF4-FFF2-40B4-BE49-F238E27FC236}">
                <a16:creationId xmlns="" xmlns:a16="http://schemas.microsoft.com/office/drawing/2014/main" id="{31693C4E-4F24-4C9E-86CC-C02D429527CE}"/>
              </a:ext>
            </a:extLst>
          </p:cNvPr>
          <p:cNvSpPr>
            <a:spLocks noGrp="1"/>
          </p:cNvSpPr>
          <p:nvPr>
            <p:ph idx="1"/>
          </p:nvPr>
        </p:nvSpPr>
        <p:spPr>
          <a:xfrm>
            <a:off x="2773599" y="2524125"/>
            <a:ext cx="7796540" cy="2306618"/>
          </a:xfrm>
        </p:spPr>
        <p:txBody>
          <a:bodyPr>
            <a:normAutofit fontScale="92500" lnSpcReduction="20000"/>
          </a:bodyPr>
          <a:lstStyle/>
          <a:p>
            <a:r>
              <a:rPr lang="ru-RU" dirty="0"/>
              <a:t>При переходе права собственности на здание или сооружение, принадлежавшее собственнику земельного участка, на котором оно находится, к приобретателю здания или сооружения переходит право собственности на земельный участок, занятый зданием или сооружением и необходимый для его использования, если иное не предусмотрено законом (ст. 273 ГК РФ).</a:t>
            </a:r>
          </a:p>
        </p:txBody>
      </p:sp>
    </p:spTree>
    <p:extLst>
      <p:ext uri="{BB962C8B-B14F-4D97-AF65-F5344CB8AC3E}">
        <p14:creationId xmlns="" xmlns:p14="http://schemas.microsoft.com/office/powerpoint/2010/main" val="384010310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2027634-F66E-4371-B826-B5B3043F9CA5}"/>
              </a:ext>
            </a:extLst>
          </p:cNvPr>
          <p:cNvSpPr>
            <a:spLocks noGrp="1"/>
          </p:cNvSpPr>
          <p:nvPr>
            <p:ph type="title"/>
          </p:nvPr>
        </p:nvSpPr>
        <p:spPr/>
        <p:txBody>
          <a:bodyPr>
            <a:noAutofit/>
          </a:bodyPr>
          <a:lstStyle/>
          <a:p>
            <a:r>
              <a:rPr lang="ru-RU" sz="2400" b="1" dirty="0"/>
              <a:t>5.7. Приобретение прав на земельные участки, которые находятся в государственной или муниципальной собственности и на которых расположены здания, строения, сооружения.</a:t>
            </a:r>
            <a:br>
              <a:rPr lang="ru-RU" sz="2400" b="1" dirty="0"/>
            </a:br>
            <a:endParaRPr lang="ru-RU" sz="2400" dirty="0"/>
          </a:p>
        </p:txBody>
      </p:sp>
      <p:sp>
        <p:nvSpPr>
          <p:cNvPr id="3" name="Объект 2">
            <a:extLst>
              <a:ext uri="{FF2B5EF4-FFF2-40B4-BE49-F238E27FC236}">
                <a16:creationId xmlns="" xmlns:a16="http://schemas.microsoft.com/office/drawing/2014/main" id="{8770D76E-B813-4E13-AB98-D4C17E6DAF3B}"/>
              </a:ext>
            </a:extLst>
          </p:cNvPr>
          <p:cNvSpPr>
            <a:spLocks noGrp="1"/>
          </p:cNvSpPr>
          <p:nvPr>
            <p:ph idx="1"/>
          </p:nvPr>
        </p:nvSpPr>
        <p:spPr>
          <a:xfrm>
            <a:off x="2773599" y="2562224"/>
            <a:ext cx="7796540" cy="3487719"/>
          </a:xfrm>
        </p:spPr>
        <p:txBody>
          <a:bodyPr>
            <a:normAutofit fontScale="85000" lnSpcReduction="10000"/>
          </a:bodyPr>
          <a:lstStyle/>
          <a:p>
            <a:r>
              <a:rPr lang="ru-RU" dirty="0"/>
              <a:t>Граждане и юридические лица, имеющие в собственности, безвозмездном пользовании, хозяйственном ведении или оперативном управлении здания, строения, сооружения, расположенные на земельных участках, находящихся в государственной или муниципальной собственности, приобретают права на эти земельные участки в соответствии со статьей 36 ЗК РФ.</a:t>
            </a:r>
            <a:endParaRPr lang="ru-RU" b="1" dirty="0"/>
          </a:p>
          <a:p>
            <a:r>
              <a:rPr lang="ru-RU" dirty="0"/>
              <a:t>Исключительное право на приватизацию земельных участков или приобретение права аренды земельных участков имеют граждане и юридические лица - собственники зданий, строений, сооружений (ст.36 ЗК РФ). </a:t>
            </a:r>
            <a:endParaRPr lang="ru-RU" b="1" dirty="0"/>
          </a:p>
          <a:p>
            <a:endParaRPr lang="ru-RU" dirty="0"/>
          </a:p>
        </p:txBody>
      </p:sp>
    </p:spTree>
    <p:extLst>
      <p:ext uri="{BB962C8B-B14F-4D97-AF65-F5344CB8AC3E}">
        <p14:creationId xmlns="" xmlns:p14="http://schemas.microsoft.com/office/powerpoint/2010/main" val="142749501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9DFBF32-0C28-4617-9F8E-465A73EC5DEC}"/>
              </a:ext>
            </a:extLst>
          </p:cNvPr>
          <p:cNvSpPr>
            <a:spLocks noGrp="1"/>
          </p:cNvSpPr>
          <p:nvPr>
            <p:ph type="title"/>
          </p:nvPr>
        </p:nvSpPr>
        <p:spPr/>
        <p:txBody>
          <a:bodyPr/>
          <a:lstStyle/>
          <a:p>
            <a:r>
              <a:rPr lang="ru-RU" sz="2400" b="1" dirty="0"/>
              <a:t>5.8. Сервитут</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2150E17E-51B7-416C-9DAE-C24D7E458385}"/>
              </a:ext>
            </a:extLst>
          </p:cNvPr>
          <p:cNvSpPr>
            <a:spLocks noGrp="1"/>
          </p:cNvSpPr>
          <p:nvPr>
            <p:ph idx="1"/>
          </p:nvPr>
        </p:nvSpPr>
        <p:spPr/>
        <p:txBody>
          <a:bodyPr/>
          <a:lstStyle/>
          <a:p>
            <a:r>
              <a:rPr lang="ru-RU" dirty="0"/>
              <a:t>5.8.1 Право ограниченного пользования чужим земельным участком (сервитут).</a:t>
            </a:r>
            <a:r>
              <a:rPr lang="ru-RU" b="1" dirty="0"/>
              <a:t> </a:t>
            </a:r>
          </a:p>
          <a:p>
            <a:r>
              <a:rPr lang="ru-RU" dirty="0"/>
              <a:t>5.8.2 Сохранение сервитута при переходе прав на земельный участок.</a:t>
            </a:r>
          </a:p>
          <a:p>
            <a:r>
              <a:rPr lang="ru-RU" dirty="0"/>
              <a:t>5.8.3 Прекращение сервитута. </a:t>
            </a:r>
          </a:p>
          <a:p>
            <a:r>
              <a:rPr lang="ru-RU" dirty="0"/>
              <a:t>5.8.4 Обременение сервитутом зданий и сооружений. </a:t>
            </a:r>
          </a:p>
        </p:txBody>
      </p:sp>
    </p:spTree>
    <p:extLst>
      <p:ext uri="{BB962C8B-B14F-4D97-AF65-F5344CB8AC3E}">
        <p14:creationId xmlns="" xmlns:p14="http://schemas.microsoft.com/office/powerpoint/2010/main" val="1166104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F7922C8-80D8-4E05-8CCA-B303734C59D5}"/>
              </a:ext>
            </a:extLst>
          </p:cNvPr>
          <p:cNvSpPr>
            <a:spLocks noGrp="1"/>
          </p:cNvSpPr>
          <p:nvPr>
            <p:ph idx="1"/>
          </p:nvPr>
        </p:nvSpPr>
        <p:spPr/>
        <p:txBody>
          <a:bodyPr>
            <a:normAutofit fontScale="85000" lnSpcReduction="10000"/>
          </a:bodyPr>
          <a:lstStyle/>
          <a:p>
            <a:r>
              <a:rPr lang="ru-RU" dirty="0"/>
              <a:t>Принцип необходимости беспрепятственного осуществления гражданских прав и обеспечения восстановления нарушенных прав означает запрет на воспрепятствование осуществлению гражданских прав.</a:t>
            </a:r>
            <a:endParaRPr lang="ru-RU" b="1" dirty="0"/>
          </a:p>
          <a:p>
            <a:r>
              <a:rPr lang="ru-RU" dirty="0"/>
              <a:t>Принцип судебной защиты гражданских прав. Государство обеспечивает защиту нарушенных или оспариваемых гражданских прав.</a:t>
            </a:r>
            <a:endParaRPr lang="ru-RU" b="1" dirty="0"/>
          </a:p>
          <a:p>
            <a:r>
              <a:rPr lang="ru-RU" dirty="0"/>
              <a:t>Принцип единства экономического пространства (ст. 8 Конституции РФ, п. 3 ст. 1 ГК РФ). На территории РФ товары, работы и услуги перемещаются свободно, не допускается создание препятствий для их перемещения внутри Российского государства.</a:t>
            </a:r>
            <a:endParaRPr lang="ru-RU" b="1" dirty="0"/>
          </a:p>
          <a:p>
            <a:endParaRPr lang="ru-RU" dirty="0"/>
          </a:p>
        </p:txBody>
      </p:sp>
    </p:spTree>
    <p:extLst>
      <p:ext uri="{BB962C8B-B14F-4D97-AF65-F5344CB8AC3E}">
        <p14:creationId xmlns="" xmlns:p14="http://schemas.microsoft.com/office/powerpoint/2010/main" val="263892490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9B0AC36-7B72-41BD-B858-A32BA6C5519A}"/>
              </a:ext>
            </a:extLst>
          </p:cNvPr>
          <p:cNvSpPr>
            <a:spLocks noGrp="1"/>
          </p:cNvSpPr>
          <p:nvPr>
            <p:ph idx="1"/>
          </p:nvPr>
        </p:nvSpPr>
        <p:spPr>
          <a:xfrm>
            <a:off x="2735499" y="1266825"/>
            <a:ext cx="7796540" cy="5345094"/>
          </a:xfrm>
        </p:spPr>
        <p:txBody>
          <a:bodyPr>
            <a:normAutofit fontScale="85000" lnSpcReduction="10000"/>
          </a:bodyPr>
          <a:lstStyle/>
          <a:p>
            <a:r>
              <a:rPr lang="ru-RU" b="1" dirty="0"/>
              <a:t>5.8.1 Право ограниченного пользования чужим земельным участком (сервитут). </a:t>
            </a:r>
          </a:p>
          <a:p>
            <a:r>
              <a:rPr lang="ru-RU" dirty="0"/>
              <a:t>Собственник недвижимого имущества (земельного участка, другой недвижимости) вправе требовать от собственника соседнего земельного участка, а в необходимых случаях и от собственника другого земельного участка (соседнего участка) предоставления права ограниченного пользования соседним участком (сервитута).</a:t>
            </a:r>
            <a:endParaRPr lang="ru-RU" b="1" dirty="0"/>
          </a:p>
          <a:p>
            <a:r>
              <a:rPr lang="ru-RU" dirty="0"/>
              <a:t>Сервитут может устанавливаться для обеспечения прохода и проезда через соседний земельный участок, прокладки и эксплуатации линий электропередачи, связи и трубопроводов, обеспечения водоснабжения и мелиорации, а также других нужд собственника недвижимого имущества, которые не могут быть обеспечены без установления сервитута.</a:t>
            </a:r>
            <a:endParaRPr lang="ru-RU" b="1" dirty="0"/>
          </a:p>
          <a:p>
            <a:r>
              <a:rPr lang="ru-RU" dirty="0"/>
              <a:t>Обременение земельного участка сервитутом не лишает собственника участка прав владения, пользования и распоряжения этим участком.</a:t>
            </a:r>
            <a:endParaRPr lang="ru-RU" b="1" dirty="0"/>
          </a:p>
          <a:p>
            <a:endParaRPr lang="ru-RU" b="1" dirty="0"/>
          </a:p>
          <a:p>
            <a:endParaRPr lang="ru-RU" dirty="0"/>
          </a:p>
        </p:txBody>
      </p:sp>
    </p:spTree>
    <p:extLst>
      <p:ext uri="{BB962C8B-B14F-4D97-AF65-F5344CB8AC3E}">
        <p14:creationId xmlns="" xmlns:p14="http://schemas.microsoft.com/office/powerpoint/2010/main" val="383607813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314876A-DC18-4495-87F9-8DA65711E16F}"/>
              </a:ext>
            </a:extLst>
          </p:cNvPr>
          <p:cNvSpPr>
            <a:spLocks noGrp="1"/>
          </p:cNvSpPr>
          <p:nvPr>
            <p:ph idx="1"/>
          </p:nvPr>
        </p:nvSpPr>
        <p:spPr/>
        <p:txBody>
          <a:bodyPr>
            <a:normAutofit fontScale="77500" lnSpcReduction="20000"/>
          </a:bodyPr>
          <a:lstStyle/>
          <a:p>
            <a:r>
              <a:rPr lang="ru-RU" dirty="0"/>
              <a:t>Сервитут устанавливается по соглашению между лицом, требующим установления сервитута, и собственником соседнего участка и подлежит регистрации в порядке, установленном для регистрации прав на недвижимое имущество. В случае недостижения соглашения об установлении или условиях сервитута спор разрешается судом по иску лица, требующего установления сервитута.</a:t>
            </a:r>
            <a:endParaRPr lang="ru-RU" b="1" dirty="0"/>
          </a:p>
          <a:p>
            <a:r>
              <a:rPr lang="ru-RU" dirty="0"/>
              <a:t>Сервитут может быть установлен также в интересах и по требованию лица, которому участок предоставлен на праве пожизненного наследуемого владения или праве постоянного (бессрочного) пользования, и иных лиц в случаях, предусмотренных федеральными законами.</a:t>
            </a:r>
            <a:endParaRPr lang="ru-RU" b="1" dirty="0"/>
          </a:p>
          <a:p>
            <a:r>
              <a:rPr lang="ru-RU" dirty="0"/>
              <a:t>Собственник участка, обремененного сервитутом, вправе, если иное не предусмотрено законом, требовать от лиц, в интересах которых установлен сервитут, соразмерную плату за пользование участком(ст. 274 ГК РФ).</a:t>
            </a:r>
            <a:endParaRPr lang="ru-RU" b="1" dirty="0"/>
          </a:p>
          <a:p>
            <a:endParaRPr lang="ru-RU" dirty="0"/>
          </a:p>
        </p:txBody>
      </p:sp>
    </p:spTree>
    <p:extLst>
      <p:ext uri="{BB962C8B-B14F-4D97-AF65-F5344CB8AC3E}">
        <p14:creationId xmlns="" xmlns:p14="http://schemas.microsoft.com/office/powerpoint/2010/main" val="170893838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D2EF053-A5DC-4A04-AB8B-D07F9EA50ED1}"/>
              </a:ext>
            </a:extLst>
          </p:cNvPr>
          <p:cNvSpPr>
            <a:spLocks noGrp="1"/>
          </p:cNvSpPr>
          <p:nvPr>
            <p:ph idx="1"/>
          </p:nvPr>
        </p:nvSpPr>
        <p:spPr>
          <a:xfrm>
            <a:off x="2773599" y="2052116"/>
            <a:ext cx="7796540" cy="2910409"/>
          </a:xfrm>
        </p:spPr>
        <p:txBody>
          <a:bodyPr>
            <a:normAutofit fontScale="92500" lnSpcReduction="10000"/>
          </a:bodyPr>
          <a:lstStyle/>
          <a:p>
            <a:r>
              <a:rPr lang="ru-RU" b="1" dirty="0"/>
              <a:t>5.8.2 Сохранение сервитута при переходе прав на земельный </a:t>
            </a:r>
            <a:r>
              <a:rPr lang="ru-RU" b="1" dirty="0" err="1"/>
              <a:t>участок.</a:t>
            </a:r>
            <a:r>
              <a:rPr lang="ru-RU" dirty="0" err="1"/>
              <a:t>Сервитут</a:t>
            </a:r>
            <a:r>
              <a:rPr lang="ru-RU" dirty="0"/>
              <a:t> сохраняется в случае перехода прав на земельный участок, который обременен этим сервитутом, к другому лицу. Сервитут не может быть самостоятельным предметом купли-продажи, залога и не может передаваться каким-либо способом лицам, не являющимся собственниками недвижимого имущества, для обеспечения использования которого сервитут установлен (ст. 275 ГК РФ).</a:t>
            </a:r>
            <a:endParaRPr lang="ru-RU" b="1" dirty="0"/>
          </a:p>
          <a:p>
            <a:endParaRPr lang="ru-RU" b="1" dirty="0"/>
          </a:p>
        </p:txBody>
      </p:sp>
    </p:spTree>
    <p:extLst>
      <p:ext uri="{BB962C8B-B14F-4D97-AF65-F5344CB8AC3E}">
        <p14:creationId xmlns="" xmlns:p14="http://schemas.microsoft.com/office/powerpoint/2010/main" val="223595820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E9944DF-0422-4ED7-AE5A-AE3445540365}"/>
              </a:ext>
            </a:extLst>
          </p:cNvPr>
          <p:cNvSpPr>
            <a:spLocks noGrp="1"/>
          </p:cNvSpPr>
          <p:nvPr>
            <p:ph idx="1"/>
          </p:nvPr>
        </p:nvSpPr>
        <p:spPr/>
        <p:txBody>
          <a:bodyPr>
            <a:normAutofit lnSpcReduction="10000"/>
          </a:bodyPr>
          <a:lstStyle/>
          <a:p>
            <a:r>
              <a:rPr lang="ru-RU" b="1" dirty="0"/>
              <a:t>5.8.3 Прекращение сервитута. </a:t>
            </a:r>
            <a:r>
              <a:rPr lang="ru-RU" dirty="0"/>
              <a:t>По требованию собственника земельного участка, обремененного сервитутом, сервитут может быть прекращен ввиду отпадения оснований, по которым он был установлен. </a:t>
            </a:r>
          </a:p>
          <a:p>
            <a:r>
              <a:rPr lang="ru-RU" dirty="0"/>
              <a:t>В случаях, когда земельный участок, принадлежащий гражданину или юридическому лицу, в результате обременения сервитутом не может использоваться в соответствии с целевым назначением участка, собственник вправе требовать по суду прекращения сервитута. (ст. 276 ГК РФ).</a:t>
            </a:r>
            <a:endParaRPr lang="ru-RU" b="1" dirty="0"/>
          </a:p>
          <a:p>
            <a:endParaRPr lang="ru-RU" dirty="0"/>
          </a:p>
        </p:txBody>
      </p:sp>
    </p:spTree>
    <p:extLst>
      <p:ext uri="{BB962C8B-B14F-4D97-AF65-F5344CB8AC3E}">
        <p14:creationId xmlns="" xmlns:p14="http://schemas.microsoft.com/office/powerpoint/2010/main" val="48799183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8367798-B5F0-4813-A9B1-7A05A6693348}"/>
              </a:ext>
            </a:extLst>
          </p:cNvPr>
          <p:cNvSpPr>
            <a:spLocks noGrp="1"/>
          </p:cNvSpPr>
          <p:nvPr>
            <p:ph idx="1"/>
          </p:nvPr>
        </p:nvSpPr>
        <p:spPr/>
        <p:txBody>
          <a:bodyPr/>
          <a:lstStyle/>
          <a:p>
            <a:r>
              <a:rPr lang="ru-RU" b="1" dirty="0"/>
              <a:t>5.8.4</a:t>
            </a:r>
            <a:r>
              <a:rPr lang="ru-RU" dirty="0"/>
              <a:t> </a:t>
            </a:r>
            <a:r>
              <a:rPr lang="ru-RU" b="1" dirty="0"/>
              <a:t>Обременение сервитутом зданий и сооружений. </a:t>
            </a:r>
            <a:r>
              <a:rPr lang="ru-RU" dirty="0"/>
              <a:t>Сервитутом могут обременяться здания, сооружения и другое недвижимое имущество, ограниченное пользование которым необходимо вне связи с пользованием земельным участком (ст. 277 ГК РФ).</a:t>
            </a:r>
            <a:endParaRPr lang="ru-RU" b="1" dirty="0"/>
          </a:p>
          <a:p>
            <a:endParaRPr lang="ru-RU" dirty="0"/>
          </a:p>
        </p:txBody>
      </p:sp>
    </p:spTree>
    <p:extLst>
      <p:ext uri="{BB962C8B-B14F-4D97-AF65-F5344CB8AC3E}">
        <p14:creationId xmlns="" xmlns:p14="http://schemas.microsoft.com/office/powerpoint/2010/main" val="392790183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23D81F6-3B2A-491F-8750-6F6BCB72D2EC}"/>
              </a:ext>
            </a:extLst>
          </p:cNvPr>
          <p:cNvSpPr>
            <a:spLocks noGrp="1"/>
          </p:cNvSpPr>
          <p:nvPr>
            <p:ph type="title"/>
          </p:nvPr>
        </p:nvSpPr>
        <p:spPr/>
        <p:txBody>
          <a:bodyPr>
            <a:noAutofit/>
          </a:bodyPr>
          <a:lstStyle/>
          <a:p>
            <a:r>
              <a:rPr lang="ru-RU" sz="2400" b="1" dirty="0"/>
              <a:t>5.9. Выкуп земельного участка для государственных и муниципальных нужд.</a:t>
            </a:r>
            <a:br>
              <a:rPr lang="ru-RU" sz="2400" b="1" dirty="0"/>
            </a:br>
            <a:endParaRPr lang="ru-RU" sz="2400" dirty="0"/>
          </a:p>
        </p:txBody>
      </p:sp>
      <p:sp>
        <p:nvSpPr>
          <p:cNvPr id="3" name="Объект 2">
            <a:extLst>
              <a:ext uri="{FF2B5EF4-FFF2-40B4-BE49-F238E27FC236}">
                <a16:creationId xmlns="" xmlns:a16="http://schemas.microsoft.com/office/drawing/2014/main" id="{B68A08AA-1CF3-4D5E-8FD8-3ECEECC82DC9}"/>
              </a:ext>
            </a:extLst>
          </p:cNvPr>
          <p:cNvSpPr>
            <a:spLocks noGrp="1"/>
          </p:cNvSpPr>
          <p:nvPr>
            <p:ph idx="1"/>
          </p:nvPr>
        </p:nvSpPr>
        <p:spPr/>
        <p:txBody>
          <a:bodyPr/>
          <a:lstStyle/>
          <a:p>
            <a:r>
              <a:rPr lang="ru-RU" dirty="0"/>
              <a:t>5.9.1 Права собственника земельного участка, подлежащего изъятию для государственных или муниципальных нужд.</a:t>
            </a:r>
          </a:p>
          <a:p>
            <a:r>
              <a:rPr lang="ru-RU" dirty="0"/>
              <a:t>5.9.2 Выкупная цена земельного участка, изымаемого для государственных или муниципальных нужд.</a:t>
            </a:r>
          </a:p>
          <a:p>
            <a:r>
              <a:rPr lang="ru-RU" dirty="0"/>
              <a:t>5.9.3 Выкуп земельного участка для государственных или муниципальных нужд по решению суда. </a:t>
            </a:r>
          </a:p>
          <a:p>
            <a:r>
              <a:rPr lang="ru-RU" dirty="0"/>
              <a:t>5.9.4 Прекращение прав владения и пользования земельным участком при его изъятии для государственных или муниципальных нужд.</a:t>
            </a:r>
          </a:p>
        </p:txBody>
      </p:sp>
    </p:spTree>
    <p:extLst>
      <p:ext uri="{BB962C8B-B14F-4D97-AF65-F5344CB8AC3E}">
        <p14:creationId xmlns="" xmlns:p14="http://schemas.microsoft.com/office/powerpoint/2010/main" val="130066942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4B22DEE-E716-461B-BA59-7D2B2ECB2980}"/>
              </a:ext>
            </a:extLst>
          </p:cNvPr>
          <p:cNvSpPr>
            <a:spLocks noGrp="1"/>
          </p:cNvSpPr>
          <p:nvPr>
            <p:ph idx="1"/>
          </p:nvPr>
        </p:nvSpPr>
        <p:spPr>
          <a:xfrm>
            <a:off x="2773599" y="1009650"/>
            <a:ext cx="7796540" cy="5040294"/>
          </a:xfrm>
        </p:spPr>
        <p:txBody>
          <a:bodyPr>
            <a:normAutofit fontScale="85000" lnSpcReduction="20000"/>
          </a:bodyPr>
          <a:lstStyle/>
          <a:p>
            <a:r>
              <a:rPr lang="ru-RU" dirty="0"/>
              <a:t>Земельный участок может быть изъят у собственника для государственных или муниципальных нужд путем выкупа.</a:t>
            </a:r>
            <a:endParaRPr lang="ru-RU" b="1" dirty="0"/>
          </a:p>
          <a:p>
            <a:r>
              <a:rPr lang="ru-RU" dirty="0"/>
              <a:t>В зависимости от того, для чьих нужд изымается земля, выкуп осуществляется Российской Федерацией, соответствующим субъектом Российской Федерации или муниципальным образованием.</a:t>
            </a:r>
            <a:endParaRPr lang="ru-RU" b="1" dirty="0"/>
          </a:p>
          <a:p>
            <a:r>
              <a:rPr lang="ru-RU" dirty="0"/>
              <a:t>Решение об изъятии земельного участка для государственных или муниципальных нужд принимается федеральными органами исполнительной власти, органами исполнительной власти субъекта Российской Федерации или органами местного самоуправления.</a:t>
            </a:r>
            <a:endParaRPr lang="ru-RU" b="1" dirty="0"/>
          </a:p>
          <a:p>
            <a:r>
              <a:rPr lang="ru-RU" dirty="0"/>
              <a:t>Федеральные органы исполнительной власти, органы исполнительной власти субъектов Российской Федерации, органы местного самоуправления, уполномоченные принимать решения об изъятии земельных участков для государственных или муниципальных нужд, порядок подготовки и принятия этих решений определяются федеральным земельным законодательством.</a:t>
            </a:r>
            <a:endParaRPr lang="ru-RU" b="1" dirty="0"/>
          </a:p>
          <a:p>
            <a:endParaRPr lang="ru-RU" dirty="0"/>
          </a:p>
        </p:txBody>
      </p:sp>
    </p:spTree>
    <p:extLst>
      <p:ext uri="{BB962C8B-B14F-4D97-AF65-F5344CB8AC3E}">
        <p14:creationId xmlns="" xmlns:p14="http://schemas.microsoft.com/office/powerpoint/2010/main" val="90329373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EB2E2AD-2821-416F-9B0D-31B1C6EDB00D}"/>
              </a:ext>
            </a:extLst>
          </p:cNvPr>
          <p:cNvSpPr>
            <a:spLocks noGrp="1"/>
          </p:cNvSpPr>
          <p:nvPr>
            <p:ph idx="1"/>
          </p:nvPr>
        </p:nvSpPr>
        <p:spPr/>
        <p:txBody>
          <a:bodyPr>
            <a:normAutofit fontScale="85000" lnSpcReduction="20000"/>
          </a:bodyPr>
          <a:lstStyle/>
          <a:p>
            <a:r>
              <a:rPr lang="ru-RU" dirty="0"/>
              <a:t>Собственник земельного участка должен быть не позднее чем за год до предстоящего изъятия земельного участка письменно уведомлен об этом органом, принявшим решение об изъятии. Выкуп земельного участка до истечения года со дня получения собственником такого уведомления допускается только с согласия собственника.</a:t>
            </a:r>
            <a:endParaRPr lang="ru-RU" b="1" dirty="0"/>
          </a:p>
          <a:p>
            <a:r>
              <a:rPr lang="ru-RU" dirty="0"/>
              <a:t>Решение федерального органа исполнительной власти, органа исполнительной власти субъекта Российской Федерации или органа местного самоуправления об изъятии земельного участка для государственных или муниципальных нужд подлежит государственной регистрации в органе, осуществляющем регистрацию прав на земельный участок. Собственник земельного участка должен быть извещен о произведенной регистрации с указанием ее даты(ст. 279 ГК РФ).</a:t>
            </a:r>
            <a:endParaRPr lang="ru-RU" b="1" dirty="0"/>
          </a:p>
          <a:p>
            <a:endParaRPr lang="ru-RU" dirty="0"/>
          </a:p>
        </p:txBody>
      </p:sp>
    </p:spTree>
    <p:extLst>
      <p:ext uri="{BB962C8B-B14F-4D97-AF65-F5344CB8AC3E}">
        <p14:creationId xmlns="" xmlns:p14="http://schemas.microsoft.com/office/powerpoint/2010/main" val="344983233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371E56E-4A33-4D41-90BD-1FEFEA8B343F}"/>
              </a:ext>
            </a:extLst>
          </p:cNvPr>
          <p:cNvSpPr>
            <a:spLocks noGrp="1"/>
          </p:cNvSpPr>
          <p:nvPr>
            <p:ph idx="1"/>
          </p:nvPr>
        </p:nvSpPr>
        <p:spPr/>
        <p:txBody>
          <a:bodyPr>
            <a:normAutofit fontScale="85000" lnSpcReduction="20000"/>
          </a:bodyPr>
          <a:lstStyle/>
          <a:p>
            <a:r>
              <a:rPr lang="ru-RU" b="1" dirty="0"/>
              <a:t>5.9.1 Права собственника земельного участка, подлежащего изъятию для государственных или муниципальных нужд.</a:t>
            </a:r>
            <a:r>
              <a:rPr lang="ru-RU" dirty="0"/>
              <a:t> Собственник земельного участка, подлежащего изъятию для государственных или муниципальных нужд, с момента государственной регистрации решения об изъятии участка до достижения соглашения или принятия судом решения о выкупе участка может владеть, пользоваться и распоряжаться им по своему усмотрению и производить необходимые затраты, обеспечивающие использование участка в соответствии с его целевым назначением. Однако собственник несет риск отнесения на него при определении выкупной цены земельного участка </a:t>
            </a:r>
            <a:r>
              <a:rPr lang="ru-RU" dirty="0">
                <a:hlinkClick r:id="" action="ppaction://hlinkfile"/>
              </a:rPr>
              <a:t>(ст. 281 ГК РФ)</a:t>
            </a:r>
            <a:r>
              <a:rPr lang="ru-RU" dirty="0"/>
              <a:t> затрат и убытков, связанных с новым строительством, расширением и реконструкцией зданий и сооружений на земельном участке в указанный период (ст. 280 ГК РФ).</a:t>
            </a:r>
            <a:endParaRPr lang="ru-RU" b="1" dirty="0"/>
          </a:p>
          <a:p>
            <a:endParaRPr lang="ru-RU" b="1" dirty="0"/>
          </a:p>
          <a:p>
            <a:endParaRPr lang="ru-RU" dirty="0"/>
          </a:p>
        </p:txBody>
      </p:sp>
    </p:spTree>
    <p:extLst>
      <p:ext uri="{BB962C8B-B14F-4D97-AF65-F5344CB8AC3E}">
        <p14:creationId xmlns="" xmlns:p14="http://schemas.microsoft.com/office/powerpoint/2010/main" val="42919837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A6B3CB6-1669-45D2-8B4E-D9BA1E769DCA}"/>
              </a:ext>
            </a:extLst>
          </p:cNvPr>
          <p:cNvSpPr>
            <a:spLocks noGrp="1"/>
          </p:cNvSpPr>
          <p:nvPr>
            <p:ph idx="1"/>
          </p:nvPr>
        </p:nvSpPr>
        <p:spPr>
          <a:xfrm>
            <a:off x="2773599" y="1238249"/>
            <a:ext cx="7796540" cy="5410201"/>
          </a:xfrm>
        </p:spPr>
        <p:txBody>
          <a:bodyPr>
            <a:normAutofit fontScale="77500" lnSpcReduction="20000"/>
          </a:bodyPr>
          <a:lstStyle/>
          <a:p>
            <a:r>
              <a:rPr lang="ru-RU" b="1" dirty="0"/>
              <a:t>5.9.2 Выкупная цена земельного участка, изымаемого для государственных или муниципальных нужд.</a:t>
            </a:r>
          </a:p>
          <a:p>
            <a:r>
              <a:rPr lang="ru-RU" dirty="0"/>
              <a:t>Плата за земельный участок, изымаемый для государственных или муниципальных нужд (выкупная цена), сроки и другие условия выкупа определяются соглашением с собственником участка. Соглашение включает обязательство Российской Федерации, субъекта Российской Федерации или муниципального образования уплатить выкупную цену за изымаемый участок.</a:t>
            </a:r>
            <a:endParaRPr lang="ru-RU" b="1" dirty="0"/>
          </a:p>
          <a:p>
            <a:r>
              <a:rPr lang="ru-RU" dirty="0"/>
              <a:t>При определении выкупной цены в нее включаются рыночная стоимость земельного участка и находящегося на нем недвижимого имущества, а также все убытки, причиненные собственнику изъятием земельного участка, включая убытки, которые он несет в связи с досрочным прекращением своих обязательств перед третьими лицами, в том числе упущенную выгоду.</a:t>
            </a:r>
            <a:endParaRPr lang="ru-RU" b="1" dirty="0"/>
          </a:p>
          <a:p>
            <a:r>
              <a:rPr lang="ru-RU" dirty="0"/>
              <a:t>По соглашению с собственником ему может быть предоставлен взамен участка, изымаемого для государственных или муниципальных нужд, другой земельный участок с зачетом его стоимости в выкупную цену (ст. 281 ГК РФ).</a:t>
            </a:r>
            <a:endParaRPr lang="ru-RU" b="1" dirty="0"/>
          </a:p>
          <a:p>
            <a:endParaRPr lang="ru-RU" b="1" dirty="0"/>
          </a:p>
          <a:p>
            <a:endParaRPr lang="ru-RU" dirty="0"/>
          </a:p>
        </p:txBody>
      </p:sp>
    </p:spTree>
    <p:extLst>
      <p:ext uri="{BB962C8B-B14F-4D97-AF65-F5344CB8AC3E}">
        <p14:creationId xmlns="" xmlns:p14="http://schemas.microsoft.com/office/powerpoint/2010/main" val="3416359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AFCE8CB-3DA2-4032-87E2-95E24D53ED8A}"/>
              </a:ext>
            </a:extLst>
          </p:cNvPr>
          <p:cNvSpPr>
            <a:spLocks noGrp="1"/>
          </p:cNvSpPr>
          <p:nvPr>
            <p:ph idx="1"/>
          </p:nvPr>
        </p:nvSpPr>
        <p:spPr>
          <a:xfrm>
            <a:off x="2773599" y="885825"/>
            <a:ext cx="7796540" cy="5164119"/>
          </a:xfrm>
        </p:spPr>
        <p:txBody>
          <a:bodyPr>
            <a:normAutofit fontScale="85000" lnSpcReduction="10000"/>
          </a:bodyPr>
          <a:lstStyle/>
          <a:p>
            <a:r>
              <a:rPr lang="ru-RU" dirty="0"/>
              <a:t>Под функциями гражданского права понимаются основные направления его воздействия на общественные отношения. Право в целом выполняет две основные функции: </a:t>
            </a:r>
          </a:p>
          <a:p>
            <a:pPr marL="0" indent="0">
              <a:buNone/>
            </a:pPr>
            <a:r>
              <a:rPr lang="ru-RU" dirty="0"/>
              <a:t>	* регулятивную</a:t>
            </a:r>
          </a:p>
          <a:p>
            <a:pPr marL="0" indent="0">
              <a:buNone/>
            </a:pPr>
            <a:r>
              <a:rPr lang="ru-RU" dirty="0"/>
              <a:t>	* охранительную.</a:t>
            </a:r>
          </a:p>
          <a:p>
            <a:pPr marL="0" indent="0">
              <a:buNone/>
            </a:pPr>
            <a:r>
              <a:rPr lang="ru-RU" dirty="0"/>
              <a:t>     Гражданское право выполняет те же функции, но конкретизированные применительно к особенностям предмета и метода данной отрасли права.</a:t>
            </a:r>
            <a:endParaRPr lang="ru-RU" b="1" dirty="0"/>
          </a:p>
          <a:p>
            <a:r>
              <a:rPr lang="ru-RU" dirty="0"/>
              <a:t>С учетом того что гражданское право императивно нормирует лишь основополагающие моменты возникновения и функционирования гражданских отношений, допускает их автономное индивидуальное регулирование и существование отношений, прямо не предусмотренных нормами гражданского права, оно выполняет функцию организации общественных отношений.</a:t>
            </a:r>
            <a:endParaRPr lang="ru-RU" b="1" dirty="0"/>
          </a:p>
          <a:p>
            <a:endParaRPr lang="ru-RU" dirty="0"/>
          </a:p>
        </p:txBody>
      </p:sp>
    </p:spTree>
    <p:extLst>
      <p:ext uri="{BB962C8B-B14F-4D97-AF65-F5344CB8AC3E}">
        <p14:creationId xmlns="" xmlns:p14="http://schemas.microsoft.com/office/powerpoint/2010/main" val="259471997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71EC27D-BC8A-4C26-B3AE-9753C1D7329A}"/>
              </a:ext>
            </a:extLst>
          </p:cNvPr>
          <p:cNvSpPr>
            <a:spLocks noGrp="1"/>
          </p:cNvSpPr>
          <p:nvPr>
            <p:ph idx="1"/>
          </p:nvPr>
        </p:nvSpPr>
        <p:spPr/>
        <p:txBody>
          <a:bodyPr>
            <a:normAutofit fontScale="85000" lnSpcReduction="10000"/>
          </a:bodyPr>
          <a:lstStyle/>
          <a:p>
            <a:r>
              <a:rPr lang="ru-RU" b="1" dirty="0"/>
              <a:t>5.9.3 Выкуп земельного участка для государственных или муниципальных нужд по решению суда. </a:t>
            </a:r>
          </a:p>
          <a:p>
            <a:pPr marL="0" indent="0">
              <a:buNone/>
            </a:pPr>
            <a:r>
              <a:rPr lang="ru-RU" dirty="0"/>
              <a:t>	Если собственник не согласен с решением об изъятии у него земельного участка для государственных или муниципальных нужд, либо с ним не достигнуто соглашение о выкупной цене или других условиях выкупа, федеральный орган исполнительной власти, орган исполнительной власти субъекта Российской Федерации или орган местного самоуправления, принявший такое решение, может предъявить иск о выкупе земельного участка в суд. Иск о выкупе земельного участка для государственных или муниципальных нужд может быть предъявлен в течение трех лет с момента направления собственнику участка уведомления, указанного в пункте 3 </a:t>
            </a:r>
            <a:r>
              <a:rPr lang="ru-RU" dirty="0">
                <a:hlinkClick r:id="" action="ppaction://hlinkfile"/>
              </a:rPr>
              <a:t>статьи 279</a:t>
            </a:r>
            <a:r>
              <a:rPr lang="ru-RU" dirty="0"/>
              <a:t> ГК РФ.</a:t>
            </a:r>
          </a:p>
        </p:txBody>
      </p:sp>
    </p:spTree>
    <p:extLst>
      <p:ext uri="{BB962C8B-B14F-4D97-AF65-F5344CB8AC3E}">
        <p14:creationId xmlns="" xmlns:p14="http://schemas.microsoft.com/office/powerpoint/2010/main" val="133123926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EEDAA22-9A94-45C8-AE96-C693B5008270}"/>
              </a:ext>
            </a:extLst>
          </p:cNvPr>
          <p:cNvSpPr>
            <a:spLocks noGrp="1"/>
          </p:cNvSpPr>
          <p:nvPr>
            <p:ph idx="1"/>
          </p:nvPr>
        </p:nvSpPr>
        <p:spPr/>
        <p:txBody>
          <a:bodyPr>
            <a:normAutofit lnSpcReduction="10000"/>
          </a:bodyPr>
          <a:lstStyle/>
          <a:p>
            <a:r>
              <a:rPr lang="ru-RU" b="1" dirty="0"/>
              <a:t>5.9.4 Прекращение прав владения и пользования земельным участком при его изъятии для государственных или муниципальных нужд.</a:t>
            </a:r>
          </a:p>
          <a:p>
            <a:pPr marL="0" indent="0">
              <a:buNone/>
            </a:pPr>
            <a:r>
              <a:rPr lang="ru-RU" b="1" dirty="0"/>
              <a:t>	</a:t>
            </a:r>
            <a:r>
              <a:rPr lang="ru-RU" dirty="0"/>
              <a:t>В случаях, когда земельный участок, изымаемый для государственных или муниципальных нужд, находится во владении и пользовании на праве пожизненного наследуемого владения или постоянного (бессрочного) пользования, прекращение этих прав осуществляется применительно к правилам, предусмотренным </a:t>
            </a:r>
            <a:r>
              <a:rPr lang="ru-RU" dirty="0">
                <a:hlinkClick r:id="" action="ppaction://hlinkfile"/>
              </a:rPr>
              <a:t>статьями 279</a:t>
            </a:r>
            <a:r>
              <a:rPr lang="ru-RU" dirty="0"/>
              <a:t> - </a:t>
            </a:r>
            <a:r>
              <a:rPr lang="ru-RU" dirty="0">
                <a:hlinkClick r:id="" action="ppaction://hlinkfile"/>
              </a:rPr>
              <a:t>282</a:t>
            </a:r>
            <a:r>
              <a:rPr lang="ru-RU" dirty="0"/>
              <a:t> ГК РФ (ст. 283 ГК РФ).</a:t>
            </a:r>
            <a:endParaRPr lang="ru-RU" b="1" dirty="0"/>
          </a:p>
          <a:p>
            <a:endParaRPr lang="ru-RU" dirty="0"/>
          </a:p>
        </p:txBody>
      </p:sp>
    </p:spTree>
    <p:extLst>
      <p:ext uri="{BB962C8B-B14F-4D97-AF65-F5344CB8AC3E}">
        <p14:creationId xmlns="" xmlns:p14="http://schemas.microsoft.com/office/powerpoint/2010/main" val="331418005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79D8576-FB4F-49E1-A9B2-EE1C34D5AB54}"/>
              </a:ext>
            </a:extLst>
          </p:cNvPr>
          <p:cNvSpPr>
            <a:spLocks noGrp="1"/>
          </p:cNvSpPr>
          <p:nvPr>
            <p:ph type="title"/>
          </p:nvPr>
        </p:nvSpPr>
        <p:spPr/>
        <p:txBody>
          <a:bodyPr/>
          <a:lstStyle/>
          <a:p>
            <a:r>
              <a:rPr lang="ru-RU" sz="2400" b="1" dirty="0"/>
              <a:t>5.10. Изъятие земельного участка</a:t>
            </a:r>
            <a:r>
              <a:rPr lang="ru-RU" b="1" dirty="0"/>
              <a:t>.</a:t>
            </a:r>
            <a:br>
              <a:rPr lang="ru-RU" b="1" dirty="0"/>
            </a:br>
            <a:endParaRPr lang="ru-RU" dirty="0"/>
          </a:p>
        </p:txBody>
      </p:sp>
      <p:sp>
        <p:nvSpPr>
          <p:cNvPr id="3" name="Объект 2">
            <a:extLst>
              <a:ext uri="{FF2B5EF4-FFF2-40B4-BE49-F238E27FC236}">
                <a16:creationId xmlns="" xmlns:a16="http://schemas.microsoft.com/office/drawing/2014/main" id="{F5EDD874-A36A-4536-A8FF-E6F2E3495D88}"/>
              </a:ext>
            </a:extLst>
          </p:cNvPr>
          <p:cNvSpPr>
            <a:spLocks noGrp="1"/>
          </p:cNvSpPr>
          <p:nvPr>
            <p:ph idx="1"/>
          </p:nvPr>
        </p:nvSpPr>
        <p:spPr/>
        <p:txBody>
          <a:bodyPr>
            <a:normAutofit fontScale="92500" lnSpcReduction="20000"/>
          </a:bodyPr>
          <a:lstStyle/>
          <a:p>
            <a:r>
              <a:rPr lang="ru-RU" b="1" dirty="0"/>
              <a:t>5.10.1 Изъятие земельного участка, который не используется в соответствии с его целевым назначением. </a:t>
            </a:r>
            <a:r>
              <a:rPr lang="ru-RU" dirty="0"/>
              <a:t>Земельный участок может быть изъят у собственника в случаях, когда участок предназначен для сельскохозяйственного производства либо жилищного или иного строительства и не используется для соответствующей цели в течение трех лет, если более длительный срок не установлен законом. В этот период не включается время, необходимое для освоения участка, а также время, в течение которого участок не мог быть использован по целевому назначению из-за стихийных бедствий или ввиду иных обстоятельств, исключающих такое использование(ст. 284 ГК РФ).</a:t>
            </a:r>
            <a:endParaRPr lang="ru-RU" b="1" dirty="0"/>
          </a:p>
          <a:p>
            <a:endParaRPr lang="ru-RU" dirty="0"/>
          </a:p>
        </p:txBody>
      </p:sp>
    </p:spTree>
    <p:extLst>
      <p:ext uri="{BB962C8B-B14F-4D97-AF65-F5344CB8AC3E}">
        <p14:creationId xmlns="" xmlns:p14="http://schemas.microsoft.com/office/powerpoint/2010/main" val="1985335051"/>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8466261E-E988-4234-A68F-47D26627F36D}"/>
              </a:ext>
            </a:extLst>
          </p:cNvPr>
          <p:cNvSpPr>
            <a:spLocks noGrp="1"/>
          </p:cNvSpPr>
          <p:nvPr>
            <p:ph idx="1"/>
          </p:nvPr>
        </p:nvSpPr>
        <p:spPr/>
        <p:txBody>
          <a:bodyPr>
            <a:normAutofit lnSpcReduction="10000"/>
          </a:bodyPr>
          <a:lstStyle/>
          <a:p>
            <a:r>
              <a:rPr lang="ru-RU" b="1" dirty="0"/>
              <a:t>5.10.2 Изъятие земельного участка, используемого с нарушением законодательства. </a:t>
            </a:r>
            <a:r>
              <a:rPr lang="ru-RU" dirty="0"/>
              <a:t>Земельный участок может быть изъят у собственника, если использование участка осуществляется с грубым нарушением правил рационального использования земли, установленных земельным законодательством, в частности если участок используется не в соответствии с его целевым назначением или его использование приводит к существенному снижению плодородия сельскохозяйственных земель либо значительному ухудшению экологической обстановки(ст. 285 ГК РФ).</a:t>
            </a:r>
            <a:endParaRPr lang="ru-RU" b="1" dirty="0"/>
          </a:p>
          <a:p>
            <a:endParaRPr lang="ru-RU" dirty="0"/>
          </a:p>
        </p:txBody>
      </p:sp>
    </p:spTree>
    <p:extLst>
      <p:ext uri="{BB962C8B-B14F-4D97-AF65-F5344CB8AC3E}">
        <p14:creationId xmlns="" xmlns:p14="http://schemas.microsoft.com/office/powerpoint/2010/main" val="394380170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6C40E85-AB3A-41AC-99DF-2A5BC257593F}"/>
              </a:ext>
            </a:extLst>
          </p:cNvPr>
          <p:cNvSpPr>
            <a:spLocks noGrp="1"/>
          </p:cNvSpPr>
          <p:nvPr>
            <p:ph type="title"/>
          </p:nvPr>
        </p:nvSpPr>
        <p:spPr/>
        <p:txBody>
          <a:bodyPr>
            <a:normAutofit/>
          </a:bodyPr>
          <a:lstStyle/>
          <a:p>
            <a:r>
              <a:rPr lang="ru-RU" sz="2400" dirty="0"/>
              <a:t>6. </a:t>
            </a:r>
            <a:r>
              <a:rPr lang="en-US" sz="2400" dirty="0"/>
              <a:t>ОТДЕЛЬНЫЕ ВИДЫ ОБЯЗАТЕЛЬСТВ</a:t>
            </a:r>
            <a:endParaRPr lang="ru-RU" sz="2400" dirty="0"/>
          </a:p>
        </p:txBody>
      </p:sp>
      <p:sp>
        <p:nvSpPr>
          <p:cNvPr id="3" name="Объект 2">
            <a:extLst>
              <a:ext uri="{FF2B5EF4-FFF2-40B4-BE49-F238E27FC236}">
                <a16:creationId xmlns="" xmlns:a16="http://schemas.microsoft.com/office/drawing/2014/main" id="{C0293CE7-6236-4F7F-B8BE-E65A85F3EE08}"/>
              </a:ext>
            </a:extLst>
          </p:cNvPr>
          <p:cNvSpPr>
            <a:spLocks noGrp="1"/>
          </p:cNvSpPr>
          <p:nvPr>
            <p:ph idx="1"/>
          </p:nvPr>
        </p:nvSpPr>
        <p:spPr>
          <a:xfrm>
            <a:off x="2773599" y="1181100"/>
            <a:ext cx="7796540" cy="5534025"/>
          </a:xfrm>
        </p:spPr>
        <p:txBody>
          <a:bodyPr>
            <a:normAutofit fontScale="85000" lnSpcReduction="20000"/>
          </a:bodyPr>
          <a:lstStyle/>
          <a:p>
            <a:r>
              <a:rPr lang="ru-RU" dirty="0"/>
              <a:t>6.1 </a:t>
            </a:r>
            <a:r>
              <a:rPr lang="en-US" dirty="0" err="1"/>
              <a:t>Общие</a:t>
            </a:r>
            <a:r>
              <a:rPr lang="en-US" dirty="0"/>
              <a:t> </a:t>
            </a:r>
            <a:r>
              <a:rPr lang="en-US" dirty="0" err="1"/>
              <a:t>положения</a:t>
            </a:r>
            <a:r>
              <a:rPr lang="en-US" dirty="0"/>
              <a:t> о </a:t>
            </a:r>
            <a:r>
              <a:rPr lang="en-US" dirty="0" err="1"/>
              <a:t>договоре</a:t>
            </a:r>
            <a:r>
              <a:rPr lang="en-US" dirty="0"/>
              <a:t>. </a:t>
            </a:r>
            <a:r>
              <a:rPr lang="en-US" dirty="0" err="1"/>
              <a:t>Понятие</a:t>
            </a:r>
            <a:r>
              <a:rPr lang="en-US" dirty="0"/>
              <a:t> и </a:t>
            </a:r>
            <a:r>
              <a:rPr lang="en-US" dirty="0" err="1"/>
              <a:t>функции</a:t>
            </a:r>
            <a:r>
              <a:rPr lang="en-US" dirty="0"/>
              <a:t> </a:t>
            </a:r>
            <a:r>
              <a:rPr lang="en-US" dirty="0" err="1"/>
              <a:t>договора</a:t>
            </a:r>
            <a:endParaRPr lang="ru-RU" dirty="0"/>
          </a:p>
          <a:p>
            <a:r>
              <a:rPr lang="ru-RU" dirty="0"/>
              <a:t>6.2 </a:t>
            </a:r>
            <a:r>
              <a:rPr lang="en-US" dirty="0" err="1"/>
              <a:t>Свобода</a:t>
            </a:r>
            <a:r>
              <a:rPr lang="en-US" dirty="0"/>
              <a:t> </a:t>
            </a:r>
            <a:r>
              <a:rPr lang="en-US" dirty="0" err="1"/>
              <a:t>договора</a:t>
            </a:r>
            <a:endParaRPr lang="ru-RU" dirty="0"/>
          </a:p>
          <a:p>
            <a:r>
              <a:rPr lang="ru-RU" dirty="0"/>
              <a:t>6.3 </a:t>
            </a:r>
            <a:r>
              <a:rPr lang="en-US" dirty="0" err="1"/>
              <a:t>Виды</a:t>
            </a:r>
            <a:r>
              <a:rPr lang="en-US" dirty="0"/>
              <a:t> </a:t>
            </a:r>
            <a:r>
              <a:rPr lang="en-US" dirty="0" err="1"/>
              <a:t>договоров</a:t>
            </a:r>
            <a:r>
              <a:rPr lang="en-US" dirty="0"/>
              <a:t>. </a:t>
            </a:r>
            <a:r>
              <a:rPr lang="en-US" dirty="0" err="1"/>
              <a:t>Предварительный</a:t>
            </a:r>
            <a:r>
              <a:rPr lang="en-US" dirty="0"/>
              <a:t> </a:t>
            </a:r>
            <a:r>
              <a:rPr lang="en-US" dirty="0" err="1"/>
              <a:t>договор</a:t>
            </a:r>
            <a:r>
              <a:rPr lang="en-US" dirty="0"/>
              <a:t>.</a:t>
            </a:r>
            <a:endParaRPr lang="ru-RU" dirty="0"/>
          </a:p>
          <a:p>
            <a:r>
              <a:rPr lang="ru-RU" dirty="0"/>
              <a:t>6.4 </a:t>
            </a:r>
            <a:r>
              <a:rPr lang="en-US" dirty="0" err="1"/>
              <a:t>Содержание</a:t>
            </a:r>
            <a:r>
              <a:rPr lang="en-US" dirty="0"/>
              <a:t> </a:t>
            </a:r>
            <a:r>
              <a:rPr lang="en-US" dirty="0" err="1"/>
              <a:t>договора</a:t>
            </a:r>
            <a:endParaRPr lang="ru-RU" dirty="0"/>
          </a:p>
          <a:p>
            <a:r>
              <a:rPr lang="ru-RU" dirty="0"/>
              <a:t>6.5 </a:t>
            </a:r>
            <a:r>
              <a:rPr lang="en-US" dirty="0" err="1"/>
              <a:t>Договор</a:t>
            </a:r>
            <a:r>
              <a:rPr lang="en-US" dirty="0"/>
              <a:t> </a:t>
            </a:r>
            <a:r>
              <a:rPr lang="en-US" dirty="0" err="1"/>
              <a:t>купли</a:t>
            </a:r>
            <a:r>
              <a:rPr lang="en-US" dirty="0"/>
              <a:t> </a:t>
            </a:r>
            <a:r>
              <a:rPr lang="en-US" dirty="0" err="1"/>
              <a:t>продажи</a:t>
            </a:r>
            <a:r>
              <a:rPr lang="en-US" dirty="0"/>
              <a:t>. </a:t>
            </a:r>
            <a:r>
              <a:rPr lang="en-US" dirty="0" err="1"/>
              <a:t>Общая</a:t>
            </a:r>
            <a:r>
              <a:rPr lang="en-US" dirty="0"/>
              <a:t> </a:t>
            </a:r>
            <a:r>
              <a:rPr lang="en-US" dirty="0" err="1"/>
              <a:t>характеристика</a:t>
            </a:r>
            <a:r>
              <a:rPr lang="en-US" dirty="0"/>
              <a:t>, </a:t>
            </a:r>
            <a:r>
              <a:rPr lang="en-US" dirty="0" err="1"/>
              <a:t>права</a:t>
            </a:r>
            <a:r>
              <a:rPr lang="en-US" dirty="0"/>
              <a:t> и </a:t>
            </a:r>
            <a:r>
              <a:rPr lang="en-US" dirty="0" err="1"/>
              <a:t>обязанности</a:t>
            </a:r>
            <a:r>
              <a:rPr lang="en-US" dirty="0"/>
              <a:t>.</a:t>
            </a:r>
            <a:endParaRPr lang="ru-RU" dirty="0"/>
          </a:p>
          <a:p>
            <a:r>
              <a:rPr lang="ru-RU" dirty="0"/>
              <a:t>6.6 </a:t>
            </a:r>
            <a:r>
              <a:rPr lang="en-US" dirty="0" err="1"/>
              <a:t>Договор</a:t>
            </a:r>
            <a:r>
              <a:rPr lang="en-US" dirty="0"/>
              <a:t> </a:t>
            </a:r>
            <a:r>
              <a:rPr lang="en-US" dirty="0" err="1"/>
              <a:t>розничной</a:t>
            </a:r>
            <a:r>
              <a:rPr lang="en-US" dirty="0"/>
              <a:t> </a:t>
            </a:r>
            <a:r>
              <a:rPr lang="en-US" dirty="0" err="1"/>
              <a:t>купли-продажи</a:t>
            </a:r>
            <a:r>
              <a:rPr lang="en-US" dirty="0"/>
              <a:t>. </a:t>
            </a:r>
            <a:r>
              <a:rPr lang="en-US" dirty="0" err="1"/>
              <a:t>Форма</a:t>
            </a:r>
            <a:r>
              <a:rPr lang="en-US" dirty="0"/>
              <a:t> </a:t>
            </a:r>
            <a:r>
              <a:rPr lang="en-US" dirty="0" err="1"/>
              <a:t>договора</a:t>
            </a:r>
            <a:r>
              <a:rPr lang="en-US" dirty="0"/>
              <a:t>. </a:t>
            </a:r>
            <a:r>
              <a:rPr lang="en-US" dirty="0" err="1"/>
              <a:t>Цена</a:t>
            </a:r>
            <a:r>
              <a:rPr lang="en-US" dirty="0"/>
              <a:t> и </a:t>
            </a:r>
            <a:r>
              <a:rPr lang="en-US" dirty="0" err="1"/>
              <a:t>оплата</a:t>
            </a:r>
            <a:r>
              <a:rPr lang="en-US" dirty="0"/>
              <a:t> </a:t>
            </a:r>
            <a:r>
              <a:rPr lang="en-US" dirty="0" err="1"/>
              <a:t>товара</a:t>
            </a:r>
            <a:r>
              <a:rPr lang="en-US" dirty="0"/>
              <a:t>.</a:t>
            </a:r>
            <a:endParaRPr lang="ru-RU" dirty="0"/>
          </a:p>
          <a:p>
            <a:r>
              <a:rPr lang="ru-RU" dirty="0"/>
              <a:t>6.7 </a:t>
            </a:r>
            <a:r>
              <a:rPr lang="en-US" dirty="0" err="1"/>
              <a:t>Договор</a:t>
            </a:r>
            <a:r>
              <a:rPr lang="en-US" dirty="0"/>
              <a:t> </a:t>
            </a:r>
            <a:r>
              <a:rPr lang="en-US" dirty="0" err="1"/>
              <a:t>поставки</a:t>
            </a:r>
            <a:r>
              <a:rPr lang="en-US" dirty="0"/>
              <a:t> </a:t>
            </a:r>
            <a:r>
              <a:rPr lang="en-US" dirty="0" err="1"/>
              <a:t>товара</a:t>
            </a:r>
            <a:r>
              <a:rPr lang="en-US" dirty="0"/>
              <a:t>. </a:t>
            </a:r>
            <a:r>
              <a:rPr lang="en-US" dirty="0" err="1"/>
              <a:t>Договор</a:t>
            </a:r>
            <a:r>
              <a:rPr lang="en-US" dirty="0"/>
              <a:t> </a:t>
            </a:r>
            <a:r>
              <a:rPr lang="en-US" dirty="0" err="1"/>
              <a:t>поставка</a:t>
            </a:r>
            <a:r>
              <a:rPr lang="en-US" dirty="0"/>
              <a:t> </a:t>
            </a:r>
            <a:r>
              <a:rPr lang="en-US" dirty="0" err="1"/>
              <a:t>товара</a:t>
            </a:r>
            <a:r>
              <a:rPr lang="en-US" dirty="0"/>
              <a:t> </a:t>
            </a:r>
            <a:r>
              <a:rPr lang="en-US" dirty="0" err="1"/>
              <a:t>для</a:t>
            </a:r>
            <a:r>
              <a:rPr lang="en-US" dirty="0"/>
              <a:t> </a:t>
            </a:r>
            <a:r>
              <a:rPr lang="en-US" dirty="0" err="1"/>
              <a:t>государственных</a:t>
            </a:r>
            <a:r>
              <a:rPr lang="en-US" dirty="0"/>
              <a:t> и </a:t>
            </a:r>
            <a:r>
              <a:rPr lang="en-US" dirty="0" err="1"/>
              <a:t>муниципальных</a:t>
            </a:r>
            <a:r>
              <a:rPr lang="en-US" dirty="0"/>
              <a:t> </a:t>
            </a:r>
            <a:r>
              <a:rPr lang="en-US" dirty="0" err="1"/>
              <a:t>нужд</a:t>
            </a:r>
            <a:endParaRPr lang="ru-RU" dirty="0"/>
          </a:p>
          <a:p>
            <a:r>
              <a:rPr lang="ru-RU" dirty="0"/>
              <a:t>6.8 </a:t>
            </a:r>
            <a:r>
              <a:rPr lang="en-US" dirty="0" err="1"/>
              <a:t>Договор</a:t>
            </a:r>
            <a:r>
              <a:rPr lang="en-US" dirty="0"/>
              <a:t> </a:t>
            </a:r>
            <a:r>
              <a:rPr lang="en-US" dirty="0" err="1"/>
              <a:t>поставки</a:t>
            </a:r>
            <a:r>
              <a:rPr lang="en-US" dirty="0"/>
              <a:t> </a:t>
            </a:r>
            <a:r>
              <a:rPr lang="en-US" dirty="0" err="1"/>
              <a:t>товаров</a:t>
            </a:r>
            <a:r>
              <a:rPr lang="en-US" dirty="0"/>
              <a:t>. </a:t>
            </a:r>
            <a:r>
              <a:rPr lang="en-US" dirty="0" err="1"/>
              <a:t>Договор</a:t>
            </a:r>
            <a:r>
              <a:rPr lang="en-US" dirty="0"/>
              <a:t> </a:t>
            </a:r>
            <a:r>
              <a:rPr lang="en-US" dirty="0" err="1"/>
              <a:t>энергосбережения</a:t>
            </a:r>
            <a:endParaRPr lang="ru-RU" dirty="0"/>
          </a:p>
          <a:p>
            <a:r>
              <a:rPr lang="ru-RU" dirty="0"/>
              <a:t>6.9 </a:t>
            </a:r>
            <a:r>
              <a:rPr lang="en-US" dirty="0" err="1"/>
              <a:t>Договор</a:t>
            </a:r>
            <a:r>
              <a:rPr lang="en-US" dirty="0"/>
              <a:t> </a:t>
            </a:r>
            <a:r>
              <a:rPr lang="en-US" dirty="0" err="1"/>
              <a:t>продажи</a:t>
            </a:r>
            <a:r>
              <a:rPr lang="en-US" dirty="0"/>
              <a:t> </a:t>
            </a:r>
            <a:r>
              <a:rPr lang="en-US" dirty="0" err="1"/>
              <a:t>недвижимости</a:t>
            </a:r>
            <a:r>
              <a:rPr lang="en-US" dirty="0"/>
              <a:t>.</a:t>
            </a:r>
            <a:endParaRPr lang="ru-RU" dirty="0"/>
          </a:p>
          <a:p>
            <a:r>
              <a:rPr lang="ru-RU" dirty="0"/>
              <a:t>6.10 </a:t>
            </a:r>
            <a:r>
              <a:rPr lang="en-US" dirty="0" err="1"/>
              <a:t>Форма</a:t>
            </a:r>
            <a:r>
              <a:rPr lang="en-US" dirty="0"/>
              <a:t> </a:t>
            </a:r>
            <a:r>
              <a:rPr lang="en-US" dirty="0" err="1"/>
              <a:t>договора</a:t>
            </a:r>
            <a:r>
              <a:rPr lang="en-US" dirty="0"/>
              <a:t> </a:t>
            </a:r>
            <a:r>
              <a:rPr lang="en-US" dirty="0" err="1"/>
              <a:t>продажи</a:t>
            </a:r>
            <a:r>
              <a:rPr lang="en-US" dirty="0"/>
              <a:t> </a:t>
            </a:r>
            <a:r>
              <a:rPr lang="en-US" dirty="0" err="1"/>
              <a:t>недвижимости</a:t>
            </a:r>
            <a:endParaRPr lang="ru-RU" dirty="0"/>
          </a:p>
          <a:p>
            <a:pPr marL="0" indent="0">
              <a:buNone/>
            </a:pPr>
            <a:endParaRPr lang="ru-RU" dirty="0"/>
          </a:p>
        </p:txBody>
      </p:sp>
    </p:spTree>
    <p:extLst>
      <p:ext uri="{BB962C8B-B14F-4D97-AF65-F5344CB8AC3E}">
        <p14:creationId xmlns="" xmlns:p14="http://schemas.microsoft.com/office/powerpoint/2010/main" val="111427515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49CA301-FEC7-484D-8A15-FDF5397D8939}"/>
              </a:ext>
            </a:extLst>
          </p:cNvPr>
          <p:cNvSpPr>
            <a:spLocks noGrp="1"/>
          </p:cNvSpPr>
          <p:nvPr>
            <p:ph idx="1"/>
          </p:nvPr>
        </p:nvSpPr>
        <p:spPr>
          <a:xfrm>
            <a:off x="2773599" y="333375"/>
            <a:ext cx="7796540" cy="6457949"/>
          </a:xfrm>
        </p:spPr>
        <p:txBody>
          <a:bodyPr>
            <a:normAutofit fontScale="77500" lnSpcReduction="20000"/>
          </a:bodyPr>
          <a:lstStyle/>
          <a:p>
            <a:r>
              <a:rPr lang="ru-RU" dirty="0"/>
              <a:t>6.11 </a:t>
            </a:r>
            <a:r>
              <a:rPr lang="en-US" dirty="0" err="1"/>
              <a:t>Государственная</a:t>
            </a:r>
            <a:r>
              <a:rPr lang="en-US" dirty="0"/>
              <a:t> </a:t>
            </a:r>
            <a:r>
              <a:rPr lang="en-US" dirty="0" err="1"/>
              <a:t>регистрация</a:t>
            </a:r>
            <a:r>
              <a:rPr lang="en-US" dirty="0"/>
              <a:t> </a:t>
            </a:r>
            <a:r>
              <a:rPr lang="en-US" dirty="0" err="1"/>
              <a:t>перехода</a:t>
            </a:r>
            <a:r>
              <a:rPr lang="en-US" dirty="0"/>
              <a:t> </a:t>
            </a:r>
            <a:r>
              <a:rPr lang="en-US" dirty="0" err="1"/>
              <a:t>права</a:t>
            </a:r>
            <a:r>
              <a:rPr lang="en-US" dirty="0"/>
              <a:t> </a:t>
            </a:r>
            <a:r>
              <a:rPr lang="en-US" dirty="0" err="1"/>
              <a:t>собственности</a:t>
            </a:r>
            <a:r>
              <a:rPr lang="en-US" dirty="0"/>
              <a:t> </a:t>
            </a:r>
            <a:r>
              <a:rPr lang="en-US" dirty="0" err="1"/>
              <a:t>на</a:t>
            </a:r>
            <a:r>
              <a:rPr lang="en-US" dirty="0"/>
              <a:t> </a:t>
            </a:r>
            <a:r>
              <a:rPr lang="en-US" dirty="0" err="1"/>
              <a:t>недвижимость</a:t>
            </a:r>
            <a:r>
              <a:rPr lang="en-US" dirty="0"/>
              <a:t>.</a:t>
            </a:r>
            <a:endParaRPr lang="ru-RU" dirty="0"/>
          </a:p>
          <a:p>
            <a:r>
              <a:rPr lang="ru-RU" dirty="0"/>
              <a:t>6.12 </a:t>
            </a:r>
            <a:r>
              <a:rPr lang="en-US" dirty="0" err="1"/>
              <a:t>Права</a:t>
            </a:r>
            <a:r>
              <a:rPr lang="en-US" dirty="0"/>
              <a:t> </a:t>
            </a:r>
            <a:r>
              <a:rPr lang="en-US" dirty="0" err="1"/>
              <a:t>на</a:t>
            </a:r>
            <a:r>
              <a:rPr lang="en-US" dirty="0"/>
              <a:t> </a:t>
            </a:r>
            <a:r>
              <a:rPr lang="en-US" dirty="0" err="1"/>
              <a:t>земельный</a:t>
            </a:r>
            <a:r>
              <a:rPr lang="en-US" dirty="0"/>
              <a:t> </a:t>
            </a:r>
            <a:r>
              <a:rPr lang="en-US" dirty="0" err="1"/>
              <a:t>участок</a:t>
            </a:r>
            <a:r>
              <a:rPr lang="en-US" dirty="0"/>
              <a:t> </a:t>
            </a:r>
            <a:r>
              <a:rPr lang="en-US" dirty="0" err="1"/>
              <a:t>при</a:t>
            </a:r>
            <a:r>
              <a:rPr lang="en-US" dirty="0"/>
              <a:t> </a:t>
            </a:r>
            <a:r>
              <a:rPr lang="en-US" dirty="0" err="1"/>
              <a:t>продаже</a:t>
            </a:r>
            <a:r>
              <a:rPr lang="en-US" dirty="0"/>
              <a:t> </a:t>
            </a:r>
            <a:r>
              <a:rPr lang="en-US" dirty="0" err="1"/>
              <a:t>здания</a:t>
            </a:r>
            <a:r>
              <a:rPr lang="en-US" dirty="0"/>
              <a:t> ,</a:t>
            </a:r>
            <a:r>
              <a:rPr lang="en-US" dirty="0" err="1"/>
              <a:t>сооружения</a:t>
            </a:r>
            <a:r>
              <a:rPr lang="en-US" dirty="0"/>
              <a:t> </a:t>
            </a:r>
            <a:r>
              <a:rPr lang="en-US" dirty="0" err="1"/>
              <a:t>или</a:t>
            </a:r>
            <a:r>
              <a:rPr lang="en-US" dirty="0"/>
              <a:t> </a:t>
            </a:r>
            <a:r>
              <a:rPr lang="en-US" dirty="0" err="1"/>
              <a:t>другой</a:t>
            </a:r>
            <a:endParaRPr lang="ru-RU" dirty="0"/>
          </a:p>
          <a:p>
            <a:r>
              <a:rPr lang="ru-RU" dirty="0"/>
              <a:t>6.13 </a:t>
            </a:r>
            <a:r>
              <a:rPr lang="en-US" dirty="0" err="1"/>
              <a:t>Предмет</a:t>
            </a:r>
            <a:r>
              <a:rPr lang="en-US" dirty="0"/>
              <a:t> в </a:t>
            </a:r>
            <a:r>
              <a:rPr lang="en-US" dirty="0" err="1"/>
              <a:t>договоре</a:t>
            </a:r>
            <a:r>
              <a:rPr lang="en-US" dirty="0"/>
              <a:t> </a:t>
            </a:r>
            <a:r>
              <a:rPr lang="en-US" dirty="0" err="1"/>
              <a:t>продажи</a:t>
            </a:r>
            <a:r>
              <a:rPr lang="en-US" dirty="0"/>
              <a:t> </a:t>
            </a:r>
            <a:r>
              <a:rPr lang="en-US" dirty="0" err="1"/>
              <a:t>недвижимости</a:t>
            </a:r>
            <a:r>
              <a:rPr lang="en-US" dirty="0"/>
              <a:t> </a:t>
            </a:r>
            <a:r>
              <a:rPr lang="en-US" dirty="0" err="1"/>
              <a:t>находящейся</a:t>
            </a:r>
            <a:r>
              <a:rPr lang="en-US" dirty="0"/>
              <a:t> </a:t>
            </a:r>
            <a:r>
              <a:rPr lang="en-US" dirty="0" err="1"/>
              <a:t>на</a:t>
            </a:r>
            <a:r>
              <a:rPr lang="en-US" dirty="0"/>
              <a:t> </a:t>
            </a:r>
            <a:r>
              <a:rPr lang="en-US" dirty="0" err="1"/>
              <a:t>нем</a:t>
            </a:r>
            <a:r>
              <a:rPr lang="en-US" dirty="0"/>
              <a:t> </a:t>
            </a:r>
            <a:r>
              <a:rPr lang="en-US" dirty="0" err="1"/>
              <a:t>недвижимости</a:t>
            </a:r>
            <a:endParaRPr lang="ru-RU" dirty="0"/>
          </a:p>
          <a:p>
            <a:r>
              <a:rPr lang="ru-RU" dirty="0"/>
              <a:t>6.14 </a:t>
            </a:r>
            <a:r>
              <a:rPr lang="en-US" dirty="0" err="1"/>
              <a:t>Цена</a:t>
            </a:r>
            <a:r>
              <a:rPr lang="en-US" dirty="0"/>
              <a:t> в </a:t>
            </a:r>
            <a:r>
              <a:rPr lang="en-US" dirty="0" err="1"/>
              <a:t>договоре</a:t>
            </a:r>
            <a:r>
              <a:rPr lang="en-US" dirty="0"/>
              <a:t> </a:t>
            </a:r>
            <a:r>
              <a:rPr lang="en-US" dirty="0" err="1"/>
              <a:t>продажи</a:t>
            </a:r>
            <a:r>
              <a:rPr lang="en-US" dirty="0"/>
              <a:t> </a:t>
            </a:r>
            <a:r>
              <a:rPr lang="en-US" dirty="0" err="1"/>
              <a:t>недвижимости</a:t>
            </a:r>
            <a:endParaRPr lang="ru-RU" dirty="0"/>
          </a:p>
          <a:p>
            <a:r>
              <a:rPr lang="ru-RU" dirty="0"/>
              <a:t>6.15 </a:t>
            </a:r>
            <a:r>
              <a:rPr lang="en-US" dirty="0" err="1"/>
              <a:t>Порядок</a:t>
            </a:r>
            <a:r>
              <a:rPr lang="en-US" dirty="0"/>
              <a:t> </a:t>
            </a:r>
            <a:r>
              <a:rPr lang="en-US" dirty="0" err="1"/>
              <a:t>передачи</a:t>
            </a:r>
            <a:r>
              <a:rPr lang="en-US" dirty="0"/>
              <a:t> </a:t>
            </a:r>
            <a:r>
              <a:rPr lang="en-US" dirty="0" err="1"/>
              <a:t>недвижимости</a:t>
            </a:r>
            <a:r>
              <a:rPr lang="en-US" dirty="0"/>
              <a:t>. </a:t>
            </a:r>
            <a:r>
              <a:rPr lang="en-US" dirty="0" err="1"/>
              <a:t>Последствия</a:t>
            </a:r>
            <a:r>
              <a:rPr lang="en-US" dirty="0"/>
              <a:t> </a:t>
            </a:r>
            <a:r>
              <a:rPr lang="en-US" dirty="0" err="1"/>
              <a:t>передачи</a:t>
            </a:r>
            <a:r>
              <a:rPr lang="en-US" dirty="0"/>
              <a:t> </a:t>
            </a:r>
            <a:r>
              <a:rPr lang="en-US" dirty="0" err="1"/>
              <a:t>недвижимости</a:t>
            </a:r>
            <a:r>
              <a:rPr lang="en-US" dirty="0"/>
              <a:t> </a:t>
            </a:r>
            <a:r>
              <a:rPr lang="en-US" dirty="0" err="1"/>
              <a:t>ненадлежащего</a:t>
            </a:r>
            <a:r>
              <a:rPr lang="en-US" dirty="0"/>
              <a:t> </a:t>
            </a:r>
            <a:r>
              <a:rPr lang="en-US" dirty="0" err="1"/>
              <a:t>качества</a:t>
            </a:r>
            <a:endParaRPr lang="ru-RU" dirty="0"/>
          </a:p>
          <a:p>
            <a:r>
              <a:rPr lang="ru-RU" dirty="0"/>
              <a:t>6.16 </a:t>
            </a:r>
            <a:r>
              <a:rPr lang="en-US" dirty="0" err="1"/>
              <a:t>Особенности</a:t>
            </a:r>
            <a:r>
              <a:rPr lang="en-US" dirty="0"/>
              <a:t> </a:t>
            </a:r>
            <a:r>
              <a:rPr lang="en-US" dirty="0" err="1"/>
              <a:t>продажи</a:t>
            </a:r>
            <a:r>
              <a:rPr lang="en-US" dirty="0"/>
              <a:t> </a:t>
            </a:r>
            <a:r>
              <a:rPr lang="en-US" dirty="0" err="1"/>
              <a:t>жилых</a:t>
            </a:r>
            <a:r>
              <a:rPr lang="en-US" dirty="0"/>
              <a:t> </a:t>
            </a:r>
            <a:r>
              <a:rPr lang="en-US" dirty="0" err="1"/>
              <a:t>помещений</a:t>
            </a:r>
            <a:r>
              <a:rPr lang="en-US" dirty="0"/>
              <a:t>.</a:t>
            </a:r>
            <a:endParaRPr lang="ru-RU" dirty="0"/>
          </a:p>
          <a:p>
            <a:r>
              <a:rPr lang="ru-RU" dirty="0"/>
              <a:t>6.17 </a:t>
            </a:r>
            <a:r>
              <a:rPr lang="en-US" dirty="0" err="1"/>
              <a:t>Договор</a:t>
            </a:r>
            <a:r>
              <a:rPr lang="en-US" dirty="0"/>
              <a:t> </a:t>
            </a:r>
            <a:r>
              <a:rPr lang="en-US" dirty="0" err="1"/>
              <a:t>продажи</a:t>
            </a:r>
            <a:r>
              <a:rPr lang="en-US" dirty="0"/>
              <a:t> </a:t>
            </a:r>
            <a:r>
              <a:rPr lang="en-US" dirty="0" err="1"/>
              <a:t>предприятия</a:t>
            </a:r>
            <a:r>
              <a:rPr lang="en-US" dirty="0"/>
              <a:t>. </a:t>
            </a:r>
            <a:r>
              <a:rPr lang="en-US" dirty="0" err="1"/>
              <a:t>Форма</a:t>
            </a:r>
            <a:r>
              <a:rPr lang="en-US" dirty="0"/>
              <a:t> и </a:t>
            </a:r>
            <a:r>
              <a:rPr lang="en-US" dirty="0" err="1"/>
              <a:t>государственная</a:t>
            </a:r>
            <a:r>
              <a:rPr lang="en-US" dirty="0"/>
              <a:t> </a:t>
            </a:r>
            <a:r>
              <a:rPr lang="en-US" dirty="0" err="1"/>
              <a:t>регистрация</a:t>
            </a:r>
            <a:r>
              <a:rPr lang="en-US" dirty="0"/>
              <a:t> </a:t>
            </a:r>
            <a:r>
              <a:rPr lang="en-US" dirty="0" err="1"/>
              <a:t>договора</a:t>
            </a:r>
            <a:r>
              <a:rPr lang="en-US" dirty="0"/>
              <a:t>. </a:t>
            </a:r>
            <a:r>
              <a:rPr lang="en-US" dirty="0" err="1"/>
              <a:t>Переход</a:t>
            </a:r>
            <a:r>
              <a:rPr lang="en-US" dirty="0"/>
              <a:t> </a:t>
            </a:r>
            <a:r>
              <a:rPr lang="en-US" dirty="0" err="1"/>
              <a:t>права</a:t>
            </a:r>
            <a:r>
              <a:rPr lang="en-US" dirty="0"/>
              <a:t> </a:t>
            </a:r>
            <a:r>
              <a:rPr lang="en-US" dirty="0" err="1"/>
              <a:t>собственности</a:t>
            </a:r>
            <a:r>
              <a:rPr lang="en-US" dirty="0"/>
              <a:t> </a:t>
            </a:r>
            <a:r>
              <a:rPr lang="en-US" dirty="0" err="1"/>
              <a:t>на</a:t>
            </a:r>
            <a:r>
              <a:rPr lang="en-US" dirty="0"/>
              <a:t> </a:t>
            </a:r>
            <a:r>
              <a:rPr lang="en-US" dirty="0" err="1"/>
              <a:t>предприятие</a:t>
            </a:r>
            <a:endParaRPr lang="ru-RU" dirty="0"/>
          </a:p>
          <a:p>
            <a:r>
              <a:rPr lang="ru-RU" dirty="0"/>
              <a:t>6.18 </a:t>
            </a:r>
            <a:r>
              <a:rPr lang="en-US" dirty="0" err="1"/>
              <a:t>Договор</a:t>
            </a:r>
            <a:r>
              <a:rPr lang="en-US" dirty="0"/>
              <a:t> </a:t>
            </a:r>
            <a:r>
              <a:rPr lang="en-US" dirty="0" err="1"/>
              <a:t>мены</a:t>
            </a:r>
            <a:endParaRPr lang="ru-RU" dirty="0"/>
          </a:p>
          <a:p>
            <a:r>
              <a:rPr lang="ru-RU" dirty="0"/>
              <a:t>6.19 </a:t>
            </a:r>
            <a:r>
              <a:rPr lang="en-US" dirty="0" err="1"/>
              <a:t>Договор</a:t>
            </a:r>
            <a:r>
              <a:rPr lang="en-US" dirty="0"/>
              <a:t> </a:t>
            </a:r>
            <a:r>
              <a:rPr lang="en-US" dirty="0" err="1"/>
              <a:t>дарения</a:t>
            </a:r>
            <a:endParaRPr lang="ru-RU" dirty="0"/>
          </a:p>
          <a:p>
            <a:r>
              <a:rPr lang="ru-RU" dirty="0"/>
              <a:t>6.20 </a:t>
            </a:r>
            <a:r>
              <a:rPr lang="en-US" dirty="0" err="1"/>
              <a:t>Рента</a:t>
            </a:r>
            <a:r>
              <a:rPr lang="en-US" dirty="0"/>
              <a:t>. </a:t>
            </a:r>
            <a:r>
              <a:rPr lang="en-US" dirty="0" err="1"/>
              <a:t>Пожизненное</a:t>
            </a:r>
            <a:r>
              <a:rPr lang="en-US" dirty="0"/>
              <a:t> </a:t>
            </a:r>
            <a:r>
              <a:rPr lang="en-US" dirty="0" err="1"/>
              <a:t>содержание</a:t>
            </a:r>
            <a:r>
              <a:rPr lang="en-US" dirty="0"/>
              <a:t> с </a:t>
            </a:r>
            <a:r>
              <a:rPr lang="en-US" dirty="0" err="1"/>
              <a:t>иждивением</a:t>
            </a:r>
            <a:r>
              <a:rPr lang="en-US" dirty="0"/>
              <a:t>.</a:t>
            </a:r>
            <a:r>
              <a:rPr lang="ru-RU" dirty="0"/>
              <a:t> Общие положения о ренте.</a:t>
            </a:r>
          </a:p>
          <a:p>
            <a:r>
              <a:rPr lang="ru-RU" dirty="0"/>
              <a:t>6.21 </a:t>
            </a:r>
            <a:r>
              <a:rPr lang="en-US" dirty="0" err="1"/>
              <a:t>Аренда</a:t>
            </a:r>
            <a:endParaRPr lang="ru-RU" dirty="0"/>
          </a:p>
        </p:txBody>
      </p:sp>
    </p:spTree>
    <p:extLst>
      <p:ext uri="{BB962C8B-B14F-4D97-AF65-F5344CB8AC3E}">
        <p14:creationId xmlns="" xmlns:p14="http://schemas.microsoft.com/office/powerpoint/2010/main" val="4244046766"/>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37BE938-49B2-4A27-AB72-1FE3812110F9}"/>
              </a:ext>
            </a:extLst>
          </p:cNvPr>
          <p:cNvSpPr>
            <a:spLocks noGrp="1"/>
          </p:cNvSpPr>
          <p:nvPr>
            <p:ph type="title"/>
          </p:nvPr>
        </p:nvSpPr>
        <p:spPr/>
        <p:txBody>
          <a:bodyPr>
            <a:normAutofit fontScale="90000"/>
          </a:bodyPr>
          <a:lstStyle/>
          <a:p>
            <a:r>
              <a:rPr lang="ru-RU" sz="2700" b="1" dirty="0"/>
              <a:t>6.1. Общие положения о договоре. Понятие и функции договора</a:t>
            </a:r>
            <a:r>
              <a:rPr lang="ru-RU" b="1" dirty="0"/>
              <a:t>.</a:t>
            </a:r>
            <a:br>
              <a:rPr lang="ru-RU" b="1" dirty="0"/>
            </a:br>
            <a:endParaRPr lang="ru-RU" dirty="0"/>
          </a:p>
        </p:txBody>
      </p:sp>
      <p:sp>
        <p:nvSpPr>
          <p:cNvPr id="3" name="Объект 2">
            <a:extLst>
              <a:ext uri="{FF2B5EF4-FFF2-40B4-BE49-F238E27FC236}">
                <a16:creationId xmlns="" xmlns:a16="http://schemas.microsoft.com/office/drawing/2014/main" id="{64DFB9C0-84DA-41BE-A949-5EF5CF4D621E}"/>
              </a:ext>
            </a:extLst>
          </p:cNvPr>
          <p:cNvSpPr>
            <a:spLocks noGrp="1"/>
          </p:cNvSpPr>
          <p:nvPr>
            <p:ph idx="1"/>
          </p:nvPr>
        </p:nvSpPr>
        <p:spPr>
          <a:xfrm>
            <a:off x="2773599" y="2052115"/>
            <a:ext cx="7796540" cy="4415360"/>
          </a:xfrm>
        </p:spPr>
        <p:txBody>
          <a:bodyPr>
            <a:normAutofit fontScale="85000" lnSpcReduction="20000"/>
          </a:bodyPr>
          <a:lstStyle/>
          <a:p>
            <a:r>
              <a:rPr lang="ru-RU" dirty="0"/>
              <a:t>Договором признается соглашение двух или нескольких лиц об установлении, изменении или прекращении гражданских прав и обязанностей (п. 1 ст. 420 ГК РФ).</a:t>
            </a:r>
            <a:endParaRPr lang="ru-RU" b="1" dirty="0"/>
          </a:p>
          <a:p>
            <a:r>
              <a:rPr lang="ru-RU" dirty="0"/>
              <a:t>Договор есть разновидность сделки — юридического факта. Как любая сделка, договор представляет собой правомерное действие, направленное на определенные последствия.</a:t>
            </a:r>
            <a:endParaRPr lang="ru-RU" b="1" dirty="0"/>
          </a:p>
          <a:p>
            <a:r>
              <a:rPr lang="ru-RU" dirty="0"/>
              <a:t>Правомерность и направленность договора обусловливают его организационную функцию, в процессе реализации которой формируются связи субъектов гражданского права.</a:t>
            </a:r>
            <a:endParaRPr lang="ru-RU" b="1" dirty="0"/>
          </a:p>
          <a:p>
            <a:r>
              <a:rPr lang="ru-RU" dirty="0"/>
              <a:t>Значение договора не ограничивается его организационной функцией. Он выполняет и регулятивную функцию, оказывает активное воздействие на имущественные связи субъектов. Такое воздействие осуществляется не непосредственно, а через систему субъективных прав и обязанностей.</a:t>
            </a:r>
            <a:endParaRPr lang="ru-RU" b="1" dirty="0"/>
          </a:p>
          <a:p>
            <a:endParaRPr lang="ru-RU" dirty="0"/>
          </a:p>
        </p:txBody>
      </p:sp>
    </p:spTree>
    <p:extLst>
      <p:ext uri="{BB962C8B-B14F-4D97-AF65-F5344CB8AC3E}">
        <p14:creationId xmlns="" xmlns:p14="http://schemas.microsoft.com/office/powerpoint/2010/main" val="1296769580"/>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5BDFE35-B9F8-443B-A5FD-66273910462B}"/>
              </a:ext>
            </a:extLst>
          </p:cNvPr>
          <p:cNvSpPr>
            <a:spLocks noGrp="1"/>
          </p:cNvSpPr>
          <p:nvPr>
            <p:ph idx="1"/>
          </p:nvPr>
        </p:nvSpPr>
        <p:spPr>
          <a:xfrm>
            <a:off x="2773599" y="1381125"/>
            <a:ext cx="7796540" cy="5257800"/>
          </a:xfrm>
        </p:spPr>
        <p:txBody>
          <a:bodyPr>
            <a:normAutofit fontScale="77500" lnSpcReduction="20000"/>
          </a:bodyPr>
          <a:lstStyle/>
          <a:p>
            <a:r>
              <a:rPr lang="ru-RU" dirty="0"/>
              <a:t>Организационная и регулятивная функции договора обусловливают его эффективность и широкое применение. Договор является тем необходимым средством, с помощью которого опосредуется широкий круг общественных отношений в сфере товарно-денежного оборота.</a:t>
            </a:r>
            <a:endParaRPr lang="ru-RU" b="1" dirty="0"/>
          </a:p>
          <a:p>
            <a:r>
              <a:rPr lang="ru-RU" dirty="0"/>
              <a:t>Указанные отношения складываются между субъектами гражданского права и отличаются большим разнообразием. Поэтому и договоры, опосредующие различные группы общественных отношений, также характеризуются соответствующими особенностями. Например, существенной спецификой обладают договоры в области предпринимательства, в отношениях с участием граждан-потребителей.</a:t>
            </a:r>
            <a:endParaRPr lang="ru-RU" b="1" dirty="0"/>
          </a:p>
          <a:p>
            <a:r>
              <a:rPr lang="ru-RU" dirty="0"/>
              <a:t>Договор — юридический факт, и имущественные отношения (правоотношения), на организацию и регулирование которых он направлен, — самостоятельные явления, каждое из которых обладает своим собственным содержанием.</a:t>
            </a:r>
          </a:p>
          <a:p>
            <a:r>
              <a:rPr lang="ru-RU" dirty="0"/>
              <a:t>Необходимо учитывать, что термин "договор" используется для обозначения не только юридического факта (двусторонней и многосторонней сделки), но и обязательственного правоотношения, возникающего из договора.</a:t>
            </a:r>
            <a:endParaRPr lang="ru-RU" b="1" dirty="0"/>
          </a:p>
          <a:p>
            <a:endParaRPr lang="ru-RU" b="1" dirty="0"/>
          </a:p>
          <a:p>
            <a:endParaRPr lang="ru-RU" dirty="0"/>
          </a:p>
        </p:txBody>
      </p:sp>
    </p:spTree>
    <p:extLst>
      <p:ext uri="{BB962C8B-B14F-4D97-AF65-F5344CB8AC3E}">
        <p14:creationId xmlns="" xmlns:p14="http://schemas.microsoft.com/office/powerpoint/2010/main" val="379902182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E04850B4-C16C-4829-A184-92B3A6E57FCF}"/>
              </a:ext>
            </a:extLst>
          </p:cNvPr>
          <p:cNvSpPr>
            <a:spLocks noGrp="1"/>
          </p:cNvSpPr>
          <p:nvPr>
            <p:ph idx="1"/>
          </p:nvPr>
        </p:nvSpPr>
        <p:spPr>
          <a:xfrm>
            <a:off x="2773599" y="1057275"/>
            <a:ext cx="7796540" cy="6105525"/>
          </a:xfrm>
        </p:spPr>
        <p:txBody>
          <a:bodyPr>
            <a:normAutofit fontScale="85000" lnSpcReduction="10000"/>
          </a:bodyPr>
          <a:lstStyle/>
          <a:p>
            <a:r>
              <a:rPr lang="ru-RU" dirty="0"/>
              <a:t>Договором также называют документ, в котором фиксируется юридический факт — соглашение.</a:t>
            </a:r>
            <a:endParaRPr lang="ru-RU" b="1" dirty="0"/>
          </a:p>
          <a:p>
            <a:r>
              <a:rPr lang="ru-RU" dirty="0"/>
              <a:t>В Гражданском кодексе РФ положениям о договоре посвящен второй подраздел общей части обязательственного права, состоящий из трех глав: глава 27 "Понятие и условия договора", глава 28 "Заключение договора", глава 29 "Изменение и расторжение договора".</a:t>
            </a:r>
            <a:endParaRPr lang="ru-RU" b="1" dirty="0"/>
          </a:p>
          <a:p>
            <a:r>
              <a:rPr lang="ru-RU" dirty="0"/>
              <a:t>Указанные положения распространяются на все договоры. Исключения составляют многосторонние договоры, к которым общие положения применяются, если это не противоречит многостороннему характеру таких договоров (п. 4 ст. 420 ГК РФ.).</a:t>
            </a:r>
            <a:endParaRPr lang="ru-RU" b="1" dirty="0"/>
          </a:p>
          <a:p>
            <a:r>
              <a:rPr lang="ru-RU" dirty="0"/>
              <a:t>К договорам применяются нормы других разделов ГК РФ. Как уже отмечалось, договор — это всегда сделка, но не всякая сделка является договором. Односторонние сделки не могут быть договором, поскольку для него необходимо волеизъявление не менее чем двух сторон. Именно поэтому на договоры распространяются правила лишь о двусторонних и многосторонних сделках (п. 2 ст. 420 ГК).</a:t>
            </a:r>
            <a:endParaRPr lang="ru-RU" b="1" dirty="0"/>
          </a:p>
          <a:p>
            <a:endParaRPr lang="ru-RU" dirty="0"/>
          </a:p>
        </p:txBody>
      </p:sp>
    </p:spTree>
    <p:extLst>
      <p:ext uri="{BB962C8B-B14F-4D97-AF65-F5344CB8AC3E}">
        <p14:creationId xmlns="" xmlns:p14="http://schemas.microsoft.com/office/powerpoint/2010/main" val="76975041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3249313-616C-45B1-BE38-96D9B7874B11}"/>
              </a:ext>
            </a:extLst>
          </p:cNvPr>
          <p:cNvSpPr>
            <a:spLocks noGrp="1"/>
          </p:cNvSpPr>
          <p:nvPr>
            <p:ph type="title"/>
          </p:nvPr>
        </p:nvSpPr>
        <p:spPr/>
        <p:txBody>
          <a:bodyPr/>
          <a:lstStyle/>
          <a:p>
            <a:r>
              <a:rPr lang="ru-RU" sz="2400" b="1" dirty="0"/>
              <a:t>6.2. Свобода договора</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AFEECC61-B9EC-4969-91D1-1A48FBB58684}"/>
              </a:ext>
            </a:extLst>
          </p:cNvPr>
          <p:cNvSpPr>
            <a:spLocks noGrp="1"/>
          </p:cNvSpPr>
          <p:nvPr>
            <p:ph idx="1"/>
          </p:nvPr>
        </p:nvSpPr>
        <p:spPr>
          <a:xfrm>
            <a:off x="2773599" y="1285875"/>
            <a:ext cx="7796540" cy="5334000"/>
          </a:xfrm>
        </p:spPr>
        <p:txBody>
          <a:bodyPr>
            <a:normAutofit fontScale="85000" lnSpcReduction="20000"/>
          </a:bodyPr>
          <a:lstStyle/>
          <a:p>
            <a:r>
              <a:rPr lang="ru-RU" dirty="0"/>
              <a:t>Одним из основных начал гражданского законодательства ГК РФ определил принцип свободы договора (п. 1 ст. 1 ГК РФ), который находит закрепление и развитие во многих других статья Гражданского кодекса. В общих положениях Кодекса о договоре сформулированы специальные правила о свободе договора (ст. 421).</a:t>
            </a:r>
            <a:endParaRPr lang="ru-RU" b="1" dirty="0"/>
          </a:p>
          <a:p>
            <a:r>
              <a:rPr lang="ru-RU" dirty="0"/>
              <a:t>Суть этого принципа заключается в том, что субъекты гражданских правоотношений самостоятельно распоряжаются своими правами, приобретая и осуществляя их своей волей и в своем интересе.</a:t>
            </a:r>
            <a:endParaRPr lang="ru-RU" b="1" dirty="0"/>
          </a:p>
          <a:p>
            <a:r>
              <a:rPr lang="ru-RU" dirty="0"/>
              <a:t>Граждане и юридические лица сами решают, заключать им договор или нет, выбирают своих будущих контрагентов. Никого нельзя обязать вступить в договорные отношения. Исключения составляют случаи, когда это предусмотрено законом, либо сами субъекты добровольно возложили на себя такую обязанность (например, по предварительному договору).</a:t>
            </a:r>
            <a:endParaRPr lang="ru-RU" b="1" dirty="0"/>
          </a:p>
          <a:p>
            <a:r>
              <a:rPr lang="ru-RU" dirty="0"/>
              <a:t>Стороны могут заключить договор как предусмотренный, так и не предусмотренный законом или иными правовыми актами. Необходимо лишь, чтобы он не противоречил закону (ст. 8 ГК РФ).</a:t>
            </a:r>
            <a:endParaRPr lang="ru-RU" b="1" dirty="0"/>
          </a:p>
          <a:p>
            <a:endParaRPr lang="ru-RU" dirty="0"/>
          </a:p>
        </p:txBody>
      </p:sp>
    </p:spTree>
    <p:extLst>
      <p:ext uri="{BB962C8B-B14F-4D97-AF65-F5344CB8AC3E}">
        <p14:creationId xmlns="" xmlns:p14="http://schemas.microsoft.com/office/powerpoint/2010/main" val="4122112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95470FD-D6DD-43B6-BBDD-A3E2E30FDE37}"/>
              </a:ext>
            </a:extLst>
          </p:cNvPr>
          <p:cNvSpPr>
            <a:spLocks noGrp="1"/>
          </p:cNvSpPr>
          <p:nvPr>
            <p:ph idx="1"/>
          </p:nvPr>
        </p:nvSpPr>
        <p:spPr>
          <a:xfrm>
            <a:off x="2773599" y="1295400"/>
            <a:ext cx="7796540" cy="4754544"/>
          </a:xfrm>
        </p:spPr>
        <p:txBody>
          <a:bodyPr>
            <a:normAutofit fontScale="92500" lnSpcReduction="10000"/>
          </a:bodyPr>
          <a:lstStyle/>
          <a:p>
            <a:r>
              <a:rPr lang="ru-RU" dirty="0"/>
              <a:t>Охранительная функция включает в себя два компонента. </a:t>
            </a:r>
          </a:p>
          <a:p>
            <a:r>
              <a:rPr lang="ru-RU" dirty="0"/>
              <a:t>Во-первых, предупреждение правонарушений –охранительно-предупредительная (превентивная) функция. Она реализуется, если субъекты правоотношений надлежащим образом исполняют свои активные обязанности и воздерживаются от совершения запрещенных действий.</a:t>
            </a:r>
            <a:endParaRPr lang="ru-RU" b="1" dirty="0"/>
          </a:p>
          <a:p>
            <a:r>
              <a:rPr lang="ru-RU" dirty="0"/>
              <a:t>Если же правонарушение уже произошло, вступает в действие второй компонент - защита нарушенных гражданских прав. С учетом эквивалентно-возмездного характера отношений, регулируемых гражданским правом, меры гражданско-правовой защиты носят в основном имущественный характер и направлены на восстановление положения потерпевшего субъекта, существовавшего до правонарушения.</a:t>
            </a:r>
            <a:endParaRPr lang="ru-RU" b="1" dirty="0"/>
          </a:p>
          <a:p>
            <a:endParaRPr lang="ru-RU" dirty="0"/>
          </a:p>
        </p:txBody>
      </p:sp>
    </p:spTree>
    <p:extLst>
      <p:ext uri="{BB962C8B-B14F-4D97-AF65-F5344CB8AC3E}">
        <p14:creationId xmlns="" xmlns:p14="http://schemas.microsoft.com/office/powerpoint/2010/main" val="289257750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EBCD656-8DCC-4D52-9126-948C7EACC359}"/>
              </a:ext>
            </a:extLst>
          </p:cNvPr>
          <p:cNvSpPr>
            <a:spLocks noGrp="1"/>
          </p:cNvSpPr>
          <p:nvPr>
            <p:ph idx="1"/>
          </p:nvPr>
        </p:nvSpPr>
        <p:spPr>
          <a:xfrm>
            <a:off x="2773599" y="819150"/>
            <a:ext cx="7796540" cy="6038850"/>
          </a:xfrm>
        </p:spPr>
        <p:txBody>
          <a:bodyPr>
            <a:normAutofit fontScale="85000" lnSpcReduction="10000"/>
          </a:bodyPr>
          <a:lstStyle/>
          <a:p>
            <a:r>
              <a:rPr lang="ru-RU" dirty="0"/>
              <a:t>Содержание договора определяется по усмотрению сторон, если иное не предусмотрено законом, другими правовыми актами.</a:t>
            </a:r>
            <a:endParaRPr lang="ru-RU" b="1" dirty="0"/>
          </a:p>
          <a:p>
            <a:r>
              <a:rPr lang="ru-RU" dirty="0"/>
              <a:t>Свобода договора.</a:t>
            </a:r>
            <a:endParaRPr lang="ru-RU" b="1" dirty="0"/>
          </a:p>
          <a:p>
            <a:r>
              <a:rPr lang="ru-RU" dirty="0"/>
              <a:t>1. Граждане и юридические лица свободны в заключении договора.</a:t>
            </a:r>
            <a:endParaRPr lang="ru-RU" b="1" dirty="0"/>
          </a:p>
          <a:p>
            <a:r>
              <a:rPr lang="ru-RU" dirty="0"/>
              <a:t>Понуждение к заключению договора не допускается, за исключением случаев, когда обязанность заключить договор предусмотрена ГК РФ, законом или добровольно принятым обязательством.</a:t>
            </a:r>
            <a:endParaRPr lang="ru-RU" b="1" dirty="0"/>
          </a:p>
          <a:p>
            <a:r>
              <a:rPr lang="ru-RU" dirty="0"/>
              <a:t>2. Стороны могут заключить договор, как предусмотренный, так и не предусмотренный законом или иными правовыми актами.</a:t>
            </a:r>
            <a:endParaRPr lang="ru-RU" b="1" dirty="0"/>
          </a:p>
          <a:p>
            <a:r>
              <a:rPr lang="ru-RU" dirty="0"/>
              <a:t>3. Стороны могут заключить договор, в котором содержатся элементы различных договоров, предусмотренных законом или иными правовыми актами (смешанный договор). К отношениям сторон по смешанному договору применяются в соответствующих частях правила о договорах, элементы которых содержатся в смешанном договоре, если иное не вытекает из соглашения сторон или существа смешанного договора.</a:t>
            </a:r>
            <a:endParaRPr lang="ru-RU" b="1" dirty="0"/>
          </a:p>
          <a:p>
            <a:endParaRPr lang="ru-RU" dirty="0"/>
          </a:p>
        </p:txBody>
      </p:sp>
    </p:spTree>
    <p:extLst>
      <p:ext uri="{BB962C8B-B14F-4D97-AF65-F5344CB8AC3E}">
        <p14:creationId xmlns="" xmlns:p14="http://schemas.microsoft.com/office/powerpoint/2010/main" val="66154439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2F99A4D-D055-496A-98AA-2F9D3655034B}"/>
              </a:ext>
            </a:extLst>
          </p:cNvPr>
          <p:cNvSpPr>
            <a:spLocks noGrp="1"/>
          </p:cNvSpPr>
          <p:nvPr>
            <p:ph idx="1"/>
          </p:nvPr>
        </p:nvSpPr>
        <p:spPr>
          <a:xfrm>
            <a:off x="2773599" y="1842566"/>
            <a:ext cx="7796540" cy="3997828"/>
          </a:xfrm>
        </p:spPr>
        <p:txBody>
          <a:bodyPr>
            <a:normAutofit fontScale="85000" lnSpcReduction="10000"/>
          </a:bodyPr>
          <a:lstStyle/>
          <a:p>
            <a:r>
              <a:rPr lang="ru-RU" dirty="0"/>
              <a:t>4. Условия договора определяются по усмотрению сторон, кроме случаев, когда содержание соответствующего условия предписано законом или иными правовыми актами (</a:t>
            </a:r>
            <a:r>
              <a:rPr lang="ru-RU" dirty="0">
                <a:hlinkClick r:id="rId2" tooltip="СТ 422 ГК РФ"/>
              </a:rPr>
              <a:t>статья 422</a:t>
            </a:r>
            <a:r>
              <a:rPr lang="ru-RU" dirty="0"/>
              <a:t> ГК РФ).</a:t>
            </a:r>
          </a:p>
          <a:p>
            <a:r>
              <a:rPr lang="ru-RU" dirty="0"/>
              <a:t>В случаях, когда условие договора предусмотрено нормой, которая применяется постольку, поскольку соглашением сторон не установлено иное (диспозитивная норма), стороны могут своим соглашением исключить ее применение либо установить условие, отличное от предусмотренного в ней. При отсутствии такого соглашения условие договора определяется диспозитивной нормой.</a:t>
            </a:r>
            <a:endParaRPr lang="ru-RU" b="1" dirty="0"/>
          </a:p>
          <a:p>
            <a:r>
              <a:rPr lang="ru-RU" dirty="0"/>
              <a:t>5. Если условие договора не определено сторонами или диспозитивной нормой, соответствующие условия определяются обычаями делового оборота, применимыми к отношениям сторон.</a:t>
            </a:r>
            <a:endParaRPr lang="ru-RU" b="1" dirty="0"/>
          </a:p>
          <a:p>
            <a:endParaRPr lang="ru-RU" dirty="0"/>
          </a:p>
        </p:txBody>
      </p:sp>
    </p:spTree>
    <p:extLst>
      <p:ext uri="{BB962C8B-B14F-4D97-AF65-F5344CB8AC3E}">
        <p14:creationId xmlns="" xmlns:p14="http://schemas.microsoft.com/office/powerpoint/2010/main" val="409422992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D3F4ECF-9D7A-4A8F-9563-1BB97226C4B1}"/>
              </a:ext>
            </a:extLst>
          </p:cNvPr>
          <p:cNvSpPr>
            <a:spLocks noGrp="1"/>
          </p:cNvSpPr>
          <p:nvPr>
            <p:ph type="title"/>
          </p:nvPr>
        </p:nvSpPr>
        <p:spPr/>
        <p:txBody>
          <a:bodyPr>
            <a:normAutofit/>
          </a:bodyPr>
          <a:lstStyle/>
          <a:p>
            <a:r>
              <a:rPr lang="ru-RU" sz="2400" b="1" dirty="0"/>
              <a:t>6.3. Виды договоров. Предварительный договор.</a:t>
            </a:r>
            <a:br>
              <a:rPr lang="ru-RU" sz="2400" b="1" dirty="0"/>
            </a:br>
            <a:endParaRPr lang="ru-RU" sz="2400" dirty="0"/>
          </a:p>
        </p:txBody>
      </p:sp>
      <p:sp>
        <p:nvSpPr>
          <p:cNvPr id="3" name="Объект 2">
            <a:extLst>
              <a:ext uri="{FF2B5EF4-FFF2-40B4-BE49-F238E27FC236}">
                <a16:creationId xmlns="" xmlns:a16="http://schemas.microsoft.com/office/drawing/2014/main" id="{C716A31D-65AE-4F65-88DB-DDDC760E8395}"/>
              </a:ext>
            </a:extLst>
          </p:cNvPr>
          <p:cNvSpPr>
            <a:spLocks noGrp="1"/>
          </p:cNvSpPr>
          <p:nvPr>
            <p:ph idx="1"/>
          </p:nvPr>
        </p:nvSpPr>
        <p:spPr>
          <a:xfrm>
            <a:off x="2773599" y="1676400"/>
            <a:ext cx="7796540" cy="4554519"/>
          </a:xfrm>
        </p:spPr>
        <p:txBody>
          <a:bodyPr>
            <a:normAutofit fontScale="85000" lnSpcReduction="20000"/>
          </a:bodyPr>
          <a:lstStyle/>
          <a:p>
            <a:r>
              <a:rPr lang="ru-RU" dirty="0"/>
              <a:t>Классификация договоров представляет собой деление их на определенные группы с учетом тех или иных критериев (свойств, признаков договоров).</a:t>
            </a:r>
            <a:endParaRPr lang="ru-RU" b="1" dirty="0"/>
          </a:p>
          <a:p>
            <a:r>
              <a:rPr lang="ru-RU" dirty="0"/>
              <a:t>В основу разграничения положены такие критерии, которые позволяют выявлять содержание отдельных групп договоров, их различия, сходство.</a:t>
            </a:r>
            <a:endParaRPr lang="ru-RU" b="1" dirty="0"/>
          </a:p>
          <a:p>
            <a:r>
              <a:rPr lang="ru-RU" dirty="0"/>
              <a:t>Договоры имущественные и организационные. Критерием такой дифференциации является характер общественных отношений (их правовой формы), на возникновение (изменение, прекращение) которых направлены договоры.</a:t>
            </a:r>
            <a:endParaRPr lang="ru-RU" b="1" dirty="0"/>
          </a:p>
          <a:p>
            <a:r>
              <a:rPr lang="ru-RU" dirty="0"/>
              <a:t>Имущественные договоры касаются материальных благ и характеризуются большим разнообразием. Это могут быть отношения, связанные с передачей имущества (купля-продажа), выполнением работ (подряд), оказанием услуг (перевозка, страхование).</a:t>
            </a:r>
            <a:endParaRPr lang="ru-RU" b="1" dirty="0"/>
          </a:p>
          <a:p>
            <a:endParaRPr lang="ru-RU" dirty="0"/>
          </a:p>
        </p:txBody>
      </p:sp>
    </p:spTree>
    <p:extLst>
      <p:ext uri="{BB962C8B-B14F-4D97-AF65-F5344CB8AC3E}">
        <p14:creationId xmlns="" xmlns:p14="http://schemas.microsoft.com/office/powerpoint/2010/main" val="2579518032"/>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0298A34-BF45-4F76-853F-CFA7177EA000}"/>
              </a:ext>
            </a:extLst>
          </p:cNvPr>
          <p:cNvSpPr>
            <a:spLocks noGrp="1"/>
          </p:cNvSpPr>
          <p:nvPr>
            <p:ph idx="1"/>
          </p:nvPr>
        </p:nvSpPr>
        <p:spPr/>
        <p:txBody>
          <a:bodyPr/>
          <a:lstStyle/>
          <a:p>
            <a:r>
              <a:rPr lang="ru-RU" dirty="0"/>
              <a:t>Организационные договоры не порождают непосредственно имущественных последствий, они лишь создают для этого необходимые предпосылки.</a:t>
            </a:r>
            <a:endParaRPr lang="ru-RU" b="1" dirty="0"/>
          </a:p>
          <a:p>
            <a:r>
              <a:rPr lang="ru-RU" dirty="0"/>
              <a:t>Отношения (правоотношения), которые возникают (изменяются, прекращаются) на основе таких договоров, носят организационный характер. К их числу относятся договоры на организацию перевозок грузов автомобильным транспортом, навигационные, предварительные, учредительные и некоторые другие.</a:t>
            </a:r>
            <a:endParaRPr lang="ru-RU" b="1" dirty="0"/>
          </a:p>
          <a:p>
            <a:endParaRPr lang="ru-RU" dirty="0"/>
          </a:p>
        </p:txBody>
      </p:sp>
    </p:spTree>
    <p:extLst>
      <p:ext uri="{BB962C8B-B14F-4D97-AF65-F5344CB8AC3E}">
        <p14:creationId xmlns="" xmlns:p14="http://schemas.microsoft.com/office/powerpoint/2010/main" val="155450134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B3F79D2-4ABB-4D22-B943-B0D00026F569}"/>
              </a:ext>
            </a:extLst>
          </p:cNvPr>
          <p:cNvSpPr>
            <a:spLocks noGrp="1"/>
          </p:cNvSpPr>
          <p:nvPr>
            <p:ph idx="1"/>
          </p:nvPr>
        </p:nvSpPr>
        <p:spPr/>
        <p:txBody>
          <a:bodyPr>
            <a:normAutofit fontScale="92500" lnSpcReduction="20000"/>
          </a:bodyPr>
          <a:lstStyle/>
          <a:p>
            <a:r>
              <a:rPr lang="ru-RU" sz="2600" b="1" dirty="0"/>
              <a:t>Консенсуальные и реальные договоры.</a:t>
            </a:r>
            <a:r>
              <a:rPr lang="ru-RU" sz="2600" dirty="0"/>
              <a:t> </a:t>
            </a:r>
          </a:p>
          <a:p>
            <a:r>
              <a:rPr lang="ru-RU" dirty="0"/>
              <a:t>Такое деление проводится по способу заключения договора. Для заключения консенсуального договора достаточно достичь соглашения по всем существенным условиям договора. С этого момента договор считается заключенным.</a:t>
            </a:r>
            <a:endParaRPr lang="ru-RU" b="1" dirty="0"/>
          </a:p>
          <a:p>
            <a:r>
              <a:rPr lang="ru-RU" dirty="0"/>
              <a:t>Для заключения же реального договора необходима, кроме того, передача имущества.</a:t>
            </a:r>
            <a:endParaRPr lang="ru-RU" b="1" dirty="0"/>
          </a:p>
          <a:p>
            <a:r>
              <a:rPr lang="ru-RU" dirty="0"/>
              <a:t>Абсолютное большинство договоров — консенсуальны. Реальными, например, являются договоры на перевозку железнодорожным транспортом и некоторые другие.</a:t>
            </a:r>
            <a:endParaRPr lang="ru-RU" b="1" dirty="0"/>
          </a:p>
          <a:p>
            <a:endParaRPr lang="ru-RU" dirty="0"/>
          </a:p>
        </p:txBody>
      </p:sp>
    </p:spTree>
    <p:extLst>
      <p:ext uri="{BB962C8B-B14F-4D97-AF65-F5344CB8AC3E}">
        <p14:creationId xmlns="" xmlns:p14="http://schemas.microsoft.com/office/powerpoint/2010/main" val="82705244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19412DA-B9CD-4148-8FF7-2951C1CB5133}"/>
              </a:ext>
            </a:extLst>
          </p:cNvPr>
          <p:cNvSpPr>
            <a:spLocks noGrp="1"/>
          </p:cNvSpPr>
          <p:nvPr>
            <p:ph idx="1"/>
          </p:nvPr>
        </p:nvSpPr>
        <p:spPr>
          <a:xfrm>
            <a:off x="2773599" y="1514475"/>
            <a:ext cx="7796540" cy="4535469"/>
          </a:xfrm>
        </p:spPr>
        <p:txBody>
          <a:bodyPr>
            <a:normAutofit fontScale="85000" lnSpcReduction="20000"/>
          </a:bodyPr>
          <a:lstStyle/>
          <a:p>
            <a:r>
              <a:rPr lang="ru-RU" sz="2800" b="1" dirty="0"/>
              <a:t>Двусторонние и многосторонние договоры.</a:t>
            </a:r>
            <a:r>
              <a:rPr lang="ru-RU" sz="2800" dirty="0"/>
              <a:t> </a:t>
            </a:r>
          </a:p>
          <a:p>
            <a:r>
              <a:rPr lang="ru-RU" dirty="0"/>
              <a:t>В зависимости от того, волеизъявление скольких сторон необходимо для заключения соответствующего договора, договоры могут быть двусторонними и многосторонними.</a:t>
            </a:r>
            <a:endParaRPr lang="ru-RU" b="1" dirty="0"/>
          </a:p>
          <a:p>
            <a:r>
              <a:rPr lang="ru-RU" dirty="0"/>
              <a:t>Для заключения двустороннего договора необходимо волеизъявление двух, для многостороннего — более чем двух сторон.</a:t>
            </a:r>
            <a:endParaRPr lang="ru-RU" b="1" dirty="0"/>
          </a:p>
          <a:p>
            <a:r>
              <a:rPr lang="ru-RU" dirty="0"/>
              <a:t>Указанные договоры существенно различаются по тем последствиям, которые они вызывают. Двусторонние договоры порождают у сторон субъективные права и обязанности, имеющие встречную направленность. Субъективные права и обязанности одной стороны корреспондируют субъективным обязанностям и правам другой. Так, субъективное право покупателя потребовать от продавца передачи вещи корреспондирует субъективной обязанности продавца передать ее.</a:t>
            </a:r>
            <a:endParaRPr lang="ru-RU" b="1" dirty="0"/>
          </a:p>
          <a:p>
            <a:endParaRPr lang="ru-RU" dirty="0"/>
          </a:p>
        </p:txBody>
      </p:sp>
    </p:spTree>
    <p:extLst>
      <p:ext uri="{BB962C8B-B14F-4D97-AF65-F5344CB8AC3E}">
        <p14:creationId xmlns="" xmlns:p14="http://schemas.microsoft.com/office/powerpoint/2010/main" val="266160874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4B5B8BD-2E83-4E1B-BFE5-92179D988282}"/>
              </a:ext>
            </a:extLst>
          </p:cNvPr>
          <p:cNvSpPr>
            <a:spLocks noGrp="1"/>
          </p:cNvSpPr>
          <p:nvPr>
            <p:ph idx="1"/>
          </p:nvPr>
        </p:nvSpPr>
        <p:spPr>
          <a:xfrm>
            <a:off x="2773599" y="685799"/>
            <a:ext cx="7796540" cy="6105525"/>
          </a:xfrm>
        </p:spPr>
        <p:txBody>
          <a:bodyPr>
            <a:normAutofit fontScale="85000" lnSpcReduction="20000"/>
          </a:bodyPr>
          <a:lstStyle/>
          <a:p>
            <a:r>
              <a:rPr lang="ru-RU" dirty="0"/>
              <a:t>В многосторонних договорах такой </a:t>
            </a:r>
            <a:r>
              <a:rPr lang="ru-RU" dirty="0" err="1"/>
              <a:t>встречности</a:t>
            </a:r>
            <a:r>
              <a:rPr lang="ru-RU" dirty="0"/>
              <a:t> нет, но есть </a:t>
            </a:r>
            <a:r>
              <a:rPr lang="ru-RU" dirty="0" err="1"/>
              <a:t>сонаправленность</a:t>
            </a:r>
            <a:r>
              <a:rPr lang="ru-RU" dirty="0"/>
              <a:t> воли участников договора субъективных прав и обязанностей.</a:t>
            </a:r>
            <a:endParaRPr lang="ru-RU" b="1" dirty="0"/>
          </a:p>
          <a:p>
            <a:r>
              <a:rPr lang="ru-RU" dirty="0" err="1"/>
              <a:t>Одностороннеобязывающие</a:t>
            </a:r>
            <a:r>
              <a:rPr lang="ru-RU" dirty="0"/>
              <a:t> и </a:t>
            </a:r>
            <a:r>
              <a:rPr lang="ru-RU" dirty="0" err="1"/>
              <a:t>двустороннеобязывающие</a:t>
            </a:r>
            <a:r>
              <a:rPr lang="ru-RU" dirty="0"/>
              <a:t> договоры. Критерий дифференциации — характер распределения прав и обязанностей, возникающих у сторон.</a:t>
            </a:r>
            <a:endParaRPr lang="ru-RU" b="1" dirty="0"/>
          </a:p>
          <a:p>
            <a:r>
              <a:rPr lang="ru-RU" dirty="0"/>
              <a:t>При заключении </a:t>
            </a:r>
            <a:r>
              <a:rPr lang="ru-RU" dirty="0" err="1"/>
              <a:t>одностороннеобязывающих</a:t>
            </a:r>
            <a:r>
              <a:rPr lang="ru-RU" dirty="0"/>
              <a:t> договоров у одной стороны возникают только права, у другой — только обязанности. Таких договоров относительно немного.</a:t>
            </a:r>
            <a:endParaRPr lang="ru-RU" b="1" dirty="0"/>
          </a:p>
          <a:p>
            <a:r>
              <a:rPr lang="ru-RU" dirty="0" err="1"/>
              <a:t>Двустороннеобязывающие</a:t>
            </a:r>
            <a:r>
              <a:rPr lang="ru-RU" dirty="0"/>
              <a:t> (взаимные) договоры порождают права и обязанности у обеих сторон.</a:t>
            </a:r>
            <a:endParaRPr lang="ru-RU" b="1" dirty="0"/>
          </a:p>
          <a:p>
            <a:r>
              <a:rPr lang="ru-RU" dirty="0"/>
              <a:t>Абсолютное большинство договоров — взаимные: купли-продажи, поставки, перевозки и другие.</a:t>
            </a:r>
            <a:endParaRPr lang="ru-RU" b="1" dirty="0"/>
          </a:p>
          <a:p>
            <a:r>
              <a:rPr lang="ru-RU" dirty="0"/>
              <a:t>Договоры в пользу сторон и третьих лиц. Договоры, заключаемые в пользу его сторон, порождают права и обязанности этих сторон (купля-продажа, поставка, дарение).</a:t>
            </a:r>
            <a:endParaRPr lang="ru-RU" b="1" dirty="0"/>
          </a:p>
          <a:p>
            <a:r>
              <a:rPr lang="ru-RU" dirty="0"/>
              <a:t>Договоры в пользу третьих лиц влекут возникновение у них соответствующих прав (страхование в пользу третьего лица).</a:t>
            </a:r>
            <a:endParaRPr lang="ru-RU" b="1" dirty="0"/>
          </a:p>
          <a:p>
            <a:endParaRPr lang="ru-RU" dirty="0"/>
          </a:p>
        </p:txBody>
      </p:sp>
    </p:spTree>
    <p:extLst>
      <p:ext uri="{BB962C8B-B14F-4D97-AF65-F5344CB8AC3E}">
        <p14:creationId xmlns="" xmlns:p14="http://schemas.microsoft.com/office/powerpoint/2010/main" val="979820037"/>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87A35CF-66F9-4C04-B340-0FE8FD5F0231}"/>
              </a:ext>
            </a:extLst>
          </p:cNvPr>
          <p:cNvSpPr>
            <a:spLocks noGrp="1"/>
          </p:cNvSpPr>
          <p:nvPr>
            <p:ph idx="1"/>
          </p:nvPr>
        </p:nvSpPr>
        <p:spPr>
          <a:xfrm>
            <a:off x="2773599" y="771525"/>
            <a:ext cx="7796540" cy="5278419"/>
          </a:xfrm>
        </p:spPr>
        <p:txBody>
          <a:bodyPr>
            <a:normAutofit fontScale="85000" lnSpcReduction="20000"/>
          </a:bodyPr>
          <a:lstStyle/>
          <a:p>
            <a:r>
              <a:rPr lang="ru-RU" sz="2800" b="1" dirty="0"/>
              <a:t>Договоры возмездные и безвозмездные</a:t>
            </a:r>
            <a:r>
              <a:rPr lang="ru-RU" sz="2800" dirty="0"/>
              <a:t>. </a:t>
            </a:r>
          </a:p>
          <a:p>
            <a:r>
              <a:rPr lang="ru-RU" dirty="0"/>
              <a:t>По характеру правоотношений, возникающих на основе договоров, по наличию или отсутствию в них встречных предоставлений одной стороны за исполнение обязанностей другой договоры делятся на возмездные и безвозмездные.</a:t>
            </a:r>
            <a:endParaRPr lang="ru-RU" b="1" dirty="0"/>
          </a:p>
          <a:p>
            <a:r>
              <a:rPr lang="ru-RU" dirty="0"/>
              <a:t>Встречное предоставление заключается не только в передаче денег. Оно может выражаться в передаче других вещей, в совершении действий, связанных с оказанием услуг, выполнением работ и т. д.</a:t>
            </a:r>
            <a:endParaRPr lang="ru-RU" b="1" dirty="0"/>
          </a:p>
          <a:p>
            <a:r>
              <a:rPr lang="ru-RU" dirty="0"/>
              <a:t>Возмездность или безвозмездность договора обусловливается его характером (договоры купли-продажи — возмездные договоры дарения — безвозмездные). Иногда стороны могут сами определять возмездность или безвозмездность договора (договоры займа, поручения).</a:t>
            </a:r>
            <a:endParaRPr lang="ru-RU" b="1" dirty="0"/>
          </a:p>
          <a:p>
            <a:r>
              <a:rPr lang="ru-RU" dirty="0"/>
              <a:t>В соответствии с п. 3 ст. 423 ГК РФ договор предполагается возмездным, если из закона, иных правовых актов, содержания или существа договора не вытекает иное.</a:t>
            </a:r>
            <a:endParaRPr lang="ru-RU" b="1" dirty="0"/>
          </a:p>
          <a:p>
            <a:endParaRPr lang="ru-RU" dirty="0"/>
          </a:p>
        </p:txBody>
      </p:sp>
    </p:spTree>
    <p:extLst>
      <p:ext uri="{BB962C8B-B14F-4D97-AF65-F5344CB8AC3E}">
        <p14:creationId xmlns="" xmlns:p14="http://schemas.microsoft.com/office/powerpoint/2010/main" val="315990083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73083B3-CF9C-43FC-A164-6D257E343014}"/>
              </a:ext>
            </a:extLst>
          </p:cNvPr>
          <p:cNvSpPr>
            <a:spLocks noGrp="1"/>
          </p:cNvSpPr>
          <p:nvPr>
            <p:ph idx="1"/>
          </p:nvPr>
        </p:nvSpPr>
        <p:spPr/>
        <p:txBody>
          <a:bodyPr>
            <a:normAutofit fontScale="85000" lnSpcReduction="20000"/>
          </a:bodyPr>
          <a:lstStyle/>
          <a:p>
            <a:r>
              <a:rPr lang="ru-RU" sz="2800" b="1" dirty="0"/>
              <a:t>Предварительные и основные договоры</a:t>
            </a:r>
            <a:r>
              <a:rPr lang="ru-RU" sz="2800" dirty="0"/>
              <a:t>. </a:t>
            </a:r>
          </a:p>
          <a:p>
            <a:r>
              <a:rPr lang="ru-RU" dirty="0"/>
              <a:t>По целям, последствиям, которые наступают в результате заключения договоров, они подразделяются на предварительные и основные (ст. 429 ГК РФ).</a:t>
            </a:r>
            <a:endParaRPr lang="ru-RU" b="1" dirty="0"/>
          </a:p>
          <a:p>
            <a:r>
              <a:rPr lang="ru-RU" dirty="0"/>
              <a:t>Сущность предварительного договора состоит в том, что его стороны обязуются в будущем заключить основной договор (на передачу имущества, выполнение работ, оказание услуг).</a:t>
            </a:r>
            <a:endParaRPr lang="ru-RU" b="1" dirty="0"/>
          </a:p>
          <a:p>
            <a:r>
              <a:rPr lang="ru-RU" dirty="0"/>
              <a:t>Условия предварительного договора должны позволять установить предмет будущего основного договора, а также другие существенные его условия; они также могут включать в себя эти условия. Условия предварительного договора могут устанавливать и порядок определения существенных условий будущего договора.</a:t>
            </a:r>
            <a:endParaRPr lang="ru-RU" b="1" dirty="0"/>
          </a:p>
          <a:p>
            <a:endParaRPr lang="ru-RU" dirty="0"/>
          </a:p>
        </p:txBody>
      </p:sp>
    </p:spTree>
    <p:extLst>
      <p:ext uri="{BB962C8B-B14F-4D97-AF65-F5344CB8AC3E}">
        <p14:creationId xmlns="" xmlns:p14="http://schemas.microsoft.com/office/powerpoint/2010/main" val="1622896698"/>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4BB5B27-622A-41DC-B6DD-555CC001540E}"/>
              </a:ext>
            </a:extLst>
          </p:cNvPr>
          <p:cNvSpPr>
            <a:spLocks noGrp="1"/>
          </p:cNvSpPr>
          <p:nvPr>
            <p:ph idx="1"/>
          </p:nvPr>
        </p:nvSpPr>
        <p:spPr/>
        <p:txBody>
          <a:bodyPr>
            <a:normAutofit fontScale="85000" lnSpcReduction="10000"/>
          </a:bodyPr>
          <a:lstStyle/>
          <a:p>
            <a:r>
              <a:rPr lang="ru-RU" dirty="0"/>
              <a:t>В предварительном договоре может быть указан срок заключения основного. При отсутствии такого условия считается, что основной договор должен быть заключен в течение года с момента подписания предварительного. Нарушение этой обязанности порождает у контрагента право обратиться в суд с требованием о понуждении заключить основной договор; кроме того, виновная сторона должна возместить другой стороне причиненные этим убытки.</a:t>
            </a:r>
            <a:endParaRPr lang="ru-RU" b="1" dirty="0"/>
          </a:p>
          <a:p>
            <a:r>
              <a:rPr lang="ru-RU" dirty="0"/>
              <a:t>Особое внимание следует обратить на форму. Предварительный договор должен иметь такую же форму, что и основной договор, а если она не установлена, письменную форму. Несоблюдение этих правил влечет за собой ничтожность предварительного договора.</a:t>
            </a:r>
            <a:endParaRPr lang="ru-RU" b="1" dirty="0"/>
          </a:p>
          <a:p>
            <a:endParaRPr lang="ru-RU" dirty="0"/>
          </a:p>
        </p:txBody>
      </p:sp>
    </p:spTree>
    <p:extLst>
      <p:ext uri="{BB962C8B-B14F-4D97-AF65-F5344CB8AC3E}">
        <p14:creationId xmlns="" xmlns:p14="http://schemas.microsoft.com/office/powerpoint/2010/main" val="426397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F72E8B0-116A-4A6D-B128-7710B11A5954}"/>
              </a:ext>
            </a:extLst>
          </p:cNvPr>
          <p:cNvSpPr>
            <a:spLocks noGrp="1"/>
          </p:cNvSpPr>
          <p:nvPr>
            <p:ph type="title"/>
          </p:nvPr>
        </p:nvSpPr>
        <p:spPr/>
        <p:txBody>
          <a:bodyPr>
            <a:normAutofit fontScale="90000"/>
          </a:bodyPr>
          <a:lstStyle/>
          <a:p>
            <a:r>
              <a:rPr lang="ru-RU" sz="3100" b="1" dirty="0"/>
              <a:t>1. 3. Гражданское законодательство. Источники гражданского права.</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EAE938A8-BCF7-4A48-A534-3F9466E3754D}"/>
              </a:ext>
            </a:extLst>
          </p:cNvPr>
          <p:cNvSpPr>
            <a:spLocks noGrp="1"/>
          </p:cNvSpPr>
          <p:nvPr>
            <p:ph idx="1"/>
          </p:nvPr>
        </p:nvSpPr>
        <p:spPr>
          <a:xfrm>
            <a:off x="2773599" y="1885285"/>
            <a:ext cx="7796540" cy="4164659"/>
          </a:xfrm>
        </p:spPr>
        <p:txBody>
          <a:bodyPr>
            <a:normAutofit fontScale="85000" lnSpcReduction="20000"/>
          </a:bodyPr>
          <a:lstStyle/>
          <a:p>
            <a:r>
              <a:rPr lang="ru-RU" dirty="0"/>
              <a:t>Гражданское законодательство состоит из  Гражданского кодекса Российской Федерации и принятых в соответствии с ним иных федеральных законов, регулирующих отношения, указанные в пунктах 1 и 2 статьи 2 ГК (п. 2 ст. 3 ГК). </a:t>
            </a:r>
            <a:endParaRPr lang="ru-RU" b="1" dirty="0"/>
          </a:p>
          <a:p>
            <a:r>
              <a:rPr lang="ru-RU" dirty="0"/>
              <a:t>Гражданское законодательство состоит не только из законодательных, но и иных нормативных актов, содержащих нормы гражданского права (п. 3-7 ст. 3 ГК).</a:t>
            </a:r>
            <a:endParaRPr lang="ru-RU" b="1" dirty="0"/>
          </a:p>
          <a:p>
            <a:r>
              <a:rPr lang="ru-RU" dirty="0"/>
              <a:t>Систему источников гражданского права образуют:</a:t>
            </a:r>
            <a:endParaRPr lang="ru-RU" b="1" dirty="0"/>
          </a:p>
          <a:p>
            <a:pPr marL="0" indent="0">
              <a:buNone/>
            </a:pPr>
            <a:r>
              <a:rPr lang="ru-RU" dirty="0"/>
              <a:t>	1) Конституция РФ, закрепляющая основы гражданско-правового регулирования, которые развиваются в отраслевом законодательстве;</a:t>
            </a:r>
            <a:endParaRPr lang="ru-RU" b="1" dirty="0"/>
          </a:p>
          <a:p>
            <a:pPr marL="0" indent="0">
              <a:buNone/>
            </a:pPr>
            <a:r>
              <a:rPr lang="ru-RU" dirty="0"/>
              <a:t>	2) федеральные законы, которые согласно п. 2 ст. 3 ГК РФ образуют гражданское законодательство. </a:t>
            </a:r>
            <a:endParaRPr lang="ru-RU" b="1" dirty="0"/>
          </a:p>
          <a:p>
            <a:endParaRPr lang="ru-RU" dirty="0"/>
          </a:p>
        </p:txBody>
      </p:sp>
    </p:spTree>
    <p:extLst>
      <p:ext uri="{BB962C8B-B14F-4D97-AF65-F5344CB8AC3E}">
        <p14:creationId xmlns="" xmlns:p14="http://schemas.microsoft.com/office/powerpoint/2010/main" val="68402095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A359918-1EC0-4940-852E-317D600DDBCF}"/>
              </a:ext>
            </a:extLst>
          </p:cNvPr>
          <p:cNvSpPr>
            <a:spLocks noGrp="1"/>
          </p:cNvSpPr>
          <p:nvPr>
            <p:ph idx="1"/>
          </p:nvPr>
        </p:nvSpPr>
        <p:spPr/>
        <p:txBody>
          <a:bodyPr>
            <a:normAutofit fontScale="85000" lnSpcReduction="10000"/>
          </a:bodyPr>
          <a:lstStyle/>
          <a:p>
            <a:r>
              <a:rPr lang="ru-RU" sz="2800" b="1" dirty="0"/>
              <a:t>Публичные договоры.</a:t>
            </a:r>
            <a:r>
              <a:rPr lang="ru-RU" sz="2800" dirty="0"/>
              <a:t> </a:t>
            </a:r>
            <a:r>
              <a:rPr lang="ru-RU" dirty="0"/>
              <a:t>Публичными признаются договоры на передачу товара, выполнение работ, оказание услуг, которые коммерческая организация по характеру своей деятельности обязана заключить с любым потребителем по его требованию.</a:t>
            </a:r>
            <a:endParaRPr lang="ru-RU" b="1" dirty="0"/>
          </a:p>
          <a:p>
            <a:r>
              <a:rPr lang="ru-RU" dirty="0"/>
              <a:t>Публичный договор заключается в сфере розничной торговли, перевозок транспортом общего пользования, услуг связи, энергоснабжения, медицинского, гостиничного обслуживания и т. п.</a:t>
            </a:r>
            <a:endParaRPr lang="ru-RU" b="1" dirty="0"/>
          </a:p>
          <a:p>
            <a:r>
              <a:rPr lang="ru-RU" dirty="0"/>
              <a:t>Субъективный состав этого договора характеризуется тем, что одной его стороной всегда является коммерческая организация, т.е. занимающаяся предпринимательской деятельностью, второй — потребитель (граждане и юридические лица).</a:t>
            </a:r>
            <a:endParaRPr lang="ru-RU" b="1" dirty="0"/>
          </a:p>
          <a:p>
            <a:endParaRPr lang="ru-RU" dirty="0"/>
          </a:p>
        </p:txBody>
      </p:sp>
    </p:spTree>
    <p:extLst>
      <p:ext uri="{BB962C8B-B14F-4D97-AF65-F5344CB8AC3E}">
        <p14:creationId xmlns="" xmlns:p14="http://schemas.microsoft.com/office/powerpoint/2010/main" val="18443795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AFCFD79-6784-4A32-A5E9-4C95CA7CC5D4}"/>
              </a:ext>
            </a:extLst>
          </p:cNvPr>
          <p:cNvSpPr>
            <a:spLocks noGrp="1"/>
          </p:cNvSpPr>
          <p:nvPr>
            <p:ph idx="1"/>
          </p:nvPr>
        </p:nvSpPr>
        <p:spPr/>
        <p:txBody>
          <a:bodyPr>
            <a:normAutofit fontScale="92500"/>
          </a:bodyPr>
          <a:lstStyle/>
          <a:p>
            <a:r>
              <a:rPr lang="ru-RU" dirty="0"/>
              <a:t>Коммерческая организация не может оказывать предпочтение одному лицу перед другими, если иное не предусмотрено законом, иными правовыми актами.</a:t>
            </a:r>
            <a:endParaRPr lang="ru-RU" b="1" dirty="0"/>
          </a:p>
          <a:p>
            <a:r>
              <a:rPr lang="ru-RU" dirty="0"/>
              <a:t>Если коммерческая организация необоснованно уклоняется от договора, то другая сторона вправе обратиться в суд с требованием о понуждении заключить публичный договор и о возмещении причиненных этим убытков. Условия публичного договора (цена товара, работ, услуг и другие условия) должны быть одинаковыми для всех потребителей, если иное не предусмотрено законом, иными правовыми актами.</a:t>
            </a:r>
            <a:endParaRPr lang="ru-RU" b="1" dirty="0"/>
          </a:p>
          <a:p>
            <a:endParaRPr lang="ru-RU" dirty="0"/>
          </a:p>
        </p:txBody>
      </p:sp>
    </p:spTree>
    <p:extLst>
      <p:ext uri="{BB962C8B-B14F-4D97-AF65-F5344CB8AC3E}">
        <p14:creationId xmlns="" xmlns:p14="http://schemas.microsoft.com/office/powerpoint/2010/main" val="379392350"/>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BCFB28D-883C-4097-B4EB-03AFCEF16200}"/>
              </a:ext>
            </a:extLst>
          </p:cNvPr>
          <p:cNvSpPr>
            <a:spLocks noGrp="1"/>
          </p:cNvSpPr>
          <p:nvPr>
            <p:ph idx="1"/>
          </p:nvPr>
        </p:nvSpPr>
        <p:spPr>
          <a:xfrm>
            <a:off x="2773599" y="676275"/>
            <a:ext cx="7796540" cy="6181725"/>
          </a:xfrm>
        </p:spPr>
        <p:txBody>
          <a:bodyPr>
            <a:normAutofit fontScale="77500" lnSpcReduction="20000"/>
          </a:bodyPr>
          <a:lstStyle/>
          <a:p>
            <a:r>
              <a:rPr lang="ru-RU" sz="2600" b="1" dirty="0"/>
              <a:t>Договор присоединения.</a:t>
            </a:r>
            <a:r>
              <a:rPr lang="ru-RU" sz="2600" dirty="0"/>
              <a:t> </a:t>
            </a:r>
          </a:p>
          <a:p>
            <a:r>
              <a:rPr lang="ru-RU" dirty="0"/>
              <a:t>Специфика этих договоров в том, что его условия определяются одной из сторон в формулярах или иных стандартных формах. Другая сторона принимает условия договора не иначе как путем присоединения к предложенному договору в целом (ст. 428 ГК).</a:t>
            </a:r>
            <a:endParaRPr lang="ru-RU" b="1" dirty="0"/>
          </a:p>
          <a:p>
            <a:r>
              <a:rPr lang="ru-RU" dirty="0"/>
              <a:t>Стороне, которая присоединяется к договору, не определяя его условия, предоставлено право требовать расторжения или изменения договора в случаях, когда он: лишает потребителя прав, обычно предоставляемых ему по договорам такого вида, исключает или ограничивает ответственность другой стороны за нарушение своих обязанностей;</a:t>
            </a:r>
            <a:endParaRPr lang="ru-RU" b="1" dirty="0"/>
          </a:p>
          <a:p>
            <a:r>
              <a:rPr lang="ru-RU" dirty="0"/>
              <a:t>содержит в себе явно обременительные для присоединившейся стороны условия, которые она, исходя из своих разумно понимаемых интересов, не приняла бы при наличии у нее возможности участвовать в определении условий договора.</a:t>
            </a:r>
            <a:endParaRPr lang="ru-RU" b="1" dirty="0"/>
          </a:p>
          <a:p>
            <a:r>
              <a:rPr lang="ru-RU" dirty="0"/>
              <a:t>Исключения касаются субъекта, занимающегося предпринимательской деятельностью. В случаях, когда такой субъект присоединился к договору, соответствующие требования не подлежат удовлетворению, если он знал или должен был знать, на каких условиях заключается договор.</a:t>
            </a:r>
            <a:endParaRPr lang="ru-RU" b="1" dirty="0"/>
          </a:p>
          <a:p>
            <a:endParaRPr lang="ru-RU" dirty="0"/>
          </a:p>
        </p:txBody>
      </p:sp>
    </p:spTree>
    <p:extLst>
      <p:ext uri="{BB962C8B-B14F-4D97-AF65-F5344CB8AC3E}">
        <p14:creationId xmlns="" xmlns:p14="http://schemas.microsoft.com/office/powerpoint/2010/main" val="221434260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EF00AC12-4D15-4781-B459-7E7B0505CA09}"/>
              </a:ext>
            </a:extLst>
          </p:cNvPr>
          <p:cNvSpPr>
            <a:spLocks noGrp="1"/>
          </p:cNvSpPr>
          <p:nvPr>
            <p:ph idx="1"/>
          </p:nvPr>
        </p:nvSpPr>
        <p:spPr/>
        <p:txBody>
          <a:bodyPr>
            <a:normAutofit fontScale="92500" lnSpcReduction="20000"/>
          </a:bodyPr>
          <a:lstStyle/>
          <a:p>
            <a:r>
              <a:rPr lang="ru-RU" sz="2600" b="1" dirty="0"/>
              <a:t>Смешанные договоры.</a:t>
            </a:r>
            <a:r>
              <a:rPr lang="ru-RU" sz="2600" dirty="0"/>
              <a:t> </a:t>
            </a:r>
          </a:p>
          <a:p>
            <a:r>
              <a:rPr lang="ru-RU" dirty="0"/>
              <a:t>Граждане и некоторые юридические лица могут заключать сделки, включающие элементы различных договоров, предусмотренных законом или иными правовыми актами (п. З Ст.421 ГК).</a:t>
            </a:r>
            <a:endParaRPr lang="ru-RU" b="1" dirty="0"/>
          </a:p>
          <a:p>
            <a:r>
              <a:rPr lang="ru-RU" dirty="0"/>
              <a:t>Отношения, связанные с заключением, исполнением смешанного договора, регулируются в соответствующих частях правилами о договорах, элементы которых в нем содержатся. Указанное правило является диспозитивным. Иное может быть предусмотрено соглашением сторон или вытекать из существа смешанного договора.</a:t>
            </a:r>
            <a:endParaRPr lang="ru-RU" b="1" dirty="0"/>
          </a:p>
          <a:p>
            <a:endParaRPr lang="ru-RU" dirty="0"/>
          </a:p>
        </p:txBody>
      </p:sp>
    </p:spTree>
    <p:extLst>
      <p:ext uri="{BB962C8B-B14F-4D97-AF65-F5344CB8AC3E}">
        <p14:creationId xmlns="" xmlns:p14="http://schemas.microsoft.com/office/powerpoint/2010/main" val="4032174278"/>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262EEDF-0499-4AC6-933D-A7372E04DF72}"/>
              </a:ext>
            </a:extLst>
          </p:cNvPr>
          <p:cNvSpPr>
            <a:spLocks noGrp="1"/>
          </p:cNvSpPr>
          <p:nvPr>
            <p:ph type="title"/>
          </p:nvPr>
        </p:nvSpPr>
        <p:spPr/>
        <p:txBody>
          <a:bodyPr/>
          <a:lstStyle/>
          <a:p>
            <a:r>
              <a:rPr lang="ru-RU" sz="2400" b="1" dirty="0"/>
              <a:t>6.4. Содержание договора</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D9A25E17-90D1-4CF6-AE54-6C1DA613B996}"/>
              </a:ext>
            </a:extLst>
          </p:cNvPr>
          <p:cNvSpPr>
            <a:spLocks noGrp="1"/>
          </p:cNvSpPr>
          <p:nvPr>
            <p:ph idx="1"/>
          </p:nvPr>
        </p:nvSpPr>
        <p:spPr/>
        <p:txBody>
          <a:bodyPr/>
          <a:lstStyle/>
          <a:p>
            <a:r>
              <a:rPr lang="ru-RU" dirty="0"/>
              <a:t>Содержание договора принято раскрывать через совокупность согласованных сторонами условий.</a:t>
            </a:r>
            <a:endParaRPr lang="ru-RU" b="1" dirty="0"/>
          </a:p>
          <a:p>
            <a:r>
              <a:rPr lang="ru-RU" dirty="0"/>
              <a:t>Условия договора (юридического факта) конкретизируют соответствующее правоотношение, его субъектов, объект (условия о предмете, сроках и порядке исполнения обязанностей и т. п.).</a:t>
            </a:r>
            <a:endParaRPr lang="ru-RU" b="1" dirty="0"/>
          </a:p>
          <a:p>
            <a:r>
              <a:rPr lang="ru-RU" dirty="0"/>
              <a:t>Каждое условие договора имеет свое собственное содержание. Содержание совокупности всех условий того или иного договора и составляет его содержание.</a:t>
            </a:r>
            <a:endParaRPr lang="ru-RU" b="1" dirty="0"/>
          </a:p>
          <a:p>
            <a:endParaRPr lang="ru-RU" dirty="0"/>
          </a:p>
        </p:txBody>
      </p:sp>
    </p:spTree>
    <p:extLst>
      <p:ext uri="{BB962C8B-B14F-4D97-AF65-F5344CB8AC3E}">
        <p14:creationId xmlns="" xmlns:p14="http://schemas.microsoft.com/office/powerpoint/2010/main" val="1421518319"/>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927BD23-D7E3-425F-835F-2115B30B1620}"/>
              </a:ext>
            </a:extLst>
          </p:cNvPr>
          <p:cNvSpPr>
            <a:spLocks noGrp="1"/>
          </p:cNvSpPr>
          <p:nvPr>
            <p:ph idx="1"/>
          </p:nvPr>
        </p:nvSpPr>
        <p:spPr>
          <a:xfrm>
            <a:off x="2773599" y="600075"/>
            <a:ext cx="7796540" cy="5991225"/>
          </a:xfrm>
        </p:spPr>
        <p:txBody>
          <a:bodyPr>
            <a:normAutofit fontScale="77500" lnSpcReduction="20000"/>
          </a:bodyPr>
          <a:lstStyle/>
          <a:p>
            <a:r>
              <a:rPr lang="ru-RU" sz="2600" b="1" dirty="0"/>
              <a:t>Существенные условия договора</a:t>
            </a:r>
            <a:r>
              <a:rPr lang="ru-RU" sz="2300" dirty="0"/>
              <a:t>. </a:t>
            </a:r>
          </a:p>
          <a:p>
            <a:r>
              <a:rPr lang="ru-RU" dirty="0"/>
              <a:t>Существенными признаются такие условия, по которым необходимо достичь соглашения для того, чтобы договор считался заключенным.</a:t>
            </a:r>
            <a:endParaRPr lang="ru-RU" b="1" dirty="0"/>
          </a:p>
          <a:p>
            <a:r>
              <a:rPr lang="ru-RU" dirty="0"/>
              <a:t>Существенными признаются следующие группы условий (п. 1 ст. 432 ГК РФ):</a:t>
            </a:r>
            <a:endParaRPr lang="ru-RU" b="1" dirty="0"/>
          </a:p>
          <a:p>
            <a:r>
              <a:rPr lang="ru-RU" dirty="0"/>
              <a:t>1) условие о предмете;</a:t>
            </a:r>
            <a:endParaRPr lang="ru-RU" b="1" dirty="0"/>
          </a:p>
          <a:p>
            <a:r>
              <a:rPr lang="ru-RU" dirty="0"/>
              <a:t>2) условия, которые в законе, иных правовых актах определены как существенные;</a:t>
            </a:r>
            <a:endParaRPr lang="ru-RU" b="1" dirty="0"/>
          </a:p>
          <a:p>
            <a:r>
              <a:rPr lang="ru-RU" dirty="0"/>
              <a:t>3) условия, которые в законе, иных правовых актах определены как необходимые для договоров данного вида;</a:t>
            </a:r>
            <a:endParaRPr lang="ru-RU" b="1" dirty="0"/>
          </a:p>
          <a:p>
            <a:r>
              <a:rPr lang="ru-RU" dirty="0"/>
              <a:t>4) условия, относительно которых по заявлению одной из сторон должно быть достигнуто соглашение (п. 1 ст. 432 ГК РФ).</a:t>
            </a:r>
            <a:endParaRPr lang="ru-RU" b="1" dirty="0"/>
          </a:p>
          <a:p>
            <a:r>
              <a:rPr lang="ru-RU" dirty="0"/>
              <a:t>Содержание условий договора определяется по усмотрению сторон. Исключение составляют случаи, когда содержание условий определено императивными нормами. Указанные условия считаются неотъемлемой частью договора и в ситуациях, когда стороны их не согласовывали.</a:t>
            </a:r>
            <a:endParaRPr lang="ru-RU" b="1" dirty="0"/>
          </a:p>
          <a:p>
            <a:endParaRPr lang="ru-RU" dirty="0"/>
          </a:p>
        </p:txBody>
      </p:sp>
    </p:spTree>
    <p:extLst>
      <p:ext uri="{BB962C8B-B14F-4D97-AF65-F5344CB8AC3E}">
        <p14:creationId xmlns="" xmlns:p14="http://schemas.microsoft.com/office/powerpoint/2010/main" val="3773899613"/>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BF1DA98-E40B-4CF2-8AEA-C32F7227AC2D}"/>
              </a:ext>
            </a:extLst>
          </p:cNvPr>
          <p:cNvSpPr>
            <a:spLocks noGrp="1"/>
          </p:cNvSpPr>
          <p:nvPr>
            <p:ph idx="1"/>
          </p:nvPr>
        </p:nvSpPr>
        <p:spPr>
          <a:xfrm>
            <a:off x="2773599" y="733425"/>
            <a:ext cx="7796540" cy="5810250"/>
          </a:xfrm>
        </p:spPr>
        <p:txBody>
          <a:bodyPr>
            <a:normAutofit fontScale="85000" lnSpcReduction="20000"/>
          </a:bodyPr>
          <a:lstStyle/>
          <a:p>
            <a:r>
              <a:rPr lang="ru-RU" dirty="0"/>
              <a:t>Если содержание условий определяется диспозитивными нормами, то при отсутствии соответствующего соглашения сторон такие условия также признаются частью договора. Однако в подобных случаях стороны вправе исключить их применение либо установить отличное от предусмотренного в диспозитивной норме условие.</a:t>
            </a:r>
            <a:endParaRPr lang="ru-RU" b="1" dirty="0"/>
          </a:p>
          <a:p>
            <a:r>
              <a:rPr lang="ru-RU" dirty="0"/>
              <a:t>Условие о предмете договора относится к числу существенных. Оно включает в себя наименование предмета, его количественную и качественную характеристики.</a:t>
            </a:r>
            <a:endParaRPr lang="ru-RU" b="1" dirty="0"/>
          </a:p>
          <a:p>
            <a:r>
              <a:rPr lang="ru-RU" dirty="0"/>
              <a:t>Условие о цене является существенным для возмездных договоров лишь в случаях, прямо предусмотренных законом.</a:t>
            </a:r>
            <a:endParaRPr lang="ru-RU" b="1" dirty="0"/>
          </a:p>
          <a:p>
            <a:r>
              <a:rPr lang="ru-RU" dirty="0"/>
              <a:t>Цена определяется соглашением сторон. В предусмотренных законом случаях применяются так называемые устанавливаемые или регулируемые цены (определяемые государственными органами). Они являются обязательными для сторон.</a:t>
            </a:r>
            <a:endParaRPr lang="ru-RU" b="1" dirty="0"/>
          </a:p>
          <a:p>
            <a:r>
              <a:rPr lang="ru-RU" dirty="0"/>
              <a:t>Устанавливаемая цена — это конкретная цена. Регулируемая цена представляет собой какие-то предельные уровни цен (тарифов) либо коэффициенты к ним.</a:t>
            </a:r>
            <a:endParaRPr lang="ru-RU" b="1" dirty="0"/>
          </a:p>
          <a:p>
            <a:endParaRPr lang="ru-RU" dirty="0"/>
          </a:p>
        </p:txBody>
      </p:sp>
    </p:spTree>
    <p:extLst>
      <p:ext uri="{BB962C8B-B14F-4D97-AF65-F5344CB8AC3E}">
        <p14:creationId xmlns="" xmlns:p14="http://schemas.microsoft.com/office/powerpoint/2010/main" val="853590124"/>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120D535B-F221-4495-BFEE-8040B2B3055C}"/>
              </a:ext>
            </a:extLst>
          </p:cNvPr>
          <p:cNvSpPr>
            <a:spLocks noGrp="1"/>
          </p:cNvSpPr>
          <p:nvPr>
            <p:ph idx="1"/>
          </p:nvPr>
        </p:nvSpPr>
        <p:spPr>
          <a:xfrm>
            <a:off x="2773599" y="609599"/>
            <a:ext cx="7796540" cy="6334125"/>
          </a:xfrm>
        </p:spPr>
        <p:txBody>
          <a:bodyPr>
            <a:normAutofit fontScale="77500" lnSpcReduction="20000"/>
          </a:bodyPr>
          <a:lstStyle/>
          <a:p>
            <a:r>
              <a:rPr lang="ru-RU" dirty="0"/>
              <a:t>Условие о цене может быть предусмотрено путем установления конкретной цены. Согласованным также считается условие о цене, если стороны оговорили, лишь порядок ее определения. Цена выражается в рублях. Она может быть эквивалентна определенной сумме в иностранной валюте или в условных денежных единицах (ст. 317 ГК РФ).</a:t>
            </a:r>
            <a:endParaRPr lang="ru-RU" b="1" dirty="0"/>
          </a:p>
          <a:p>
            <a:r>
              <a:rPr lang="ru-RU" dirty="0"/>
              <a:t>В тех случаях, когда в возмездием договоре отсутствует условие о цене, и она не может быть определена, исходя из других условий договора, то применяется цена, которая при сравнимых обстоятельствах обычно взимается за аналогичные товары, работы или услуги (п. 3 ст. 424 ГК).</a:t>
            </a:r>
            <a:endParaRPr lang="ru-RU" b="1" dirty="0"/>
          </a:p>
          <a:p>
            <a:r>
              <a:rPr lang="ru-RU" dirty="0"/>
              <a:t>Условиями о действии договора определяются моменты возникновения и прекращения обязательств.</a:t>
            </a:r>
            <a:endParaRPr lang="ru-RU" b="1" dirty="0"/>
          </a:p>
          <a:p>
            <a:r>
              <a:rPr lang="ru-RU" dirty="0"/>
              <a:t>С заключением договора последний вступает в силу и на его основе возникает обязательственное правоотношение. Сторонам предоставлено право распространить условия договора на свои отношения, которые предшествовали заключению договора.</a:t>
            </a:r>
            <a:endParaRPr lang="ru-RU" b="1" dirty="0"/>
          </a:p>
          <a:p>
            <a:r>
              <a:rPr lang="ru-RU" dirty="0"/>
              <a:t>Окончание срока действия договора прекращает обязательственное правоотношение, если это предусмотрено законом или договором. При отсутствии такого условия в договоре окончание срока его действия приурочивается к моменту исполнения сторонами своих обязанностей.</a:t>
            </a:r>
            <a:endParaRPr lang="ru-RU" b="1" dirty="0"/>
          </a:p>
          <a:p>
            <a:endParaRPr lang="ru-RU" dirty="0"/>
          </a:p>
        </p:txBody>
      </p:sp>
    </p:spTree>
    <p:extLst>
      <p:ext uri="{BB962C8B-B14F-4D97-AF65-F5344CB8AC3E}">
        <p14:creationId xmlns="" xmlns:p14="http://schemas.microsoft.com/office/powerpoint/2010/main" val="143888314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69ECBD2-711E-4BE6-8F83-1D65E79FF475}"/>
              </a:ext>
            </a:extLst>
          </p:cNvPr>
          <p:cNvSpPr>
            <a:spLocks noGrp="1"/>
          </p:cNvSpPr>
          <p:nvPr>
            <p:ph idx="1"/>
          </p:nvPr>
        </p:nvSpPr>
        <p:spPr>
          <a:xfrm>
            <a:off x="2773599" y="2052116"/>
            <a:ext cx="7796540" cy="3186634"/>
          </a:xfrm>
        </p:spPr>
        <p:txBody>
          <a:bodyPr>
            <a:normAutofit fontScale="92500" lnSpcReduction="10000"/>
          </a:bodyPr>
          <a:lstStyle/>
          <a:p>
            <a:r>
              <a:rPr lang="ru-RU" sz="2400" b="1" dirty="0"/>
              <a:t>Толкование договора</a:t>
            </a:r>
            <a:r>
              <a:rPr lang="ru-RU" sz="2400" dirty="0"/>
              <a:t> </a:t>
            </a:r>
            <a:r>
              <a:rPr lang="ru-RU" dirty="0"/>
              <a:t>(ст. 431 ГК РФ). Оно позволяет установить, заключен ли сторонами договор, соответствует ли волеизъявление сторон их действительной воле, цель, содержание договора и отдельных его условий. </a:t>
            </a:r>
            <a:endParaRPr lang="ru-RU" b="1" dirty="0"/>
          </a:p>
          <a:p>
            <a:r>
              <a:rPr lang="ru-RU" dirty="0"/>
              <a:t>Толкование применяется к договорам, заключенным в любой форме, в том числе и в устной.</a:t>
            </a:r>
            <a:endParaRPr lang="ru-RU" b="1" dirty="0"/>
          </a:p>
          <a:p>
            <a:r>
              <a:rPr lang="ru-RU" dirty="0"/>
              <a:t>Выявление действительной воли сторон, учет целей договора проводится на момент заключения договора.</a:t>
            </a:r>
            <a:endParaRPr lang="ru-RU" b="1" dirty="0"/>
          </a:p>
          <a:p>
            <a:endParaRPr lang="ru-RU" dirty="0"/>
          </a:p>
        </p:txBody>
      </p:sp>
    </p:spTree>
    <p:extLst>
      <p:ext uri="{BB962C8B-B14F-4D97-AF65-F5344CB8AC3E}">
        <p14:creationId xmlns="" xmlns:p14="http://schemas.microsoft.com/office/powerpoint/2010/main" val="2512267890"/>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B9F3AAF-1D88-49DF-93CD-33DB0E350A48}"/>
              </a:ext>
            </a:extLst>
          </p:cNvPr>
          <p:cNvSpPr>
            <a:spLocks noGrp="1"/>
          </p:cNvSpPr>
          <p:nvPr>
            <p:ph type="title"/>
          </p:nvPr>
        </p:nvSpPr>
        <p:spPr/>
        <p:txBody>
          <a:bodyPr>
            <a:noAutofit/>
          </a:bodyPr>
          <a:lstStyle/>
          <a:p>
            <a:r>
              <a:rPr lang="ru-RU" sz="2400" b="1" dirty="0"/>
              <a:t>6.5.Договор купли продажи. Общая характеристика, права и обязанности.</a:t>
            </a:r>
            <a:br>
              <a:rPr lang="ru-RU" sz="2400" b="1" dirty="0"/>
            </a:br>
            <a:endParaRPr lang="ru-RU" sz="2400" dirty="0"/>
          </a:p>
        </p:txBody>
      </p:sp>
      <p:sp>
        <p:nvSpPr>
          <p:cNvPr id="3" name="Объект 2">
            <a:extLst>
              <a:ext uri="{FF2B5EF4-FFF2-40B4-BE49-F238E27FC236}">
                <a16:creationId xmlns="" xmlns:a16="http://schemas.microsoft.com/office/drawing/2014/main" id="{DA7E1120-05B7-44EA-A37D-0E8B04947F25}"/>
              </a:ext>
            </a:extLst>
          </p:cNvPr>
          <p:cNvSpPr>
            <a:spLocks noGrp="1"/>
          </p:cNvSpPr>
          <p:nvPr>
            <p:ph idx="1"/>
          </p:nvPr>
        </p:nvSpPr>
        <p:spPr>
          <a:xfrm>
            <a:off x="2773599" y="2052116"/>
            <a:ext cx="7796540" cy="3997828"/>
          </a:xfrm>
        </p:spPr>
        <p:txBody>
          <a:bodyPr>
            <a:normAutofit fontScale="77500" lnSpcReduction="20000"/>
          </a:bodyPr>
          <a:lstStyle/>
          <a:p>
            <a:r>
              <a:rPr lang="ru-RU" sz="2800" b="1" dirty="0"/>
              <a:t>Понятие и общая характеристика договора купли-продажи.</a:t>
            </a:r>
          </a:p>
          <a:p>
            <a:r>
              <a:rPr lang="ru-RU" dirty="0"/>
              <a:t>По договору купли-продажи одна сторона (продавец) обязуется передать вещь (товар) в собственность другой стороне (покупателю), а покупатель обязуется принять этот товар и уплатить за него определенную денежную сумму (цену). Особенности правового регулирования договора купли-продажи содержатся в: 1) </a:t>
            </a:r>
            <a:r>
              <a:rPr lang="ru-RU" sz="2100" dirty="0"/>
              <a:t>гл. 30 ГК РФ; 2)Законе РФ от 07.02.92 г. «О защите прав потребителей»; </a:t>
            </a:r>
            <a:r>
              <a:rPr lang="ru-RU" dirty="0"/>
              <a:t>3) Конвенции ООН от 11.04.80 г. «О договорах международной купли-продажи товаров»; 4) иных законных и подзаконных актах.</a:t>
            </a:r>
            <a:endParaRPr lang="ru-RU" b="1" dirty="0"/>
          </a:p>
          <a:p>
            <a:r>
              <a:rPr lang="ru-RU" dirty="0"/>
              <a:t>Моментом возникновения права собственности на товар у покупателя является момент передачи вещи, если иное не установлено законом или договором.</a:t>
            </a:r>
            <a:endParaRPr lang="ru-RU" b="1" dirty="0"/>
          </a:p>
          <a:p>
            <a:endParaRPr lang="ru-RU" dirty="0"/>
          </a:p>
        </p:txBody>
      </p:sp>
    </p:spTree>
    <p:extLst>
      <p:ext uri="{BB962C8B-B14F-4D97-AF65-F5344CB8AC3E}">
        <p14:creationId xmlns="" xmlns:p14="http://schemas.microsoft.com/office/powerpoint/2010/main" val="3008757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11F3436-B772-4510-B424-AFF67469D96B}"/>
              </a:ext>
            </a:extLst>
          </p:cNvPr>
          <p:cNvSpPr>
            <a:spLocks noGrp="1"/>
          </p:cNvSpPr>
          <p:nvPr>
            <p:ph idx="1"/>
          </p:nvPr>
        </p:nvSpPr>
        <p:spPr>
          <a:xfrm>
            <a:off x="2745024" y="1924050"/>
            <a:ext cx="7796540" cy="4019550"/>
          </a:xfrm>
        </p:spPr>
        <p:txBody>
          <a:bodyPr>
            <a:normAutofit fontScale="77500" lnSpcReduction="20000"/>
          </a:bodyPr>
          <a:lstStyle/>
          <a:p>
            <a:r>
              <a:rPr lang="ru-RU" dirty="0"/>
              <a:t>Главенствующее место среди федеральных законов занимает кодифицированный акт - Гражданский кодекс РФ, который принимался в 4 этапа. </a:t>
            </a:r>
          </a:p>
          <a:p>
            <a:r>
              <a:rPr lang="ru-RU" dirty="0"/>
              <a:t>Часть первая ГК РФ от 30 ноября 1994 г. вступила в действие с 1 января 1995 г., </a:t>
            </a:r>
          </a:p>
          <a:p>
            <a:r>
              <a:rPr lang="ru-RU" dirty="0"/>
              <a:t>Часть вторая от 26 января 1996 г. вступила в действие с 1 марта 1996 г., </a:t>
            </a:r>
          </a:p>
          <a:p>
            <a:r>
              <a:rPr lang="ru-RU" dirty="0"/>
              <a:t>Часть третья от 26 ноября 2001 г. вступила в действие с 1 марта 2002 г., </a:t>
            </a:r>
          </a:p>
          <a:p>
            <a:r>
              <a:rPr lang="ru-RU" dirty="0"/>
              <a:t>Часть четвертая от 18 декабря 2006 г. вступает в силу с 1 января 2008 г.</a:t>
            </a:r>
            <a:endParaRPr lang="ru-RU" b="1" dirty="0"/>
          </a:p>
          <a:p>
            <a:pPr marL="0" indent="0">
              <a:buNone/>
            </a:pPr>
            <a:r>
              <a:rPr lang="ru-RU" dirty="0"/>
              <a:t>	</a:t>
            </a:r>
          </a:p>
        </p:txBody>
      </p:sp>
    </p:spTree>
    <p:extLst>
      <p:ext uri="{BB962C8B-B14F-4D97-AF65-F5344CB8AC3E}">
        <p14:creationId xmlns="" xmlns:p14="http://schemas.microsoft.com/office/powerpoint/2010/main" val="254229415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E99DE06-C85B-4410-B662-4284D2A45790}"/>
              </a:ext>
            </a:extLst>
          </p:cNvPr>
          <p:cNvSpPr>
            <a:spLocks noGrp="1"/>
          </p:cNvSpPr>
          <p:nvPr>
            <p:ph idx="1"/>
          </p:nvPr>
        </p:nvSpPr>
        <p:spPr>
          <a:xfrm>
            <a:off x="2773599" y="866775"/>
            <a:ext cx="7796540" cy="5734050"/>
          </a:xfrm>
        </p:spPr>
        <p:txBody>
          <a:bodyPr>
            <a:normAutofit fontScale="85000" lnSpcReduction="20000"/>
          </a:bodyPr>
          <a:lstStyle/>
          <a:p>
            <a:r>
              <a:rPr lang="ru-RU" dirty="0"/>
              <a:t>Договор купли-продажи – консенсуальный, взаимный, возмездный.</a:t>
            </a:r>
            <a:endParaRPr lang="ru-RU" b="1" dirty="0"/>
          </a:p>
          <a:p>
            <a:r>
              <a:rPr lang="ru-RU" dirty="0"/>
              <a:t>Предметом договора купли-продажи могут быть любые вещи, за исключением вещей, нахождение которых в обороте не допускается либо допускается по специальному разрешению, если у сторон по договору такого разрешения нет. Единственное существенное условие договора – условие о предмете договора, оно считается согласованным, если договор позволяет определить наименование и количество товара. Обычными условиями договора являются условия о количестве, ассортименте, цене, качестве, таре и упаковке, комплекте и комплектности товаров.</a:t>
            </a:r>
            <a:endParaRPr lang="ru-RU" b="1" dirty="0"/>
          </a:p>
          <a:p>
            <a:r>
              <a:rPr lang="ru-RU" dirty="0"/>
              <a:t>Количество товара, подлежащего передаче покупателю, предусматривается договором купли-продажи в соответствующих единицах измерения или в денежном выражении либо может быть определено в порядке, установленном в договоре. В договоре купли-продажи может быть предусмотрена передача товаров в определенном соотношении по видам, моделям, размерам, цветам или иным признакам (ассортимент); в таком случае продавец обязан передать покупателю товары в ассортименте, согласованном сторонами.</a:t>
            </a:r>
            <a:endParaRPr lang="ru-RU" b="1" dirty="0"/>
          </a:p>
          <a:p>
            <a:endParaRPr lang="ru-RU" dirty="0"/>
          </a:p>
        </p:txBody>
      </p:sp>
    </p:spTree>
    <p:extLst>
      <p:ext uri="{BB962C8B-B14F-4D97-AF65-F5344CB8AC3E}">
        <p14:creationId xmlns="" xmlns:p14="http://schemas.microsoft.com/office/powerpoint/2010/main" val="1045604203"/>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90FE251-F23A-4C14-BBEE-FCF9D6343439}"/>
              </a:ext>
            </a:extLst>
          </p:cNvPr>
          <p:cNvSpPr>
            <a:spLocks noGrp="1"/>
          </p:cNvSpPr>
          <p:nvPr>
            <p:ph idx="1"/>
          </p:nvPr>
        </p:nvSpPr>
        <p:spPr>
          <a:xfrm>
            <a:off x="2773599" y="981075"/>
            <a:ext cx="7796540" cy="5068869"/>
          </a:xfrm>
        </p:spPr>
        <p:txBody>
          <a:bodyPr>
            <a:normAutofit fontScale="85000" lnSpcReduction="10000"/>
          </a:bodyPr>
          <a:lstStyle/>
          <a:p>
            <a:r>
              <a:rPr lang="ru-RU" dirty="0"/>
              <a:t>Продавец обязан передать покупателю товар, качество которого соответствует договору купли-продажи. При отсутствии в договоре купли-продажи условий о качестве товара продавец обязан передать покупателю товар, пригодный для целей, для которых товар такого рода обычно используется. Продавец обязан передать покупателю товар, соответствующий условиям договора купли-продажи о комплекте (наборе однородных товаров, в своей совокупности служащих для соответствующей цели) и комплектности (совокупности узлов, деталей, агрегатов, являющихся частями единого целого и не могущих быть использованными отдельно друг от друга).</a:t>
            </a:r>
            <a:endParaRPr lang="ru-RU" b="1" dirty="0"/>
          </a:p>
          <a:p>
            <a:r>
              <a:rPr lang="ru-RU" dirty="0"/>
              <a:t>Если иное не предусмотрено договором купли-продажи и не вытекает из существа обязательства, продавец обязан передать покупателю товар в таре и (или) упаковке, за исключением товара, который по своему характеру не требует затаривания и (или) упаковки.</a:t>
            </a:r>
            <a:endParaRPr lang="ru-RU" b="1" dirty="0"/>
          </a:p>
          <a:p>
            <a:endParaRPr lang="ru-RU" dirty="0"/>
          </a:p>
        </p:txBody>
      </p:sp>
    </p:spTree>
    <p:extLst>
      <p:ext uri="{BB962C8B-B14F-4D97-AF65-F5344CB8AC3E}">
        <p14:creationId xmlns="" xmlns:p14="http://schemas.microsoft.com/office/powerpoint/2010/main" val="802304627"/>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BEBAF6F-FEC9-4535-8AF7-6E59385EAF69}"/>
              </a:ext>
            </a:extLst>
          </p:cNvPr>
          <p:cNvSpPr>
            <a:spLocks noGrp="1"/>
          </p:cNvSpPr>
          <p:nvPr>
            <p:ph idx="1"/>
          </p:nvPr>
        </p:nvSpPr>
        <p:spPr>
          <a:xfrm>
            <a:off x="2773599" y="1781175"/>
            <a:ext cx="7796540" cy="4268769"/>
          </a:xfrm>
        </p:spPr>
        <p:txBody>
          <a:bodyPr>
            <a:normAutofit fontScale="92500" lnSpcReduction="20000"/>
          </a:bodyPr>
          <a:lstStyle/>
          <a:p>
            <a:r>
              <a:rPr lang="ru-RU" dirty="0"/>
              <a:t>Покупатель обязан оплатить товар по цене, предусмотренной договором купли-продажи, либо, если она договором не предусмотрена и не может быть определена исходя из его условий, по цене, которая при сравнимых обстоятельствах обычно взимается за аналогичные товары, а также совершить за свой счет действия, которые в соответствии с законом, иными правовыми актами, договором или обычно предъявляемыми требованиями необходимы для осуществления платежа. </a:t>
            </a:r>
            <a:endParaRPr lang="ru-RU" b="1" dirty="0"/>
          </a:p>
          <a:p>
            <a:r>
              <a:rPr lang="ru-RU" dirty="0"/>
              <a:t>Общие положения о договоре купли-продажи. Условия договора. Обязанности и ответственности сторон, оплата товара а также прочие условия отражены в статьях 454-491 ГК РФ</a:t>
            </a:r>
            <a:endParaRPr lang="ru-RU" b="1" dirty="0"/>
          </a:p>
          <a:p>
            <a:endParaRPr lang="ru-RU" dirty="0"/>
          </a:p>
        </p:txBody>
      </p:sp>
    </p:spTree>
    <p:extLst>
      <p:ext uri="{BB962C8B-B14F-4D97-AF65-F5344CB8AC3E}">
        <p14:creationId xmlns="" xmlns:p14="http://schemas.microsoft.com/office/powerpoint/2010/main" val="1362736790"/>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846D355-BCE5-4FFD-9DB7-5E54AC04EAB8}"/>
              </a:ext>
            </a:extLst>
          </p:cNvPr>
          <p:cNvSpPr>
            <a:spLocks noGrp="1"/>
          </p:cNvSpPr>
          <p:nvPr>
            <p:ph type="title"/>
          </p:nvPr>
        </p:nvSpPr>
        <p:spPr/>
        <p:txBody>
          <a:bodyPr>
            <a:normAutofit fontScale="90000"/>
          </a:bodyPr>
          <a:lstStyle/>
          <a:p>
            <a:r>
              <a:rPr lang="ru-RU" sz="2700" b="1" dirty="0"/>
              <a:t>6.6 Договор розничной купли-продажи. Форма договора. Цена и оплата товара</a:t>
            </a:r>
            <a:r>
              <a:rPr lang="ru-RU" b="1" dirty="0"/>
              <a:t>.</a:t>
            </a:r>
            <a:br>
              <a:rPr lang="ru-RU" b="1" dirty="0"/>
            </a:br>
            <a:endParaRPr lang="ru-RU" dirty="0"/>
          </a:p>
        </p:txBody>
      </p:sp>
      <p:sp>
        <p:nvSpPr>
          <p:cNvPr id="3" name="Объект 2">
            <a:extLst>
              <a:ext uri="{FF2B5EF4-FFF2-40B4-BE49-F238E27FC236}">
                <a16:creationId xmlns="" xmlns:a16="http://schemas.microsoft.com/office/drawing/2014/main" id="{F1062869-2ED0-40E2-BEC9-C057D7B3F563}"/>
              </a:ext>
            </a:extLst>
          </p:cNvPr>
          <p:cNvSpPr>
            <a:spLocks noGrp="1"/>
          </p:cNvSpPr>
          <p:nvPr>
            <p:ph idx="1"/>
          </p:nvPr>
        </p:nvSpPr>
        <p:spPr>
          <a:xfrm>
            <a:off x="2773599" y="2052115"/>
            <a:ext cx="7796540" cy="4453459"/>
          </a:xfrm>
        </p:spPr>
        <p:txBody>
          <a:bodyPr>
            <a:normAutofit fontScale="77500" lnSpcReduction="20000"/>
          </a:bodyPr>
          <a:lstStyle/>
          <a:p>
            <a:r>
              <a:rPr lang="ru-RU" dirty="0"/>
              <a:t>Договор розничной купли-продажи – это договор, по которому продавец обязуется передать покупателю вещь для использования, не связанного с предпринимательской деятельностью.</a:t>
            </a:r>
            <a:endParaRPr lang="ru-RU" b="1" dirty="0"/>
          </a:p>
          <a:p>
            <a:r>
              <a:rPr lang="ru-RU" dirty="0"/>
              <a:t>Договор является консенсуальным, взаимным, возмездным, публичным, двусторонним.</a:t>
            </a:r>
            <a:endParaRPr lang="ru-RU" b="1" dirty="0"/>
          </a:p>
          <a:p>
            <a:r>
              <a:rPr lang="ru-RU" dirty="0"/>
              <a:t>Договор публичный – это значит, что продавец обязуется продать вещь неопределенному кругу лиц и не вправе кому-либо отказать.</a:t>
            </a:r>
            <a:endParaRPr lang="ru-RU" b="1" dirty="0"/>
          </a:p>
          <a:p>
            <a:r>
              <a:rPr lang="ru-RU" dirty="0"/>
              <a:t>Стороны договора: продавец – индивидуальный предприниматель,</a:t>
            </a:r>
            <a:endParaRPr lang="ru-RU" b="1" dirty="0"/>
          </a:p>
          <a:p>
            <a:r>
              <a:rPr lang="ru-RU" dirty="0"/>
              <a:t>покупатель – любой гражданин.</a:t>
            </a:r>
            <a:endParaRPr lang="ru-RU" b="1" dirty="0"/>
          </a:p>
          <a:p>
            <a:r>
              <a:rPr lang="ru-RU" dirty="0"/>
              <a:t>Предмет: вещи, не изъятые из гражданского оборота, как определенные родовыми признаками, так и </a:t>
            </a:r>
            <a:r>
              <a:rPr lang="ru-RU" dirty="0" err="1"/>
              <a:t>индивидуальноопределенные</a:t>
            </a:r>
            <a:r>
              <a:rPr lang="ru-RU" dirty="0"/>
              <a:t>, а также могут быть как существующие, так и созданные в будущем вещи.</a:t>
            </a:r>
            <a:endParaRPr lang="ru-RU" b="1" dirty="0"/>
          </a:p>
          <a:p>
            <a:endParaRPr lang="ru-RU" dirty="0"/>
          </a:p>
        </p:txBody>
      </p:sp>
    </p:spTree>
    <p:extLst>
      <p:ext uri="{BB962C8B-B14F-4D97-AF65-F5344CB8AC3E}">
        <p14:creationId xmlns="" xmlns:p14="http://schemas.microsoft.com/office/powerpoint/2010/main" val="201258207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C62ECF6-B39A-43F0-9233-E13A5AA91876}"/>
              </a:ext>
            </a:extLst>
          </p:cNvPr>
          <p:cNvSpPr>
            <a:spLocks noGrp="1"/>
          </p:cNvSpPr>
          <p:nvPr>
            <p:ph idx="1"/>
          </p:nvPr>
        </p:nvSpPr>
        <p:spPr>
          <a:xfrm>
            <a:off x="2773599" y="1066800"/>
            <a:ext cx="7796540" cy="4983144"/>
          </a:xfrm>
        </p:spPr>
        <p:txBody>
          <a:bodyPr>
            <a:normAutofit fontScale="85000" lnSpcReduction="20000"/>
          </a:bodyPr>
          <a:lstStyle/>
          <a:p>
            <a:r>
              <a:rPr lang="ru-RU" dirty="0"/>
              <a:t>Существенные условия: цена, предмет.</a:t>
            </a:r>
            <a:endParaRPr lang="ru-RU" b="1" dirty="0"/>
          </a:p>
          <a:p>
            <a:r>
              <a:rPr lang="ru-RU" dirty="0"/>
              <a:t>Цена: устанавливается продавцом для всех покупателей одинаково.</a:t>
            </a:r>
            <a:endParaRPr lang="ru-RU" b="1" dirty="0"/>
          </a:p>
          <a:p>
            <a:r>
              <a:rPr lang="ru-RU" dirty="0"/>
              <a:t>Неоплата покупателем товара в срок признается отказом покупателя от исполнения договора, если иное не предусмотрено соглашением сторон.</a:t>
            </a:r>
            <a:endParaRPr lang="ru-RU" b="1" dirty="0"/>
          </a:p>
          <a:p>
            <a:r>
              <a:rPr lang="ru-RU" dirty="0"/>
              <a:t>Срок: определен самими сторонами, но может быть заключен с условием принятия товара покупателем в определенный срок.</a:t>
            </a:r>
            <a:endParaRPr lang="ru-RU" b="1" dirty="0"/>
          </a:p>
          <a:p>
            <a:r>
              <a:rPr lang="ru-RU" dirty="0"/>
              <a:t>Форма: заключается в устной форме между гражданами на сумму менее 10 минимальных размеров оплаты труда. Договор розничной купли-продажи считается заключенным в надлежащей форме с момента выдачи продавцом покупателю кассового или товарного чека или иного документа, подтверждающего оплату товара. Отсутствие у покупателя указанных документов не лишает его возможности ссылаться на свидетельские показания в подтверждение заключения договора.</a:t>
            </a:r>
            <a:endParaRPr lang="ru-RU" b="1" dirty="0"/>
          </a:p>
          <a:p>
            <a:endParaRPr lang="ru-RU" dirty="0"/>
          </a:p>
        </p:txBody>
      </p:sp>
    </p:spTree>
    <p:extLst>
      <p:ext uri="{BB962C8B-B14F-4D97-AF65-F5344CB8AC3E}">
        <p14:creationId xmlns="" xmlns:p14="http://schemas.microsoft.com/office/powerpoint/2010/main" val="2948404261"/>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6D1E189-BC9E-42E4-B594-B6E157954750}"/>
              </a:ext>
            </a:extLst>
          </p:cNvPr>
          <p:cNvSpPr>
            <a:spLocks noGrp="1"/>
          </p:cNvSpPr>
          <p:nvPr>
            <p:ph idx="1"/>
          </p:nvPr>
        </p:nvSpPr>
        <p:spPr>
          <a:xfrm>
            <a:off x="2773599" y="1524000"/>
            <a:ext cx="7796540" cy="4525944"/>
          </a:xfrm>
        </p:spPr>
        <p:txBody>
          <a:bodyPr>
            <a:normAutofit fontScale="85000" lnSpcReduction="10000"/>
          </a:bodyPr>
          <a:lstStyle/>
          <a:p>
            <a:r>
              <a:rPr lang="ru-RU" sz="2800" b="1" dirty="0"/>
              <a:t>Виды договоров розничной купли-продажи:</a:t>
            </a:r>
          </a:p>
          <a:p>
            <a:r>
              <a:rPr lang="ru-RU" dirty="0"/>
              <a:t>1) продажа товара с условием принятия товара покупателем в определенный срок (ст. 496 ГК РФ). Продавец не вправе реализовать товар другому лицу в срок, определенный договором. Неявка покупателя к оговоренному сроку означает его отказ от заключения договора, если иное не предусмотрено договором. В этом случае в цену товара включают расходы продавца по поддержанию товара в надлежащем виде;</a:t>
            </a:r>
            <a:endParaRPr lang="ru-RU" b="1" dirty="0"/>
          </a:p>
          <a:p>
            <a:r>
              <a:rPr lang="ru-RU" dirty="0"/>
              <a:t>2) продажа товара по образцам (ст. 497 ГК РФ). Договор может быть заключен на основании ознакомления с ним покупателя либо по каталогу или описанию. Договор считается исполненным в момент доставки товара в место указанное в заявке покупателя, а если оно не указано, то в местонахождение покупателя;</a:t>
            </a:r>
            <a:endParaRPr lang="ru-RU" b="1" dirty="0"/>
          </a:p>
          <a:p>
            <a:endParaRPr lang="ru-RU" dirty="0"/>
          </a:p>
        </p:txBody>
      </p:sp>
    </p:spTree>
    <p:extLst>
      <p:ext uri="{BB962C8B-B14F-4D97-AF65-F5344CB8AC3E}">
        <p14:creationId xmlns="" xmlns:p14="http://schemas.microsoft.com/office/powerpoint/2010/main" val="841868669"/>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D892935-4A8A-49A0-B38A-907EA62D36B8}"/>
              </a:ext>
            </a:extLst>
          </p:cNvPr>
          <p:cNvSpPr>
            <a:spLocks noGrp="1"/>
          </p:cNvSpPr>
          <p:nvPr>
            <p:ph idx="1"/>
          </p:nvPr>
        </p:nvSpPr>
        <p:spPr>
          <a:xfrm>
            <a:off x="2773599" y="971550"/>
            <a:ext cx="7796540" cy="5078394"/>
          </a:xfrm>
        </p:spPr>
        <p:txBody>
          <a:bodyPr>
            <a:normAutofit fontScale="85000" lnSpcReduction="10000"/>
          </a:bodyPr>
          <a:lstStyle/>
          <a:p>
            <a:r>
              <a:rPr lang="ru-RU" dirty="0"/>
              <a:t>3) продажа товаров с использованием автоматов (ст. 498 ГК РФ). Владелец автомата обязан довести до покупателя информацию о продавце, продукции и действиях, которые необходимо совершить для получения товара путем помещения на автомате информации или иным способом. Договор считается заключенным с момента совершения покупателем необходимых действий;</a:t>
            </a:r>
            <a:endParaRPr lang="ru-RU" b="1" dirty="0"/>
          </a:p>
          <a:p>
            <a:r>
              <a:rPr lang="ru-RU" dirty="0"/>
              <a:t>4) продажа товара с условием доставки (ст. 499 ГК РФ). При заключении договора продавец обязуется доставить товар в указанное место и передать указанному лицу. Договор считается исполненным с момента его вручения покупателю при предъявлении квитанции либо иного документа о заключении договора.</a:t>
            </a:r>
            <a:endParaRPr lang="ru-RU" b="1" dirty="0"/>
          </a:p>
          <a:p>
            <a:r>
              <a:rPr lang="ru-RU" dirty="0"/>
              <a:t>Права сторон: покупатель вправе обменять товар надлежащего и ненадлежащего качества, а продавец обменять товар ненадлежащего качества.</a:t>
            </a:r>
            <a:endParaRPr lang="ru-RU" b="1" dirty="0"/>
          </a:p>
          <a:p>
            <a:endParaRPr lang="ru-RU" dirty="0"/>
          </a:p>
        </p:txBody>
      </p:sp>
    </p:spTree>
    <p:extLst>
      <p:ext uri="{BB962C8B-B14F-4D97-AF65-F5344CB8AC3E}">
        <p14:creationId xmlns="" xmlns:p14="http://schemas.microsoft.com/office/powerpoint/2010/main" val="3894101272"/>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CD56574-C96E-4549-A57A-F5C88F9C139D}"/>
              </a:ext>
            </a:extLst>
          </p:cNvPr>
          <p:cNvSpPr>
            <a:spLocks noGrp="1"/>
          </p:cNvSpPr>
          <p:nvPr>
            <p:ph idx="1"/>
          </p:nvPr>
        </p:nvSpPr>
        <p:spPr>
          <a:xfrm>
            <a:off x="2773599" y="876300"/>
            <a:ext cx="7796540" cy="5173644"/>
          </a:xfrm>
        </p:spPr>
        <p:txBody>
          <a:bodyPr>
            <a:normAutofit fontScale="85000" lnSpcReduction="10000"/>
          </a:bodyPr>
          <a:lstStyle/>
          <a:p>
            <a:r>
              <a:rPr lang="ru-RU" dirty="0"/>
              <a:t>Обязанности сторон: продавец обязан передать товар с документами, в определенном месте, в согласованном количестве, ассортименте, комплектности, установленного качества и так далее, а покупатель – оплатить товар. </a:t>
            </a:r>
          </a:p>
          <a:p>
            <a:r>
              <a:rPr lang="ru-RU" dirty="0"/>
              <a:t>Продавец обязан предоставить покупателю необходимую и достоверную информацию о товаре, предлагаемом к продаже, соответствующую установленным законом, иными правовыми актами и обычно предъявляемыми в розничной торговле требованиями к содержанию и способам предоставления такой информации. </a:t>
            </a:r>
          </a:p>
          <a:p>
            <a:r>
              <a:rPr lang="ru-RU" dirty="0"/>
              <a:t>До заключения договора розничной купли-продажи покупатель вправе осмотреть товар, потребовать проведения в его присутствии проверки свойств или демонстрации использования товара, если это не исключено ввиду свойств товара и не противоречит правилам, принятым в розничной торговле.</a:t>
            </a:r>
            <a:endParaRPr lang="ru-RU" b="1" dirty="0"/>
          </a:p>
          <a:p>
            <a:endParaRPr lang="ru-RU" dirty="0"/>
          </a:p>
        </p:txBody>
      </p:sp>
    </p:spTree>
    <p:extLst>
      <p:ext uri="{BB962C8B-B14F-4D97-AF65-F5344CB8AC3E}">
        <p14:creationId xmlns="" xmlns:p14="http://schemas.microsoft.com/office/powerpoint/2010/main" val="1063678449"/>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05B47EC-12F5-4DC9-AE45-86BD8A1E4EC9}"/>
              </a:ext>
            </a:extLst>
          </p:cNvPr>
          <p:cNvSpPr>
            <a:spLocks noGrp="1"/>
          </p:cNvSpPr>
          <p:nvPr>
            <p:ph type="title"/>
          </p:nvPr>
        </p:nvSpPr>
        <p:spPr/>
        <p:txBody>
          <a:bodyPr>
            <a:noAutofit/>
          </a:bodyPr>
          <a:lstStyle/>
          <a:p>
            <a:r>
              <a:rPr lang="ru-RU" sz="2400" b="1" dirty="0"/>
              <a:t>6.7. Договор поставки товара. Договор поставка товара для государственных и муниципальных нужд.</a:t>
            </a:r>
            <a:br>
              <a:rPr lang="ru-RU" sz="2400" b="1" dirty="0"/>
            </a:br>
            <a:endParaRPr lang="ru-RU" sz="2400" dirty="0"/>
          </a:p>
        </p:txBody>
      </p:sp>
      <p:sp>
        <p:nvSpPr>
          <p:cNvPr id="3" name="Объект 2">
            <a:extLst>
              <a:ext uri="{FF2B5EF4-FFF2-40B4-BE49-F238E27FC236}">
                <a16:creationId xmlns="" xmlns:a16="http://schemas.microsoft.com/office/drawing/2014/main" id="{E948962A-D198-4D0D-8209-EAA88CFBC914}"/>
              </a:ext>
            </a:extLst>
          </p:cNvPr>
          <p:cNvSpPr>
            <a:spLocks noGrp="1"/>
          </p:cNvSpPr>
          <p:nvPr>
            <p:ph idx="1"/>
          </p:nvPr>
        </p:nvSpPr>
        <p:spPr/>
        <p:txBody>
          <a:bodyPr>
            <a:normAutofit fontScale="85000" lnSpcReduction="20000"/>
          </a:bodyPr>
          <a:lstStyle/>
          <a:p>
            <a:r>
              <a:rPr lang="ru-RU" dirty="0"/>
              <a:t>Договор поставки — хозяйственный договор, является одной из разновидностей договора купли-продажи и аналогичен ему по форме. Согласно этому договору поставщик обязуется в назначенные сроки (срок), не совпадающие с моментом заключения договора, передать товар в собственность (полное хозяйственное ведение либо оперативное управление) покупателю, который обязуется принять товар и уплатить за него определенную денежную сумму.</a:t>
            </a:r>
            <a:endParaRPr lang="ru-RU" b="1" dirty="0"/>
          </a:p>
          <a:p>
            <a:r>
              <a:rPr lang="ru-RU" dirty="0"/>
              <a:t>Отличиями от договора купли-продажи являются:</a:t>
            </a:r>
            <a:endParaRPr lang="ru-RU" b="1" dirty="0"/>
          </a:p>
          <a:p>
            <a:r>
              <a:rPr lang="ru-RU" dirty="0"/>
              <a:t>особый субъект (в качестве поставщика может выступать индивидуальный предприниматель или коммерческая организация);</a:t>
            </a:r>
            <a:endParaRPr lang="ru-RU" b="1" dirty="0"/>
          </a:p>
          <a:p>
            <a:r>
              <a:rPr lang="ru-RU" dirty="0"/>
              <a:t>товары передаются для использования их в предпринимательской деятельности.</a:t>
            </a:r>
            <a:endParaRPr lang="ru-RU" b="1" dirty="0"/>
          </a:p>
          <a:p>
            <a:endParaRPr lang="ru-RU" dirty="0"/>
          </a:p>
        </p:txBody>
      </p:sp>
    </p:spTree>
    <p:extLst>
      <p:ext uri="{BB962C8B-B14F-4D97-AF65-F5344CB8AC3E}">
        <p14:creationId xmlns="" xmlns:p14="http://schemas.microsoft.com/office/powerpoint/2010/main" val="3498274491"/>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08639D6-523D-46E4-A495-3918CB0AEC38}"/>
              </a:ext>
            </a:extLst>
          </p:cNvPr>
          <p:cNvSpPr>
            <a:spLocks noGrp="1"/>
          </p:cNvSpPr>
          <p:nvPr>
            <p:ph idx="1"/>
          </p:nvPr>
        </p:nvSpPr>
        <p:spPr>
          <a:xfrm>
            <a:off x="2773599" y="904874"/>
            <a:ext cx="7796540" cy="6038851"/>
          </a:xfrm>
        </p:spPr>
        <p:txBody>
          <a:bodyPr>
            <a:normAutofit fontScale="77500" lnSpcReduction="20000"/>
          </a:bodyPr>
          <a:lstStyle/>
          <a:p>
            <a:r>
              <a:rPr lang="ru-RU" dirty="0"/>
              <a:t>Особенности поставки товаров для государственных нужд определяются законодательством. Односторонний отказ от исполнения договора поставки (полностью или частично) без возмещения убытков другой стороне допускается при следующих случаях нарушения условий заключенного договора:</a:t>
            </a:r>
            <a:endParaRPr lang="ru-RU" b="1" dirty="0"/>
          </a:p>
          <a:p>
            <a:r>
              <a:rPr lang="ru-RU" dirty="0"/>
              <a:t>при неоднократной поставке товара ненадлежащего качества;</a:t>
            </a:r>
            <a:endParaRPr lang="ru-RU" b="1" dirty="0"/>
          </a:p>
          <a:p>
            <a:r>
              <a:rPr lang="ru-RU" dirty="0"/>
              <a:t>при значительной задержке оплаты покупателем поставленного товара сверх предусмотренных договором сроков или при объявлении его неплатежеспособным;</a:t>
            </a:r>
            <a:endParaRPr lang="ru-RU" b="1" dirty="0"/>
          </a:p>
          <a:p>
            <a:r>
              <a:rPr lang="ru-RU" dirty="0"/>
              <a:t>при существенном нарушении покупателем предусмотренной договором обязанности по выборке товара;</a:t>
            </a:r>
            <a:endParaRPr lang="ru-RU" b="1" dirty="0"/>
          </a:p>
          <a:p>
            <a:r>
              <a:rPr lang="ru-RU" dirty="0"/>
              <a:t>при систематической просрочке поставщиком поставки товара сверх предусмотренных в договоре сроков.</a:t>
            </a:r>
            <a:endParaRPr lang="ru-RU" b="1" dirty="0"/>
          </a:p>
          <a:p>
            <a:r>
              <a:rPr lang="ru-RU" dirty="0"/>
              <a:t>В действующем гражданском законодательстве правовому регулированию договора поставки посвящён параграф 3 главы 30 ГК РФ. В статьях 506—524 ГК РФ рассматриваются вопросы по регулированию разногласий при подписании образца договора поставки, порядок поставки товара по договору, ассортимент поставляемого товара и другие аспекты взаимоотношений сторон по сделке.</a:t>
            </a:r>
            <a:endParaRPr lang="ru-RU" b="1" dirty="0"/>
          </a:p>
          <a:p>
            <a:endParaRPr lang="ru-RU" dirty="0"/>
          </a:p>
        </p:txBody>
      </p:sp>
    </p:spTree>
    <p:extLst>
      <p:ext uri="{BB962C8B-B14F-4D97-AF65-F5344CB8AC3E}">
        <p14:creationId xmlns="" xmlns:p14="http://schemas.microsoft.com/office/powerpoint/2010/main" val="1974887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CFB6E0A-C7E5-43C5-BE0D-7D61FD28F0EC}"/>
              </a:ext>
            </a:extLst>
          </p:cNvPr>
          <p:cNvSpPr>
            <a:spLocks noGrp="1"/>
          </p:cNvSpPr>
          <p:nvPr>
            <p:ph idx="1"/>
          </p:nvPr>
        </p:nvSpPr>
        <p:spPr>
          <a:xfrm>
            <a:off x="2821224" y="1314450"/>
            <a:ext cx="7796540" cy="5697519"/>
          </a:xfrm>
        </p:spPr>
        <p:txBody>
          <a:bodyPr>
            <a:normAutofit fontScale="85000" lnSpcReduction="20000"/>
          </a:bodyPr>
          <a:lstStyle/>
          <a:p>
            <a:pPr marL="0" indent="0">
              <a:buNone/>
            </a:pPr>
            <a:r>
              <a:rPr lang="ru-RU" dirty="0"/>
              <a:t>	3) указы Президента РФ не должны противоречить ГК РФ и федеральным законам;</a:t>
            </a:r>
            <a:endParaRPr lang="ru-RU" b="1" dirty="0"/>
          </a:p>
          <a:p>
            <a:pPr marL="0" indent="0">
              <a:buNone/>
            </a:pPr>
            <a:r>
              <a:rPr lang="ru-RU" dirty="0"/>
              <a:t>	4) постановления Правительства РФ должны соответствовать ГК РФ, федеральным законам и указам Президента РФ.</a:t>
            </a:r>
            <a:endParaRPr lang="ru-RU" b="1" dirty="0"/>
          </a:p>
          <a:p>
            <a:pPr marL="0" indent="0">
              <a:buNone/>
            </a:pPr>
            <a:r>
              <a:rPr lang="ru-RU" dirty="0"/>
              <a:t>	5) акты министерств и иных федеральных органов исполнительной власти. </a:t>
            </a:r>
            <a:endParaRPr lang="ru-RU" b="1" dirty="0"/>
          </a:p>
          <a:p>
            <a:pPr marL="0" indent="0">
              <a:buNone/>
            </a:pPr>
            <a:r>
              <a:rPr lang="ru-RU" dirty="0"/>
              <a:t>	6) акты законодательства Союза ССР сохраняют действие в Российской Федерации и являются источниками гражданского права при отсутствии регламентации соответствующего вопроса в российских нормативных актах и </a:t>
            </a:r>
            <a:r>
              <a:rPr lang="ru-RU" dirty="0" err="1"/>
              <a:t>непротиворечии</a:t>
            </a:r>
            <a:r>
              <a:rPr lang="ru-RU" dirty="0"/>
              <a:t> их действующему законодательству, в первую очередь ГК РФ;</a:t>
            </a:r>
          </a:p>
          <a:p>
            <a:pPr marL="0" indent="0">
              <a:buNone/>
            </a:pPr>
            <a:r>
              <a:rPr lang="ru-RU" dirty="0"/>
              <a:t>	7) общепризнанные принципы и нормы международного права, а также международные договоры применяются к отношениям, входящим в предмет гражданского права;</a:t>
            </a:r>
            <a:endParaRPr lang="ru-RU" b="1" dirty="0"/>
          </a:p>
          <a:p>
            <a:pPr marL="0" indent="0">
              <a:buNone/>
            </a:pPr>
            <a:r>
              <a:rPr lang="ru-RU" dirty="0"/>
              <a:t>	8) обычаи делового оборота являются разновидностью правового обычая, которая имеет ограниченную сферу использования – какую-либо	определенную область предпринимательской деятельности. </a:t>
            </a:r>
            <a:endParaRPr lang="ru-RU" b="1" dirty="0"/>
          </a:p>
          <a:p>
            <a:endParaRPr lang="ru-RU" b="1" dirty="0"/>
          </a:p>
          <a:p>
            <a:endParaRPr lang="ru-RU" dirty="0"/>
          </a:p>
        </p:txBody>
      </p:sp>
    </p:spTree>
    <p:extLst>
      <p:ext uri="{BB962C8B-B14F-4D97-AF65-F5344CB8AC3E}">
        <p14:creationId xmlns="" xmlns:p14="http://schemas.microsoft.com/office/powerpoint/2010/main" val="3123893394"/>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BA0DDA6-3FFA-47E1-B0A3-BE05BF3E17EE}"/>
              </a:ext>
            </a:extLst>
          </p:cNvPr>
          <p:cNvSpPr>
            <a:spLocks noGrp="1"/>
          </p:cNvSpPr>
          <p:nvPr>
            <p:ph idx="1"/>
          </p:nvPr>
        </p:nvSpPr>
        <p:spPr/>
        <p:txBody>
          <a:bodyPr/>
          <a:lstStyle/>
          <a:p>
            <a:r>
              <a:rPr lang="ru-RU" b="1" u="sng" dirty="0"/>
              <a:t>Государственные или муниципальные нужды </a:t>
            </a:r>
            <a:r>
              <a:rPr lang="ru-RU" b="1" dirty="0"/>
              <a:t>- </a:t>
            </a:r>
            <a:r>
              <a:rPr lang="ru-RU" dirty="0"/>
              <a:t>это обеспечиваемые за счет соответствующего бюджета и внебюджетных источников потребности в товарах, необходимых для осуществления функций Российской Федерации, субъекта РФ или муниципального образования, исполнения международных обязательств Российской Федерации, реализации государственных программ соответствующего (федерального, регионального) уровня и решения вопросов местного значения.</a:t>
            </a:r>
            <a:endParaRPr lang="ru-RU" b="1" dirty="0"/>
          </a:p>
          <a:p>
            <a:endParaRPr lang="ru-RU" dirty="0"/>
          </a:p>
        </p:txBody>
      </p:sp>
    </p:spTree>
    <p:extLst>
      <p:ext uri="{BB962C8B-B14F-4D97-AF65-F5344CB8AC3E}">
        <p14:creationId xmlns="" xmlns:p14="http://schemas.microsoft.com/office/powerpoint/2010/main" val="1797402318"/>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CDE7CFE-9D15-4EC9-A38C-56A4C6B3253D}"/>
              </a:ext>
            </a:extLst>
          </p:cNvPr>
          <p:cNvSpPr>
            <a:spLocks noGrp="1"/>
          </p:cNvSpPr>
          <p:nvPr>
            <p:ph idx="1"/>
          </p:nvPr>
        </p:nvSpPr>
        <p:spPr/>
        <p:txBody>
          <a:bodyPr>
            <a:normAutofit fontScale="92500" lnSpcReduction="10000"/>
          </a:bodyPr>
          <a:lstStyle/>
          <a:p>
            <a:r>
              <a:rPr lang="ru-RU" dirty="0"/>
              <a:t>Под </a:t>
            </a:r>
            <a:r>
              <a:rPr lang="ru-RU" b="1" u="sng" dirty="0"/>
              <a:t>государственными нуждами </a:t>
            </a:r>
            <a:r>
              <a:rPr lang="ru-RU" dirty="0"/>
              <a:t>понимаются обеспечиваемые за счет средств федерального бюджета или бюджетов субъектов РФ и внебюджетных источников финансирования потребности Российской Федерации, государственных заказчиков в товарах, работах, услугах, необходимых для осуществления функций и полномочий Российской Федерации, государственных заказчиков для исполнения международных обязательств Российской Федерации, в которых участвует Российская Федерация, государственных заказчиков в товарах, работах, услугах, необходимых для осуществления функций и полномочий субъектов РФ и некоторые другие.</a:t>
            </a:r>
            <a:endParaRPr lang="ru-RU" b="1" dirty="0"/>
          </a:p>
          <a:p>
            <a:endParaRPr lang="ru-RU" dirty="0"/>
          </a:p>
        </p:txBody>
      </p:sp>
    </p:spTree>
    <p:extLst>
      <p:ext uri="{BB962C8B-B14F-4D97-AF65-F5344CB8AC3E}">
        <p14:creationId xmlns="" xmlns:p14="http://schemas.microsoft.com/office/powerpoint/2010/main" val="1278332312"/>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9E2350A-9648-437D-8C69-99E97DD02983}"/>
              </a:ext>
            </a:extLst>
          </p:cNvPr>
          <p:cNvSpPr>
            <a:spLocks noGrp="1"/>
          </p:cNvSpPr>
          <p:nvPr>
            <p:ph idx="1"/>
          </p:nvPr>
        </p:nvSpPr>
        <p:spPr/>
        <p:txBody>
          <a:bodyPr/>
          <a:lstStyle/>
          <a:p>
            <a:r>
              <a:rPr lang="ru-RU" dirty="0"/>
              <a:t>Под </a:t>
            </a:r>
            <a:r>
              <a:rPr lang="ru-RU" b="1" u="sng" dirty="0"/>
              <a:t>муниципальными нуждами </a:t>
            </a:r>
            <a:r>
              <a:rPr lang="ru-RU" dirty="0"/>
              <a:t>понимаются обеспечиваемые за счет средств местных бюджетов и внебюджетных источников финансирования потребности муниципальных образований, муниципальных заказчиков в товарах, работах, услугах, необходимых для решения вопросов местного значения и осуществления отдельных государственных полномочий, переданных органам местного самоуправления.</a:t>
            </a:r>
            <a:endParaRPr lang="ru-RU" b="1" dirty="0"/>
          </a:p>
          <a:p>
            <a:endParaRPr lang="ru-RU" dirty="0"/>
          </a:p>
        </p:txBody>
      </p:sp>
    </p:spTree>
    <p:extLst>
      <p:ext uri="{BB962C8B-B14F-4D97-AF65-F5344CB8AC3E}">
        <p14:creationId xmlns="" xmlns:p14="http://schemas.microsoft.com/office/powerpoint/2010/main" val="864661060"/>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E2DD225-71BF-4CC2-B150-D71321D77A22}"/>
              </a:ext>
            </a:extLst>
          </p:cNvPr>
          <p:cNvSpPr>
            <a:spLocks noGrp="1"/>
          </p:cNvSpPr>
          <p:nvPr>
            <p:ph idx="1"/>
          </p:nvPr>
        </p:nvSpPr>
        <p:spPr>
          <a:xfrm>
            <a:off x="2773599" y="609600"/>
            <a:ext cx="7796540" cy="5440344"/>
          </a:xfrm>
        </p:spPr>
        <p:txBody>
          <a:bodyPr>
            <a:normAutofit fontScale="85000" lnSpcReduction="20000"/>
          </a:bodyPr>
          <a:lstStyle/>
          <a:p>
            <a:r>
              <a:rPr lang="ru-RU" sz="2100" b="1" u="sng" dirty="0"/>
              <a:t>Поставка товаров для государственных или муниципальных нужд </a:t>
            </a:r>
            <a:r>
              <a:rPr lang="ru-RU" b="1" dirty="0"/>
              <a:t>-</a:t>
            </a:r>
            <a:r>
              <a:rPr lang="ru-RU" dirty="0"/>
              <a:t>разновидность договора поставки. Этим договором оформляются закупка товаров, необходимых государству, в частности, необходимых для обеспечения нужд обороны и безопасности страны. Регулируется этот договор ст. 525-538 ГК РФ, регламентирующими этот вид договора, а также статьями, посвященными договору </a:t>
            </a:r>
            <a:r>
              <a:rPr lang="ru-RU" dirty="0" err="1"/>
              <a:t>поставкии</a:t>
            </a:r>
            <a:r>
              <a:rPr lang="ru-RU" dirty="0"/>
              <a:t> специальными законами:</a:t>
            </a:r>
            <a:endParaRPr lang="ru-RU" b="1" dirty="0"/>
          </a:p>
          <a:p>
            <a:r>
              <a:rPr lang="ru-RU" dirty="0"/>
              <a:t>Федеральный закон от 13 декабря 1994 г. № 60-ФЗ «О поставках продукции для федеральных государственных нужд»;</a:t>
            </a:r>
            <a:endParaRPr lang="ru-RU" b="1" dirty="0"/>
          </a:p>
          <a:p>
            <a:r>
              <a:rPr lang="ru-RU" dirty="0"/>
              <a:t>Федеральный закон от 29 декабря 1994 г. № 79-ФЗ «О государственном материальном резерве»;</a:t>
            </a:r>
            <a:endParaRPr lang="ru-RU" b="1" dirty="0"/>
          </a:p>
          <a:p>
            <a:r>
              <a:rPr lang="ru-RU" dirty="0"/>
              <a:t>Федеральный закон от 27 декабря 1995 г. № 213-Ф3 «О государственном оборонном заказе»;</a:t>
            </a:r>
            <a:endParaRPr lang="ru-RU" b="1" dirty="0"/>
          </a:p>
          <a:p>
            <a:r>
              <a:rPr lang="ru-RU" dirty="0"/>
              <a:t>Федеральный закон от 21 июля 2005 г. № 94-ФЗ «О размещении заказов на поставки товаров, выполнение работ, оказание услуг для государственных и муниципальных нужд».</a:t>
            </a:r>
            <a:endParaRPr lang="ru-RU" b="1" dirty="0"/>
          </a:p>
          <a:p>
            <a:endParaRPr lang="ru-RU" dirty="0"/>
          </a:p>
        </p:txBody>
      </p:sp>
    </p:spTree>
    <p:extLst>
      <p:ext uri="{BB962C8B-B14F-4D97-AF65-F5344CB8AC3E}">
        <p14:creationId xmlns="" xmlns:p14="http://schemas.microsoft.com/office/powerpoint/2010/main" val="1426559613"/>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027C5A2-B1C2-4ADA-B63A-3E641170ACF8}"/>
              </a:ext>
            </a:extLst>
          </p:cNvPr>
          <p:cNvSpPr>
            <a:spLocks noGrp="1"/>
          </p:cNvSpPr>
          <p:nvPr>
            <p:ph idx="1"/>
          </p:nvPr>
        </p:nvSpPr>
        <p:spPr>
          <a:xfrm>
            <a:off x="2773599" y="781050"/>
            <a:ext cx="7796540" cy="5268894"/>
          </a:xfrm>
        </p:spPr>
        <p:txBody>
          <a:bodyPr>
            <a:normAutofit fontScale="85000" lnSpcReduction="10000"/>
          </a:bodyPr>
          <a:lstStyle/>
          <a:p>
            <a:r>
              <a:rPr lang="ru-RU" dirty="0"/>
              <a:t>При заключении данного договора сначала действуют </a:t>
            </a:r>
            <a:r>
              <a:rPr lang="ru-RU" b="1" u="sng" dirty="0"/>
              <a:t>специальные правила</a:t>
            </a:r>
            <a:r>
              <a:rPr lang="ru-RU" b="1" dirty="0"/>
              <a:t>, </a:t>
            </a:r>
            <a:r>
              <a:rPr lang="ru-RU" dirty="0"/>
              <a:t>если вопросы ими не урегулированы — вступает в действие положение договора поставки, далее положения договора купли-продажи.</a:t>
            </a:r>
            <a:endParaRPr lang="ru-RU" b="1" dirty="0"/>
          </a:p>
          <a:p>
            <a:r>
              <a:rPr lang="ru-RU" dirty="0"/>
              <a:t>Поставка товаров для государственных или муниципальных нужд осуществляется на основе</a:t>
            </a:r>
            <a:r>
              <a:rPr lang="ru-RU" b="1" dirty="0"/>
              <a:t> государственного</a:t>
            </a:r>
            <a:r>
              <a:rPr lang="ru-RU" dirty="0"/>
              <a:t> или </a:t>
            </a:r>
            <a:r>
              <a:rPr lang="ru-RU" b="1" u="sng" dirty="0"/>
              <a:t>муниципального контракта</a:t>
            </a:r>
            <a:r>
              <a:rPr lang="ru-RU" dirty="0"/>
              <a:t> на поставку товаров для государственных или муниципальных нужд, а также заключаемых в соответствии с ним договоров поставки товаров для государственных или муниципальных нужд.</a:t>
            </a:r>
            <a:endParaRPr lang="ru-RU" b="1" dirty="0"/>
          </a:p>
          <a:p>
            <a:r>
              <a:rPr lang="ru-RU" dirty="0"/>
              <a:t>Государственный или муниципальный контракт, договор поставки товаров для государственных или муниципальных нужд отличается от иных договоров поставки целью продажи и приобретения товаров, участием в поставках государственных или муниципальных заказчиков или уполномоченных ими лиц, а также обеспечением оплаты товаров за счет средств бюджета и внебюджетных источников финансирования.</a:t>
            </a:r>
            <a:endParaRPr lang="ru-RU" b="1" dirty="0"/>
          </a:p>
          <a:p>
            <a:endParaRPr lang="ru-RU" dirty="0"/>
          </a:p>
        </p:txBody>
      </p:sp>
    </p:spTree>
    <p:extLst>
      <p:ext uri="{BB962C8B-B14F-4D97-AF65-F5344CB8AC3E}">
        <p14:creationId xmlns="" xmlns:p14="http://schemas.microsoft.com/office/powerpoint/2010/main" val="3230995521"/>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068EC9B-FBC3-4F84-9585-9A710FB75888}"/>
              </a:ext>
            </a:extLst>
          </p:cNvPr>
          <p:cNvSpPr>
            <a:spLocks noGrp="1"/>
          </p:cNvSpPr>
          <p:nvPr>
            <p:ph idx="1"/>
          </p:nvPr>
        </p:nvSpPr>
        <p:spPr>
          <a:xfrm>
            <a:off x="2773599" y="1371599"/>
            <a:ext cx="7796540" cy="5229225"/>
          </a:xfrm>
        </p:spPr>
        <p:txBody>
          <a:bodyPr>
            <a:normAutofit fontScale="85000" lnSpcReduction="10000"/>
          </a:bodyPr>
          <a:lstStyle/>
          <a:p>
            <a:r>
              <a:rPr lang="ru-RU" dirty="0"/>
              <a:t>Существенные отличия государственного или муниципального контракта (договора поставки товаров для государственных или муниципальных нужд) от иных видов договора купли-продажи:</a:t>
            </a:r>
            <a:endParaRPr lang="ru-RU" b="1" dirty="0"/>
          </a:p>
          <a:p>
            <a:r>
              <a:rPr lang="ru-RU" dirty="0"/>
              <a:t>покупателем является государственный орган — государственный или муниципальный заказчик или уполномоченные им юридические лица;</a:t>
            </a:r>
            <a:endParaRPr lang="ru-RU" b="1" dirty="0"/>
          </a:p>
          <a:p>
            <a:r>
              <a:rPr lang="ru-RU" dirty="0"/>
              <a:t>договор — государственный или муниципальный контракт заключается на основе государственного заказа, формируемого в установленном законом порядке:</a:t>
            </a:r>
            <a:endParaRPr lang="ru-RU" b="1" dirty="0"/>
          </a:p>
          <a:p>
            <a:r>
              <a:rPr lang="ru-RU" dirty="0"/>
              <a:t>предпочтительным способом размещения заказов на закупки товаров для государственных или муниципальных нужд признано проведение открытых торгов (конкурсов);</a:t>
            </a:r>
            <a:endParaRPr lang="ru-RU" b="1" dirty="0"/>
          </a:p>
          <a:p>
            <a:r>
              <a:rPr lang="ru-RU" dirty="0"/>
              <a:t>порядок и сроки заключения государственного или муниципального контракта (договора поставки) на основе заказов определены ГК РФ;</a:t>
            </a:r>
            <a:endParaRPr lang="ru-RU" b="1" dirty="0"/>
          </a:p>
          <a:p>
            <a:endParaRPr lang="ru-RU" dirty="0"/>
          </a:p>
        </p:txBody>
      </p:sp>
    </p:spTree>
    <p:extLst>
      <p:ext uri="{BB962C8B-B14F-4D97-AF65-F5344CB8AC3E}">
        <p14:creationId xmlns="" xmlns:p14="http://schemas.microsoft.com/office/powerpoint/2010/main" val="4256324736"/>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3ECD39E-30DA-4EFE-BC27-D48685322696}"/>
              </a:ext>
            </a:extLst>
          </p:cNvPr>
          <p:cNvSpPr>
            <a:spLocks noGrp="1"/>
          </p:cNvSpPr>
          <p:nvPr>
            <p:ph idx="1"/>
          </p:nvPr>
        </p:nvSpPr>
        <p:spPr>
          <a:xfrm>
            <a:off x="2773599" y="704850"/>
            <a:ext cx="7796540" cy="6153150"/>
          </a:xfrm>
        </p:spPr>
        <p:txBody>
          <a:bodyPr>
            <a:normAutofit fontScale="77500" lnSpcReduction="20000"/>
          </a:bodyPr>
          <a:lstStyle/>
          <a:p>
            <a:r>
              <a:rPr lang="ru-RU" dirty="0"/>
              <a:t>государственный или муниципальный заказчик обеспечивает своевременную оплату товаров за счет средств бюджета, а также возмещение убытков, которые могут быть причинены поставщику (исполнителю) в связи с выполнением государственного или муниципального контракта;</a:t>
            </a:r>
            <a:endParaRPr lang="ru-RU" b="1" dirty="0"/>
          </a:p>
          <a:p>
            <a:r>
              <a:rPr lang="ru-RU" dirty="0"/>
              <a:t>законами о поставках для государственных или муниципальных нужд предусмотрена неустойка за отдельные нарушения договоров;</a:t>
            </a:r>
          </a:p>
          <a:p>
            <a:r>
              <a:rPr lang="ru-RU" dirty="0"/>
              <a:t>споры, возникающие при заключении государственного или муниципального контракта (договора поставки), рассматриваются арбитражным судом независимо от того, имеется ли обязанность одной из сторон заключить договор.</a:t>
            </a:r>
            <a:endParaRPr lang="ru-RU" b="1" dirty="0"/>
          </a:p>
          <a:p>
            <a:r>
              <a:rPr lang="ru-RU" dirty="0"/>
              <a:t>Когда покупатель и государственный или муниципальный заказчик не совпадают, имеет место и государственный или муниципальный контракт, и договор поставки товаров для государственных или муниципальных нужд. </a:t>
            </a:r>
          </a:p>
          <a:p>
            <a:r>
              <a:rPr lang="ru-RU" dirty="0"/>
              <a:t>По государственному или муниципального контракту поставщик (исполнитель) обязуется передать товар государственному или муниципальному заказчику либо по его указанию другому лицу, а государственный или муниципальный заказчик обязуется обеспечить оплату поставленного товара.</a:t>
            </a:r>
            <a:endParaRPr lang="ru-RU" b="1" dirty="0"/>
          </a:p>
          <a:p>
            <a:endParaRPr lang="ru-RU" dirty="0"/>
          </a:p>
        </p:txBody>
      </p:sp>
    </p:spTree>
    <p:extLst>
      <p:ext uri="{BB962C8B-B14F-4D97-AF65-F5344CB8AC3E}">
        <p14:creationId xmlns="" xmlns:p14="http://schemas.microsoft.com/office/powerpoint/2010/main" val="3555954481"/>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D8CF206-9B67-4BCF-B1A5-CC9A35A6DB34}"/>
              </a:ext>
            </a:extLst>
          </p:cNvPr>
          <p:cNvSpPr>
            <a:spLocks noGrp="1"/>
          </p:cNvSpPr>
          <p:nvPr>
            <p:ph idx="1"/>
          </p:nvPr>
        </p:nvSpPr>
        <p:spPr>
          <a:xfrm>
            <a:off x="2773599" y="1076325"/>
            <a:ext cx="7796540" cy="4973619"/>
          </a:xfrm>
        </p:spPr>
        <p:txBody>
          <a:bodyPr>
            <a:normAutofit fontScale="77500" lnSpcReduction="20000"/>
          </a:bodyPr>
          <a:lstStyle/>
          <a:p>
            <a:r>
              <a:rPr lang="ru-RU" sz="2300" b="1" u="sng" dirty="0"/>
              <a:t>Порядок заключения договора</a:t>
            </a:r>
          </a:p>
          <a:p>
            <a:r>
              <a:rPr lang="ru-RU" dirty="0"/>
              <a:t>Государственный или муниципальный заказчик разрабатывает проект государственного контракта и отправляет его поставщику. При этом поставщик:</a:t>
            </a:r>
            <a:endParaRPr lang="ru-RU" b="1" dirty="0"/>
          </a:p>
          <a:p>
            <a:r>
              <a:rPr lang="ru-RU" dirty="0"/>
              <a:t>не позднее 30-дневного срока со дня получения подписывает и возвращает один экземпляр государственного или муниципального контракта другой стороне;</a:t>
            </a:r>
            <a:endParaRPr lang="ru-RU" b="1" dirty="0"/>
          </a:p>
          <a:p>
            <a:r>
              <a:rPr lang="ru-RU" dirty="0"/>
              <a:t>при наличии разногласий составляет соответствующий протокол разногласий, который отправляют заказчику;</a:t>
            </a:r>
            <a:endParaRPr lang="ru-RU" b="1" dirty="0"/>
          </a:p>
          <a:p>
            <a:r>
              <a:rPr lang="ru-RU" dirty="0"/>
              <a:t>отказывается от заключения государственного или муниципального контракта.</a:t>
            </a:r>
            <a:endParaRPr lang="ru-RU" b="1" dirty="0"/>
          </a:p>
          <a:p>
            <a:r>
              <a:rPr lang="ru-RU" dirty="0"/>
              <a:t>Государственный или муниципальный заказчик в течение 30 дней рассматривает протокол разногласий и уведомляет поставщика о принятии государственного или муниципального контракта в редакции поставщика или об отказе заключения контракта.</a:t>
            </a:r>
            <a:endParaRPr lang="ru-RU" b="1" dirty="0"/>
          </a:p>
          <a:p>
            <a:endParaRPr lang="ru-RU" dirty="0"/>
          </a:p>
        </p:txBody>
      </p:sp>
    </p:spTree>
    <p:extLst>
      <p:ext uri="{BB962C8B-B14F-4D97-AF65-F5344CB8AC3E}">
        <p14:creationId xmlns="" xmlns:p14="http://schemas.microsoft.com/office/powerpoint/2010/main" val="695284139"/>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529E8B7-44A6-4C12-8475-6CD0B15F5F85}"/>
              </a:ext>
            </a:extLst>
          </p:cNvPr>
          <p:cNvSpPr>
            <a:spLocks noGrp="1"/>
          </p:cNvSpPr>
          <p:nvPr>
            <p:ph idx="1"/>
          </p:nvPr>
        </p:nvSpPr>
        <p:spPr/>
        <p:txBody>
          <a:bodyPr>
            <a:normAutofit fontScale="85000" lnSpcReduction="10000"/>
          </a:bodyPr>
          <a:lstStyle/>
          <a:p>
            <a:r>
              <a:rPr lang="ru-RU" dirty="0"/>
              <a:t>Если поставщик является обязательным поставщиком, то при наличии разногласий контракт в течение 30-дневного срока передается на рассмотрение в суд.</a:t>
            </a:r>
            <a:endParaRPr lang="ru-RU" b="1" dirty="0"/>
          </a:p>
          <a:p>
            <a:r>
              <a:rPr lang="ru-RU" dirty="0"/>
              <a:t>Если государственный или муниципальный контракт заключен по итогам проведения конкурса, то он должен быть заключен не позднее 20 дней со дня объявления результатов конкурса.</a:t>
            </a:r>
            <a:endParaRPr lang="ru-RU" b="1" dirty="0"/>
          </a:p>
          <a:p>
            <a:r>
              <a:rPr lang="ru-RU" dirty="0"/>
              <a:t>В случае отказа покупателя от товара или от заключения договора государственный или муниципальный заказчик обязан в течение 30 дней прикрепить к поставщику другого покупателя, направить поставщику отгрузочную разнарядку с указанием получателя товара либо сам выступить получателем товара (с обязанностью оплатить).</a:t>
            </a:r>
            <a:endParaRPr lang="ru-RU" b="1" dirty="0"/>
          </a:p>
          <a:p>
            <a:endParaRPr lang="ru-RU" dirty="0"/>
          </a:p>
        </p:txBody>
      </p:sp>
    </p:spTree>
    <p:extLst>
      <p:ext uri="{BB962C8B-B14F-4D97-AF65-F5344CB8AC3E}">
        <p14:creationId xmlns="" xmlns:p14="http://schemas.microsoft.com/office/powerpoint/2010/main" val="3735784184"/>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2C93852-C290-4F08-9527-971F5C238F9F}"/>
              </a:ext>
            </a:extLst>
          </p:cNvPr>
          <p:cNvSpPr>
            <a:spLocks noGrp="1"/>
          </p:cNvSpPr>
          <p:nvPr>
            <p:ph idx="1"/>
          </p:nvPr>
        </p:nvSpPr>
        <p:spPr>
          <a:xfrm>
            <a:off x="2773599" y="1438275"/>
            <a:ext cx="7796540" cy="4611669"/>
          </a:xfrm>
        </p:spPr>
        <p:txBody>
          <a:bodyPr>
            <a:normAutofit fontScale="85000" lnSpcReduction="20000"/>
          </a:bodyPr>
          <a:lstStyle/>
          <a:p>
            <a:r>
              <a:rPr lang="ru-RU" dirty="0"/>
              <a:t>Если государственный или муниципальный заказчик указанное условие не выполняет, поставщик вправе требовать от государственного или муниципального заказчика принятия товара (и его оплаты) либо реализовать товар по своему усмотрению с отнесением разумных расходов по реализации товара на государственного или муниципального заказчика. Убытки, причиненные поставщику в связи с неисполнением государственного или муниципального контракта, подлежат возмещению в течение 30 дней.</a:t>
            </a:r>
            <a:endParaRPr lang="ru-RU" b="1" dirty="0"/>
          </a:p>
          <a:p>
            <a:r>
              <a:rPr lang="ru-RU" dirty="0"/>
              <a:t>Ответственность сторон по договору поставки для государственных или муниципальных нужд:</a:t>
            </a:r>
            <a:endParaRPr lang="ru-RU" b="1" dirty="0"/>
          </a:p>
          <a:p>
            <a:r>
              <a:rPr lang="ru-RU" dirty="0"/>
              <a:t>основанием наступления ответственности является неисполнение или ненадлежащее исполнение договора;</a:t>
            </a:r>
            <a:endParaRPr lang="ru-RU" b="1" dirty="0"/>
          </a:p>
          <a:p>
            <a:r>
              <a:rPr lang="ru-RU" dirty="0"/>
              <a:t>ответственность является полной и строится на основании положений гл. 25 ГК РФ.</a:t>
            </a:r>
            <a:endParaRPr lang="ru-RU" b="1" dirty="0"/>
          </a:p>
          <a:p>
            <a:endParaRPr lang="ru-RU" dirty="0"/>
          </a:p>
        </p:txBody>
      </p:sp>
    </p:spTree>
    <p:extLst>
      <p:ext uri="{BB962C8B-B14F-4D97-AF65-F5344CB8AC3E}">
        <p14:creationId xmlns="" xmlns:p14="http://schemas.microsoft.com/office/powerpoint/2010/main" val="1906253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E87B0FD-E192-4CD2-8A42-7A05F53592C5}"/>
              </a:ext>
            </a:extLst>
          </p:cNvPr>
          <p:cNvSpPr>
            <a:spLocks noGrp="1"/>
          </p:cNvSpPr>
          <p:nvPr>
            <p:ph idx="1"/>
          </p:nvPr>
        </p:nvSpPr>
        <p:spPr>
          <a:xfrm>
            <a:off x="2773599" y="1609725"/>
            <a:ext cx="7796540" cy="4440219"/>
          </a:xfrm>
        </p:spPr>
        <p:txBody>
          <a:bodyPr>
            <a:normAutofit fontScale="85000" lnSpcReduction="20000"/>
          </a:bodyPr>
          <a:lstStyle/>
          <a:p>
            <a:r>
              <a:rPr lang="ru-RU" dirty="0"/>
              <a:t>Обычаем делового оборота признается сложившееся и широко применяемое в какой-либо области предпринимательской деятельности правило поведения, не предусмотренное законодательством, независимо от того, зафиксировано ли оно в каком-либо документе( п. 1 ст. 5 ГК РФ).</a:t>
            </a:r>
            <a:endParaRPr lang="ru-RU" b="1" dirty="0"/>
          </a:p>
          <a:p>
            <a:r>
              <a:rPr lang="ru-RU" dirty="0"/>
              <a:t>Обычай делового оборота представляет собой правило поведения, которое сложилось (т.е. достаточно определено в своем содержании) и широко применяется в какой-либо области предпринимательской деятельности. </a:t>
            </a:r>
          </a:p>
          <a:p>
            <a:r>
              <a:rPr lang="ru-RU" dirty="0"/>
              <a:t>Данное правило поведения не должно быть предусмотрено законодательством, в противном случае оно перестает быть обычаем и становится нормой права. Обычай делового оборота не должен противоречить законодательным положениям или условиям договора ( п. 2 ст. 5 ГК РФ).</a:t>
            </a:r>
            <a:endParaRPr lang="ru-RU" b="1" dirty="0"/>
          </a:p>
          <a:p>
            <a:endParaRPr lang="ru-RU" dirty="0"/>
          </a:p>
        </p:txBody>
      </p:sp>
    </p:spTree>
    <p:extLst>
      <p:ext uri="{BB962C8B-B14F-4D97-AF65-F5344CB8AC3E}">
        <p14:creationId xmlns="" xmlns:p14="http://schemas.microsoft.com/office/powerpoint/2010/main" val="123488414"/>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15569D59-CEFF-468E-9068-EC2FBCC5FB82}"/>
              </a:ext>
            </a:extLst>
          </p:cNvPr>
          <p:cNvSpPr>
            <a:spLocks noGrp="1"/>
          </p:cNvSpPr>
          <p:nvPr>
            <p:ph idx="1"/>
          </p:nvPr>
        </p:nvSpPr>
        <p:spPr>
          <a:xfrm>
            <a:off x="2773599" y="533400"/>
            <a:ext cx="7796540" cy="5516544"/>
          </a:xfrm>
        </p:spPr>
        <p:txBody>
          <a:bodyPr>
            <a:normAutofit fontScale="77500" lnSpcReduction="20000"/>
          </a:bodyPr>
          <a:lstStyle/>
          <a:p>
            <a:r>
              <a:rPr lang="ru-RU" sz="2100" b="1" u="sng" dirty="0"/>
              <a:t>Виды ответственности</a:t>
            </a:r>
            <a:r>
              <a:rPr lang="ru-RU" b="1" dirty="0"/>
              <a:t>: </a:t>
            </a:r>
          </a:p>
          <a:p>
            <a:r>
              <a:rPr lang="ru-RU" dirty="0"/>
              <a:t>возмещение убытков (реального ущерба или упущенной выгоды) (ст. 25 ГК РФ); взыскание договорной неустойки (пени, штрафа); взыскание уплаты процентов за пользование чужими деньгами в случае нарушения денежных обязательств (ст. 395, п. 4 ст. 487 ГК РФ); </a:t>
            </a:r>
          </a:p>
          <a:p>
            <a:r>
              <a:rPr lang="ru-RU" dirty="0"/>
              <a:t>отказ стороны от исполнения договора, возврат недоброкачественного или некомплектного товара, приобретение товара покупателем у другого лица в случае его недопоставки, принудительная оплата покупателем невыбранного товара и др.</a:t>
            </a:r>
            <a:endParaRPr lang="ru-RU" b="1" dirty="0"/>
          </a:p>
          <a:p>
            <a:r>
              <a:rPr lang="ru-RU" dirty="0"/>
              <a:t>Как правило, на практике </a:t>
            </a:r>
            <a:r>
              <a:rPr lang="ru-RU" b="1" u="sng" dirty="0"/>
              <a:t>возмещение убытков</a:t>
            </a:r>
            <a:r>
              <a:rPr lang="ru-RU" b="1" dirty="0"/>
              <a:t>, </a:t>
            </a:r>
            <a:r>
              <a:rPr lang="ru-RU" dirty="0"/>
              <a:t>причиненных в связи с выполнением или расторжением государственного или муниципального контракта регулируется ст. 533 ГК РФ, а также ФЗ «О поставках продукции для федеральных государственных нужд»:</a:t>
            </a:r>
            <a:endParaRPr lang="ru-RU" b="1" dirty="0"/>
          </a:p>
          <a:p>
            <a:r>
              <a:rPr lang="ru-RU" dirty="0"/>
              <a:t>заказчик обязан возместить убытки, причиненные поставщику, в течение 30 дней со дня передачи товара (при </a:t>
            </a:r>
            <a:r>
              <a:rPr lang="ru-RU" dirty="0" err="1"/>
              <a:t>невозмещении</a:t>
            </a:r>
            <a:r>
              <a:rPr lang="ru-RU" dirty="0"/>
              <a:t> их поставщик вправе отказаться от договора), а также убытки, причиненные отказом от возмещения убытков, понесенных поставщиком при исполнении договора (п. 1 ст. 533 ГК РФ);</a:t>
            </a:r>
            <a:endParaRPr lang="ru-RU" b="1" dirty="0"/>
          </a:p>
          <a:p>
            <a:endParaRPr lang="ru-RU" dirty="0"/>
          </a:p>
        </p:txBody>
      </p:sp>
    </p:spTree>
    <p:extLst>
      <p:ext uri="{BB962C8B-B14F-4D97-AF65-F5344CB8AC3E}">
        <p14:creationId xmlns="" xmlns:p14="http://schemas.microsoft.com/office/powerpoint/2010/main" val="2435755494"/>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CBFF15D-8780-4B57-90B0-BB480D3169B0}"/>
              </a:ext>
            </a:extLst>
          </p:cNvPr>
          <p:cNvSpPr>
            <a:spLocks noGrp="1"/>
          </p:cNvSpPr>
          <p:nvPr>
            <p:ph idx="1"/>
          </p:nvPr>
        </p:nvSpPr>
        <p:spPr/>
        <p:txBody>
          <a:bodyPr>
            <a:normAutofit fontScale="92500" lnSpcReduction="20000"/>
          </a:bodyPr>
          <a:lstStyle/>
          <a:p>
            <a:r>
              <a:rPr lang="ru-RU" dirty="0"/>
              <a:t>поставщик обязан уплатить штраф в размере стоимости товара, определенной в проекте контракта, в случае необоснованного уклонения от заключения государственного или муниципального контракта на поставку товара для федеральных нужд (п. 2 ст. 5 Федерального закона «О поставках продукции для федеральных государственных нужд» и другие законы), а также уплатить 50% стоимости недопоставленного им товара помимо уплаты неустойки и такую же сумму за просрочку поставки товара (п. 3 ст. 5 указанного Закона), а в случае поставки недоброкачественных или некомплектных товаров уплатить штраф в размере 20% стоимости забракованных товаров (п. 5 </a:t>
            </a:r>
            <a:r>
              <a:rPr lang="ru-RU" dirty="0" err="1"/>
              <a:t>сг</a:t>
            </a:r>
            <a:r>
              <a:rPr lang="ru-RU" dirty="0"/>
              <a:t>. 16 Федерального закона «О государственном материальном резерве»).</a:t>
            </a:r>
            <a:endParaRPr lang="ru-RU" b="1" dirty="0"/>
          </a:p>
          <a:p>
            <a:endParaRPr lang="ru-RU" dirty="0"/>
          </a:p>
        </p:txBody>
      </p:sp>
    </p:spTree>
    <p:extLst>
      <p:ext uri="{BB962C8B-B14F-4D97-AF65-F5344CB8AC3E}">
        <p14:creationId xmlns="" xmlns:p14="http://schemas.microsoft.com/office/powerpoint/2010/main" val="2812623945"/>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49E4201-AD47-438B-836D-7E3F3AE105F9}"/>
              </a:ext>
            </a:extLst>
          </p:cNvPr>
          <p:cNvSpPr>
            <a:spLocks noGrp="1"/>
          </p:cNvSpPr>
          <p:nvPr>
            <p:ph type="title"/>
          </p:nvPr>
        </p:nvSpPr>
        <p:spPr/>
        <p:txBody>
          <a:bodyPr>
            <a:normAutofit fontScale="90000"/>
          </a:bodyPr>
          <a:lstStyle/>
          <a:p>
            <a:r>
              <a:rPr lang="ru-RU" sz="2700" b="1" dirty="0"/>
              <a:t>6.8. Договор поставки товаров. Договор энергосбережения</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D7305EC0-8511-4756-9244-FC97A7E1A976}"/>
              </a:ext>
            </a:extLst>
          </p:cNvPr>
          <p:cNvSpPr>
            <a:spLocks noGrp="1"/>
          </p:cNvSpPr>
          <p:nvPr>
            <p:ph idx="1"/>
          </p:nvPr>
        </p:nvSpPr>
        <p:spPr>
          <a:xfrm>
            <a:off x="2773599" y="1676400"/>
            <a:ext cx="7796540" cy="5181600"/>
          </a:xfrm>
        </p:spPr>
        <p:txBody>
          <a:bodyPr>
            <a:normAutofit fontScale="85000" lnSpcReduction="20000"/>
          </a:bodyPr>
          <a:lstStyle/>
          <a:p>
            <a:r>
              <a:rPr lang="ru-RU" dirty="0"/>
              <a:t>По договору энергоснабжения энергоснабжающая организация обязуется подавать абоненту (потребителю) через присоединенную сеть энергию, а абонент обязуется оплачивать принятую энергию, а также соблюдать предусмотренный договором режим ее потребления, обеспечивать безопасность эксплуатации находящихся в его ведении энергетических сетей и исправность используемых им приборов и оборудования, связанных с потреблением энергии (п. 1 ст. 539 ГК РФ).</a:t>
            </a:r>
            <a:endParaRPr lang="ru-RU" b="1" dirty="0"/>
          </a:p>
          <a:p>
            <a:r>
              <a:rPr lang="ru-RU" dirty="0"/>
              <a:t>Договор энергоснабжения относится к договорам купли-продажи, поскольку содержит все признаки этого договорного обязательства: одна сторона передает другой за плату определенный товар — энергию. Вместе с тем указанный товар обладает специфическими свойствами, что требует особого регулирования договорных отношений. Поэтому к договору энергоснабжения помимо ГК РФ (§ 6 гл. 30) применяются нормы федеральных законов от 26 марта 2003 г. «Об электроэнергетике» и от 14 апреля 1995 г. «О государственном регулировании тарифов на электрическую и тепловую энергию в Российской Федерации» и иных правовых актов об энергоснабжении, а также обязательные правила, принятые в соответствии с ними.</a:t>
            </a:r>
            <a:endParaRPr lang="ru-RU" b="1" dirty="0"/>
          </a:p>
          <a:p>
            <a:endParaRPr lang="ru-RU" dirty="0"/>
          </a:p>
        </p:txBody>
      </p:sp>
    </p:spTree>
    <p:extLst>
      <p:ext uri="{BB962C8B-B14F-4D97-AF65-F5344CB8AC3E}">
        <p14:creationId xmlns="" xmlns:p14="http://schemas.microsoft.com/office/powerpoint/2010/main" val="1276671283"/>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3C1D997-1928-4E4C-8247-C3792609D50A}"/>
              </a:ext>
            </a:extLst>
          </p:cNvPr>
          <p:cNvSpPr>
            <a:spLocks noGrp="1"/>
          </p:cNvSpPr>
          <p:nvPr>
            <p:ph idx="1"/>
          </p:nvPr>
        </p:nvSpPr>
        <p:spPr>
          <a:xfrm>
            <a:off x="2773599" y="1000125"/>
            <a:ext cx="7796540" cy="5049819"/>
          </a:xfrm>
        </p:spPr>
        <p:txBody>
          <a:bodyPr>
            <a:normAutofit fontScale="85000" lnSpcReduction="20000"/>
          </a:bodyPr>
          <a:lstStyle/>
          <a:p>
            <a:r>
              <a:rPr lang="ru-RU" dirty="0"/>
              <a:t>Следует отметить, что к отношениям по договору снабжения электрической энергией правила ГК РФ применяются, если законом или иными правовыми актами не установлено иное.</a:t>
            </a:r>
            <a:endParaRPr lang="ru-RU" b="1" dirty="0"/>
          </a:p>
          <a:p>
            <a:r>
              <a:rPr lang="ru-RU" dirty="0"/>
              <a:t>Договор энергоснабжения является возмездным, консенсуальным, взаимным и публичным. Как известно, публичным договором признается договор, заключенный коммерческой организацией и устанавливающий ее обязанности по продаже товаров, выполнению работ или оказанию услуг, которые такая организация по характеру своей деятельности должна осуществлять в отношении каждого, кто к ней обратится (ст. 426 ГК РФ).</a:t>
            </a:r>
            <a:endParaRPr lang="ru-RU" b="1" dirty="0"/>
          </a:p>
          <a:p>
            <a:r>
              <a:rPr lang="ru-RU" dirty="0"/>
              <a:t>Сторонами договора энергоснабжения являются энергоснабжающая организация и абонент (потребитель). В качестве </a:t>
            </a:r>
            <a:r>
              <a:rPr lang="ru-RU" dirty="0" err="1"/>
              <a:t>энергоснабжаюшей</a:t>
            </a:r>
            <a:r>
              <a:rPr lang="ru-RU" dirty="0"/>
              <a:t> организации могут выступать коммерческие организации, которые производят или закупают электрическую (тепловую) энергию и осуществляют ее продажу потребителям — гражданам или организациям. Абонентами признаются граждане или организации, использующие электрическую или тепловую энергию.</a:t>
            </a:r>
            <a:endParaRPr lang="ru-RU" b="1" dirty="0"/>
          </a:p>
          <a:p>
            <a:endParaRPr lang="ru-RU" dirty="0"/>
          </a:p>
        </p:txBody>
      </p:sp>
    </p:spTree>
    <p:extLst>
      <p:ext uri="{BB962C8B-B14F-4D97-AF65-F5344CB8AC3E}">
        <p14:creationId xmlns="" xmlns:p14="http://schemas.microsoft.com/office/powerpoint/2010/main" val="1865650525"/>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856980B-9E49-4650-8A53-325D3BCB3D85}"/>
              </a:ext>
            </a:extLst>
          </p:cNvPr>
          <p:cNvSpPr>
            <a:spLocks noGrp="1"/>
          </p:cNvSpPr>
          <p:nvPr>
            <p:ph idx="1"/>
          </p:nvPr>
        </p:nvSpPr>
        <p:spPr/>
        <p:txBody>
          <a:bodyPr>
            <a:normAutofit fontScale="85000" lnSpcReduction="20000"/>
          </a:bodyPr>
          <a:lstStyle/>
          <a:p>
            <a:r>
              <a:rPr lang="ru-RU" dirty="0"/>
              <a:t>Существенными условиями договора энергоснабжения являются условия о предмете договора, количестве и качестве энергии, об обязанностях сторон по обеспечению надлежащего технического состояния и безопасности эксплуатируемых энергетических сетей, приборов и оборудования.</a:t>
            </a:r>
            <a:endParaRPr lang="ru-RU" b="1" dirty="0"/>
          </a:p>
          <a:p>
            <a:r>
              <a:rPr lang="ru-RU" dirty="0"/>
              <a:t>Предмет договора составляет энергия, передаваемая по проводам в виде электрического тока или по трубопроводам в виде горячей воды или пара, т. е. электрическая или тепловая энергия (п. 1 ст. 539 ГК РФ).</a:t>
            </a:r>
            <a:endParaRPr lang="ru-RU" b="1" dirty="0"/>
          </a:p>
          <a:p>
            <a:r>
              <a:rPr lang="ru-RU" dirty="0"/>
              <a:t>К отношениям, связанным со снабжением через присоединенную сеть газом, нефтью и нефтепродуктами, водой и другими товарами, правила о договоре энергоснабжения применяются, если иное не установлено законом, иными правовыми актами или не вытекает из существа обязательства (п. 2 ст. 548 ГК РФ).</a:t>
            </a:r>
            <a:endParaRPr lang="ru-RU" b="1" dirty="0"/>
          </a:p>
          <a:p>
            <a:endParaRPr lang="ru-RU" dirty="0"/>
          </a:p>
        </p:txBody>
      </p:sp>
    </p:spTree>
    <p:extLst>
      <p:ext uri="{BB962C8B-B14F-4D97-AF65-F5344CB8AC3E}">
        <p14:creationId xmlns="" xmlns:p14="http://schemas.microsoft.com/office/powerpoint/2010/main" val="863327250"/>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904DB4C-2B66-4FBC-82CF-2BCD422334CB}"/>
              </a:ext>
            </a:extLst>
          </p:cNvPr>
          <p:cNvSpPr>
            <a:spLocks noGrp="1"/>
          </p:cNvSpPr>
          <p:nvPr>
            <p:ph idx="1"/>
          </p:nvPr>
        </p:nvSpPr>
        <p:spPr>
          <a:xfrm>
            <a:off x="2773599" y="647700"/>
            <a:ext cx="7796540" cy="6210300"/>
          </a:xfrm>
        </p:spPr>
        <p:txBody>
          <a:bodyPr>
            <a:normAutofit fontScale="77500" lnSpcReduction="20000"/>
          </a:bodyPr>
          <a:lstStyle/>
          <a:p>
            <a:r>
              <a:rPr lang="ru-RU" dirty="0"/>
              <a:t>Количество энергии предусматривается в договоре энергоснабжения (ст. 541 ГК РФ). Однако договором может быть предусмотрено и право абонента изменять количество принимаемой им энергии при условии возмещения им расходов, понесенных энергоснабжающей организацией в связи с обеспечением подачи энергии в ином количестве.</a:t>
            </a:r>
            <a:endParaRPr lang="ru-RU" b="1" dirty="0"/>
          </a:p>
          <a:p>
            <a:r>
              <a:rPr lang="ru-RU" dirty="0"/>
              <a:t>Если абонентом является гражданин, использующий энергию для бытового потребления, он вправе использовать энергию в необходимом ему количестве.</a:t>
            </a:r>
            <a:endParaRPr lang="ru-RU" b="1" dirty="0"/>
          </a:p>
          <a:p>
            <a:r>
              <a:rPr lang="ru-RU" dirty="0"/>
              <a:t>Количество поданной абоненту и использованной им энергии определяется в соответствии с данными учета о ее фактическом потреблении. На границе сетей энергоснабжающей организации и потребителя с этой целью устанавливаются счетчики.</a:t>
            </a:r>
            <a:endParaRPr lang="ru-RU" b="1" dirty="0"/>
          </a:p>
          <a:p>
            <a:r>
              <a:rPr lang="ru-RU" dirty="0"/>
              <a:t>Качество энергии должно соответствовать требованиям, установленным государственными стандартами и иными обязательными правилами или предусмотренным договором энергоснабжения (ст. 542 ГК РФ). Если энергия не соответствует требованиям, предъявляемым к ее качеству, абонент вправе отказаться от оплаты такой энергии. Но энергоснабжающая организация в таком случае вправе требовать возмещения абонентом стоимости того, что он неосновательно сберег вследствие использования этой энергии.</a:t>
            </a:r>
            <a:endParaRPr lang="ru-RU" b="1" dirty="0"/>
          </a:p>
          <a:p>
            <a:endParaRPr lang="ru-RU" dirty="0"/>
          </a:p>
        </p:txBody>
      </p:sp>
    </p:spTree>
    <p:extLst>
      <p:ext uri="{BB962C8B-B14F-4D97-AF65-F5344CB8AC3E}">
        <p14:creationId xmlns="" xmlns:p14="http://schemas.microsoft.com/office/powerpoint/2010/main" val="2572248828"/>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08BCE1E-8913-4623-A340-6A3D1733A945}"/>
              </a:ext>
            </a:extLst>
          </p:cNvPr>
          <p:cNvSpPr>
            <a:spLocks noGrp="1"/>
          </p:cNvSpPr>
          <p:nvPr>
            <p:ph idx="1"/>
          </p:nvPr>
        </p:nvSpPr>
        <p:spPr>
          <a:xfrm>
            <a:off x="2773599" y="1171575"/>
            <a:ext cx="7796540" cy="4878369"/>
          </a:xfrm>
        </p:spPr>
        <p:txBody>
          <a:bodyPr>
            <a:normAutofit fontScale="85000" lnSpcReduction="20000"/>
          </a:bodyPr>
          <a:lstStyle/>
          <a:p>
            <a:r>
              <a:rPr lang="ru-RU" dirty="0"/>
              <a:t>Обязанности абонента по содержанию и эксплуатации сетей, приборов и оборудования определены в ст. 543 ГК РФ. Так, он обязан:</a:t>
            </a:r>
            <a:endParaRPr lang="ru-RU" b="1" dirty="0"/>
          </a:p>
          <a:p>
            <a:r>
              <a:rPr lang="ru-RU" dirty="0"/>
              <a:t>обеспечивать надлежащее техническое состояние и безопасность эксплуатируемых энергетических сетей, приборов и оборудования;</a:t>
            </a:r>
            <a:endParaRPr lang="ru-RU" b="1" dirty="0"/>
          </a:p>
          <a:p>
            <a:r>
              <a:rPr lang="ru-RU" dirty="0"/>
              <a:t>соблюдать установленный режим потребления энергии;</a:t>
            </a:r>
            <a:endParaRPr lang="ru-RU" b="1" dirty="0"/>
          </a:p>
          <a:p>
            <a:r>
              <a:rPr lang="ru-RU" dirty="0"/>
              <a:t>немедленно сообщать энергоснабжающей организации об авариях, о пожарах, неисправностях приборов учета энергии и об иных нарушениях, возникающих при пользовании энергией.</a:t>
            </a:r>
            <a:endParaRPr lang="ru-RU" b="1" dirty="0"/>
          </a:p>
          <a:p>
            <a:r>
              <a:rPr lang="ru-RU" dirty="0"/>
              <a:t>Если абонентом начнется гражданин, использующий энергию для бытового потребления, обязанность обеспечивать надлежащее техническое состояние и безопасность энергетических сетей, а также приборов учета потребления энергии возлагается на энергоснабжающую организацию. Данная норма носит </a:t>
            </a:r>
            <a:r>
              <a:rPr lang="ru-RU" dirty="0" err="1"/>
              <a:t>дис</a:t>
            </a:r>
            <a:r>
              <a:rPr lang="ru-RU" dirty="0"/>
              <a:t>- позитивный характер, поэтому законом или правовыми актами может быть предусмотрено иное.</a:t>
            </a:r>
            <a:endParaRPr lang="ru-RU" b="1" dirty="0"/>
          </a:p>
          <a:p>
            <a:endParaRPr lang="ru-RU" dirty="0"/>
          </a:p>
        </p:txBody>
      </p:sp>
    </p:spTree>
    <p:extLst>
      <p:ext uri="{BB962C8B-B14F-4D97-AF65-F5344CB8AC3E}">
        <p14:creationId xmlns="" xmlns:p14="http://schemas.microsoft.com/office/powerpoint/2010/main" val="3318197392"/>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9CEF81E-A311-43DD-B14D-D2C788188B5A}"/>
              </a:ext>
            </a:extLst>
          </p:cNvPr>
          <p:cNvSpPr>
            <a:spLocks noGrp="1"/>
          </p:cNvSpPr>
          <p:nvPr>
            <p:ph idx="1"/>
          </p:nvPr>
        </p:nvSpPr>
        <p:spPr>
          <a:xfrm>
            <a:off x="2773599" y="1571625"/>
            <a:ext cx="7796540" cy="4478319"/>
          </a:xfrm>
        </p:spPr>
        <p:txBody>
          <a:bodyPr>
            <a:normAutofit fontScale="85000" lnSpcReduction="20000"/>
          </a:bodyPr>
          <a:lstStyle/>
          <a:p>
            <a:r>
              <a:rPr lang="ru-RU" dirty="0"/>
              <a:t>Цена (тариф) энергии подлежит государственному регулированию. При этом оплата энергии производится за фактически принятое абонентом ее количество в соответствии с данными учета энергии, если иное не предусмотрено законом, иными правовыми актами или соглашением сторон. Порядок расчетов за энергию определяется законом, иными правовыми актами или соглашением сторон (ст. 544 ГК РФ).</a:t>
            </a:r>
            <a:endParaRPr lang="ru-RU" b="1" dirty="0"/>
          </a:p>
          <a:p>
            <a:r>
              <a:rPr lang="ru-RU" dirty="0"/>
              <a:t>В ст. 547 ГК РФ предусмотрена ответственность за неисполнение или ненадлежащее исполнение обязательств по договору энергоснабжения. По общему правилу сторона, нарушившая обязательство, обязана возместить причиненный этим реальный ущерб.</a:t>
            </a:r>
            <a:endParaRPr lang="ru-RU" b="1" dirty="0"/>
          </a:p>
          <a:p>
            <a:r>
              <a:rPr lang="ru-RU" dirty="0" err="1"/>
              <a:t>Энсргоснабжающая</a:t>
            </a:r>
            <a:r>
              <a:rPr lang="ru-RU" dirty="0"/>
              <a:t> организация несет ответственность за перерыв в подаче энергии абоненту в результате регулирования режима потребления энергии, осуществленного на основании закона или иных правовых актов, при наличии ее вины.</a:t>
            </a:r>
            <a:endParaRPr lang="ru-RU" b="1" dirty="0"/>
          </a:p>
          <a:p>
            <a:endParaRPr lang="ru-RU" dirty="0"/>
          </a:p>
        </p:txBody>
      </p:sp>
    </p:spTree>
    <p:extLst>
      <p:ext uri="{BB962C8B-B14F-4D97-AF65-F5344CB8AC3E}">
        <p14:creationId xmlns="" xmlns:p14="http://schemas.microsoft.com/office/powerpoint/2010/main" val="3323563817"/>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FCD78B4-939B-4C66-92C5-B68B24C42564}"/>
              </a:ext>
            </a:extLst>
          </p:cNvPr>
          <p:cNvSpPr>
            <a:spLocks noGrp="1"/>
          </p:cNvSpPr>
          <p:nvPr>
            <p:ph idx="1"/>
          </p:nvPr>
        </p:nvSpPr>
        <p:spPr>
          <a:xfrm>
            <a:off x="2773599" y="923925"/>
            <a:ext cx="7796540" cy="5762625"/>
          </a:xfrm>
        </p:spPr>
        <p:txBody>
          <a:bodyPr>
            <a:normAutofit fontScale="77500" lnSpcReduction="20000"/>
          </a:bodyPr>
          <a:lstStyle/>
          <a:p>
            <a:r>
              <a:rPr lang="ru-RU" dirty="0"/>
              <a:t>Заключение и продление договора энергоснабжения. Согласно п. 2 ст. 539 ГК РФ договор энергоснабжения заключается с абонентом при:</a:t>
            </a:r>
            <a:endParaRPr lang="ru-RU" b="1" dirty="0"/>
          </a:p>
          <a:p>
            <a:r>
              <a:rPr lang="ru-RU" dirty="0"/>
              <a:t>наличии у него отвечающего установленным техническим требованиям </a:t>
            </a:r>
            <a:r>
              <a:rPr lang="ru-RU" dirty="0" err="1"/>
              <a:t>энергопринимаюшего</a:t>
            </a:r>
            <a:r>
              <a:rPr lang="ru-RU" dirty="0"/>
              <a:t> устройства, присоединенного к сетям </a:t>
            </a:r>
            <a:r>
              <a:rPr lang="ru-RU" dirty="0" err="1"/>
              <a:t>энергоснабжаюшей</a:t>
            </a:r>
            <a:r>
              <a:rPr lang="ru-RU" dirty="0"/>
              <a:t> организации;</a:t>
            </a:r>
            <a:endParaRPr lang="ru-RU" b="1" dirty="0"/>
          </a:p>
          <a:p>
            <a:r>
              <a:rPr lang="ru-RU" dirty="0"/>
              <a:t>наличии у него другого необходимого оборудования;</a:t>
            </a:r>
            <a:endParaRPr lang="ru-RU" b="1" dirty="0"/>
          </a:p>
          <a:p>
            <a:r>
              <a:rPr lang="ru-RU" dirty="0"/>
              <a:t>обеспечении учета потребления энергии.</a:t>
            </a:r>
            <a:endParaRPr lang="ru-RU" b="1" dirty="0"/>
          </a:p>
          <a:p>
            <a:r>
              <a:rPr lang="ru-RU" dirty="0"/>
              <a:t>Законодательством предусмотрен различный порядок заключения, изменения или расторжения договора энергоснабжения в зависимости от того, кто выступает в качестве абонента (потребителя) энергии: гражданин (физическое лицо) или организация (юридическое лицо).</a:t>
            </a:r>
            <a:endParaRPr lang="ru-RU" b="1" dirty="0"/>
          </a:p>
          <a:p>
            <a:r>
              <a:rPr lang="ru-RU" dirty="0"/>
              <a:t>Если абонентом является гражданин, использующий энергию для бытового потребления, договор считается заключенным с момента первого фактического подключения абонента в установленном порядке к присоединенной сети. Если иное не предусмотрено соглашением сторон, договор считается заключенным на неопределенный срок и может быть изменен или расторгнут по основаниям, предусмотренным ст. 546 ГК РФ.</a:t>
            </a:r>
            <a:endParaRPr lang="ru-RU" b="1" dirty="0"/>
          </a:p>
          <a:p>
            <a:endParaRPr lang="ru-RU" dirty="0"/>
          </a:p>
        </p:txBody>
      </p:sp>
    </p:spTree>
    <p:extLst>
      <p:ext uri="{BB962C8B-B14F-4D97-AF65-F5344CB8AC3E}">
        <p14:creationId xmlns="" xmlns:p14="http://schemas.microsoft.com/office/powerpoint/2010/main" val="761445403"/>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6BFB118-8CD2-4CF1-A1C7-634FA05E72E6}"/>
              </a:ext>
            </a:extLst>
          </p:cNvPr>
          <p:cNvSpPr>
            <a:spLocks noGrp="1"/>
          </p:cNvSpPr>
          <p:nvPr>
            <p:ph idx="1"/>
          </p:nvPr>
        </p:nvSpPr>
        <p:spPr>
          <a:xfrm>
            <a:off x="2773599" y="981075"/>
            <a:ext cx="7796540" cy="5068869"/>
          </a:xfrm>
        </p:spPr>
        <p:txBody>
          <a:bodyPr>
            <a:normAutofit fontScale="85000" lnSpcReduction="20000"/>
          </a:bodyPr>
          <a:lstStyle/>
          <a:p>
            <a:r>
              <a:rPr lang="ru-RU" dirty="0"/>
              <a:t>Если гражданин использует энергию для бытового потребления, то он вправе расторгнуть договор в одностороннем порядке при условии уведомления об этом энергоснабжающей организации и полной оплаты использованной энергии.</a:t>
            </a:r>
            <a:endParaRPr lang="ru-RU" b="1" dirty="0"/>
          </a:p>
          <a:p>
            <a:r>
              <a:rPr lang="ru-RU" dirty="0"/>
              <a:t>Перерыв в подаче, прекращение или ограничение подачи энергии допускаются по соглашению сторон, за исключением случаев, когда удостоверенное органом государственного энергетического надзора неудовлетворительное состояние энергетических установок абонента угрожает аварией или создает угрозу жизни и безопасности граждан. </a:t>
            </a:r>
          </a:p>
          <a:p>
            <a:r>
              <a:rPr lang="ru-RU" dirty="0"/>
              <a:t>При этом о перерыве в подаче, прекращении или об ограничении подачи энергии энергоснабжающая организация должна предупредить абонента. </a:t>
            </a:r>
          </a:p>
          <a:p>
            <a:r>
              <a:rPr lang="ru-RU" dirty="0"/>
              <a:t>Отсутствие согласования с абонентом или соответствующего предупреждения его допускается в случае необходимости принять неотложные меры по предотвращению или ликвидации аварии при условии немедленного уведомления абонента об этом.</a:t>
            </a:r>
          </a:p>
        </p:txBody>
      </p:sp>
    </p:spTree>
    <p:extLst>
      <p:ext uri="{BB962C8B-B14F-4D97-AF65-F5344CB8AC3E}">
        <p14:creationId xmlns="" xmlns:p14="http://schemas.microsoft.com/office/powerpoint/2010/main" val="649115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8FE447F-A44B-459E-888B-910400143E32}"/>
              </a:ext>
            </a:extLst>
          </p:cNvPr>
          <p:cNvSpPr>
            <a:spLocks noGrp="1"/>
          </p:cNvSpPr>
          <p:nvPr>
            <p:ph type="title"/>
          </p:nvPr>
        </p:nvSpPr>
        <p:spPr/>
        <p:txBody>
          <a:bodyPr>
            <a:noAutofit/>
          </a:bodyPr>
          <a:lstStyle/>
          <a:p>
            <a:r>
              <a:rPr lang="ru-RU" sz="2400" b="1" dirty="0"/>
              <a:t>1. 4. Гражданские правоотношения. Понятия, элементы и особенности гражданских правоотношений.</a:t>
            </a:r>
            <a:br>
              <a:rPr lang="ru-RU" sz="2400" b="1" dirty="0"/>
            </a:br>
            <a:endParaRPr lang="ru-RU" sz="2400" dirty="0"/>
          </a:p>
        </p:txBody>
      </p:sp>
      <p:sp>
        <p:nvSpPr>
          <p:cNvPr id="3" name="Объект 2">
            <a:extLst>
              <a:ext uri="{FF2B5EF4-FFF2-40B4-BE49-F238E27FC236}">
                <a16:creationId xmlns="" xmlns:a16="http://schemas.microsoft.com/office/drawing/2014/main" id="{A16294E4-850A-4819-9FC5-BEA9251FAE44}"/>
              </a:ext>
            </a:extLst>
          </p:cNvPr>
          <p:cNvSpPr>
            <a:spLocks noGrp="1"/>
          </p:cNvSpPr>
          <p:nvPr>
            <p:ph idx="1"/>
          </p:nvPr>
        </p:nvSpPr>
        <p:spPr/>
        <p:txBody>
          <a:bodyPr>
            <a:normAutofit fontScale="92500" lnSpcReduction="20000"/>
          </a:bodyPr>
          <a:lstStyle/>
          <a:p>
            <a:r>
              <a:rPr lang="ru-RU" dirty="0"/>
              <a:t>Гражданское правоотношение - это общественное отношение, урегулированное нормами гражданского права.</a:t>
            </a:r>
            <a:endParaRPr lang="ru-RU" b="1" dirty="0"/>
          </a:p>
          <a:p>
            <a:r>
              <a:rPr lang="ru-RU" dirty="0"/>
              <a:t>Под гражданскими правоотношениями понимаются санкционированные нормами гражданского права и обеспечиваемые принудительной силой государства общественные отношения между субъектами, которые связываются юридическими правами и обязанностями.</a:t>
            </a:r>
            <a:endParaRPr lang="ru-RU" b="1" dirty="0"/>
          </a:p>
          <a:p>
            <a:r>
              <a:rPr lang="ru-RU" dirty="0"/>
              <a:t>Имущественные и связанные с ними личные неимущественные отношения, урегулированные конкретными или общими нормами гражданского права, приобретают правовую форму и выступают в качестве гражданско-правовых отношений.</a:t>
            </a:r>
            <a:endParaRPr lang="ru-RU" b="1" dirty="0"/>
          </a:p>
          <a:p>
            <a:endParaRPr lang="ru-RU" dirty="0"/>
          </a:p>
        </p:txBody>
      </p:sp>
    </p:spTree>
    <p:extLst>
      <p:ext uri="{BB962C8B-B14F-4D97-AF65-F5344CB8AC3E}">
        <p14:creationId xmlns="" xmlns:p14="http://schemas.microsoft.com/office/powerpoint/2010/main" val="1890594056"/>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1C8E99E0-5C30-4848-893F-872002450699}"/>
              </a:ext>
            </a:extLst>
          </p:cNvPr>
          <p:cNvSpPr>
            <a:spLocks noGrp="1"/>
          </p:cNvSpPr>
          <p:nvPr>
            <p:ph idx="1"/>
          </p:nvPr>
        </p:nvSpPr>
        <p:spPr>
          <a:xfrm>
            <a:off x="2773599" y="1609725"/>
            <a:ext cx="7796540" cy="4440219"/>
          </a:xfrm>
        </p:spPr>
        <p:txBody>
          <a:bodyPr>
            <a:normAutofit fontScale="85000" lnSpcReduction="20000"/>
          </a:bodyPr>
          <a:lstStyle/>
          <a:p>
            <a:r>
              <a:rPr lang="ru-RU" dirty="0"/>
              <a:t>В случае, когда договор энергоснабжения заключен на определенный срок, он считается продленным на тот же срок и на тех же условиях, если до окончания срока его действия ни одна из сторон не заявит о его прекращении или изменении либо о заключении нового договора.</a:t>
            </a:r>
            <a:endParaRPr lang="ru-RU" b="1" dirty="0"/>
          </a:p>
          <a:p>
            <a:r>
              <a:rPr lang="ru-RU" dirty="0"/>
              <a:t>Если абонентом по договору энергоснабжения является юридическое лицо, то энергоснабжающая организация вправе отказаться от исполнения договора в одностороннем порядке по основаниям, предусмотренным ст. 523 ГК РФ, т. е. в случае существенного нарушения договора одной из сторон, если иное не установлено законом или иными правовыми актами.</a:t>
            </a:r>
            <a:endParaRPr lang="ru-RU" b="1" dirty="0"/>
          </a:p>
          <a:p>
            <a:r>
              <a:rPr lang="ru-RU" dirty="0"/>
              <a:t>Прекращение или ограничение подачи энергии без согласования с абонентом — юридическим лицом, но с соответствующим его предупреждением допускается в случае нарушения абонентом обязательств по оплате энергии.</a:t>
            </a:r>
            <a:endParaRPr lang="ru-RU" b="1" dirty="0"/>
          </a:p>
          <a:p>
            <a:endParaRPr lang="ru-RU" dirty="0"/>
          </a:p>
        </p:txBody>
      </p:sp>
    </p:spTree>
    <p:extLst>
      <p:ext uri="{BB962C8B-B14F-4D97-AF65-F5344CB8AC3E}">
        <p14:creationId xmlns="" xmlns:p14="http://schemas.microsoft.com/office/powerpoint/2010/main" val="3144606544"/>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F4C06DE-91AB-47BB-8518-0D6D1E378FC3}"/>
              </a:ext>
            </a:extLst>
          </p:cNvPr>
          <p:cNvSpPr>
            <a:spLocks noGrp="1"/>
          </p:cNvSpPr>
          <p:nvPr>
            <p:ph type="title"/>
          </p:nvPr>
        </p:nvSpPr>
        <p:spPr/>
        <p:txBody>
          <a:bodyPr>
            <a:normAutofit/>
          </a:bodyPr>
          <a:lstStyle/>
          <a:p>
            <a:r>
              <a:rPr lang="ru-RU" sz="2400" b="1" dirty="0"/>
              <a:t>6.9. Договор продажи недвижимости.</a:t>
            </a:r>
            <a:br>
              <a:rPr lang="ru-RU" sz="2400" b="1" dirty="0"/>
            </a:br>
            <a:endParaRPr lang="ru-RU" sz="2400" dirty="0"/>
          </a:p>
        </p:txBody>
      </p:sp>
      <p:sp>
        <p:nvSpPr>
          <p:cNvPr id="3" name="Объект 2">
            <a:extLst>
              <a:ext uri="{FF2B5EF4-FFF2-40B4-BE49-F238E27FC236}">
                <a16:creationId xmlns="" xmlns:a16="http://schemas.microsoft.com/office/drawing/2014/main" id="{142B0479-ED62-4A3A-B830-88D25D6DB347}"/>
              </a:ext>
            </a:extLst>
          </p:cNvPr>
          <p:cNvSpPr>
            <a:spLocks noGrp="1"/>
          </p:cNvSpPr>
          <p:nvPr>
            <p:ph idx="1"/>
          </p:nvPr>
        </p:nvSpPr>
        <p:spPr>
          <a:xfrm>
            <a:off x="2773599" y="1495425"/>
            <a:ext cx="7796540" cy="4554519"/>
          </a:xfrm>
        </p:spPr>
        <p:txBody>
          <a:bodyPr>
            <a:normAutofit fontScale="85000" lnSpcReduction="20000"/>
          </a:bodyPr>
          <a:lstStyle/>
          <a:p>
            <a:r>
              <a:rPr lang="ru-RU" dirty="0"/>
              <a:t>Договор продажи недвижимости – это соглашение сторон, по которому продавец обязуется передать в собственность покупателя земельный участок, здание, сооружение, квартиру или другое недвижимое имущество.</a:t>
            </a:r>
            <a:endParaRPr lang="ru-RU" b="1" dirty="0"/>
          </a:p>
          <a:p>
            <a:r>
              <a:rPr lang="ru-RU" dirty="0"/>
              <a:t>Договор продажи недвижимости заключается путем составления единого документа, подписанного сторонами. Данный документ не регистрируется, но при этом переход права собственности на недвижимость по договору продажи недвижимости к покупателю подлежит государственной регистрации.</a:t>
            </a:r>
            <a:endParaRPr lang="ru-RU" b="1" dirty="0"/>
          </a:p>
          <a:p>
            <a:r>
              <a:rPr lang="ru-RU" dirty="0"/>
              <a:t>В договоре продажи недвижимости должны быть указаны данные, позволяющие определенно установить недвижимое имущество, подлежащее передаче покупателю по договору, в том числе данные, определяющие расположение недвижимости на соответствующем земельном участке либо в составе другого недвижимого имущества.</a:t>
            </a:r>
            <a:endParaRPr lang="ru-RU" b="1" dirty="0"/>
          </a:p>
          <a:p>
            <a:endParaRPr lang="ru-RU" dirty="0"/>
          </a:p>
        </p:txBody>
      </p:sp>
    </p:spTree>
    <p:extLst>
      <p:ext uri="{BB962C8B-B14F-4D97-AF65-F5344CB8AC3E}">
        <p14:creationId xmlns="" xmlns:p14="http://schemas.microsoft.com/office/powerpoint/2010/main" val="456694977"/>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503FA60-1246-4D13-8CD6-06598AB1A085}"/>
              </a:ext>
            </a:extLst>
          </p:cNvPr>
          <p:cNvSpPr>
            <a:spLocks noGrp="1"/>
          </p:cNvSpPr>
          <p:nvPr>
            <p:ph idx="1"/>
          </p:nvPr>
        </p:nvSpPr>
        <p:spPr>
          <a:xfrm>
            <a:off x="2773599" y="752475"/>
            <a:ext cx="7796540" cy="5297469"/>
          </a:xfrm>
        </p:spPr>
        <p:txBody>
          <a:bodyPr>
            <a:normAutofit fontScale="85000" lnSpcReduction="10000"/>
          </a:bodyPr>
          <a:lstStyle/>
          <a:p>
            <a:r>
              <a:rPr lang="ru-RU" dirty="0"/>
              <a:t>При отсутствии этих данных в договоре условие о недвижимом имуществе, подлежащем передаче, считается не согласованным сторонами, а соответствующий договор не считается заключенным.</a:t>
            </a:r>
            <a:endParaRPr lang="ru-RU" b="1" dirty="0"/>
          </a:p>
          <a:p>
            <a:r>
              <a:rPr lang="ru-RU" dirty="0"/>
              <a:t>Предметом данного договора является земельный участок, здание, сооружение, квартиру или другое недвижимое имущество. Закон к недвижимым вещам (недвижимое имущество, недвижимость) относит земельные участки, участки недр, обособленные водные объекты и все, что прочно связано с землей, то есть объекты, перемещение которых без несоразмерного ущерба их назначению невозможно, в том числе леса, многолетние насаждения, здания, сооружения, объекты незавершенного строительства. К недвижимым вещам относятся также подлежащие государственной регистрации воздушные и морские суда, суда внутреннего плавания, космические объекты. Законом к недвижимым вещам может быть отнесено и иное имущество.</a:t>
            </a:r>
            <a:endParaRPr lang="ru-RU" b="1" dirty="0"/>
          </a:p>
          <a:p>
            <a:r>
              <a:rPr lang="ru-RU" dirty="0"/>
              <a:t>Договор продажи недвижимости должен предусматривать цену этого имущества.</a:t>
            </a:r>
            <a:endParaRPr lang="ru-RU" b="1" dirty="0"/>
          </a:p>
          <a:p>
            <a:endParaRPr lang="ru-RU" dirty="0"/>
          </a:p>
        </p:txBody>
      </p:sp>
    </p:spTree>
    <p:extLst>
      <p:ext uri="{BB962C8B-B14F-4D97-AF65-F5344CB8AC3E}">
        <p14:creationId xmlns="" xmlns:p14="http://schemas.microsoft.com/office/powerpoint/2010/main" val="3145635476"/>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AD9D834-0360-43FF-863E-B0451F785AC5}"/>
              </a:ext>
            </a:extLst>
          </p:cNvPr>
          <p:cNvSpPr>
            <a:spLocks noGrp="1"/>
          </p:cNvSpPr>
          <p:nvPr>
            <p:ph idx="1"/>
          </p:nvPr>
        </p:nvSpPr>
        <p:spPr>
          <a:xfrm>
            <a:off x="2773599" y="1304925"/>
            <a:ext cx="7796540" cy="4745019"/>
          </a:xfrm>
        </p:spPr>
        <p:txBody>
          <a:bodyPr>
            <a:normAutofit fontScale="77500" lnSpcReduction="20000"/>
          </a:bodyPr>
          <a:lstStyle/>
          <a:p>
            <a:r>
              <a:rPr lang="ru-RU" dirty="0"/>
              <a:t>При отсутствии в договоре согласованного сторонами в письменной форме условия о цене недвижимости договор, о ее продаже считается незаключенным. </a:t>
            </a:r>
          </a:p>
          <a:p>
            <a:r>
              <a:rPr lang="ru-RU" dirty="0"/>
              <a:t>Если иное не предусмотрено законом или договором продажи недвижимости, установленная в нем цена здания, сооружения или другого недвижимого имущества, находящегося на земельном участке, включает цену передаваемой с этим недвижимым имуществом соответствующей части земельного участка или права на нее. </a:t>
            </a:r>
          </a:p>
          <a:p>
            <a:r>
              <a:rPr lang="ru-RU" dirty="0"/>
              <a:t>В случаях, когда цена недвижимости в договоре продажи недвижимости установлена на единицу ее площади или иного показателя ее размера, общая цена такого недвижимого имущества, подлежащая уплате, определяется исходя из фактического размера переданного покупателю недвижимого имущества.</a:t>
            </a:r>
            <a:endParaRPr lang="ru-RU" b="1" dirty="0"/>
          </a:p>
          <a:p>
            <a:r>
              <a:rPr lang="ru-RU" dirty="0"/>
              <a:t>Сторонами по данному договору признаются продавец-любое лицо, в том числе и юридическое, и покупатель любое лицо, в том числе и юридическое.</a:t>
            </a:r>
            <a:endParaRPr lang="ru-RU" b="1" dirty="0"/>
          </a:p>
          <a:p>
            <a:endParaRPr lang="ru-RU" dirty="0"/>
          </a:p>
        </p:txBody>
      </p:sp>
    </p:spTree>
    <p:extLst>
      <p:ext uri="{BB962C8B-B14F-4D97-AF65-F5344CB8AC3E}">
        <p14:creationId xmlns="" xmlns:p14="http://schemas.microsoft.com/office/powerpoint/2010/main" val="1416376705"/>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DEEFBBD-EB97-4E6C-BDF6-B4D86026E6DF}"/>
              </a:ext>
            </a:extLst>
          </p:cNvPr>
          <p:cNvSpPr>
            <a:spLocks noGrp="1"/>
          </p:cNvSpPr>
          <p:nvPr>
            <p:ph idx="1"/>
          </p:nvPr>
        </p:nvSpPr>
        <p:spPr>
          <a:xfrm>
            <a:off x="2745024" y="800100"/>
            <a:ext cx="7796540" cy="5981700"/>
          </a:xfrm>
        </p:spPr>
        <p:txBody>
          <a:bodyPr>
            <a:normAutofit fontScale="85000" lnSpcReduction="20000"/>
          </a:bodyPr>
          <a:lstStyle/>
          <a:p>
            <a:r>
              <a:rPr lang="ru-RU" dirty="0"/>
              <a:t>По договору продажи здания, сооружения или другой недвижимости покупателю одновременно с передачей права собственности на такую недвижимость передаются права на ту часть земельного участка, которая занята этой недвижимостью и необходима для ее использования. </a:t>
            </a:r>
          </a:p>
          <a:p>
            <a:r>
              <a:rPr lang="ru-RU" dirty="0"/>
              <a:t>В случае, когда продавец является собственником земельного участка, на котором находится продаваемая недвижимость, покупателю передается право собственности либо предоставляется право аренды или предусмотренное договором продажи недвижимости иное право на соответствующую часть земельного участка. </a:t>
            </a:r>
          </a:p>
          <a:p>
            <a:r>
              <a:rPr lang="ru-RU" dirty="0"/>
              <a:t>Если договором не определено передаваемое покупателю недвижимости право на соответствующий земельный участок, к покупателю переходит право собственности на ту часть земельного участка, которая занята недвижимостью и необходима для ее использования.</a:t>
            </a:r>
            <a:endParaRPr lang="ru-RU" b="1" dirty="0"/>
          </a:p>
          <a:p>
            <a:r>
              <a:rPr lang="ru-RU" dirty="0"/>
              <a:t>Продажа недвижимости, находящейся на земельном участке, не принадлежащем продавцу на праве собственности, допускается без согласия собственника этого участка, если это не противоречит условиям пользования таким участком, установленным законом или договором.</a:t>
            </a:r>
            <a:endParaRPr lang="ru-RU" b="1" dirty="0"/>
          </a:p>
          <a:p>
            <a:endParaRPr lang="ru-RU" dirty="0"/>
          </a:p>
        </p:txBody>
      </p:sp>
    </p:spTree>
    <p:extLst>
      <p:ext uri="{BB962C8B-B14F-4D97-AF65-F5344CB8AC3E}">
        <p14:creationId xmlns="" xmlns:p14="http://schemas.microsoft.com/office/powerpoint/2010/main" val="3042874904"/>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87E9A14-E880-4EEC-8226-60E3303206BF}"/>
              </a:ext>
            </a:extLst>
          </p:cNvPr>
          <p:cNvSpPr>
            <a:spLocks noGrp="1"/>
          </p:cNvSpPr>
          <p:nvPr>
            <p:ph idx="1"/>
          </p:nvPr>
        </p:nvSpPr>
        <p:spPr>
          <a:xfrm>
            <a:off x="2773599" y="1390650"/>
            <a:ext cx="7796540" cy="4659294"/>
          </a:xfrm>
        </p:spPr>
        <p:txBody>
          <a:bodyPr>
            <a:normAutofit fontScale="85000" lnSpcReduction="20000"/>
          </a:bodyPr>
          <a:lstStyle/>
          <a:p>
            <a:r>
              <a:rPr lang="ru-RU" dirty="0"/>
              <a:t>При продаже такой недвижимости покупатель приобретает право пользования соответствующей частью земельного участка на тех же условиях, что и продавец недвижимости.</a:t>
            </a:r>
            <a:endParaRPr lang="ru-RU" b="1" dirty="0"/>
          </a:p>
          <a:p>
            <a:r>
              <a:rPr lang="ru-RU" dirty="0"/>
              <a:t>В случаях, когда земельный участок, на котором находится принадлежащее продавцу здание, сооружение или другая недвижимость, продается без передачи в собственность покупателя этой недвижимости, за продавцом сохраняется право пользования частью земельного участка, которая занята недвижимостью и необходима для ее использования, на условиях, определяемых договором продажи.</a:t>
            </a:r>
            <a:endParaRPr lang="ru-RU" b="1" dirty="0"/>
          </a:p>
          <a:p>
            <a:r>
              <a:rPr lang="ru-RU" dirty="0"/>
              <a:t>Если условия пользования соответствующей частью земельного участка договором его продажи не определены, продавец сохраняет право ограниченного пользования (сервитут) той частью земельного участка, которая занята недвижимостью и необходима для ее использования в соответствии с ее назначением.</a:t>
            </a:r>
            <a:endParaRPr lang="ru-RU" b="1" dirty="0"/>
          </a:p>
          <a:p>
            <a:endParaRPr lang="ru-RU" dirty="0"/>
          </a:p>
        </p:txBody>
      </p:sp>
    </p:spTree>
    <p:extLst>
      <p:ext uri="{BB962C8B-B14F-4D97-AF65-F5344CB8AC3E}">
        <p14:creationId xmlns="" xmlns:p14="http://schemas.microsoft.com/office/powerpoint/2010/main" val="3993082713"/>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76A0301-68DE-4AEC-B3BC-9110652EEB17}"/>
              </a:ext>
            </a:extLst>
          </p:cNvPr>
          <p:cNvSpPr>
            <a:spLocks noGrp="1"/>
          </p:cNvSpPr>
          <p:nvPr>
            <p:ph idx="1"/>
          </p:nvPr>
        </p:nvSpPr>
        <p:spPr>
          <a:xfrm>
            <a:off x="2773599" y="1771650"/>
            <a:ext cx="7796540" cy="4278294"/>
          </a:xfrm>
        </p:spPr>
        <p:txBody>
          <a:bodyPr>
            <a:normAutofit fontScale="85000" lnSpcReduction="10000"/>
          </a:bodyPr>
          <a:lstStyle/>
          <a:p>
            <a:r>
              <a:rPr lang="ru-RU" dirty="0"/>
              <a:t>Передача недвижимости продавцом и принятие ее покупателем осуществляются по подписываемому сторонами передаточному акту или иному документу о передаче. </a:t>
            </a:r>
          </a:p>
          <a:p>
            <a:r>
              <a:rPr lang="ru-RU" dirty="0"/>
              <a:t>Если иное не предусмотрено законом или договором, обязательство продавца передать недвижимость покупателю считается исполненным после вручения этого имущества покупателю и подписания сторонами соответствующего документа о передаче. </a:t>
            </a:r>
          </a:p>
          <a:p>
            <a:r>
              <a:rPr lang="ru-RU" dirty="0"/>
              <a:t>Уклонение одной из сторон от подписания документа о передаче недвижимости на условиях, предусмотренных договором, считается отказом соответственно продавца от исполнения обязанности передать имущество, а покупателя — обязанности принять имущество.</a:t>
            </a:r>
            <a:endParaRPr lang="ru-RU" b="1" dirty="0"/>
          </a:p>
          <a:p>
            <a:endParaRPr lang="ru-RU" dirty="0"/>
          </a:p>
        </p:txBody>
      </p:sp>
    </p:spTree>
    <p:extLst>
      <p:ext uri="{BB962C8B-B14F-4D97-AF65-F5344CB8AC3E}">
        <p14:creationId xmlns="" xmlns:p14="http://schemas.microsoft.com/office/powerpoint/2010/main" val="533807405"/>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D1F2323-B437-4870-98E9-919AC3EBF516}"/>
              </a:ext>
            </a:extLst>
          </p:cNvPr>
          <p:cNvSpPr>
            <a:spLocks noGrp="1"/>
          </p:cNvSpPr>
          <p:nvPr>
            <p:ph type="title"/>
          </p:nvPr>
        </p:nvSpPr>
        <p:spPr>
          <a:xfrm>
            <a:off x="2611808" y="808056"/>
            <a:ext cx="7958331" cy="1077229"/>
          </a:xfrm>
        </p:spPr>
        <p:txBody>
          <a:bodyPr>
            <a:normAutofit/>
          </a:bodyPr>
          <a:lstStyle/>
          <a:p>
            <a:r>
              <a:rPr lang="ru-RU" sz="2400" b="1" dirty="0"/>
              <a:t>6.10. Форма договора продажи недвижимости</a:t>
            </a:r>
            <a:br>
              <a:rPr lang="ru-RU" sz="2400" b="1" dirty="0"/>
            </a:br>
            <a:endParaRPr lang="ru-RU" sz="2400" dirty="0"/>
          </a:p>
        </p:txBody>
      </p:sp>
      <p:sp>
        <p:nvSpPr>
          <p:cNvPr id="3" name="Объект 2">
            <a:extLst>
              <a:ext uri="{FF2B5EF4-FFF2-40B4-BE49-F238E27FC236}">
                <a16:creationId xmlns="" xmlns:a16="http://schemas.microsoft.com/office/drawing/2014/main" id="{2854EBE8-DEAC-452A-920E-49713AB0435F}"/>
              </a:ext>
            </a:extLst>
          </p:cNvPr>
          <p:cNvSpPr>
            <a:spLocks noGrp="1"/>
          </p:cNvSpPr>
          <p:nvPr>
            <p:ph idx="1"/>
          </p:nvPr>
        </p:nvSpPr>
        <p:spPr>
          <a:xfrm>
            <a:off x="2773599" y="1362075"/>
            <a:ext cx="7796540" cy="5086350"/>
          </a:xfrm>
        </p:spPr>
        <p:txBody>
          <a:bodyPr>
            <a:normAutofit fontScale="92500" lnSpcReduction="20000"/>
          </a:bodyPr>
          <a:lstStyle/>
          <a:p>
            <a:r>
              <a:rPr lang="ru-RU" dirty="0"/>
              <a:t>Форма договора продажи недвижимости устанавливается гражданским кодексом РФ (ст.550):Договор продажи недвижимости заключается в письменной форме путем составления одного документа, подписанного сторонами. Несоблюдение формы договора продажи недвижимости влечет его недействительность. </a:t>
            </a:r>
          </a:p>
          <a:p>
            <a:r>
              <a:rPr lang="ru-RU" dirty="0"/>
              <a:t>При этом нотариальное удостоверение сделки купли-продажи недвижимости не является обязательным. Переход права собственности на недвижимость по договору продажи недвижимости к покупателю подлежит государственной регистрации (ч.1 ст.551 ГК РФ) </a:t>
            </a:r>
          </a:p>
          <a:p>
            <a:r>
              <a:rPr lang="ru-RU" dirty="0"/>
              <a:t>Таким образом, правоустанавливающий документ должен включать, как минимум, договор, совершённый в простой письменной форме и подписанный сторонами, а также свидетельство о государственной регистрации права.</a:t>
            </a:r>
            <a:endParaRPr lang="ru-RU" b="1" dirty="0"/>
          </a:p>
          <a:p>
            <a:endParaRPr lang="ru-RU" dirty="0"/>
          </a:p>
        </p:txBody>
      </p:sp>
    </p:spTree>
    <p:extLst>
      <p:ext uri="{BB962C8B-B14F-4D97-AF65-F5344CB8AC3E}">
        <p14:creationId xmlns="" xmlns:p14="http://schemas.microsoft.com/office/powerpoint/2010/main" val="1765858186"/>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E66DBBE-49DE-4AEE-9A06-7D427A005EE4}"/>
              </a:ext>
            </a:extLst>
          </p:cNvPr>
          <p:cNvSpPr>
            <a:spLocks noGrp="1"/>
          </p:cNvSpPr>
          <p:nvPr>
            <p:ph type="title"/>
          </p:nvPr>
        </p:nvSpPr>
        <p:spPr/>
        <p:txBody>
          <a:bodyPr>
            <a:noAutofit/>
          </a:bodyPr>
          <a:lstStyle/>
          <a:p>
            <a:r>
              <a:rPr lang="ru-RU" sz="2400" b="1" dirty="0"/>
              <a:t>6.11. Государственная регистрация перехода права собственности на недвижимость.</a:t>
            </a:r>
            <a:br>
              <a:rPr lang="ru-RU" sz="2400" b="1" dirty="0"/>
            </a:br>
            <a:endParaRPr lang="ru-RU" sz="2400" dirty="0"/>
          </a:p>
        </p:txBody>
      </p:sp>
      <p:sp>
        <p:nvSpPr>
          <p:cNvPr id="3" name="Объект 2">
            <a:extLst>
              <a:ext uri="{FF2B5EF4-FFF2-40B4-BE49-F238E27FC236}">
                <a16:creationId xmlns="" xmlns:a16="http://schemas.microsoft.com/office/drawing/2014/main" id="{63080BC3-C84E-4B21-AEBD-6F03493C19F2}"/>
              </a:ext>
            </a:extLst>
          </p:cNvPr>
          <p:cNvSpPr>
            <a:spLocks noGrp="1"/>
          </p:cNvSpPr>
          <p:nvPr>
            <p:ph idx="1"/>
          </p:nvPr>
        </p:nvSpPr>
        <p:spPr>
          <a:xfrm>
            <a:off x="2773599" y="1724025"/>
            <a:ext cx="7796540" cy="4819650"/>
          </a:xfrm>
        </p:spPr>
        <p:txBody>
          <a:bodyPr>
            <a:normAutofit fontScale="85000" lnSpcReduction="10000"/>
          </a:bodyPr>
          <a:lstStyle/>
          <a:p>
            <a:r>
              <a:rPr lang="ru-RU" dirty="0"/>
              <a:t>Переход права собственности на недвижимость по договору продажи недвижимости к покупателю подлежит государственной регистрации.</a:t>
            </a:r>
            <a:endParaRPr lang="ru-RU" b="1" dirty="0"/>
          </a:p>
          <a:p>
            <a:r>
              <a:rPr lang="ru-RU" dirty="0"/>
              <a:t>Исполнение договора продажи недвижимости сторонами до государственной регистрации перехода права собственности не является основанием для изменения их отношений с третьими лицами.</a:t>
            </a:r>
            <a:endParaRPr lang="ru-RU" b="1" dirty="0"/>
          </a:p>
          <a:p>
            <a:r>
              <a:rPr lang="ru-RU" dirty="0"/>
              <a:t>В случае, когда одна из сторон уклоняется от государственной регистрации перехода права собственности на недвижимость, суд вправе по требованию другой стороны, а в случаях, предусмотренных законодательством Российской Федерации об исполнительном производстве, также по требованию судебного пристава-исполнителя вынести решение о государственной регистрации перехода права собственности. Сторона, необоснованно уклоняющаяся от государственной регистрации перехода права собственности, должна возместить другой стороне убытки, вызванные задержкой регистрации.</a:t>
            </a:r>
            <a:endParaRPr lang="ru-RU" b="1" dirty="0"/>
          </a:p>
          <a:p>
            <a:endParaRPr lang="ru-RU" dirty="0"/>
          </a:p>
        </p:txBody>
      </p:sp>
    </p:spTree>
    <p:extLst>
      <p:ext uri="{BB962C8B-B14F-4D97-AF65-F5344CB8AC3E}">
        <p14:creationId xmlns="" xmlns:p14="http://schemas.microsoft.com/office/powerpoint/2010/main" val="1591457145"/>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61B43C1-2CED-474F-ABE0-F7560F087807}"/>
              </a:ext>
            </a:extLst>
          </p:cNvPr>
          <p:cNvSpPr>
            <a:spLocks noGrp="1"/>
          </p:cNvSpPr>
          <p:nvPr>
            <p:ph type="title"/>
          </p:nvPr>
        </p:nvSpPr>
        <p:spPr/>
        <p:txBody>
          <a:bodyPr>
            <a:normAutofit fontScale="90000"/>
          </a:bodyPr>
          <a:lstStyle/>
          <a:p>
            <a:r>
              <a:rPr lang="ru-RU" sz="2700" b="1" dirty="0"/>
              <a:t>6.12. Права на земельный участок при продаже здания ,сооружения или другой находящейся на нем недвижимости</a:t>
            </a:r>
            <a:r>
              <a:rPr lang="ru-RU" b="1" dirty="0"/>
              <a:t>.</a:t>
            </a:r>
            <a:br>
              <a:rPr lang="ru-RU" b="1" dirty="0"/>
            </a:br>
            <a:endParaRPr lang="ru-RU" dirty="0"/>
          </a:p>
        </p:txBody>
      </p:sp>
      <p:sp>
        <p:nvSpPr>
          <p:cNvPr id="3" name="Объект 2">
            <a:extLst>
              <a:ext uri="{FF2B5EF4-FFF2-40B4-BE49-F238E27FC236}">
                <a16:creationId xmlns="" xmlns:a16="http://schemas.microsoft.com/office/drawing/2014/main" id="{DF279E3A-8B74-4937-8B87-2930C7B4A4FB}"/>
              </a:ext>
            </a:extLst>
          </p:cNvPr>
          <p:cNvSpPr>
            <a:spLocks noGrp="1"/>
          </p:cNvSpPr>
          <p:nvPr>
            <p:ph idx="1"/>
          </p:nvPr>
        </p:nvSpPr>
        <p:spPr>
          <a:xfrm>
            <a:off x="2773599" y="2733675"/>
            <a:ext cx="7796540" cy="2428876"/>
          </a:xfrm>
        </p:spPr>
        <p:txBody>
          <a:bodyPr>
            <a:normAutofit fontScale="85000" lnSpcReduction="10000"/>
          </a:bodyPr>
          <a:lstStyle/>
          <a:p>
            <a:r>
              <a:rPr lang="ru-RU" dirty="0"/>
              <a:t>В соответствии со статьей 552 ГК РФ права на земельный участок при продаже здания, сооружения или другой находящейся на нем недвижимости</a:t>
            </a:r>
            <a:endParaRPr lang="ru-RU" b="1" dirty="0"/>
          </a:p>
          <a:p>
            <a:r>
              <a:rPr lang="ru-RU" dirty="0"/>
              <a:t>По договору продажи здания, сооружения или другой недвижимости покупателю одновременно с передачей права собственности на такую недвижимость передаются права на земельный участок, занятый такой недвижимостью и необходимый для ее использования.</a:t>
            </a:r>
            <a:endParaRPr lang="ru-RU" b="1" dirty="0"/>
          </a:p>
          <a:p>
            <a:endParaRPr lang="ru-RU" dirty="0"/>
          </a:p>
        </p:txBody>
      </p:sp>
    </p:spTree>
    <p:extLst>
      <p:ext uri="{BB962C8B-B14F-4D97-AF65-F5344CB8AC3E}">
        <p14:creationId xmlns="" xmlns:p14="http://schemas.microsoft.com/office/powerpoint/2010/main" val="2183474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B917B38-BEBD-4302-B161-7CBEFA00EE04}"/>
              </a:ext>
            </a:extLst>
          </p:cNvPr>
          <p:cNvSpPr>
            <a:spLocks noGrp="1"/>
          </p:cNvSpPr>
          <p:nvPr>
            <p:ph type="title"/>
          </p:nvPr>
        </p:nvSpPr>
        <p:spPr/>
        <p:txBody>
          <a:bodyPr/>
          <a:lstStyle/>
          <a:p>
            <a:r>
              <a:rPr lang="ru-RU" dirty="0"/>
              <a:t>Содержание</a:t>
            </a:r>
          </a:p>
        </p:txBody>
      </p:sp>
      <p:sp>
        <p:nvSpPr>
          <p:cNvPr id="3" name="Объект 2">
            <a:extLst>
              <a:ext uri="{FF2B5EF4-FFF2-40B4-BE49-F238E27FC236}">
                <a16:creationId xmlns="" xmlns:a16="http://schemas.microsoft.com/office/drawing/2014/main" id="{882BEDF0-85B2-40F6-AE7C-240D0F2B32F3}"/>
              </a:ext>
            </a:extLst>
          </p:cNvPr>
          <p:cNvSpPr>
            <a:spLocks noGrp="1"/>
          </p:cNvSpPr>
          <p:nvPr>
            <p:ph idx="1"/>
          </p:nvPr>
        </p:nvSpPr>
        <p:spPr/>
        <p:txBody>
          <a:bodyPr/>
          <a:lstStyle/>
          <a:p>
            <a:r>
              <a:rPr lang="ru-RU" dirty="0"/>
              <a:t>Введение</a:t>
            </a:r>
          </a:p>
          <a:p>
            <a:r>
              <a:rPr lang="ru-RU" dirty="0"/>
              <a:t>1. Общие положения гражданского права</a:t>
            </a:r>
          </a:p>
          <a:p>
            <a:r>
              <a:rPr lang="ru-RU" dirty="0"/>
              <a:t>2. Сделки</a:t>
            </a:r>
          </a:p>
          <a:p>
            <a:r>
              <a:rPr lang="ru-RU" dirty="0"/>
              <a:t>3. Право собственности и иные вещные права</a:t>
            </a:r>
          </a:p>
          <a:p>
            <a:r>
              <a:rPr lang="ru-RU" dirty="0"/>
              <a:t>4. Общая собственность</a:t>
            </a:r>
          </a:p>
          <a:p>
            <a:r>
              <a:rPr lang="ru-RU" dirty="0"/>
              <a:t>5. Право собственности и другие вещные права на землю</a:t>
            </a:r>
          </a:p>
          <a:p>
            <a:r>
              <a:rPr lang="ru-RU" dirty="0"/>
              <a:t>6. Отдельные виды обязательств</a:t>
            </a:r>
          </a:p>
        </p:txBody>
      </p:sp>
    </p:spTree>
    <p:extLst>
      <p:ext uri="{BB962C8B-B14F-4D97-AF65-F5344CB8AC3E}">
        <p14:creationId xmlns="" xmlns:p14="http://schemas.microsoft.com/office/powerpoint/2010/main" val="4060836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8EC69345-8ED2-4871-9683-3D357F6F24CA}"/>
              </a:ext>
            </a:extLst>
          </p:cNvPr>
          <p:cNvSpPr>
            <a:spLocks noGrp="1"/>
          </p:cNvSpPr>
          <p:nvPr>
            <p:ph idx="1"/>
          </p:nvPr>
        </p:nvSpPr>
        <p:spPr>
          <a:xfrm>
            <a:off x="2773599" y="1514475"/>
            <a:ext cx="7796540" cy="4535469"/>
          </a:xfrm>
        </p:spPr>
        <p:txBody>
          <a:bodyPr>
            <a:normAutofit fontScale="85000" lnSpcReduction="20000"/>
          </a:bodyPr>
          <a:lstStyle/>
          <a:p>
            <a:pPr marL="0" indent="0">
              <a:buNone/>
            </a:pPr>
            <a:r>
              <a:rPr lang="ru-RU" dirty="0"/>
              <a:t>	Гражданские правоотношения имеют следующие особенности:</a:t>
            </a:r>
            <a:endParaRPr lang="ru-RU" b="1" dirty="0"/>
          </a:p>
          <a:p>
            <a:r>
              <a:rPr lang="ru-RU" dirty="0"/>
              <a:t>1) для гражданских правоотношений характерно равенство участников;</a:t>
            </a:r>
            <a:endParaRPr lang="ru-RU" b="1" dirty="0"/>
          </a:p>
          <a:p>
            <a:r>
              <a:rPr lang="ru-RU" dirty="0"/>
              <a:t>2) в гражданском законодательстве не содержится исчерпывающего перечня гражданских правоотношений, поэтому государство признает и защищает и такие отношения, которые отвечают перечисленным в ст. 2 ГК РФ признакам, но прямо не предусмотрены специальными нормами гражданского права;</a:t>
            </a:r>
            <a:endParaRPr lang="ru-RU" b="1" dirty="0"/>
          </a:p>
          <a:p>
            <a:r>
              <a:rPr lang="ru-RU" dirty="0"/>
              <a:t>3) правоотношения носят волевой характер. Это заключается главным образом в том, что в них реализуется государственная воля, выраженная в нормах права</a:t>
            </a:r>
          </a:p>
          <a:p>
            <a:r>
              <a:rPr lang="ru-RU" dirty="0"/>
              <a:t>4) меры гражданско-правовой ответственности имеют целью защиту прав потерпевшего, а не наказание правонарушителя, поэтому они носят в основном имущественный, а не личный характер.</a:t>
            </a:r>
            <a:endParaRPr lang="ru-RU" b="1" dirty="0"/>
          </a:p>
          <a:p>
            <a:endParaRPr lang="ru-RU" dirty="0"/>
          </a:p>
        </p:txBody>
      </p:sp>
    </p:spTree>
    <p:extLst>
      <p:ext uri="{BB962C8B-B14F-4D97-AF65-F5344CB8AC3E}">
        <p14:creationId xmlns="" xmlns:p14="http://schemas.microsoft.com/office/powerpoint/2010/main" val="106865263"/>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181F016E-86B5-4129-A741-21D5E4B93884}"/>
              </a:ext>
            </a:extLst>
          </p:cNvPr>
          <p:cNvSpPr>
            <a:spLocks noGrp="1"/>
          </p:cNvSpPr>
          <p:nvPr>
            <p:ph idx="1"/>
          </p:nvPr>
        </p:nvSpPr>
        <p:spPr/>
        <p:txBody>
          <a:bodyPr>
            <a:normAutofit fontScale="85000" lnSpcReduction="20000"/>
          </a:bodyPr>
          <a:lstStyle/>
          <a:p>
            <a:r>
              <a:rPr lang="ru-RU" dirty="0"/>
              <a:t>В случае, когда продавец является собственником земельного участка, на котором находится продаваемая недвижимость, покупателю передается право собственности на земельный участок, занятый такой недвижимостью и необходимый для ее использования, если иное не предусмотрено законом.</a:t>
            </a:r>
            <a:endParaRPr lang="ru-RU" b="1" dirty="0"/>
          </a:p>
          <a:p>
            <a:r>
              <a:rPr lang="ru-RU" dirty="0"/>
              <a:t>Продажа недвижимости, находящейся на земельном участке, не принадлежащем продавцу на праве собственности, допускается без согласия собственника этого участка, если это не противоречит условиям пользования таким участком, установленным законом или договором.</a:t>
            </a:r>
            <a:endParaRPr lang="ru-RU" b="1" dirty="0"/>
          </a:p>
          <a:p>
            <a:r>
              <a:rPr lang="ru-RU" dirty="0"/>
              <a:t>При продаже такой недвижимости покупатель приобретает право пользования соответствующим земельным участком на тех же условиях, что и продавец недвижимости.</a:t>
            </a:r>
            <a:endParaRPr lang="ru-RU" b="1" dirty="0"/>
          </a:p>
          <a:p>
            <a:endParaRPr lang="ru-RU" dirty="0"/>
          </a:p>
        </p:txBody>
      </p:sp>
    </p:spTree>
    <p:extLst>
      <p:ext uri="{BB962C8B-B14F-4D97-AF65-F5344CB8AC3E}">
        <p14:creationId xmlns="" xmlns:p14="http://schemas.microsoft.com/office/powerpoint/2010/main" val="3220215895"/>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5359D58-6936-4B4B-AA82-53A39A525F9A}"/>
              </a:ext>
            </a:extLst>
          </p:cNvPr>
          <p:cNvSpPr>
            <a:spLocks noGrp="1"/>
          </p:cNvSpPr>
          <p:nvPr>
            <p:ph type="title"/>
          </p:nvPr>
        </p:nvSpPr>
        <p:spPr/>
        <p:txBody>
          <a:bodyPr>
            <a:normAutofit/>
          </a:bodyPr>
          <a:lstStyle/>
          <a:p>
            <a:r>
              <a:rPr lang="ru-RU" sz="2400" b="1" dirty="0"/>
              <a:t>6.13. Предмет в договоре продажи недвижимости.</a:t>
            </a:r>
            <a:br>
              <a:rPr lang="ru-RU" sz="2400" b="1" dirty="0"/>
            </a:br>
            <a:endParaRPr lang="ru-RU" sz="2400" dirty="0"/>
          </a:p>
        </p:txBody>
      </p:sp>
      <p:sp>
        <p:nvSpPr>
          <p:cNvPr id="3" name="Объект 2">
            <a:extLst>
              <a:ext uri="{FF2B5EF4-FFF2-40B4-BE49-F238E27FC236}">
                <a16:creationId xmlns="" xmlns:a16="http://schemas.microsoft.com/office/drawing/2014/main" id="{E2F47959-8C6D-4D42-BBE6-BB6C17A82D76}"/>
              </a:ext>
            </a:extLst>
          </p:cNvPr>
          <p:cNvSpPr>
            <a:spLocks noGrp="1"/>
          </p:cNvSpPr>
          <p:nvPr>
            <p:ph idx="1"/>
          </p:nvPr>
        </p:nvSpPr>
        <p:spPr>
          <a:xfrm>
            <a:off x="2773599" y="1400175"/>
            <a:ext cx="7796540" cy="5457825"/>
          </a:xfrm>
        </p:spPr>
        <p:txBody>
          <a:bodyPr>
            <a:normAutofit fontScale="85000" lnSpcReduction="20000"/>
          </a:bodyPr>
          <a:lstStyle/>
          <a:p>
            <a:r>
              <a:rPr lang="ru-RU" dirty="0"/>
              <a:t>В статье 554 ГК РФ определен предмет в договоре продажи недвижимости, что является существенным условием в соответствии с </a:t>
            </a:r>
            <a:r>
              <a:rPr lang="ru-RU" dirty="0" err="1"/>
              <a:t>абз</a:t>
            </a:r>
            <a:r>
              <a:rPr lang="ru-RU" dirty="0"/>
              <a:t>. 2 п. 1 ст. 432 ГК РФ. Относительно понятия предмета договора издавна существуют споры в науке, которые сводятся к определению предмета договора как действий сторон по передаче, принятию и оплате продаваемого недвижимого имущества или как объекта недвижимого имущества, а также сочетания этих элементов предмета.</a:t>
            </a:r>
            <a:endParaRPr lang="ru-RU" b="1" dirty="0"/>
          </a:p>
          <a:p>
            <a:r>
              <a:rPr lang="ru-RU" dirty="0"/>
              <a:t>Законодатель указывает на данные, индивидуализирующие недвижимое имущество в качестве предмета договора продажи недвижимости.</a:t>
            </a:r>
            <a:endParaRPr lang="ru-RU" b="1" dirty="0"/>
          </a:p>
          <a:p>
            <a:r>
              <a:rPr lang="ru-RU" dirty="0"/>
              <a:t>Предметом договора может быть только индивидуально-определенный объект недвижимости, поэтому в договоре должны фиксироваться сведения о продаваемом имуществе, содержащиеся в формах государственной регистрации прав на недвижимое имущество и сделок с ним. Перечень сведений, относящихся к предмету договора продажи недвижимости, изложен в приложении N 1 к Правилам ведения Единого государственного реестра прав на недвижимое имущество и сделок с ним.</a:t>
            </a:r>
            <a:endParaRPr lang="ru-RU" b="1" dirty="0"/>
          </a:p>
          <a:p>
            <a:endParaRPr lang="ru-RU" dirty="0"/>
          </a:p>
        </p:txBody>
      </p:sp>
    </p:spTree>
    <p:extLst>
      <p:ext uri="{BB962C8B-B14F-4D97-AF65-F5344CB8AC3E}">
        <p14:creationId xmlns="" xmlns:p14="http://schemas.microsoft.com/office/powerpoint/2010/main" val="2952959567"/>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301F4CB-28F8-413B-8059-64735182EDF8}"/>
              </a:ext>
            </a:extLst>
          </p:cNvPr>
          <p:cNvSpPr>
            <a:spLocks noGrp="1"/>
          </p:cNvSpPr>
          <p:nvPr>
            <p:ph idx="1"/>
          </p:nvPr>
        </p:nvSpPr>
        <p:spPr>
          <a:xfrm>
            <a:off x="2725974" y="1857375"/>
            <a:ext cx="7796540" cy="3819525"/>
          </a:xfrm>
        </p:spPr>
        <p:txBody>
          <a:bodyPr>
            <a:normAutofit fontScale="85000" lnSpcReduction="20000"/>
          </a:bodyPr>
          <a:lstStyle/>
          <a:p>
            <a:r>
              <a:rPr lang="ru-RU" dirty="0"/>
              <a:t>Описание объекта недвижимого имущества</a:t>
            </a:r>
            <a:r>
              <a:rPr lang="ru-RU" b="1" dirty="0"/>
              <a:t> </a:t>
            </a:r>
            <a:r>
              <a:rPr lang="ru-RU" dirty="0"/>
              <a:t>содержится в </a:t>
            </a:r>
            <a:r>
              <a:rPr lang="ru-RU" dirty="0" err="1"/>
              <a:t>подразд</a:t>
            </a:r>
            <a:r>
              <a:rPr lang="ru-RU" dirty="0"/>
              <a:t>. I ЕГРП и включает в себя адрес (местоположение), вид (название) объекта, его площадь (по кадастровому паспорту объекта недвижимого имущества или иному документу, предусмотренному Законом о регистрации и содержащему описание объекта недвижимого имущества), назначение и иную необходимую информацию, в том числе об отнесении объекта недвижимого имущества к объектам культурного наследия или к выявленным объектам культурного наследия (п. 6 ст. 12 Федерального Закона о регистрации прав на недвижимое имущество и сделок с ним). </a:t>
            </a:r>
          </a:p>
          <a:p>
            <a:r>
              <a:rPr lang="ru-RU" dirty="0"/>
              <a:t>Вид (название) объекта недвижимого имущества включает в себя здание, сооружение, жилой дом, садовый дом, дачу, гараж, квартиру, часть здания, нежилое помещение, часть дома, часть квартиры.</a:t>
            </a:r>
            <a:endParaRPr lang="ru-RU" b="1" dirty="0"/>
          </a:p>
          <a:p>
            <a:endParaRPr lang="ru-RU" dirty="0"/>
          </a:p>
        </p:txBody>
      </p:sp>
    </p:spTree>
    <p:extLst>
      <p:ext uri="{BB962C8B-B14F-4D97-AF65-F5344CB8AC3E}">
        <p14:creationId xmlns="" xmlns:p14="http://schemas.microsoft.com/office/powerpoint/2010/main" val="1568590162"/>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180F3B50-48B9-4E29-B5FD-47453273E84C}"/>
              </a:ext>
            </a:extLst>
          </p:cNvPr>
          <p:cNvSpPr>
            <a:spLocks noGrp="1"/>
          </p:cNvSpPr>
          <p:nvPr>
            <p:ph idx="1"/>
          </p:nvPr>
        </p:nvSpPr>
        <p:spPr/>
        <p:txBody>
          <a:bodyPr>
            <a:normAutofit fontScale="85000" lnSpcReduction="10000"/>
          </a:bodyPr>
          <a:lstStyle/>
          <a:p>
            <a:r>
              <a:rPr lang="ru-RU" dirty="0"/>
              <a:t>При указании адреса (местоположения) необходимо учитывать литеры или номера строений в случае нахождения нескольких объектов под одним почтовым адресом. При расположении объекта на одном из этажей необходимо определение этажности объекта, этажа и номера помещений на поэтажном плане. Если предметом договора является передача доли в праве общей собственности, то указываются размер доли в виде простой дроби и данные о целом объекте недвижимости.</a:t>
            </a:r>
            <a:endParaRPr lang="ru-RU" b="1" dirty="0"/>
          </a:p>
          <a:p>
            <a:r>
              <a:rPr lang="ru-RU" dirty="0"/>
              <a:t>Важное значение при определении предмета договора продажи недвижимости имеют сведения государственного кадастра недвижимости об объекте недвижимости, отраженные в ст. 7 Федерального закона "О государственном кадастре недвижимости".</a:t>
            </a:r>
          </a:p>
        </p:txBody>
      </p:sp>
    </p:spTree>
    <p:extLst>
      <p:ext uri="{BB962C8B-B14F-4D97-AF65-F5344CB8AC3E}">
        <p14:creationId xmlns="" xmlns:p14="http://schemas.microsoft.com/office/powerpoint/2010/main" val="193011983"/>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8EC5947-1573-403C-AA9E-98AAB8B76D6E}"/>
              </a:ext>
            </a:extLst>
          </p:cNvPr>
          <p:cNvSpPr>
            <a:spLocks noGrp="1"/>
          </p:cNvSpPr>
          <p:nvPr>
            <p:ph idx="1"/>
          </p:nvPr>
        </p:nvSpPr>
        <p:spPr>
          <a:xfrm>
            <a:off x="2773599" y="581025"/>
            <a:ext cx="7796540" cy="6276975"/>
          </a:xfrm>
        </p:spPr>
        <p:txBody>
          <a:bodyPr>
            <a:normAutofit fontScale="77500" lnSpcReduction="20000"/>
          </a:bodyPr>
          <a:lstStyle/>
          <a:p>
            <a:r>
              <a:rPr lang="ru-RU" dirty="0"/>
              <a:t>В государственный кадастр недвижимости</a:t>
            </a:r>
            <a:r>
              <a:rPr lang="ru-RU" b="1" dirty="0"/>
              <a:t> </a:t>
            </a:r>
            <a:r>
              <a:rPr lang="ru-RU" dirty="0"/>
              <a:t>вносятся следующие сведения об уникальных характеристиках объекта недвижимости:</a:t>
            </a:r>
            <a:endParaRPr lang="ru-RU" b="1" dirty="0"/>
          </a:p>
          <a:p>
            <a:r>
              <a:rPr lang="ru-RU" dirty="0"/>
              <a:t>1) вид объекта недвижимости (земельный участок, здание, сооружение, помещение, объект незавершенного строительства);</a:t>
            </a:r>
            <a:endParaRPr lang="ru-RU" b="1" dirty="0"/>
          </a:p>
          <a:p>
            <a:r>
              <a:rPr lang="ru-RU" dirty="0"/>
              <a:t>2) кадастровый номер и дата внесения данного кадастрового номера в государственный кадастр недвижимости;</a:t>
            </a:r>
            <a:endParaRPr lang="ru-RU" b="1" dirty="0"/>
          </a:p>
          <a:p>
            <a:r>
              <a:rPr lang="ru-RU" dirty="0"/>
              <a:t>3) описание местоположения границ объекта недвижимости, если объектом недвижимости является земельный участок;</a:t>
            </a:r>
            <a:endParaRPr lang="ru-RU" b="1" dirty="0"/>
          </a:p>
          <a:p>
            <a:r>
              <a:rPr lang="ru-RU" dirty="0"/>
              <a:t>4) описание местоположения объекта недвижимости на земельном участке, если объектом недвижимости является здание, сооружение или объект незавершенного строительства;</a:t>
            </a:r>
            <a:endParaRPr lang="ru-RU" b="1" dirty="0"/>
          </a:p>
          <a:p>
            <a:r>
              <a:rPr lang="ru-RU" dirty="0"/>
              <a:t>5) кадастровый номер здания или сооружения, в которых расположено помещение, номер этажа, на котором расположено это помещение (при наличии этажности), описание местоположения этого помещения в пределах данного этажа, либо в пределах здания или сооружения, либо соответствующей части здания или сооружения, если объектом недвижимости является помещение;</a:t>
            </a:r>
            <a:endParaRPr lang="ru-RU" b="1" dirty="0"/>
          </a:p>
          <a:p>
            <a:r>
              <a:rPr lang="ru-RU" dirty="0"/>
              <a:t>6) площадь, определенная с учетом установленных в соответствии с Законом о кадастре требований, если объектом недвижимости является земельный участок, здание или помещение.</a:t>
            </a:r>
            <a:endParaRPr lang="ru-RU" b="1" dirty="0"/>
          </a:p>
          <a:p>
            <a:endParaRPr lang="ru-RU" dirty="0"/>
          </a:p>
        </p:txBody>
      </p:sp>
    </p:spTree>
    <p:extLst>
      <p:ext uri="{BB962C8B-B14F-4D97-AF65-F5344CB8AC3E}">
        <p14:creationId xmlns="" xmlns:p14="http://schemas.microsoft.com/office/powerpoint/2010/main" val="879806177"/>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BEA4171-B2FF-4461-AFBC-F4E42B29B178}"/>
              </a:ext>
            </a:extLst>
          </p:cNvPr>
          <p:cNvSpPr>
            <a:spLocks noGrp="1"/>
          </p:cNvSpPr>
          <p:nvPr>
            <p:ph idx="1"/>
          </p:nvPr>
        </p:nvSpPr>
        <p:spPr>
          <a:xfrm>
            <a:off x="2773599" y="504825"/>
            <a:ext cx="7796540" cy="6572250"/>
          </a:xfrm>
        </p:spPr>
        <p:txBody>
          <a:bodyPr>
            <a:normAutofit fontScale="77500" lnSpcReduction="20000"/>
          </a:bodyPr>
          <a:lstStyle/>
          <a:p>
            <a:r>
              <a:rPr lang="ru-RU" dirty="0"/>
              <a:t>Кроме того, в государственный кадастр недвижимости вносятся также следующие дополнительные сведения об объекте недвижимости:</a:t>
            </a:r>
            <a:endParaRPr lang="ru-RU" b="1" dirty="0"/>
          </a:p>
          <a:p>
            <a:r>
              <a:rPr lang="ru-RU" dirty="0"/>
              <a:t>1) ранее присвоенный государственный учетный номер (кадастровый, инвентарный или условный номер), если такой номер был присвоен до присвоения в соответствии с Законом о кадастре кадастрового номера, и дата присвоения такого номера, сведения об организации или органе, которые присвоили такой номер в установленном законодательством порядке;</a:t>
            </a:r>
            <a:endParaRPr lang="ru-RU" b="1" dirty="0"/>
          </a:p>
          <a:p>
            <a:r>
              <a:rPr lang="ru-RU" dirty="0"/>
              <a:t>2) кадастровый номер объекта недвижимости, в результате раздела которого, выдела из которого или иного соответствующего законодательству Российской Федерации действия с которым был образован другой объект недвижимости;</a:t>
            </a:r>
            <a:endParaRPr lang="ru-RU" b="1" dirty="0"/>
          </a:p>
          <a:p>
            <a:r>
              <a:rPr lang="ru-RU" dirty="0"/>
              <a:t>3) кадастровый номер объекта недвижимости, образуемого из данного объекта недвижимости;</a:t>
            </a:r>
            <a:endParaRPr lang="ru-RU" b="1" dirty="0"/>
          </a:p>
          <a:p>
            <a:r>
              <a:rPr lang="ru-RU" dirty="0"/>
              <a:t>4) кадастровый номер земельного участка, в пределах которого расположены здание, сооружение или объект незавершенного строительства, если объектом недвижимости является здание, сооружение или объект незавершенного строительства;</a:t>
            </a:r>
            <a:endParaRPr lang="ru-RU" b="1" dirty="0"/>
          </a:p>
          <a:p>
            <a:r>
              <a:rPr lang="ru-RU" dirty="0"/>
              <a:t>5) кадастровые номера расположенных в пределах земельного участка зданий, сооружений, объектов незавершенного строительства, если объектом недвижимости является земельный участок;</a:t>
            </a:r>
            <a:endParaRPr lang="ru-RU" b="1" dirty="0"/>
          </a:p>
          <a:p>
            <a:endParaRPr lang="ru-RU" dirty="0"/>
          </a:p>
        </p:txBody>
      </p:sp>
    </p:spTree>
    <p:extLst>
      <p:ext uri="{BB962C8B-B14F-4D97-AF65-F5344CB8AC3E}">
        <p14:creationId xmlns="" xmlns:p14="http://schemas.microsoft.com/office/powerpoint/2010/main" val="1802138320"/>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A23789B-1B17-48E1-9D1F-EF2F8927B645}"/>
              </a:ext>
            </a:extLst>
          </p:cNvPr>
          <p:cNvSpPr>
            <a:spLocks noGrp="1"/>
          </p:cNvSpPr>
          <p:nvPr>
            <p:ph idx="1"/>
          </p:nvPr>
        </p:nvSpPr>
        <p:spPr>
          <a:xfrm>
            <a:off x="2821224" y="533400"/>
            <a:ext cx="7796540" cy="6429375"/>
          </a:xfrm>
        </p:spPr>
        <p:txBody>
          <a:bodyPr>
            <a:normAutofit fontScale="77500" lnSpcReduction="20000"/>
          </a:bodyPr>
          <a:lstStyle/>
          <a:p>
            <a:r>
              <a:rPr lang="ru-RU" dirty="0"/>
              <a:t>6) кадастровый номер квартиры, в которой расположена комната, если объектом недвижимости является комната;</a:t>
            </a:r>
            <a:endParaRPr lang="ru-RU" b="1" dirty="0"/>
          </a:p>
          <a:p>
            <a:r>
              <a:rPr lang="ru-RU" dirty="0"/>
              <a:t>7) адрес объекта недвижимости или при отсутствии такого адреса описание местоположения объекта недвижимости (субъект Российской Федерации, муниципальное образование, населенный пункт и т.п.);</a:t>
            </a:r>
            <a:endParaRPr lang="ru-RU" b="1" dirty="0"/>
          </a:p>
          <a:p>
            <a:r>
              <a:rPr lang="ru-RU" dirty="0"/>
              <a:t>8) сведения о вещных правах на объект недвижимости и об обладателях этих прав в объеме сведений, которые содержатся в Едином государственном реестре прав на недвижимое имущество и сделок с ним;</a:t>
            </a:r>
            <a:endParaRPr lang="ru-RU" b="1" dirty="0"/>
          </a:p>
          <a:p>
            <a:r>
              <a:rPr lang="ru-RU" dirty="0"/>
              <a:t>9) сведения об ограничениях (обременениях) вещных прав на объект недвижимости и о лицах, в пользу которых установлены такие ограничения (обременения), в объеме сведений, которые содержатся в Едином государственном реестре прав на недвижимое имущество и сделок с ним;</a:t>
            </a:r>
            <a:endParaRPr lang="ru-RU" b="1" dirty="0"/>
          </a:p>
          <a:p>
            <a:r>
              <a:rPr lang="ru-RU" dirty="0"/>
              <a:t>10) сведения о части объекта недвижимости, на которую распространяется ограничение (обременение) вещных прав, если такое ограничение (обременение) не распространяется на весь объект недвижимости;</a:t>
            </a:r>
            <a:endParaRPr lang="ru-RU" b="1" dirty="0"/>
          </a:p>
          <a:p>
            <a:r>
              <a:rPr lang="ru-RU" dirty="0"/>
              <a:t>11) сведения о кадастровой стоимости объекта недвижимости, в том числе дата утверждения результатов определения такой стоимости;</a:t>
            </a:r>
            <a:endParaRPr lang="ru-RU" b="1" dirty="0"/>
          </a:p>
          <a:p>
            <a:r>
              <a:rPr lang="ru-RU" dirty="0"/>
              <a:t>12) сведения о лесах, водных объектах и об иных природных объектах, расположенных в пределах земельного участка, если объектом недвижимости является земельный участок;</a:t>
            </a:r>
            <a:endParaRPr lang="ru-RU" b="1" dirty="0"/>
          </a:p>
          <a:p>
            <a:endParaRPr lang="ru-RU" dirty="0"/>
          </a:p>
        </p:txBody>
      </p:sp>
    </p:spTree>
    <p:extLst>
      <p:ext uri="{BB962C8B-B14F-4D97-AF65-F5344CB8AC3E}">
        <p14:creationId xmlns="" xmlns:p14="http://schemas.microsoft.com/office/powerpoint/2010/main" val="2115245812"/>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379A27F-4D8D-41FD-ADE6-D919FE32B272}"/>
              </a:ext>
            </a:extLst>
          </p:cNvPr>
          <p:cNvSpPr>
            <a:spLocks noGrp="1"/>
          </p:cNvSpPr>
          <p:nvPr>
            <p:ph idx="1"/>
          </p:nvPr>
        </p:nvSpPr>
        <p:spPr>
          <a:xfrm>
            <a:off x="2773599" y="952500"/>
            <a:ext cx="7796540" cy="5981700"/>
          </a:xfrm>
        </p:spPr>
        <p:txBody>
          <a:bodyPr>
            <a:normAutofit fontScale="77500" lnSpcReduction="20000"/>
          </a:bodyPr>
          <a:lstStyle/>
          <a:p>
            <a:r>
              <a:rPr lang="ru-RU" dirty="0"/>
              <a:t>13) категория земель, к которой отнесен земельный участок, если объектом недвижимости является земельный участок;</a:t>
            </a:r>
            <a:endParaRPr lang="ru-RU" b="1" dirty="0"/>
          </a:p>
          <a:p>
            <a:r>
              <a:rPr lang="ru-RU" dirty="0"/>
              <a:t>14) разрешенное использование, если объектом недвижимости является земельный участок;</a:t>
            </a:r>
            <a:endParaRPr lang="ru-RU" b="1" dirty="0"/>
          </a:p>
          <a:p>
            <a:r>
              <a:rPr lang="ru-RU" dirty="0"/>
              <a:t>15) назначение здания (нежилое здание, жилой дом или многоквартирный дом), если объектом недвижимости является здание;</a:t>
            </a:r>
            <a:endParaRPr lang="ru-RU" b="1" dirty="0"/>
          </a:p>
          <a:p>
            <a:r>
              <a:rPr lang="ru-RU" dirty="0"/>
              <a:t>16) назначение помещения (жилое помещение, нежилое помещение), если объектом недвижимости является помещение;</a:t>
            </a:r>
            <a:endParaRPr lang="ru-RU" b="1" dirty="0"/>
          </a:p>
          <a:p>
            <a:r>
              <a:rPr lang="ru-RU" dirty="0"/>
              <a:t>17) вид жилого помещения (комната, квартира), если объектом недвижимости является жилое помещение, расположенное в многоквартирном доме;</a:t>
            </a:r>
            <a:endParaRPr lang="ru-RU" b="1" dirty="0"/>
          </a:p>
          <a:p>
            <a:r>
              <a:rPr lang="ru-RU" dirty="0"/>
              <a:t>18) назначение сооружения, если объектом недвижимости является сооружение;</a:t>
            </a:r>
            <a:endParaRPr lang="ru-RU" b="1" dirty="0"/>
          </a:p>
          <a:p>
            <a:r>
              <a:rPr lang="ru-RU" dirty="0"/>
              <a:t>19) количество этажей (этажность), в том числе подземных этажей, если объектом недвижимости является здание или сооружение (при наличии этажности у здания или сооружения);</a:t>
            </a:r>
            <a:endParaRPr lang="ru-RU" b="1" dirty="0"/>
          </a:p>
          <a:p>
            <a:r>
              <a:rPr lang="ru-RU" dirty="0"/>
              <a:t>20) материал наружных стен, если объектом недвижимости является </a:t>
            </a:r>
            <a:r>
              <a:rPr lang="ru-RU" dirty="0" err="1"/>
              <a:t>здание;и</a:t>
            </a:r>
            <a:r>
              <a:rPr lang="ru-RU" dirty="0"/>
              <a:t> другие сведения.</a:t>
            </a:r>
            <a:endParaRPr lang="ru-RU" b="1" dirty="0"/>
          </a:p>
          <a:p>
            <a:endParaRPr lang="ru-RU" dirty="0"/>
          </a:p>
        </p:txBody>
      </p:sp>
    </p:spTree>
    <p:extLst>
      <p:ext uri="{BB962C8B-B14F-4D97-AF65-F5344CB8AC3E}">
        <p14:creationId xmlns="" xmlns:p14="http://schemas.microsoft.com/office/powerpoint/2010/main" val="2840755625"/>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6A28AEE-72DA-46CF-AAB0-9A207BA7674F}"/>
              </a:ext>
            </a:extLst>
          </p:cNvPr>
          <p:cNvSpPr>
            <a:spLocks noGrp="1"/>
          </p:cNvSpPr>
          <p:nvPr>
            <p:ph idx="1"/>
          </p:nvPr>
        </p:nvSpPr>
        <p:spPr>
          <a:xfrm>
            <a:off x="2773599" y="638175"/>
            <a:ext cx="7796540" cy="5953125"/>
          </a:xfrm>
        </p:spPr>
        <p:txBody>
          <a:bodyPr>
            <a:normAutofit fontScale="85000" lnSpcReduction="20000"/>
          </a:bodyPr>
          <a:lstStyle/>
          <a:p>
            <a:r>
              <a:rPr lang="ru-RU" dirty="0"/>
              <a:t>Предмет договора продажи недвижимости должен быть определен и в предварительном договоре (ст. 429 ГК). В связи с этим имели место попытки квалифицировать договоры долевого участия в строительстве как предварительные договоры продажи недвижимости. </a:t>
            </a:r>
          </a:p>
          <a:p>
            <a:r>
              <a:rPr lang="ru-RU" dirty="0"/>
              <a:t>Однако при заключении такого договора, не представляется возможным "конкретно определить объект недвижимости, а также точную площадь как всего объекта в целом, так и площадь каждой квартиры, поскольку окончательные сведения о номере дома, квартиры и подъезда будут известны только после технической инвентаризации объекта недвижимости органами Бюро технической инвентаризации, при том что, по мнению истца, договор долевого участия в строительстве нельзя квалифицировать как договор купли-продажи недвижимого имущества".</a:t>
            </a:r>
            <a:endParaRPr lang="ru-RU" b="1" dirty="0"/>
          </a:p>
          <a:p>
            <a:r>
              <a:rPr lang="ru-RU" dirty="0"/>
              <a:t>Каждый из объектов недвижимого имущества имеет определенную специфику при указании на него в договоре. Так, например, в договоре продажи земельного участка указывается категория земли.</a:t>
            </a:r>
            <a:endParaRPr lang="ru-RU" b="1" dirty="0"/>
          </a:p>
          <a:p>
            <a:r>
              <a:rPr lang="ru-RU" dirty="0"/>
              <a:t>В правоприменительной практике имеют место судебные акты, которыми договоры продажи недвижимости признаются незаключенными в связи с отсутствием достижения соглашения относительно предмета договора</a:t>
            </a:r>
          </a:p>
        </p:txBody>
      </p:sp>
    </p:spTree>
    <p:extLst>
      <p:ext uri="{BB962C8B-B14F-4D97-AF65-F5344CB8AC3E}">
        <p14:creationId xmlns="" xmlns:p14="http://schemas.microsoft.com/office/powerpoint/2010/main" val="3788474254"/>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92B5459-87F9-4032-B35C-DB3B60A048F1}"/>
              </a:ext>
            </a:extLst>
          </p:cNvPr>
          <p:cNvSpPr>
            <a:spLocks noGrp="1"/>
          </p:cNvSpPr>
          <p:nvPr>
            <p:ph type="title"/>
          </p:nvPr>
        </p:nvSpPr>
        <p:spPr/>
        <p:txBody>
          <a:bodyPr>
            <a:normAutofit/>
          </a:bodyPr>
          <a:lstStyle/>
          <a:p>
            <a:r>
              <a:rPr lang="ru-RU" sz="2400" b="1" dirty="0"/>
              <a:t>6.14. Цена в договоре продажи недвижимости.</a:t>
            </a:r>
            <a:br>
              <a:rPr lang="ru-RU" sz="2400" b="1" dirty="0"/>
            </a:br>
            <a:endParaRPr lang="ru-RU" sz="2400" dirty="0"/>
          </a:p>
        </p:txBody>
      </p:sp>
      <p:sp>
        <p:nvSpPr>
          <p:cNvPr id="3" name="Объект 2">
            <a:extLst>
              <a:ext uri="{FF2B5EF4-FFF2-40B4-BE49-F238E27FC236}">
                <a16:creationId xmlns="" xmlns:a16="http://schemas.microsoft.com/office/drawing/2014/main" id="{F93A955F-A386-4123-A585-D8BE29CD62A0}"/>
              </a:ext>
            </a:extLst>
          </p:cNvPr>
          <p:cNvSpPr>
            <a:spLocks noGrp="1"/>
          </p:cNvSpPr>
          <p:nvPr>
            <p:ph idx="1"/>
          </p:nvPr>
        </p:nvSpPr>
        <p:spPr>
          <a:xfrm>
            <a:off x="2773599" y="1314450"/>
            <a:ext cx="7796540" cy="5314950"/>
          </a:xfrm>
        </p:spPr>
        <p:txBody>
          <a:bodyPr>
            <a:normAutofit fontScale="85000" lnSpcReduction="10000"/>
          </a:bodyPr>
          <a:lstStyle/>
          <a:p>
            <a:r>
              <a:rPr lang="ru-RU" dirty="0"/>
              <a:t>Согласно п. 1 ст. 424 ГК РФ исполнение договора оплачивается по цене, установленной соглашением сторон. </a:t>
            </a:r>
          </a:p>
          <a:p>
            <a:r>
              <a:rPr lang="ru-RU" dirty="0"/>
              <a:t>Цена является существенным условием договора продажи недвижимости и может быть точно определена или определяема. </a:t>
            </a:r>
          </a:p>
          <a:p>
            <a:r>
              <a:rPr lang="ru-RU" dirty="0"/>
              <a:t>Согласно ст. 317 ГК РФ денежные обязательства должны быть выражены в рублях.</a:t>
            </a:r>
          </a:p>
          <a:p>
            <a:r>
              <a:rPr lang="ru-RU" dirty="0"/>
              <a:t> В денежном обязательстве может быть предусмотрено, что оно подлежит оплате в рублях в сумме, эквивалентной определенной сумме в иностранной валюте или в условных денежных единицах. </a:t>
            </a:r>
          </a:p>
          <a:p>
            <a:r>
              <a:rPr lang="ru-RU" dirty="0"/>
              <a:t>В этом случае подлежащая уплате в рублях сумма определяется по официальному курсу соответствующей валюты или условных денежных единиц на день платежа, если иной курс или иная дата его определения не установлены законом или соглашением сторон.</a:t>
            </a:r>
            <a:endParaRPr lang="ru-RU" b="1" dirty="0"/>
          </a:p>
          <a:p>
            <a:endParaRPr lang="ru-RU" dirty="0"/>
          </a:p>
        </p:txBody>
      </p:sp>
    </p:spTree>
    <p:extLst>
      <p:ext uri="{BB962C8B-B14F-4D97-AF65-F5344CB8AC3E}">
        <p14:creationId xmlns="" xmlns:p14="http://schemas.microsoft.com/office/powerpoint/2010/main" val="1652451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A6996FD-0DB9-4DF9-A775-F720B3E0330E}"/>
              </a:ext>
            </a:extLst>
          </p:cNvPr>
          <p:cNvSpPr>
            <a:spLocks noGrp="1"/>
          </p:cNvSpPr>
          <p:nvPr>
            <p:ph idx="1"/>
          </p:nvPr>
        </p:nvSpPr>
        <p:spPr/>
        <p:txBody>
          <a:bodyPr/>
          <a:lstStyle/>
          <a:p>
            <a:r>
              <a:rPr lang="ru-RU" dirty="0"/>
              <a:t>Структура гражданского правоотношения, элементами которой являются участники (субъекты) правоотношения, связанные между собой правами и обязанностями, составляющими содержание гражданского правоотношения, а также общим объектом, который является причиной завязывания данных отношений.</a:t>
            </a:r>
            <a:endParaRPr lang="ru-RU" b="1" dirty="0"/>
          </a:p>
          <a:p>
            <a:r>
              <a:rPr lang="ru-RU" dirty="0"/>
              <a:t>Элементами гражданского правоотношения являются субъекты, объект и содержание.</a:t>
            </a:r>
            <a:endParaRPr lang="ru-RU" b="1" dirty="0"/>
          </a:p>
          <a:p>
            <a:endParaRPr lang="ru-RU" dirty="0"/>
          </a:p>
        </p:txBody>
      </p:sp>
    </p:spTree>
    <p:extLst>
      <p:ext uri="{BB962C8B-B14F-4D97-AF65-F5344CB8AC3E}">
        <p14:creationId xmlns="" xmlns:p14="http://schemas.microsoft.com/office/powerpoint/2010/main" val="2163545691"/>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A53A0E4-A96E-4105-86A4-FE7844B3F210}"/>
              </a:ext>
            </a:extLst>
          </p:cNvPr>
          <p:cNvSpPr>
            <a:spLocks noGrp="1"/>
          </p:cNvSpPr>
          <p:nvPr>
            <p:ph idx="1"/>
          </p:nvPr>
        </p:nvSpPr>
        <p:spPr>
          <a:xfrm>
            <a:off x="2773599" y="790575"/>
            <a:ext cx="7796540" cy="5629275"/>
          </a:xfrm>
        </p:spPr>
        <p:txBody>
          <a:bodyPr>
            <a:normAutofit fontScale="77500" lnSpcReduction="20000"/>
          </a:bodyPr>
          <a:lstStyle/>
          <a:p>
            <a:r>
              <a:rPr lang="ru-RU" dirty="0"/>
              <a:t>В случае, когда в договоре денежное обязательство выражено в иностранной валюте без указания о его оплате в рублях, суду следует рассматривать такое договорное условие как предусмотренное п. 2 ст. 317 ГК РФ.</a:t>
            </a:r>
            <a:endParaRPr lang="ru-RU" b="1" dirty="0"/>
          </a:p>
          <a:p>
            <a:r>
              <a:rPr lang="ru-RU" dirty="0"/>
              <a:t>Цена на отдельные виды объектов недвижимого имущества может быть установлена с учетом индивидуальных и общих характеристик недвижимого имущества, в частности с учетом кадастровой оценки. </a:t>
            </a:r>
          </a:p>
          <a:p>
            <a:r>
              <a:rPr lang="ru-RU" dirty="0"/>
              <a:t>Согласно ст. 66 ЗК РФ рыночная стоимость земельного участка устанавливается в соответствии с Федеральным законом об оценочной деятельности. Для установления кадастровой стоимости земельных участков проводится государственная кадастровая оценка земель. </a:t>
            </a:r>
          </a:p>
          <a:p>
            <a:r>
              <a:rPr lang="ru-RU" dirty="0"/>
              <a:t>Постановлением Правительства РФ от 8 апреля 2000 г. N 316 "Об утверждении Правил проведения государственной кадастровой оценки земель" определен порядок проведения государственной кадастровой оценки земель всех категорий на территории Российской Федерации для целей налогообложения и иных целей, установленных законом. </a:t>
            </a:r>
          </a:p>
          <a:p>
            <a:r>
              <a:rPr lang="ru-RU" dirty="0"/>
              <a:t>Органы исполнительной власти субъектов Российской Федерации утверждают средний уровень кадастровой стоимости по муниципальному району (городскому округу).</a:t>
            </a:r>
            <a:endParaRPr lang="ru-RU" b="1" dirty="0"/>
          </a:p>
          <a:p>
            <a:endParaRPr lang="ru-RU" dirty="0"/>
          </a:p>
        </p:txBody>
      </p:sp>
    </p:spTree>
    <p:extLst>
      <p:ext uri="{BB962C8B-B14F-4D97-AF65-F5344CB8AC3E}">
        <p14:creationId xmlns="" xmlns:p14="http://schemas.microsoft.com/office/powerpoint/2010/main" val="1121099442"/>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DC745B8-5F96-4131-9BAE-39EAD808B9CF}"/>
              </a:ext>
            </a:extLst>
          </p:cNvPr>
          <p:cNvSpPr>
            <a:spLocks noGrp="1"/>
          </p:cNvSpPr>
          <p:nvPr>
            <p:ph idx="1"/>
          </p:nvPr>
        </p:nvSpPr>
        <p:spPr>
          <a:xfrm>
            <a:off x="2773599" y="866775"/>
            <a:ext cx="7796540" cy="5724525"/>
          </a:xfrm>
        </p:spPr>
        <p:txBody>
          <a:bodyPr>
            <a:normAutofit fontScale="85000" lnSpcReduction="20000"/>
          </a:bodyPr>
          <a:lstStyle/>
          <a:p>
            <a:r>
              <a:rPr lang="ru-RU" dirty="0"/>
              <a:t>В случае безвозмездной передачи недвижимого имущества об этом должно быть указано в договоре, к такому договору применяются нормы о дарении.</a:t>
            </a:r>
            <a:endParaRPr lang="ru-RU" b="1" dirty="0"/>
          </a:p>
          <a:p>
            <a:r>
              <a:rPr lang="ru-RU" dirty="0"/>
              <a:t>При заключении смешанных договоров, в состав которых входят элементы договоров продажи недвижимости, условие о цене также является существенным применительно к определению цены недвижимости. </a:t>
            </a:r>
            <a:endParaRPr lang="ru-RU" b="1" dirty="0"/>
          </a:p>
          <a:p>
            <a:r>
              <a:rPr lang="ru-RU" dirty="0"/>
              <a:t>Заключение договора аренды недвижимого имущества с правом выкупа (ст. 624 ГК) также требует определения в договоре выкупной цены. Договор аренды с правом выкупа следует рассматривать как смешанный договор, содержащий в себе элементы договора аренды недвижимости и договора купли-продажи недвижимости.</a:t>
            </a:r>
            <a:endParaRPr lang="ru-RU" b="1" dirty="0"/>
          </a:p>
          <a:p>
            <a:r>
              <a:rPr lang="ru-RU" dirty="0"/>
              <a:t>Условие о цене должно быть также определено и в предварительном договоре (ст. 429 ГК).</a:t>
            </a:r>
            <a:endParaRPr lang="ru-RU" b="1" dirty="0"/>
          </a:p>
          <a:p>
            <a:r>
              <a:rPr lang="ru-RU" dirty="0"/>
              <a:t>Отсутствие в договоре указания на цену влечет признание договора незаключенным. Такой договор не может быть признан действительным.</a:t>
            </a:r>
            <a:endParaRPr lang="ru-RU" b="1" dirty="0"/>
          </a:p>
          <a:p>
            <a:endParaRPr lang="ru-RU" dirty="0"/>
          </a:p>
        </p:txBody>
      </p:sp>
    </p:spTree>
    <p:extLst>
      <p:ext uri="{BB962C8B-B14F-4D97-AF65-F5344CB8AC3E}">
        <p14:creationId xmlns="" xmlns:p14="http://schemas.microsoft.com/office/powerpoint/2010/main" val="4046475990"/>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FE07122-43C3-482A-A63A-4876422D03D5}"/>
              </a:ext>
            </a:extLst>
          </p:cNvPr>
          <p:cNvSpPr>
            <a:spLocks noGrp="1"/>
          </p:cNvSpPr>
          <p:nvPr>
            <p:ph type="title"/>
          </p:nvPr>
        </p:nvSpPr>
        <p:spPr/>
        <p:txBody>
          <a:bodyPr>
            <a:noAutofit/>
          </a:bodyPr>
          <a:lstStyle/>
          <a:p>
            <a:r>
              <a:rPr lang="ru-RU" sz="2400" b="1" dirty="0"/>
              <a:t>6.15.Порядок передачи недвижимости. Последствия передачи недвижимости ненадлежащего качества.</a:t>
            </a:r>
            <a:br>
              <a:rPr lang="ru-RU" sz="2400" b="1" dirty="0"/>
            </a:br>
            <a:endParaRPr lang="ru-RU" sz="2400" dirty="0"/>
          </a:p>
        </p:txBody>
      </p:sp>
      <p:sp>
        <p:nvSpPr>
          <p:cNvPr id="3" name="Объект 2">
            <a:extLst>
              <a:ext uri="{FF2B5EF4-FFF2-40B4-BE49-F238E27FC236}">
                <a16:creationId xmlns="" xmlns:a16="http://schemas.microsoft.com/office/drawing/2014/main" id="{FAD9EC5D-5022-43E4-AA6F-7B9BF43E84A1}"/>
              </a:ext>
            </a:extLst>
          </p:cNvPr>
          <p:cNvSpPr>
            <a:spLocks noGrp="1"/>
          </p:cNvSpPr>
          <p:nvPr>
            <p:ph idx="1"/>
          </p:nvPr>
        </p:nvSpPr>
        <p:spPr>
          <a:xfrm>
            <a:off x="2773599" y="2052115"/>
            <a:ext cx="7796540" cy="4453459"/>
          </a:xfrm>
        </p:spPr>
        <p:txBody>
          <a:bodyPr>
            <a:normAutofit fontScale="85000" lnSpcReduction="20000"/>
          </a:bodyPr>
          <a:lstStyle/>
          <a:p>
            <a:r>
              <a:rPr lang="ru-RU" dirty="0"/>
              <a:t>Порядок передачи недвижимости изложен в статье 556 ГК РФ «Передача недвижимости», в соответствии с которой:</a:t>
            </a:r>
            <a:endParaRPr lang="ru-RU" b="1" dirty="0"/>
          </a:p>
          <a:p>
            <a:r>
              <a:rPr lang="ru-RU" dirty="0"/>
              <a:t>1. Передача недвижимости продавцом и принятие ее покупателем осуществляются по подписываемому сторонами передаточному акту или иному документу о передаче.</a:t>
            </a:r>
            <a:endParaRPr lang="ru-RU" b="1" dirty="0"/>
          </a:p>
          <a:p>
            <a:r>
              <a:rPr lang="ru-RU" dirty="0"/>
              <a:t>Если иное не предусмотрено законом или договором, обязательство продавца передать недвижимость покупателю считается исполненным после вручения этого имущества покупателю и подписания сторонами соответствующего документа о передаче.</a:t>
            </a:r>
            <a:endParaRPr lang="ru-RU" b="1" dirty="0"/>
          </a:p>
          <a:p>
            <a:r>
              <a:rPr lang="ru-RU" dirty="0"/>
              <a:t>Уклонение одной из сторон от подписания документа о передаче недвижимости на условиях, предусмотренных договором, считается отказом соответственно продавца от исполнения обязанности передать имущество, а покупателя - обязанности принять имущество.</a:t>
            </a:r>
            <a:endParaRPr lang="ru-RU" b="1" dirty="0"/>
          </a:p>
          <a:p>
            <a:endParaRPr lang="ru-RU" dirty="0"/>
          </a:p>
        </p:txBody>
      </p:sp>
    </p:spTree>
    <p:extLst>
      <p:ext uri="{BB962C8B-B14F-4D97-AF65-F5344CB8AC3E}">
        <p14:creationId xmlns="" xmlns:p14="http://schemas.microsoft.com/office/powerpoint/2010/main" val="4013402733"/>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B3E6ECC-401F-43C4-BCD6-8C04429C96AB}"/>
              </a:ext>
            </a:extLst>
          </p:cNvPr>
          <p:cNvSpPr>
            <a:spLocks noGrp="1"/>
          </p:cNvSpPr>
          <p:nvPr>
            <p:ph idx="1"/>
          </p:nvPr>
        </p:nvSpPr>
        <p:spPr/>
        <p:txBody>
          <a:bodyPr>
            <a:normAutofit fontScale="85000" lnSpcReduction="10000"/>
          </a:bodyPr>
          <a:lstStyle/>
          <a:p>
            <a:r>
              <a:rPr lang="ru-RU" dirty="0"/>
              <a:t>2. Принятие покупателем недвижимости, не соответствующей условиям договора продажи недвижимости, в том числе в случае, когда такое несоответствие оговорено в документе о передаче недвижимости, не является основанием для освобождения продавца от ответственности за ненадлежащее исполнение договора.</a:t>
            </a:r>
            <a:endParaRPr lang="ru-RU" b="1" dirty="0"/>
          </a:p>
          <a:p>
            <a:r>
              <a:rPr lang="ru-RU" dirty="0"/>
              <a:t>В статье 557 ГК РФ изложены последствия передачи недвижимости ненадлежащего качества.</a:t>
            </a:r>
            <a:endParaRPr lang="ru-RU" b="1" dirty="0"/>
          </a:p>
          <a:p>
            <a:r>
              <a:rPr lang="ru-RU" dirty="0"/>
              <a:t>В случае передачи продавцом покупателю недвижимости, не соответствующей условиям договора продажи недвижимости о ее качестве, применяются правила статьи 475 ГР РФ, за исключением положений о праве покупателя потребовать замены товара ненадлежащего качества на товар, соответствующий договору.</a:t>
            </a:r>
            <a:endParaRPr lang="ru-RU" b="1" dirty="0"/>
          </a:p>
          <a:p>
            <a:endParaRPr lang="ru-RU" dirty="0"/>
          </a:p>
        </p:txBody>
      </p:sp>
    </p:spTree>
    <p:extLst>
      <p:ext uri="{BB962C8B-B14F-4D97-AF65-F5344CB8AC3E}">
        <p14:creationId xmlns="" xmlns:p14="http://schemas.microsoft.com/office/powerpoint/2010/main" val="525674970"/>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9ED726E-868F-4072-AD37-FBFC07DED8BA}"/>
              </a:ext>
            </a:extLst>
          </p:cNvPr>
          <p:cNvSpPr>
            <a:spLocks noGrp="1"/>
          </p:cNvSpPr>
          <p:nvPr>
            <p:ph type="title"/>
          </p:nvPr>
        </p:nvSpPr>
        <p:spPr/>
        <p:txBody>
          <a:bodyPr>
            <a:normAutofit/>
          </a:bodyPr>
          <a:lstStyle/>
          <a:p>
            <a:r>
              <a:rPr lang="ru-RU" sz="2400" b="1" dirty="0"/>
              <a:t>6.16.Особенности продажи жилых помещений.</a:t>
            </a:r>
            <a:br>
              <a:rPr lang="ru-RU" sz="2400" b="1" dirty="0"/>
            </a:br>
            <a:endParaRPr lang="ru-RU" sz="2400" dirty="0"/>
          </a:p>
        </p:txBody>
      </p:sp>
      <p:sp>
        <p:nvSpPr>
          <p:cNvPr id="3" name="Объект 2">
            <a:extLst>
              <a:ext uri="{FF2B5EF4-FFF2-40B4-BE49-F238E27FC236}">
                <a16:creationId xmlns="" xmlns:a16="http://schemas.microsoft.com/office/drawing/2014/main" id="{D3B412B1-58FC-458D-9EFB-3F5283F40269}"/>
              </a:ext>
            </a:extLst>
          </p:cNvPr>
          <p:cNvSpPr>
            <a:spLocks noGrp="1"/>
          </p:cNvSpPr>
          <p:nvPr>
            <p:ph idx="1"/>
          </p:nvPr>
        </p:nvSpPr>
        <p:spPr/>
        <p:txBody>
          <a:bodyPr>
            <a:normAutofit fontScale="85000" lnSpcReduction="10000"/>
          </a:bodyPr>
          <a:lstStyle/>
          <a:p>
            <a:r>
              <a:rPr lang="ru-RU" dirty="0"/>
              <a:t>Продажа жилых помещений имеет свои особенности. В соответствии со статьей 558 ГК РФ « Особенности продажи жилых помещений» существенным условием договора продажи жилого дома, квартиры, части жилого дома или квартиры, в которых проживают лица, сохраняющие в соответствии с законом право пользования этим жилым помещением после его приобретения покупателем, является перечень этих лиц с указанием их прав на пользование продаваемым жилым помещением.</a:t>
            </a:r>
            <a:endParaRPr lang="ru-RU" b="1" dirty="0"/>
          </a:p>
          <a:p>
            <a:r>
              <a:rPr lang="ru-RU" dirty="0"/>
              <a:t>При этом, договор продажи жилого дома, квартиры, части жилого дома или квартиры подлежит государственной регистрации и считается заключенным с момента такой регистрации.</a:t>
            </a:r>
            <a:endParaRPr lang="ru-RU" b="1" dirty="0"/>
          </a:p>
          <a:p>
            <a:r>
              <a:rPr lang="ru-RU" dirty="0"/>
              <a:t> </a:t>
            </a:r>
            <a:endParaRPr lang="ru-RU" b="1" dirty="0"/>
          </a:p>
          <a:p>
            <a:endParaRPr lang="ru-RU" dirty="0"/>
          </a:p>
        </p:txBody>
      </p:sp>
    </p:spTree>
    <p:extLst>
      <p:ext uri="{BB962C8B-B14F-4D97-AF65-F5344CB8AC3E}">
        <p14:creationId xmlns="" xmlns:p14="http://schemas.microsoft.com/office/powerpoint/2010/main" val="2770918528"/>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7F2764A-8DA5-4222-8D23-BC8F21F7F791}"/>
              </a:ext>
            </a:extLst>
          </p:cNvPr>
          <p:cNvSpPr>
            <a:spLocks noGrp="1"/>
          </p:cNvSpPr>
          <p:nvPr>
            <p:ph type="title"/>
          </p:nvPr>
        </p:nvSpPr>
        <p:spPr/>
        <p:txBody>
          <a:bodyPr>
            <a:normAutofit fontScale="90000"/>
          </a:bodyPr>
          <a:lstStyle/>
          <a:p>
            <a:r>
              <a:rPr lang="ru-RU" sz="2700" b="1" dirty="0"/>
              <a:t>6.17.Договор продажи предприятия. Форма и государственная регистрация договора. Переход права собственности на предприятие</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1A2A6E21-D5FF-44F4-918D-5CF3A29A5633}"/>
              </a:ext>
            </a:extLst>
          </p:cNvPr>
          <p:cNvSpPr>
            <a:spLocks noGrp="1"/>
          </p:cNvSpPr>
          <p:nvPr>
            <p:ph idx="1"/>
          </p:nvPr>
        </p:nvSpPr>
        <p:spPr/>
        <p:txBody>
          <a:bodyPr>
            <a:normAutofit fontScale="85000" lnSpcReduction="10000"/>
          </a:bodyPr>
          <a:lstStyle/>
          <a:p>
            <a:r>
              <a:rPr lang="ru-RU" dirty="0"/>
              <a:t>Договор продажи предприятия — это соглашение сторон, по которому продавец обязуется передать в собственность покупателя предприятие в целом как имущественный комплекс, исключением прав и обязанностей, которые продавец не вправе передавать другим лицам.</a:t>
            </a:r>
            <a:endParaRPr lang="ru-RU" b="1" dirty="0"/>
          </a:p>
          <a:p>
            <a:r>
              <a:rPr lang="ru-RU" dirty="0"/>
              <a:t>В соответствии со статьей 559 ГК РФ « Договор продажи предприятия»:</a:t>
            </a:r>
            <a:endParaRPr lang="ru-RU" b="1" dirty="0"/>
          </a:p>
          <a:p>
            <a:r>
              <a:rPr lang="ru-RU" dirty="0"/>
              <a:t>Пункт 1. По договору продажи предприятия продавец обязуется передать в собственность покупателя предприятие в целом как имущественный комплекс (статья 132 ГК РФ), за исключением прав и обязанностей, которые продавец не вправе передавать другим лицам.</a:t>
            </a:r>
            <a:endParaRPr lang="ru-RU" b="1" dirty="0"/>
          </a:p>
          <a:p>
            <a:endParaRPr lang="ru-RU" dirty="0"/>
          </a:p>
        </p:txBody>
      </p:sp>
    </p:spTree>
    <p:extLst>
      <p:ext uri="{BB962C8B-B14F-4D97-AF65-F5344CB8AC3E}">
        <p14:creationId xmlns="" xmlns:p14="http://schemas.microsoft.com/office/powerpoint/2010/main" val="1177850913"/>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19C1DBC-E85B-4006-9F72-04E34AD62710}"/>
              </a:ext>
            </a:extLst>
          </p:cNvPr>
          <p:cNvSpPr>
            <a:spLocks noGrp="1"/>
          </p:cNvSpPr>
          <p:nvPr>
            <p:ph idx="1"/>
          </p:nvPr>
        </p:nvSpPr>
        <p:spPr>
          <a:xfrm>
            <a:off x="2773599" y="695325"/>
            <a:ext cx="7796540" cy="5354619"/>
          </a:xfrm>
        </p:spPr>
        <p:txBody>
          <a:bodyPr>
            <a:normAutofit fontScale="85000" lnSpcReduction="20000"/>
          </a:bodyPr>
          <a:lstStyle/>
          <a:p>
            <a:r>
              <a:rPr lang="ru-RU" dirty="0"/>
              <a:t>Предметом данного договора является предприятие в целом как имущественный комплекс. При этом права на фирменное наименование, товарный знак, знак обслуживания и другие средства индивидуализации продавца и его товаров, работ или услуг, а также принадлежащие ему на основании лицензии права использования таких средств индивидуализации переходят к покупателю, если иное не предусмотрено договором. Права продавца, полученные им на основании разрешения (лицензии) на занятие соответствующей деятельностью, не подлежат передаче покупателю предприятия, если иное не установлено законом или иными правовыми актами. Передача покупателю в составе предприятия обязательств, исполнение которых покупателем невозможно при отсутствии у него такого разрешения (лицензии), не освобождает продавца от соответствующих обязательств перед кредиторами. За неисполнение таких обязательств продавец и покупатель несут перед кредиторами солидарную ответственность.</a:t>
            </a:r>
            <a:endParaRPr lang="ru-RU" b="1" dirty="0"/>
          </a:p>
          <a:p>
            <a:r>
              <a:rPr lang="ru-RU" dirty="0"/>
              <a:t>Сторонами по данному договору признаются продавец — любое лицо, в том числе и юридическое, и покупатель любое лицо, в том числе и юридическое.</a:t>
            </a:r>
            <a:endParaRPr lang="ru-RU" b="1" dirty="0"/>
          </a:p>
          <a:p>
            <a:endParaRPr lang="ru-RU" dirty="0"/>
          </a:p>
        </p:txBody>
      </p:sp>
    </p:spTree>
    <p:extLst>
      <p:ext uri="{BB962C8B-B14F-4D97-AF65-F5344CB8AC3E}">
        <p14:creationId xmlns="" xmlns:p14="http://schemas.microsoft.com/office/powerpoint/2010/main" val="2042176465"/>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6BA861A-DA2F-4B8A-930E-4678D9EF22A9}"/>
              </a:ext>
            </a:extLst>
          </p:cNvPr>
          <p:cNvSpPr>
            <a:spLocks noGrp="1"/>
          </p:cNvSpPr>
          <p:nvPr>
            <p:ph idx="1"/>
          </p:nvPr>
        </p:nvSpPr>
        <p:spPr>
          <a:xfrm>
            <a:off x="2706924" y="942975"/>
            <a:ext cx="7796540" cy="5476875"/>
          </a:xfrm>
        </p:spPr>
        <p:txBody>
          <a:bodyPr>
            <a:normAutofit fontScale="85000" lnSpcReduction="20000"/>
          </a:bodyPr>
          <a:lstStyle/>
          <a:p>
            <a:r>
              <a:rPr lang="ru-RU" dirty="0"/>
              <a:t>Особые условия предусматриваются относительно к форме договора. Договор продажи предприятия заключается в письменной форме путем составления одного документа, подписанного сторонами, с обязательным приложением к нему документов: </a:t>
            </a:r>
          </a:p>
          <a:p>
            <a:r>
              <a:rPr lang="ru-RU" dirty="0"/>
              <a:t>акт инвентаризации, </a:t>
            </a:r>
          </a:p>
          <a:p>
            <a:r>
              <a:rPr lang="ru-RU" dirty="0"/>
              <a:t>бухгалтерский баланс, </a:t>
            </a:r>
          </a:p>
          <a:p>
            <a:r>
              <a:rPr lang="ru-RU" dirty="0"/>
              <a:t>заключение независимого аудитора о составе и стоимости предприятия, </a:t>
            </a:r>
          </a:p>
          <a:p>
            <a:r>
              <a:rPr lang="ru-RU" dirty="0"/>
              <a:t>а также перечень всех долгов (обязательств), включаемых в состав предприятия, с указанием кредиторов, характера, размера и сроков их требований.</a:t>
            </a:r>
            <a:endParaRPr lang="ru-RU" b="1" dirty="0"/>
          </a:p>
          <a:p>
            <a:r>
              <a:rPr lang="ru-RU" dirty="0"/>
              <a:t>Несоблюдение формы договора продажи предприятия влечет его недействительность.</a:t>
            </a:r>
            <a:endParaRPr lang="ru-RU" b="1" dirty="0"/>
          </a:p>
          <a:p>
            <a:r>
              <a:rPr lang="ru-RU" dirty="0"/>
              <a:t>Договор продажи предприятия подлежит государственной регистрации и считается заключенным с момента такой регистрации.</a:t>
            </a:r>
            <a:endParaRPr lang="ru-RU" b="1" dirty="0"/>
          </a:p>
          <a:p>
            <a:endParaRPr lang="ru-RU" dirty="0"/>
          </a:p>
        </p:txBody>
      </p:sp>
    </p:spTree>
    <p:extLst>
      <p:ext uri="{BB962C8B-B14F-4D97-AF65-F5344CB8AC3E}">
        <p14:creationId xmlns="" xmlns:p14="http://schemas.microsoft.com/office/powerpoint/2010/main" val="2643492168"/>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270C78A-BEE0-42E8-B9E3-DE19AA89DD6D}"/>
              </a:ext>
            </a:extLst>
          </p:cNvPr>
          <p:cNvSpPr>
            <a:spLocks noGrp="1"/>
          </p:cNvSpPr>
          <p:nvPr>
            <p:ph idx="1"/>
          </p:nvPr>
        </p:nvSpPr>
        <p:spPr>
          <a:xfrm>
            <a:off x="2773599" y="762000"/>
            <a:ext cx="7796540" cy="5287944"/>
          </a:xfrm>
        </p:spPr>
        <p:txBody>
          <a:bodyPr>
            <a:normAutofit fontScale="85000" lnSpcReduction="20000"/>
          </a:bodyPr>
          <a:lstStyle/>
          <a:p>
            <a:r>
              <a:rPr lang="ru-RU" dirty="0"/>
              <a:t>Обязательно в договоре должен быть установлен состав и стоимость продаваемого предприятия. </a:t>
            </a:r>
          </a:p>
          <a:p>
            <a:r>
              <a:rPr lang="ru-RU" dirty="0"/>
              <a:t>Это определяются в договоре продажи предприятия на основе полной инвентаризации предприятия, проводимой в соответствии с установленными правилами такой инвентаризации. </a:t>
            </a:r>
          </a:p>
          <a:p>
            <a:r>
              <a:rPr lang="ru-RU" dirty="0"/>
              <a:t>До подписания договора продажи предприятия должны быть составлены и рассмотрены сторонами: </a:t>
            </a:r>
          </a:p>
          <a:p>
            <a:r>
              <a:rPr lang="ru-RU" dirty="0"/>
              <a:t>акт инвентаризации, </a:t>
            </a:r>
          </a:p>
          <a:p>
            <a:r>
              <a:rPr lang="ru-RU" dirty="0"/>
              <a:t>бухгалтерский баланс, </a:t>
            </a:r>
          </a:p>
          <a:p>
            <a:r>
              <a:rPr lang="ru-RU" dirty="0"/>
              <a:t>заключение независимого аудитора о составе и стоимости предприятия, </a:t>
            </a:r>
          </a:p>
          <a:p>
            <a:r>
              <a:rPr lang="ru-RU" dirty="0"/>
              <a:t>а также перечень всех долгов (обязательств), включаемых в состав предприятия, с указанием кредиторов, характера, размера и сроков их требований.</a:t>
            </a:r>
            <a:endParaRPr lang="ru-RU" b="1" dirty="0"/>
          </a:p>
          <a:p>
            <a:endParaRPr lang="ru-RU" dirty="0"/>
          </a:p>
        </p:txBody>
      </p:sp>
    </p:spTree>
    <p:extLst>
      <p:ext uri="{BB962C8B-B14F-4D97-AF65-F5344CB8AC3E}">
        <p14:creationId xmlns="" xmlns:p14="http://schemas.microsoft.com/office/powerpoint/2010/main" val="1793261894"/>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1E1C181-3DBC-47D9-84CE-F1DCDEB0AFEA}"/>
              </a:ext>
            </a:extLst>
          </p:cNvPr>
          <p:cNvSpPr>
            <a:spLocks noGrp="1"/>
          </p:cNvSpPr>
          <p:nvPr>
            <p:ph idx="1"/>
          </p:nvPr>
        </p:nvSpPr>
        <p:spPr>
          <a:xfrm>
            <a:off x="2773599" y="714375"/>
            <a:ext cx="7796540" cy="5335569"/>
          </a:xfrm>
        </p:spPr>
        <p:txBody>
          <a:bodyPr>
            <a:normAutofit fontScale="85000" lnSpcReduction="20000"/>
          </a:bodyPr>
          <a:lstStyle/>
          <a:p>
            <a:r>
              <a:rPr lang="ru-RU" dirty="0"/>
              <a:t>Необходимо отличать передачу предприятия и переход права собственности на него:</a:t>
            </a:r>
            <a:endParaRPr lang="ru-RU" b="1" dirty="0"/>
          </a:p>
          <a:p>
            <a:r>
              <a:rPr lang="ru-RU" dirty="0"/>
              <a:t>1. Передача предприятия продавцом покупателю осуществляется по передаточному акту, в котором указываются данные о составе предприятия и об уведомлении кредиторов о продаже предприятия, а также сведения о выявленных недостатках переданного имущества и перечень имущества, обязанности по передаче которого не исполнены продавцом ввиду его утраты. </a:t>
            </a:r>
          </a:p>
          <a:p>
            <a:r>
              <a:rPr lang="ru-RU" dirty="0"/>
              <a:t>Подготовка предприятия к передаче, включая составление и представление на подписание передаточного акта, является обязанностью продавца и осуществляется за его счет, если иное не предусмотрено договором. </a:t>
            </a:r>
          </a:p>
          <a:p>
            <a:r>
              <a:rPr lang="ru-RU" dirty="0"/>
              <a:t>Предприятие считается переданным покупателю со дня подписания передаточного акта обеими сторонами. С этого момента на покупателя переходит риск случайной гибели или случайного повреждения имущества, переданного в составе предприятия.</a:t>
            </a:r>
            <a:endParaRPr lang="ru-RU" b="1" dirty="0"/>
          </a:p>
          <a:p>
            <a:endParaRPr lang="ru-RU" dirty="0"/>
          </a:p>
        </p:txBody>
      </p:sp>
    </p:spTree>
    <p:extLst>
      <p:ext uri="{BB962C8B-B14F-4D97-AF65-F5344CB8AC3E}">
        <p14:creationId xmlns="" xmlns:p14="http://schemas.microsoft.com/office/powerpoint/2010/main" val="1448917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7305809-BF6E-462D-A96E-580A0848F2D0}"/>
              </a:ext>
            </a:extLst>
          </p:cNvPr>
          <p:cNvSpPr>
            <a:spLocks noGrp="1"/>
          </p:cNvSpPr>
          <p:nvPr>
            <p:ph idx="1"/>
          </p:nvPr>
        </p:nvSpPr>
        <p:spPr/>
        <p:txBody>
          <a:bodyPr>
            <a:normAutofit fontScale="85000" lnSpcReduction="20000"/>
          </a:bodyPr>
          <a:lstStyle/>
          <a:p>
            <a:r>
              <a:rPr lang="ru-RU" dirty="0"/>
              <a:t>Субъекты гражданских правоотношений подразделяются на 3 группы.</a:t>
            </a:r>
            <a:endParaRPr lang="ru-RU" b="1" dirty="0"/>
          </a:p>
          <a:p>
            <a:r>
              <a:rPr lang="ru-RU" dirty="0"/>
              <a:t>1. Физические лица (граждане РФ, иностранные граждане, лица без гражданства).</a:t>
            </a:r>
            <a:endParaRPr lang="ru-RU" b="1" dirty="0"/>
          </a:p>
          <a:p>
            <a:r>
              <a:rPr lang="ru-RU" dirty="0"/>
              <a:t>2. Юридические лица (российские и иностранные). Согласно </a:t>
            </a:r>
            <a:r>
              <a:rPr lang="ru-RU" dirty="0" err="1"/>
              <a:t>абз</a:t>
            </a:r>
            <a:r>
              <a:rPr lang="ru-RU" dirty="0"/>
              <a:t>. 4 п. 1 ст. 2 ГК РФ правила, установленные гражданским законодательством, применяются к отношениям с участием иностранных граждан, лиц без гражданства и иностранных юридических лиц, если иное не предусмотрено федеральным законом.</a:t>
            </a:r>
            <a:endParaRPr lang="ru-RU" b="1" dirty="0"/>
          </a:p>
          <a:p>
            <a:r>
              <a:rPr lang="ru-RU" dirty="0"/>
              <a:t>3. Публичные образования (Российская Федерация, субъекты Федерации, муниципальные образования), которые участвуют в гражданском правоотношении на равных началах с другими лицами, а не в качестве властных субъектов.</a:t>
            </a:r>
            <a:endParaRPr lang="ru-RU" b="1" dirty="0"/>
          </a:p>
          <a:p>
            <a:endParaRPr lang="ru-RU" dirty="0"/>
          </a:p>
        </p:txBody>
      </p:sp>
    </p:spTree>
    <p:extLst>
      <p:ext uri="{BB962C8B-B14F-4D97-AF65-F5344CB8AC3E}">
        <p14:creationId xmlns="" xmlns:p14="http://schemas.microsoft.com/office/powerpoint/2010/main" val="3633995121"/>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A0E5D2C-B9E9-425C-8DCD-2061F86E2504}"/>
              </a:ext>
            </a:extLst>
          </p:cNvPr>
          <p:cNvSpPr>
            <a:spLocks noGrp="1"/>
          </p:cNvSpPr>
          <p:nvPr>
            <p:ph idx="1"/>
          </p:nvPr>
        </p:nvSpPr>
        <p:spPr/>
        <p:txBody>
          <a:bodyPr>
            <a:normAutofit fontScale="85000" lnSpcReduction="20000"/>
          </a:bodyPr>
          <a:lstStyle/>
          <a:p>
            <a:r>
              <a:rPr lang="ru-RU" dirty="0"/>
              <a:t>2. Право собственности на предприятие переходит к покупателю с момента государственной регистрации этого права. Если иное не предусмотрено договором продажи предприятия, право собственности на предприятие переходит к покупателю и подлежит государственной регистрации непосредственно после передачи предприятия покупателю. </a:t>
            </a:r>
          </a:p>
          <a:p>
            <a:r>
              <a:rPr lang="ru-RU" dirty="0"/>
              <a:t>В случаях, когда договором предусмотрено сохранение за продавцом права собственности на предприятие, переданное покупателю, до оплаты предприятия или до наступления иных обстоятельств, покупатель вправе до перехода к нему права собственности распоряжаться имуществом и правами, входящими в состав переданного предприятия, в той мере, в какой это необходимо для целей, для которых предприятие было приобретено.</a:t>
            </a:r>
            <a:endParaRPr lang="ru-RU" b="1" dirty="0"/>
          </a:p>
          <a:p>
            <a:endParaRPr lang="ru-RU" dirty="0"/>
          </a:p>
        </p:txBody>
      </p:sp>
    </p:spTree>
    <p:extLst>
      <p:ext uri="{BB962C8B-B14F-4D97-AF65-F5344CB8AC3E}">
        <p14:creationId xmlns="" xmlns:p14="http://schemas.microsoft.com/office/powerpoint/2010/main" val="1560812458"/>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09C6075-DDCD-44B3-B0EA-A1E17B4731C2}"/>
              </a:ext>
            </a:extLst>
          </p:cNvPr>
          <p:cNvSpPr>
            <a:spLocks noGrp="1"/>
          </p:cNvSpPr>
          <p:nvPr>
            <p:ph idx="1"/>
          </p:nvPr>
        </p:nvSpPr>
        <p:spPr>
          <a:xfrm>
            <a:off x="2773599" y="952500"/>
            <a:ext cx="7796540" cy="5097444"/>
          </a:xfrm>
        </p:spPr>
        <p:txBody>
          <a:bodyPr>
            <a:normAutofit fontScale="85000" lnSpcReduction="10000"/>
          </a:bodyPr>
          <a:lstStyle/>
          <a:p>
            <a:r>
              <a:rPr lang="ru-RU" dirty="0"/>
              <a:t>Необходимо также рассмотреть случай передачи и принятия предприятия с недостатками и последствия такой передачи. </a:t>
            </a:r>
          </a:p>
          <a:p>
            <a:r>
              <a:rPr lang="ru-RU" dirty="0"/>
              <a:t>В случае, когда предприятие передано и принято по передаточному акту, в котором указаны сведения о выявленных недостатках предприятия и об утраченном имуществе, покупатель вправе требовать соответствующего уменьшения покупной цены предприятия, если право на предъявление в таких случаях иных требований не предусмотрено договором продажи предприятия. </a:t>
            </a:r>
          </a:p>
          <a:p>
            <a:r>
              <a:rPr lang="ru-RU" dirty="0"/>
              <a:t>Покупатель вправе требовать уменьшения покупной цены в случае передачи ему в составе предприятия долгов (обязательств) продавца, которые не были указаны в договоре продажи предприятия или передаточном акте, если продавец не докажет, что покупатель знал о таких долгах (обязательствах) во время заключения договора и передачи предприятия.</a:t>
            </a:r>
          </a:p>
        </p:txBody>
      </p:sp>
    </p:spTree>
    <p:extLst>
      <p:ext uri="{BB962C8B-B14F-4D97-AF65-F5344CB8AC3E}">
        <p14:creationId xmlns="" xmlns:p14="http://schemas.microsoft.com/office/powerpoint/2010/main" val="3875091827"/>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DE54779-F935-4288-B596-497313E1F543}"/>
              </a:ext>
            </a:extLst>
          </p:cNvPr>
          <p:cNvSpPr>
            <a:spLocks noGrp="1"/>
          </p:cNvSpPr>
          <p:nvPr>
            <p:ph idx="1"/>
          </p:nvPr>
        </p:nvSpPr>
        <p:spPr/>
        <p:txBody>
          <a:bodyPr>
            <a:normAutofit fontScale="85000" lnSpcReduction="20000"/>
          </a:bodyPr>
          <a:lstStyle/>
          <a:p>
            <a:r>
              <a:rPr lang="ru-RU" dirty="0"/>
              <a:t>Продавец в случае получения уведомления покупателя о недостатках имущества, переданного в составе предприятия, или отсутствия в этом составе отдельных видов имущества, подлежащих передаче, может без промедления заменить имущество ненадлежащего качества или предоставить покупателю недостающее имущество. </a:t>
            </a:r>
          </a:p>
          <a:p>
            <a:r>
              <a:rPr lang="ru-RU" dirty="0"/>
              <a:t>Покупатель вправе в судебном порядке требовать расторжения или изменения договора продажи предприятия и возвращения того, что исполнено сторонами по договору, если установлено, что предприятие ввиду недостатков, за которые продавец отвечает, не пригодно для целей, названных в договоре продажи, и эти недостатки не устранены продавцом на условиях, в порядке и в сроки, которые установлены в соответствии с ГК РФ, другими законами, иными правовыми актами или договором, либо устранение таких недостатков невозможно.</a:t>
            </a:r>
            <a:endParaRPr lang="ru-RU" b="1" dirty="0"/>
          </a:p>
          <a:p>
            <a:endParaRPr lang="ru-RU" dirty="0"/>
          </a:p>
        </p:txBody>
      </p:sp>
    </p:spTree>
    <p:extLst>
      <p:ext uri="{BB962C8B-B14F-4D97-AF65-F5344CB8AC3E}">
        <p14:creationId xmlns="" xmlns:p14="http://schemas.microsoft.com/office/powerpoint/2010/main" val="81330596"/>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DC36EC8-5D59-409D-BBE8-57EC7AD7C18D}"/>
              </a:ext>
            </a:extLst>
          </p:cNvPr>
          <p:cNvSpPr>
            <a:spLocks noGrp="1"/>
          </p:cNvSpPr>
          <p:nvPr>
            <p:ph type="title"/>
          </p:nvPr>
        </p:nvSpPr>
        <p:spPr/>
        <p:txBody>
          <a:bodyPr/>
          <a:lstStyle/>
          <a:p>
            <a:r>
              <a:rPr lang="ru-RU" sz="2400" b="1" dirty="0"/>
              <a:t>6.18.Договор мены</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2ECE5310-4528-4DC1-BED2-B31CD7C4C03A}"/>
              </a:ext>
            </a:extLst>
          </p:cNvPr>
          <p:cNvSpPr>
            <a:spLocks noGrp="1"/>
          </p:cNvSpPr>
          <p:nvPr>
            <p:ph idx="1"/>
          </p:nvPr>
        </p:nvSpPr>
        <p:spPr>
          <a:xfrm>
            <a:off x="2773599" y="1304925"/>
            <a:ext cx="7796540" cy="5086350"/>
          </a:xfrm>
        </p:spPr>
        <p:txBody>
          <a:bodyPr>
            <a:normAutofit fontScale="85000" lnSpcReduction="20000"/>
          </a:bodyPr>
          <a:lstStyle/>
          <a:p>
            <a:r>
              <a:rPr lang="ru-RU" dirty="0"/>
              <a:t>Договор мены, как и купля-продажа, относится к группе договоров, направленных на передачу имущества в собственность. Он регулируется гл. 31 ГК РФ.</a:t>
            </a:r>
            <a:endParaRPr lang="ru-RU" b="1" dirty="0"/>
          </a:p>
          <a:p>
            <a:r>
              <a:rPr lang="ru-RU" dirty="0"/>
              <a:t>Договор мены - это соглашение, в силу которого каждая из сторон обязуется передать в собственность другой стороны один товар в обмен на другой (п. 1 ст. 567 ГК РФ).</a:t>
            </a:r>
            <a:endParaRPr lang="ru-RU" b="1" dirty="0"/>
          </a:p>
          <a:p>
            <a:r>
              <a:rPr lang="ru-RU" dirty="0"/>
              <a:t>В отличие от купли-продажи, при мене товар обменивается на другой товар, а не на денежные средства. Если в обмен на передачу вещи предусматривается иное встречное предоставление (выполнение работы, оказание услуги, уступка права требования), то такой договор не может быть квалифицирован как договор мены и должен рассматриваться как смешанный договор.</a:t>
            </a:r>
            <a:endParaRPr lang="ru-RU" b="1" dirty="0"/>
          </a:p>
          <a:p>
            <a:r>
              <a:rPr lang="ru-RU" dirty="0"/>
              <a:t>Договор мены является консенсуальным, взаимным и возмездным. Существенным условием договора является его предмет, стороны должны определить наименование и количество обмениваемых товаров, в противном случае договор считается незаключенным.</a:t>
            </a:r>
            <a:endParaRPr lang="ru-RU" b="1" dirty="0"/>
          </a:p>
          <a:p>
            <a:endParaRPr lang="ru-RU" dirty="0"/>
          </a:p>
        </p:txBody>
      </p:sp>
    </p:spTree>
    <p:extLst>
      <p:ext uri="{BB962C8B-B14F-4D97-AF65-F5344CB8AC3E}">
        <p14:creationId xmlns="" xmlns:p14="http://schemas.microsoft.com/office/powerpoint/2010/main" val="2296997844"/>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DAC6A5E-C00D-4387-848E-B802F160684A}"/>
              </a:ext>
            </a:extLst>
          </p:cNvPr>
          <p:cNvSpPr>
            <a:spLocks noGrp="1"/>
          </p:cNvSpPr>
          <p:nvPr>
            <p:ph idx="1"/>
          </p:nvPr>
        </p:nvSpPr>
        <p:spPr>
          <a:xfrm>
            <a:off x="2773599" y="828675"/>
            <a:ext cx="7796540" cy="5221269"/>
          </a:xfrm>
        </p:spPr>
        <p:txBody>
          <a:bodyPr>
            <a:normAutofit fontScale="77500" lnSpcReduction="20000"/>
          </a:bodyPr>
          <a:lstStyle/>
          <a:p>
            <a:r>
              <a:rPr lang="ru-RU" dirty="0"/>
              <a:t>Предметами договора мены могут быть любые недвижимые и движимые вещи, не изъятые из гражданского оборота, с учетом правил об </a:t>
            </a:r>
            <a:r>
              <a:rPr lang="ru-RU" dirty="0" err="1"/>
              <a:t>оборотоспособности</a:t>
            </a:r>
            <a:r>
              <a:rPr lang="ru-RU" dirty="0"/>
              <a:t> объектов (ст. 129 ГК РФ). </a:t>
            </a:r>
          </a:p>
          <a:p>
            <a:r>
              <a:rPr lang="ru-RU" dirty="0"/>
              <a:t>Денежные средства не могут быть самостоятельным предметом по договору мены, за исключением случаев, когда денежные знаки выступают в качестве объектов коллекционирования. </a:t>
            </a:r>
          </a:p>
          <a:p>
            <a:r>
              <a:rPr lang="ru-RU" dirty="0"/>
              <a:t>ГК РФ не устанавливает требований о равном правовом режиме обмениваемых товаров (например, недвижимая вещь может обмениваться на движимую).</a:t>
            </a:r>
            <a:endParaRPr lang="ru-RU" b="1" dirty="0"/>
          </a:p>
          <a:p>
            <a:r>
              <a:rPr lang="ru-RU" dirty="0"/>
              <a:t>Согласно п. 1 ст. 568 ГК РФ товары, подлежащие обмену, предполагаются равноценными, если из договора мены не вытекает иное. </a:t>
            </a:r>
          </a:p>
          <a:p>
            <a:r>
              <a:rPr lang="ru-RU" dirty="0"/>
              <a:t>Если в соответствии с договором мены обмениваемые товары признаются неравноценными, сторона, обязанная передать товар, цена которого ниже цены товара, предоставляемого в обмен, должна оплатить разницу в ценах непосредственно до или после исполнения ее обязанности передать товар, если иной порядок оплаты не предусмотрен договором (п. 2 ст. 568 ГК РФ).</a:t>
            </a:r>
            <a:endParaRPr lang="ru-RU" b="1" dirty="0"/>
          </a:p>
          <a:p>
            <a:endParaRPr lang="ru-RU" dirty="0"/>
          </a:p>
        </p:txBody>
      </p:sp>
    </p:spTree>
    <p:extLst>
      <p:ext uri="{BB962C8B-B14F-4D97-AF65-F5344CB8AC3E}">
        <p14:creationId xmlns="" xmlns:p14="http://schemas.microsoft.com/office/powerpoint/2010/main" val="1936574676"/>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58A626A-4270-42E4-827E-712735F52B9E}"/>
              </a:ext>
            </a:extLst>
          </p:cNvPr>
          <p:cNvSpPr>
            <a:spLocks noGrp="1"/>
          </p:cNvSpPr>
          <p:nvPr>
            <p:ph idx="1"/>
          </p:nvPr>
        </p:nvSpPr>
        <p:spPr>
          <a:xfrm>
            <a:off x="2687874" y="819150"/>
            <a:ext cx="7796540" cy="5857875"/>
          </a:xfrm>
        </p:spPr>
        <p:txBody>
          <a:bodyPr>
            <a:normAutofit fontScale="77500" lnSpcReduction="20000"/>
          </a:bodyPr>
          <a:lstStyle/>
          <a:p>
            <a:r>
              <a:rPr lang="ru-RU" dirty="0"/>
              <a:t>Форма договора мены подчиняется правилам о купле-продаже, а также общим положениям о форме сделок. Например, если одним из обмениваемых товаров является квартира, то договор подлежит государственной регистрации.</a:t>
            </a:r>
            <a:endParaRPr lang="ru-RU" b="1" dirty="0"/>
          </a:p>
          <a:p>
            <a:r>
              <a:rPr lang="ru-RU" dirty="0"/>
              <a:t>Законодатель непосредственно не регулирует права и обязанности сторон по договору мены. Глава 31 ГК РФ содержит лишь специальные правила, отражающие особенности договора мены по сравнению с договором купли-продажи. По вопросам, не урегулированным гл. 31 ГК РФ, применяются нормы о купле-продаже, если это не противоречит существу мены и специальным нормам. При этом каждая из сторон признается продавцом товара, который она обязуется передать, и покупателем товара, который она обязуется принять в обмен. Расходы на передачу обмениваемых товаров и их принятие осуществляются в каждом случае той стороной, которая несет соответствующие обязанности (п. 1 ст. 568 ГК РФ).</a:t>
            </a:r>
            <a:endParaRPr lang="ru-RU" b="1" dirty="0"/>
          </a:p>
          <a:p>
            <a:r>
              <a:rPr lang="ru-RU" dirty="0"/>
              <a:t>Каждая сторона по договору мены обязана передать предусмотренный договором товар свободным от прав третьих лиц, с принадлежностями и документами, в обусловленном количестве, надлежащего качества, в необходимых комплекте, комплектности, ассортименте и т.д. Другая сторона вправе требовать передачи ей такого товара и, в свою очередь, обязана передать товар.</a:t>
            </a:r>
            <a:endParaRPr lang="ru-RU" b="1" dirty="0"/>
          </a:p>
          <a:p>
            <a:endParaRPr lang="ru-RU" dirty="0"/>
          </a:p>
        </p:txBody>
      </p:sp>
    </p:spTree>
    <p:extLst>
      <p:ext uri="{BB962C8B-B14F-4D97-AF65-F5344CB8AC3E}">
        <p14:creationId xmlns="" xmlns:p14="http://schemas.microsoft.com/office/powerpoint/2010/main" val="2967876173"/>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DBD5586-1DDD-497A-940B-FDD4087BD825}"/>
              </a:ext>
            </a:extLst>
          </p:cNvPr>
          <p:cNvSpPr>
            <a:spLocks noGrp="1"/>
          </p:cNvSpPr>
          <p:nvPr>
            <p:ph idx="1"/>
          </p:nvPr>
        </p:nvSpPr>
        <p:spPr>
          <a:xfrm>
            <a:off x="2745024" y="828675"/>
            <a:ext cx="7796540" cy="5943600"/>
          </a:xfrm>
        </p:spPr>
        <p:txBody>
          <a:bodyPr>
            <a:normAutofit fontScale="77500" lnSpcReduction="20000"/>
          </a:bodyPr>
          <a:lstStyle/>
          <a:p>
            <a:r>
              <a:rPr lang="ru-RU" dirty="0"/>
              <a:t>Если в соответствии с договором мены сроки передачи обмениваемых товаров не совпадают, то к исполнению обязательства той стороной, которая должна передать товар после передачи товара другой стороной, применяются правила о встречном исполнении обязательств (ст. 328 ГК РФ), т.е. сторона может приостановить передачу товара до надлежащего исполнения обязательств другой стороной либо отказаться от исполнения обязательства и потребовать возмещения убытков.</a:t>
            </a:r>
            <a:endParaRPr lang="ru-RU" b="1" dirty="0"/>
          </a:p>
          <a:p>
            <a:r>
              <a:rPr lang="ru-RU" dirty="0"/>
              <a:t>Статья 570 ГК РФ содержит специальную норму, регулирующую момент перехода права собственности на обмениваемые товары. Данное право переходит к сторонам одновременно после исполнения обязательств передать соответствующие товары обеими сторонами, если законом или договором мены не предусмотрено иное. В отличие от общего правила, согласно которому право собственности переходит к приобретателю по договору с момента передачи вещи (ст. 223 ГК РФ), для перехода права собственности по договору мены необходима передача товаров обеими сторонами. </a:t>
            </a:r>
          </a:p>
          <a:p>
            <a:r>
              <a:rPr lang="ru-RU" dirty="0"/>
              <a:t>Если по договору мены передается недвижимое имущество, то право собственности у приобретателя возникает с момента его государственной регистрации. Например, при мене квартирами осуществляется государственная регистрация договора и регистрация перехода права собственности на каждый обмениваемый объект недвижимости.</a:t>
            </a:r>
            <a:endParaRPr lang="ru-RU" b="1" dirty="0"/>
          </a:p>
          <a:p>
            <a:endParaRPr lang="ru-RU" dirty="0"/>
          </a:p>
        </p:txBody>
      </p:sp>
    </p:spTree>
    <p:extLst>
      <p:ext uri="{BB962C8B-B14F-4D97-AF65-F5344CB8AC3E}">
        <p14:creationId xmlns="" xmlns:p14="http://schemas.microsoft.com/office/powerpoint/2010/main" val="2712314788"/>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C3E5610-19FA-4F41-8A6D-09651E1C6C09}"/>
              </a:ext>
            </a:extLst>
          </p:cNvPr>
          <p:cNvSpPr>
            <a:spLocks noGrp="1"/>
          </p:cNvSpPr>
          <p:nvPr>
            <p:ph type="title"/>
          </p:nvPr>
        </p:nvSpPr>
        <p:spPr/>
        <p:txBody>
          <a:bodyPr>
            <a:normAutofit/>
          </a:bodyPr>
          <a:lstStyle/>
          <a:p>
            <a:r>
              <a:rPr lang="ru-RU" sz="2400" b="1" dirty="0"/>
              <a:t>6.19.Договор дарения. </a:t>
            </a:r>
            <a:br>
              <a:rPr lang="ru-RU" sz="2400" b="1" dirty="0"/>
            </a:br>
            <a:endParaRPr lang="ru-RU" sz="2400" dirty="0"/>
          </a:p>
        </p:txBody>
      </p:sp>
      <p:sp>
        <p:nvSpPr>
          <p:cNvPr id="3" name="Объект 2">
            <a:extLst>
              <a:ext uri="{FF2B5EF4-FFF2-40B4-BE49-F238E27FC236}">
                <a16:creationId xmlns="" xmlns:a16="http://schemas.microsoft.com/office/drawing/2014/main" id="{2186F971-DC76-4E75-81BF-A77162FB4D8B}"/>
              </a:ext>
            </a:extLst>
          </p:cNvPr>
          <p:cNvSpPr>
            <a:spLocks noGrp="1"/>
          </p:cNvSpPr>
          <p:nvPr>
            <p:ph idx="1"/>
          </p:nvPr>
        </p:nvSpPr>
        <p:spPr>
          <a:xfrm>
            <a:off x="2773599" y="1809750"/>
            <a:ext cx="7796540" cy="4592619"/>
          </a:xfrm>
        </p:spPr>
        <p:txBody>
          <a:bodyPr>
            <a:normAutofit fontScale="85000" lnSpcReduction="20000"/>
          </a:bodyPr>
          <a:lstStyle/>
          <a:p>
            <a:r>
              <a:rPr lang="ru-RU" dirty="0"/>
              <a:t>Договор дарения - это соглашение, в силу которого одна сторона (даритель) безвозмездно передает или обязуется передать другой стороне (одаряемому) вещь в собственность либо имущественное право (требование) к себе или к третьему лицу либо освобождает или обязуется освободить ее от имущественной обязанности перед собой или перед третьим лицом (п. 1 ст. 572 ГК РФ). Данный договор регулируется гл. 32 ГК РФ.</a:t>
            </a:r>
            <a:endParaRPr lang="ru-RU" b="1" dirty="0"/>
          </a:p>
          <a:p>
            <a:r>
              <a:rPr lang="ru-RU" dirty="0"/>
              <a:t>Сторонами договора являются даритель и одаряемый. На любой из сторон могут выступать граждане и юридические лица, а также публичные образования. При этом нужно учитывать нормы ст. ст. 575 и 576 ГК РФ о запрещении и ограничении дарения. Юридические лица, которым вещь принадлежит на праве хозяйственного ведения или оперативного управления, вправе подарить ее с согласия собственника, если законом не предусмотрено иное. Это ограничение не распространяется на обычные подарки небольшой стоимости.</a:t>
            </a:r>
            <a:endParaRPr lang="ru-RU" b="1" dirty="0"/>
          </a:p>
          <a:p>
            <a:endParaRPr lang="ru-RU" dirty="0"/>
          </a:p>
        </p:txBody>
      </p:sp>
    </p:spTree>
    <p:extLst>
      <p:ext uri="{BB962C8B-B14F-4D97-AF65-F5344CB8AC3E}">
        <p14:creationId xmlns="" xmlns:p14="http://schemas.microsoft.com/office/powerpoint/2010/main" val="1947571101"/>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B86DA9F-EE6A-4DFD-90CE-0EC62606E7C0}"/>
              </a:ext>
            </a:extLst>
          </p:cNvPr>
          <p:cNvSpPr>
            <a:spLocks noGrp="1"/>
          </p:cNvSpPr>
          <p:nvPr>
            <p:ph idx="1"/>
          </p:nvPr>
        </p:nvSpPr>
        <p:spPr>
          <a:xfrm>
            <a:off x="2773599" y="1019175"/>
            <a:ext cx="7796540" cy="5534025"/>
          </a:xfrm>
        </p:spPr>
        <p:txBody>
          <a:bodyPr>
            <a:normAutofit fontScale="77500" lnSpcReduction="20000"/>
          </a:bodyPr>
          <a:lstStyle/>
          <a:p>
            <a:r>
              <a:rPr lang="ru-RU" dirty="0"/>
              <a:t>По общему правилу не допускается совершение договора дарения (ст. 575 ГК РФ): </a:t>
            </a:r>
          </a:p>
          <a:p>
            <a:r>
              <a:rPr lang="ru-RU" dirty="0"/>
              <a:t>1) если и дарителем, и одаряемым выступают коммерческие организации; </a:t>
            </a:r>
          </a:p>
          <a:p>
            <a:r>
              <a:rPr lang="ru-RU" dirty="0"/>
              <a:t>2) если одаряемыми являются работники лечебных, воспитательных учреждений, учреждений социальной защиты и других аналогичных учреждений, а дарителями - граждане, находящиеся в таких учреждениях на лечении, содержании или воспитании, супруги и родственники этих граждан; </a:t>
            </a:r>
          </a:p>
          <a:p>
            <a:r>
              <a:rPr lang="ru-RU" dirty="0"/>
              <a:t>3) если одаряемыми являются государственные служащие и служащие органов муниципальных образований, и дар передается гражданином или юридическим лицом в связи с их должностным положением или в связи с исполнением ими служебных обязанностей; </a:t>
            </a:r>
          </a:p>
          <a:p>
            <a:r>
              <a:rPr lang="ru-RU" dirty="0"/>
              <a:t>4) если дарителями являются малолетние и граждане, признанные недееспособными, и договор совершается от их имени их законными представителями. Исключение составляют обычные подарки, стоимость которых не превышает пяти установленных законом минимальных размеров оплаты труда .</a:t>
            </a:r>
            <a:endParaRPr lang="ru-RU" b="1" dirty="0"/>
          </a:p>
          <a:p>
            <a:endParaRPr lang="ru-RU" dirty="0"/>
          </a:p>
        </p:txBody>
      </p:sp>
    </p:spTree>
    <p:extLst>
      <p:ext uri="{BB962C8B-B14F-4D97-AF65-F5344CB8AC3E}">
        <p14:creationId xmlns="" xmlns:p14="http://schemas.microsoft.com/office/powerpoint/2010/main" val="100028987"/>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E4548F45-3117-4431-BE31-99DA0DAF9794}"/>
              </a:ext>
            </a:extLst>
          </p:cNvPr>
          <p:cNvSpPr>
            <a:spLocks noGrp="1"/>
          </p:cNvSpPr>
          <p:nvPr>
            <p:ph idx="1"/>
          </p:nvPr>
        </p:nvSpPr>
        <p:spPr>
          <a:xfrm>
            <a:off x="2773599" y="990599"/>
            <a:ext cx="7796540" cy="5572125"/>
          </a:xfrm>
        </p:spPr>
        <p:txBody>
          <a:bodyPr>
            <a:normAutofit fontScale="85000" lnSpcReduction="10000"/>
          </a:bodyPr>
          <a:lstStyle/>
          <a:p>
            <a:r>
              <a:rPr lang="ru-RU" dirty="0"/>
              <a:t>Квалифицирующим признаком договора дарения является его безвозмездность, т.е. даритель обогащает одаряемого за свой счет, не обусловливая свои действия встречным предоставлением со стороны одаряемого. При наличии встречной передачи вещи или права либо встречного обязательства договор не признается дарением. К такому договору применяются правила, регулирующие сделку, которую стороны действительно имели в виду, с учетом существа сделки. Поскольку дарение является договором, для его заключения необходимо согласие одаряемого на принятие дара.</a:t>
            </a:r>
            <a:endParaRPr lang="ru-RU" b="1" dirty="0"/>
          </a:p>
          <a:p>
            <a:r>
              <a:rPr lang="ru-RU" dirty="0"/>
              <a:t>Несоблюдение в необходимых случаях письменной формы договора дарения влечет его ничтожность (п. 2 ст. 574 ГК РФ). Таким образом, обещание подарить имущество, высказанное в устной форме, не дает одаряемому права требовать передачи такого имущества. Договор дарения любого недвижимого имущества подлежит государственной регистрации (п. 3 ст. 574 ГК РФ).</a:t>
            </a:r>
            <a:endParaRPr lang="ru-RU" b="1" dirty="0"/>
          </a:p>
          <a:p>
            <a:endParaRPr lang="ru-RU" dirty="0"/>
          </a:p>
        </p:txBody>
      </p:sp>
    </p:spTree>
    <p:extLst>
      <p:ext uri="{BB962C8B-B14F-4D97-AF65-F5344CB8AC3E}">
        <p14:creationId xmlns="" xmlns:p14="http://schemas.microsoft.com/office/powerpoint/2010/main" val="39966860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E0F6C95-D68C-44B1-B00B-181945126727}"/>
              </a:ext>
            </a:extLst>
          </p:cNvPr>
          <p:cNvSpPr>
            <a:spLocks noGrp="1"/>
          </p:cNvSpPr>
          <p:nvPr>
            <p:ph idx="1"/>
          </p:nvPr>
        </p:nvSpPr>
        <p:spPr>
          <a:xfrm>
            <a:off x="2773599" y="942975"/>
            <a:ext cx="7796540" cy="5106969"/>
          </a:xfrm>
        </p:spPr>
        <p:txBody>
          <a:bodyPr>
            <a:normAutofit fontScale="70000" lnSpcReduction="20000"/>
          </a:bodyPr>
          <a:lstStyle/>
          <a:p>
            <a:r>
              <a:rPr lang="ru-RU" dirty="0"/>
              <a:t>Указанные субъекты могут участвовать в гражданских правоотношениях в силу того, что государство наделяет их такой способностью (гражданской правосубъектностью). </a:t>
            </a:r>
          </a:p>
          <a:p>
            <a:r>
              <a:rPr lang="ru-RU" dirty="0"/>
              <a:t>Под объектом правоотношения понимают то, по поводу чего складывается данное правоотношение, то, на что оно направлено.</a:t>
            </a:r>
            <a:endParaRPr lang="ru-RU" b="1" dirty="0"/>
          </a:p>
          <a:p>
            <a:r>
              <a:rPr lang="ru-RU" dirty="0"/>
              <a:t>Следующим элементом гражданского правоотношения является объект.</a:t>
            </a:r>
            <a:endParaRPr lang="ru-RU" b="1" dirty="0"/>
          </a:p>
          <a:p>
            <a:r>
              <a:rPr lang="ru-RU" dirty="0"/>
              <a:t>Объект правоотношения, это различные блага, способные удовлетворять потребности субъектов, по поводу которых они и вступают в правоотношения (множественность объектов).</a:t>
            </a:r>
            <a:endParaRPr lang="ru-RU" b="1" dirty="0"/>
          </a:p>
          <a:p>
            <a:r>
              <a:rPr lang="ru-RU" dirty="0"/>
              <a:t>Гражданский кодекс РФ закрепил следующие объекты гражданских правоотношений:</a:t>
            </a:r>
            <a:endParaRPr lang="ru-RU" b="1" dirty="0"/>
          </a:p>
          <a:p>
            <a:pPr marL="0" indent="0">
              <a:buNone/>
            </a:pPr>
            <a:r>
              <a:rPr lang="ru-RU" dirty="0"/>
              <a:t>	1) имущество;</a:t>
            </a:r>
            <a:endParaRPr lang="ru-RU" b="1" dirty="0"/>
          </a:p>
          <a:p>
            <a:pPr marL="0" indent="0">
              <a:buNone/>
            </a:pPr>
            <a:r>
              <a:rPr lang="ru-RU" dirty="0"/>
              <a:t>	2) действия (работы, услуги и др.);</a:t>
            </a:r>
            <a:endParaRPr lang="ru-RU" b="1" dirty="0"/>
          </a:p>
          <a:p>
            <a:pPr marL="0" indent="0">
              <a:buNone/>
            </a:pPr>
            <a:r>
              <a:rPr lang="ru-RU" dirty="0"/>
              <a:t>	3) нематериальные блага, среди которых особо выделяются результаты интеллектуальной деятельности и информация.</a:t>
            </a:r>
          </a:p>
        </p:txBody>
      </p:sp>
    </p:spTree>
    <p:extLst>
      <p:ext uri="{BB962C8B-B14F-4D97-AF65-F5344CB8AC3E}">
        <p14:creationId xmlns="" xmlns:p14="http://schemas.microsoft.com/office/powerpoint/2010/main" val="2149330852"/>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3AC0C00-B439-4535-8CE1-1C2C6CC5D41A}"/>
              </a:ext>
            </a:extLst>
          </p:cNvPr>
          <p:cNvSpPr>
            <a:spLocks noGrp="1"/>
          </p:cNvSpPr>
          <p:nvPr>
            <p:ph idx="1"/>
          </p:nvPr>
        </p:nvSpPr>
        <p:spPr>
          <a:xfrm>
            <a:off x="2773599" y="2052116"/>
            <a:ext cx="7796540" cy="2986609"/>
          </a:xfrm>
        </p:spPr>
        <p:txBody>
          <a:bodyPr>
            <a:normAutofit fontScale="85000" lnSpcReduction="20000"/>
          </a:bodyPr>
          <a:lstStyle/>
          <a:p>
            <a:r>
              <a:rPr lang="ru-RU" dirty="0"/>
              <a:t>Статья 573 ГК РФ предоставляет одаряемому право в любое время до передачи ему дара отказаться от него, но с возмещением дарителю реального ущерба, причиненного отказом принять дар. Таким образом, одаряемый несет ограниченную ответственность за неисполнение обязанности принять дар (возмещает только реальный ущерб). В этом случае договор дарения считается расторгнутым. </a:t>
            </a:r>
          </a:p>
          <a:p>
            <a:r>
              <a:rPr lang="ru-RU" dirty="0"/>
              <a:t>Согласно п. 2 ст. 573 ГК РФ отказ от дара должен быть совершен в письменной форме. В случае, когда договор дарения недвижимого имущества зарегистрирован, отказ от принятия дара также подлежит государственной регистрации.</a:t>
            </a:r>
            <a:endParaRPr lang="ru-RU" b="1" dirty="0"/>
          </a:p>
          <a:p>
            <a:endParaRPr lang="ru-RU" dirty="0"/>
          </a:p>
        </p:txBody>
      </p:sp>
    </p:spTree>
    <p:extLst>
      <p:ext uri="{BB962C8B-B14F-4D97-AF65-F5344CB8AC3E}">
        <p14:creationId xmlns="" xmlns:p14="http://schemas.microsoft.com/office/powerpoint/2010/main" val="1846693779"/>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E05DE1B-3E07-45B3-A02B-63F70348D68E}"/>
              </a:ext>
            </a:extLst>
          </p:cNvPr>
          <p:cNvSpPr>
            <a:spLocks noGrp="1"/>
          </p:cNvSpPr>
          <p:nvPr>
            <p:ph idx="1"/>
          </p:nvPr>
        </p:nvSpPr>
        <p:spPr>
          <a:xfrm>
            <a:off x="2773599" y="1495425"/>
            <a:ext cx="7796540" cy="4554519"/>
          </a:xfrm>
        </p:spPr>
        <p:txBody>
          <a:bodyPr>
            <a:normAutofit fontScale="85000" lnSpcReduction="10000"/>
          </a:bodyPr>
          <a:lstStyle/>
          <a:p>
            <a:r>
              <a:rPr lang="ru-RU" dirty="0"/>
              <a:t>С учетом безвозмездного характера договора дарения, дарителю предоставлено право отказаться от исполнения договора без возмещения убытков, причиненных этим одаряемому, в случаях, предусмотренных ст. 577 ГК РФ:</a:t>
            </a:r>
            <a:endParaRPr lang="ru-RU" b="1" dirty="0"/>
          </a:p>
          <a:p>
            <a:r>
              <a:rPr lang="ru-RU" dirty="0"/>
              <a:t>1) если после заключения договора имущественное или семейное положение либо состояние здоровья дарителя изменилось настолько, что исполнение договора в новых условиях приведет к существенному снижению уровня его жизни;</a:t>
            </a:r>
            <a:endParaRPr lang="ru-RU" b="1" dirty="0"/>
          </a:p>
          <a:p>
            <a:r>
              <a:rPr lang="ru-RU" dirty="0"/>
              <a:t>2) если одаряемый совершил покушение на жизнь дарителя, жизнь кого-либо из членов его семьи или близких родственников либо умышленно причинил дарителю телесные повреждения. В случае смерти дарителя право на отказ от исполнения договора реализуют его наследники.</a:t>
            </a:r>
            <a:endParaRPr lang="ru-RU" b="1" dirty="0"/>
          </a:p>
          <a:p>
            <a:endParaRPr lang="ru-RU" dirty="0"/>
          </a:p>
        </p:txBody>
      </p:sp>
    </p:spTree>
    <p:extLst>
      <p:ext uri="{BB962C8B-B14F-4D97-AF65-F5344CB8AC3E}">
        <p14:creationId xmlns="" xmlns:p14="http://schemas.microsoft.com/office/powerpoint/2010/main" val="3081844453"/>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3D1D0F9-7F12-4793-8ACF-F97BDBFB4725}"/>
              </a:ext>
            </a:extLst>
          </p:cNvPr>
          <p:cNvSpPr>
            <a:spLocks noGrp="1"/>
          </p:cNvSpPr>
          <p:nvPr>
            <p:ph idx="1"/>
          </p:nvPr>
        </p:nvSpPr>
        <p:spPr>
          <a:xfrm>
            <a:off x="2773599" y="742950"/>
            <a:ext cx="7796540" cy="6115050"/>
          </a:xfrm>
        </p:spPr>
        <p:txBody>
          <a:bodyPr>
            <a:normAutofit fontScale="77500" lnSpcReduction="20000"/>
          </a:bodyPr>
          <a:lstStyle/>
          <a:p>
            <a:r>
              <a:rPr lang="ru-RU" dirty="0"/>
              <a:t>Отказ от исполнения договора дарения не может быть осуществлен, если обещан подарок небольшой стоимости (ст. 579 ГК РФ).</a:t>
            </a:r>
            <a:endParaRPr lang="ru-RU" b="1" dirty="0"/>
          </a:p>
          <a:p>
            <a:r>
              <a:rPr lang="ru-RU" dirty="0"/>
              <a:t>Даритель может отменить дарение, в этом случае одаряемый обязан возвратить подаренную вещь, если она сохранилась в натуре к моменту отмены дарения. В отличие от отказа от исполнения договора дарения, отмена дарения осуществляется в случаях, когда дар уже передан одаряемому; следовательно, возможна как при консенсуальном, так и при реальном договоре дарения. Даритель вправе отменить дарение в случаях, предусмотренных ст. 578 ГК РФ:</a:t>
            </a:r>
            <a:endParaRPr lang="ru-RU" b="1" dirty="0"/>
          </a:p>
          <a:p>
            <a:r>
              <a:rPr lang="ru-RU" dirty="0"/>
              <a:t>1) если одаряемый совершил покушение на жизнь дарителя, жизнь кого-либо из членов его семьи или близких родственников либо умышленно причинил дарителю телесные повреждения. В случае умышленного лишения жизни дарителя одаряемым право требовать в суде отмены дарения принадлежит наследникам дарителя;</a:t>
            </a:r>
            <a:endParaRPr lang="ru-RU" b="1" dirty="0"/>
          </a:p>
          <a:p>
            <a:r>
              <a:rPr lang="ru-RU" dirty="0"/>
              <a:t>2) если обращение одаряемого с подаренной вещью, представляющей для дарителя большую неимущественную ценность, создает угрозу ее безвозвратной утраты;</a:t>
            </a:r>
            <a:endParaRPr lang="ru-RU" b="1" dirty="0"/>
          </a:p>
          <a:p>
            <a:r>
              <a:rPr lang="ru-RU" dirty="0"/>
              <a:t>3) если даритель переживет одаряемого, но только в случаях, когда в договоре дарения предусмотрено право дарителя отменить дарение в этом случае.</a:t>
            </a:r>
            <a:endParaRPr lang="ru-RU" b="1" dirty="0"/>
          </a:p>
          <a:p>
            <a:endParaRPr lang="ru-RU" dirty="0"/>
          </a:p>
        </p:txBody>
      </p:sp>
    </p:spTree>
    <p:extLst>
      <p:ext uri="{BB962C8B-B14F-4D97-AF65-F5344CB8AC3E}">
        <p14:creationId xmlns="" xmlns:p14="http://schemas.microsoft.com/office/powerpoint/2010/main" val="1473093063"/>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C2662A5-9FE6-449C-900E-6A95A647B1BB}"/>
              </a:ext>
            </a:extLst>
          </p:cNvPr>
          <p:cNvSpPr>
            <a:spLocks noGrp="1"/>
          </p:cNvSpPr>
          <p:nvPr>
            <p:ph idx="1"/>
          </p:nvPr>
        </p:nvSpPr>
        <p:spPr>
          <a:xfrm>
            <a:off x="2745024" y="1933575"/>
            <a:ext cx="7796540" cy="2457450"/>
          </a:xfrm>
        </p:spPr>
        <p:txBody>
          <a:bodyPr>
            <a:normAutofit fontScale="85000" lnSpcReduction="20000"/>
          </a:bodyPr>
          <a:lstStyle/>
          <a:p>
            <a:r>
              <a:rPr lang="ru-RU" dirty="0"/>
              <a:t>Однако дарение не может быть отменено в случае совершения обычного подарка небольшой стоимости (ст. 579 ГК РФ).</a:t>
            </a:r>
            <a:endParaRPr lang="ru-RU" b="1" dirty="0"/>
          </a:p>
          <a:p>
            <a:r>
              <a:rPr lang="ru-RU" dirty="0"/>
              <a:t>Согласно ст. 580 ГК РФ даритель обязан возместить вред, причиненный жизни, здоровью или имуществу одаряемого гражданина вследствие недостатков подаренной вещи, если доказано, что эти недостатки возникли до передачи вещи одаряемому, не относятся к числу явных и даритель, хотя и знал о них, не предупредил о них одаряемого.</a:t>
            </a:r>
            <a:endParaRPr lang="ru-RU" b="1" dirty="0"/>
          </a:p>
          <a:p>
            <a:endParaRPr lang="ru-RU" dirty="0"/>
          </a:p>
        </p:txBody>
      </p:sp>
    </p:spTree>
    <p:extLst>
      <p:ext uri="{BB962C8B-B14F-4D97-AF65-F5344CB8AC3E}">
        <p14:creationId xmlns="" xmlns:p14="http://schemas.microsoft.com/office/powerpoint/2010/main" val="318037093"/>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859FE46-789F-4CC2-8A08-4CD24AF7C99B}"/>
              </a:ext>
            </a:extLst>
          </p:cNvPr>
          <p:cNvSpPr>
            <a:spLocks noGrp="1"/>
          </p:cNvSpPr>
          <p:nvPr>
            <p:ph idx="1"/>
          </p:nvPr>
        </p:nvSpPr>
        <p:spPr>
          <a:xfrm>
            <a:off x="2773599" y="1257300"/>
            <a:ext cx="7796540" cy="5143500"/>
          </a:xfrm>
        </p:spPr>
        <p:txBody>
          <a:bodyPr>
            <a:normAutofit fontScale="85000" lnSpcReduction="20000"/>
          </a:bodyPr>
          <a:lstStyle/>
          <a:p>
            <a:r>
              <a:rPr lang="ru-RU" dirty="0"/>
              <a:t>Особой разновидностью дарения является пожертвование, которое обладает следующими отличительными признаками:</a:t>
            </a:r>
            <a:endParaRPr lang="ru-RU" b="1" dirty="0"/>
          </a:p>
          <a:p>
            <a:r>
              <a:rPr lang="ru-RU" dirty="0"/>
              <a:t>1) оно осуществляется в общеполезных целях;</a:t>
            </a:r>
            <a:endParaRPr lang="ru-RU" b="1" dirty="0"/>
          </a:p>
          <a:p>
            <a:r>
              <a:rPr lang="ru-RU" dirty="0"/>
              <a:t>2) предметом пожертвования могут быть вещь или право;</a:t>
            </a:r>
            <a:endParaRPr lang="ru-RU" b="1" dirty="0"/>
          </a:p>
          <a:p>
            <a:r>
              <a:rPr lang="ru-RU" dirty="0"/>
              <a:t>3) одаряемыми могут быть граждане, некоммерческие организации, указанные в п. 1 ст. 582 ГК РФ (фонды, общественные и религиозные организации, учреждения), публичные образования. На принятие пожертвования не требуется чьего-либо разрешения или согласия (п. 2 ст. 582 ГК РФ);</a:t>
            </a:r>
            <a:endParaRPr lang="ru-RU" b="1" dirty="0"/>
          </a:p>
          <a:p>
            <a:r>
              <a:rPr lang="ru-RU" dirty="0"/>
              <a:t>4) пожертвование имущества гражданину должно быть, а юридическим лицам может быть обусловлено жертвователем использованием этого имущества по определенному назначению;</a:t>
            </a:r>
            <a:endParaRPr lang="ru-RU" b="1" dirty="0"/>
          </a:p>
          <a:p>
            <a:r>
              <a:rPr lang="ru-RU" dirty="0"/>
              <a:t>5) согласно п. 6 ст. 582 ГК РФ к пожертвованию не применимы общие основания для отмены дарения, а также нормы о правопреемстве.</a:t>
            </a:r>
            <a:endParaRPr lang="ru-RU" b="1" dirty="0"/>
          </a:p>
          <a:p>
            <a:endParaRPr lang="ru-RU" dirty="0"/>
          </a:p>
        </p:txBody>
      </p:sp>
    </p:spTree>
    <p:extLst>
      <p:ext uri="{BB962C8B-B14F-4D97-AF65-F5344CB8AC3E}">
        <p14:creationId xmlns="" xmlns:p14="http://schemas.microsoft.com/office/powerpoint/2010/main" val="729660884"/>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A260D283-CCB4-46BD-916D-6A8359828F99}"/>
              </a:ext>
            </a:extLst>
          </p:cNvPr>
          <p:cNvSpPr>
            <a:spLocks noGrp="1"/>
          </p:cNvSpPr>
          <p:nvPr>
            <p:ph type="title"/>
          </p:nvPr>
        </p:nvSpPr>
        <p:spPr/>
        <p:txBody>
          <a:bodyPr>
            <a:noAutofit/>
          </a:bodyPr>
          <a:lstStyle/>
          <a:p>
            <a:r>
              <a:rPr lang="ru-RU" sz="2400" b="1" dirty="0"/>
              <a:t>6.20.Рента. Пожизненное содержание с иждивением.</a:t>
            </a:r>
            <a:br>
              <a:rPr lang="ru-RU" sz="2400" b="1" dirty="0"/>
            </a:br>
            <a:endParaRPr lang="ru-RU" sz="2400" dirty="0"/>
          </a:p>
        </p:txBody>
      </p:sp>
      <p:sp>
        <p:nvSpPr>
          <p:cNvPr id="3" name="Объект 2">
            <a:extLst>
              <a:ext uri="{FF2B5EF4-FFF2-40B4-BE49-F238E27FC236}">
                <a16:creationId xmlns="" xmlns:a16="http://schemas.microsoft.com/office/drawing/2014/main" id="{692D146F-21FA-425D-A084-97E6E5CA3ED9}"/>
              </a:ext>
            </a:extLst>
          </p:cNvPr>
          <p:cNvSpPr>
            <a:spLocks noGrp="1"/>
          </p:cNvSpPr>
          <p:nvPr>
            <p:ph idx="1"/>
          </p:nvPr>
        </p:nvSpPr>
        <p:spPr>
          <a:xfrm>
            <a:off x="2773599" y="1581150"/>
            <a:ext cx="7796540" cy="4468794"/>
          </a:xfrm>
        </p:spPr>
        <p:txBody>
          <a:bodyPr>
            <a:normAutofit fontScale="77500" lnSpcReduction="20000"/>
          </a:bodyPr>
          <a:lstStyle/>
          <a:p>
            <a:r>
              <a:rPr lang="ru-RU" sz="2600" b="1" u="sng" dirty="0"/>
              <a:t>Общие положения о ренте.</a:t>
            </a:r>
          </a:p>
          <a:p>
            <a:r>
              <a:rPr lang="ru-RU" dirty="0"/>
              <a:t>Договор ренты - это соглашение, в силу которого одна сторона (получатель ренты) передает в собственность другой стороне (плательщику ренты) имущество, а плательщик ренты обязуется в обмен на полученное имущество периодически выплачивать получателю ренту в виде определенной денежной суммы либо предоставления средств на его содержание в иной форме (п. 1 ст. 583 ГК РФ).</a:t>
            </a:r>
            <a:endParaRPr lang="ru-RU" b="1" dirty="0"/>
          </a:p>
          <a:p>
            <a:r>
              <a:rPr lang="ru-RU" dirty="0"/>
              <a:t>В ГК РФ предусмотрены три вида ренты: во-первых, постоянная рента, при которой обязанность по выплате ренты устанавливается бессрочно; во-вторых, пожизненная рента, срок выплаты которой определяется сроком жизни получателя ренты; в-третьих, пожизненное содержание с иждивением - разновидность пожизненной ренты, при которой плательщик ренты обеспечивает удовлетворение потребностей получателя ренты в жилище, питании, одежде и т.п.</a:t>
            </a:r>
            <a:endParaRPr lang="ru-RU" b="1" dirty="0"/>
          </a:p>
          <a:p>
            <a:endParaRPr lang="ru-RU" dirty="0"/>
          </a:p>
        </p:txBody>
      </p:sp>
    </p:spTree>
    <p:extLst>
      <p:ext uri="{BB962C8B-B14F-4D97-AF65-F5344CB8AC3E}">
        <p14:creationId xmlns="" xmlns:p14="http://schemas.microsoft.com/office/powerpoint/2010/main" val="441434180"/>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D952125-93FF-4311-AF38-FB96DDD8B81D}"/>
              </a:ext>
            </a:extLst>
          </p:cNvPr>
          <p:cNvSpPr>
            <a:spLocks noGrp="1"/>
          </p:cNvSpPr>
          <p:nvPr>
            <p:ph idx="1"/>
          </p:nvPr>
        </p:nvSpPr>
        <p:spPr>
          <a:xfrm>
            <a:off x="2773599" y="885825"/>
            <a:ext cx="7796540" cy="5164119"/>
          </a:xfrm>
        </p:spPr>
        <p:txBody>
          <a:bodyPr>
            <a:normAutofit fontScale="77500" lnSpcReduction="20000"/>
          </a:bodyPr>
          <a:lstStyle/>
          <a:p>
            <a:r>
              <a:rPr lang="ru-RU" dirty="0"/>
              <a:t>Договор постоянной ренты и денежной пожизненной ренты являются для российского гражданского законодательства новыми видами договоров об отчуждении имущества. В ГК РСФСР был закреплен договор купли-продажи жилого дома с условием пожизненного содержания продавца, которым могло быть только нетрудоспособное лицо.</a:t>
            </a:r>
            <a:endParaRPr lang="ru-RU" b="1" dirty="0"/>
          </a:p>
          <a:p>
            <a:r>
              <a:rPr lang="ru-RU" dirty="0"/>
              <a:t>Договор ренты можно охарактеризовать как реальный, односторонний и возмездный. Для его заключения необходима передача получателем ренты имущества плательщику ренты, после чего получатель ренты наделяется правами, а плательщик ренты несет обязанности, поэтому договор является односторонне обязывающим. Отношения сторон носят длящийся характер.</a:t>
            </a:r>
            <a:endParaRPr lang="ru-RU" b="1" dirty="0"/>
          </a:p>
          <a:p>
            <a:r>
              <a:rPr lang="ru-RU" dirty="0"/>
              <a:t>Сторонами договора ренты являются плательщик ренты и получатель ренты. Получателями ренты выступают, как правило, граждане независимо от их возраста, трудоспособности, состояния здоровья, а постоянной ренты - также и некоммерческие организации, если это не противоречит закону и соответствует целям их деятельности (общественные и религиозные организации, фонды и др.). Плательщиками ренты могут быть как граждане, так и юридические лица.</a:t>
            </a:r>
            <a:endParaRPr lang="ru-RU" b="1" dirty="0"/>
          </a:p>
          <a:p>
            <a:endParaRPr lang="ru-RU" dirty="0"/>
          </a:p>
        </p:txBody>
      </p:sp>
    </p:spTree>
    <p:extLst>
      <p:ext uri="{BB962C8B-B14F-4D97-AF65-F5344CB8AC3E}">
        <p14:creationId xmlns="" xmlns:p14="http://schemas.microsoft.com/office/powerpoint/2010/main" val="1428249280"/>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8A830C0C-5CF0-476D-9D5D-96F11B820B44}"/>
              </a:ext>
            </a:extLst>
          </p:cNvPr>
          <p:cNvSpPr>
            <a:spLocks noGrp="1"/>
          </p:cNvSpPr>
          <p:nvPr>
            <p:ph idx="1"/>
          </p:nvPr>
        </p:nvSpPr>
        <p:spPr>
          <a:xfrm>
            <a:off x="2773599" y="952500"/>
            <a:ext cx="7796540" cy="5097444"/>
          </a:xfrm>
        </p:spPr>
        <p:txBody>
          <a:bodyPr>
            <a:normAutofit fontScale="77500" lnSpcReduction="20000"/>
          </a:bodyPr>
          <a:lstStyle/>
          <a:p>
            <a:r>
              <a:rPr lang="ru-RU" dirty="0"/>
              <a:t>Договор ренты относится к группе договоров по передаче имущества в собственность наряду с куплей-продажей, меной и дарением. По договору купли-продажи покупатель обязан уплатить за переданное ему имущество заранее определенную денежную сумму, даже при оплате его в рассрочку. По договору мены считается, что обмен производится равноценными товарами, стоимость которых сторонами заранее определена, а если товары признаются неравноценными, то производится оплата разницы в ценах на них. </a:t>
            </a:r>
          </a:p>
          <a:p>
            <a:r>
              <a:rPr lang="ru-RU" dirty="0"/>
              <a:t>В отличие от вышесказанного, по договору ренты общий размер платежей является неопределенным, поскольку при постоянной ренте обязанность по ее выплате действует бессрочно, а при пожизненной ренте - на срок жизни получателя ренты. В данном случае каждая из сторон рискует получить фактически меньше, чем сама предоставила, поэтому договор ренты относят к </a:t>
            </a:r>
            <a:r>
              <a:rPr lang="ru-RU" dirty="0" err="1"/>
              <a:t>алеаторным</a:t>
            </a:r>
            <a:r>
              <a:rPr lang="ru-RU" dirty="0"/>
              <a:t> сделкам, т.е. сделкам, основанным на риске. От договора дарения рента отличается возмездностью передачи имущества.</a:t>
            </a:r>
            <a:endParaRPr lang="ru-RU" b="1" dirty="0"/>
          </a:p>
          <a:p>
            <a:r>
              <a:rPr lang="ru-RU" dirty="0"/>
              <a:t>Предметом договора ренты может быть любое недвижимое и движимое имущество, в том числе денежные средства, с учетом правил ст. 129 ГК РФ об </a:t>
            </a:r>
            <a:r>
              <a:rPr lang="ru-RU" dirty="0" err="1"/>
              <a:t>оборотоспособности</a:t>
            </a:r>
            <a:r>
              <a:rPr lang="ru-RU" dirty="0"/>
              <a:t> объектов гражданских прав.</a:t>
            </a:r>
            <a:endParaRPr lang="ru-RU" b="1" dirty="0"/>
          </a:p>
          <a:p>
            <a:endParaRPr lang="ru-RU" dirty="0"/>
          </a:p>
        </p:txBody>
      </p:sp>
    </p:spTree>
    <p:extLst>
      <p:ext uri="{BB962C8B-B14F-4D97-AF65-F5344CB8AC3E}">
        <p14:creationId xmlns="" xmlns:p14="http://schemas.microsoft.com/office/powerpoint/2010/main" val="2486965606"/>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E647E977-8C16-40E9-BF3E-CBDFDE002527}"/>
              </a:ext>
            </a:extLst>
          </p:cNvPr>
          <p:cNvSpPr>
            <a:spLocks noGrp="1"/>
          </p:cNvSpPr>
          <p:nvPr>
            <p:ph idx="1"/>
          </p:nvPr>
        </p:nvSpPr>
        <p:spPr>
          <a:xfrm>
            <a:off x="2773599" y="866775"/>
            <a:ext cx="7796540" cy="5183169"/>
          </a:xfrm>
        </p:spPr>
        <p:txBody>
          <a:bodyPr>
            <a:normAutofit fontScale="85000" lnSpcReduction="20000"/>
          </a:bodyPr>
          <a:lstStyle/>
          <a:p>
            <a:r>
              <a:rPr lang="ru-RU" dirty="0"/>
              <a:t>Имущество, отчуждаемое под выплату ренты, может передаваться ее получателем в собственность плательщика ренты за плату или бесплатно (п. 1 ст. 585 ГК РФ). В первом случае имущество отчуждается с условием не только предоставления периодических рентных платежей, но и передачи определенной денежной суммы. К отношениям сторон по передаче и оплате имущества в этом случае применяются правила о купле-продаже, а в случае, когда такое имущество передается бесплатно, - правила о договоре дарения постольку, поскольку иное не установлено специальными нормами гл. 32 ГК РФ и не противоречит существу договора ренты (п. 2 ст. 585 ГК РФ).</a:t>
            </a:r>
            <a:endParaRPr lang="ru-RU" b="1" dirty="0"/>
          </a:p>
          <a:p>
            <a:r>
              <a:rPr lang="ru-RU" dirty="0"/>
              <a:t>Поскольку получатель ренты является слабой стороной в договоре, ГК РФ устанавливает гарантии осуществления его прав. Для договора ренты установлена нотариальная форма. Договор, который предусматривает отчуждение недвижимого имущества под выплату ренты, кроме того, подлежит государственной регистрации (ст. 584 ГК РФ).</a:t>
            </a:r>
            <a:endParaRPr lang="ru-RU" b="1" dirty="0"/>
          </a:p>
          <a:p>
            <a:endParaRPr lang="ru-RU" dirty="0"/>
          </a:p>
        </p:txBody>
      </p:sp>
    </p:spTree>
    <p:extLst>
      <p:ext uri="{BB962C8B-B14F-4D97-AF65-F5344CB8AC3E}">
        <p14:creationId xmlns="" xmlns:p14="http://schemas.microsoft.com/office/powerpoint/2010/main" val="3470096203"/>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BE9C512-7344-432C-B0CD-E47949FD0D28}"/>
              </a:ext>
            </a:extLst>
          </p:cNvPr>
          <p:cNvSpPr>
            <a:spLocks noGrp="1"/>
          </p:cNvSpPr>
          <p:nvPr>
            <p:ph idx="1"/>
          </p:nvPr>
        </p:nvSpPr>
        <p:spPr>
          <a:xfrm>
            <a:off x="2773599" y="1562100"/>
            <a:ext cx="7796540" cy="4487844"/>
          </a:xfrm>
        </p:spPr>
        <p:txBody>
          <a:bodyPr>
            <a:normAutofit fontScale="85000" lnSpcReduction="10000"/>
          </a:bodyPr>
          <a:lstStyle/>
          <a:p>
            <a:r>
              <a:rPr lang="ru-RU" dirty="0"/>
              <a:t>Согласно п. 1 ст. 586 ГК РФ рента обременяет недвижимое имущество, переданное под ее выплату (земельный участок, предприятие, здание, сооружение, дом, дачу, квартиру и другое). </a:t>
            </a:r>
          </a:p>
          <a:p>
            <a:r>
              <a:rPr lang="ru-RU" dirty="0"/>
              <a:t>Если плательщик ренты произведет отчуждение такого имущества, то его обязательства по договору ренты переходят на приобретателя имущества. </a:t>
            </a:r>
          </a:p>
          <a:p>
            <a:r>
              <a:rPr lang="ru-RU" dirty="0"/>
              <a:t>Кроме того, бывший плательщик ренты, который передал обремененное рентой недвижимое имущество в собственность другому лицу, несет субсидиарную ответственность по требованиям получателя ренты, возникшим в связи с нарушением договора ренты. </a:t>
            </a:r>
          </a:p>
          <a:p>
            <a:r>
              <a:rPr lang="ru-RU" dirty="0"/>
              <a:t>Законом или договором может быть установлена солидарная ответственность первоначального плательщика ренты и нового собственника недвижимого имущества (п. 2 ст. 586 ГК РФ).</a:t>
            </a:r>
            <a:endParaRPr lang="ru-RU" b="1" dirty="0"/>
          </a:p>
          <a:p>
            <a:endParaRPr lang="ru-RU" dirty="0"/>
          </a:p>
        </p:txBody>
      </p:sp>
    </p:spTree>
    <p:extLst>
      <p:ext uri="{BB962C8B-B14F-4D97-AF65-F5344CB8AC3E}">
        <p14:creationId xmlns="" xmlns:p14="http://schemas.microsoft.com/office/powerpoint/2010/main" val="15654334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4CA5DE6-6215-4783-A801-7A3CED4ACB27}"/>
              </a:ext>
            </a:extLst>
          </p:cNvPr>
          <p:cNvSpPr>
            <a:spLocks noGrp="1"/>
          </p:cNvSpPr>
          <p:nvPr>
            <p:ph idx="1"/>
          </p:nvPr>
        </p:nvSpPr>
        <p:spPr>
          <a:xfrm>
            <a:off x="2773599" y="762000"/>
            <a:ext cx="7796540" cy="5867400"/>
          </a:xfrm>
        </p:spPr>
        <p:txBody>
          <a:bodyPr>
            <a:normAutofit fontScale="77500" lnSpcReduction="20000"/>
          </a:bodyPr>
          <a:lstStyle/>
          <a:p>
            <a:pPr marL="0" indent="0">
              <a:buNone/>
            </a:pPr>
            <a:r>
              <a:rPr lang="ru-RU" dirty="0"/>
              <a:t>	Основные виды гражданских правоотношений: </a:t>
            </a:r>
            <a:endParaRPr lang="ru-RU" b="1" dirty="0"/>
          </a:p>
          <a:p>
            <a:pPr marL="0" indent="0">
              <a:buNone/>
            </a:pPr>
            <a:r>
              <a:rPr lang="ru-RU" dirty="0"/>
              <a:t>	1) имущественные отношения – это правоотношения по поводу владения, пользования и распоряжения вещами, а также иные отношения, связанные с передачей материальных объектов. </a:t>
            </a:r>
          </a:p>
          <a:p>
            <a:r>
              <a:rPr lang="ru-RU" dirty="0"/>
              <a:t>Основные признаки: волевой характер; возникают по поводу какого-либо материального блага (вещи), совершение действия имущественного характера; имеют экономическое содержание; это товарно-денежные (имущественно-стоимостные) отношения; как правило, являются возмездными. </a:t>
            </a:r>
            <a:endParaRPr lang="ru-RU" b="1" dirty="0"/>
          </a:p>
          <a:p>
            <a:r>
              <a:rPr lang="ru-RU" dirty="0"/>
              <a:t>Имущественные отношения подразделяются на вещные и обязательственные.</a:t>
            </a:r>
            <a:endParaRPr lang="ru-RU" b="1" dirty="0"/>
          </a:p>
          <a:p>
            <a:pPr marL="0" indent="0">
              <a:buNone/>
            </a:pPr>
            <a:r>
              <a:rPr lang="ru-RU" dirty="0"/>
              <a:t>	2) личные неимущественные отношения – это общественные отношения, складывающиеся по поводу нематериальных благ (неимущественных прав), в которых выражается индивидуализация личности (гражданина, юридического лица) или оценка ее нравственных и иных социальных качеств. Гражданское право регулирует только те личные неимущественные отношения, которые связаны с имущественными, а применительно к тем личным не имущественным отношениям, которые не связаны с имущественными – выполняет охранительную функцию, в том числе предусматривает способы и порядок их защиты (см. п. 2 ст. 2 ГК РФ). </a:t>
            </a:r>
            <a:endParaRPr lang="ru-RU" b="1" dirty="0"/>
          </a:p>
          <a:p>
            <a:endParaRPr lang="ru-RU" dirty="0"/>
          </a:p>
        </p:txBody>
      </p:sp>
    </p:spTree>
    <p:extLst>
      <p:ext uri="{BB962C8B-B14F-4D97-AF65-F5344CB8AC3E}">
        <p14:creationId xmlns="" xmlns:p14="http://schemas.microsoft.com/office/powerpoint/2010/main" val="1177365843"/>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68285F8-570D-4908-B09A-64B0A8FBA37E}"/>
              </a:ext>
            </a:extLst>
          </p:cNvPr>
          <p:cNvSpPr>
            <a:spLocks noGrp="1"/>
          </p:cNvSpPr>
          <p:nvPr>
            <p:ph idx="1"/>
          </p:nvPr>
        </p:nvSpPr>
        <p:spPr/>
        <p:txBody>
          <a:bodyPr>
            <a:normAutofit fontScale="85000" lnSpcReduction="20000"/>
          </a:bodyPr>
          <a:lstStyle/>
          <a:p>
            <a:r>
              <a:rPr lang="ru-RU" dirty="0"/>
              <a:t>Статья 587 ГК РФ устанавливает обязательное обеспечение выплаты ренты. Если предметом договора ренты является недвижимое имущество, то получатель ренты обладает правом залога на эту недвижимость, обеспечивающим обязательство плательщика ренты. </a:t>
            </a:r>
          </a:p>
          <a:p>
            <a:r>
              <a:rPr lang="ru-RU" dirty="0"/>
              <a:t>Право залога возникает у получателя ренты при заключении договора ренты в силу нормативного указания (п. 1 ст. 587 ГК РФ), которое носит императивный характер, поэтому стороны своим соглашением не могут устранить данное право. </a:t>
            </a:r>
          </a:p>
          <a:p>
            <a:r>
              <a:rPr lang="ru-RU" dirty="0"/>
              <a:t>Регистрирующий орган одновременно с регистрацией перехода права собственности на недвижимое имущество от плательщика ренты к его приобретателю производит регистрацию обременения (ипотеки) без предоставления отдельного заявления и без оплаты государственной регистрации.</a:t>
            </a:r>
            <a:endParaRPr lang="ru-RU" b="1" dirty="0"/>
          </a:p>
          <a:p>
            <a:endParaRPr lang="ru-RU" dirty="0"/>
          </a:p>
        </p:txBody>
      </p:sp>
    </p:spTree>
    <p:extLst>
      <p:ext uri="{BB962C8B-B14F-4D97-AF65-F5344CB8AC3E}">
        <p14:creationId xmlns="" xmlns:p14="http://schemas.microsoft.com/office/powerpoint/2010/main" val="4293646686"/>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B1E1234-0135-44C4-B45C-78FF21E6632C}"/>
              </a:ext>
            </a:extLst>
          </p:cNvPr>
          <p:cNvSpPr>
            <a:spLocks noGrp="1"/>
          </p:cNvSpPr>
          <p:nvPr>
            <p:ph idx="1"/>
          </p:nvPr>
        </p:nvSpPr>
        <p:spPr>
          <a:xfrm>
            <a:off x="2773599" y="1876424"/>
            <a:ext cx="7796540" cy="4173519"/>
          </a:xfrm>
        </p:spPr>
        <p:txBody>
          <a:bodyPr>
            <a:normAutofit fontScale="85000" lnSpcReduction="10000"/>
          </a:bodyPr>
          <a:lstStyle/>
          <a:p>
            <a:r>
              <a:rPr lang="ru-RU" dirty="0"/>
              <a:t>Если под выплату ренты передается денежная сумма или иное движимое имущество, то существенным условием договора ренты является условие, устанавливающее обязанность плательщика ренты предоставить обеспечение исполнения его обязательств одним из способов, предусмотренных в ст. 329 ГК РФ (залог, поручительство, банковская гарантия), либо застраховать в пользу получателя ренты риск ответственности за неисполнение либо ненадлежащее исполнение этих обязательств.</a:t>
            </a:r>
            <a:endParaRPr lang="ru-RU" b="1" dirty="0"/>
          </a:p>
          <a:p>
            <a:r>
              <a:rPr lang="ru-RU" dirty="0"/>
              <a:t>В случае невыполнения плательщиком ренты данной обязанности, а также при утрате обеспечения или ухудшения его условий не по вине получателя ренты последний имеет право на расторжение договора ренты и возмещение возникших вследствие этого убытков (п. 3 ст. 587 ГК РФ).</a:t>
            </a:r>
          </a:p>
        </p:txBody>
      </p:sp>
    </p:spTree>
    <p:extLst>
      <p:ext uri="{BB962C8B-B14F-4D97-AF65-F5344CB8AC3E}">
        <p14:creationId xmlns="" xmlns:p14="http://schemas.microsoft.com/office/powerpoint/2010/main" val="2798224838"/>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CBAC53F-272F-445F-9162-A7116C8F78A6}"/>
              </a:ext>
            </a:extLst>
          </p:cNvPr>
          <p:cNvSpPr>
            <a:spLocks noGrp="1"/>
          </p:cNvSpPr>
          <p:nvPr>
            <p:ph idx="1"/>
          </p:nvPr>
        </p:nvSpPr>
        <p:spPr/>
        <p:txBody>
          <a:bodyPr>
            <a:normAutofit fontScale="85000" lnSpcReduction="10000"/>
          </a:bodyPr>
          <a:lstStyle/>
          <a:p>
            <a:r>
              <a:rPr lang="ru-RU" sz="2400" b="1" u="sng" dirty="0"/>
              <a:t>Постоянная рента</a:t>
            </a:r>
          </a:p>
          <a:p>
            <a:r>
              <a:rPr lang="ru-RU" dirty="0"/>
              <a:t>Согласно п. 1 ст. 589 ГК РФ получателями постоянной ренты могут быть как граждане, так и некоммерческие организации, если это не противоречит закону и соответствует целям их деятельности.</a:t>
            </a:r>
            <a:endParaRPr lang="ru-RU" b="1" dirty="0"/>
          </a:p>
          <a:p>
            <a:r>
              <a:rPr lang="ru-RU" dirty="0"/>
              <a:t>Обязанность по выплате этой ренты не ограничена каким-либо определенным сроком, даже сроком жизни ее получателя. Вследствие этого закон предусматривает возможность перехода прав получателя ренты к другим гражданам или некоммерческим организациям в результате сделки (уступки требования) либо наследования или правопреемства при реорганизации юридических лиц, если иное не установлено законом или договором (п. 2 ст. 589 ГК РФ).</a:t>
            </a:r>
            <a:endParaRPr lang="ru-RU" b="1" dirty="0"/>
          </a:p>
          <a:p>
            <a:endParaRPr lang="ru-RU" dirty="0"/>
          </a:p>
        </p:txBody>
      </p:sp>
    </p:spTree>
    <p:extLst>
      <p:ext uri="{BB962C8B-B14F-4D97-AF65-F5344CB8AC3E}">
        <p14:creationId xmlns="" xmlns:p14="http://schemas.microsoft.com/office/powerpoint/2010/main" val="2387489954"/>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CC55FCD-956E-45BF-83E9-99798AF0D818}"/>
              </a:ext>
            </a:extLst>
          </p:cNvPr>
          <p:cNvSpPr>
            <a:spLocks noGrp="1"/>
          </p:cNvSpPr>
          <p:nvPr>
            <p:ph idx="1"/>
          </p:nvPr>
        </p:nvSpPr>
        <p:spPr>
          <a:xfrm>
            <a:off x="2773599" y="1295400"/>
            <a:ext cx="7796540" cy="4754544"/>
          </a:xfrm>
        </p:spPr>
        <p:txBody>
          <a:bodyPr>
            <a:normAutofit fontScale="92500" lnSpcReduction="20000"/>
          </a:bodyPr>
          <a:lstStyle/>
          <a:p>
            <a:r>
              <a:rPr lang="ru-RU" dirty="0"/>
              <a:t>Выплата постоянной ренты производится в денежной форме в размере, определенном договором. Однако договором может быть предусмотрена ее выплата также путем предоставления вещей, выполнения работ или оказания услуг, которые соответствуют по стоимости денежной сумме ренты (п. 1 ст. 590 ГК РФ). </a:t>
            </a:r>
          </a:p>
          <a:p>
            <a:r>
              <a:rPr lang="ru-RU" dirty="0"/>
              <a:t>Согласно п. 2 ст. 590 ГК РФ размер выплачиваемой ренты подлежит увеличению пропорционально увеличению установленного законом минимального размера оплаты труда, если иное не предусмотрено договором.</a:t>
            </a:r>
            <a:endParaRPr lang="ru-RU" b="1" dirty="0"/>
          </a:p>
          <a:p>
            <a:r>
              <a:rPr lang="ru-RU" dirty="0"/>
              <a:t>Периодичность выплаты постоянной ренты определяется договором, при отсутствии в нем такого условия, рента должна выплачиваться по окончании каждого календарного квартала (ст. 591 ГК РФ).</a:t>
            </a:r>
            <a:endParaRPr lang="ru-RU" b="1" dirty="0"/>
          </a:p>
          <a:p>
            <a:endParaRPr lang="ru-RU" dirty="0"/>
          </a:p>
        </p:txBody>
      </p:sp>
    </p:spTree>
    <p:extLst>
      <p:ext uri="{BB962C8B-B14F-4D97-AF65-F5344CB8AC3E}">
        <p14:creationId xmlns="" xmlns:p14="http://schemas.microsoft.com/office/powerpoint/2010/main" val="3604836732"/>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C8F6BE1-BBD8-43E4-8A48-96A4F7D2B6D3}"/>
              </a:ext>
            </a:extLst>
          </p:cNvPr>
          <p:cNvSpPr>
            <a:spLocks noGrp="1"/>
          </p:cNvSpPr>
          <p:nvPr>
            <p:ph idx="1"/>
          </p:nvPr>
        </p:nvSpPr>
        <p:spPr>
          <a:xfrm>
            <a:off x="2773599" y="952500"/>
            <a:ext cx="7796540" cy="5097444"/>
          </a:xfrm>
        </p:spPr>
        <p:txBody>
          <a:bodyPr>
            <a:normAutofit fontScale="77500" lnSpcReduction="20000"/>
          </a:bodyPr>
          <a:lstStyle/>
          <a:p>
            <a:r>
              <a:rPr lang="ru-RU" dirty="0"/>
              <a:t>Хотя постоянная рента по определению носит бессрочный характер, правоотношение может быть прекращено в случае отказа плательщика от дальнейшей выплаты ренты путем ее выкупа (ст. 592 ГК РФ), а также в случае требования такого выкупа со стороны получателя ренты (ст. 593 ГК РФ).</a:t>
            </a:r>
            <a:endParaRPr lang="ru-RU" b="1" dirty="0"/>
          </a:p>
          <a:p>
            <a:r>
              <a:rPr lang="ru-RU" dirty="0"/>
              <a:t>Право плательщика на выкуп постоянной ренты не может быть исключено договором (такое условие в силу п. 3 ст. 592 ГК РФ будет ничтожным), однако может быть ограничено путем установления срока, до истечения которого плательщик не может выкупить ренту (данный срок не должен превышать 30 лет с момента заключения договора, за исключением случая, когда он определен периодом жизни получателя ренты (п. 3 ст. 592 ГК РФ).</a:t>
            </a:r>
            <a:endParaRPr lang="ru-RU" b="1" dirty="0"/>
          </a:p>
          <a:p>
            <a:r>
              <a:rPr lang="ru-RU" dirty="0"/>
              <a:t>Плательщик вправе отказаться от выплаты ренты путем ее выкупа не ранее чем через 3 месяца с момента письменного заявления получателю об отказе, если более длительный срок не предусмотрен договором. Обязанность по выплате ренты прекращается только с момента передачи всей суммы выкупа, если иной порядок выкупа не предусмотрен договором.</a:t>
            </a:r>
            <a:endParaRPr lang="ru-RU" b="1" dirty="0"/>
          </a:p>
          <a:p>
            <a:endParaRPr lang="ru-RU" dirty="0"/>
          </a:p>
        </p:txBody>
      </p:sp>
    </p:spTree>
    <p:extLst>
      <p:ext uri="{BB962C8B-B14F-4D97-AF65-F5344CB8AC3E}">
        <p14:creationId xmlns="" xmlns:p14="http://schemas.microsoft.com/office/powerpoint/2010/main" val="1931212907"/>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C2AF982-ABB3-43CB-9832-3CBF71B300A2}"/>
              </a:ext>
            </a:extLst>
          </p:cNvPr>
          <p:cNvSpPr>
            <a:spLocks noGrp="1"/>
          </p:cNvSpPr>
          <p:nvPr>
            <p:ph idx="1"/>
          </p:nvPr>
        </p:nvSpPr>
        <p:spPr>
          <a:xfrm>
            <a:off x="2773599" y="876300"/>
            <a:ext cx="7796540" cy="5173644"/>
          </a:xfrm>
        </p:spPr>
        <p:txBody>
          <a:bodyPr>
            <a:normAutofit fontScale="77500" lnSpcReduction="20000"/>
          </a:bodyPr>
          <a:lstStyle/>
          <a:p>
            <a:r>
              <a:rPr lang="ru-RU" dirty="0"/>
              <a:t>Кроме того, выкуп постоянной ренты может быть произведен по требованию получателя при наступлении обстоятельств, нарушающих его интересы (ст. 593 ГК РФ), в частности при просрочке плательщиком ее выплаты более чем на один год, если иное не предусмотрено договором; в случае нарушения плательщиком своих обязанностей по обеспечению выплаты ренты и др.</a:t>
            </a:r>
            <a:endParaRPr lang="ru-RU" b="1" dirty="0"/>
          </a:p>
          <a:p>
            <a:r>
              <a:rPr lang="ru-RU" dirty="0"/>
              <a:t>Выкуп постоянной ренты как по инициативе плательщика, так и по требованию получателя, производится по цене, установленной договором (п. 1 ст. 594 ГК РФ). </a:t>
            </a:r>
          </a:p>
          <a:p>
            <a:r>
              <a:rPr lang="ru-RU" dirty="0"/>
              <a:t>При отсутствии в договоре условия о выкупной цене она определяется в зависимости от условий передачи имущества - за плату или бесплатно. Если имущество было передано за плату, то выкуп производится по цене, которая соответствует годовой сумме ренты (п. 2 ст. 594 ГК РФ). </a:t>
            </a:r>
          </a:p>
          <a:p>
            <a:r>
              <a:rPr lang="ru-RU" dirty="0"/>
              <a:t>Если же имущество передано под выплату ренты бесплатно, то в выкупную цену наряду с годовой суммой рентных платежей должна включаться и цена переданного имущества, которая определяется в соответствии с п. 3 ст. 424 ГК РФ, т.е. исходя из цены, которая обычно взимается за аналогичное имущество. </a:t>
            </a:r>
          </a:p>
        </p:txBody>
      </p:sp>
    </p:spTree>
    <p:extLst>
      <p:ext uri="{BB962C8B-B14F-4D97-AF65-F5344CB8AC3E}">
        <p14:creationId xmlns="" xmlns:p14="http://schemas.microsoft.com/office/powerpoint/2010/main" val="967792121"/>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87931082-AC8F-4DD4-9111-76AEB796FCBB}"/>
              </a:ext>
            </a:extLst>
          </p:cNvPr>
          <p:cNvSpPr>
            <a:spLocks noGrp="1"/>
          </p:cNvSpPr>
          <p:nvPr>
            <p:ph idx="1"/>
          </p:nvPr>
        </p:nvSpPr>
        <p:spPr>
          <a:xfrm>
            <a:off x="2764074" y="1171575"/>
            <a:ext cx="7796540" cy="4325919"/>
          </a:xfrm>
        </p:spPr>
        <p:txBody>
          <a:bodyPr>
            <a:normAutofit fontScale="85000" lnSpcReduction="20000"/>
          </a:bodyPr>
          <a:lstStyle/>
          <a:p>
            <a:r>
              <a:rPr lang="ru-RU" dirty="0"/>
              <a:t>Для договора постоянной ренты установлены специальные нормы, посвященные риску случайной гибели или случайного повреждения имущества (ст. 595 ГК РФ). </a:t>
            </a:r>
          </a:p>
          <a:p>
            <a:r>
              <a:rPr lang="ru-RU" dirty="0"/>
              <a:t>Если имущество передано под выплату постоянной ренты бесплатно, то такой риск несет плательщик ренты, т.е. плательщик обязан выплачивать ренты даже после гибели имущества. </a:t>
            </a:r>
          </a:p>
          <a:p>
            <a:r>
              <a:rPr lang="ru-RU" dirty="0"/>
              <a:t>Случайная гибель или случайное повреждение имущества, переданного за плату, дает плательщику право требовать соответственно прекращения обязательства по выплате ренты либо изменения условий ее выплаты (ст. 595 ГК РФ). </a:t>
            </a:r>
          </a:p>
          <a:p>
            <a:r>
              <a:rPr lang="ru-RU" dirty="0"/>
              <a:t>Если гибель или повреждение имущества произошли по вине плательщика ренты или третьих лиц, то он не может реализовать указанное право.</a:t>
            </a:r>
            <a:endParaRPr lang="ru-RU" b="1" dirty="0"/>
          </a:p>
          <a:p>
            <a:endParaRPr lang="ru-RU" dirty="0"/>
          </a:p>
        </p:txBody>
      </p:sp>
    </p:spTree>
    <p:extLst>
      <p:ext uri="{BB962C8B-B14F-4D97-AF65-F5344CB8AC3E}">
        <p14:creationId xmlns="" xmlns:p14="http://schemas.microsoft.com/office/powerpoint/2010/main" val="2516608087"/>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3879A03-E689-4CE1-9C33-D0194760CD9C}"/>
              </a:ext>
            </a:extLst>
          </p:cNvPr>
          <p:cNvSpPr>
            <a:spLocks noGrp="1"/>
          </p:cNvSpPr>
          <p:nvPr>
            <p:ph idx="1"/>
          </p:nvPr>
        </p:nvSpPr>
        <p:spPr/>
        <p:txBody>
          <a:bodyPr>
            <a:normAutofit fontScale="85000" lnSpcReduction="10000"/>
          </a:bodyPr>
          <a:lstStyle/>
          <a:p>
            <a:r>
              <a:rPr lang="ru-RU" b="1" dirty="0"/>
              <a:t>Пожизненная рента</a:t>
            </a:r>
          </a:p>
          <a:p>
            <a:r>
              <a:rPr lang="ru-RU" dirty="0"/>
              <a:t>В отличие от постоянной ренты, получателями пожизненной ренты могут быть только граждане. Она устанавливается на период жизни гражданина, который передает имущество под выплату ренты, либо другого указанного им гражданина (п. 1 ст. 596 ГК РФ).</a:t>
            </a:r>
            <a:endParaRPr lang="ru-RU" b="1" dirty="0"/>
          </a:p>
          <a:p>
            <a:r>
              <a:rPr lang="ru-RU" dirty="0"/>
              <a:t>Поскольку пожизненная рента ограничена периодом жизни гражданина, в случае смерти ее получателя обязательство по ее выплате прекращается. В отличие от постоянной ренты, право на получение пожизненной ренты не переходит по наследству и не может быть передано путем уступки права требования.</a:t>
            </a:r>
            <a:endParaRPr lang="ru-RU" b="1" dirty="0"/>
          </a:p>
          <a:p>
            <a:endParaRPr lang="ru-RU" dirty="0"/>
          </a:p>
        </p:txBody>
      </p:sp>
    </p:spTree>
    <p:extLst>
      <p:ext uri="{BB962C8B-B14F-4D97-AF65-F5344CB8AC3E}">
        <p14:creationId xmlns="" xmlns:p14="http://schemas.microsoft.com/office/powerpoint/2010/main" val="2607142822"/>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4095E62-1E69-4EAA-9FB7-A56EA82C3CDC}"/>
              </a:ext>
            </a:extLst>
          </p:cNvPr>
          <p:cNvSpPr>
            <a:spLocks noGrp="1"/>
          </p:cNvSpPr>
          <p:nvPr>
            <p:ph idx="1"/>
          </p:nvPr>
        </p:nvSpPr>
        <p:spPr>
          <a:xfrm>
            <a:off x="2773599" y="1085850"/>
            <a:ext cx="7796540" cy="4964094"/>
          </a:xfrm>
        </p:spPr>
        <p:txBody>
          <a:bodyPr>
            <a:normAutofit fontScale="85000" lnSpcReduction="10000"/>
          </a:bodyPr>
          <a:lstStyle/>
          <a:p>
            <a:r>
              <a:rPr lang="ru-RU" dirty="0"/>
              <a:t>Пожизненная рента может быть установлена в пользу нескольких граждан, доли которых в праве на ее получение признаются равными, если иное не установлено договором. Такое обязательство прекращается в случае смерти последнего ее получателя. </a:t>
            </a:r>
          </a:p>
          <a:p>
            <a:r>
              <a:rPr lang="ru-RU" dirty="0"/>
              <a:t>Если умирает один из получателей пожизненной ренты, то его доля в праве на ее получение переходит к пережившим его получателям, если иное не установлено договором (п. 2 ст. 596 ГК РФ).</a:t>
            </a:r>
            <a:endParaRPr lang="ru-RU" b="1" dirty="0"/>
          </a:p>
          <a:p>
            <a:r>
              <a:rPr lang="ru-RU" dirty="0"/>
              <a:t>Пожизненная рента определяется в договоре в виде денежной суммы, которая периодически выплачивается получателю ренты в течение его жизни. </a:t>
            </a:r>
          </a:p>
          <a:p>
            <a:r>
              <a:rPr lang="ru-RU" dirty="0"/>
              <a:t>Причем ее размер, определяемый в договоре, в расчете на месяц должен быть не менее минимального размера оплаты труда, установленного законом, и подлежит индексации с учетом уровня инфляции в соответствии со ст. 318 ГК РФ.</a:t>
            </a:r>
            <a:endParaRPr lang="ru-RU" b="1" dirty="0"/>
          </a:p>
          <a:p>
            <a:endParaRPr lang="ru-RU" dirty="0"/>
          </a:p>
        </p:txBody>
      </p:sp>
    </p:spTree>
    <p:extLst>
      <p:ext uri="{BB962C8B-B14F-4D97-AF65-F5344CB8AC3E}">
        <p14:creationId xmlns="" xmlns:p14="http://schemas.microsoft.com/office/powerpoint/2010/main" val="3910781348"/>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1185155F-E313-4396-9A17-30AD292D8F18}"/>
              </a:ext>
            </a:extLst>
          </p:cNvPr>
          <p:cNvSpPr>
            <a:spLocks noGrp="1"/>
          </p:cNvSpPr>
          <p:nvPr>
            <p:ph idx="1"/>
          </p:nvPr>
        </p:nvSpPr>
        <p:spPr>
          <a:xfrm>
            <a:off x="2773599" y="733425"/>
            <a:ext cx="7796540" cy="5316519"/>
          </a:xfrm>
        </p:spPr>
        <p:txBody>
          <a:bodyPr>
            <a:normAutofit fontScale="85000" lnSpcReduction="20000"/>
          </a:bodyPr>
          <a:lstStyle/>
          <a:p>
            <a:r>
              <a:rPr lang="ru-RU" dirty="0"/>
              <a:t>Поскольку пожизненная рента, как правило, предназначается для обеспечения жизни ее получателя, она должна выплачиваться по окончании каждого календарного месяца (ст. 598 ГК РФ).</a:t>
            </a:r>
            <a:endParaRPr lang="ru-RU" b="1" dirty="0"/>
          </a:p>
          <a:p>
            <a:r>
              <a:rPr lang="ru-RU" dirty="0"/>
              <a:t>В соответствии со ст. 599 ГК РФ при существенном нарушении договора пожизненной ренты ее плательщиком получатель имеет право требовать от него выкупа ренты на условиях, установленных ст. 594 ГК РФ, либо расторжения договора и возмещения убытков.</a:t>
            </a:r>
            <a:endParaRPr lang="ru-RU" b="1" dirty="0"/>
          </a:p>
          <a:p>
            <a:r>
              <a:rPr lang="ru-RU" dirty="0"/>
              <a:t>Получатель ренты вправе требовать возврата квартиры, жилого дома или иного имущества, если оно отчуждено под выплату ренты бесплатно, с зачетом его стоимости в счет выкупной цены (п. 2 ст. 599 ГК РФ).</a:t>
            </a:r>
            <a:endParaRPr lang="ru-RU" b="1" dirty="0"/>
          </a:p>
          <a:p>
            <a:r>
              <a:rPr lang="ru-RU" dirty="0"/>
              <a:t>При случайной гибели или случайном повреждении имущества, которое передано под выплату пожизненной ренты, плательщик ренты не освобождается от обязанности по ее выплате на условиях, определенных договором, независимо от того, за плату передавалось имущество или бесплатно (ст. 600 ГК РФ).</a:t>
            </a:r>
            <a:endParaRPr lang="ru-RU" b="1" dirty="0"/>
          </a:p>
          <a:p>
            <a:endParaRPr lang="ru-RU" dirty="0"/>
          </a:p>
        </p:txBody>
      </p:sp>
    </p:spTree>
    <p:extLst>
      <p:ext uri="{BB962C8B-B14F-4D97-AF65-F5344CB8AC3E}">
        <p14:creationId xmlns="" xmlns:p14="http://schemas.microsoft.com/office/powerpoint/2010/main" val="775953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5DF4FC90-471E-4C0A-851F-DC1F5EF9E6C7}"/>
              </a:ext>
            </a:extLst>
          </p:cNvPr>
          <p:cNvSpPr>
            <a:spLocks noGrp="1"/>
          </p:cNvSpPr>
          <p:nvPr>
            <p:ph type="title"/>
          </p:nvPr>
        </p:nvSpPr>
        <p:spPr/>
        <p:txBody>
          <a:bodyPr>
            <a:normAutofit fontScale="90000"/>
          </a:bodyPr>
          <a:lstStyle/>
          <a:p>
            <a:r>
              <a:rPr lang="ru-RU" sz="2700" b="1" dirty="0"/>
              <a:t>1.5. Граждане (физические лица) как субъекты гражданских правоотношений</a:t>
            </a:r>
            <a:r>
              <a:rPr lang="ru-RU" b="1" dirty="0"/>
              <a:t>.</a:t>
            </a:r>
            <a:br>
              <a:rPr lang="ru-RU" b="1" dirty="0"/>
            </a:br>
            <a:endParaRPr lang="ru-RU" dirty="0"/>
          </a:p>
        </p:txBody>
      </p:sp>
      <p:sp>
        <p:nvSpPr>
          <p:cNvPr id="3" name="Объект 2">
            <a:extLst>
              <a:ext uri="{FF2B5EF4-FFF2-40B4-BE49-F238E27FC236}">
                <a16:creationId xmlns="" xmlns:a16="http://schemas.microsoft.com/office/drawing/2014/main" id="{A9B65203-CAA2-43E3-9BCA-10EA36B86352}"/>
              </a:ext>
            </a:extLst>
          </p:cNvPr>
          <p:cNvSpPr>
            <a:spLocks noGrp="1"/>
          </p:cNvSpPr>
          <p:nvPr>
            <p:ph idx="1"/>
          </p:nvPr>
        </p:nvSpPr>
        <p:spPr/>
        <p:txBody>
          <a:bodyPr/>
          <a:lstStyle/>
          <a:p>
            <a:r>
              <a:rPr lang="ru-RU" dirty="0"/>
              <a:t>1.5.1 Имя и место жительства гражданина</a:t>
            </a:r>
          </a:p>
          <a:p>
            <a:r>
              <a:rPr lang="ru-RU" dirty="0"/>
              <a:t>1.5.2 Правоспособность гражданина</a:t>
            </a:r>
          </a:p>
          <a:p>
            <a:r>
              <a:rPr lang="ru-RU" dirty="0"/>
              <a:t>1.5.3 Дееспособность гражданина</a:t>
            </a:r>
            <a:endParaRPr lang="ru-RU" b="1" dirty="0"/>
          </a:p>
          <a:p>
            <a:r>
              <a:rPr lang="ru-RU" dirty="0"/>
              <a:t>1.5.4 Опека и попечительство.</a:t>
            </a:r>
            <a:r>
              <a:rPr lang="ru-RU" b="1" dirty="0"/>
              <a:t> </a:t>
            </a:r>
            <a:endParaRPr lang="ru-RU" dirty="0"/>
          </a:p>
        </p:txBody>
      </p:sp>
    </p:spTree>
    <p:extLst>
      <p:ext uri="{BB962C8B-B14F-4D97-AF65-F5344CB8AC3E}">
        <p14:creationId xmlns="" xmlns:p14="http://schemas.microsoft.com/office/powerpoint/2010/main" val="502417047"/>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7554C13-B4BA-4BDF-97F9-5A6E8062B0F7}"/>
              </a:ext>
            </a:extLst>
          </p:cNvPr>
          <p:cNvSpPr>
            <a:spLocks noGrp="1"/>
          </p:cNvSpPr>
          <p:nvPr>
            <p:ph idx="1"/>
          </p:nvPr>
        </p:nvSpPr>
        <p:spPr>
          <a:xfrm>
            <a:off x="2773599" y="1104900"/>
            <a:ext cx="7796540" cy="4945044"/>
          </a:xfrm>
        </p:spPr>
        <p:txBody>
          <a:bodyPr>
            <a:normAutofit fontScale="85000" lnSpcReduction="10000"/>
          </a:bodyPr>
          <a:lstStyle/>
          <a:p>
            <a:r>
              <a:rPr lang="ru-RU" b="1" dirty="0"/>
              <a:t>Пожизненное содержание с иждивением</a:t>
            </a:r>
          </a:p>
          <a:p>
            <a:r>
              <a:rPr lang="ru-RU" dirty="0"/>
              <a:t>Пожизненное содержание с иждивением как разновидность пожизненной ренты характеризуется определенными особенностями и регулируется специальными нормами § 4 гл. 33 ГК РФ, направленными на усиление защиты интересов получателя ренты. По вопросам, не урегулированным параграфом 4, применяются правила о пожизненной ренте (§ 3 гл. 33 ГК РФ).</a:t>
            </a:r>
            <a:endParaRPr lang="ru-RU" b="1" dirty="0"/>
          </a:p>
          <a:p>
            <a:r>
              <a:rPr lang="ru-RU" dirty="0"/>
              <a:t>Договор пожизненного содержания с иждивением - это соглашение, в силу которого получатель ренты - гражданин передает принадлежащие ему жилой дом, квартиру, земельный участок или иную недвижимость в собственность плательщика ренты, который обязуется осуществлять пожизненное содержание с иждивением гражданина и (или) указанного им третьего лица или лиц (п. 1 ст. 601 ГК РФ). Договор пожизненного содержания с иждивением характеризуется следующими отличительными признаками.</a:t>
            </a:r>
            <a:endParaRPr lang="ru-RU" b="1" dirty="0"/>
          </a:p>
          <a:p>
            <a:endParaRPr lang="ru-RU" dirty="0"/>
          </a:p>
        </p:txBody>
      </p:sp>
    </p:spTree>
    <p:extLst>
      <p:ext uri="{BB962C8B-B14F-4D97-AF65-F5344CB8AC3E}">
        <p14:creationId xmlns="" xmlns:p14="http://schemas.microsoft.com/office/powerpoint/2010/main" val="2152997520"/>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E9F2BBF1-FFA2-46F0-9BD2-BFC35F018129}"/>
              </a:ext>
            </a:extLst>
          </p:cNvPr>
          <p:cNvSpPr>
            <a:spLocks noGrp="1"/>
          </p:cNvSpPr>
          <p:nvPr>
            <p:ph idx="1"/>
          </p:nvPr>
        </p:nvSpPr>
        <p:spPr/>
        <p:txBody>
          <a:bodyPr>
            <a:normAutofit fontScale="77500" lnSpcReduction="20000"/>
          </a:bodyPr>
          <a:lstStyle/>
          <a:p>
            <a:r>
              <a:rPr lang="ru-RU" dirty="0"/>
              <a:t>1. Получателем пожизненного содержания с иждивением может быть только гражданин, независимо от возраста, трудоспособности, состояния здоровья. Однако в большинстве случаев такой договор заключают граждане, нуждающиеся в посторонней помощи и уходе (пожилые, инвалиды и т.п.).</a:t>
            </a:r>
            <a:endParaRPr lang="ru-RU" b="1" dirty="0"/>
          </a:p>
          <a:p>
            <a:r>
              <a:rPr lang="ru-RU" dirty="0"/>
              <a:t>2. Предметом данного договора является только недвижимое имущество.</a:t>
            </a:r>
            <a:endParaRPr lang="ru-RU" b="1" dirty="0"/>
          </a:p>
          <a:p>
            <a:r>
              <a:rPr lang="ru-RU" dirty="0"/>
              <a:t>3. Обязанность плательщика ренты по предоставлению содержания с иждивением может включать обеспечение потребности получателя в жилище, питании, одежде, а если этого требует состояние здоровья гражданина, также обеспечения ухода за ним. Кроме того, договором может быть предусмотрена также оплата ритуальных услуг (п. 1 ст. 602 ГК РФ). Приведенный перечень потребностей является примерным и должен быть конкретизирован в договоре.</a:t>
            </a:r>
            <a:endParaRPr lang="ru-RU" b="1" dirty="0"/>
          </a:p>
          <a:p>
            <a:endParaRPr lang="ru-RU" dirty="0"/>
          </a:p>
        </p:txBody>
      </p:sp>
    </p:spTree>
    <p:extLst>
      <p:ext uri="{BB962C8B-B14F-4D97-AF65-F5344CB8AC3E}">
        <p14:creationId xmlns="" xmlns:p14="http://schemas.microsoft.com/office/powerpoint/2010/main" val="708051287"/>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252AB8C-37F9-42FE-B2F6-9585B8E3579C}"/>
              </a:ext>
            </a:extLst>
          </p:cNvPr>
          <p:cNvSpPr>
            <a:spLocks noGrp="1"/>
          </p:cNvSpPr>
          <p:nvPr>
            <p:ph idx="1"/>
          </p:nvPr>
        </p:nvSpPr>
        <p:spPr>
          <a:xfrm>
            <a:off x="2754549" y="1432991"/>
            <a:ext cx="7796540" cy="3997828"/>
          </a:xfrm>
        </p:spPr>
        <p:txBody>
          <a:bodyPr>
            <a:normAutofit fontScale="77500" lnSpcReduction="20000"/>
          </a:bodyPr>
          <a:lstStyle/>
          <a:p>
            <a:r>
              <a:rPr lang="ru-RU" dirty="0"/>
              <a:t>В случае передачи под выплату ренты жилого помещения, потребность получателя ренты в жилище может обеспечиваться как путем дальнейшего проживания в данном жилом помещении (его части), так и путем предоставления иного жилого помещения.</a:t>
            </a:r>
            <a:endParaRPr lang="ru-RU" b="1" dirty="0"/>
          </a:p>
          <a:p>
            <a:r>
              <a:rPr lang="ru-RU" dirty="0"/>
              <a:t>В договоре должна быть определена стоимость всего объема содержания с иждивением. В отличие от пожизненной ренты, стоимость общего объема содержания в месяц не может быть менее двух минимальных размеров оплаты труда, установленных законом (п. 2 ст. 602 ГК РФ).</a:t>
            </a:r>
            <a:endParaRPr lang="ru-RU" b="1" dirty="0"/>
          </a:p>
          <a:p>
            <a:r>
              <a:rPr lang="ru-RU" dirty="0"/>
              <a:t>В соответствии со ст. 603 ГК РФ договором может быть предусмотрена возможность замены предоставления содержания с иждивением в натуре выплатой в течение жизни гражданина периодических платежей в деньгах. Закон не устанавливает, в каком порядке и по чьей инициативе допускается такая замена, эти вопросы должны регулироваться договором. Однако условия договора не должны нарушать интересы получателя ренты.</a:t>
            </a:r>
            <a:endParaRPr lang="ru-RU" b="1" dirty="0"/>
          </a:p>
          <a:p>
            <a:endParaRPr lang="ru-RU" dirty="0"/>
          </a:p>
        </p:txBody>
      </p:sp>
    </p:spTree>
    <p:extLst>
      <p:ext uri="{BB962C8B-B14F-4D97-AF65-F5344CB8AC3E}">
        <p14:creationId xmlns="" xmlns:p14="http://schemas.microsoft.com/office/powerpoint/2010/main" val="2298000790"/>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AEEAFE4-6433-4336-9BE6-ADAA86D32649}"/>
              </a:ext>
            </a:extLst>
          </p:cNvPr>
          <p:cNvSpPr>
            <a:spLocks noGrp="1"/>
          </p:cNvSpPr>
          <p:nvPr>
            <p:ph idx="1"/>
          </p:nvPr>
        </p:nvSpPr>
        <p:spPr>
          <a:xfrm>
            <a:off x="2773599" y="1019175"/>
            <a:ext cx="7796540" cy="5030769"/>
          </a:xfrm>
        </p:spPr>
        <p:txBody>
          <a:bodyPr>
            <a:normAutofit fontScale="85000" lnSpcReduction="20000"/>
          </a:bodyPr>
          <a:lstStyle/>
          <a:p>
            <a:r>
              <a:rPr lang="ru-RU" dirty="0"/>
              <a:t>Статья 604 ГК РФ устанавливает дополнительные меры защиты имущественных интересов получателя ренты при отчуждении и использовании имущества, переданного для обеспечения пожизненного содержания.</a:t>
            </a:r>
            <a:endParaRPr lang="ru-RU" b="1" dirty="0"/>
          </a:p>
          <a:p>
            <a:r>
              <a:rPr lang="ru-RU" dirty="0"/>
              <a:t>Плательщик ренты имеет право отчуждать, сдавать в залог или иным способом обременять недвижимое имущество, полученное им в обеспечение пожизненного содержания, только с предварительного согласия получателя ренты.</a:t>
            </a:r>
            <a:endParaRPr lang="ru-RU" b="1" dirty="0"/>
          </a:p>
          <a:p>
            <a:r>
              <a:rPr lang="ru-RU" dirty="0"/>
              <a:t>При существенном нарушении плательщиком своих обязанностей получатель ренты имеет право потребовать возврата недвижимого имущества, которое передано под выплату пожизненного содержания с иждивением, либо выплаты ему выкупной цены на условиях, предусмотренных ст. 594 ГК РФ. </a:t>
            </a:r>
          </a:p>
          <a:p>
            <a:r>
              <a:rPr lang="ru-RU" dirty="0"/>
              <a:t>Плательщик ренты при этом не может требовать компенсации расходов, которые понесены в связи с содержанием получателя ренты.</a:t>
            </a:r>
            <a:endParaRPr lang="ru-RU" b="1" dirty="0"/>
          </a:p>
          <a:p>
            <a:endParaRPr lang="ru-RU" dirty="0"/>
          </a:p>
        </p:txBody>
      </p:sp>
    </p:spTree>
    <p:extLst>
      <p:ext uri="{BB962C8B-B14F-4D97-AF65-F5344CB8AC3E}">
        <p14:creationId xmlns="" xmlns:p14="http://schemas.microsoft.com/office/powerpoint/2010/main" val="3933979906"/>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E5A577C-EA50-4D4F-9E58-C94199CB5CC1}"/>
              </a:ext>
            </a:extLst>
          </p:cNvPr>
          <p:cNvSpPr>
            <a:spLocks noGrp="1"/>
          </p:cNvSpPr>
          <p:nvPr>
            <p:ph type="title"/>
          </p:nvPr>
        </p:nvSpPr>
        <p:spPr/>
        <p:txBody>
          <a:bodyPr/>
          <a:lstStyle/>
          <a:p>
            <a:r>
              <a:rPr lang="ru-RU" b="1" dirty="0"/>
              <a:t>6.21. Аренда</a:t>
            </a:r>
            <a:br>
              <a:rPr lang="ru-RU" b="1" dirty="0"/>
            </a:br>
            <a:endParaRPr lang="ru-RU" dirty="0"/>
          </a:p>
        </p:txBody>
      </p:sp>
      <p:sp>
        <p:nvSpPr>
          <p:cNvPr id="3" name="Объект 2">
            <a:extLst>
              <a:ext uri="{FF2B5EF4-FFF2-40B4-BE49-F238E27FC236}">
                <a16:creationId xmlns="" xmlns:a16="http://schemas.microsoft.com/office/drawing/2014/main" id="{0A3BE6BE-A7B1-4C63-89C2-B105F3B19FE4}"/>
              </a:ext>
            </a:extLst>
          </p:cNvPr>
          <p:cNvSpPr>
            <a:spLocks noGrp="1"/>
          </p:cNvSpPr>
          <p:nvPr>
            <p:ph idx="1"/>
          </p:nvPr>
        </p:nvSpPr>
        <p:spPr>
          <a:xfrm>
            <a:off x="2773599" y="1676400"/>
            <a:ext cx="7796540" cy="4373544"/>
          </a:xfrm>
        </p:spPr>
        <p:txBody>
          <a:bodyPr>
            <a:normAutofit fontScale="85000" lnSpcReduction="20000"/>
          </a:bodyPr>
          <a:lstStyle/>
          <a:p>
            <a:r>
              <a:rPr lang="ru-RU" sz="2400" b="1" u="sng" dirty="0"/>
              <a:t>Общая характеристика договора аренды.</a:t>
            </a:r>
            <a:endParaRPr lang="ru-RU" sz="2400" u="sng" dirty="0"/>
          </a:p>
          <a:p>
            <a:r>
              <a:rPr lang="ru-RU" dirty="0"/>
              <a:t>ГК РФ (гл. 34) использует для обозначения договора, направленного на возмездное предоставление имущества в пользование на срок, два равнозначных термина: аренда и имущественный наем.</a:t>
            </a:r>
            <a:endParaRPr lang="ru-RU" b="1" dirty="0"/>
          </a:p>
          <a:p>
            <a:r>
              <a:rPr lang="ru-RU" dirty="0"/>
              <a:t>Договор аренды (имущественного найма) - это соглашение, в силу которого арендодатель (наймодатель) обязуется предоставить арендатору (нанимателю) имущество за плату во временное владение и пользование или во временное пользование, а арендатор должен уплачивать за это арендную плату и пользоваться имуществом в соответствии с его назначением, предусмотренным договором (ст. 606 ГК РФ). При этом плоды, продукция и доходы, которые получены арендатором в результате использования арендованного имущества в соответствии с договором, являются его собственностью. Это взаимный, возмездный, консенсуальный договор.</a:t>
            </a:r>
            <a:endParaRPr lang="ru-RU" b="1" dirty="0"/>
          </a:p>
          <a:p>
            <a:endParaRPr lang="ru-RU" dirty="0"/>
          </a:p>
        </p:txBody>
      </p:sp>
    </p:spTree>
    <p:extLst>
      <p:ext uri="{BB962C8B-B14F-4D97-AF65-F5344CB8AC3E}">
        <p14:creationId xmlns="" xmlns:p14="http://schemas.microsoft.com/office/powerpoint/2010/main" val="2875781214"/>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8502716-410A-461F-AC48-00046C751DAD}"/>
              </a:ext>
            </a:extLst>
          </p:cNvPr>
          <p:cNvSpPr>
            <a:spLocks noGrp="1"/>
          </p:cNvSpPr>
          <p:nvPr>
            <p:ph idx="1"/>
          </p:nvPr>
        </p:nvSpPr>
        <p:spPr>
          <a:xfrm>
            <a:off x="2773599" y="962025"/>
            <a:ext cx="7796540" cy="5686425"/>
          </a:xfrm>
        </p:spPr>
        <p:txBody>
          <a:bodyPr>
            <a:normAutofit fontScale="77500" lnSpcReduction="20000"/>
          </a:bodyPr>
          <a:lstStyle/>
          <a:p>
            <a:r>
              <a:rPr lang="ru-RU" dirty="0"/>
              <a:t>По договору аренды нанимателю может быть предоставлено либо только правомочие пользования (например, пользование спортзалом в определенное время), либо правомочия владения и пользования (когда вещь передается арендатору во владение). В последнем случае арендатор является титульным владельцем и пользуется защитой своего права против всех третьих лиц, включая собственника (ст. 305 ГК РФ).</a:t>
            </a:r>
            <a:endParaRPr lang="ru-RU" b="1" dirty="0"/>
          </a:p>
          <a:p>
            <a:r>
              <a:rPr lang="ru-RU" dirty="0"/>
              <a:t>Договором аренды может быть предусмотрена возможность выкупа арендованного имущества арендатором по истечении срока аренды или до его истечения. В законе могут устанавливаться случаи запрещения выкупа арендованного имущества (например, запрещается выкуп участков лесного фонда).</a:t>
            </a:r>
            <a:endParaRPr lang="ru-RU" b="1" dirty="0"/>
          </a:p>
          <a:p>
            <a:r>
              <a:rPr lang="ru-RU" dirty="0"/>
              <a:t>Предметом договора аренды могут быть только индивидуально-определенные, </a:t>
            </a:r>
            <a:r>
              <a:rPr lang="ru-RU" dirty="0" err="1"/>
              <a:t>непотребляемые</a:t>
            </a:r>
            <a:r>
              <a:rPr lang="ru-RU" dirty="0"/>
              <a:t> вещи, т.е. вещи, которые не теряют своих натуральных свойств в процессе их использования: земельные участки и другие обособленные природные объекты; предприятия и другие имущественные комплексы; здания, сооружения; оборудование; транспортные средства и другие (п. 1 ст. 607 ГК РФ). По истечении срока договора арендодателю должна быть возвращена та же самая вещь в том виде и состоянии, в каком она была получена, с учетом естественного износа.</a:t>
            </a:r>
            <a:endParaRPr lang="ru-RU" b="1" dirty="0"/>
          </a:p>
          <a:p>
            <a:endParaRPr lang="ru-RU" dirty="0"/>
          </a:p>
        </p:txBody>
      </p:sp>
    </p:spTree>
    <p:extLst>
      <p:ext uri="{BB962C8B-B14F-4D97-AF65-F5344CB8AC3E}">
        <p14:creationId xmlns="" xmlns:p14="http://schemas.microsoft.com/office/powerpoint/2010/main" val="73274798"/>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81FE4ED-0548-4FBD-9785-F143C1E75C37}"/>
              </a:ext>
            </a:extLst>
          </p:cNvPr>
          <p:cNvSpPr>
            <a:spLocks noGrp="1"/>
          </p:cNvSpPr>
          <p:nvPr>
            <p:ph idx="1"/>
          </p:nvPr>
        </p:nvSpPr>
        <p:spPr>
          <a:xfrm>
            <a:off x="2773599" y="1038225"/>
            <a:ext cx="7796540" cy="5011719"/>
          </a:xfrm>
        </p:spPr>
        <p:txBody>
          <a:bodyPr>
            <a:normAutofit fontScale="85000" lnSpcReduction="20000"/>
          </a:bodyPr>
          <a:lstStyle/>
          <a:p>
            <a:r>
              <a:rPr lang="ru-RU" dirty="0"/>
              <a:t>Предмет является существенным условием договора аренды. Согласно п. 3 ст. 607 ГК РФ условие о предмете считается согласованным сторонами, если договор содержит данные, которые позволяли бы определенно установить имущество, подлежащее передаче арендатору в качестве объекта аренды. </a:t>
            </a:r>
          </a:p>
          <a:p>
            <a:r>
              <a:rPr lang="ru-RU" dirty="0"/>
              <a:t>Существенным условием договора аренды земельного участка, здания, сооружения, предприятия является размер арендной платы.</a:t>
            </a:r>
            <a:endParaRPr lang="ru-RU" b="1" dirty="0"/>
          </a:p>
          <a:p>
            <a:r>
              <a:rPr lang="ru-RU" dirty="0"/>
              <a:t>Сторонами договора являются арендодатель (наймодатель) и арендатор (наниматель). Арендодателем может быть собственник имущества, а также лицо, управомоченное законом или собственником сдавать имущество в аренду. </a:t>
            </a:r>
          </a:p>
          <a:p>
            <a:r>
              <a:rPr lang="ru-RU" dirty="0"/>
              <a:t>Таким правом в силу закона обладают, например, субъекты права хозяйственного ведения или оперативного управления, при этом должны соблюдаться ограничения, установленные гл. 19 ГК РФ. Арендаторами могут быть любые субъекты гражданского права в пределах своей </a:t>
            </a:r>
            <a:r>
              <a:rPr lang="ru-RU" dirty="0" err="1"/>
              <a:t>праводееспособности</a:t>
            </a:r>
            <a:r>
              <a:rPr lang="ru-RU" dirty="0"/>
              <a:t>.</a:t>
            </a:r>
            <a:endParaRPr lang="ru-RU" b="1" dirty="0"/>
          </a:p>
          <a:p>
            <a:endParaRPr lang="ru-RU" dirty="0"/>
          </a:p>
        </p:txBody>
      </p:sp>
    </p:spTree>
    <p:extLst>
      <p:ext uri="{BB962C8B-B14F-4D97-AF65-F5344CB8AC3E}">
        <p14:creationId xmlns="" xmlns:p14="http://schemas.microsoft.com/office/powerpoint/2010/main" val="174465464"/>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1A57EFC1-62D5-4555-8203-1B6B82763E67}"/>
              </a:ext>
            </a:extLst>
          </p:cNvPr>
          <p:cNvSpPr>
            <a:spLocks noGrp="1"/>
          </p:cNvSpPr>
          <p:nvPr>
            <p:ph idx="1"/>
          </p:nvPr>
        </p:nvSpPr>
        <p:spPr>
          <a:xfrm>
            <a:off x="2773599" y="942975"/>
            <a:ext cx="7796540" cy="5981700"/>
          </a:xfrm>
        </p:spPr>
        <p:txBody>
          <a:bodyPr>
            <a:normAutofit fontScale="77500" lnSpcReduction="20000"/>
          </a:bodyPr>
          <a:lstStyle/>
          <a:p>
            <a:r>
              <a:rPr lang="ru-RU" dirty="0"/>
              <a:t>Срок договора аренды определяется соглашением сторон. При отсутствии в договоре аренды условия о сроке он считается заключенным на неопределенный срок. В последнем случае каждая из сторон имеет право в любое время отказаться от договора, предупредив об этом другую сторону за один месяц, а при аренде недвижимости - за три месяца. </a:t>
            </a:r>
          </a:p>
          <a:p>
            <a:r>
              <a:rPr lang="ru-RU" dirty="0"/>
              <a:t>Законом могут устанавливаться максимальные (предельные) сроки договора для отдельных видов аренды (например, для договора проката - 1 год), а также для отдельных видов имущества (например, участки лесного фонда могут предоставляться в аренду на срок до 49 лет). Если договор аренды заключен на срок, который превышает установленный законом предельный срок, он считается заключенным на срок, равный предельному.</a:t>
            </a:r>
            <a:endParaRPr lang="ru-RU" b="1" dirty="0"/>
          </a:p>
          <a:p>
            <a:r>
              <a:rPr lang="ru-RU" dirty="0"/>
              <a:t>Таким образом, отношения сторон носят длящийся характер. Права арендатора обременяют арендованное имущество. При переходе права собственности (права хозяйственного ведения, оперативного управления) к другому лицу право аренды следует за вещью: арендное обязательство не прекращается, а новый собственник занимает место арендодателя, он не вправе требовать изменения или расторжения договора иначе, чем по основаниям, предусмотренным законом или договором.</a:t>
            </a:r>
            <a:endParaRPr lang="ru-RU" b="1" dirty="0"/>
          </a:p>
          <a:p>
            <a:endParaRPr lang="ru-RU" dirty="0"/>
          </a:p>
        </p:txBody>
      </p:sp>
    </p:spTree>
    <p:extLst>
      <p:ext uri="{BB962C8B-B14F-4D97-AF65-F5344CB8AC3E}">
        <p14:creationId xmlns="" xmlns:p14="http://schemas.microsoft.com/office/powerpoint/2010/main" val="200245096"/>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AA698CC-D526-4C59-93CC-67264489ED8A}"/>
              </a:ext>
            </a:extLst>
          </p:cNvPr>
          <p:cNvSpPr>
            <a:spLocks noGrp="1"/>
          </p:cNvSpPr>
          <p:nvPr>
            <p:ph idx="1"/>
          </p:nvPr>
        </p:nvSpPr>
        <p:spPr/>
        <p:txBody>
          <a:bodyPr>
            <a:normAutofit fontScale="85000" lnSpcReduction="10000"/>
          </a:bodyPr>
          <a:lstStyle/>
          <a:p>
            <a:r>
              <a:rPr lang="ru-RU" dirty="0"/>
              <a:t>Форма договора аренды зависит от того, кто является его сторонами, и срока, на который он заключается. В письменной форме должен заключаться договор аренды, заключенный на срок свыше 1 года.</a:t>
            </a:r>
          </a:p>
          <a:p>
            <a:r>
              <a:rPr lang="ru-RU" dirty="0"/>
              <a:t> Если хотя бы одной из сторон договора является юридическое лицо, письменная форма обязательна независимо от срока договора. </a:t>
            </a:r>
          </a:p>
          <a:p>
            <a:r>
              <a:rPr lang="ru-RU" dirty="0"/>
              <a:t>Договор аренды недвижимого имущества подлежит государственной регистрации, если иное не установлено законом (например, в случае аренды земельного участка, а также здания, сооружения договор не подлежит государственной регистрации, если он заключен на срок менее 1 года).</a:t>
            </a:r>
            <a:endParaRPr lang="ru-RU" b="1" dirty="0"/>
          </a:p>
          <a:p>
            <a:endParaRPr lang="ru-RU" dirty="0"/>
          </a:p>
        </p:txBody>
      </p:sp>
    </p:spTree>
    <p:extLst>
      <p:ext uri="{BB962C8B-B14F-4D97-AF65-F5344CB8AC3E}">
        <p14:creationId xmlns="" xmlns:p14="http://schemas.microsoft.com/office/powerpoint/2010/main" val="3213618626"/>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8B519EB-57D0-4704-A2A8-4212D29963AC}"/>
              </a:ext>
            </a:extLst>
          </p:cNvPr>
          <p:cNvSpPr>
            <a:spLocks noGrp="1"/>
          </p:cNvSpPr>
          <p:nvPr>
            <p:ph idx="1"/>
          </p:nvPr>
        </p:nvSpPr>
        <p:spPr>
          <a:xfrm>
            <a:off x="2783124" y="571500"/>
            <a:ext cx="7796540" cy="5953125"/>
          </a:xfrm>
        </p:spPr>
        <p:txBody>
          <a:bodyPr>
            <a:normAutofit fontScale="77500" lnSpcReduction="20000"/>
          </a:bodyPr>
          <a:lstStyle/>
          <a:p>
            <a:r>
              <a:rPr lang="ru-RU" sz="2600" b="1" u="sng" dirty="0"/>
              <a:t>Права и обязанности сторон по договору аренды.</a:t>
            </a:r>
          </a:p>
          <a:p>
            <a:r>
              <a:rPr lang="ru-RU" dirty="0"/>
              <a:t>Арендодатель несет следующие обязанности, которые корреспондируют с соответствующими правами арендатора.</a:t>
            </a:r>
            <a:endParaRPr lang="ru-RU" b="1" dirty="0"/>
          </a:p>
          <a:p>
            <a:r>
              <a:rPr lang="ru-RU" dirty="0"/>
              <a:t>1. Арендодатель обязан предоставить арендатору имущество в состоянии, которое должно отвечать условиям договора и назначению имущества. Арендодатель несет ответственность за недостатки переданного в аренду имущества, которые препятствуют пользованию имуществом, даже если он не знал о них при заключении договора аренды.</a:t>
            </a:r>
            <a:endParaRPr lang="ru-RU" b="1" dirty="0"/>
          </a:p>
          <a:p>
            <a:r>
              <a:rPr lang="ru-RU" dirty="0"/>
              <a:t>В случае обнаружения таких недостатков арендатор имеет право по своему выбору потребовать от арендодателя: </a:t>
            </a:r>
          </a:p>
          <a:p>
            <a:r>
              <a:rPr lang="ru-RU" dirty="0"/>
              <a:t>во-первых, безвозмездного устранения недостатков имущества; </a:t>
            </a:r>
          </a:p>
          <a:p>
            <a:r>
              <a:rPr lang="ru-RU" dirty="0"/>
              <a:t>во-вторых, соразмерного уменьшения арендной платы; </a:t>
            </a:r>
          </a:p>
          <a:p>
            <a:r>
              <a:rPr lang="ru-RU" dirty="0"/>
              <a:t>в-третьих, возмещения своих расходов на устранение недостатков имущества или непосредственно удержать сумму понесенных расходов на устранение таких недостатков из арендной платы, предварительно уведомив арендодателя; в-четвертых, досрочного расторжения договора</a:t>
            </a:r>
          </a:p>
        </p:txBody>
      </p:sp>
    </p:spTree>
    <p:extLst>
      <p:ext uri="{BB962C8B-B14F-4D97-AF65-F5344CB8AC3E}">
        <p14:creationId xmlns="" xmlns:p14="http://schemas.microsoft.com/office/powerpoint/2010/main" val="8510980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0C449A8-E282-4B2E-9C62-BD67E0A67434}"/>
              </a:ext>
            </a:extLst>
          </p:cNvPr>
          <p:cNvSpPr>
            <a:spLocks noGrp="1"/>
          </p:cNvSpPr>
          <p:nvPr>
            <p:ph idx="1"/>
          </p:nvPr>
        </p:nvSpPr>
        <p:spPr>
          <a:xfrm>
            <a:off x="2783124" y="1785416"/>
            <a:ext cx="7796540" cy="3997828"/>
          </a:xfrm>
        </p:spPr>
        <p:txBody>
          <a:bodyPr>
            <a:normAutofit fontScale="92500" lnSpcReduction="20000"/>
          </a:bodyPr>
          <a:lstStyle/>
          <a:p>
            <a:pPr marL="0" indent="0">
              <a:buNone/>
            </a:pPr>
            <a:r>
              <a:rPr lang="ru-RU" dirty="0"/>
              <a:t>	</a:t>
            </a:r>
            <a:r>
              <a:rPr lang="ru-RU" b="1" dirty="0"/>
              <a:t>1.5.1 Имя и место жительства гражданина</a:t>
            </a:r>
          </a:p>
          <a:p>
            <a:r>
              <a:rPr lang="ru-RU" dirty="0"/>
              <a:t>Гражданин как субъект права индивидуализируется при помощи имени (ст. 19 ГК РФ) и места жительства (ст. 20 ГК РФ). Имя гражданина дается при рождении, включает фамилию и собственно имя, а также отчество, если иное не вытекает из закона или национального обычая. Имя дается ребенку по соглашению родителей, отчество присваивается по имени отца, фамилия определяется фамилией родителей.</a:t>
            </a:r>
            <a:endParaRPr lang="ru-RU" b="1" dirty="0"/>
          </a:p>
          <a:p>
            <a:r>
              <a:rPr lang="ru-RU" dirty="0"/>
              <a:t>Гражданин приобретает и осуществляет права и обязанности под своим именем, не допускается участие в гражданских правоотношениях под именем другого лица. </a:t>
            </a:r>
          </a:p>
          <a:p>
            <a:pPr marL="0" indent="0">
              <a:buNone/>
            </a:pPr>
            <a:endParaRPr lang="ru-RU" b="1" dirty="0"/>
          </a:p>
        </p:txBody>
      </p:sp>
    </p:spTree>
    <p:extLst>
      <p:ext uri="{BB962C8B-B14F-4D97-AF65-F5344CB8AC3E}">
        <p14:creationId xmlns="" xmlns:p14="http://schemas.microsoft.com/office/powerpoint/2010/main" val="652737660"/>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64DB4E8-4111-45C2-B2B5-2C970EA82E59}"/>
              </a:ext>
            </a:extLst>
          </p:cNvPr>
          <p:cNvSpPr>
            <a:spLocks noGrp="1"/>
          </p:cNvSpPr>
          <p:nvPr>
            <p:ph idx="1"/>
          </p:nvPr>
        </p:nvSpPr>
        <p:spPr>
          <a:xfrm>
            <a:off x="2773599" y="723901"/>
            <a:ext cx="7796540" cy="5326044"/>
          </a:xfrm>
        </p:spPr>
        <p:txBody>
          <a:bodyPr>
            <a:normAutofit fontScale="85000" lnSpcReduction="10000"/>
          </a:bodyPr>
          <a:lstStyle/>
          <a:p>
            <a:r>
              <a:rPr lang="ru-RU" dirty="0"/>
              <a:t>Арендодатель не несет ответственности за недостатки сданного в аренду имущества, которые: </a:t>
            </a:r>
          </a:p>
          <a:p>
            <a:r>
              <a:rPr lang="ru-RU" dirty="0"/>
              <a:t>а) были им оговорены при заключении договора аренды; </a:t>
            </a:r>
          </a:p>
          <a:p>
            <a:r>
              <a:rPr lang="ru-RU" dirty="0"/>
              <a:t>б) были заранее известны арендатору; </a:t>
            </a:r>
          </a:p>
          <a:p>
            <a:r>
              <a:rPr lang="ru-RU" dirty="0"/>
              <a:t>в) должны были быть обнаружены арендатором при осмотре имущества или проверке его исправности при заключении договора или передаче имущества в аренду.</a:t>
            </a:r>
            <a:endParaRPr lang="ru-RU" b="1" dirty="0"/>
          </a:p>
          <a:p>
            <a:r>
              <a:rPr lang="ru-RU" dirty="0"/>
              <a:t>Имущество должно быть передано со всеми его принадлежностями и документами (технический паспорт, сертификат качества и т.п.), если иное не предусмотрено договором. </a:t>
            </a:r>
          </a:p>
          <a:p>
            <a:r>
              <a:rPr lang="ru-RU" dirty="0"/>
              <a:t>В случае </a:t>
            </a:r>
            <a:r>
              <a:rPr lang="ru-RU" dirty="0" err="1"/>
              <a:t>непередачи</a:t>
            </a:r>
            <a:r>
              <a:rPr lang="ru-RU" dirty="0"/>
              <a:t> таких принадлежностей, без которых имущество не может использоваться по назначению, арендатор имеет право потребовать от арендодателя их предоставления или расторжения договора и возмещения убытков.</a:t>
            </a:r>
            <a:endParaRPr lang="ru-RU" b="1" dirty="0"/>
          </a:p>
          <a:p>
            <a:endParaRPr lang="ru-RU" dirty="0"/>
          </a:p>
        </p:txBody>
      </p:sp>
    </p:spTree>
    <p:extLst>
      <p:ext uri="{BB962C8B-B14F-4D97-AF65-F5344CB8AC3E}">
        <p14:creationId xmlns="" xmlns:p14="http://schemas.microsoft.com/office/powerpoint/2010/main" val="3121037574"/>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B92D73B-8D7A-4D3E-9207-20B086C53DFE}"/>
              </a:ext>
            </a:extLst>
          </p:cNvPr>
          <p:cNvSpPr>
            <a:spLocks noGrp="1"/>
          </p:cNvSpPr>
          <p:nvPr>
            <p:ph idx="1"/>
          </p:nvPr>
        </p:nvSpPr>
        <p:spPr>
          <a:xfrm>
            <a:off x="2773599" y="1828800"/>
            <a:ext cx="7796540" cy="4724400"/>
          </a:xfrm>
        </p:spPr>
        <p:txBody>
          <a:bodyPr>
            <a:normAutofit fontScale="85000" lnSpcReduction="10000"/>
          </a:bodyPr>
          <a:lstStyle/>
          <a:p>
            <a:r>
              <a:rPr lang="ru-RU" dirty="0"/>
              <a:t>1. Арендодатель должен передать имущество в аренду в срок, предусмотренный договором, а если он не установлен - то в разумный срок. </a:t>
            </a:r>
          </a:p>
          <a:p>
            <a:r>
              <a:rPr lang="ru-RU" dirty="0"/>
              <a:t>При нарушении этой обязанности арендатор имеет право истребовать имущество и потребовать возмещения убытков, вызванных задержкой его передачи, либо потребовать расторжения договора и возмещения убытков, причиненных его неисполнением.</a:t>
            </a:r>
            <a:endParaRPr lang="ru-RU" b="1" dirty="0"/>
          </a:p>
          <a:p>
            <a:r>
              <a:rPr lang="ru-RU" dirty="0"/>
              <a:t>2. Арендодатель обязан предупредить арендатора о правах третьих лиц на сдаваемое в аренду имущество (сервитуте, праве залога и т.п.). </a:t>
            </a:r>
          </a:p>
          <a:p>
            <a:r>
              <a:rPr lang="ru-RU" dirty="0"/>
              <a:t>В противном случае арендатор имеет право требовать уменьшения арендной платы либо расторжения договора и возмещения убытков.</a:t>
            </a:r>
            <a:endParaRPr lang="ru-RU" b="1" dirty="0"/>
          </a:p>
          <a:p>
            <a:endParaRPr lang="ru-RU" dirty="0"/>
          </a:p>
        </p:txBody>
      </p:sp>
    </p:spTree>
    <p:extLst>
      <p:ext uri="{BB962C8B-B14F-4D97-AF65-F5344CB8AC3E}">
        <p14:creationId xmlns="" xmlns:p14="http://schemas.microsoft.com/office/powerpoint/2010/main" val="1877139363"/>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1A628C4-CC8C-4CE7-A997-CE7BE3FE61A0}"/>
              </a:ext>
            </a:extLst>
          </p:cNvPr>
          <p:cNvSpPr>
            <a:spLocks noGrp="1"/>
          </p:cNvSpPr>
          <p:nvPr>
            <p:ph idx="1"/>
          </p:nvPr>
        </p:nvSpPr>
        <p:spPr>
          <a:xfrm>
            <a:off x="2773599" y="1066800"/>
            <a:ext cx="7796540" cy="4983144"/>
          </a:xfrm>
        </p:spPr>
        <p:txBody>
          <a:bodyPr>
            <a:normAutofit fontScale="77500" lnSpcReduction="20000"/>
          </a:bodyPr>
          <a:lstStyle/>
          <a:p>
            <a:r>
              <a:rPr lang="ru-RU" dirty="0"/>
              <a:t>3. Арендодатель обязан производить за свой счет капитальный ремонт имущества, если иное не предусмотрено законом или договором аренды. Под капитальным ремонтом понимается восстановление конструктивных элементов имущества, без которого использование имущества по назначению существенно затруднено, требующее значительных затрат, несоразмерных с доходами, получаемыми арендатором за счет этого имущества. Капитальный ремонт осуществляется, если имущество нуждается в нем в период аренды. Он производится в срок, определенный договором. </a:t>
            </a:r>
          </a:p>
          <a:p>
            <a:r>
              <a:rPr lang="ru-RU" dirty="0"/>
              <a:t>Если срок договором не установлен или ремонт вызван неотложной необходимостью, он должен быть произведен в разумный срок. Нарушение этой обязанности арендодателем дает право арендатору по своему выбору, во-первых, произвести капитальный ремонт, предусмотренный договором или вызванный неотложной необходимостью, и взыскать его стоимость с арендодателя или зачесть ее в счет арендной платы; во-вторых, потребовать соответствующего уменьшения арендной платы; в-третьих, потребовать расторжения договора и возмещения убытков.</a:t>
            </a:r>
            <a:endParaRPr lang="ru-RU" b="1" dirty="0"/>
          </a:p>
          <a:p>
            <a:endParaRPr lang="ru-RU" dirty="0"/>
          </a:p>
        </p:txBody>
      </p:sp>
    </p:spTree>
    <p:extLst>
      <p:ext uri="{BB962C8B-B14F-4D97-AF65-F5344CB8AC3E}">
        <p14:creationId xmlns="" xmlns:p14="http://schemas.microsoft.com/office/powerpoint/2010/main" val="1506638863"/>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335426F-8303-478E-BDBB-270DFD5DF4FC}"/>
              </a:ext>
            </a:extLst>
          </p:cNvPr>
          <p:cNvSpPr>
            <a:spLocks noGrp="1"/>
          </p:cNvSpPr>
          <p:nvPr>
            <p:ph idx="1"/>
          </p:nvPr>
        </p:nvSpPr>
        <p:spPr>
          <a:xfrm>
            <a:off x="2764074" y="857250"/>
            <a:ext cx="7796540" cy="6000750"/>
          </a:xfrm>
        </p:spPr>
        <p:txBody>
          <a:bodyPr>
            <a:normAutofit fontScale="85000" lnSpcReduction="20000"/>
          </a:bodyPr>
          <a:lstStyle/>
          <a:p>
            <a:r>
              <a:rPr lang="ru-RU" dirty="0"/>
              <a:t>На арендатора возлагается исполнение ряда обязанностей, которые корреспондируют с соответствующими правами арендодателя.</a:t>
            </a:r>
            <a:endParaRPr lang="ru-RU" b="1" dirty="0"/>
          </a:p>
          <a:p>
            <a:r>
              <a:rPr lang="ru-RU" dirty="0"/>
              <a:t>1. Арендатор обязан своевременно вносить арендную плату, которая может устанавливаться как за все арендуемое имущество в целом, так и отдельно по каждой из его составных частей. </a:t>
            </a:r>
          </a:p>
          <a:p>
            <a:r>
              <a:rPr lang="ru-RU" dirty="0"/>
              <a:t>Арендная плата может уплачиваться в виде: </a:t>
            </a:r>
          </a:p>
          <a:p>
            <a:r>
              <a:rPr lang="ru-RU" dirty="0"/>
              <a:t>а) платежей, определенных в твердой сумме, которые могут производиться как периодически, так и единовременно; </a:t>
            </a:r>
          </a:p>
          <a:p>
            <a:r>
              <a:rPr lang="ru-RU" dirty="0"/>
              <a:t>б) доли продукции, плодов и доходов, полученных в результате использования арендованного имущества; </a:t>
            </a:r>
          </a:p>
          <a:p>
            <a:r>
              <a:rPr lang="ru-RU" dirty="0"/>
              <a:t>в) предоставления арендатором определенных услуг;</a:t>
            </a:r>
          </a:p>
          <a:p>
            <a:r>
              <a:rPr lang="ru-RU" dirty="0"/>
              <a:t>г) передачи арендатором арендодателю какой-либо вещи в собственность или в аренду; </a:t>
            </a:r>
          </a:p>
          <a:p>
            <a:r>
              <a:rPr lang="ru-RU" dirty="0"/>
              <a:t>д) возложения на арендатора обусловленных договором затрат на улучшение арендованного имущества. В договоре может быть предусмотрено сочетание указанных форм арендной платы или иные формы оплаты аренды.</a:t>
            </a:r>
            <a:endParaRPr lang="ru-RU" b="1" dirty="0"/>
          </a:p>
          <a:p>
            <a:endParaRPr lang="ru-RU" dirty="0"/>
          </a:p>
        </p:txBody>
      </p:sp>
    </p:spTree>
    <p:extLst>
      <p:ext uri="{BB962C8B-B14F-4D97-AF65-F5344CB8AC3E}">
        <p14:creationId xmlns="" xmlns:p14="http://schemas.microsoft.com/office/powerpoint/2010/main" val="3461700094"/>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866FA0B-0C8A-4203-9D5F-64BB3779DEF6}"/>
              </a:ext>
            </a:extLst>
          </p:cNvPr>
          <p:cNvSpPr>
            <a:spLocks noGrp="1"/>
          </p:cNvSpPr>
          <p:nvPr>
            <p:ph idx="1"/>
          </p:nvPr>
        </p:nvSpPr>
        <p:spPr>
          <a:xfrm>
            <a:off x="2783124" y="1385365"/>
            <a:ext cx="8208726" cy="4663009"/>
          </a:xfrm>
        </p:spPr>
        <p:txBody>
          <a:bodyPr>
            <a:normAutofit fontScale="85000" lnSpcReduction="20000"/>
          </a:bodyPr>
          <a:lstStyle/>
          <a:p>
            <a:r>
              <a:rPr lang="ru-RU" dirty="0"/>
              <a:t>Размер арендной платы может изменяться по соглашению сторон в сроки, определенные договором, но не чаще одного раза в год, если иное не установлено договором. </a:t>
            </a:r>
          </a:p>
          <a:p>
            <a:r>
              <a:rPr lang="ru-RU" dirty="0"/>
              <a:t>Размер арендной платы может быть уменьшен по требованию арендатора в случае существенного ухудшения условий пользования имуществом или его состояния по обстоятельствам, за которые он не отвечает (например, в результате стихийного бедствия); если такое ухудшение произошло по его вине, он не вправе заявлять такое требование. Существенным считается такое ухудшение условий пользования или состояния имущества, при котором арендатор в значительной мере лишается того, на что вправе был рассчитывать при заключении договора аренды.</a:t>
            </a:r>
            <a:endParaRPr lang="ru-RU" b="1" dirty="0"/>
          </a:p>
          <a:p>
            <a:r>
              <a:rPr lang="ru-RU" dirty="0"/>
              <a:t>Если арендатор существенно нарушает сроки внесения арендной платы, предусмотренные договором, то арендодатель вправе потребовать досрочного ее внесения за последующие периоды, но не более чем за два срока подряд.</a:t>
            </a:r>
            <a:endParaRPr lang="ru-RU" b="1" dirty="0"/>
          </a:p>
          <a:p>
            <a:endParaRPr lang="ru-RU" dirty="0"/>
          </a:p>
        </p:txBody>
      </p:sp>
    </p:spTree>
    <p:extLst>
      <p:ext uri="{BB962C8B-B14F-4D97-AF65-F5344CB8AC3E}">
        <p14:creationId xmlns="" xmlns:p14="http://schemas.microsoft.com/office/powerpoint/2010/main" val="1989041287"/>
      </p:ext>
    </p:extLst>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D08067C-8A19-4D5F-A755-4A54F6D47164}"/>
              </a:ext>
            </a:extLst>
          </p:cNvPr>
          <p:cNvSpPr>
            <a:spLocks noGrp="1"/>
          </p:cNvSpPr>
          <p:nvPr>
            <p:ph idx="1"/>
          </p:nvPr>
        </p:nvSpPr>
        <p:spPr>
          <a:xfrm>
            <a:off x="2773599" y="1333500"/>
            <a:ext cx="7796540" cy="4716444"/>
          </a:xfrm>
        </p:spPr>
        <p:txBody>
          <a:bodyPr>
            <a:normAutofit fontScale="77500" lnSpcReduction="20000"/>
          </a:bodyPr>
          <a:lstStyle/>
          <a:p>
            <a:r>
              <a:rPr lang="ru-RU" dirty="0"/>
              <a:t>2. Арендатор обязан пользоваться арендованным имуществом в соответствии с условиями договора аренды, а если они не определены, то в соответствии с назначением имущества. Арендатор не может использовать арендованное имущество не по назначению (например, офисное помещение использовать под склад) или в противоречии с условиями, указанными в договоре. В таком случае арендодатель имеет право на расторжение договора и взыскание убытков.</a:t>
            </a:r>
            <a:endParaRPr lang="ru-RU" b="1" dirty="0"/>
          </a:p>
          <a:p>
            <a:r>
              <a:rPr lang="ru-RU" dirty="0"/>
              <a:t>3. Арендатор обязан поддерживать имущество в исправном состоянии, производить за свой счет текущий ремонт и нести расходы на содержание имущества, если иное не установлено законом или договором аренды. Обязанность производить текущий ремонт может быть возложена законом или договором на арендодателя (например, по договору проката). </a:t>
            </a:r>
          </a:p>
          <a:p>
            <a:r>
              <a:rPr lang="ru-RU" dirty="0"/>
              <a:t>Кроме того, в случаях, предусмотренных законом или договором, арендатор обязан производить также капитальный ремонт (например, по договору аренды транспортного средства без экипажа).</a:t>
            </a:r>
            <a:endParaRPr lang="ru-RU" b="1" dirty="0"/>
          </a:p>
          <a:p>
            <a:endParaRPr lang="ru-RU" dirty="0"/>
          </a:p>
        </p:txBody>
      </p:sp>
    </p:spTree>
    <p:extLst>
      <p:ext uri="{BB962C8B-B14F-4D97-AF65-F5344CB8AC3E}">
        <p14:creationId xmlns="" xmlns:p14="http://schemas.microsoft.com/office/powerpoint/2010/main" val="608135340"/>
      </p:ext>
    </p:extLst>
  </p:cSld>
  <p:clrMapOvr>
    <a:masterClrMapping/>
  </p:clrMapOvr>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9B167E0-2936-4B95-AEB3-B56FD564226D}"/>
              </a:ext>
            </a:extLst>
          </p:cNvPr>
          <p:cNvSpPr>
            <a:spLocks noGrp="1"/>
          </p:cNvSpPr>
          <p:nvPr>
            <p:ph idx="1"/>
          </p:nvPr>
        </p:nvSpPr>
        <p:spPr>
          <a:xfrm>
            <a:off x="2773599" y="1066800"/>
            <a:ext cx="7796540" cy="4983144"/>
          </a:xfrm>
        </p:spPr>
        <p:txBody>
          <a:bodyPr>
            <a:normAutofit fontScale="77500" lnSpcReduction="20000"/>
          </a:bodyPr>
          <a:lstStyle/>
          <a:p>
            <a:r>
              <a:rPr lang="ru-RU" dirty="0"/>
              <a:t>4. При прекращении договора аренды арендатор обязан вернуть арендодателю имущество в том состоянии, в котором он его получил, с учетом нормального износа или в состоянии, определенном договором (например, в улучшенном состоянии с учетом того, что арендная плата определена в виде возложения на арендатора затрат на улучшение арендованного имущества).</a:t>
            </a:r>
            <a:endParaRPr lang="ru-RU" b="1" dirty="0"/>
          </a:p>
          <a:p>
            <a:r>
              <a:rPr lang="ru-RU" dirty="0"/>
              <a:t>В случае невозврата или несвоевременного возврата арендованного имущества арендодатель имеет право требовать внесения арендной платы, предусмотренной договором, за все время просрочки. Если она не покрывает причиненных арендодателю убытков, он вправе потребовать их возмещения.</a:t>
            </a:r>
            <a:endParaRPr lang="ru-RU" b="1" dirty="0"/>
          </a:p>
          <a:p>
            <a:r>
              <a:rPr lang="ru-RU" dirty="0"/>
              <a:t>Если за время пользования арендованным имуществом арендатором были произведены улучшения, не обусловленные договором и выходящие за рамки того ремонта, который арендатор обязан был за свой счет произвести в соответствии с законом или договором, то их судьба определяется в зависимости от характера улучшений. Отделимые улучшения арендованного имущества являются собственностью арендатора, если иное не установлено договором. </a:t>
            </a:r>
          </a:p>
        </p:txBody>
      </p:sp>
    </p:spTree>
    <p:extLst>
      <p:ext uri="{BB962C8B-B14F-4D97-AF65-F5344CB8AC3E}">
        <p14:creationId xmlns="" xmlns:p14="http://schemas.microsoft.com/office/powerpoint/2010/main" val="275992596"/>
      </p:ext>
    </p:extLst>
  </p:cSld>
  <p:clrMapOvr>
    <a:masterClrMapping/>
  </p:clrMapOvr>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C88F447-8DBD-4C30-BC02-919040BC5DA7}"/>
              </a:ext>
            </a:extLst>
          </p:cNvPr>
          <p:cNvSpPr>
            <a:spLocks noGrp="1"/>
          </p:cNvSpPr>
          <p:nvPr>
            <p:ph idx="1"/>
          </p:nvPr>
        </p:nvSpPr>
        <p:spPr>
          <a:xfrm>
            <a:off x="2792649" y="1438275"/>
            <a:ext cx="7796540" cy="4495800"/>
          </a:xfrm>
        </p:spPr>
        <p:txBody>
          <a:bodyPr>
            <a:normAutofit fontScale="85000" lnSpcReduction="20000"/>
          </a:bodyPr>
          <a:lstStyle/>
          <a:p>
            <a:r>
              <a:rPr lang="ru-RU" dirty="0"/>
              <a:t>Если арендатором за счет собственных средств произведены неотделимые улучшения, то после прекращения договора он имеет право на возмещение стоимости этих улучшений только в том случае, когда они были произведены с согласия арендодателя, если иное не установлено законом или договором. </a:t>
            </a:r>
          </a:p>
          <a:p>
            <a:r>
              <a:rPr lang="ru-RU" dirty="0"/>
              <a:t>Если отделимые и неотделимые улучшения произведены за счет амортизационных отчислений от этого имущества, то они в любом случае являются собственностью арендодателя (п. 4 ст. 623 ГК РФ).</a:t>
            </a:r>
            <a:endParaRPr lang="ru-RU" b="1" dirty="0"/>
          </a:p>
          <a:p>
            <a:r>
              <a:rPr lang="ru-RU" dirty="0"/>
              <a:t>Арендатор по окончании срока действия договора наделяется (при прочих равных условиях) преимущественным правом на заключение договора на новый срок при условии надлежащего исполнения им своих обязанностей. Для реализации этого права арендатор обязан заблаговременно уведомить арендодателя о желании заключить такой договор. </a:t>
            </a:r>
          </a:p>
          <a:p>
            <a:endParaRPr lang="ru-RU" dirty="0"/>
          </a:p>
        </p:txBody>
      </p:sp>
    </p:spTree>
    <p:extLst>
      <p:ext uri="{BB962C8B-B14F-4D97-AF65-F5344CB8AC3E}">
        <p14:creationId xmlns="" xmlns:p14="http://schemas.microsoft.com/office/powerpoint/2010/main" val="1675612555"/>
      </p:ext>
    </p:extLst>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88E9C14-EF3D-496E-9050-5FCFE5A950B4}"/>
              </a:ext>
            </a:extLst>
          </p:cNvPr>
          <p:cNvSpPr>
            <a:spLocks noGrp="1"/>
          </p:cNvSpPr>
          <p:nvPr>
            <p:ph idx="1"/>
          </p:nvPr>
        </p:nvSpPr>
        <p:spPr/>
        <p:txBody>
          <a:bodyPr>
            <a:normAutofit fontScale="85000" lnSpcReduction="10000"/>
          </a:bodyPr>
          <a:lstStyle/>
          <a:p>
            <a:r>
              <a:rPr lang="ru-RU" dirty="0"/>
              <a:t>При отказе арендатору в заключении договора на новый срок и заключении арендодателем договора аренды с другими лицами в течение года со дня истечения срока договора с арендатором последний имеет право потребовать в суде перевода на себя прав и обязанностей по заключенному договору и возмещения убытков либо только возмещения убытков, если он утратил интерес к заключению договора (например, арендовал другое имущество).</a:t>
            </a:r>
          </a:p>
          <a:p>
            <a:r>
              <a:rPr lang="ru-RU" dirty="0"/>
              <a:t>В тех случаях, когда арендатор продолжает пользоваться имуществом после истечения срока договора при отсутствии возражений со стороны арендодателя, договор считается возобновленным на тех же условиях на неопределенный срок (п. 2 ст. 621 ГК РФ).</a:t>
            </a:r>
            <a:endParaRPr lang="ru-RU" b="1" dirty="0"/>
          </a:p>
          <a:p>
            <a:endParaRPr lang="ru-RU" b="1" dirty="0"/>
          </a:p>
          <a:p>
            <a:endParaRPr lang="ru-RU" dirty="0"/>
          </a:p>
        </p:txBody>
      </p:sp>
    </p:spTree>
    <p:extLst>
      <p:ext uri="{BB962C8B-B14F-4D97-AF65-F5344CB8AC3E}">
        <p14:creationId xmlns="" xmlns:p14="http://schemas.microsoft.com/office/powerpoint/2010/main" val="3314341874"/>
      </p:ext>
    </p:extLst>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E33D1EB4-D60E-4C3B-ABB0-CE9A82EF9A8C}"/>
              </a:ext>
            </a:extLst>
          </p:cNvPr>
          <p:cNvSpPr>
            <a:spLocks noGrp="1"/>
          </p:cNvSpPr>
          <p:nvPr>
            <p:ph idx="1"/>
          </p:nvPr>
        </p:nvSpPr>
        <p:spPr>
          <a:xfrm>
            <a:off x="2773599" y="1076325"/>
            <a:ext cx="7796540" cy="4973619"/>
          </a:xfrm>
        </p:spPr>
        <p:txBody>
          <a:bodyPr>
            <a:normAutofit fontScale="85000" lnSpcReduction="10000"/>
          </a:bodyPr>
          <a:lstStyle/>
          <a:p>
            <a:r>
              <a:rPr lang="ru-RU" dirty="0"/>
              <a:t>Арендатор наделяется правомочиями по распоряжению имуществом, не связанному с его отчуждением, которые осуществляются с согласия арендодателя. При этом арендатор отвечает перед арендодателем за надлежащее исполнение договора, за исключением перенайма. Если иное не предусмотрено законом или иными правовыми актами, арендатор имеет право:</a:t>
            </a:r>
            <a:endParaRPr lang="ru-RU" b="1" dirty="0"/>
          </a:p>
          <a:p>
            <a:r>
              <a:rPr lang="ru-RU" dirty="0"/>
              <a:t>1) сдавать арендованное имущество в субаренду (поднаем). Договор субаренды является производным от договора аренды: срок субаренды не может превышать срок аренды; объем прав, предоставляемых субарендатору, не должен превышать объем прав арендатора; досрочное прекращение договора аренды влечет прекращение договора субаренды; если договор аренды является ничтожным, то договор субаренды также является ничтожным. Отношения между арендатором и субарендатором регулируются правилами о договоре аренды, арендатор несет права и обязанности арендодателя, а субарендатор - права и обязанности арендатора;</a:t>
            </a:r>
            <a:endParaRPr lang="ru-RU" b="1" dirty="0"/>
          </a:p>
          <a:p>
            <a:endParaRPr lang="ru-RU" dirty="0"/>
          </a:p>
        </p:txBody>
      </p:sp>
    </p:spTree>
    <p:extLst>
      <p:ext uri="{BB962C8B-B14F-4D97-AF65-F5344CB8AC3E}">
        <p14:creationId xmlns="" xmlns:p14="http://schemas.microsoft.com/office/powerpoint/2010/main" val="4670537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8C76091-C38D-44CA-9301-4E92689BAFEF}"/>
              </a:ext>
            </a:extLst>
          </p:cNvPr>
          <p:cNvSpPr>
            <a:spLocks noGrp="1"/>
          </p:cNvSpPr>
          <p:nvPr>
            <p:ph idx="1"/>
          </p:nvPr>
        </p:nvSpPr>
        <p:spPr>
          <a:xfrm>
            <a:off x="2773599" y="1162050"/>
            <a:ext cx="7796540" cy="5124450"/>
          </a:xfrm>
        </p:spPr>
        <p:txBody>
          <a:bodyPr>
            <a:normAutofit fontScale="77500" lnSpcReduction="20000"/>
          </a:bodyPr>
          <a:lstStyle/>
          <a:p>
            <a:r>
              <a:rPr lang="ru-RU" dirty="0"/>
              <a:t>Гражданин вправе переменить свое имя в порядке, установленном ст. ст. 58 - 63 Федерального закона от 15 ноября 1997 г. N 143-ФЗ "Об актах гражданского состояния". Перемена имени регистрируется органом записи актов гражданского состояния по месту жительства или по месту государственной регистрации рождения лица по его заявлению. </a:t>
            </a:r>
          </a:p>
          <a:p>
            <a:r>
              <a:rPr lang="ru-RU" dirty="0"/>
              <a:t>Право на перемену имени предоставляется лицу, достигшему 14-летнего возраста. Причем несовершеннолетнему, не приобретшему полной дееспособности, на перемену имени необходимо согласие обоих родителей, усыновителей или попечителя, при отсутствии такого согласия перемена имени осуществляется на основании решения суда.</a:t>
            </a:r>
            <a:endParaRPr lang="ru-RU" b="1" dirty="0"/>
          </a:p>
          <a:p>
            <a:r>
              <a:rPr lang="ru-RU" dirty="0"/>
              <a:t>Местом жительства гражданина признается место, где он постоянно или преимущественно проживает (п. 1 ст. 20 ГК РФ). Местом жительства несовершеннолетних, не достигших 14 лет, признается место жительства их законных представителей - родителей, усыновителей или опекунов. Местом жительства недееспособных граждан, находящихся под опекой, признается место жительства их опекунов.</a:t>
            </a:r>
            <a:endParaRPr lang="ru-RU" b="1" dirty="0"/>
          </a:p>
          <a:p>
            <a:endParaRPr lang="ru-RU" dirty="0"/>
          </a:p>
        </p:txBody>
      </p:sp>
    </p:spTree>
    <p:extLst>
      <p:ext uri="{BB962C8B-B14F-4D97-AF65-F5344CB8AC3E}">
        <p14:creationId xmlns="" xmlns:p14="http://schemas.microsoft.com/office/powerpoint/2010/main" val="2021369950"/>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95F3A62-A8DE-4BF0-8210-08E91EE8A296}"/>
              </a:ext>
            </a:extLst>
          </p:cNvPr>
          <p:cNvSpPr>
            <a:spLocks noGrp="1"/>
          </p:cNvSpPr>
          <p:nvPr>
            <p:ph idx="1"/>
          </p:nvPr>
        </p:nvSpPr>
        <p:spPr>
          <a:xfrm>
            <a:off x="2773599" y="2076450"/>
            <a:ext cx="7796540" cy="3973494"/>
          </a:xfrm>
        </p:spPr>
        <p:txBody>
          <a:bodyPr>
            <a:normAutofit fontScale="92500" lnSpcReduction="10000"/>
          </a:bodyPr>
          <a:lstStyle/>
          <a:p>
            <a:r>
              <a:rPr lang="ru-RU" dirty="0"/>
              <a:t>2) передавать свои права и обязанности по договору аренды другому лицу (перенаем), вследствие такой сделки место арендатора занимает другое лицо, а отношения прежнего арендатора с арендодателем прекращаются;</a:t>
            </a:r>
            <a:endParaRPr lang="ru-RU" b="1" dirty="0"/>
          </a:p>
          <a:p>
            <a:r>
              <a:rPr lang="ru-RU" dirty="0"/>
              <a:t>3) предоставлять арендованное имущество в безвозмездное пользование;</a:t>
            </a:r>
            <a:endParaRPr lang="ru-RU" b="1" dirty="0"/>
          </a:p>
          <a:p>
            <a:r>
              <a:rPr lang="ru-RU" dirty="0"/>
              <a:t>4) передавать арендные права в залог;</a:t>
            </a:r>
            <a:endParaRPr lang="ru-RU" b="1" dirty="0"/>
          </a:p>
          <a:p>
            <a:r>
              <a:rPr lang="ru-RU" dirty="0"/>
              <a:t>5) вносить арендные права в качестве вклада в уставный капитал хозяйственных товариществ и обществ или паевого взноса в производственный кооператив.</a:t>
            </a:r>
            <a:endParaRPr lang="ru-RU" b="1" dirty="0"/>
          </a:p>
          <a:p>
            <a:endParaRPr lang="ru-RU" dirty="0"/>
          </a:p>
        </p:txBody>
      </p:sp>
    </p:spTree>
    <p:extLst>
      <p:ext uri="{BB962C8B-B14F-4D97-AF65-F5344CB8AC3E}">
        <p14:creationId xmlns="" xmlns:p14="http://schemas.microsoft.com/office/powerpoint/2010/main" val="1520295887"/>
      </p:ext>
    </p:extLst>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8A678C1-524C-469F-AF73-870A3F8B7E10}"/>
              </a:ext>
            </a:extLst>
          </p:cNvPr>
          <p:cNvSpPr>
            <a:spLocks noGrp="1"/>
          </p:cNvSpPr>
          <p:nvPr>
            <p:ph idx="1"/>
          </p:nvPr>
        </p:nvSpPr>
        <p:spPr/>
        <p:txBody>
          <a:bodyPr>
            <a:normAutofit fontScale="70000" lnSpcReduction="20000"/>
          </a:bodyPr>
          <a:lstStyle/>
          <a:p>
            <a:r>
              <a:rPr lang="ru-RU" b="1" dirty="0"/>
              <a:t>Расторжение договора аренды</a:t>
            </a:r>
          </a:p>
          <a:p>
            <a:r>
              <a:rPr lang="ru-RU" dirty="0"/>
              <a:t>Статьи 619 и 620 ГК РФ предусматривают расторжение договора аренды в судебном порядке при наличии указанных в них оснований. Данные основания были рассмотрены при анализе обязанностей сторон. Договором аренды могут быть установлены и другие основания досрочного расторжения договора, причем как связанные с нарушением договора одной из сторон, так и не связанные с такими нарушениями (например, в случае возникновения необходимости в использовании имущества для самого арендодателя) </a:t>
            </a:r>
            <a:endParaRPr lang="ru-RU" b="1" dirty="0"/>
          </a:p>
          <a:p>
            <a:r>
              <a:rPr lang="ru-RU" dirty="0"/>
              <a:t>До обращения в суд с иском о расторжении договора арендодатель обязан направить арендатору письменное предупреждение о необходимости исполнения им обязательства в разумный срок. Если арендатор устранит допущенные нарушения, то арендодатель не сможет потребовать досрочного расторжения договора. При неисполнении арендатором своих обязательств в срок, указанный в предупреждении, арендодатель до обращения в суд обязан в соответствии со ст. 452 ГК РФ направить арендатору предложение о расторжении договора.</a:t>
            </a:r>
            <a:endParaRPr lang="ru-RU" b="1" dirty="0"/>
          </a:p>
          <a:p>
            <a:endParaRPr lang="ru-RU" dirty="0"/>
          </a:p>
        </p:txBody>
      </p:sp>
    </p:spTree>
    <p:extLst>
      <p:ext uri="{BB962C8B-B14F-4D97-AF65-F5344CB8AC3E}">
        <p14:creationId xmlns="" xmlns:p14="http://schemas.microsoft.com/office/powerpoint/2010/main" val="438240055"/>
      </p:ext>
    </p:extLst>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FB85BB4-29C5-4619-8CF9-2CC9FECEFD17}"/>
              </a:ext>
            </a:extLst>
          </p:cNvPr>
          <p:cNvSpPr>
            <a:spLocks noGrp="1"/>
          </p:cNvSpPr>
          <p:nvPr>
            <p:ph idx="1"/>
          </p:nvPr>
        </p:nvSpPr>
        <p:spPr>
          <a:xfrm>
            <a:off x="2621199" y="1537766"/>
            <a:ext cx="7796540" cy="3997828"/>
          </a:xfrm>
        </p:spPr>
        <p:txBody>
          <a:bodyPr>
            <a:normAutofit fontScale="85000" lnSpcReduction="20000"/>
          </a:bodyPr>
          <a:lstStyle/>
          <a:p>
            <a:r>
              <a:rPr lang="ru-RU" dirty="0"/>
              <a:t>Арендатор также может обратиться в суд с требованием о расторжении договора при условии соблюдения досудебного порядка урегулирования спора, предусмотренного ст. 452 ГК РФ. В отличие от арендодателя, он не обязан предупреждать о необходимости устранения допущенных нарушений.</a:t>
            </a:r>
            <a:endParaRPr lang="ru-RU" b="1" dirty="0"/>
          </a:p>
          <a:p>
            <a:r>
              <a:rPr lang="ru-RU" dirty="0"/>
              <a:t>Установление специальных правил о расторжении договора аренды (ст. ст. 619, 620 ГК РФ) не исключает применение общих норм гл. 29 ГК РФ. Суд может расторгнуть договор при наличии иных нарушений условий договора одной из сторон, если признает такие нарушения существенными (например, внесение арендной платы не в полном объеме). Кроме того, стороны в договоре могут предусмотреть основания для одностороннего расторжения договора во внесудебном порядке.</a:t>
            </a:r>
            <a:endParaRPr lang="ru-RU" b="1" dirty="0"/>
          </a:p>
          <a:p>
            <a:endParaRPr lang="ru-RU" dirty="0"/>
          </a:p>
        </p:txBody>
      </p:sp>
    </p:spTree>
    <p:extLst>
      <p:ext uri="{BB962C8B-B14F-4D97-AF65-F5344CB8AC3E}">
        <p14:creationId xmlns="" xmlns:p14="http://schemas.microsoft.com/office/powerpoint/2010/main" val="567681691"/>
      </p:ext>
    </p:extLst>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9943421-7717-44D7-B38C-98A274598594}"/>
              </a:ext>
            </a:extLst>
          </p:cNvPr>
          <p:cNvSpPr>
            <a:spLocks noGrp="1"/>
          </p:cNvSpPr>
          <p:nvPr>
            <p:ph idx="1"/>
          </p:nvPr>
        </p:nvSpPr>
        <p:spPr>
          <a:xfrm>
            <a:off x="2773599" y="2052117"/>
            <a:ext cx="7796540" cy="3462858"/>
          </a:xfrm>
        </p:spPr>
        <p:txBody>
          <a:bodyPr>
            <a:normAutofit fontScale="77500" lnSpcReduction="20000"/>
          </a:bodyPr>
          <a:lstStyle/>
          <a:p>
            <a:r>
              <a:rPr lang="ru-RU" b="1" dirty="0"/>
              <a:t>Отдельные виды договора аренды</a:t>
            </a:r>
          </a:p>
          <a:p>
            <a:r>
              <a:rPr lang="ru-RU" dirty="0"/>
              <a:t>В качестве отдельных видов договора аренды выделены прокат, аренда транспортных средств, аренда зданий и сооружений, аренда предприятий, финансовая аренда. </a:t>
            </a:r>
          </a:p>
          <a:p>
            <a:r>
              <a:rPr lang="ru-RU" dirty="0"/>
              <a:t>Причем законодатель терминологически различает отдельные виды договора аренды (прокат, финансовая аренда) и договоры аренды отдельных видов имущества (аренда транспортных средств, аренда зданий и сооружений, аренда предприятий). </a:t>
            </a:r>
          </a:p>
          <a:p>
            <a:r>
              <a:rPr lang="ru-RU" dirty="0"/>
              <a:t>Согласно ст. 625 ГК РФ общие положения об аренде применяются к данным видам договора аренды, если иное не установлено специальными нормами об этих договорах.</a:t>
            </a:r>
            <a:endParaRPr lang="ru-RU" b="1" dirty="0"/>
          </a:p>
          <a:p>
            <a:endParaRPr lang="ru-RU" dirty="0"/>
          </a:p>
        </p:txBody>
      </p:sp>
    </p:spTree>
    <p:extLst>
      <p:ext uri="{BB962C8B-B14F-4D97-AF65-F5344CB8AC3E}">
        <p14:creationId xmlns="" xmlns:p14="http://schemas.microsoft.com/office/powerpoint/2010/main" val="4247225791"/>
      </p:ext>
    </p:extLst>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A073E2E-4DCA-4366-A022-A0C19DBEE286}"/>
              </a:ext>
            </a:extLst>
          </p:cNvPr>
          <p:cNvSpPr>
            <a:spLocks noGrp="1"/>
          </p:cNvSpPr>
          <p:nvPr>
            <p:ph idx="1"/>
          </p:nvPr>
        </p:nvSpPr>
        <p:spPr>
          <a:xfrm>
            <a:off x="2773599" y="962025"/>
            <a:ext cx="7796540" cy="5087919"/>
          </a:xfrm>
        </p:spPr>
        <p:txBody>
          <a:bodyPr>
            <a:normAutofit fontScale="77500" lnSpcReduction="20000"/>
          </a:bodyPr>
          <a:lstStyle/>
          <a:p>
            <a:r>
              <a:rPr lang="ru-RU" dirty="0"/>
              <a:t>Договор проката - это соглашение, в силу которого арендодатель, осуществляющий сдачу имущества в аренду в качестве постоянной предпринимательской деятельности, обязуется предоставить арендатору движимое имущество за плату во временное владение и пользование (ст. 626 ГК РФ). Отличительные признаки договора проката:</a:t>
            </a:r>
            <a:endParaRPr lang="ru-RU" b="1" dirty="0"/>
          </a:p>
          <a:p>
            <a:r>
              <a:rPr lang="ru-RU" dirty="0"/>
              <a:t>1. Арендодателем по данному договору выступает предприниматель (коммерческая организация, индивидуальный предприниматель), для которого сдача имущества в аренду является постоянным видом деятельности. На стороне арендатора может выступать любое лицо.</a:t>
            </a:r>
            <a:endParaRPr lang="ru-RU" b="1" dirty="0"/>
          </a:p>
          <a:p>
            <a:r>
              <a:rPr lang="ru-RU" dirty="0"/>
              <a:t>2. Предметом договора проката может быть только движимое имущество.</a:t>
            </a:r>
            <a:endParaRPr lang="ru-RU" b="1" dirty="0"/>
          </a:p>
          <a:p>
            <a:r>
              <a:rPr lang="ru-RU" dirty="0"/>
              <a:t>3. Согласно </a:t>
            </a:r>
            <a:r>
              <a:rPr lang="ru-RU" dirty="0" err="1"/>
              <a:t>абз</a:t>
            </a:r>
            <a:r>
              <a:rPr lang="ru-RU" dirty="0"/>
              <a:t>. 2 п. 1 ст. 626 ГК РФ имущество, которое предоставляется по этому договору, используется для потребительских целей, если иное не предусмотрено договором или не вытекает из существа обязательства. В связи с этим арендаторами по данному договору являются в основном граждане, которые используют имущество для личного, семейного, домашнего использования. К таким отношениям применяется законодательство о защите прав потребителей.</a:t>
            </a:r>
            <a:endParaRPr lang="ru-RU" b="1" dirty="0"/>
          </a:p>
          <a:p>
            <a:endParaRPr lang="ru-RU" dirty="0"/>
          </a:p>
        </p:txBody>
      </p:sp>
    </p:spTree>
    <p:extLst>
      <p:ext uri="{BB962C8B-B14F-4D97-AF65-F5344CB8AC3E}">
        <p14:creationId xmlns="" xmlns:p14="http://schemas.microsoft.com/office/powerpoint/2010/main" val="1473858372"/>
      </p:ext>
    </p:extLst>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31E7310-5FC6-4B25-844B-9BFF5A2B7B77}"/>
              </a:ext>
            </a:extLst>
          </p:cNvPr>
          <p:cNvSpPr>
            <a:spLocks noGrp="1"/>
          </p:cNvSpPr>
          <p:nvPr>
            <p:ph idx="1"/>
          </p:nvPr>
        </p:nvSpPr>
        <p:spPr>
          <a:xfrm>
            <a:off x="2773599" y="1295400"/>
            <a:ext cx="7796540" cy="4754544"/>
          </a:xfrm>
        </p:spPr>
        <p:txBody>
          <a:bodyPr>
            <a:normAutofit fontScale="85000" lnSpcReduction="10000"/>
          </a:bodyPr>
          <a:lstStyle/>
          <a:p>
            <a:r>
              <a:rPr lang="ru-RU" dirty="0"/>
              <a:t>Нормы, регулирующие договор проката, являются в основном императивными. Договор проката - это публичный договор, арендодатель при наличии у него возможности предоставить в прокат имущество не имеет права отказать в заключении договора обратившемуся к нему лицу, установить в нем различные условия для разных арендаторов и т.п. (ст. 426 ГК РФ). Форма договора - письменная.</a:t>
            </a:r>
            <a:endParaRPr lang="ru-RU" b="1" dirty="0"/>
          </a:p>
          <a:p>
            <a:r>
              <a:rPr lang="ru-RU" dirty="0"/>
              <a:t>Договор проката не может быть заключен на неопределенный срок. Максимальный его срок установлен в императивном порядке и равен 1 году (п. 1 ст. 627 ГК РФ). Правила о возобновлении договора аренды на неопределенный срок и о преимущественном праве арендатора на возобновление договора аренды к договору проката не применяются (п. 2 ст. 627 ГК РФ). Арендатор может отказаться от договора проката в любое время при условии письменного предупреждения об этом арендодателя не менее чем за 10 дней (п. 3 ст. 627 ГК РФ).</a:t>
            </a:r>
            <a:endParaRPr lang="ru-RU" b="1" dirty="0"/>
          </a:p>
          <a:p>
            <a:endParaRPr lang="ru-RU" dirty="0"/>
          </a:p>
        </p:txBody>
      </p:sp>
    </p:spTree>
    <p:extLst>
      <p:ext uri="{BB962C8B-B14F-4D97-AF65-F5344CB8AC3E}">
        <p14:creationId xmlns="" xmlns:p14="http://schemas.microsoft.com/office/powerpoint/2010/main" val="524958045"/>
      </p:ext>
    </p:extLst>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F9FC2C4-7009-4A59-9CC3-151188D8A8B3}"/>
              </a:ext>
            </a:extLst>
          </p:cNvPr>
          <p:cNvSpPr>
            <a:spLocks noGrp="1"/>
          </p:cNvSpPr>
          <p:nvPr>
            <p:ph idx="1"/>
          </p:nvPr>
        </p:nvSpPr>
        <p:spPr/>
        <p:txBody>
          <a:bodyPr>
            <a:normAutofit fontScale="85000" lnSpcReduction="10000"/>
          </a:bodyPr>
          <a:lstStyle/>
          <a:p>
            <a:r>
              <a:rPr lang="ru-RU" dirty="0"/>
              <a:t>Договор аренды (фрахтования на время) транспортного средства - это соглашение, в силу которого арендодатель предоставляет арендатору транспортное средство за плату во временное владение и пользование без оказания услуг по управлению им и его технической эксплуатации (без экипажа) либо оказывает своими силами услуги по управлению и технической эксплуатации (с экипажем).</a:t>
            </a:r>
            <a:endParaRPr lang="ru-RU" b="1" dirty="0"/>
          </a:p>
          <a:p>
            <a:r>
              <a:rPr lang="ru-RU" dirty="0"/>
              <a:t>Квалифицирующим признаком данного договора является его предмет - транспортное средство, представляющее собой сложное техническое устройство, предназначенное для передвижения в пространстве (по земле, воде, воздуху). Соответственно, выделяют наземный (автомобильный, железнодорожный), водный (речной, морской) и воздушный транспорт.</a:t>
            </a:r>
            <a:endParaRPr lang="ru-RU" b="1" dirty="0"/>
          </a:p>
          <a:p>
            <a:endParaRPr lang="ru-RU" dirty="0"/>
          </a:p>
        </p:txBody>
      </p:sp>
    </p:spTree>
    <p:extLst>
      <p:ext uri="{BB962C8B-B14F-4D97-AF65-F5344CB8AC3E}">
        <p14:creationId xmlns="" xmlns:p14="http://schemas.microsoft.com/office/powerpoint/2010/main" val="2158282067"/>
      </p:ext>
    </p:extLst>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8BCF5BD-7AC1-42ED-82A3-75950AE1DFBA}"/>
              </a:ext>
            </a:extLst>
          </p:cNvPr>
          <p:cNvSpPr>
            <a:spLocks noGrp="1"/>
          </p:cNvSpPr>
          <p:nvPr>
            <p:ph idx="1"/>
          </p:nvPr>
        </p:nvSpPr>
        <p:spPr>
          <a:xfrm>
            <a:off x="2773599" y="685799"/>
            <a:ext cx="7796540" cy="5610225"/>
          </a:xfrm>
        </p:spPr>
        <p:txBody>
          <a:bodyPr>
            <a:normAutofit fontScale="77500" lnSpcReduction="20000"/>
          </a:bodyPr>
          <a:lstStyle/>
          <a:p>
            <a:r>
              <a:rPr lang="ru-RU" dirty="0"/>
              <a:t>Договор аренды транспортного средства имеет 2 разновидности: </a:t>
            </a:r>
          </a:p>
          <a:p>
            <a:r>
              <a:rPr lang="ru-RU" dirty="0"/>
              <a:t>1) договор аренды транспортного средства с экипажем, т.е. с предоставлением услуг по управлению и технической эксплуатации; </a:t>
            </a:r>
          </a:p>
          <a:p>
            <a:r>
              <a:rPr lang="ru-RU" dirty="0"/>
              <a:t>2) договор аренды транспортного средства без экипажа, т.е. без предоставления указанных услуг. К договору аренды транспортных средств не применяются общие правила ст. 621 ГК РФ о возобновлении договора аренды на неопределенный срок и о преимущественном праве арендатора на заключение договора аренды на новый срок.</a:t>
            </a:r>
            <a:endParaRPr lang="ru-RU" b="1" dirty="0"/>
          </a:p>
          <a:p>
            <a:r>
              <a:rPr lang="ru-RU" dirty="0"/>
              <a:t>Договор аренды транспортного средства заключается в простой письменной форме независимо от срока; если предметом договора является транспортное средство, отнесенное законом к категории недвижимых вещей, договор государственной регистрации не подлежит.</a:t>
            </a:r>
            <a:endParaRPr lang="ru-RU" b="1" dirty="0"/>
          </a:p>
          <a:p>
            <a:r>
              <a:rPr lang="ru-RU" dirty="0"/>
              <a:t>Арендатор вправе сдавать арендованное транспортное средство в субаренду без согласия арендодателя, от своего имени заключать с третьими лицами договоры перевозки и иные договоры, если они не противоречат определенным в договоре целям использования транспортного средства либо его назначению.</a:t>
            </a:r>
            <a:endParaRPr lang="ru-RU" b="1" dirty="0"/>
          </a:p>
          <a:p>
            <a:endParaRPr lang="ru-RU" dirty="0"/>
          </a:p>
        </p:txBody>
      </p:sp>
    </p:spTree>
    <p:extLst>
      <p:ext uri="{BB962C8B-B14F-4D97-AF65-F5344CB8AC3E}">
        <p14:creationId xmlns="" xmlns:p14="http://schemas.microsoft.com/office/powerpoint/2010/main" val="2356797919"/>
      </p:ext>
    </p:extLst>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AE12979-DB8C-43FE-8C29-E39713F17082}"/>
              </a:ext>
            </a:extLst>
          </p:cNvPr>
          <p:cNvSpPr>
            <a:spLocks noGrp="1"/>
          </p:cNvSpPr>
          <p:nvPr>
            <p:ph idx="1"/>
          </p:nvPr>
        </p:nvSpPr>
        <p:spPr>
          <a:xfrm>
            <a:off x="2773599" y="1152525"/>
            <a:ext cx="7796540" cy="5181600"/>
          </a:xfrm>
        </p:spPr>
        <p:txBody>
          <a:bodyPr>
            <a:normAutofit fontScale="85000" lnSpcReduction="20000"/>
          </a:bodyPr>
          <a:lstStyle/>
          <a:p>
            <a:r>
              <a:rPr lang="ru-RU" dirty="0"/>
              <a:t>ГК РФ в качестве отдельных видов договора аренды выделяет аренду зданий, сооружений и аренду предприятий. Аренда иного недвижимого имущества регулируется общими положениями об аренде, а также специальными нормами, посвященными аренде отдельных видов недвижимости.</a:t>
            </a:r>
            <a:endParaRPr lang="ru-RU" b="1" dirty="0"/>
          </a:p>
          <a:p>
            <a:r>
              <a:rPr lang="ru-RU" dirty="0"/>
              <a:t>Договор аренды здания, сооружения - это соглашение, в силу которого арендодатель обязуется передать во временное владение и пользование или во временное пользование арендатору здание или сооружение, а арендатор обязуется вносить арендную плату (п. 1 ст. 650 ГК РФ).</a:t>
            </a:r>
            <a:endParaRPr lang="ru-RU" b="1" dirty="0"/>
          </a:p>
          <a:p>
            <a:r>
              <a:rPr lang="ru-RU" dirty="0"/>
              <a:t>Квалифицирующим признаком данного договора является его предмет - здание или сооружение, которые неразрывно связаны с землей, являются недвижимым имуществом. Поэтому арендатор здания или сооружения приобретает также право на пользование в течение срока аренды той частью земельного участка, которая занята этой недвижимостью и необходима для ее использования (п. 1 ст. 652 ГК РФ).</a:t>
            </a:r>
            <a:endParaRPr lang="ru-RU" b="1" dirty="0"/>
          </a:p>
          <a:p>
            <a:endParaRPr lang="ru-RU" dirty="0"/>
          </a:p>
        </p:txBody>
      </p:sp>
    </p:spTree>
    <p:extLst>
      <p:ext uri="{BB962C8B-B14F-4D97-AF65-F5344CB8AC3E}">
        <p14:creationId xmlns="" xmlns:p14="http://schemas.microsoft.com/office/powerpoint/2010/main" val="1491809242"/>
      </p:ext>
    </p:extLst>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761E751-D961-421E-8E21-3C31880FB373}"/>
              </a:ext>
            </a:extLst>
          </p:cNvPr>
          <p:cNvSpPr>
            <a:spLocks noGrp="1"/>
          </p:cNvSpPr>
          <p:nvPr>
            <p:ph idx="1"/>
          </p:nvPr>
        </p:nvSpPr>
        <p:spPr>
          <a:xfrm>
            <a:off x="2773599" y="1181100"/>
            <a:ext cx="7796540" cy="4868844"/>
          </a:xfrm>
        </p:spPr>
        <p:txBody>
          <a:bodyPr>
            <a:normAutofit fontScale="85000" lnSpcReduction="20000"/>
          </a:bodyPr>
          <a:lstStyle/>
          <a:p>
            <a:r>
              <a:rPr lang="ru-RU" dirty="0"/>
              <a:t>Здания, а также находящиеся в них помещения, в зависимости от их назначения делятся на жилые и нежилые. Арендаторами нежилых зданий (помещений) могут быть как юридические лица, так и граждане, в то время как по договору аренды жилые дома (помещения) могут быть переданы в пользование только юридическим лицам, поскольку в отношении граждан предусмотрен самостоятельный договор найма жилого помещения.</a:t>
            </a:r>
            <a:endParaRPr lang="ru-RU" b="1" dirty="0"/>
          </a:p>
          <a:p>
            <a:r>
              <a:rPr lang="ru-RU" dirty="0"/>
              <a:t>Помимо предмета, существенным условием договора является условие об арендной плате. При отсутствии данного условия договор аренды здания или сооружения считается незаключенным.</a:t>
            </a:r>
            <a:endParaRPr lang="ru-RU" b="1" dirty="0"/>
          </a:p>
          <a:p>
            <a:r>
              <a:rPr lang="ru-RU" dirty="0"/>
              <a:t>Так же как и в договоре продажи недвижимости, арендная плата, предусмотренная в договоре за пользование зданием (сооружением), включает и плату за пользование земельным участком, на котором оно расположено (или передаваемой вместе с ним соответствующей частью участка), если иное не установлено законом или договором (п. 2 ст. 654 ГК РФ).</a:t>
            </a:r>
            <a:endParaRPr lang="ru-RU" b="1" dirty="0"/>
          </a:p>
          <a:p>
            <a:endParaRPr lang="ru-RU" dirty="0"/>
          </a:p>
        </p:txBody>
      </p:sp>
    </p:spTree>
    <p:extLst>
      <p:ext uri="{BB962C8B-B14F-4D97-AF65-F5344CB8AC3E}">
        <p14:creationId xmlns="" xmlns:p14="http://schemas.microsoft.com/office/powerpoint/2010/main" val="22022640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19D05B6-4DDF-4C25-A580-64551BCB6FFC}"/>
              </a:ext>
            </a:extLst>
          </p:cNvPr>
          <p:cNvSpPr>
            <a:spLocks noGrp="1"/>
          </p:cNvSpPr>
          <p:nvPr>
            <p:ph idx="1"/>
          </p:nvPr>
        </p:nvSpPr>
        <p:spPr>
          <a:xfrm>
            <a:off x="2754549" y="1133475"/>
            <a:ext cx="7796540" cy="5905500"/>
          </a:xfrm>
        </p:spPr>
        <p:txBody>
          <a:bodyPr>
            <a:normAutofit fontScale="85000" lnSpcReduction="20000"/>
          </a:bodyPr>
          <a:lstStyle/>
          <a:p>
            <a:r>
              <a:rPr lang="ru-RU" b="1" dirty="0"/>
              <a:t>1.5.2 Правоспособность гражданина</a:t>
            </a:r>
          </a:p>
          <a:p>
            <a:r>
              <a:rPr lang="ru-RU" dirty="0"/>
              <a:t>Под правоспособностью понимается способность иметь гражданские права и нести обязанности. Правоспособность гражданина возникает в момент его рождения и прекращается смертью (п. п. 1, 2 ст. 17 ГК РФ).</a:t>
            </a:r>
            <a:endParaRPr lang="ru-RU" b="1" dirty="0"/>
          </a:p>
          <a:p>
            <a:r>
              <a:rPr lang="ru-RU" dirty="0"/>
              <a:t>Граждане могут иметь любые гражданские права и обязанности, не запрещенные законом и не противоречащие общим началам и смыслу гражданского законодательства.</a:t>
            </a:r>
            <a:endParaRPr lang="ru-RU" b="1" dirty="0"/>
          </a:p>
          <a:p>
            <a:r>
              <a:rPr lang="ru-RU" dirty="0"/>
              <a:t>Содержание правоспособности конкретизируется в ст. 18 ГК РФ, согласно которой граждане могут: иметь имущество на праве собственности; наследовать и завещать имущество; совершать любые не противоречащие закону сделки и участвовать в обязательствах; иметь права авторов произведений науки, литературы и искусства, изобретений и иных охраняемых законом результатов интеллектуальной деятельности; заниматься предпринимательской и любой иной не запрещенной законом деятельностью; создавать юридические лица самостоятельно или совместно с другими гражданами и юридическими лицами; избирать место жительства. Следует подчеркнуть, что этот перечень не носит исчерпывающего характера.</a:t>
            </a:r>
            <a:endParaRPr lang="ru-RU" b="1" dirty="0"/>
          </a:p>
          <a:p>
            <a:endParaRPr lang="ru-RU" b="1" dirty="0"/>
          </a:p>
          <a:p>
            <a:endParaRPr lang="ru-RU" b="1" dirty="0"/>
          </a:p>
        </p:txBody>
      </p:sp>
    </p:spTree>
    <p:extLst>
      <p:ext uri="{BB962C8B-B14F-4D97-AF65-F5344CB8AC3E}">
        <p14:creationId xmlns="" xmlns:p14="http://schemas.microsoft.com/office/powerpoint/2010/main" val="4139760856"/>
      </p:ext>
    </p:extLst>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81686F9-BB69-4005-93F9-27C7CAD52313}"/>
              </a:ext>
            </a:extLst>
          </p:cNvPr>
          <p:cNvSpPr>
            <a:spLocks noGrp="1"/>
          </p:cNvSpPr>
          <p:nvPr>
            <p:ph idx="1"/>
          </p:nvPr>
        </p:nvSpPr>
        <p:spPr>
          <a:xfrm>
            <a:off x="2773599" y="1266825"/>
            <a:ext cx="7796540" cy="4783119"/>
          </a:xfrm>
        </p:spPr>
        <p:txBody>
          <a:bodyPr>
            <a:normAutofit fontScale="85000" lnSpcReduction="10000"/>
          </a:bodyPr>
          <a:lstStyle/>
          <a:p>
            <a:r>
              <a:rPr lang="ru-RU" dirty="0"/>
              <a:t>Форма договора - письменная. Он заключается путем составления одного документа, подписанного сторонами. Несоблюдение формы договора влечет его недействительность. Договор аренды на срок не менее года подлежит государственной регистрации и считается заключенным с момента такой регистрации (ст. 651 ГК РФ).</a:t>
            </a:r>
            <a:endParaRPr lang="ru-RU" b="1" dirty="0"/>
          </a:p>
          <a:p>
            <a:r>
              <a:rPr lang="ru-RU" dirty="0"/>
              <a:t>Передача арендодателем здания или сооружения и принятие его арендатором производится по передаточному акту или иному документу о передаче, подписанному сторонами.</a:t>
            </a:r>
            <a:endParaRPr lang="ru-RU" b="1" dirty="0"/>
          </a:p>
          <a:p>
            <a:r>
              <a:rPr lang="ru-RU" dirty="0"/>
              <a:t>Договор аренды предприятия - это соглашение, в силу которого арендодатель обязуется предоставить арендатору во временное владение и пользование предприятие в целом как имущественный комплекс, используемый для осуществления предпринимательской деятельности, а арендатор обязуется вносить арендную плату (п. 1 ст. 656 ГК РФ).</a:t>
            </a:r>
            <a:endParaRPr lang="ru-RU" b="1" dirty="0"/>
          </a:p>
          <a:p>
            <a:endParaRPr lang="ru-RU" dirty="0"/>
          </a:p>
        </p:txBody>
      </p:sp>
    </p:spTree>
    <p:extLst>
      <p:ext uri="{BB962C8B-B14F-4D97-AF65-F5344CB8AC3E}">
        <p14:creationId xmlns="" xmlns:p14="http://schemas.microsoft.com/office/powerpoint/2010/main" val="3161338154"/>
      </p:ext>
    </p:extLst>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8E601CE4-80D1-4A95-85B3-E8C8C554C8CB}"/>
              </a:ext>
            </a:extLst>
          </p:cNvPr>
          <p:cNvSpPr>
            <a:spLocks noGrp="1"/>
          </p:cNvSpPr>
          <p:nvPr>
            <p:ph idx="1"/>
          </p:nvPr>
        </p:nvSpPr>
        <p:spPr>
          <a:xfrm>
            <a:off x="2773599" y="1095375"/>
            <a:ext cx="7796540" cy="4954569"/>
          </a:xfrm>
        </p:spPr>
        <p:txBody>
          <a:bodyPr>
            <a:normAutofit fontScale="85000" lnSpcReduction="10000"/>
          </a:bodyPr>
          <a:lstStyle/>
          <a:p>
            <a:r>
              <a:rPr lang="ru-RU" dirty="0"/>
              <a:t>В составе предприятия в обязательном порядке передаются основные средства - земельные участки, здания, сооружения, оборудование и т.д. Оборотные средства (запасы сырья, топлива, материалов и т.п.), права пользования землей, водой, зданиями, сооружениями и оборудованием, принадлежащими другим лицам, иные имущественные права арендодателя, права на обозначения, индивидуализирующие деятельность предприятия, и другие исключительные права передаются в порядке, на условиях и в пределах, определяемых договором. Кроме того, арендодатель обязан уступить арендатору права требования и перевести на него долги, относящиеся к предприятию.</a:t>
            </a:r>
            <a:endParaRPr lang="ru-RU" b="1" dirty="0"/>
          </a:p>
          <a:p>
            <a:r>
              <a:rPr lang="ru-RU" dirty="0"/>
              <a:t>Форма договора - письменная в виде одного документа, подписанного сторонами (п. 1 ст. 658 ГК РФ). Договор аренды предприятия подлежит государственной регистрации независимо от его срока и считается заключенным с момента такой регистрации. Несоблюдение формы договора влечет его недействительность.</a:t>
            </a:r>
            <a:endParaRPr lang="ru-RU" b="1" dirty="0"/>
          </a:p>
          <a:p>
            <a:endParaRPr lang="ru-RU" dirty="0"/>
          </a:p>
        </p:txBody>
      </p:sp>
    </p:spTree>
    <p:extLst>
      <p:ext uri="{BB962C8B-B14F-4D97-AF65-F5344CB8AC3E}">
        <p14:creationId xmlns="" xmlns:p14="http://schemas.microsoft.com/office/powerpoint/2010/main" val="3344340462"/>
      </p:ext>
    </p:extLst>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FEFD84D-A9C7-4BF8-A62C-F0C0E48294A6}"/>
              </a:ext>
            </a:extLst>
          </p:cNvPr>
          <p:cNvSpPr>
            <a:spLocks noGrp="1"/>
          </p:cNvSpPr>
          <p:nvPr>
            <p:ph idx="1"/>
          </p:nvPr>
        </p:nvSpPr>
        <p:spPr>
          <a:xfrm>
            <a:off x="2773599" y="1514475"/>
            <a:ext cx="7796540" cy="4535469"/>
          </a:xfrm>
        </p:spPr>
        <p:txBody>
          <a:bodyPr>
            <a:normAutofit fontScale="77500" lnSpcReduction="20000"/>
          </a:bodyPr>
          <a:lstStyle/>
          <a:p>
            <a:r>
              <a:rPr lang="ru-RU" dirty="0"/>
              <a:t>Передача предприятия арендатору производится по передаточному акту. Подготовить предприятие к передаче, составить и представить на подпись этот акт обязан арендодатель за свой счет, если иное не установлено договором аренды (ст. 659 ГК РФ).</a:t>
            </a:r>
            <a:endParaRPr lang="ru-RU" b="1" dirty="0"/>
          </a:p>
          <a:p>
            <a:r>
              <a:rPr lang="ru-RU" dirty="0"/>
              <a:t>Поскольку в состав предприятия входят долги, необходимо письменное уведомление кредиторов по обязательствам, включенным в состав продаваемого предприятия.</a:t>
            </a:r>
            <a:endParaRPr lang="ru-RU" b="1" dirty="0"/>
          </a:p>
          <a:p>
            <a:r>
              <a:rPr lang="ru-RU" dirty="0"/>
              <a:t>Договор финансовой аренды (лизинга) - это соглашение, в силу которого арендодатель (лизингодатель) обязуется приобрести в собственность указанное арендатором (лизингополучателем) имущество у определенного им продавца и предоставить лизингополучателю это имущество за плату во временное владение и пользование для предпринимательских целей. </a:t>
            </a:r>
          </a:p>
          <a:p>
            <a:r>
              <a:rPr lang="ru-RU" dirty="0"/>
              <a:t>Договор лизинга помимо ГК РФ регулируется Федеральным законом от 29 октября 1998 г. N 164-ФЗ "О финансовой аренде (лизинге)".</a:t>
            </a:r>
          </a:p>
        </p:txBody>
      </p:sp>
    </p:spTree>
    <p:extLst>
      <p:ext uri="{BB962C8B-B14F-4D97-AF65-F5344CB8AC3E}">
        <p14:creationId xmlns="" xmlns:p14="http://schemas.microsoft.com/office/powerpoint/2010/main" val="2592435985"/>
      </p:ext>
    </p:extLst>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FE85995-2CF8-42FE-BA51-927B8A27A48B}"/>
              </a:ext>
            </a:extLst>
          </p:cNvPr>
          <p:cNvSpPr>
            <a:spLocks noGrp="1"/>
          </p:cNvSpPr>
          <p:nvPr>
            <p:ph idx="1"/>
          </p:nvPr>
        </p:nvSpPr>
        <p:spPr>
          <a:xfrm>
            <a:off x="2773599" y="1514475"/>
            <a:ext cx="7796540" cy="4535469"/>
          </a:xfrm>
        </p:spPr>
        <p:txBody>
          <a:bodyPr>
            <a:normAutofit fontScale="85000" lnSpcReduction="20000"/>
          </a:bodyPr>
          <a:lstStyle/>
          <a:p>
            <a:r>
              <a:rPr lang="ru-RU" dirty="0"/>
              <a:t>Отличительные черты финансовой аренды (лизинга):</a:t>
            </a:r>
            <a:endParaRPr lang="ru-RU" b="1" dirty="0"/>
          </a:p>
          <a:p>
            <a:r>
              <a:rPr lang="ru-RU" dirty="0"/>
              <a:t>1) на момент заключения договора у лизингодателя отсутствует имущество, передаваемое в аренду. Лизингодатель во исполнение договора приобретает имущество, указанное лизингополучателем, за счет собственных и (или) привлеченных средств, а затем передает его в лизинг;</a:t>
            </a:r>
            <a:endParaRPr lang="ru-RU" b="1" dirty="0"/>
          </a:p>
          <a:p>
            <a:r>
              <a:rPr lang="ru-RU" dirty="0"/>
              <a:t>2) предметом лизинга могут быть любые </a:t>
            </a:r>
            <a:r>
              <a:rPr lang="ru-RU" dirty="0" err="1"/>
              <a:t>непотребляемые</a:t>
            </a:r>
            <a:r>
              <a:rPr lang="ru-RU" dirty="0"/>
              <a:t> вещи, используемые для предпринимательской деятельности, специально приобретенные лизингодателем по указанию лизингополучателя (в том числе здания, сооружения, предприятия, транспортные средства). Не могут быть предметом лизинга земельные участки и другие природные объекты, а также имущество, которое федеральным законом запрещено для свободного обращения и для которого установлен особый порядок обращения (ст. 666 ГК РФ, ст. 3 Федерального закона "О финансовой аренде (лизинге)");</a:t>
            </a:r>
            <a:endParaRPr lang="ru-RU" b="1" dirty="0"/>
          </a:p>
          <a:p>
            <a:endParaRPr lang="ru-RU" dirty="0"/>
          </a:p>
        </p:txBody>
      </p:sp>
    </p:spTree>
    <p:extLst>
      <p:ext uri="{BB962C8B-B14F-4D97-AF65-F5344CB8AC3E}">
        <p14:creationId xmlns="" xmlns:p14="http://schemas.microsoft.com/office/powerpoint/2010/main" val="3188426003"/>
      </p:ext>
    </p:extLst>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FB04C4C-2DF6-4B4B-AB48-D4C50CE8D6AD}"/>
              </a:ext>
            </a:extLst>
          </p:cNvPr>
          <p:cNvSpPr>
            <a:spLocks noGrp="1"/>
          </p:cNvSpPr>
          <p:nvPr>
            <p:ph idx="1"/>
          </p:nvPr>
        </p:nvSpPr>
        <p:spPr>
          <a:xfrm>
            <a:off x="2773599" y="1181100"/>
            <a:ext cx="7796540" cy="5314950"/>
          </a:xfrm>
        </p:spPr>
        <p:txBody>
          <a:bodyPr>
            <a:normAutofit fontScale="77500" lnSpcReduction="20000"/>
          </a:bodyPr>
          <a:lstStyle/>
          <a:p>
            <a:r>
              <a:rPr lang="ru-RU" dirty="0"/>
              <a:t>3) цель финансовой аренды - использование лизингового имущества в предпринимательской деятельности;</a:t>
            </a:r>
            <a:endParaRPr lang="ru-RU" b="1" dirty="0"/>
          </a:p>
          <a:p>
            <a:r>
              <a:rPr lang="ru-RU" dirty="0"/>
              <a:t>4) специфический субъектный состав - помимо лизингодателя и лизингополучателя в лизинговых отношениях участвует продавец имущества. Выбор продавца и предмета аренды по общему правилу осуществляет лизингополучатель, однако договором лизинга может быть предусмотрено, что такой выбор осуществляет лизингодатель. Несмотря на то что продавец имущества не является стороной договора лизинга, а лизингополучатель не является стороной договора купли-продажи имущества, тем не менее они могут предъявлять требования друг к другу в связи с ненадлежащим исполнением этих договоров (например, в связи с несвоевременной передачей или принятием имущества). Поэтому лизингодатель, заключая договор купли-продажи имущества, должен уведомить продавца о том, что имущество предназначено для передачи его в лизинг определенному лицу (ст. 667 ГК РФ). Такое уведомление должно быть совершено в письменной форме, как правило, в виде условия в договоре купли-продажи.</a:t>
            </a:r>
            <a:endParaRPr lang="ru-RU" b="1" dirty="0"/>
          </a:p>
          <a:p>
            <a:r>
              <a:rPr lang="ru-RU" dirty="0"/>
              <a:t>С учетом цели договора лизинга его сторонами выступают предприниматели;</a:t>
            </a:r>
            <a:endParaRPr lang="ru-RU" b="1" dirty="0"/>
          </a:p>
          <a:p>
            <a:endParaRPr lang="ru-RU" dirty="0"/>
          </a:p>
        </p:txBody>
      </p:sp>
    </p:spTree>
    <p:extLst>
      <p:ext uri="{BB962C8B-B14F-4D97-AF65-F5344CB8AC3E}">
        <p14:creationId xmlns="" xmlns:p14="http://schemas.microsoft.com/office/powerpoint/2010/main" val="1370337884"/>
      </p:ext>
    </p:extLst>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70F3257-06D8-4D29-9F15-70749B68FBA6}"/>
              </a:ext>
            </a:extLst>
          </p:cNvPr>
          <p:cNvSpPr>
            <a:spLocks noGrp="1"/>
          </p:cNvSpPr>
          <p:nvPr>
            <p:ph idx="1"/>
          </p:nvPr>
        </p:nvSpPr>
        <p:spPr>
          <a:xfrm>
            <a:off x="2773599" y="790575"/>
            <a:ext cx="7796540" cy="5259369"/>
          </a:xfrm>
        </p:spPr>
        <p:txBody>
          <a:bodyPr>
            <a:normAutofit fontScale="85000" lnSpcReduction="10000"/>
          </a:bodyPr>
          <a:lstStyle/>
          <a:p>
            <a:r>
              <a:rPr lang="ru-RU" dirty="0"/>
              <a:t>5) для договора лизинга характерно специфическое распределение прав и обязанностей сторон, отличное от договора аренды, - освобождение лизингодателя от большинства обязанностей арендодателя (передачу имущества лизингополучателю осуществляет продавец, который отвечает за недостатки имущества; капитальный ремонт производит лизингополучатель) и возложение на лизингополучателя дополнительных обязанностей. </a:t>
            </a:r>
          </a:p>
          <a:p>
            <a:r>
              <a:rPr lang="ru-RU" dirty="0"/>
              <a:t>Лизингодатель несет в основном финансовые права и обязанности: он финансирует приобретение лизингового имущества, имеет право на получение лизинговых платежей, право финансового контроля. Лизинговая деятельность представляет собой вид инвестиционной деятельности по приобретению имущества и передаче его в лизинг. Поэтому данный вид аренды называется финансовая аренда.</a:t>
            </a:r>
            <a:endParaRPr lang="ru-RU" b="1" dirty="0"/>
          </a:p>
          <a:p>
            <a:r>
              <a:rPr lang="ru-RU" dirty="0"/>
              <a:t>Форма договора лизинга независимо от его срока только письменная.</a:t>
            </a:r>
            <a:endParaRPr lang="ru-RU" b="1" dirty="0"/>
          </a:p>
          <a:p>
            <a:endParaRPr lang="ru-RU" dirty="0"/>
          </a:p>
        </p:txBody>
      </p:sp>
    </p:spTree>
    <p:extLst>
      <p:ext uri="{BB962C8B-B14F-4D97-AF65-F5344CB8AC3E}">
        <p14:creationId xmlns="" xmlns:p14="http://schemas.microsoft.com/office/powerpoint/2010/main" val="1878820810"/>
      </p:ext>
    </p:extLst>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40B7271-6DA5-422F-9847-22E5466E5244}"/>
              </a:ext>
            </a:extLst>
          </p:cNvPr>
          <p:cNvSpPr>
            <a:spLocks noGrp="1"/>
          </p:cNvSpPr>
          <p:nvPr>
            <p:ph idx="1"/>
          </p:nvPr>
        </p:nvSpPr>
        <p:spPr/>
        <p:txBody>
          <a:bodyPr/>
          <a:lstStyle/>
          <a:p>
            <a:r>
              <a:rPr lang="ru-RU" b="1" dirty="0"/>
              <a:t>Библиографический список</a:t>
            </a:r>
          </a:p>
          <a:p>
            <a:r>
              <a:rPr lang="ru-RU" dirty="0"/>
              <a:t>1. Федеральный закон РФ от 30 ноября 1994 года № 51–ФЗ Гражданский кодекс РФ. Часть 1; </a:t>
            </a:r>
            <a:endParaRPr lang="ru-RU" b="1" dirty="0"/>
          </a:p>
          <a:p>
            <a:r>
              <a:rPr lang="ru-RU" dirty="0"/>
              <a:t>2. Сергеева, Ю.К., А.П. Толстой Гражданское право: учебник. Часть </a:t>
            </a:r>
            <a:r>
              <a:rPr lang="en-US" dirty="0"/>
              <a:t>I</a:t>
            </a:r>
            <a:r>
              <a:rPr lang="ru-RU" dirty="0"/>
              <a:t>, СПб., 2008. С. 264.</a:t>
            </a:r>
            <a:endParaRPr lang="ru-RU" b="1" dirty="0"/>
          </a:p>
          <a:p>
            <a:r>
              <a:rPr lang="ru-RU" dirty="0"/>
              <a:t>3. Комментарий к Гражданскому кодексу Российской Федерации (учебно-практический). Части первая, вторая, третья, четвертая (постатейный),под ред. С.А. Степанова. — М., 2009.</a:t>
            </a:r>
          </a:p>
        </p:txBody>
      </p:sp>
    </p:spTree>
    <p:extLst>
      <p:ext uri="{BB962C8B-B14F-4D97-AF65-F5344CB8AC3E}">
        <p14:creationId xmlns="" xmlns:p14="http://schemas.microsoft.com/office/powerpoint/2010/main" val="17555690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EB2D606D-F8F2-41BD-AD83-12433F43F2C2}"/>
              </a:ext>
            </a:extLst>
          </p:cNvPr>
          <p:cNvSpPr>
            <a:spLocks noGrp="1"/>
          </p:cNvSpPr>
          <p:nvPr>
            <p:ph idx="1"/>
          </p:nvPr>
        </p:nvSpPr>
        <p:spPr>
          <a:xfrm>
            <a:off x="2773599" y="781051"/>
            <a:ext cx="7796540" cy="5791200"/>
          </a:xfrm>
        </p:spPr>
        <p:txBody>
          <a:bodyPr>
            <a:normAutofit fontScale="77500" lnSpcReduction="20000"/>
          </a:bodyPr>
          <a:lstStyle/>
          <a:p>
            <a:r>
              <a:rPr lang="ru-RU" b="1" dirty="0"/>
              <a:t>1.5.3 Дееспособность гражданина</a:t>
            </a:r>
          </a:p>
          <a:p>
            <a:r>
              <a:rPr lang="ru-RU" dirty="0"/>
              <a:t>Под дееспособностью понимается способность своими действиями приобретать и осуществлять гражданские права, создавать для себя гражданские обязанности и исполнять их (гражданская дееспособность) возникает в полном объеме с наступлением совершеннолетия, то есть по достижении восемнадцатилетнего возраста (ст. 21 ГК РФ).</a:t>
            </a:r>
            <a:endParaRPr lang="ru-RU" b="1" dirty="0"/>
          </a:p>
          <a:p>
            <a:r>
              <a:rPr lang="ru-RU" dirty="0"/>
              <a:t>Дееспособность представляет собой возможность осуществлять правоспособность, права и обязанности своими собственными действиями.</a:t>
            </a:r>
            <a:endParaRPr lang="ru-RU" b="1" dirty="0"/>
          </a:p>
          <a:p>
            <a:r>
              <a:rPr lang="ru-RU" dirty="0"/>
              <a:t>В содержании дееспособности выделяют два основных элемента: </a:t>
            </a:r>
          </a:p>
          <a:p>
            <a:pPr marL="0" indent="0">
              <a:buNone/>
            </a:pPr>
            <a:r>
              <a:rPr lang="ru-RU" dirty="0"/>
              <a:t>	* </a:t>
            </a:r>
            <a:r>
              <a:rPr lang="ru-RU" dirty="0" err="1"/>
              <a:t>сделкоспособность</a:t>
            </a:r>
            <a:r>
              <a:rPr lang="ru-RU" dirty="0"/>
              <a:t> (способность самостоятельного совершения сделок)</a:t>
            </a:r>
          </a:p>
          <a:p>
            <a:pPr marL="0" indent="0">
              <a:buNone/>
            </a:pPr>
            <a:r>
              <a:rPr lang="ru-RU" dirty="0"/>
              <a:t>	* деликтоспособность (способность нести самостоятельную гражданско-правовую ответственность).</a:t>
            </a:r>
          </a:p>
          <a:p>
            <a:pPr marL="0" indent="0">
              <a:buNone/>
            </a:pPr>
            <a:r>
              <a:rPr lang="ru-RU" dirty="0"/>
              <a:t> Полностью дееспособный гражданин несет самостоятельную имущественную ответственность: отвечает по своим обязательствам всем принадлежащим ему имуществом, в том числе долей в имуществе, находящемся в общей собственности (ст. 24 ГК РФ).</a:t>
            </a:r>
            <a:endParaRPr lang="ru-RU" b="1" dirty="0"/>
          </a:p>
          <a:p>
            <a:endParaRPr lang="ru-RU" b="1" dirty="0"/>
          </a:p>
        </p:txBody>
      </p:sp>
    </p:spTree>
    <p:extLst>
      <p:ext uri="{BB962C8B-B14F-4D97-AF65-F5344CB8AC3E}">
        <p14:creationId xmlns="" xmlns:p14="http://schemas.microsoft.com/office/powerpoint/2010/main" val="1789438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BDC0AF8-498B-4685-A1ED-2B3111E4794C}"/>
              </a:ext>
            </a:extLst>
          </p:cNvPr>
          <p:cNvSpPr>
            <a:spLocks noGrp="1"/>
          </p:cNvSpPr>
          <p:nvPr>
            <p:ph type="title"/>
          </p:nvPr>
        </p:nvSpPr>
        <p:spPr>
          <a:xfrm>
            <a:off x="2611808" y="358220"/>
            <a:ext cx="7958331" cy="659875"/>
          </a:xfrm>
        </p:spPr>
        <p:txBody>
          <a:bodyPr/>
          <a:lstStyle/>
          <a:p>
            <a:r>
              <a:rPr lang="ru-RU" dirty="0"/>
              <a:t>Введение</a:t>
            </a:r>
          </a:p>
        </p:txBody>
      </p:sp>
      <p:sp>
        <p:nvSpPr>
          <p:cNvPr id="3" name="Объект 2">
            <a:extLst>
              <a:ext uri="{FF2B5EF4-FFF2-40B4-BE49-F238E27FC236}">
                <a16:creationId xmlns="" xmlns:a16="http://schemas.microsoft.com/office/drawing/2014/main" id="{68E35C47-8082-4A27-BF78-0E4D731AB560}"/>
              </a:ext>
            </a:extLst>
          </p:cNvPr>
          <p:cNvSpPr>
            <a:spLocks noGrp="1"/>
          </p:cNvSpPr>
          <p:nvPr>
            <p:ph idx="1"/>
          </p:nvPr>
        </p:nvSpPr>
        <p:spPr>
          <a:xfrm>
            <a:off x="2773599" y="1385740"/>
            <a:ext cx="7796540" cy="4986780"/>
          </a:xfrm>
        </p:spPr>
        <p:txBody>
          <a:bodyPr>
            <a:normAutofit fontScale="77500" lnSpcReduction="20000"/>
          </a:bodyPr>
          <a:lstStyle/>
          <a:p>
            <a:r>
              <a:rPr lang="ru-RU" dirty="0"/>
              <a:t>Данная учебная дисциплина направлена на углубленное изучение комплекса правовых норм, составляющих гражданское, жилищное и земельное законодательства, и практику их применения.</a:t>
            </a:r>
            <a:endParaRPr lang="ru-RU" b="1" dirty="0"/>
          </a:p>
          <a:p>
            <a:r>
              <a:rPr lang="ru-RU" dirty="0"/>
              <a:t>Настоящее учебное пособие предназначено для студентов высших учебных заведений, по направлению «Строительство» профиля «Экспертиза и управление недвижимостью» при изучении дисциплины «Основы гражданского, жилищного и земельного законодательства». Учебное пособие подготовлено в соответствии с Государственным образовательным стандартом высшего профессионального образования по курсу «Основы гражданского, жилищного и земельного законодательства» на основе действующего законодательства и нормативных актов с учетом последних изменений и дополнений в законодательстве.</a:t>
            </a:r>
            <a:endParaRPr lang="ru-RU" b="1" dirty="0"/>
          </a:p>
          <a:p>
            <a:r>
              <a:rPr lang="ru-RU" dirty="0"/>
              <a:t>Структура учебного пособие следующая: учебное пособие разделено на три главы, главы в свою очередь разделены по темам, в </a:t>
            </a:r>
            <a:r>
              <a:rPr lang="ru-RU" dirty="0" err="1"/>
              <a:t>т.ч</a:t>
            </a:r>
            <a:r>
              <a:rPr lang="ru-RU" dirty="0"/>
              <a:t>.: глава 1. «Основы гражданского законодательства»; глава 2. «Основы жилищного законодательства»; глава 3. «Основы земельного законодательства». В учебное пособие включена теоретическая часть, представляющая собой тексты лекций по основным темам курса.</a:t>
            </a:r>
            <a:endParaRPr lang="ru-RU" b="1" dirty="0"/>
          </a:p>
          <a:p>
            <a:endParaRPr lang="ru-RU" dirty="0"/>
          </a:p>
        </p:txBody>
      </p:sp>
    </p:spTree>
    <p:extLst>
      <p:ext uri="{BB962C8B-B14F-4D97-AF65-F5344CB8AC3E}">
        <p14:creationId xmlns="" xmlns:p14="http://schemas.microsoft.com/office/powerpoint/2010/main" val="1955001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D70E981-4DAE-4FB2-B67E-8D2F9D389442}"/>
              </a:ext>
            </a:extLst>
          </p:cNvPr>
          <p:cNvSpPr>
            <a:spLocks noGrp="1"/>
          </p:cNvSpPr>
          <p:nvPr>
            <p:ph idx="1"/>
          </p:nvPr>
        </p:nvSpPr>
        <p:spPr>
          <a:xfrm>
            <a:off x="2773599" y="923925"/>
            <a:ext cx="7796540" cy="5126019"/>
          </a:xfrm>
        </p:spPr>
        <p:txBody>
          <a:bodyPr>
            <a:normAutofit fontScale="77500" lnSpcReduction="20000"/>
          </a:bodyPr>
          <a:lstStyle/>
          <a:p>
            <a:r>
              <a:rPr lang="ru-RU" dirty="0"/>
              <a:t>Гражданская дееспособность возникает в полном объеме по достижении 18-летнего возраста. Однако закон определяет случаи, когда гражданин становится полностью дееспособным до достижения указанного возраста.</a:t>
            </a:r>
            <a:endParaRPr lang="ru-RU" b="1" dirty="0"/>
          </a:p>
          <a:p>
            <a:r>
              <a:rPr lang="ru-RU" dirty="0"/>
              <a:t>Во-первых, в случае вступления в брак в соответствии со ст. 13 СК РФ (при наличии уважительных причин с разрешения органа местного самоуправления по просьбе лиц, достигших возраста 16 лет; до достижения возраста 16 лет в виде исключения с учетом особых обстоятельств - в случаях, установленных законами субъектов РФ). </a:t>
            </a:r>
            <a:endParaRPr lang="ru-RU" b="1" dirty="0"/>
          </a:p>
          <a:p>
            <a:r>
              <a:rPr lang="ru-RU" dirty="0"/>
              <a:t>Во-вторых, в результате эмансипации - объявления несовершеннолетнего полностью дееспособным (ст. 27 ГК РФ). Для эмансипации необходимо наличие следующих условий в совокупности: во-первых, достижение несовершеннолетним 16-летнего возраста; во-вторых, несовершеннолетний должен работать по трудовому договору или с согласия родителей, усыновителей или попечителя заниматься предпринимательской деятельностью. Эмансипация производится либо по решению органа опеки и попечительства - с согласия обоих родителей, усыновителей или попечителя, либо по решению суда - при отсутствии такого согласия.</a:t>
            </a:r>
            <a:endParaRPr lang="ru-RU" b="1" dirty="0"/>
          </a:p>
          <a:p>
            <a:endParaRPr lang="ru-RU" dirty="0"/>
          </a:p>
        </p:txBody>
      </p:sp>
    </p:spTree>
    <p:extLst>
      <p:ext uri="{BB962C8B-B14F-4D97-AF65-F5344CB8AC3E}">
        <p14:creationId xmlns="" xmlns:p14="http://schemas.microsoft.com/office/powerpoint/2010/main" val="13873846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6B8316A-5AE6-44D6-8B6E-E358F040A67A}"/>
              </a:ext>
            </a:extLst>
          </p:cNvPr>
          <p:cNvSpPr>
            <a:spLocks noGrp="1"/>
          </p:cNvSpPr>
          <p:nvPr>
            <p:ph idx="1"/>
          </p:nvPr>
        </p:nvSpPr>
        <p:spPr>
          <a:xfrm>
            <a:off x="2773599" y="1143000"/>
            <a:ext cx="7796540" cy="4906944"/>
          </a:xfrm>
        </p:spPr>
        <p:txBody>
          <a:bodyPr>
            <a:normAutofit fontScale="77500" lnSpcReduction="20000"/>
          </a:bodyPr>
          <a:lstStyle/>
          <a:p>
            <a:r>
              <a:rPr lang="ru-RU" dirty="0"/>
              <a:t>До достижения возраста 18 лет несовершеннолетние по мере психического созревания наделяются определенным объемом дееспособности. В жизни несовершеннолетнего закон выделяет три возрастных этапа:</a:t>
            </a:r>
            <a:endParaRPr lang="ru-RU" b="1" dirty="0"/>
          </a:p>
          <a:p>
            <a:r>
              <a:rPr lang="ru-RU" dirty="0"/>
              <a:t>1. Малолетние до 6 лет полностью недееспособны.</a:t>
            </a:r>
            <a:endParaRPr lang="ru-RU" b="1" dirty="0"/>
          </a:p>
          <a:p>
            <a:r>
              <a:rPr lang="ru-RU" dirty="0"/>
              <a:t>2. Малолетние с 6 до 14 лет наделяются ограниченной способностью к совершению сделок (частично дееспособные). По общему правилу за несовершеннолетних, не достигших 14 лет, сделки могут совершать от их имени только их законные представители - родители, усыновители или опекуны. Такие сделки должны совершаться в интересах несовершеннолетних, за соблюдением которых осуществляется контроль органами опеки и попечительства (п. п. 2 и 3 ст. 37 ГК РФ </a:t>
            </a:r>
            <a:endParaRPr lang="ru-RU" b="1" dirty="0"/>
          </a:p>
          <a:p>
            <a:r>
              <a:rPr lang="ru-RU" dirty="0"/>
              <a:t>3. Несовершеннолетние в возрасте от 14 до 18 лет наделяются способностью не только к совершению некоторых сделок, но и к несению имущественной ответственности (не полностью дееспособные).</a:t>
            </a:r>
            <a:endParaRPr lang="ru-RU" b="1" dirty="0"/>
          </a:p>
          <a:p>
            <a:endParaRPr lang="ru-RU" dirty="0"/>
          </a:p>
        </p:txBody>
      </p:sp>
    </p:spTree>
    <p:extLst>
      <p:ext uri="{BB962C8B-B14F-4D97-AF65-F5344CB8AC3E}">
        <p14:creationId xmlns="" xmlns:p14="http://schemas.microsoft.com/office/powerpoint/2010/main" val="37815717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03CF258-5117-42C5-812A-FED4671B0995}"/>
              </a:ext>
            </a:extLst>
          </p:cNvPr>
          <p:cNvSpPr>
            <a:spLocks noGrp="1"/>
          </p:cNvSpPr>
          <p:nvPr>
            <p:ph idx="1"/>
          </p:nvPr>
        </p:nvSpPr>
        <p:spPr/>
        <p:txBody>
          <a:bodyPr>
            <a:normAutofit fontScale="77500" lnSpcReduction="20000"/>
          </a:bodyPr>
          <a:lstStyle/>
          <a:p>
            <a:r>
              <a:rPr lang="ru-RU" dirty="0"/>
              <a:t>Несовершеннолетние в возрасте от 14 до 18 лет совершают сделки с письменного согласия своих законных представителей - родителей, усыновителей или попечителя. </a:t>
            </a:r>
            <a:endParaRPr lang="ru-RU" b="1" dirty="0"/>
          </a:p>
          <a:p>
            <a:r>
              <a:rPr lang="ru-RU" dirty="0"/>
              <a:t>Без согласия законных представителей несовершеннолетние, помимо сделок, которые они могли совершать до 14 лет, могут также самостоятельно совершать действия, указанные в п. 2 ст. 26 ГК РФ:</a:t>
            </a:r>
            <a:endParaRPr lang="ru-RU" b="1" dirty="0"/>
          </a:p>
          <a:p>
            <a:pPr marL="0" indent="0">
              <a:buNone/>
            </a:pPr>
            <a:r>
              <a:rPr lang="ru-RU" dirty="0"/>
              <a:t>	а) распоряжаться своими заработком, стипендией и иными доходами;</a:t>
            </a:r>
            <a:endParaRPr lang="ru-RU" b="1" dirty="0"/>
          </a:p>
          <a:p>
            <a:pPr marL="0" indent="0">
              <a:buNone/>
            </a:pPr>
            <a:r>
              <a:rPr lang="ru-RU" dirty="0"/>
              <a:t>	б) осуществлять права автора произведения науки, литературы или искусства, изобретения или иного охраняемого законом результата своей интеллектуальной деятельности;</a:t>
            </a:r>
            <a:endParaRPr lang="ru-RU" b="1" dirty="0"/>
          </a:p>
          <a:p>
            <a:pPr marL="0" indent="0">
              <a:buNone/>
            </a:pPr>
            <a:r>
              <a:rPr lang="ru-RU" dirty="0"/>
              <a:t>	в) в соответствии с законом вносить вклады в кредитные учреждения и распоряжаться ими.</a:t>
            </a:r>
            <a:endParaRPr lang="ru-RU" b="1" dirty="0"/>
          </a:p>
          <a:p>
            <a:endParaRPr lang="ru-RU" dirty="0"/>
          </a:p>
        </p:txBody>
      </p:sp>
    </p:spTree>
    <p:extLst>
      <p:ext uri="{BB962C8B-B14F-4D97-AF65-F5344CB8AC3E}">
        <p14:creationId xmlns="" xmlns:p14="http://schemas.microsoft.com/office/powerpoint/2010/main" val="42771633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A171E42-0B55-4382-AE18-A8E238AFDDC3}"/>
              </a:ext>
            </a:extLst>
          </p:cNvPr>
          <p:cNvSpPr>
            <a:spLocks noGrp="1"/>
          </p:cNvSpPr>
          <p:nvPr>
            <p:ph idx="1"/>
          </p:nvPr>
        </p:nvSpPr>
        <p:spPr>
          <a:xfrm>
            <a:off x="2773599" y="1085850"/>
            <a:ext cx="7796540" cy="4964094"/>
          </a:xfrm>
        </p:spPr>
        <p:txBody>
          <a:bodyPr>
            <a:normAutofit fontScale="85000" lnSpcReduction="10000"/>
          </a:bodyPr>
          <a:lstStyle/>
          <a:p>
            <a:r>
              <a:rPr lang="ru-RU" dirty="0"/>
              <a:t>Кроме того, несовершеннолетние могут с согласия своих законных представителей заниматься предпринимательской деятельностью. По достижении возраста шестнадцати лет они вправе быть членами кооперативов в соответствии с законами о кооперативах.</a:t>
            </a:r>
            <a:endParaRPr lang="ru-RU" b="1" dirty="0"/>
          </a:p>
          <a:p>
            <a:r>
              <a:rPr lang="ru-RU" dirty="0"/>
              <a:t>Несовершеннолетние в возрасте от 14 до 18 лет самостоятельно несут имущественную ответственность по сделкам, совершенным ими в рамках своей дееспособности. За причиненный ими вред такие несовершеннолетние самостоятельно несут ответственность на общих основаниях (п. 1 ст. 1074 ГК РФ). При отсутствии у несовершеннолетнего доходов или иного имущества, достаточных для возмещения вреда, вред возмещают законные представители несовершеннолетнего, если не докажут, что вред возник не по их вине.</a:t>
            </a:r>
            <a:endParaRPr lang="ru-RU" b="1" dirty="0"/>
          </a:p>
          <a:p>
            <a:r>
              <a:rPr lang="ru-RU" dirty="0"/>
              <a:t>Дееспособность гражданина может быть ограничена либо гражданин может быть признан недееспособным только на основании судебного решения, принимаемого в порядке, установленном главой 31 ГПК РФ.</a:t>
            </a:r>
            <a:endParaRPr lang="ru-RU" b="1" dirty="0"/>
          </a:p>
          <a:p>
            <a:endParaRPr lang="ru-RU" dirty="0"/>
          </a:p>
        </p:txBody>
      </p:sp>
    </p:spTree>
    <p:extLst>
      <p:ext uri="{BB962C8B-B14F-4D97-AF65-F5344CB8AC3E}">
        <p14:creationId xmlns="" xmlns:p14="http://schemas.microsoft.com/office/powerpoint/2010/main" val="2291753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2A094AB-499F-4912-A154-85BAECD26A57}"/>
              </a:ext>
            </a:extLst>
          </p:cNvPr>
          <p:cNvSpPr>
            <a:spLocks noGrp="1"/>
          </p:cNvSpPr>
          <p:nvPr>
            <p:ph idx="1"/>
          </p:nvPr>
        </p:nvSpPr>
        <p:spPr>
          <a:xfrm>
            <a:off x="2773599" y="1104900"/>
            <a:ext cx="7796540" cy="4945044"/>
          </a:xfrm>
        </p:spPr>
        <p:txBody>
          <a:bodyPr>
            <a:normAutofit fontScale="77500" lnSpcReduction="20000"/>
          </a:bodyPr>
          <a:lstStyle/>
          <a:p>
            <a:r>
              <a:rPr lang="ru-RU" dirty="0"/>
              <a:t>В соответствии с п. 1 ст. 30 ГК РФ для ограничения полной дееспособности необходимо два взаимосвязанных условия: 1) гражданин злоупотребляет спиртными напитками или наркотическими средствами; 2) вследствие этого он ставит свою семью в тяжелое материальное положение. </a:t>
            </a:r>
            <a:endParaRPr lang="ru-RU" b="1" dirty="0"/>
          </a:p>
          <a:p>
            <a:r>
              <a:rPr lang="ru-RU" dirty="0"/>
              <a:t>Над ограниченно дееспособным лицом устанавливается попечительство. Он вправе самостоятельно совершать мелкие бытовые сделки, а также сделки, не связанные с распоряжением имуществом (сделки по выполнению работ и услуг). Совершать сделки по распоряжению имуществом, в том числе денежными средствами, непосредственно самому получать заработок, пенсию и иные доходы он может лишь с согласия попечителя.</a:t>
            </a:r>
            <a:endParaRPr lang="ru-RU" b="1" dirty="0"/>
          </a:p>
          <a:p>
            <a:r>
              <a:rPr lang="ru-RU" dirty="0"/>
              <a:t>Гражданин признается недееспособным при наличии двух взаимосвязанных условий: 1) гражданин страдает психическим расстройством; 2) вследствие этого он не может понимать значения своих действий или руководить ими.</a:t>
            </a:r>
            <a:endParaRPr lang="ru-RU" b="1" dirty="0"/>
          </a:p>
          <a:p>
            <a:r>
              <a:rPr lang="ru-RU" dirty="0"/>
              <a:t>Над гражданином, признанным недееспособным, устанавливается опека. Все сделки от его имени совершает опекун.</a:t>
            </a:r>
            <a:endParaRPr lang="ru-RU" b="1" dirty="0"/>
          </a:p>
          <a:p>
            <a:endParaRPr lang="ru-RU" dirty="0"/>
          </a:p>
        </p:txBody>
      </p:sp>
    </p:spTree>
    <p:extLst>
      <p:ext uri="{BB962C8B-B14F-4D97-AF65-F5344CB8AC3E}">
        <p14:creationId xmlns="" xmlns:p14="http://schemas.microsoft.com/office/powerpoint/2010/main" val="28230194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18201B8-62C1-484A-9FFB-3524CEC05BAB}"/>
              </a:ext>
            </a:extLst>
          </p:cNvPr>
          <p:cNvSpPr>
            <a:spLocks noGrp="1"/>
          </p:cNvSpPr>
          <p:nvPr>
            <p:ph idx="1"/>
          </p:nvPr>
        </p:nvSpPr>
        <p:spPr>
          <a:xfrm>
            <a:off x="2773599" y="552450"/>
            <a:ext cx="7796540" cy="6429375"/>
          </a:xfrm>
        </p:spPr>
        <p:txBody>
          <a:bodyPr>
            <a:normAutofit fontScale="70000" lnSpcReduction="20000"/>
          </a:bodyPr>
          <a:lstStyle/>
          <a:p>
            <a:r>
              <a:rPr lang="ru-RU" dirty="0"/>
              <a:t>1.5.4 Опека и попечительство</a:t>
            </a:r>
          </a:p>
          <a:p>
            <a:r>
              <a:rPr lang="ru-RU" dirty="0"/>
              <a:t>Все граждане с момента рождения способны иметь гражданские права и обязанности, однако не все могут самостоятельно приобретать и осуществлять их ввиду полного или частичного отсутствия у них дееспособности.</a:t>
            </a:r>
            <a:endParaRPr lang="ru-RU" b="1" dirty="0"/>
          </a:p>
          <a:p>
            <a:r>
              <a:rPr lang="ru-RU" dirty="0"/>
              <a:t>Опека устанавливается над двумя категориями граждан: малолетними и гражданами, признанными судом недееспособными вследствие психического расстройства. Опекуны совершают от имени и в интересах своих подопечных все необходимые сделки (ст. 32 ГК РФ).</a:t>
            </a:r>
            <a:endParaRPr lang="ru-RU" b="1" dirty="0"/>
          </a:p>
          <a:p>
            <a:r>
              <a:rPr lang="ru-RU" dirty="0"/>
              <a:t>Попечительство устанавливается, во-первых, над несовершеннолетними в возрасте от 14 до 18 лет, во-вторых, над гражданами, ограниченными судом в дееспособности вследствие злоупотребления спиртными напитками или наркотическими средствами (п.1 ст. 33 ГК РФ).</a:t>
            </a:r>
            <a:endParaRPr lang="ru-RU" b="1" dirty="0"/>
          </a:p>
          <a:p>
            <a:r>
              <a:rPr lang="ru-RU" dirty="0"/>
              <a:t>Объем полномочий попечителей уже, чем у опекунов. Они дают согласие на совершение тех сделок, которые граждане, находящиеся под попечительством, не вправе совершать самостоятельно. Попечители оказывают подопечным содействие в осуществлении ими своих прав и исполнении обязанностей, а также охраняют их от злоупотреблений со стороны третьих лиц (п.2 ст. 33 ГК РФ).</a:t>
            </a:r>
            <a:endParaRPr lang="ru-RU" b="1" dirty="0"/>
          </a:p>
          <a:p>
            <a:r>
              <a:rPr lang="ru-RU" dirty="0"/>
              <a:t>Опекунами и попечителями могут быть: во-первых, совершеннолетние и дееспособные граждане, с их согласия назначаемые органом опеки и попечительства, во-вторых, воспитательные, лечебные учреждения, учреждения социальной защиты населения (п.1, 2 ст. 35 ГК РФ).</a:t>
            </a:r>
            <a:endParaRPr lang="ru-RU" b="1" dirty="0"/>
          </a:p>
          <a:p>
            <a:endParaRPr lang="ru-RU" dirty="0"/>
          </a:p>
        </p:txBody>
      </p:sp>
    </p:spTree>
    <p:extLst>
      <p:ext uri="{BB962C8B-B14F-4D97-AF65-F5344CB8AC3E}">
        <p14:creationId xmlns="" xmlns:p14="http://schemas.microsoft.com/office/powerpoint/2010/main" val="41637598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02404E6-A41D-45E9-A92B-0A513E0FBB68}"/>
              </a:ext>
            </a:extLst>
          </p:cNvPr>
          <p:cNvSpPr>
            <a:spLocks noGrp="1"/>
          </p:cNvSpPr>
          <p:nvPr>
            <p:ph type="title"/>
          </p:nvPr>
        </p:nvSpPr>
        <p:spPr/>
        <p:txBody>
          <a:bodyPr>
            <a:normAutofit fontScale="90000"/>
          </a:bodyPr>
          <a:lstStyle/>
          <a:p>
            <a:r>
              <a:rPr lang="ru-RU" sz="2700" b="1" dirty="0"/>
              <a:t>1.6. Юридические лица как субъекты гражданских правоотношений</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5FE93C96-C141-4A52-A361-FD93D678C15C}"/>
              </a:ext>
            </a:extLst>
          </p:cNvPr>
          <p:cNvSpPr>
            <a:spLocks noGrp="1"/>
          </p:cNvSpPr>
          <p:nvPr>
            <p:ph idx="1"/>
          </p:nvPr>
        </p:nvSpPr>
        <p:spPr>
          <a:xfrm>
            <a:off x="2773599" y="2204517"/>
            <a:ext cx="7796540" cy="2996134"/>
          </a:xfrm>
        </p:spPr>
        <p:txBody>
          <a:bodyPr>
            <a:normAutofit fontScale="92500"/>
          </a:bodyPr>
          <a:lstStyle/>
          <a:p>
            <a:r>
              <a:rPr lang="ru-RU" b="1" dirty="0"/>
              <a:t>Юридическое лицо – созданная в установленном законом порядке организация, которая имеет в собственности, хозяйственном ведении или оперативном управлении обособленное имущество и отвечает по своим обязательствам этим имуществом, может от своего имени приобретать и осуществлять имущественные и личные неимущественные права, нести обязанности, быть истцом и ответчиком в суде (п. 1 ст. 48 ГК РФ). </a:t>
            </a:r>
            <a:endParaRPr lang="ru-RU" dirty="0"/>
          </a:p>
        </p:txBody>
      </p:sp>
    </p:spTree>
    <p:extLst>
      <p:ext uri="{BB962C8B-B14F-4D97-AF65-F5344CB8AC3E}">
        <p14:creationId xmlns="" xmlns:p14="http://schemas.microsoft.com/office/powerpoint/2010/main" val="30608566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E9F4E5E-06F3-4258-A2F7-796C85BAB134}"/>
              </a:ext>
            </a:extLst>
          </p:cNvPr>
          <p:cNvSpPr>
            <a:spLocks noGrp="1"/>
          </p:cNvSpPr>
          <p:nvPr>
            <p:ph idx="1"/>
          </p:nvPr>
        </p:nvSpPr>
        <p:spPr>
          <a:xfrm>
            <a:off x="2773599" y="1362075"/>
            <a:ext cx="7796540" cy="4687869"/>
          </a:xfrm>
        </p:spPr>
        <p:txBody>
          <a:bodyPr>
            <a:normAutofit fontScale="77500" lnSpcReduction="20000"/>
          </a:bodyPr>
          <a:lstStyle/>
          <a:p>
            <a:pPr marL="0" indent="0">
              <a:buNone/>
            </a:pPr>
            <a:r>
              <a:rPr lang="ru-RU" dirty="0"/>
              <a:t>	В зависимости от основной цели создания и деятельности, все юридические лица делятся на: </a:t>
            </a:r>
          </a:p>
          <a:p>
            <a:r>
              <a:rPr lang="ru-RU" dirty="0"/>
              <a:t>1) коммерческие организации – это те юридические лица, которые преследуют извлечение прибыли в качестве основной цели своей деятельности (п. 1 ст. 50 ГК РФ). Они создаются в следующих организационно-правовых формах: хозяйственные товарищества, хозяйственные общества, производственные кооперативы, государственные и муниципальные унитарные предприятия (п. 2 ст. 50 ГК РФ). Перечень этот является исчерпывающим. </a:t>
            </a:r>
          </a:p>
          <a:p>
            <a:r>
              <a:rPr lang="ru-RU" dirty="0"/>
              <a:t>2) некоммерческие организации – те юридические лица, которые не имеют в качестве основной цели своей деятельности извлечение прибыли и не распределяющие полученную прибыль между участниками (п. 1 ст. 50 ГК РФ). Они создаются в формах: потребительские кооперативы, общественные или религиозные организации (объединения), финансируемые собственником учреждения, благотворительные и иные фонды, в других формах, предусмотренных законом (п. 3 ст. 50 ГК РФ). </a:t>
            </a:r>
            <a:endParaRPr lang="ru-RU" b="1" dirty="0"/>
          </a:p>
          <a:p>
            <a:endParaRPr lang="ru-RU" dirty="0"/>
          </a:p>
        </p:txBody>
      </p:sp>
    </p:spTree>
    <p:extLst>
      <p:ext uri="{BB962C8B-B14F-4D97-AF65-F5344CB8AC3E}">
        <p14:creationId xmlns="" xmlns:p14="http://schemas.microsoft.com/office/powerpoint/2010/main" val="41632560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E207BAC-0E13-4BAD-8FFE-7A10A451EAFD}"/>
              </a:ext>
            </a:extLst>
          </p:cNvPr>
          <p:cNvSpPr>
            <a:spLocks noGrp="1"/>
          </p:cNvSpPr>
          <p:nvPr>
            <p:ph idx="1"/>
          </p:nvPr>
        </p:nvSpPr>
        <p:spPr>
          <a:xfrm>
            <a:off x="2773599" y="1619250"/>
            <a:ext cx="7796540" cy="4430694"/>
          </a:xfrm>
        </p:spPr>
        <p:txBody>
          <a:bodyPr>
            <a:normAutofit fontScale="77500" lnSpcReduction="20000"/>
          </a:bodyPr>
          <a:lstStyle/>
          <a:p>
            <a:r>
              <a:rPr lang="ru-RU" dirty="0"/>
              <a:t>Юридическое лицо может быть создано путем учреждения вновь и путем реорганизации существующего юридического лица. В соответствии с п. 2 ст. 51 ГК РФ юридическое лицо считается созданным с момента его государственной регистрации.</a:t>
            </a:r>
            <a:endParaRPr lang="ru-RU" b="1" dirty="0"/>
          </a:p>
          <a:p>
            <a:r>
              <a:rPr lang="ru-RU" dirty="0"/>
              <a:t>Государственная регистрация юридических лиц осуществляется в соответствии с Федеральным законом от 8 августа 2001 г. N 129-ФЗ "О государственной регистрации юридических лиц и индивидуальных предпринимателей". С 1 июля 2002 г. государственную регистрацию юридических лиц осуществляют органы Федеральной налоговой службы. Данные государственной регистрации включаются в Единый государственный реестр юридических лиц (ЕГРЮЛ), открытый для всеобщего ознакомления.</a:t>
            </a:r>
            <a:endParaRPr lang="ru-RU" b="1" dirty="0"/>
          </a:p>
          <a:p>
            <a:r>
              <a:rPr lang="ru-RU" dirty="0"/>
              <a:t>Юридическое лицо действует на основании устава, либо учредительного договора и устава, либо только учредительного договора (п. 1 ст. 52 ГК РФ).</a:t>
            </a:r>
            <a:endParaRPr lang="ru-RU" b="1" dirty="0"/>
          </a:p>
          <a:p>
            <a:endParaRPr lang="ru-RU" dirty="0"/>
          </a:p>
        </p:txBody>
      </p:sp>
    </p:spTree>
    <p:extLst>
      <p:ext uri="{BB962C8B-B14F-4D97-AF65-F5344CB8AC3E}">
        <p14:creationId xmlns="" xmlns:p14="http://schemas.microsoft.com/office/powerpoint/2010/main" val="22488731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AE89417-93F9-4D49-986B-260BB3CE3A1C}"/>
              </a:ext>
            </a:extLst>
          </p:cNvPr>
          <p:cNvSpPr>
            <a:spLocks noGrp="1"/>
          </p:cNvSpPr>
          <p:nvPr>
            <p:ph idx="1"/>
          </p:nvPr>
        </p:nvSpPr>
        <p:spPr/>
        <p:txBody>
          <a:bodyPr>
            <a:normAutofit fontScale="85000" lnSpcReduction="10000"/>
          </a:bodyPr>
          <a:lstStyle/>
          <a:p>
            <a:r>
              <a:rPr lang="ru-RU" dirty="0"/>
              <a:t>Признак имущественной обособленности юридического лица означает наличие у него имущества на праве собственности либо на ограниченных вещных правах хозяйственного ведения или оперативного управления. Первоначальным, стартовым имуществом юридического лица является уставный капитал (складочный капитал, паевой фонд или уставный фонд), который формируется за счет вкладов учредителей. В дальнейшем имущество увеличивается за счет занятия предпринимательской деятельностью и других источников.</a:t>
            </a:r>
            <a:endParaRPr lang="ru-RU" b="1" dirty="0"/>
          </a:p>
          <a:p>
            <a:r>
              <a:rPr lang="ru-RU" dirty="0"/>
              <a:t>Признак самостоятельной имущественной ответственности заключается в том, что юридическое лицо отвечает по своим обязательствам всем принадлежащим ему имуществом, на которое может быть наложено взыскание (п. 1 ст. 56 ГК РФ).</a:t>
            </a:r>
            <a:endParaRPr lang="ru-RU" b="1" dirty="0"/>
          </a:p>
          <a:p>
            <a:endParaRPr lang="ru-RU" dirty="0"/>
          </a:p>
        </p:txBody>
      </p:sp>
    </p:spTree>
    <p:extLst>
      <p:ext uri="{BB962C8B-B14F-4D97-AF65-F5344CB8AC3E}">
        <p14:creationId xmlns="" xmlns:p14="http://schemas.microsoft.com/office/powerpoint/2010/main" val="1017765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5BD146C-661A-4AAD-99A5-B1EB9E7FF9A3}"/>
              </a:ext>
            </a:extLst>
          </p:cNvPr>
          <p:cNvSpPr>
            <a:spLocks noGrp="1"/>
          </p:cNvSpPr>
          <p:nvPr>
            <p:ph idx="1"/>
          </p:nvPr>
        </p:nvSpPr>
        <p:spPr>
          <a:xfrm>
            <a:off x="2773599" y="452487"/>
            <a:ext cx="7796540" cy="6890993"/>
          </a:xfrm>
        </p:spPr>
        <p:txBody>
          <a:bodyPr>
            <a:normAutofit fontScale="62500" lnSpcReduction="20000"/>
          </a:bodyPr>
          <a:lstStyle/>
          <a:p>
            <a:r>
              <a:rPr lang="ru-RU" dirty="0"/>
              <a:t>В учебном пособии освещены основные темы: предмет, система и источники гражданского, жилищного и земельного права, гражданские, жилищные и земельные правоотношения, осуществление и защита гражданских прав, право собственности и иные вещные права, отдельные виды обязательств и др. Рассмотрены вопросы, связанные с договором социального найма жилого помещения, сделками с жилищными помещениями, регулированием жилищных отношений, приватизацией, жилищными и жилищно-строительными кооперативами, товариществами собственников жилья и др. Изложен материал, связанный с законодательным регулированием, принципами и видами права землепользования, вопросами налогообложения и платы за землю, управления земельными ресурсами. Рассмотрены понятия и вопросы в отношении землеустройства, государственного земельного кадастра, мониторинга и охраны земель и др.</a:t>
            </a:r>
            <a:endParaRPr lang="ru-RU" b="1" dirty="0"/>
          </a:p>
          <a:p>
            <a:r>
              <a:rPr lang="ru-RU" dirty="0"/>
              <a:t>Данное учебное пособие, поможет студентам в предельно сжатые сроки систематизировать и конкретизировать знания, приобретенные в процессе изучения дисциплины; сосредоточить свое внимание на основных понятиях, их признаках и особенностях; сформулировать примерный план ответов на возможные экзаменационные вопросы. </a:t>
            </a:r>
            <a:endParaRPr lang="ru-RU" b="1" dirty="0"/>
          </a:p>
          <a:p>
            <a:r>
              <a:rPr lang="ru-RU" dirty="0"/>
              <a:t>Системное и доступное изложение материала позволит наиболее эффективным образом использовать время и имеющиеся знания при подготовке к семинарам, зачету и экзамену по предмету «Основы гражданского, жилищного и земельного законодательства».</a:t>
            </a:r>
            <a:endParaRPr lang="ru-RU" b="1" dirty="0"/>
          </a:p>
          <a:p>
            <a:r>
              <a:rPr lang="ru-RU" dirty="0"/>
              <a:t>Учебное пособие предназначено для подготовки студентов всех форм обучения для специальности «Промышленное и гражданское строительство» к экзамену к дисциплине «Экономическое обоснование подготовки объекта к строительству». </a:t>
            </a:r>
          </a:p>
          <a:p>
            <a:r>
              <a:rPr lang="ru-RU" dirty="0"/>
              <a:t>Учебное пособие «Основы гражданского, жилищного и земельного законодательства» предназначено для подготовки бакалавров по направлению 270800 «Строительство» профилей ГСХ, ЭУН, ПГС, а также для тех, кто самостоятельно изучает гражданское законодательство.</a:t>
            </a:r>
            <a:endParaRPr lang="ru-RU" b="1" dirty="0"/>
          </a:p>
          <a:p>
            <a:endParaRPr lang="ru-RU" dirty="0"/>
          </a:p>
        </p:txBody>
      </p:sp>
    </p:spTree>
    <p:extLst>
      <p:ext uri="{BB962C8B-B14F-4D97-AF65-F5344CB8AC3E}">
        <p14:creationId xmlns="" xmlns:p14="http://schemas.microsoft.com/office/powerpoint/2010/main" val="22284660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1061C926-F94F-499D-BFFA-B0021AFEF459}"/>
              </a:ext>
            </a:extLst>
          </p:cNvPr>
          <p:cNvSpPr>
            <a:spLocks noGrp="1"/>
          </p:cNvSpPr>
          <p:nvPr>
            <p:ph idx="1"/>
          </p:nvPr>
        </p:nvSpPr>
        <p:spPr/>
        <p:txBody>
          <a:bodyPr>
            <a:normAutofit fontScale="77500" lnSpcReduction="20000"/>
          </a:bodyPr>
          <a:lstStyle/>
          <a:p>
            <a:r>
              <a:rPr lang="ru-RU" dirty="0"/>
              <a:t>Юридическое лицо имеет свое наименование, содержащее указание на его организационно-правовую форму (п. 1 ст. 54 ГК РФ).</a:t>
            </a:r>
            <a:endParaRPr lang="ru-RU" b="1" dirty="0"/>
          </a:p>
          <a:p>
            <a:r>
              <a:rPr lang="ru-RU" dirty="0"/>
              <a:t>Место нахождения юридического лица определяется местом его государственной регистрации. Государственная регистрация юридического лица осуществляется по месту нахождения его постоянно действующего исполнительного органа(п. 2 ст. 54 ГК РФ).</a:t>
            </a:r>
            <a:endParaRPr lang="ru-RU" b="1" dirty="0"/>
          </a:p>
          <a:p>
            <a:r>
              <a:rPr lang="ru-RU" dirty="0"/>
              <a:t>Реорганизация юридического лица может быть добровольной и принудительной. Добровольная реорганизация осуществляется по решению учредителей (участников) либо органа юридического лица, уполномоченного на то учредительными документами (п. 1 ст. 57 ГК РФ).</a:t>
            </a:r>
            <a:endParaRPr lang="ru-RU" b="1" dirty="0"/>
          </a:p>
          <a:p>
            <a:r>
              <a:rPr lang="ru-RU" dirty="0"/>
              <a:t>Ликвидация юридического лица влечет его прекращение без перехода прав и обязанностей в порядке правопреемства к другим лицам (п. 1 ст. 61 ГК РФ).</a:t>
            </a:r>
            <a:endParaRPr lang="ru-RU" b="1" dirty="0"/>
          </a:p>
          <a:p>
            <a:endParaRPr lang="ru-RU" dirty="0"/>
          </a:p>
        </p:txBody>
      </p:sp>
    </p:spTree>
    <p:extLst>
      <p:ext uri="{BB962C8B-B14F-4D97-AF65-F5344CB8AC3E}">
        <p14:creationId xmlns="" xmlns:p14="http://schemas.microsoft.com/office/powerpoint/2010/main" val="24176981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A0C3F9DE-44D9-4EFE-9DB3-DBCE24B54C95}"/>
              </a:ext>
            </a:extLst>
          </p:cNvPr>
          <p:cNvSpPr>
            <a:spLocks noGrp="1"/>
          </p:cNvSpPr>
          <p:nvPr>
            <p:ph type="title"/>
          </p:nvPr>
        </p:nvSpPr>
        <p:spPr/>
        <p:txBody>
          <a:bodyPr>
            <a:normAutofit fontScale="90000"/>
          </a:bodyPr>
          <a:lstStyle/>
          <a:p>
            <a:r>
              <a:rPr lang="ru-RU" sz="2700" b="1" dirty="0"/>
              <a:t>1.7. Государство, государственные и муниципальные образования как субъекты гражданских правоотношений. </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FEEA9EA6-A20B-4614-9EE0-EC23BF73FA19}"/>
              </a:ext>
            </a:extLst>
          </p:cNvPr>
          <p:cNvSpPr>
            <a:spLocks noGrp="1"/>
          </p:cNvSpPr>
          <p:nvPr>
            <p:ph idx="1"/>
          </p:nvPr>
        </p:nvSpPr>
        <p:spPr/>
        <p:txBody>
          <a:bodyPr>
            <a:normAutofit fontScale="70000" lnSpcReduction="20000"/>
          </a:bodyPr>
          <a:lstStyle/>
          <a:p>
            <a:r>
              <a:rPr lang="ru-RU" dirty="0"/>
              <a:t>Российская Федерация, субъекты Российской Федерации: республики, края, области, города федерального значения, автономная область, автономные округа, а также городские, сельские поселения и другие муниципальные образования выступают в отношениях, регулируемых гражданским законодательством, на равных началах с иными участниками этих отношений - гражданами и юридическими лицами(п. 1 ст. 124 ГК РФ).</a:t>
            </a:r>
            <a:endParaRPr lang="ru-RU" b="1" dirty="0"/>
          </a:p>
          <a:p>
            <a:r>
              <a:rPr lang="ru-RU" dirty="0"/>
              <a:t>От имени Российской Федерации, субъектов Российской Федерации и муниципальных образований могут своими действиями приобретать и осуществлять имущественные и личные неимущественные права и обязанности (п. 1,2 ст. 125 ГК РФ).</a:t>
            </a:r>
            <a:endParaRPr lang="ru-RU" b="1" dirty="0"/>
          </a:p>
          <a:p>
            <a:r>
              <a:rPr lang="ru-RU" dirty="0"/>
              <a:t>Российская Федерация, субъект Российской Федерации, муниципальное образование отвечают по своим обязательствам принадлежащим им на праве собственности имуществом, кроме имущества, которое закреплено за созданными ими юридическими лицами на праве хозяйственного ведения или оперативного управления, а также имущества, которое может находиться только в государственной или муниципальной собственности(п. 1 ст. 126 ГК РФ).</a:t>
            </a:r>
            <a:endParaRPr lang="ru-RU" b="1" dirty="0"/>
          </a:p>
          <a:p>
            <a:endParaRPr lang="ru-RU" dirty="0"/>
          </a:p>
        </p:txBody>
      </p:sp>
    </p:spTree>
    <p:extLst>
      <p:ext uri="{BB962C8B-B14F-4D97-AF65-F5344CB8AC3E}">
        <p14:creationId xmlns="" xmlns:p14="http://schemas.microsoft.com/office/powerpoint/2010/main" val="28693856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F35CEA3-4459-4416-9B61-73ED74ACC6D4}"/>
              </a:ext>
            </a:extLst>
          </p:cNvPr>
          <p:cNvSpPr>
            <a:spLocks noGrp="1"/>
          </p:cNvSpPr>
          <p:nvPr>
            <p:ph idx="1"/>
          </p:nvPr>
        </p:nvSpPr>
        <p:spPr>
          <a:xfrm>
            <a:off x="2773599" y="619125"/>
            <a:ext cx="7796540" cy="6238875"/>
          </a:xfrm>
        </p:spPr>
        <p:txBody>
          <a:bodyPr>
            <a:normAutofit fontScale="70000" lnSpcReduction="20000"/>
          </a:bodyPr>
          <a:lstStyle/>
          <a:p>
            <a:pPr marL="0" indent="0">
              <a:buNone/>
            </a:pPr>
            <a:r>
              <a:rPr lang="ru-RU" dirty="0"/>
              <a:t>	Особенности участия Российской Федерации, субъектов Российской Федерации, муниципальных образований в гражданском обороте (ст. 124 – 127 ГК РФ): </a:t>
            </a:r>
          </a:p>
          <a:p>
            <a:r>
              <a:rPr lang="ru-RU" dirty="0"/>
              <a:t>1) они не используют свои публично-властные полномочия, за исключением случаев, предусмотренных гражданским законодательством; </a:t>
            </a:r>
          </a:p>
          <a:p>
            <a:r>
              <a:rPr lang="ru-RU" dirty="0"/>
              <a:t>2) к отношениям с их участием применяются нормы, относящиеся к юридическим лицам, если иное не вытекает из закона или особенности данных субъектов; </a:t>
            </a:r>
          </a:p>
          <a:p>
            <a:r>
              <a:rPr lang="ru-RU" dirty="0"/>
              <a:t>3) от имени данных субъектов права и обязанности приобретают их органы либо специально уполномоченные на то граждане и юридические лица; </a:t>
            </a:r>
          </a:p>
          <a:p>
            <a:r>
              <a:rPr lang="ru-RU" dirty="0"/>
              <a:t>4) участвуют в гражданском обороте в двух формах: непосредственной и опосредованной; </a:t>
            </a:r>
          </a:p>
          <a:p>
            <a:r>
              <a:rPr lang="ru-RU" dirty="0"/>
              <a:t>5) участвуют в ряде специфических гражданско-правовых отношениях, в которых участие физических и юридических лиц невозможно; </a:t>
            </a:r>
          </a:p>
          <a:p>
            <a:r>
              <a:rPr lang="ru-RU" dirty="0"/>
              <a:t>6) в их имуществе выделяют казну, т.е. имущество, не распределенное между государственными и муниципальными унитарными предприятиями и учреждениями; </a:t>
            </a:r>
          </a:p>
          <a:p>
            <a:r>
              <a:rPr lang="ru-RU" dirty="0"/>
              <a:t>7) имеют особенности ответственности. Российская Федерация обладает иммунитетом в отношениях с иностранными государствами, иностранными физическими и юридическими лицами. </a:t>
            </a:r>
            <a:endParaRPr lang="ru-RU" b="1" dirty="0"/>
          </a:p>
          <a:p>
            <a:endParaRPr lang="ru-RU" dirty="0"/>
          </a:p>
        </p:txBody>
      </p:sp>
    </p:spTree>
    <p:extLst>
      <p:ext uri="{BB962C8B-B14F-4D97-AF65-F5344CB8AC3E}">
        <p14:creationId xmlns="" xmlns:p14="http://schemas.microsoft.com/office/powerpoint/2010/main" val="13228202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02C8967-ED66-465A-A2F2-21CCDFEF7314}"/>
              </a:ext>
            </a:extLst>
          </p:cNvPr>
          <p:cNvSpPr>
            <a:spLocks noGrp="1"/>
          </p:cNvSpPr>
          <p:nvPr>
            <p:ph type="title"/>
          </p:nvPr>
        </p:nvSpPr>
        <p:spPr/>
        <p:txBody>
          <a:bodyPr>
            <a:normAutofit/>
          </a:bodyPr>
          <a:lstStyle/>
          <a:p>
            <a:r>
              <a:rPr lang="ru-RU" sz="2400" b="1" dirty="0"/>
              <a:t>1.8. Объекты гражданских прав.</a:t>
            </a:r>
            <a:br>
              <a:rPr lang="ru-RU" sz="2400" b="1" dirty="0"/>
            </a:br>
            <a:endParaRPr lang="ru-RU" sz="2400" dirty="0"/>
          </a:p>
        </p:txBody>
      </p:sp>
      <p:sp>
        <p:nvSpPr>
          <p:cNvPr id="3" name="Объект 2">
            <a:extLst>
              <a:ext uri="{FF2B5EF4-FFF2-40B4-BE49-F238E27FC236}">
                <a16:creationId xmlns="" xmlns:a16="http://schemas.microsoft.com/office/drawing/2014/main" id="{2593DAE8-77BA-4E97-8A18-D91B1EFCC75D}"/>
              </a:ext>
            </a:extLst>
          </p:cNvPr>
          <p:cNvSpPr>
            <a:spLocks noGrp="1"/>
          </p:cNvSpPr>
          <p:nvPr>
            <p:ph idx="1"/>
          </p:nvPr>
        </p:nvSpPr>
        <p:spPr>
          <a:xfrm>
            <a:off x="2773599" y="1295399"/>
            <a:ext cx="7796540" cy="5267325"/>
          </a:xfrm>
        </p:spPr>
        <p:txBody>
          <a:bodyPr>
            <a:normAutofit fontScale="70000" lnSpcReduction="20000"/>
          </a:bodyPr>
          <a:lstStyle/>
          <a:p>
            <a:r>
              <a:rPr lang="ru-RU" dirty="0"/>
              <a:t>Под объектами гражданских прав понимаются те блага (как материальные, так и нематериальные), по поводу которых складываются гражданские правоотношения. Правовое регулирование объектов гражданских прав осуществляется подразделом 3 раздела 1 ГК РФ.</a:t>
            </a:r>
            <a:endParaRPr lang="ru-RU" b="1" dirty="0"/>
          </a:p>
          <a:p>
            <a:r>
              <a:rPr lang="ru-RU" dirty="0"/>
              <a:t>В соответствии со ст. 128 ГК РФ выделяются следующие виды объектов гражданских прав:</a:t>
            </a:r>
            <a:endParaRPr lang="ru-RU" b="1" dirty="0"/>
          </a:p>
          <a:p>
            <a:pPr marL="0" indent="0">
              <a:buNone/>
            </a:pPr>
            <a:r>
              <a:rPr lang="ru-RU" dirty="0"/>
              <a:t>	1) имущество - вещи, включая деньги и ценные бумаги, а также имущественные права;</a:t>
            </a:r>
            <a:endParaRPr lang="ru-RU" b="1" dirty="0"/>
          </a:p>
          <a:p>
            <a:pPr marL="0" indent="0">
              <a:buNone/>
            </a:pPr>
            <a:r>
              <a:rPr lang="ru-RU" dirty="0"/>
              <a:t>	2) работы и услуги (действия);</a:t>
            </a:r>
            <a:endParaRPr lang="ru-RU" b="1" dirty="0"/>
          </a:p>
          <a:p>
            <a:pPr marL="0" indent="0">
              <a:buNone/>
            </a:pPr>
            <a:r>
              <a:rPr lang="ru-RU" dirty="0"/>
              <a:t>	3) результаты интеллектуальной деятельности, в том числе исключительные права на них (интеллектуальная собственность, информация); </a:t>
            </a:r>
            <a:endParaRPr lang="ru-RU" b="1" dirty="0"/>
          </a:p>
          <a:p>
            <a:pPr marL="0" indent="0">
              <a:buNone/>
            </a:pPr>
            <a:r>
              <a:rPr lang="ru-RU" dirty="0"/>
              <a:t>	4) нематериальные блага.</a:t>
            </a:r>
            <a:endParaRPr lang="ru-RU" b="1" dirty="0"/>
          </a:p>
          <a:p>
            <a:r>
              <a:rPr lang="ru-RU" dirty="0"/>
              <a:t>Объекты гражданских прав могут свободно отчуждаться или переходить от одного лица к другому в порядке универсального правопреемства (наследование, реорганизация юридического лица) либо иным способом, если они не изъяты из оборота или не ограничены в обороте(п. 1 ст. 129 ГК РФ).</a:t>
            </a:r>
            <a:endParaRPr lang="ru-RU" b="1" dirty="0"/>
          </a:p>
          <a:p>
            <a:endParaRPr lang="ru-RU" dirty="0"/>
          </a:p>
        </p:txBody>
      </p:sp>
    </p:spTree>
    <p:extLst>
      <p:ext uri="{BB962C8B-B14F-4D97-AF65-F5344CB8AC3E}">
        <p14:creationId xmlns="" xmlns:p14="http://schemas.microsoft.com/office/powerpoint/2010/main" val="15066333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8E5E528-3977-43BA-A8D5-25AE3DBA2A32}"/>
              </a:ext>
            </a:extLst>
          </p:cNvPr>
          <p:cNvSpPr>
            <a:spLocks noGrp="1"/>
          </p:cNvSpPr>
          <p:nvPr>
            <p:ph idx="1"/>
          </p:nvPr>
        </p:nvSpPr>
        <p:spPr>
          <a:xfrm>
            <a:off x="2687874" y="1423466"/>
            <a:ext cx="7796540" cy="3997828"/>
          </a:xfrm>
        </p:spPr>
        <p:txBody>
          <a:bodyPr>
            <a:normAutofit fontScale="77500" lnSpcReduction="20000"/>
          </a:bodyPr>
          <a:lstStyle/>
          <a:p>
            <a:r>
              <a:rPr lang="ru-RU" dirty="0"/>
              <a:t>Вещи делятся на недвижимые и движимые. К недвижимым вещам (недвижимое имущество, недвижимость) относятся земельные участки, участки недр и все, что прочно связано с землей, то есть объекты, перемещение которых без несоразмерного ущерба их назначению невозможно, в том числе здания, сооружения, объекты незавершенного строительства.</a:t>
            </a:r>
            <a:endParaRPr lang="ru-RU" b="1" dirty="0"/>
          </a:p>
          <a:p>
            <a:r>
              <a:rPr lang="ru-RU" dirty="0"/>
              <a:t>К недвижимым вещам относятся также подлежащие государственной регистрации воздушные и морские суда, суда внутреннего плавания, космические объекты. Законом к недвижимым вещам может быть отнесено и иное имущество.</a:t>
            </a:r>
            <a:endParaRPr lang="ru-RU" b="1" dirty="0"/>
          </a:p>
          <a:p>
            <a:r>
              <a:rPr lang="ru-RU" dirty="0"/>
              <a:t>Вещи, не относящиеся к недвижимости, включая деньги и ценные бумаги, признаются движимым имуществом. Регистрация прав на движимые вещи не требуется, кроме случаев, указанных в законе (ст. 130 ГК РФ).</a:t>
            </a:r>
          </a:p>
        </p:txBody>
      </p:sp>
    </p:spTree>
    <p:extLst>
      <p:ext uri="{BB962C8B-B14F-4D97-AF65-F5344CB8AC3E}">
        <p14:creationId xmlns="" xmlns:p14="http://schemas.microsoft.com/office/powerpoint/2010/main" val="38966745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AF0D7EF-608C-4541-964E-5DC9F77BDD0C}"/>
              </a:ext>
            </a:extLst>
          </p:cNvPr>
          <p:cNvSpPr>
            <a:spLocks noGrp="1"/>
          </p:cNvSpPr>
          <p:nvPr>
            <p:ph idx="1"/>
          </p:nvPr>
        </p:nvSpPr>
        <p:spPr>
          <a:xfrm>
            <a:off x="2773599" y="1114425"/>
            <a:ext cx="7796540" cy="4935519"/>
          </a:xfrm>
        </p:spPr>
        <p:txBody>
          <a:bodyPr>
            <a:normAutofit fontScale="70000" lnSpcReduction="20000"/>
          </a:bodyPr>
          <a:lstStyle/>
          <a:p>
            <a:r>
              <a:rPr lang="ru-RU" dirty="0"/>
              <a:t>Особым объектом недвижимости является предприятие, которое представляет собой имущественный комплекс, используемый для осуществления предпринимательской деятельности. В состав предприятия как имущественного комплекса входят все виды имущества, предназначенные для его деятельности, включая земельные участки, здания, сооружения, оборудование, инвентарь, сырье, продукцию, права требования, долги, а также права на обозначения, индивидуализирующие предприятие, его продукцию, работы и услуги (коммерческое обозначение, товарные знаки, знаки обслуживания), и другие исключительные права, если иное не предусмотрено законом или договором (ст. 132 ГК РФ).</a:t>
            </a:r>
            <a:endParaRPr lang="ru-RU" b="1" dirty="0"/>
          </a:p>
          <a:p>
            <a:r>
              <a:rPr lang="ru-RU" dirty="0"/>
              <a:t>Права на недвижимое имущество возникают, переходят и прекращаются с момента их государственной регистрации.  Право собственности и другие вещные права на недвижимые вещи, ограничения этих прав, их возникновение, переход и прекращение подлежат государственной регистрации в едином государственном реестре органами, осуществляющими государственную регистрацию прав на недвижимость и сделок с ней. Регистрации подлежат: право собственности, право хозяйственного ведения, право оперативного управления, право пожизненного наследуемого владения, право постоянного пользования, ипотека, сервитуты, а также иные права в случаях, предусмотренных настоящим Кодексом и иными законами(п.1 ст. 131 ГК РФ)..</a:t>
            </a:r>
            <a:endParaRPr lang="ru-RU" b="1" dirty="0"/>
          </a:p>
          <a:p>
            <a:endParaRPr lang="ru-RU" dirty="0"/>
          </a:p>
        </p:txBody>
      </p:sp>
    </p:spTree>
    <p:extLst>
      <p:ext uri="{BB962C8B-B14F-4D97-AF65-F5344CB8AC3E}">
        <p14:creationId xmlns="" xmlns:p14="http://schemas.microsoft.com/office/powerpoint/2010/main" val="18273311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805E20D-9255-4284-AD5A-6B81950B380E}"/>
              </a:ext>
            </a:extLst>
          </p:cNvPr>
          <p:cNvSpPr>
            <a:spLocks noGrp="1"/>
          </p:cNvSpPr>
          <p:nvPr>
            <p:ph idx="1"/>
          </p:nvPr>
        </p:nvSpPr>
        <p:spPr>
          <a:xfrm>
            <a:off x="2773599" y="1114425"/>
            <a:ext cx="7796540" cy="5057775"/>
          </a:xfrm>
        </p:spPr>
        <p:txBody>
          <a:bodyPr>
            <a:normAutofit fontScale="77500" lnSpcReduction="20000"/>
          </a:bodyPr>
          <a:lstStyle/>
          <a:p>
            <a:r>
              <a:rPr lang="ru-RU" dirty="0"/>
              <a:t>Государственная регистрация, перехода и прекращения права собственности и других вещных прав на недвижимые вещи , ограничения этих прав осуществляется в соответствии с Федеральным законом от 21 июля 1997 г. N 122-ФЗ «О государственной регистрации прав на недвижимое имущество и сделок с ним».</a:t>
            </a:r>
            <a:endParaRPr lang="ru-RU" b="1" dirty="0"/>
          </a:p>
          <a:p>
            <a:r>
              <a:rPr lang="ru-RU" dirty="0"/>
              <a:t>Вещи могут быть потребляемыми и </a:t>
            </a:r>
            <a:r>
              <a:rPr lang="ru-RU" dirty="0" err="1"/>
              <a:t>непотребляемыми</a:t>
            </a:r>
            <a:r>
              <a:rPr lang="ru-RU" dirty="0"/>
              <a:t>. Потребляемыми являются вещи, которые в процессе их использования прекращают свое существование (например, продукты питания) или изменяют свои свойства (например, стройматериалы, перерабатываемое сырье). </a:t>
            </a:r>
          </a:p>
          <a:p>
            <a:r>
              <a:rPr lang="ru-RU" dirty="0" err="1"/>
              <a:t>Непотребляемыми</a:t>
            </a:r>
            <a:r>
              <a:rPr lang="ru-RU" dirty="0"/>
              <a:t> считаются вещи, которые не теряют своих натуральных свойств в процессе их использования в течение достаточно длительного времени (оборудование, здания, транспортные средства и т.д.). </a:t>
            </a:r>
          </a:p>
          <a:p>
            <a:r>
              <a:rPr lang="ru-RU" dirty="0"/>
              <a:t>Данную классификацию необходимо учитывать при квалификации договорных отношений (например, в аренду может быть передана только </a:t>
            </a:r>
            <a:r>
              <a:rPr lang="ru-RU" dirty="0" err="1"/>
              <a:t>непотребляемая</a:t>
            </a:r>
            <a:r>
              <a:rPr lang="ru-RU" dirty="0"/>
              <a:t> вещь).</a:t>
            </a:r>
            <a:endParaRPr lang="ru-RU" b="1" dirty="0"/>
          </a:p>
          <a:p>
            <a:endParaRPr lang="ru-RU" dirty="0"/>
          </a:p>
        </p:txBody>
      </p:sp>
    </p:spTree>
    <p:extLst>
      <p:ext uri="{BB962C8B-B14F-4D97-AF65-F5344CB8AC3E}">
        <p14:creationId xmlns="" xmlns:p14="http://schemas.microsoft.com/office/powerpoint/2010/main" val="4463940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61916A2-296C-43AE-B1F5-7F611CA1B220}"/>
              </a:ext>
            </a:extLst>
          </p:cNvPr>
          <p:cNvSpPr>
            <a:spLocks noGrp="1"/>
          </p:cNvSpPr>
          <p:nvPr>
            <p:ph idx="1"/>
          </p:nvPr>
        </p:nvSpPr>
        <p:spPr>
          <a:xfrm>
            <a:off x="2773599" y="1333500"/>
            <a:ext cx="7796540" cy="4991100"/>
          </a:xfrm>
        </p:spPr>
        <p:txBody>
          <a:bodyPr>
            <a:normAutofit fontScale="77500" lnSpcReduction="20000"/>
          </a:bodyPr>
          <a:lstStyle/>
          <a:p>
            <a:r>
              <a:rPr lang="ru-RU" dirty="0"/>
              <a:t>Различают также вещи делимые и неделимые (ст. 133 ГК РФ). </a:t>
            </a:r>
          </a:p>
          <a:p>
            <a:r>
              <a:rPr lang="ru-RU" dirty="0"/>
              <a:t>Делимой признается вещь, которая в результате раздела не меняет своего назначения, любая ее часть может выполнять ту же функцию, что и вещь в целом (например, продукты питания). </a:t>
            </a:r>
          </a:p>
          <a:p>
            <a:r>
              <a:rPr lang="ru-RU" dirty="0"/>
              <a:t>Неделимой считается вещь, раздел которой в натуре невозможен без изменения ее назначения. Эта классификация имеет значение при разделе объектов общей собственности (ст. 252 ГК РФ), при определении характера обязательств, возникающих по поводу таких вещей (п. 1 ст. 322 ГК РФ).</a:t>
            </a:r>
            <a:endParaRPr lang="ru-RU" b="1" dirty="0"/>
          </a:p>
          <a:p>
            <a:r>
              <a:rPr lang="ru-RU" dirty="0"/>
              <a:t>Если разнородные вещи образуют единое целое, предполагающее использование их по общему назначению, они рассматриваются как одна вещь (сложная вещь) (ст. 134 ГК РФ).</a:t>
            </a:r>
            <a:endParaRPr lang="ru-RU" b="1" dirty="0"/>
          </a:p>
          <a:p>
            <a:r>
              <a:rPr lang="ru-RU" dirty="0"/>
              <a:t>Вещи могут соотноситься как главная вещь и принадлежность (ст. 135 ГК РФ). Принадлежностью считается вещь, предназначенная для обслуживания другой, главной, вещи и связанная с ней общим назначением. По общему правилу принадлежность следует судьбе главной вещи, если договором не предусмотрено иное.</a:t>
            </a:r>
            <a:endParaRPr lang="ru-RU" b="1" dirty="0"/>
          </a:p>
          <a:p>
            <a:endParaRPr lang="ru-RU" dirty="0"/>
          </a:p>
        </p:txBody>
      </p:sp>
    </p:spTree>
    <p:extLst>
      <p:ext uri="{BB962C8B-B14F-4D97-AF65-F5344CB8AC3E}">
        <p14:creationId xmlns="" xmlns:p14="http://schemas.microsoft.com/office/powerpoint/2010/main" val="536878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BC95489-F1FA-42DB-8309-93476AE0B62A}"/>
              </a:ext>
            </a:extLst>
          </p:cNvPr>
          <p:cNvSpPr>
            <a:spLocks noGrp="1"/>
          </p:cNvSpPr>
          <p:nvPr>
            <p:ph idx="1"/>
          </p:nvPr>
        </p:nvSpPr>
        <p:spPr/>
        <p:txBody>
          <a:bodyPr>
            <a:normAutofit fontScale="70000" lnSpcReduction="20000"/>
          </a:bodyPr>
          <a:lstStyle/>
          <a:p>
            <a:r>
              <a:rPr lang="ru-RU" dirty="0"/>
              <a:t>Ценная бумага – это документ, удостоверяющий с соблюдением установленной формы и обязательных реквизитов, имущественные права, осуществление или передача которых возможна только при его предъявлении. </a:t>
            </a:r>
          </a:p>
          <a:p>
            <a:r>
              <a:rPr lang="ru-RU" dirty="0"/>
              <a:t>С передачей ценной бумаги переходят все удостоверяемые ею права в совокупности (см. п. 1 ст.142 ГК РФ). Виды: ценные бумаги на предъявителя; именные ценные бумаги; ордерные ценные бумаги; бездокументарные ценные бумаги. </a:t>
            </a:r>
            <a:endParaRPr lang="ru-RU" b="1" dirty="0"/>
          </a:p>
          <a:p>
            <a:r>
              <a:rPr lang="ru-RU" dirty="0"/>
              <a:t>Нематериальные блага – это такие объекты гражданских прав, которые не имеют экономического содержания, денежной оценки, направлены на индивидуализацию личности, принадлежат лицу от рождения или в силу закона, неотделимы от личности их носителя и неотчуждаемы каким-либо способом. </a:t>
            </a:r>
          </a:p>
          <a:p>
            <a:r>
              <a:rPr lang="ru-RU" dirty="0"/>
              <a:t>К ним относятся: жизнь и здоровье, достоинство личности, личная неприкосновенность, честь и доброе имя, деловая репутация и другие признаваемые и охраняемые действующим законодательством личные неимущественные права и нематериальные блага (см. п. 2 ст. 2 и ст. 150 ГК РФ). </a:t>
            </a:r>
            <a:endParaRPr lang="ru-RU" b="1" dirty="0"/>
          </a:p>
          <a:p>
            <a:endParaRPr lang="ru-RU" dirty="0"/>
          </a:p>
        </p:txBody>
      </p:sp>
    </p:spTree>
    <p:extLst>
      <p:ext uri="{BB962C8B-B14F-4D97-AF65-F5344CB8AC3E}">
        <p14:creationId xmlns="" xmlns:p14="http://schemas.microsoft.com/office/powerpoint/2010/main" val="18309995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E03CF8B-C92E-435B-A2B4-10251F08B02F}"/>
              </a:ext>
            </a:extLst>
          </p:cNvPr>
          <p:cNvSpPr>
            <a:spLocks noGrp="1"/>
          </p:cNvSpPr>
          <p:nvPr>
            <p:ph type="title"/>
          </p:nvPr>
        </p:nvSpPr>
        <p:spPr/>
        <p:txBody>
          <a:bodyPr/>
          <a:lstStyle/>
          <a:p>
            <a:r>
              <a:rPr lang="ru-RU" b="1" dirty="0"/>
              <a:t>2. СДЕЛКИ</a:t>
            </a:r>
            <a:br>
              <a:rPr lang="ru-RU" b="1" dirty="0"/>
            </a:br>
            <a:endParaRPr lang="ru-RU" dirty="0"/>
          </a:p>
        </p:txBody>
      </p:sp>
      <p:sp>
        <p:nvSpPr>
          <p:cNvPr id="3" name="Объект 2">
            <a:extLst>
              <a:ext uri="{FF2B5EF4-FFF2-40B4-BE49-F238E27FC236}">
                <a16:creationId xmlns="" xmlns:a16="http://schemas.microsoft.com/office/drawing/2014/main" id="{B13C6E7A-84A6-423F-A959-1A162AE1CD62}"/>
              </a:ext>
            </a:extLst>
          </p:cNvPr>
          <p:cNvSpPr>
            <a:spLocks noGrp="1"/>
          </p:cNvSpPr>
          <p:nvPr>
            <p:ph idx="1"/>
          </p:nvPr>
        </p:nvSpPr>
        <p:spPr>
          <a:xfrm>
            <a:off x="2773599" y="2290241"/>
            <a:ext cx="7796540" cy="3997828"/>
          </a:xfrm>
        </p:spPr>
        <p:txBody>
          <a:bodyPr>
            <a:normAutofit/>
          </a:bodyPr>
          <a:lstStyle/>
          <a:p>
            <a:r>
              <a:rPr lang="ru-RU" dirty="0"/>
              <a:t>2.1. Сделки. Понятие и виды сделок</a:t>
            </a:r>
          </a:p>
          <a:p>
            <a:r>
              <a:rPr lang="ru-RU" dirty="0"/>
              <a:t>2.2. Условия действительности и недействительности сделок</a:t>
            </a:r>
          </a:p>
          <a:p>
            <a:r>
              <a:rPr lang="ru-RU" dirty="0"/>
              <a:t>2.3. Понятия и основания недействительности сделок</a:t>
            </a:r>
          </a:p>
          <a:p>
            <a:r>
              <a:rPr lang="ru-RU" dirty="0"/>
              <a:t>2.4. Последствия недействительности сделок</a:t>
            </a:r>
          </a:p>
          <a:p>
            <a:r>
              <a:rPr lang="ru-RU" dirty="0"/>
              <a:t>2.5. Формы сделок. Нотариальное удостоверение и государственная регистрация сделок.</a:t>
            </a:r>
          </a:p>
          <a:p>
            <a:endParaRPr lang="ru-RU" b="1" dirty="0"/>
          </a:p>
          <a:p>
            <a:endParaRPr lang="ru-RU" b="1" dirty="0"/>
          </a:p>
          <a:p>
            <a:endParaRPr lang="ru-RU" dirty="0"/>
          </a:p>
        </p:txBody>
      </p:sp>
    </p:spTree>
    <p:extLst>
      <p:ext uri="{BB962C8B-B14F-4D97-AF65-F5344CB8AC3E}">
        <p14:creationId xmlns="" xmlns:p14="http://schemas.microsoft.com/office/powerpoint/2010/main" val="4161764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8E41E59-FC81-4E41-8CBC-84FA5F15260C}"/>
              </a:ext>
            </a:extLst>
          </p:cNvPr>
          <p:cNvSpPr>
            <a:spLocks noGrp="1"/>
          </p:cNvSpPr>
          <p:nvPr>
            <p:ph type="title"/>
          </p:nvPr>
        </p:nvSpPr>
        <p:spPr>
          <a:xfrm>
            <a:off x="2611808" y="808056"/>
            <a:ext cx="7958331" cy="439719"/>
          </a:xfrm>
        </p:spPr>
        <p:txBody>
          <a:bodyPr>
            <a:normAutofit fontScale="90000"/>
          </a:bodyPr>
          <a:lstStyle/>
          <a:p>
            <a:r>
              <a:rPr lang="ru-RU" sz="2800" dirty="0"/>
              <a:t>1. Общие положения гражданского права</a:t>
            </a:r>
          </a:p>
        </p:txBody>
      </p:sp>
      <p:sp>
        <p:nvSpPr>
          <p:cNvPr id="3" name="Объект 2">
            <a:extLst>
              <a:ext uri="{FF2B5EF4-FFF2-40B4-BE49-F238E27FC236}">
                <a16:creationId xmlns="" xmlns:a16="http://schemas.microsoft.com/office/drawing/2014/main" id="{7A5FAE69-968C-4A4A-BA51-5F75DD01127C}"/>
              </a:ext>
            </a:extLst>
          </p:cNvPr>
          <p:cNvSpPr>
            <a:spLocks noGrp="1"/>
          </p:cNvSpPr>
          <p:nvPr>
            <p:ph idx="1"/>
          </p:nvPr>
        </p:nvSpPr>
        <p:spPr>
          <a:xfrm>
            <a:off x="2773599" y="1247775"/>
            <a:ext cx="7796540" cy="4802169"/>
          </a:xfrm>
        </p:spPr>
        <p:txBody>
          <a:bodyPr>
            <a:normAutofit fontScale="85000" lnSpcReduction="20000"/>
          </a:bodyPr>
          <a:lstStyle/>
          <a:p>
            <a:r>
              <a:rPr lang="ru-RU" dirty="0"/>
              <a:t>1.1 Гражданское право как отрасль российского права. Предмет и метод гражданского права</a:t>
            </a:r>
          </a:p>
          <a:p>
            <a:r>
              <a:rPr lang="ru-RU" dirty="0"/>
              <a:t>1.2 Принципы и функции гражданского права</a:t>
            </a:r>
          </a:p>
          <a:p>
            <a:r>
              <a:rPr lang="ru-RU" dirty="0"/>
              <a:t>1.3 Гражданское законодательство. Источники гражданского права</a:t>
            </a:r>
          </a:p>
          <a:p>
            <a:r>
              <a:rPr lang="ru-RU" dirty="0"/>
              <a:t>1.4 Гражданские правоотношения. Понятия, элементы и особенности гражданских правоотношений</a:t>
            </a:r>
          </a:p>
          <a:p>
            <a:r>
              <a:rPr lang="ru-RU" dirty="0"/>
              <a:t>1.5 Граждане (физические лица) как субъекты гражданских правоотношений</a:t>
            </a:r>
          </a:p>
          <a:p>
            <a:r>
              <a:rPr lang="ru-RU" dirty="0"/>
              <a:t>1.6 Юридические лица как субъекты гражданских правоотношений </a:t>
            </a:r>
          </a:p>
          <a:p>
            <a:r>
              <a:rPr lang="ru-RU" dirty="0"/>
              <a:t>1.7 Государство, государственные и муниципальные образования как субъекты гражданских правоотношений</a:t>
            </a:r>
          </a:p>
          <a:p>
            <a:r>
              <a:rPr lang="ru-RU" dirty="0"/>
              <a:t>1.8 Объекты гражданских прав </a:t>
            </a:r>
          </a:p>
        </p:txBody>
      </p:sp>
    </p:spTree>
    <p:extLst>
      <p:ext uri="{BB962C8B-B14F-4D97-AF65-F5344CB8AC3E}">
        <p14:creationId xmlns="" xmlns:p14="http://schemas.microsoft.com/office/powerpoint/2010/main" val="17342877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7B849B5-8B81-4AC8-BE6C-CF63F423898E}"/>
              </a:ext>
            </a:extLst>
          </p:cNvPr>
          <p:cNvSpPr>
            <a:spLocks noGrp="1"/>
          </p:cNvSpPr>
          <p:nvPr>
            <p:ph type="title"/>
          </p:nvPr>
        </p:nvSpPr>
        <p:spPr/>
        <p:txBody>
          <a:bodyPr>
            <a:normAutofit/>
          </a:bodyPr>
          <a:lstStyle/>
          <a:p>
            <a:r>
              <a:rPr lang="ru-RU" sz="2400" b="1" dirty="0"/>
              <a:t>2.1. Сделки. Понятие и виды сделок</a:t>
            </a:r>
            <a:br>
              <a:rPr lang="ru-RU" sz="2400" b="1" dirty="0"/>
            </a:br>
            <a:endParaRPr lang="ru-RU" sz="2400" dirty="0"/>
          </a:p>
        </p:txBody>
      </p:sp>
      <p:sp>
        <p:nvSpPr>
          <p:cNvPr id="3" name="Объект 2">
            <a:extLst>
              <a:ext uri="{FF2B5EF4-FFF2-40B4-BE49-F238E27FC236}">
                <a16:creationId xmlns="" xmlns:a16="http://schemas.microsoft.com/office/drawing/2014/main" id="{4C09ED17-0162-4512-8B62-0FBD0184A0B8}"/>
              </a:ext>
            </a:extLst>
          </p:cNvPr>
          <p:cNvSpPr>
            <a:spLocks noGrp="1"/>
          </p:cNvSpPr>
          <p:nvPr>
            <p:ph idx="1"/>
          </p:nvPr>
        </p:nvSpPr>
        <p:spPr/>
        <p:txBody>
          <a:bodyPr>
            <a:normAutofit fontScale="77500" lnSpcReduction="20000"/>
          </a:bodyPr>
          <a:lstStyle/>
          <a:p>
            <a:r>
              <a:rPr lang="ru-RU" dirty="0"/>
              <a:t>Сделками признаются действия граждан и юридических лиц, направленные на установление, изменение или прекращение гражданских прав и обязанностей (ст. 153 ГК РФ). Сделки являются одним из важнейших юридических фактов в гражданском праве. </a:t>
            </a:r>
            <a:endParaRPr lang="ru-RU" b="1" dirty="0"/>
          </a:p>
          <a:p>
            <a:r>
              <a:rPr lang="ru-RU" dirty="0"/>
              <a:t>1. Сделка представляет собой действие, т.е. юридический факт, происходящий по воле человека.</a:t>
            </a:r>
            <a:endParaRPr lang="ru-RU" b="1" dirty="0"/>
          </a:p>
          <a:p>
            <a:r>
              <a:rPr lang="ru-RU" dirty="0"/>
              <a:t>2. Сделка - это действие правомерное. Ее содержание должно соответствовать нормативным требованиям, только в этом случае она признается и защищается государством в качестве юридического факта, порождающего гражданско-правовые последствия.</a:t>
            </a:r>
            <a:endParaRPr lang="ru-RU" b="1" dirty="0"/>
          </a:p>
          <a:p>
            <a:r>
              <a:rPr lang="ru-RU" dirty="0"/>
              <a:t>3. Сделка -это действие, которое характеризуется специальной направленностью на возникновение, изменение или прекращение гражданских правоотношений. </a:t>
            </a:r>
            <a:endParaRPr lang="ru-RU" b="1" dirty="0"/>
          </a:p>
          <a:p>
            <a:endParaRPr lang="ru-RU" dirty="0"/>
          </a:p>
        </p:txBody>
      </p:sp>
    </p:spTree>
    <p:extLst>
      <p:ext uri="{BB962C8B-B14F-4D97-AF65-F5344CB8AC3E}">
        <p14:creationId xmlns="" xmlns:p14="http://schemas.microsoft.com/office/powerpoint/2010/main" val="17129179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6A68BE2-B988-4171-A403-AC645B72FF78}"/>
              </a:ext>
            </a:extLst>
          </p:cNvPr>
          <p:cNvSpPr>
            <a:spLocks noGrp="1"/>
          </p:cNvSpPr>
          <p:nvPr>
            <p:ph idx="1"/>
          </p:nvPr>
        </p:nvSpPr>
        <p:spPr>
          <a:xfrm>
            <a:off x="2773599" y="1133475"/>
            <a:ext cx="7796540" cy="4916469"/>
          </a:xfrm>
        </p:spPr>
        <p:txBody>
          <a:bodyPr>
            <a:normAutofit fontScale="70000" lnSpcReduction="20000"/>
          </a:bodyPr>
          <a:lstStyle/>
          <a:p>
            <a:r>
              <a:rPr lang="ru-RU" dirty="0"/>
              <a:t>Сделка порождает правовые последствия непосредственно для лиц, ее совершающих. Они становятся участниками гражданского правоотношения, возникшего из сделки.</a:t>
            </a:r>
          </a:p>
          <a:p>
            <a:r>
              <a:rPr lang="ru-RU" dirty="0"/>
              <a:t>Таким образом, сделка это правомерное юридическое действие одного или нескольких </a:t>
            </a:r>
            <a:r>
              <a:rPr lang="ru-RU" dirty="0" err="1"/>
              <a:t>праводееспособных</a:t>
            </a:r>
            <a:r>
              <a:rPr lang="ru-RU" dirty="0"/>
              <a:t> субъектов гражданских правоотношений, совершенное в установленной законом или их соглашением форме, соответствующее подлинной воле субъектов и приводящее к желаемым правовым последствиям, на достижение которых оно было направлено. </a:t>
            </a:r>
          </a:p>
          <a:p>
            <a:r>
              <a:rPr lang="ru-RU" dirty="0"/>
              <a:t>Сделки классифицируются на односторонние, двухсторонние и многосторонние. </a:t>
            </a:r>
          </a:p>
          <a:p>
            <a:r>
              <a:rPr lang="ru-RU" dirty="0"/>
              <a:t>Односторонними являются сделки, для совершения которых необходимо и достаточно волеизъявления одного лица (например, завещание, доверенность). </a:t>
            </a:r>
          </a:p>
          <a:p>
            <a:r>
              <a:rPr lang="ru-RU" dirty="0"/>
              <a:t>Двухсторонние и многосторонние сделки называются договорами, для их заключения необходимо согласованное волеизъявление соответственно двух или нескольких сторон. Большинство договоров - это двухсторонние сделки (купля-продажа, подряд, аренда и др.) (ст. 154 – 156, 420 ГК РФ);.</a:t>
            </a:r>
          </a:p>
        </p:txBody>
      </p:sp>
    </p:spTree>
    <p:extLst>
      <p:ext uri="{BB962C8B-B14F-4D97-AF65-F5344CB8AC3E}">
        <p14:creationId xmlns="" xmlns:p14="http://schemas.microsoft.com/office/powerpoint/2010/main" val="14311101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64FC4A2-0350-4083-A5DF-A7529F688946}"/>
              </a:ext>
            </a:extLst>
          </p:cNvPr>
          <p:cNvSpPr>
            <a:spLocks noGrp="1"/>
          </p:cNvSpPr>
          <p:nvPr>
            <p:ph idx="1"/>
          </p:nvPr>
        </p:nvSpPr>
        <p:spPr>
          <a:xfrm>
            <a:off x="2773599" y="923925"/>
            <a:ext cx="7796540" cy="5126019"/>
          </a:xfrm>
        </p:spPr>
        <p:txBody>
          <a:bodyPr>
            <a:normAutofit fontScale="77500" lnSpcReduction="20000"/>
          </a:bodyPr>
          <a:lstStyle/>
          <a:p>
            <a:r>
              <a:rPr lang="ru-RU" dirty="0"/>
              <a:t>Различают сделки возмездные и безвозмездные. </a:t>
            </a:r>
          </a:p>
          <a:p>
            <a:r>
              <a:rPr lang="ru-RU" dirty="0"/>
              <a:t>Возмездной признается сделка, по которой сторона должна получить плату или иное встречное предоставление за исполнение своих обязанностей (например, подрядчик за выполнение работы получает вознаграждение). </a:t>
            </a:r>
          </a:p>
          <a:p>
            <a:r>
              <a:rPr lang="ru-RU" dirty="0"/>
              <a:t>Безвозмездная сделка - это сделка, по которой одна сторона предоставляет что-либо другой стороне без получения от нее платы или иного встречного предоставления (например, договоры дарения, безвозмездного пользования имуществом) (ст. 423 ГК РФ);.</a:t>
            </a:r>
            <a:endParaRPr lang="ru-RU" b="1" dirty="0"/>
          </a:p>
          <a:p>
            <a:r>
              <a:rPr lang="ru-RU" dirty="0"/>
              <a:t>Сделки подразделяются на консенсуальные и реальные. </a:t>
            </a:r>
          </a:p>
          <a:p>
            <a:r>
              <a:rPr lang="ru-RU" dirty="0"/>
              <a:t>Консенсуальные сделки считаются заключенными с момента достижения сторонами соглашения (консенсуса) по всем существенным условиям. </a:t>
            </a:r>
          </a:p>
          <a:p>
            <a:r>
              <a:rPr lang="ru-RU" dirty="0"/>
              <a:t>Для признания реальных сделок заключенными необходимо не только соглашение сторон, но и передача вещи (например, договор займа заключен только с момента передачи денежных средств заемщику заимодавцем).</a:t>
            </a:r>
          </a:p>
        </p:txBody>
      </p:sp>
    </p:spTree>
    <p:extLst>
      <p:ext uri="{BB962C8B-B14F-4D97-AF65-F5344CB8AC3E}">
        <p14:creationId xmlns="" xmlns:p14="http://schemas.microsoft.com/office/powerpoint/2010/main" val="13873871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0EC37DA-B82D-43FA-A16E-E90C1B027E57}"/>
              </a:ext>
            </a:extLst>
          </p:cNvPr>
          <p:cNvSpPr>
            <a:spLocks noGrp="1"/>
          </p:cNvSpPr>
          <p:nvPr>
            <p:ph idx="1"/>
          </p:nvPr>
        </p:nvSpPr>
        <p:spPr>
          <a:xfrm>
            <a:off x="2687874" y="1728266"/>
            <a:ext cx="7796540" cy="3997828"/>
          </a:xfrm>
        </p:spPr>
        <p:txBody>
          <a:bodyPr>
            <a:normAutofit fontScale="85000" lnSpcReduction="10000"/>
          </a:bodyPr>
          <a:lstStyle/>
          <a:p>
            <a:r>
              <a:rPr lang="ru-RU" dirty="0"/>
              <a:t>Различают также односторонне обязывающие и взаимные сделки. </a:t>
            </a:r>
          </a:p>
          <a:p>
            <a:r>
              <a:rPr lang="ru-RU" dirty="0"/>
              <a:t>В односторонне обязывающих сделках одна сторона несет обязанности, а другая наделяется правами (например, по договору займа и другим реальным договорам сторона, передавшая имущество, приобретает права, а на сторону, получившую имущество, возлагаются обязанности). </a:t>
            </a:r>
          </a:p>
          <a:p>
            <a:r>
              <a:rPr lang="ru-RU" dirty="0"/>
              <a:t>Во взаимных сделках каждая из сторон обладает и правами, и обязанностями (например, по договору купли-продажи продавец обязан передать вещь и имеет право на получение денежных средств, в свою очередь, покупатель обязан уплатить покупную цену и вправе требовать передачи ему вещи).</a:t>
            </a:r>
            <a:endParaRPr lang="ru-RU" b="1" dirty="0"/>
          </a:p>
          <a:p>
            <a:endParaRPr lang="ru-RU" dirty="0"/>
          </a:p>
        </p:txBody>
      </p:sp>
    </p:spTree>
    <p:extLst>
      <p:ext uri="{BB962C8B-B14F-4D97-AF65-F5344CB8AC3E}">
        <p14:creationId xmlns="" xmlns:p14="http://schemas.microsoft.com/office/powerpoint/2010/main" val="41717535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AB9EB3C7-647B-4F5E-96CC-3C37C1F5897A}"/>
              </a:ext>
            </a:extLst>
          </p:cNvPr>
          <p:cNvSpPr>
            <a:spLocks noGrp="1"/>
          </p:cNvSpPr>
          <p:nvPr>
            <p:ph type="title"/>
          </p:nvPr>
        </p:nvSpPr>
        <p:spPr/>
        <p:txBody>
          <a:bodyPr>
            <a:noAutofit/>
          </a:bodyPr>
          <a:lstStyle/>
          <a:p>
            <a:r>
              <a:rPr lang="ru-RU" sz="2400" b="1" dirty="0"/>
              <a:t>2.2. Условия действительности и недействительности сделок</a:t>
            </a:r>
            <a:br>
              <a:rPr lang="ru-RU" sz="2400" b="1" dirty="0"/>
            </a:br>
            <a:endParaRPr lang="ru-RU" sz="2400" dirty="0"/>
          </a:p>
        </p:txBody>
      </p:sp>
      <p:sp>
        <p:nvSpPr>
          <p:cNvPr id="3" name="Объект 2">
            <a:extLst>
              <a:ext uri="{FF2B5EF4-FFF2-40B4-BE49-F238E27FC236}">
                <a16:creationId xmlns="" xmlns:a16="http://schemas.microsoft.com/office/drawing/2014/main" id="{6DBD97AD-4D47-49B7-A5BD-92B0EA59EF60}"/>
              </a:ext>
            </a:extLst>
          </p:cNvPr>
          <p:cNvSpPr>
            <a:spLocks noGrp="1"/>
          </p:cNvSpPr>
          <p:nvPr>
            <p:ph idx="1"/>
          </p:nvPr>
        </p:nvSpPr>
        <p:spPr>
          <a:xfrm>
            <a:off x="2773599" y="1790035"/>
            <a:ext cx="7796540" cy="4953000"/>
          </a:xfrm>
        </p:spPr>
        <p:txBody>
          <a:bodyPr>
            <a:normAutofit fontScale="85000" lnSpcReduction="20000"/>
          </a:bodyPr>
          <a:lstStyle/>
          <a:p>
            <a:r>
              <a:rPr lang="ru-RU" dirty="0"/>
              <a:t>Условия действительности сделок. Элементы сделки: субъект (субъекты); объект; внутренняя воля субъекта; волеизъявление; основания сделки. </a:t>
            </a:r>
            <a:endParaRPr lang="ru-RU" b="1" dirty="0"/>
          </a:p>
          <a:p>
            <a:r>
              <a:rPr lang="ru-RU" dirty="0"/>
              <a:t>Сделка является действительной, если она отвечает требованиям, предъявляемым к таким ее элементам, как субъекты сделки; субъективная сторона сделки; содержание сделки; форма сделки.</a:t>
            </a:r>
            <a:endParaRPr lang="ru-RU" b="1" dirty="0"/>
          </a:p>
          <a:p>
            <a:r>
              <a:rPr lang="ru-RU" dirty="0"/>
              <a:t>Действительность сделки – это соответствие сделки правовым требованиям, следствием чего является возможность достижения правового результата, на который была направлена сделка. </a:t>
            </a:r>
            <a:endParaRPr lang="ru-RU" b="1" dirty="0"/>
          </a:p>
          <a:p>
            <a:r>
              <a:rPr lang="ru-RU" dirty="0"/>
              <a:t>Условия действительности гражданско-правовой сделки: должна соответствовать закону и иным правовым актам, а также основам правопорядка и нравственности; соблюдение требований закона о правоспособности и дееспособности участников сделки; соблюдение установленной законом формы сделки (см. ст. 158-165 ГК РФ); соответствие воле участников сделки их волеизъявлению, свободное формирование воли. </a:t>
            </a:r>
            <a:endParaRPr lang="ru-RU" b="1" dirty="0"/>
          </a:p>
          <a:p>
            <a:endParaRPr lang="ru-RU" dirty="0"/>
          </a:p>
        </p:txBody>
      </p:sp>
    </p:spTree>
    <p:extLst>
      <p:ext uri="{BB962C8B-B14F-4D97-AF65-F5344CB8AC3E}">
        <p14:creationId xmlns="" xmlns:p14="http://schemas.microsoft.com/office/powerpoint/2010/main" val="39586324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57DC05F-52E0-4B23-86F4-BBE0654B78CE}"/>
              </a:ext>
            </a:extLst>
          </p:cNvPr>
          <p:cNvSpPr>
            <a:spLocks noGrp="1"/>
          </p:cNvSpPr>
          <p:nvPr>
            <p:ph type="title"/>
          </p:nvPr>
        </p:nvSpPr>
        <p:spPr/>
        <p:txBody>
          <a:bodyPr>
            <a:normAutofit fontScale="90000"/>
          </a:bodyPr>
          <a:lstStyle/>
          <a:p>
            <a:r>
              <a:rPr lang="ru-RU" b="1" dirty="0"/>
              <a:t>2.3. Понятия и основания недействительности сделок</a:t>
            </a:r>
            <a:br>
              <a:rPr lang="ru-RU" b="1" dirty="0"/>
            </a:br>
            <a:endParaRPr lang="ru-RU" dirty="0"/>
          </a:p>
        </p:txBody>
      </p:sp>
      <p:sp>
        <p:nvSpPr>
          <p:cNvPr id="3" name="Объект 2">
            <a:extLst>
              <a:ext uri="{FF2B5EF4-FFF2-40B4-BE49-F238E27FC236}">
                <a16:creationId xmlns="" xmlns:a16="http://schemas.microsoft.com/office/drawing/2014/main" id="{BD038BE3-EC2F-4C9B-ABE1-BC9D2284B7F2}"/>
              </a:ext>
            </a:extLst>
          </p:cNvPr>
          <p:cNvSpPr>
            <a:spLocks noGrp="1"/>
          </p:cNvSpPr>
          <p:nvPr>
            <p:ph idx="1"/>
          </p:nvPr>
        </p:nvSpPr>
        <p:spPr>
          <a:xfrm>
            <a:off x="2773599" y="3543300"/>
            <a:ext cx="7796540" cy="2611418"/>
          </a:xfrm>
        </p:spPr>
        <p:txBody>
          <a:bodyPr>
            <a:normAutofit fontScale="85000" lnSpcReduction="20000"/>
          </a:bodyPr>
          <a:lstStyle/>
          <a:p>
            <a:r>
              <a:rPr lang="ru-RU" dirty="0"/>
              <a:t>Недействительная сделка – это сделка, не соответствующая требованиям закона или иных правовых актов (ст. 168 ГК РФ); это сделка, которая не порождает желаемого правового результата, а при определенных условиях влечет возникновение неблагоприятных для сторон последствий; такая сделка не влечет юридических последствий, за исключением тех, которые связаны с ее недействительностью (см. п. 1 ст. 167 ГК РФ). </a:t>
            </a:r>
            <a:endParaRPr lang="ru-RU" b="1" dirty="0"/>
          </a:p>
          <a:p>
            <a:r>
              <a:rPr lang="ru-RU" dirty="0"/>
              <a:t>. </a:t>
            </a:r>
            <a:endParaRPr lang="ru-RU" b="1" dirty="0"/>
          </a:p>
          <a:p>
            <a:endParaRPr lang="ru-RU" dirty="0"/>
          </a:p>
        </p:txBody>
      </p:sp>
    </p:spTree>
    <p:extLst>
      <p:ext uri="{BB962C8B-B14F-4D97-AF65-F5344CB8AC3E}">
        <p14:creationId xmlns="" xmlns:p14="http://schemas.microsoft.com/office/powerpoint/2010/main" val="3113468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5672BE0-966E-4529-B48F-83370747765E}"/>
              </a:ext>
            </a:extLst>
          </p:cNvPr>
          <p:cNvSpPr>
            <a:spLocks noGrp="1"/>
          </p:cNvSpPr>
          <p:nvPr>
            <p:ph idx="1"/>
          </p:nvPr>
        </p:nvSpPr>
        <p:spPr/>
        <p:txBody>
          <a:bodyPr>
            <a:normAutofit fontScale="85000" lnSpcReduction="10000"/>
          </a:bodyPr>
          <a:lstStyle/>
          <a:p>
            <a:r>
              <a:rPr lang="ru-RU" dirty="0"/>
              <a:t>Виды недействительных сделок: ничтожные (ст. 168-172 ГК РФ) и оспоримые (ст. 168, 173-179 ГК РФ). </a:t>
            </a:r>
            <a:endParaRPr lang="ru-RU" b="1" dirty="0"/>
          </a:p>
          <a:p>
            <a:r>
              <a:rPr lang="ru-RU" dirty="0"/>
              <a:t>Ничтожной называется сделка, которая является изначально недействительной в силу закона, независимо от наличия судебного признания ее недействительности, независимо от желания ее сторон. </a:t>
            </a:r>
          </a:p>
          <a:p>
            <a:r>
              <a:rPr lang="ru-RU" dirty="0"/>
              <a:t>Оспоримой называется сделка, которая недействительна в силу признания ее таковой судом по требованию уполномоченного лица, которое может быть предъявлено в течение одного года со дня, когда истец узнал или должен был узнать об обстоятельствах, являющихся основанием для признания сделки недействительной.</a:t>
            </a:r>
            <a:endParaRPr lang="ru-RU" b="1" dirty="0"/>
          </a:p>
          <a:p>
            <a:endParaRPr lang="ru-RU" b="1" dirty="0"/>
          </a:p>
          <a:p>
            <a:endParaRPr lang="ru-RU" dirty="0"/>
          </a:p>
        </p:txBody>
      </p:sp>
    </p:spTree>
    <p:extLst>
      <p:ext uri="{BB962C8B-B14F-4D97-AF65-F5344CB8AC3E}">
        <p14:creationId xmlns="" xmlns:p14="http://schemas.microsoft.com/office/powerpoint/2010/main" val="22386529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998F333-09BD-49CB-8C99-4D1862ECA530}"/>
              </a:ext>
            </a:extLst>
          </p:cNvPr>
          <p:cNvSpPr>
            <a:spLocks noGrp="1"/>
          </p:cNvSpPr>
          <p:nvPr>
            <p:ph idx="1"/>
          </p:nvPr>
        </p:nvSpPr>
        <p:spPr>
          <a:xfrm>
            <a:off x="2687874" y="2314576"/>
            <a:ext cx="7796540" cy="2809874"/>
          </a:xfrm>
        </p:spPr>
        <p:txBody>
          <a:bodyPr>
            <a:normAutofit fontScale="85000" lnSpcReduction="20000"/>
          </a:bodyPr>
          <a:lstStyle/>
          <a:p>
            <a:r>
              <a:rPr lang="ru-RU" dirty="0"/>
              <a:t>Сделки с пороками субъективной стороны можно подразделить на две группы:</a:t>
            </a:r>
            <a:endParaRPr lang="ru-RU" b="1" dirty="0"/>
          </a:p>
          <a:p>
            <a:pPr marL="0" indent="0">
              <a:buNone/>
            </a:pPr>
            <a:r>
              <a:rPr lang="ru-RU" dirty="0"/>
              <a:t>	1) сделки, в которых подлинная воля субъекта не соответствует волеизъявлению;</a:t>
            </a:r>
            <a:endParaRPr lang="ru-RU" b="1" dirty="0"/>
          </a:p>
          <a:p>
            <a:pPr marL="0" indent="0">
              <a:buNone/>
            </a:pPr>
            <a:r>
              <a:rPr lang="ru-RU" dirty="0"/>
              <a:t>	2) сделки с дефектным формированием внутренней воли.</a:t>
            </a:r>
            <a:endParaRPr lang="ru-RU" b="1" dirty="0"/>
          </a:p>
          <a:p>
            <a:r>
              <a:rPr lang="ru-RU" dirty="0"/>
              <a:t>К первой группе относятся следующие виды сделок.</a:t>
            </a:r>
            <a:endParaRPr lang="ru-RU" b="1" dirty="0"/>
          </a:p>
          <a:p>
            <a:r>
              <a:rPr lang="ru-RU" dirty="0"/>
              <a:t>Фиктивные сделки - мнимые и притворные (ст. 170 ГК РФ). </a:t>
            </a:r>
          </a:p>
          <a:p>
            <a:endParaRPr lang="ru-RU" dirty="0"/>
          </a:p>
        </p:txBody>
      </p:sp>
    </p:spTree>
    <p:extLst>
      <p:ext uri="{BB962C8B-B14F-4D97-AF65-F5344CB8AC3E}">
        <p14:creationId xmlns="" xmlns:p14="http://schemas.microsoft.com/office/powerpoint/2010/main" val="362119339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556D784-111E-4E23-ACA8-38FAE6F30323}"/>
              </a:ext>
            </a:extLst>
          </p:cNvPr>
          <p:cNvSpPr>
            <a:spLocks noGrp="1"/>
          </p:cNvSpPr>
          <p:nvPr>
            <p:ph idx="1"/>
          </p:nvPr>
        </p:nvSpPr>
        <p:spPr>
          <a:xfrm>
            <a:off x="2592624" y="1390650"/>
            <a:ext cx="7796540" cy="5162550"/>
          </a:xfrm>
        </p:spPr>
        <p:txBody>
          <a:bodyPr>
            <a:normAutofit fontScale="77500" lnSpcReduction="20000"/>
          </a:bodyPr>
          <a:lstStyle/>
          <a:p>
            <a:r>
              <a:rPr lang="ru-RU" dirty="0"/>
              <a:t>Мнимая сделка - это сделка, совершенная лишь для вида, без намерения создать соответствующие ей правовые последствия. В мнимой сделке по существу имеется одно только волеизъявление, в основе которого нет воли совершить ее иначе как только для виду. Стороны стремятся создать видимость совершения сделки и ее правовых последствий для третьих лиц. </a:t>
            </a:r>
          </a:p>
          <a:p>
            <a:r>
              <a:rPr lang="ru-RU" dirty="0"/>
              <a:t>Мнимые сделки являются ничтожными. Как правило, это сделки, влекущие переход права собственности на имущество. Они совершаются с целью уменьшить состав имущества субъекта, например, в ожидании обращения взыскания на это имущество по его долгам и т.д.</a:t>
            </a:r>
            <a:endParaRPr lang="ru-RU" b="1" dirty="0"/>
          </a:p>
          <a:p>
            <a:r>
              <a:rPr lang="ru-RU" dirty="0"/>
              <a:t>Притворная сделка - это сделка, которая совершена с целью прикрыть другую сделку. Цель прикрыть другую сделку может быть обусловлена тем, что прикрываемая сделка противоречит закону либо с ее заключением закон связывает какие-либо неблагоприятные для сторон последствия (например, связанные с налогообложением). В притворной сделке, так же как и в мнимой, имеет место несоответствие воли и волеизъявления. Согласно п. 2 ст. 170 ГК РФ притворная сделка является ничтожной.</a:t>
            </a:r>
            <a:endParaRPr lang="ru-RU" b="1" dirty="0"/>
          </a:p>
          <a:p>
            <a:endParaRPr lang="ru-RU" dirty="0"/>
          </a:p>
        </p:txBody>
      </p:sp>
    </p:spTree>
    <p:extLst>
      <p:ext uri="{BB962C8B-B14F-4D97-AF65-F5344CB8AC3E}">
        <p14:creationId xmlns="" xmlns:p14="http://schemas.microsoft.com/office/powerpoint/2010/main" val="379664147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BBC8FDE-F755-4A73-B44A-92A88998256B}"/>
              </a:ext>
            </a:extLst>
          </p:cNvPr>
          <p:cNvSpPr>
            <a:spLocks noGrp="1"/>
          </p:cNvSpPr>
          <p:nvPr>
            <p:ph idx="1"/>
          </p:nvPr>
        </p:nvSpPr>
        <p:spPr>
          <a:xfrm>
            <a:off x="2773599" y="1190625"/>
            <a:ext cx="7796540" cy="4859319"/>
          </a:xfrm>
        </p:spPr>
        <p:txBody>
          <a:bodyPr>
            <a:normAutofit fontScale="77500" lnSpcReduction="20000"/>
          </a:bodyPr>
          <a:lstStyle/>
          <a:p>
            <a:r>
              <a:rPr lang="ru-RU" dirty="0"/>
              <a:t>Сделки, совершенные под влиянием насилия, угрозы (ст. 179 ГК РФ), являются оспоримыми, волеизъявление в них также не соответствует подлинной воле субъекта, оно осуществляется вынужденно. Порок сделок, совершенных в результате злонамеренного соглашения представителя одной стороны с другой стороной (ст. 179 ГК РФ), выражается в том, что представитель действует в ущерб интересам представляемого, вследствие этого волеизъявление представителя не соответствует воле представляемого.</a:t>
            </a:r>
            <a:endParaRPr lang="ru-RU" b="1" dirty="0"/>
          </a:p>
          <a:p>
            <a:r>
              <a:rPr lang="ru-RU" dirty="0"/>
              <a:t>Сделки, совершенные гражданином, не способным понимать значение своих действий или руководить ими (ст. 177 ГК РФ), совершаются дееспособными гражданами, которые вследствие заболевания, алкогольного или наркотического опьянения либо иного болезненного состояния психики не могут понимать характер совершаемой ими сделки, поэтому волеизъявление субъекта не отражает его подлинной воли. Эти сделки являются оспоримыми, могут быть признаны судом недействительными по иску самого гражданина либо иных лиц, чьи права или охраняемые законом интересы нарушены в результате их совершения.</a:t>
            </a:r>
            <a:endParaRPr lang="ru-RU" b="1" dirty="0"/>
          </a:p>
          <a:p>
            <a:endParaRPr lang="ru-RU" dirty="0"/>
          </a:p>
        </p:txBody>
      </p:sp>
    </p:spTree>
    <p:extLst>
      <p:ext uri="{BB962C8B-B14F-4D97-AF65-F5344CB8AC3E}">
        <p14:creationId xmlns="" xmlns:p14="http://schemas.microsoft.com/office/powerpoint/2010/main" val="2758392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E7A8349-73DD-4833-8F77-C24D6D3773B0}"/>
              </a:ext>
            </a:extLst>
          </p:cNvPr>
          <p:cNvSpPr>
            <a:spLocks noGrp="1"/>
          </p:cNvSpPr>
          <p:nvPr>
            <p:ph type="title"/>
          </p:nvPr>
        </p:nvSpPr>
        <p:spPr/>
        <p:txBody>
          <a:bodyPr>
            <a:normAutofit fontScale="90000"/>
          </a:bodyPr>
          <a:lstStyle/>
          <a:p>
            <a:r>
              <a:rPr lang="ru-RU" sz="2700" dirty="0"/>
              <a:t>1.1 Гражданское право как отрасль российского права. Предмет и метод гражданского права</a:t>
            </a:r>
            <a:r>
              <a:rPr lang="ru-RU" dirty="0"/>
              <a:t/>
            </a:r>
            <a:br>
              <a:rPr lang="ru-RU" dirty="0"/>
            </a:br>
            <a:endParaRPr lang="ru-RU" dirty="0"/>
          </a:p>
        </p:txBody>
      </p:sp>
      <p:sp>
        <p:nvSpPr>
          <p:cNvPr id="3" name="Объект 2">
            <a:extLst>
              <a:ext uri="{FF2B5EF4-FFF2-40B4-BE49-F238E27FC236}">
                <a16:creationId xmlns="" xmlns:a16="http://schemas.microsoft.com/office/drawing/2014/main" id="{2C8ADAE5-2F96-43C6-924A-F916A99E8710}"/>
              </a:ext>
            </a:extLst>
          </p:cNvPr>
          <p:cNvSpPr>
            <a:spLocks noGrp="1"/>
          </p:cNvSpPr>
          <p:nvPr>
            <p:ph idx="1"/>
          </p:nvPr>
        </p:nvSpPr>
        <p:spPr>
          <a:xfrm>
            <a:off x="2773599" y="1571625"/>
            <a:ext cx="7796540" cy="4733925"/>
          </a:xfrm>
        </p:spPr>
        <p:txBody>
          <a:bodyPr>
            <a:normAutofit fontScale="70000" lnSpcReduction="20000"/>
          </a:bodyPr>
          <a:lstStyle/>
          <a:p>
            <a:r>
              <a:rPr lang="ru-RU" dirty="0"/>
              <a:t>Деление права на отдельные отрасли осуществляется с помощью двух критериев: предмета и метода правового регулирования.</a:t>
            </a:r>
            <a:endParaRPr lang="ru-RU" b="1" dirty="0"/>
          </a:p>
          <a:p>
            <a:r>
              <a:rPr lang="ru-RU" dirty="0"/>
              <a:t>Гражданское право является частным правом, регулирует отношения, основанные на равенстве, автономии воли и имущественной самостоятельности их участников (ст. 2 ГК РФ),</a:t>
            </a:r>
            <a:endParaRPr lang="ru-RU" b="1" dirty="0"/>
          </a:p>
          <a:p>
            <a:r>
              <a:rPr lang="ru-RU" dirty="0"/>
              <a:t>Круг отношений, регулируемых гражданским правом, законодательно закреплен в ст. 2 ГК РФ. Предмет гражданско-правового регулирования составляют две группы отношений:</a:t>
            </a:r>
            <a:endParaRPr lang="ru-RU" b="1" dirty="0"/>
          </a:p>
          <a:p>
            <a:r>
              <a:rPr lang="ru-RU" dirty="0"/>
              <a:t>1) имущественные отношения, основанные на равенстве, автономии воли и имущественной самостоятельности их участников;</a:t>
            </a:r>
            <a:endParaRPr lang="ru-RU" b="1" dirty="0"/>
          </a:p>
          <a:p>
            <a:r>
              <a:rPr lang="ru-RU" dirty="0"/>
              <a:t>2) личные неимущественные отношения, связанные с имущественными, основанные на равенстве, автономии воли и имущественной самостоятельности их участников.</a:t>
            </a:r>
            <a:endParaRPr lang="ru-RU" b="1" dirty="0"/>
          </a:p>
          <a:p>
            <a:r>
              <a:rPr lang="ru-RU" dirty="0"/>
              <a:t>Под методом права понимается совокупность приемов и способов, посредством которых право воздействует на общественные отношения. В гражданском праве используется метод децентрализованного, диспозитивного регулирования.</a:t>
            </a:r>
            <a:endParaRPr lang="ru-RU" b="1" dirty="0"/>
          </a:p>
          <a:p>
            <a:endParaRPr lang="ru-RU" dirty="0"/>
          </a:p>
        </p:txBody>
      </p:sp>
    </p:spTree>
    <p:extLst>
      <p:ext uri="{BB962C8B-B14F-4D97-AF65-F5344CB8AC3E}">
        <p14:creationId xmlns="" xmlns:p14="http://schemas.microsoft.com/office/powerpoint/2010/main" val="38109379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F505D24-3348-454F-935B-2C98858CD85E}"/>
              </a:ext>
            </a:extLst>
          </p:cNvPr>
          <p:cNvSpPr>
            <a:spLocks noGrp="1"/>
          </p:cNvSpPr>
          <p:nvPr>
            <p:ph idx="1"/>
          </p:nvPr>
        </p:nvSpPr>
        <p:spPr>
          <a:xfrm>
            <a:off x="2697399" y="1842566"/>
            <a:ext cx="7796540" cy="3997828"/>
          </a:xfrm>
        </p:spPr>
        <p:txBody>
          <a:bodyPr>
            <a:normAutofit fontScale="92500" lnSpcReduction="20000"/>
          </a:bodyPr>
          <a:lstStyle/>
          <a:p>
            <a:r>
              <a:rPr lang="ru-RU" dirty="0"/>
              <a:t>Ко второй группе сделок - сделок с дефектным формированием внутренней воли - относятся сделки, совершенные под влиянием заблуждения (ст. 178 ГК РФ), под влиянием обмана и кабальные сделки (ст. 179 ГК РФ).</a:t>
            </a:r>
            <a:endParaRPr lang="ru-RU" b="1" dirty="0"/>
          </a:p>
          <a:p>
            <a:r>
              <a:rPr lang="ru-RU" dirty="0"/>
              <a:t>Сделка, совершенная под влиянием заблуждения, имеющего существенное значение, отнесена к категории недействительных сделок, поскольку воля лица сформирована под влиянием неправильных, не соответствующих действительности представлений о сделке. Такая сделка является оспоримой, она может быть признана недействительной по иску стороны, действовавшей под влиянием заблуждения.</a:t>
            </a:r>
            <a:endParaRPr lang="ru-RU" b="1" dirty="0"/>
          </a:p>
          <a:p>
            <a:endParaRPr lang="ru-RU" dirty="0"/>
          </a:p>
        </p:txBody>
      </p:sp>
    </p:spTree>
    <p:extLst>
      <p:ext uri="{BB962C8B-B14F-4D97-AF65-F5344CB8AC3E}">
        <p14:creationId xmlns="" xmlns:p14="http://schemas.microsoft.com/office/powerpoint/2010/main" val="180589252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82089C70-BC5B-4647-9177-564F9763E02D}"/>
              </a:ext>
            </a:extLst>
          </p:cNvPr>
          <p:cNvSpPr>
            <a:spLocks noGrp="1"/>
          </p:cNvSpPr>
          <p:nvPr>
            <p:ph idx="1"/>
          </p:nvPr>
        </p:nvSpPr>
        <p:spPr>
          <a:xfrm>
            <a:off x="2773599" y="1200150"/>
            <a:ext cx="7796540" cy="5086350"/>
          </a:xfrm>
        </p:spPr>
        <p:txBody>
          <a:bodyPr>
            <a:normAutofit fontScale="77500" lnSpcReduction="20000"/>
          </a:bodyPr>
          <a:lstStyle/>
          <a:p>
            <a:r>
              <a:rPr lang="ru-RU" dirty="0"/>
              <a:t>Сделка, совершенная под влиянием обмана, отличается от сделки, совершенной под влиянием заблуждения, тем, что одно лицо сознательно вызывает у другого неправильное представление о каком-либо моменте, имеющем решающее значение для совершения контрагентом сделки. Обман - это умышленное поведение субъекта, которое может быть активным (сообщает ложные сведения или подтверждает уже сложившееся неправильное представление лица) либо пассивным (воздерживается от опровержения неправильных представлений лица, умалчивает об обстоятельствах, зная о которых контрагент отказался бы от заключения сделки). Это поведение специально направлено на введение контрагента в заблуждение с целью побудить его к заключению сделки. Если лицо добросовестно заблуждалось относительно соответствия действительности сообщаемых им сведений, то такое поведение не может квалифицироваться как обман, а рассматривается как совершенная под влиянием заблуждения.. </a:t>
            </a:r>
            <a:endParaRPr lang="ru-RU" b="1" dirty="0"/>
          </a:p>
          <a:p>
            <a:r>
              <a:rPr lang="ru-RU" dirty="0"/>
              <a:t>Кабальная сделка - это сделка, которую лицо было вынуждено совершить вследствие стечения тяжелых обстоятельств на крайне невыгодных для себя условиях, чем другая сторона воспользовалась.</a:t>
            </a:r>
            <a:endParaRPr lang="ru-RU" b="1" dirty="0"/>
          </a:p>
          <a:p>
            <a:endParaRPr lang="ru-RU" dirty="0"/>
          </a:p>
        </p:txBody>
      </p:sp>
    </p:spTree>
    <p:extLst>
      <p:ext uri="{BB962C8B-B14F-4D97-AF65-F5344CB8AC3E}">
        <p14:creationId xmlns="" xmlns:p14="http://schemas.microsoft.com/office/powerpoint/2010/main" val="361267103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F64C8F9-AF4B-440F-97F5-5DF57E1C7839}"/>
              </a:ext>
            </a:extLst>
          </p:cNvPr>
          <p:cNvSpPr>
            <a:spLocks noGrp="1"/>
          </p:cNvSpPr>
          <p:nvPr>
            <p:ph type="title"/>
          </p:nvPr>
        </p:nvSpPr>
        <p:spPr/>
        <p:txBody>
          <a:bodyPr>
            <a:normAutofit fontScale="90000"/>
          </a:bodyPr>
          <a:lstStyle/>
          <a:p>
            <a:r>
              <a:rPr lang="ru-RU" b="1" dirty="0"/>
              <a:t>2.4. Последствия недействительности сделок</a:t>
            </a:r>
            <a:br>
              <a:rPr lang="ru-RU" b="1" dirty="0"/>
            </a:br>
            <a:endParaRPr lang="ru-RU" dirty="0"/>
          </a:p>
        </p:txBody>
      </p:sp>
      <p:sp>
        <p:nvSpPr>
          <p:cNvPr id="3" name="Объект 2">
            <a:extLst>
              <a:ext uri="{FF2B5EF4-FFF2-40B4-BE49-F238E27FC236}">
                <a16:creationId xmlns="" xmlns:a16="http://schemas.microsoft.com/office/drawing/2014/main" id="{B5F7E55C-FF97-434A-A39D-244EC7257319}"/>
              </a:ext>
            </a:extLst>
          </p:cNvPr>
          <p:cNvSpPr>
            <a:spLocks noGrp="1"/>
          </p:cNvSpPr>
          <p:nvPr>
            <p:ph idx="1"/>
          </p:nvPr>
        </p:nvSpPr>
        <p:spPr/>
        <p:txBody>
          <a:bodyPr>
            <a:normAutofit fontScale="77500" lnSpcReduction="20000"/>
          </a:bodyPr>
          <a:lstStyle/>
          <a:p>
            <a:r>
              <a:rPr lang="ru-RU" dirty="0"/>
              <a:t>Последствия недействительности сделок Виды последствий недействительности сделок: </a:t>
            </a:r>
            <a:endParaRPr lang="ru-RU" b="1" dirty="0"/>
          </a:p>
          <a:p>
            <a:r>
              <a:rPr lang="ru-RU" dirty="0"/>
              <a:t>1.Двусторонняя реституция. При недействительности сделки каждая из сторон обязана возвратить другой все полученное по сделке, а в случае невозможности возвратить полученное в натуре (в том числе тогда, когда полученное выражается в пользовании имуществом, выполненной работе или предоставленной услуге) возместить его стоимость в деньгах - если иные последствия недействительности сделки не предусмотрены законом (см. п. 2 ст. 167 ГК РФ); </a:t>
            </a:r>
            <a:endParaRPr lang="ru-RU" b="1" dirty="0"/>
          </a:p>
          <a:p>
            <a:r>
              <a:rPr lang="ru-RU" dirty="0"/>
              <a:t>2. Односторонняя реституция. При наличии умысла лишь у одной из сторон такой сделки все полученное ею по сделке должно быть возвращено другой стороне, а полученное последней либо причитавшееся ей в возмещение исполненного взыскивается в доход Российской Федерации (</a:t>
            </a:r>
            <a:r>
              <a:rPr lang="ru-RU" dirty="0" err="1"/>
              <a:t>абз</a:t>
            </a:r>
            <a:r>
              <a:rPr lang="ru-RU" dirty="0"/>
              <a:t>. 3 ст. 169 ГК РФ); </a:t>
            </a:r>
          </a:p>
        </p:txBody>
      </p:sp>
    </p:spTree>
    <p:extLst>
      <p:ext uri="{BB962C8B-B14F-4D97-AF65-F5344CB8AC3E}">
        <p14:creationId xmlns="" xmlns:p14="http://schemas.microsoft.com/office/powerpoint/2010/main" val="109541878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6E346AF-8BDA-41DD-8B86-55D793B4C9A5}"/>
              </a:ext>
            </a:extLst>
          </p:cNvPr>
          <p:cNvSpPr>
            <a:spLocks noGrp="1"/>
          </p:cNvSpPr>
          <p:nvPr>
            <p:ph idx="1"/>
          </p:nvPr>
        </p:nvSpPr>
        <p:spPr/>
        <p:txBody>
          <a:bodyPr>
            <a:normAutofit fontScale="85000" lnSpcReduction="10000"/>
          </a:bodyPr>
          <a:lstStyle/>
          <a:p>
            <a:r>
              <a:rPr lang="ru-RU" dirty="0"/>
              <a:t>3.Недопущение реституции. При наличии умысла у обеих сторон такой сделки - в случае исполнения сделки обеими сторонами - в доход Российской Федерации взыскивается все полученное ими по сделке, а в случае исполнения сделки одной стороной с другой стороны взыскивается в доход Российской Федерации все полученное ею и все причитавшееся с нее первой стороне в возмещение полученного (</a:t>
            </a:r>
            <a:r>
              <a:rPr lang="ru-RU" dirty="0" err="1"/>
              <a:t>абз</a:t>
            </a:r>
            <a:r>
              <a:rPr lang="ru-RU" dirty="0"/>
              <a:t>. 2 ст. 169 ГК РФ);</a:t>
            </a:r>
            <a:endParaRPr lang="ru-RU" b="1" dirty="0"/>
          </a:p>
          <a:p>
            <a:r>
              <a:rPr lang="ru-RU" dirty="0"/>
              <a:t>4. Возмещение реального ущерба. Дееспособная сторона обязана, кроме того, возместить другой стороне понесенный ею реальный ущерб, если дееспособная сторона знала или должна была знать о недееспособности другой стороны ( </a:t>
            </a:r>
            <a:r>
              <a:rPr lang="ru-RU" dirty="0" err="1"/>
              <a:t>абз</a:t>
            </a:r>
            <a:r>
              <a:rPr lang="ru-RU" dirty="0"/>
              <a:t>. 3 п. 1 ст. 171) и другие виды последствий, предусмотренные законом. </a:t>
            </a:r>
            <a:endParaRPr lang="ru-RU" b="1" dirty="0"/>
          </a:p>
          <a:p>
            <a:endParaRPr lang="ru-RU" dirty="0"/>
          </a:p>
        </p:txBody>
      </p:sp>
    </p:spTree>
    <p:extLst>
      <p:ext uri="{BB962C8B-B14F-4D97-AF65-F5344CB8AC3E}">
        <p14:creationId xmlns="" xmlns:p14="http://schemas.microsoft.com/office/powerpoint/2010/main" val="225162583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981EFBE-CA1D-4D21-A537-BF339E0B7FC3}"/>
              </a:ext>
            </a:extLst>
          </p:cNvPr>
          <p:cNvSpPr>
            <a:spLocks noGrp="1"/>
          </p:cNvSpPr>
          <p:nvPr>
            <p:ph type="title"/>
          </p:nvPr>
        </p:nvSpPr>
        <p:spPr>
          <a:xfrm>
            <a:off x="2611808" y="550881"/>
            <a:ext cx="7958331" cy="1077229"/>
          </a:xfrm>
        </p:spPr>
        <p:txBody>
          <a:bodyPr>
            <a:noAutofit/>
          </a:bodyPr>
          <a:lstStyle/>
          <a:p>
            <a:r>
              <a:rPr lang="ru-RU" sz="2400" b="1" dirty="0"/>
              <a:t>2.5 Формы сделок. Нотариальное удостоверение и государственная</a:t>
            </a:r>
            <a:br>
              <a:rPr lang="ru-RU" sz="2400" b="1" dirty="0"/>
            </a:br>
            <a:r>
              <a:rPr lang="ru-RU" sz="2400" b="1" dirty="0"/>
              <a:t> регистрация сделок.</a:t>
            </a:r>
            <a:br>
              <a:rPr lang="ru-RU" sz="2400" b="1" dirty="0"/>
            </a:br>
            <a:endParaRPr lang="ru-RU" sz="2400" dirty="0"/>
          </a:p>
        </p:txBody>
      </p:sp>
      <p:sp>
        <p:nvSpPr>
          <p:cNvPr id="3" name="Объект 2">
            <a:extLst>
              <a:ext uri="{FF2B5EF4-FFF2-40B4-BE49-F238E27FC236}">
                <a16:creationId xmlns="" xmlns:a16="http://schemas.microsoft.com/office/drawing/2014/main" id="{9678E642-2674-41D2-9F2A-79F8954FE769}"/>
              </a:ext>
            </a:extLst>
          </p:cNvPr>
          <p:cNvSpPr>
            <a:spLocks noGrp="1"/>
          </p:cNvSpPr>
          <p:nvPr>
            <p:ph idx="1"/>
          </p:nvPr>
        </p:nvSpPr>
        <p:spPr>
          <a:xfrm>
            <a:off x="2773599" y="1628110"/>
            <a:ext cx="7796540" cy="5143499"/>
          </a:xfrm>
        </p:spPr>
        <p:txBody>
          <a:bodyPr>
            <a:normAutofit fontScale="77500" lnSpcReduction="20000"/>
          </a:bodyPr>
          <a:lstStyle/>
          <a:p>
            <a:r>
              <a:rPr lang="ru-RU" dirty="0"/>
              <a:t>Форма сделок может быть устной и письменной. Письменная форма подразделяется на простую и нотариальную. Согласно ст. 161 ГК РФ по общему правилу в простой письменной форме должны совершаться: сделки, заключаемые между юридическими лицами; сделки юридических лиц с гражданами; сделки граждан между собой на сумму свыше 10 минимальных размеров оплаты труда; в случаях, предусмотренных законом, сделки между гражданами независимо от суммы сделки.</a:t>
            </a:r>
            <a:endParaRPr lang="ru-RU" b="1" dirty="0"/>
          </a:p>
          <a:p>
            <a:r>
              <a:rPr lang="ru-RU" dirty="0"/>
              <a:t>Сделка в письменной форме по общему правилу совершается путем составления одного документа, который содержит условия сделки и подписи.</a:t>
            </a:r>
            <a:endParaRPr lang="ru-RU" b="1" dirty="0"/>
          </a:p>
          <a:p>
            <a:r>
              <a:rPr lang="ru-RU" dirty="0"/>
              <a:t>Нотариальная письменная форма сделки обязательна, во-первых, в случаях, указанных в законе (например, в нотариальной форме совершаются завещание - п. 1 ст. 1124 ГК РФ; договор ренты - ст. 584 ГК РФ); во-вторых, в случаях, предусмотренных соглашением сторон, хотя бы по закону для сделок данного вида эта форма не требовалась. Нотариальное удостоверение сделки осуществляется путем совершения на документе удостоверительной надписи нотариусом или другим должностным лицом, имеющим право совершать такое нотариальное действие.</a:t>
            </a:r>
          </a:p>
        </p:txBody>
      </p:sp>
    </p:spTree>
    <p:extLst>
      <p:ext uri="{BB962C8B-B14F-4D97-AF65-F5344CB8AC3E}">
        <p14:creationId xmlns="" xmlns:p14="http://schemas.microsoft.com/office/powerpoint/2010/main" val="24626371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9CD56B6-7045-4864-86E2-9F67970EBF93}"/>
              </a:ext>
            </a:extLst>
          </p:cNvPr>
          <p:cNvSpPr>
            <a:spLocks noGrp="1"/>
          </p:cNvSpPr>
          <p:nvPr>
            <p:ph idx="1"/>
          </p:nvPr>
        </p:nvSpPr>
        <p:spPr>
          <a:xfrm>
            <a:off x="2773599" y="1038225"/>
            <a:ext cx="7796540" cy="5667374"/>
          </a:xfrm>
        </p:spPr>
        <p:txBody>
          <a:bodyPr>
            <a:normAutofit fontScale="77500" lnSpcReduction="20000"/>
          </a:bodyPr>
          <a:lstStyle/>
          <a:p>
            <a:r>
              <a:rPr lang="ru-RU" dirty="0"/>
              <a:t>В случаях, указанных законом, для совершения сделки необходима ее государственная регистрация. </a:t>
            </a:r>
          </a:p>
          <a:p>
            <a:r>
              <a:rPr lang="ru-RU" dirty="0"/>
              <a:t>Акт государственной регистрации является юридическим фактом, завершающим юридический состав, необходимый для возникновения прав и обязанностей из сделки. </a:t>
            </a:r>
          </a:p>
          <a:p>
            <a:r>
              <a:rPr lang="ru-RU" dirty="0"/>
              <a:t>Государственной регистрации подлежат, </a:t>
            </a:r>
          </a:p>
          <a:p>
            <a:r>
              <a:rPr lang="ru-RU" dirty="0"/>
              <a:t>во-первых, сделки с недвижимым имуществом, которые прямо указаны законом; </a:t>
            </a:r>
          </a:p>
          <a:p>
            <a:r>
              <a:rPr lang="ru-RU" dirty="0"/>
              <a:t>во-вторых, сделки с движимым имуществом определенных видов; </a:t>
            </a:r>
          </a:p>
          <a:p>
            <a:r>
              <a:rPr lang="ru-RU" dirty="0"/>
              <a:t>в-третьих, сделки с объектами интеллектуальной собственности, указанные в законе. </a:t>
            </a:r>
          </a:p>
          <a:p>
            <a:r>
              <a:rPr lang="ru-RU" dirty="0"/>
              <a:t>Например, государственной регистрации подлежат договор аренды здания, сооружения, заключенный на срок не менее года; договор купли-продажи квартиры, предприятия. Соответственно не регистрируются договоры аренды здания, сооружения, заключенные на срок менее одного года, договоры купли-продажи иного недвижимого имущества.</a:t>
            </a:r>
            <a:endParaRPr lang="ru-RU" b="1" dirty="0"/>
          </a:p>
          <a:p>
            <a:endParaRPr lang="ru-RU" dirty="0"/>
          </a:p>
        </p:txBody>
      </p:sp>
    </p:spTree>
    <p:extLst>
      <p:ext uri="{BB962C8B-B14F-4D97-AF65-F5344CB8AC3E}">
        <p14:creationId xmlns="" xmlns:p14="http://schemas.microsoft.com/office/powerpoint/2010/main" val="364057671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7BF270A-E1D6-41B4-ADAF-8FD62E9AC0CF}"/>
              </a:ext>
            </a:extLst>
          </p:cNvPr>
          <p:cNvSpPr>
            <a:spLocks noGrp="1"/>
          </p:cNvSpPr>
          <p:nvPr>
            <p:ph type="title"/>
          </p:nvPr>
        </p:nvSpPr>
        <p:spPr>
          <a:xfrm>
            <a:off x="2611808" y="484871"/>
            <a:ext cx="7958331" cy="1077229"/>
          </a:xfrm>
        </p:spPr>
        <p:txBody>
          <a:bodyPr>
            <a:noAutofit/>
          </a:bodyPr>
          <a:lstStyle/>
          <a:p>
            <a:r>
              <a:rPr lang="ru-RU" sz="2400" b="1" dirty="0"/>
              <a:t>3. ПРАВО СОБСТВЕННОСТИ И ИНЫЕ ВЕЩНЫЕ ПРАВА</a:t>
            </a:r>
            <a:br>
              <a:rPr lang="ru-RU" sz="2400" b="1" dirty="0"/>
            </a:br>
            <a:endParaRPr lang="ru-RU" sz="2400" dirty="0"/>
          </a:p>
        </p:txBody>
      </p:sp>
      <p:sp>
        <p:nvSpPr>
          <p:cNvPr id="3" name="Объект 2">
            <a:extLst>
              <a:ext uri="{FF2B5EF4-FFF2-40B4-BE49-F238E27FC236}">
                <a16:creationId xmlns="" xmlns:a16="http://schemas.microsoft.com/office/drawing/2014/main" id="{75F3FF32-E64F-40F7-B1D8-DEBFD3BA7F3A}"/>
              </a:ext>
            </a:extLst>
          </p:cNvPr>
          <p:cNvSpPr>
            <a:spLocks noGrp="1"/>
          </p:cNvSpPr>
          <p:nvPr>
            <p:ph idx="1"/>
          </p:nvPr>
        </p:nvSpPr>
        <p:spPr>
          <a:xfrm>
            <a:off x="2773599" y="1285875"/>
            <a:ext cx="7796540" cy="5362575"/>
          </a:xfrm>
        </p:spPr>
        <p:txBody>
          <a:bodyPr>
            <a:normAutofit fontScale="77500" lnSpcReduction="20000"/>
          </a:bodyPr>
          <a:lstStyle/>
          <a:p>
            <a:r>
              <a:rPr lang="ru-RU" dirty="0"/>
              <a:t>3.1. Общая характеристика права собственности</a:t>
            </a:r>
          </a:p>
          <a:p>
            <a:r>
              <a:rPr lang="ru-RU" dirty="0"/>
              <a:t>3.2. Субъекты права собственности</a:t>
            </a:r>
          </a:p>
          <a:p>
            <a:pPr marL="0" indent="0">
              <a:buNone/>
            </a:pPr>
            <a:r>
              <a:rPr lang="ru-RU" dirty="0"/>
              <a:t>	3.2.1 Право собственности граждан и юридических лиц. </a:t>
            </a:r>
          </a:p>
          <a:p>
            <a:pPr marL="0" indent="0">
              <a:buNone/>
            </a:pPr>
            <a:r>
              <a:rPr lang="ru-RU" dirty="0"/>
              <a:t>	3.2.2 Право Государственной собственности. </a:t>
            </a:r>
          </a:p>
          <a:p>
            <a:pPr marL="0" indent="0">
              <a:buNone/>
            </a:pPr>
            <a:r>
              <a:rPr lang="ru-RU" dirty="0"/>
              <a:t>	3.2.3 Право муниципальной собственности. </a:t>
            </a:r>
          </a:p>
          <a:p>
            <a:pPr marL="0" indent="0">
              <a:buNone/>
            </a:pPr>
            <a:r>
              <a:rPr lang="ru-RU" dirty="0"/>
              <a:t>	3.2.4 Вещные права лиц, не являющихся собственниками</a:t>
            </a:r>
          </a:p>
          <a:p>
            <a:pPr marL="0" indent="0">
              <a:buNone/>
            </a:pPr>
            <a:r>
              <a:rPr lang="ru-RU" dirty="0"/>
              <a:t>	3.2.5 Приватизация государственного и муниципального имущества. </a:t>
            </a:r>
          </a:p>
          <a:p>
            <a:r>
              <a:rPr lang="ru-RU" dirty="0"/>
              <a:t>3.3 Основания возникновения права собственности</a:t>
            </a:r>
          </a:p>
          <a:p>
            <a:pPr marL="0" indent="0">
              <a:buNone/>
            </a:pPr>
            <a:r>
              <a:rPr lang="ru-RU" dirty="0"/>
              <a:t>	3.3.1 Самовольная постройка </a:t>
            </a:r>
          </a:p>
          <a:p>
            <a:pPr marL="457200" lvl="1" indent="0">
              <a:buNone/>
            </a:pPr>
            <a:r>
              <a:rPr lang="ru-RU" dirty="0"/>
              <a:t>	</a:t>
            </a:r>
            <a:r>
              <a:rPr lang="ru-RU" sz="2100" dirty="0"/>
              <a:t>3.3.2 Бесхозяйные вещи. </a:t>
            </a:r>
          </a:p>
          <a:p>
            <a:pPr marL="0" indent="0">
              <a:buNone/>
            </a:pPr>
            <a:r>
              <a:rPr lang="ru-RU" dirty="0"/>
              <a:t>	3.3.3 Приобретательная давность. </a:t>
            </a:r>
          </a:p>
          <a:p>
            <a:r>
              <a:rPr lang="ru-RU" dirty="0"/>
              <a:t>3. 4. Основания прекращения права собственности</a:t>
            </a:r>
          </a:p>
          <a:p>
            <a:endParaRPr lang="ru-RU" dirty="0"/>
          </a:p>
        </p:txBody>
      </p:sp>
    </p:spTree>
    <p:extLst>
      <p:ext uri="{BB962C8B-B14F-4D97-AF65-F5344CB8AC3E}">
        <p14:creationId xmlns="" xmlns:p14="http://schemas.microsoft.com/office/powerpoint/2010/main" val="39572564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19FB65D-E115-4CDD-AF56-51E4F51057C0}"/>
              </a:ext>
            </a:extLst>
          </p:cNvPr>
          <p:cNvSpPr>
            <a:spLocks noGrp="1"/>
          </p:cNvSpPr>
          <p:nvPr>
            <p:ph type="title"/>
          </p:nvPr>
        </p:nvSpPr>
        <p:spPr>
          <a:xfrm>
            <a:off x="2611808" y="680585"/>
            <a:ext cx="7958331" cy="1077229"/>
          </a:xfrm>
        </p:spPr>
        <p:txBody>
          <a:bodyPr>
            <a:normAutofit fontScale="90000"/>
          </a:bodyPr>
          <a:lstStyle/>
          <a:p>
            <a:r>
              <a:rPr lang="ru-RU" sz="2700" b="1" dirty="0"/>
              <a:t>3.1. Общая характеристика права собственности</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B2CF5076-10FE-4FF6-AF77-8434ABAC5E00}"/>
              </a:ext>
            </a:extLst>
          </p:cNvPr>
          <p:cNvSpPr>
            <a:spLocks noGrp="1"/>
          </p:cNvSpPr>
          <p:nvPr>
            <p:ph idx="1"/>
          </p:nvPr>
        </p:nvSpPr>
        <p:spPr>
          <a:xfrm>
            <a:off x="2773599" y="1219200"/>
            <a:ext cx="7796540" cy="5819775"/>
          </a:xfrm>
        </p:spPr>
        <p:txBody>
          <a:bodyPr>
            <a:normAutofit fontScale="77500" lnSpcReduction="20000"/>
          </a:bodyPr>
          <a:lstStyle/>
          <a:p>
            <a:r>
              <a:rPr lang="ru-RU" dirty="0"/>
              <a:t>Собственность рассматривается как экономическая категория (экономические отношения собственности) и как юридическая категория (право собственности).</a:t>
            </a:r>
            <a:endParaRPr lang="ru-RU" b="1" dirty="0"/>
          </a:p>
          <a:p>
            <a:r>
              <a:rPr lang="ru-RU" dirty="0"/>
              <a:t>Право собственности традиционно рассматривается в субъективном и объективном смысле. Право собственности в объективном смысле - это совокупность правовых норм, регулирующих отношения собственности. </a:t>
            </a:r>
            <a:endParaRPr lang="ru-RU" b="1" dirty="0"/>
          </a:p>
          <a:p>
            <a:r>
              <a:rPr lang="ru-RU" dirty="0"/>
              <a:t>Право собственности в субъективном смысле - это закрепленная законом возможность лица владеть, пользоваться и распоряжаться принадлежащим ему имуществом по своему усмотрению, обеспеченная обязанностью третьих лиц воздерживаться от воздействия на чужое имущество и возможностью применения мер государственного принуждения к нарушителю.</a:t>
            </a:r>
            <a:endParaRPr lang="ru-RU" b="1" dirty="0"/>
          </a:p>
          <a:p>
            <a:r>
              <a:rPr lang="ru-RU" dirty="0"/>
              <a:t>Право собственности является вещным правом, предоставляет его носителю возможность удовлетворять свои интересы непосредственно через использование этой вещи без участия третьих лиц. Объектом права собственности может быть только индивидуально-определенная вещь, гибель которой влечет прекращение права на нее. Право собственности является абсолютным правом, оно пользуется защитой против всех и каждого, кто посягнет на него. Право собственности защищается с помощью специальных вещно-правовых исков</a:t>
            </a:r>
            <a:endParaRPr lang="ru-RU" b="1" dirty="0"/>
          </a:p>
          <a:p>
            <a:endParaRPr lang="ru-RU" dirty="0"/>
          </a:p>
        </p:txBody>
      </p:sp>
    </p:spTree>
    <p:extLst>
      <p:ext uri="{BB962C8B-B14F-4D97-AF65-F5344CB8AC3E}">
        <p14:creationId xmlns="" xmlns:p14="http://schemas.microsoft.com/office/powerpoint/2010/main" val="166134401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882E4AAD-87AA-4586-811D-12244D3AF470}"/>
              </a:ext>
            </a:extLst>
          </p:cNvPr>
          <p:cNvSpPr>
            <a:spLocks noGrp="1"/>
          </p:cNvSpPr>
          <p:nvPr>
            <p:ph idx="1"/>
          </p:nvPr>
        </p:nvSpPr>
        <p:spPr>
          <a:xfrm>
            <a:off x="2716449" y="1704974"/>
            <a:ext cx="7796540" cy="4078269"/>
          </a:xfrm>
        </p:spPr>
        <p:txBody>
          <a:bodyPr>
            <a:normAutofit fontScale="85000" lnSpcReduction="10000"/>
          </a:bodyPr>
          <a:lstStyle/>
          <a:p>
            <a:r>
              <a:rPr lang="ru-RU" dirty="0"/>
              <a:t>Содержание права собственности определено в ст. 209 ГК РФ, согласно которой собственнику принадлежат права владения, пользования и распоряжения своим имуществом (триада правомочий). </a:t>
            </a:r>
          </a:p>
          <a:p>
            <a:r>
              <a:rPr lang="ru-RU" dirty="0"/>
              <a:t>Правомочие владения - юридически обеспеченная возможность хозяйственного господства лица над вещью. </a:t>
            </a:r>
          </a:p>
          <a:p>
            <a:r>
              <a:rPr lang="ru-RU" dirty="0"/>
              <a:t>Правомочие пользования - юридически обеспеченная возможность использования вещи путем извлечения из нее полезных свойств. </a:t>
            </a:r>
          </a:p>
          <a:p>
            <a:r>
              <a:rPr lang="ru-RU" dirty="0"/>
              <a:t>Правомочие распоряжения - возможность определения судьбы вещи путем изменения ее принадлежности, состояния или назначения (отчуждения имущества, передачи в пользование, уничтожения, переработки, передачи в залог и т.д.).</a:t>
            </a:r>
            <a:endParaRPr lang="ru-RU" b="1" dirty="0"/>
          </a:p>
          <a:p>
            <a:endParaRPr lang="ru-RU" dirty="0"/>
          </a:p>
        </p:txBody>
      </p:sp>
    </p:spTree>
    <p:extLst>
      <p:ext uri="{BB962C8B-B14F-4D97-AF65-F5344CB8AC3E}">
        <p14:creationId xmlns="" xmlns:p14="http://schemas.microsoft.com/office/powerpoint/2010/main" val="390200543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76AFE5C-66A2-4A42-80DC-993D17E0B2AE}"/>
              </a:ext>
            </a:extLst>
          </p:cNvPr>
          <p:cNvSpPr>
            <a:spLocks noGrp="1"/>
          </p:cNvSpPr>
          <p:nvPr>
            <p:ph idx="1"/>
          </p:nvPr>
        </p:nvSpPr>
        <p:spPr>
          <a:xfrm>
            <a:off x="2773599" y="1495425"/>
            <a:ext cx="7796540" cy="4554519"/>
          </a:xfrm>
        </p:spPr>
        <p:txBody>
          <a:bodyPr>
            <a:normAutofit fontScale="85000" lnSpcReduction="10000"/>
          </a:bodyPr>
          <a:lstStyle/>
          <a:p>
            <a:r>
              <a:rPr lang="ru-RU" dirty="0"/>
              <a:t>Согласно п. 2 ст. 209 ГК РФ действия, совершаемые собственником в отношении принадлежащего ему имущества, во-первых, не должны противоречить закону и иным правовым актам. </a:t>
            </a:r>
          </a:p>
          <a:p>
            <a:r>
              <a:rPr lang="ru-RU" dirty="0"/>
              <a:t>Так, закон ограничивает использование земельных участков, жилых помещений их целевым назначением, поэтому правомочия собственника должны осуществляться с учетом целевого назначения этих объектов. </a:t>
            </a:r>
          </a:p>
          <a:p>
            <a:r>
              <a:rPr lang="ru-RU" dirty="0"/>
              <a:t>Не допускается бесхозяйственное обращение с жилыми помещениями, земельными участками, культурными ценностями. </a:t>
            </a:r>
          </a:p>
          <a:p>
            <a:r>
              <a:rPr lang="ru-RU" dirty="0"/>
              <a:t>Во-вторых, не должны нарушать права и охраняемые законом интересы других лиц. Владение, пользование и распоряжение землей и другими природными ресурсами не должно наносить ущерба окружающей среде.</a:t>
            </a:r>
            <a:endParaRPr lang="ru-RU" b="1" dirty="0"/>
          </a:p>
          <a:p>
            <a:endParaRPr lang="ru-RU" dirty="0"/>
          </a:p>
        </p:txBody>
      </p:sp>
    </p:spTree>
    <p:extLst>
      <p:ext uri="{BB962C8B-B14F-4D97-AF65-F5344CB8AC3E}">
        <p14:creationId xmlns="" xmlns:p14="http://schemas.microsoft.com/office/powerpoint/2010/main" val="2067688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A42B759-E6A1-4523-9B11-12BDAAB31412}"/>
              </a:ext>
            </a:extLst>
          </p:cNvPr>
          <p:cNvSpPr>
            <a:spLocks noGrp="1"/>
          </p:cNvSpPr>
          <p:nvPr>
            <p:ph idx="1"/>
          </p:nvPr>
        </p:nvSpPr>
        <p:spPr>
          <a:xfrm>
            <a:off x="2773599" y="1076325"/>
            <a:ext cx="7796540" cy="4973619"/>
          </a:xfrm>
        </p:spPr>
        <p:txBody>
          <a:bodyPr>
            <a:normAutofit fontScale="70000" lnSpcReduction="20000"/>
          </a:bodyPr>
          <a:lstStyle/>
          <a:p>
            <a:r>
              <a:rPr lang="ru-RU" dirty="0"/>
              <a:t>Децентрализация выражается в том, что регулирование гражданских отношений осуществляется не только нормативными актами, исходящими от государства, но также и актами участников гражданского оборота (соглашениями, односторонними сделками).</a:t>
            </a:r>
            <a:endParaRPr lang="ru-RU" b="1" dirty="0"/>
          </a:p>
          <a:p>
            <a:r>
              <a:rPr lang="ru-RU" dirty="0"/>
              <a:t>Гражданско-правовой метод является дозволительным и имеет следующие особенности: 1) это метод юридического равенства сторон; 2) основан на принципах: автономия воли, имущественная самостоятельность сторон, судебная защита гражданских прав; 3) имущественный, компенсационно-восстановительный характер гражданско-правовой ответственности; 4) диспозитивный характер большинства гражданско-правовых норм. В то же время в гражданском праве используется также императивный метод регулирования.</a:t>
            </a:r>
            <a:endParaRPr lang="ru-RU" b="1" dirty="0"/>
          </a:p>
          <a:p>
            <a:r>
              <a:rPr lang="ru-RU" dirty="0"/>
              <a:t>Для гражданско-правового метода в наибольшей степени характерен прием диспозитивного регулирования. Значительное количество гражданско-правовых норм носит диспозитивный характер. Это означает, что стороны могут своим соглашением исключить применение диспозитивной нормы либо установить условие, отличное от предусмотренного в ней (п. 4 ст. 421 ГК РФ). Одним из признаков диспозитивной нормы является оговорка «если иное не установлено договором (соглашением сторон)».</a:t>
            </a:r>
            <a:endParaRPr lang="ru-RU" b="1" dirty="0"/>
          </a:p>
          <a:p>
            <a:endParaRPr lang="ru-RU" dirty="0"/>
          </a:p>
        </p:txBody>
      </p:sp>
    </p:spTree>
    <p:extLst>
      <p:ext uri="{BB962C8B-B14F-4D97-AF65-F5344CB8AC3E}">
        <p14:creationId xmlns="" xmlns:p14="http://schemas.microsoft.com/office/powerpoint/2010/main" val="343160518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8DCE480C-C573-4A59-B3E3-D7733696D274}"/>
              </a:ext>
            </a:extLst>
          </p:cNvPr>
          <p:cNvSpPr>
            <a:spLocks noGrp="1"/>
          </p:cNvSpPr>
          <p:nvPr>
            <p:ph idx="1"/>
          </p:nvPr>
        </p:nvSpPr>
        <p:spPr/>
        <p:txBody>
          <a:bodyPr>
            <a:normAutofit fontScale="92500"/>
          </a:bodyPr>
          <a:lstStyle/>
          <a:p>
            <a:r>
              <a:rPr lang="ru-RU" dirty="0"/>
              <a:t>Лица, не являющиеся собственниками, при осуществлении правомочий владения, пользования и распоряжения имуществом действуют не только с учетом требований закона, но и исходя из содержания воли собственника имущества.</a:t>
            </a:r>
            <a:endParaRPr lang="ru-RU" b="1" dirty="0"/>
          </a:p>
          <a:p>
            <a:r>
              <a:rPr lang="ru-RU" dirty="0"/>
              <a:t>Согласно ст. ст. 210 и 211 ГК РФ на собственника имущества возлагается бремя его содержания (расходы на ремонт, страхование, регистрацию и т.д.), а также риск его случайной гибели или случайного повреждения, когда гибель или повреждение имущества происходят при отсутствии чьей-либо вины, если иное не предусмотрено законом или договором.</a:t>
            </a:r>
            <a:endParaRPr lang="ru-RU" b="1" dirty="0"/>
          </a:p>
          <a:p>
            <a:endParaRPr lang="ru-RU" dirty="0"/>
          </a:p>
        </p:txBody>
      </p:sp>
    </p:spTree>
    <p:extLst>
      <p:ext uri="{BB962C8B-B14F-4D97-AF65-F5344CB8AC3E}">
        <p14:creationId xmlns="" xmlns:p14="http://schemas.microsoft.com/office/powerpoint/2010/main" val="382497021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2BC5D5F-37EE-4E15-8B26-1FC4434295BB}"/>
              </a:ext>
            </a:extLst>
          </p:cNvPr>
          <p:cNvSpPr>
            <a:spLocks noGrp="1"/>
          </p:cNvSpPr>
          <p:nvPr>
            <p:ph type="title"/>
          </p:nvPr>
        </p:nvSpPr>
        <p:spPr/>
        <p:txBody>
          <a:bodyPr/>
          <a:lstStyle/>
          <a:p>
            <a:r>
              <a:rPr lang="ru-RU" sz="2400" b="1" dirty="0"/>
              <a:t>3.2. Субъекты права собственности</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0DB8A4AD-347D-4136-8776-7EE4B236C2D5}"/>
              </a:ext>
            </a:extLst>
          </p:cNvPr>
          <p:cNvSpPr>
            <a:spLocks noGrp="1"/>
          </p:cNvSpPr>
          <p:nvPr>
            <p:ph idx="1"/>
          </p:nvPr>
        </p:nvSpPr>
        <p:spPr/>
        <p:txBody>
          <a:bodyPr>
            <a:normAutofit fontScale="85000" lnSpcReduction="10000"/>
          </a:bodyPr>
          <a:lstStyle/>
          <a:p>
            <a:r>
              <a:rPr lang="ru-RU" dirty="0"/>
              <a:t>В Российской Федерации признаются частная, государственная, муниципальная и иные формы собственности (п.1 ст. 212 ГК РФ).</a:t>
            </a:r>
            <a:endParaRPr lang="ru-RU" b="1" dirty="0"/>
          </a:p>
          <a:p>
            <a:r>
              <a:rPr lang="ru-RU" dirty="0"/>
              <a:t>Имущество может находиться в собственности граждан и юридических лиц, а также Российской Федерации, субъектов Российской Федерации, муниципальных образований (п.2 ст. 212 ГК РФ).</a:t>
            </a:r>
            <a:endParaRPr lang="ru-RU" b="1" dirty="0"/>
          </a:p>
          <a:p>
            <a:r>
              <a:rPr lang="ru-RU" dirty="0"/>
              <a:t>Законом определяются виды имущества, которые могут находиться только в государственной или муниципальной собственности.</a:t>
            </a:r>
            <a:endParaRPr lang="ru-RU" b="1" dirty="0"/>
          </a:p>
          <a:p>
            <a:r>
              <a:rPr lang="ru-RU" dirty="0"/>
              <a:t>Права всех собственников защищаются равным образом (п.4 ст. 212 ГК РФ).</a:t>
            </a:r>
            <a:endParaRPr lang="ru-RU" b="1" dirty="0"/>
          </a:p>
          <a:p>
            <a:endParaRPr lang="ru-RU" dirty="0"/>
          </a:p>
        </p:txBody>
      </p:sp>
    </p:spTree>
    <p:extLst>
      <p:ext uri="{BB962C8B-B14F-4D97-AF65-F5344CB8AC3E}">
        <p14:creationId xmlns="" xmlns:p14="http://schemas.microsoft.com/office/powerpoint/2010/main" val="35131511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E626951-C890-4886-A68C-8048356F8D64}"/>
              </a:ext>
            </a:extLst>
          </p:cNvPr>
          <p:cNvSpPr>
            <a:spLocks noGrp="1"/>
          </p:cNvSpPr>
          <p:nvPr>
            <p:ph type="title"/>
          </p:nvPr>
        </p:nvSpPr>
        <p:spPr>
          <a:xfrm>
            <a:off x="2076450" y="808056"/>
            <a:ext cx="8493689" cy="1077229"/>
          </a:xfrm>
        </p:spPr>
        <p:txBody>
          <a:bodyPr>
            <a:normAutofit/>
          </a:bodyPr>
          <a:lstStyle/>
          <a:p>
            <a:r>
              <a:rPr lang="ru-RU" sz="2400" dirty="0"/>
              <a:t>3.2.1 Право собственности граждан и юридических лиц</a:t>
            </a:r>
          </a:p>
        </p:txBody>
      </p:sp>
      <p:sp>
        <p:nvSpPr>
          <p:cNvPr id="3" name="Объект 2">
            <a:extLst>
              <a:ext uri="{FF2B5EF4-FFF2-40B4-BE49-F238E27FC236}">
                <a16:creationId xmlns="" xmlns:a16="http://schemas.microsoft.com/office/drawing/2014/main" id="{01434D71-4C78-40BB-A683-B3403EA6B644}"/>
              </a:ext>
            </a:extLst>
          </p:cNvPr>
          <p:cNvSpPr>
            <a:spLocks noGrp="1"/>
          </p:cNvSpPr>
          <p:nvPr>
            <p:ph idx="1"/>
          </p:nvPr>
        </p:nvSpPr>
        <p:spPr>
          <a:xfrm>
            <a:off x="2773599" y="2695574"/>
            <a:ext cx="7796540" cy="3354369"/>
          </a:xfrm>
        </p:spPr>
        <p:txBody>
          <a:bodyPr>
            <a:normAutofit fontScale="92500" lnSpcReduction="20000"/>
          </a:bodyPr>
          <a:lstStyle/>
          <a:p>
            <a:r>
              <a:rPr lang="ru-RU" dirty="0"/>
              <a:t>В собственности граждан и юридических лиц может находиться любое имущество, за исключением отдельных видов имущества, которое в соответствии с законом не может принадлежать гражданам и юридическим лицам (п. 1 ст. 213 ГК РФ). </a:t>
            </a:r>
            <a:endParaRPr lang="ru-RU" b="1" dirty="0"/>
          </a:p>
          <a:p>
            <a:r>
              <a:rPr lang="ru-RU" dirty="0"/>
              <a:t>Количество и стоимость имущества, находящегося в собственности граждан и юридических лиц, не ограничивается, за исключением случаев, когда такие ограничения установлены законом в целях, предусмотренных п. 2 ст. 1 ГК РФ (п. 2 ст. 213 ГК РФ). </a:t>
            </a:r>
            <a:endParaRPr lang="ru-RU" b="1" dirty="0"/>
          </a:p>
          <a:p>
            <a:endParaRPr lang="ru-RU" dirty="0"/>
          </a:p>
        </p:txBody>
      </p:sp>
    </p:spTree>
    <p:extLst>
      <p:ext uri="{BB962C8B-B14F-4D97-AF65-F5344CB8AC3E}">
        <p14:creationId xmlns="" xmlns:p14="http://schemas.microsoft.com/office/powerpoint/2010/main" val="356737704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42A6EEB-1E2F-474C-B882-BD17C8C71F73}"/>
              </a:ext>
            </a:extLst>
          </p:cNvPr>
          <p:cNvSpPr>
            <a:spLocks noGrp="1"/>
          </p:cNvSpPr>
          <p:nvPr>
            <p:ph idx="1"/>
          </p:nvPr>
        </p:nvSpPr>
        <p:spPr>
          <a:xfrm>
            <a:off x="2773599" y="1257300"/>
            <a:ext cx="7796540" cy="4792644"/>
          </a:xfrm>
        </p:spPr>
        <p:txBody>
          <a:bodyPr>
            <a:normAutofit fontScale="85000" lnSpcReduction="20000"/>
          </a:bodyPr>
          <a:lstStyle/>
          <a:p>
            <a:r>
              <a:rPr lang="ru-RU" dirty="0"/>
              <a:t>Коммерческие и некоммерческие организации, кроме государственных и муниципальных предприятий, а также учреждений, являются собственниками имущества, переданного им в качестве вкладов (взносов) их учредителями (участниками, членами), а также имущества, приобретенного этими юридическими лицами по иным основаниям (п. 3 ст. 213 ГК РФ). </a:t>
            </a:r>
            <a:endParaRPr lang="ru-RU" b="1" dirty="0"/>
          </a:p>
          <a:p>
            <a:r>
              <a:rPr lang="ru-RU" dirty="0"/>
              <a:t>Общественные и религиозные организации (объединения), благотворительные и иные фонды, являются собственниками приобретенного ими имущества и могут использовать его лишь для достижения целей, предусмотренных их учредительными документами. </a:t>
            </a:r>
          </a:p>
          <a:p>
            <a:r>
              <a:rPr lang="ru-RU" dirty="0"/>
              <a:t>Учредители (участники, члены) этих организаций утрачивают право на имущество, переданное ими в собственность соответствующей организации. В случае ликвидации такой организации ее имущество, оставшееся после удовлетворения требований кредиторов, используется в целях, указанных в ее учредительных документах (п. 4 ст. 213 ГК РФ). </a:t>
            </a:r>
            <a:endParaRPr lang="ru-RU" b="1" dirty="0"/>
          </a:p>
          <a:p>
            <a:endParaRPr lang="ru-RU" dirty="0"/>
          </a:p>
        </p:txBody>
      </p:sp>
    </p:spTree>
    <p:extLst>
      <p:ext uri="{BB962C8B-B14F-4D97-AF65-F5344CB8AC3E}">
        <p14:creationId xmlns="" xmlns:p14="http://schemas.microsoft.com/office/powerpoint/2010/main" val="428954355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C7DE2A4-0F9A-4942-8294-44AE8B969E98}"/>
              </a:ext>
            </a:extLst>
          </p:cNvPr>
          <p:cNvSpPr>
            <a:spLocks noGrp="1"/>
          </p:cNvSpPr>
          <p:nvPr>
            <p:ph type="title"/>
          </p:nvPr>
        </p:nvSpPr>
        <p:spPr/>
        <p:txBody>
          <a:bodyPr>
            <a:normAutofit/>
          </a:bodyPr>
          <a:lstStyle/>
          <a:p>
            <a:r>
              <a:rPr lang="ru-RU" sz="2400" dirty="0"/>
              <a:t>3.2.2Право Государственной собственности</a:t>
            </a:r>
            <a:r>
              <a:rPr lang="ru-RU" sz="2400" b="1" dirty="0"/>
              <a:t>. </a:t>
            </a:r>
            <a:endParaRPr lang="ru-RU" sz="2400" dirty="0"/>
          </a:p>
        </p:txBody>
      </p:sp>
      <p:sp>
        <p:nvSpPr>
          <p:cNvPr id="3" name="Объект 2">
            <a:extLst>
              <a:ext uri="{FF2B5EF4-FFF2-40B4-BE49-F238E27FC236}">
                <a16:creationId xmlns="" xmlns:a16="http://schemas.microsoft.com/office/drawing/2014/main" id="{028EF45F-7E1F-4CD8-A847-BD26A8BA83E3}"/>
              </a:ext>
            </a:extLst>
          </p:cNvPr>
          <p:cNvSpPr>
            <a:spLocks noGrp="1"/>
          </p:cNvSpPr>
          <p:nvPr>
            <p:ph idx="1"/>
          </p:nvPr>
        </p:nvSpPr>
        <p:spPr>
          <a:xfrm>
            <a:off x="2773599" y="1657350"/>
            <a:ext cx="7796540" cy="4392594"/>
          </a:xfrm>
        </p:spPr>
        <p:txBody>
          <a:bodyPr>
            <a:normAutofit fontScale="85000" lnSpcReduction="20000"/>
          </a:bodyPr>
          <a:lstStyle/>
          <a:p>
            <a:r>
              <a:rPr lang="ru-RU" dirty="0"/>
              <a:t>Государственной собственностью в Российской Федерации является имущество, принадлежащее на праве собственности Российской Федерации (федеральная собственность), и имущество, принадлежащее на праве собственности субъектам Российской Федерации - республикам, краям, областям, городам федерального значения, автономной области, автономным округам (собственность субъекта Российской Федерации) (п.1 ст. 214 ГК РФ)..</a:t>
            </a:r>
            <a:endParaRPr lang="ru-RU" b="1" dirty="0"/>
          </a:p>
          <a:p>
            <a:r>
              <a:rPr lang="ru-RU" dirty="0"/>
              <a:t>Земля и другие природные ресурсы, не находящиеся в собственности граждан, юридических лиц либо муниципальных образований, являются государственной собственностью (п.2 ст. 214 ГК РФ).</a:t>
            </a:r>
            <a:endParaRPr lang="ru-RU" b="1" dirty="0"/>
          </a:p>
          <a:p>
            <a:r>
              <a:rPr lang="ru-RU" dirty="0"/>
              <a:t>Имущество, находящееся в государственной собственности, закрепляется за государственными предприятиями и учреждениями во владение, пользование и распоряжение в соответствии с настоящим (п.4 ст. 214 ГК РФ).</a:t>
            </a:r>
            <a:endParaRPr lang="ru-RU" b="1" dirty="0"/>
          </a:p>
          <a:p>
            <a:endParaRPr lang="ru-RU" dirty="0"/>
          </a:p>
        </p:txBody>
      </p:sp>
    </p:spTree>
    <p:extLst>
      <p:ext uri="{BB962C8B-B14F-4D97-AF65-F5344CB8AC3E}">
        <p14:creationId xmlns="" xmlns:p14="http://schemas.microsoft.com/office/powerpoint/2010/main" val="206278276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BD926C0-CE75-4A8A-985F-7FEC679E018A}"/>
              </a:ext>
            </a:extLst>
          </p:cNvPr>
          <p:cNvSpPr>
            <a:spLocks noGrp="1"/>
          </p:cNvSpPr>
          <p:nvPr>
            <p:ph type="title"/>
          </p:nvPr>
        </p:nvSpPr>
        <p:spPr/>
        <p:txBody>
          <a:bodyPr/>
          <a:lstStyle/>
          <a:p>
            <a:r>
              <a:rPr lang="ru-RU" dirty="0"/>
              <a:t>3.2.3 Право муниципальной собственности</a:t>
            </a:r>
          </a:p>
        </p:txBody>
      </p:sp>
      <p:sp>
        <p:nvSpPr>
          <p:cNvPr id="3" name="Объект 2">
            <a:extLst>
              <a:ext uri="{FF2B5EF4-FFF2-40B4-BE49-F238E27FC236}">
                <a16:creationId xmlns="" xmlns:a16="http://schemas.microsoft.com/office/drawing/2014/main" id="{DE75C32A-382A-477A-B459-4C602A4B3AF7}"/>
              </a:ext>
            </a:extLst>
          </p:cNvPr>
          <p:cNvSpPr>
            <a:spLocks noGrp="1"/>
          </p:cNvSpPr>
          <p:nvPr>
            <p:ph idx="1"/>
          </p:nvPr>
        </p:nvSpPr>
        <p:spPr>
          <a:xfrm>
            <a:off x="2773599" y="2052116"/>
            <a:ext cx="7796540" cy="4615384"/>
          </a:xfrm>
        </p:spPr>
        <p:txBody>
          <a:bodyPr>
            <a:normAutofit fontScale="85000" lnSpcReduction="20000"/>
          </a:bodyPr>
          <a:lstStyle/>
          <a:p>
            <a:r>
              <a:rPr lang="ru-RU" dirty="0"/>
              <a:t>Имущество, принадлежащее на праве собственности городским и сельским поселениям, а также другим муниципальным образованиям, является муниципальной собственностью(п.1 ст. 215 ГК РФ).</a:t>
            </a:r>
            <a:endParaRPr lang="ru-RU" b="1" dirty="0"/>
          </a:p>
          <a:p>
            <a:r>
              <a:rPr lang="ru-RU" dirty="0"/>
              <a:t> От имени муниципального образования права собственника осуществляют органы местного самоуправления (1 ст. 215 ГК РФ).</a:t>
            </a:r>
            <a:endParaRPr lang="ru-RU" b="1" dirty="0"/>
          </a:p>
          <a:p>
            <a:r>
              <a:rPr lang="ru-RU" dirty="0"/>
              <a:t>Имущество, находящееся в муниципальной собственности, закрепляется за муниципальными предприятиями и учреждениями во владение, пользование и распоряжение в соответствии с ГК РФ (3 ст. 215 ГК РФ).</a:t>
            </a:r>
            <a:endParaRPr lang="ru-RU" b="1" dirty="0"/>
          </a:p>
          <a:p>
            <a:r>
              <a:rPr lang="ru-RU" dirty="0"/>
              <a:t>Средства местного бюджета и иное муниципальное имущество, не закрепленное за муниципальными предприятиями и учреждениями, составляют муниципальную казну соответствующего городского, сельского поселения или другого муниципального образования(4 ст. 215 ГК РФ).</a:t>
            </a:r>
            <a:endParaRPr lang="ru-RU" b="1" dirty="0"/>
          </a:p>
          <a:p>
            <a:endParaRPr lang="ru-RU" dirty="0"/>
          </a:p>
        </p:txBody>
      </p:sp>
    </p:spTree>
    <p:extLst>
      <p:ext uri="{BB962C8B-B14F-4D97-AF65-F5344CB8AC3E}">
        <p14:creationId xmlns="" xmlns:p14="http://schemas.microsoft.com/office/powerpoint/2010/main" val="26635834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F40EC09-F309-4783-93CC-2A85BC4C4E64}"/>
              </a:ext>
            </a:extLst>
          </p:cNvPr>
          <p:cNvSpPr>
            <a:spLocks noGrp="1"/>
          </p:cNvSpPr>
          <p:nvPr>
            <p:ph type="title"/>
          </p:nvPr>
        </p:nvSpPr>
        <p:spPr/>
        <p:txBody>
          <a:bodyPr>
            <a:normAutofit/>
          </a:bodyPr>
          <a:lstStyle/>
          <a:p>
            <a:r>
              <a:rPr lang="ru-RU" sz="2400" dirty="0"/>
              <a:t>3.2.4 Вещные права лиц, не являющихся собственниками. </a:t>
            </a:r>
          </a:p>
        </p:txBody>
      </p:sp>
      <p:sp>
        <p:nvSpPr>
          <p:cNvPr id="3" name="Объект 2">
            <a:extLst>
              <a:ext uri="{FF2B5EF4-FFF2-40B4-BE49-F238E27FC236}">
                <a16:creationId xmlns="" xmlns:a16="http://schemas.microsoft.com/office/drawing/2014/main" id="{3208FA84-A6BB-4826-83D9-D2D71F63238B}"/>
              </a:ext>
            </a:extLst>
          </p:cNvPr>
          <p:cNvSpPr>
            <a:spLocks noGrp="1"/>
          </p:cNvSpPr>
          <p:nvPr>
            <p:ph idx="1"/>
          </p:nvPr>
        </p:nvSpPr>
        <p:spPr/>
        <p:txBody>
          <a:bodyPr>
            <a:normAutofit fontScale="70000" lnSpcReduction="20000"/>
          </a:bodyPr>
          <a:lstStyle/>
          <a:p>
            <a:r>
              <a:rPr lang="ru-RU" dirty="0"/>
              <a:t>Вещными правами наряду с правом собственности, в частности, являются:</a:t>
            </a:r>
            <a:endParaRPr lang="ru-RU" b="1" dirty="0"/>
          </a:p>
          <a:p>
            <a:r>
              <a:rPr lang="ru-RU" dirty="0"/>
              <a:t>право пожизненного наследуемого владения земельным участком (ст.265);</a:t>
            </a:r>
            <a:endParaRPr lang="ru-RU" b="1" dirty="0"/>
          </a:p>
          <a:p>
            <a:r>
              <a:rPr lang="ru-RU" dirty="0"/>
              <a:t>право постоянного (бессрочного) пользования земельным участком (ст.268);</a:t>
            </a:r>
            <a:endParaRPr lang="ru-RU" b="1" dirty="0"/>
          </a:p>
          <a:p>
            <a:r>
              <a:rPr lang="ru-RU" dirty="0"/>
              <a:t>сервитуты (статьи 274, 277);</a:t>
            </a:r>
            <a:endParaRPr lang="ru-RU" b="1" dirty="0"/>
          </a:p>
          <a:p>
            <a:r>
              <a:rPr lang="ru-RU" dirty="0"/>
              <a:t>право хозяйственного ведения имуществом (ст.294); и право оперативного управления имуществом (ст.296).</a:t>
            </a:r>
            <a:endParaRPr lang="ru-RU" b="1" dirty="0"/>
          </a:p>
          <a:p>
            <a:r>
              <a:rPr lang="ru-RU" dirty="0"/>
              <a:t>Вещные права на имущество могут принадлежать лицам, не являющимся собственниками этого имущества (2 ст. 216 ГК РФ).</a:t>
            </a:r>
            <a:endParaRPr lang="ru-RU" b="1" dirty="0"/>
          </a:p>
          <a:p>
            <a:r>
              <a:rPr lang="ru-RU" dirty="0"/>
              <a:t>Переход права собственности на имущество к другому лицу не является основанием для прекращения иных вещных прав на это имущество(п.3 ст.216ГК РФ).</a:t>
            </a:r>
            <a:endParaRPr lang="ru-RU" b="1" dirty="0"/>
          </a:p>
          <a:p>
            <a:endParaRPr lang="ru-RU" dirty="0"/>
          </a:p>
        </p:txBody>
      </p:sp>
    </p:spTree>
    <p:extLst>
      <p:ext uri="{BB962C8B-B14F-4D97-AF65-F5344CB8AC3E}">
        <p14:creationId xmlns="" xmlns:p14="http://schemas.microsoft.com/office/powerpoint/2010/main" val="180989076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4199CFA-F8EC-4698-9622-48077950A963}"/>
              </a:ext>
            </a:extLst>
          </p:cNvPr>
          <p:cNvSpPr>
            <a:spLocks noGrp="1"/>
          </p:cNvSpPr>
          <p:nvPr>
            <p:ph type="title"/>
          </p:nvPr>
        </p:nvSpPr>
        <p:spPr/>
        <p:txBody>
          <a:bodyPr>
            <a:noAutofit/>
          </a:bodyPr>
          <a:lstStyle/>
          <a:p>
            <a:r>
              <a:rPr lang="ru-RU" sz="2400" dirty="0"/>
              <a:t>3.2.5 </a:t>
            </a:r>
            <a:r>
              <a:rPr lang="ru-RU" sz="2400" b="1" dirty="0"/>
              <a:t>Приватизация государственного и муниципального имущества. </a:t>
            </a:r>
            <a:br>
              <a:rPr lang="ru-RU" sz="2400" b="1" dirty="0"/>
            </a:br>
            <a:endParaRPr lang="ru-RU" sz="2400" dirty="0"/>
          </a:p>
        </p:txBody>
      </p:sp>
      <p:sp>
        <p:nvSpPr>
          <p:cNvPr id="3" name="Объект 2">
            <a:extLst>
              <a:ext uri="{FF2B5EF4-FFF2-40B4-BE49-F238E27FC236}">
                <a16:creationId xmlns="" xmlns:a16="http://schemas.microsoft.com/office/drawing/2014/main" id="{9B82E052-6214-48AC-BA1E-7685A01495E0}"/>
              </a:ext>
            </a:extLst>
          </p:cNvPr>
          <p:cNvSpPr>
            <a:spLocks noGrp="1"/>
          </p:cNvSpPr>
          <p:nvPr>
            <p:ph idx="1"/>
          </p:nvPr>
        </p:nvSpPr>
        <p:spPr>
          <a:xfrm>
            <a:off x="2773599" y="2505074"/>
            <a:ext cx="7796540" cy="3544869"/>
          </a:xfrm>
        </p:spPr>
        <p:txBody>
          <a:bodyPr>
            <a:normAutofit fontScale="92500" lnSpcReduction="20000"/>
          </a:bodyPr>
          <a:lstStyle/>
          <a:p>
            <a:r>
              <a:rPr lang="ru-RU" dirty="0"/>
              <a:t>Имущество, находящееся в государственной или муниципальной собственности, может быть передано его собственником в собственность граждан и юридических лиц в порядке, предусмотренном законами о приватизации государственного и муниципального имущества.</a:t>
            </a:r>
            <a:endParaRPr lang="ru-RU" b="1" dirty="0"/>
          </a:p>
          <a:p>
            <a:r>
              <a:rPr lang="ru-RU" dirty="0"/>
              <a:t>При приватизации государственного и муниципального имущества предусмотренные настоящим Кодексом положения, регулирующие порядок приобретения и прекращения права собственности, применяются, если законами о приватизации не предусмотрено иное (ст. 217 ГК РФ).</a:t>
            </a:r>
            <a:endParaRPr lang="ru-RU" b="1" dirty="0"/>
          </a:p>
          <a:p>
            <a:endParaRPr lang="ru-RU" dirty="0"/>
          </a:p>
        </p:txBody>
      </p:sp>
    </p:spTree>
    <p:extLst>
      <p:ext uri="{BB962C8B-B14F-4D97-AF65-F5344CB8AC3E}">
        <p14:creationId xmlns="" xmlns:p14="http://schemas.microsoft.com/office/powerpoint/2010/main" val="23265536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363E15F-EC3D-4A8D-B115-204F0DF6F793}"/>
              </a:ext>
            </a:extLst>
          </p:cNvPr>
          <p:cNvSpPr>
            <a:spLocks noGrp="1"/>
          </p:cNvSpPr>
          <p:nvPr>
            <p:ph type="title"/>
          </p:nvPr>
        </p:nvSpPr>
        <p:spPr/>
        <p:txBody>
          <a:bodyPr>
            <a:normAutofit fontScale="90000"/>
          </a:bodyPr>
          <a:lstStyle/>
          <a:p>
            <a:r>
              <a:rPr lang="ru-RU" sz="2700" b="1" dirty="0"/>
              <a:t>3.3 Основания возникновения права собственности</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6A72BEA4-2A34-4B60-88E6-1744FC94FFEB}"/>
              </a:ext>
            </a:extLst>
          </p:cNvPr>
          <p:cNvSpPr>
            <a:spLocks noGrp="1"/>
          </p:cNvSpPr>
          <p:nvPr>
            <p:ph idx="1"/>
          </p:nvPr>
        </p:nvSpPr>
        <p:spPr>
          <a:xfrm>
            <a:off x="2773599" y="2052116"/>
            <a:ext cx="7796540" cy="4558234"/>
          </a:xfrm>
        </p:spPr>
        <p:txBody>
          <a:bodyPr>
            <a:normAutofit fontScale="85000" lnSpcReduction="20000"/>
          </a:bodyPr>
          <a:lstStyle/>
          <a:p>
            <a:r>
              <a:rPr lang="ru-RU" dirty="0"/>
              <a:t>Основания возникновения и прекращения права собственности - это фактические обстоятельства, с которыми закон связывает либо возникновение права собственности у одного лица с одновременным его прекращением у другого (переход права собственности).</a:t>
            </a:r>
            <a:endParaRPr lang="ru-RU" b="1" dirty="0"/>
          </a:p>
          <a:p>
            <a:r>
              <a:rPr lang="ru-RU" dirty="0"/>
              <a:t>Поскольку право собственности возникает у лица по его воле, как правило, в результате его собственных действий, то ГК РФ говорит о приобретении права собственности.</a:t>
            </a:r>
            <a:endParaRPr lang="ru-RU" b="1" dirty="0"/>
          </a:p>
          <a:p>
            <a:r>
              <a:rPr lang="ru-RU" dirty="0"/>
              <a:t>Основания приобретения права собственности – это юридические факты, с которыми закон связывает возникновение права собственности (см. Гл. 14 ГК РФ). Они подразделяются на первоначальные (п. 1 ст. 218, ст. 220, 221, 225, 226, 230, 233, 234 и др. статьи ГК РФ) и производные (различные сделки об отчуждении имущества; по праву наследования; реорганизации юридического лица и иные основания)</a:t>
            </a:r>
            <a:endParaRPr lang="ru-RU" b="1" dirty="0"/>
          </a:p>
          <a:p>
            <a:endParaRPr lang="ru-RU" dirty="0"/>
          </a:p>
        </p:txBody>
      </p:sp>
    </p:spTree>
    <p:extLst>
      <p:ext uri="{BB962C8B-B14F-4D97-AF65-F5344CB8AC3E}">
        <p14:creationId xmlns="" xmlns:p14="http://schemas.microsoft.com/office/powerpoint/2010/main" val="185357192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E10F21D-204E-4D14-A5EC-FE83195FFCD9}"/>
              </a:ext>
            </a:extLst>
          </p:cNvPr>
          <p:cNvSpPr>
            <a:spLocks noGrp="1"/>
          </p:cNvSpPr>
          <p:nvPr>
            <p:ph idx="1"/>
          </p:nvPr>
        </p:nvSpPr>
        <p:spPr>
          <a:xfrm>
            <a:off x="2773599" y="1247775"/>
            <a:ext cx="7796540" cy="4802169"/>
          </a:xfrm>
        </p:spPr>
        <p:txBody>
          <a:bodyPr>
            <a:normAutofit fontScale="77500" lnSpcReduction="20000"/>
          </a:bodyPr>
          <a:lstStyle/>
          <a:p>
            <a:r>
              <a:rPr lang="ru-RU" dirty="0"/>
              <a:t>К первоначальным способам приобретения права собственности относятся:</a:t>
            </a:r>
            <a:endParaRPr lang="ru-RU" b="1" dirty="0"/>
          </a:p>
          <a:p>
            <a:r>
              <a:rPr lang="ru-RU" dirty="0"/>
              <a:t>1) приобретение права собственности на вновь изготовленную вещь (п. 1 ст. 218), в том числе переработка (спецификация), - ст. 220 ГК РФ; приобретение права собственности на самовольную постройку (ст. 222 ГК РФ);</a:t>
            </a:r>
            <a:endParaRPr lang="ru-RU" b="1" dirty="0"/>
          </a:p>
          <a:p>
            <a:r>
              <a:rPr lang="ru-RU" dirty="0"/>
              <a:t>2) приобретение права собственности на плоды, продукцию, доходы (</a:t>
            </a:r>
            <a:r>
              <a:rPr lang="ru-RU" dirty="0" err="1"/>
              <a:t>абз</a:t>
            </a:r>
            <a:r>
              <a:rPr lang="ru-RU" dirty="0"/>
              <a:t>. 2 п. 1 ст. 218 ГК РФ);</a:t>
            </a:r>
            <a:endParaRPr lang="ru-RU" b="1" dirty="0"/>
          </a:p>
          <a:p>
            <a:r>
              <a:rPr lang="ru-RU" dirty="0"/>
              <a:t>3) обращение в собственность общедоступных вещей (ст. 221 ГК РФ);</a:t>
            </a:r>
            <a:endParaRPr lang="ru-RU" b="1" dirty="0"/>
          </a:p>
          <a:p>
            <a:r>
              <a:rPr lang="ru-RU" dirty="0"/>
              <a:t>4) приобретение права собственности на бесхозяйные вещи, в том числе приобретение права собственности на находку (ст. ст. 227 - 229 ГК РФ) и безнадзорных животных (ст. ст. 230 - 232 ГК РФ); приобретение права собственности на клад (ст. 233 ГК РФ);</a:t>
            </a:r>
            <a:endParaRPr lang="ru-RU" b="1" dirty="0"/>
          </a:p>
          <a:p>
            <a:r>
              <a:rPr lang="ru-RU" dirty="0"/>
              <a:t>5) приобретательная давность (ст. 234 ГК РФ).</a:t>
            </a:r>
            <a:endParaRPr lang="ru-RU" b="1" dirty="0"/>
          </a:p>
          <a:p>
            <a:endParaRPr lang="ru-RU" dirty="0"/>
          </a:p>
        </p:txBody>
      </p:sp>
    </p:spTree>
    <p:extLst>
      <p:ext uri="{BB962C8B-B14F-4D97-AF65-F5344CB8AC3E}">
        <p14:creationId xmlns="" xmlns:p14="http://schemas.microsoft.com/office/powerpoint/2010/main" val="2312202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E7A07DB-7E4A-42E3-97C5-9D3D93E72270}"/>
              </a:ext>
            </a:extLst>
          </p:cNvPr>
          <p:cNvSpPr>
            <a:spLocks noGrp="1"/>
          </p:cNvSpPr>
          <p:nvPr>
            <p:ph type="title"/>
          </p:nvPr>
        </p:nvSpPr>
        <p:spPr/>
        <p:txBody>
          <a:bodyPr>
            <a:normAutofit fontScale="90000"/>
          </a:bodyPr>
          <a:lstStyle/>
          <a:p>
            <a:r>
              <a:rPr lang="ru-RU" sz="2700" b="1" dirty="0"/>
              <a:t>1.2. Принципы и функции гражданского права.</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72A14B00-11BD-4633-9050-69F8A0758116}"/>
              </a:ext>
            </a:extLst>
          </p:cNvPr>
          <p:cNvSpPr>
            <a:spLocks noGrp="1"/>
          </p:cNvSpPr>
          <p:nvPr>
            <p:ph idx="1"/>
          </p:nvPr>
        </p:nvSpPr>
        <p:spPr>
          <a:xfrm>
            <a:off x="2773599" y="1419225"/>
            <a:ext cx="7796540" cy="5105400"/>
          </a:xfrm>
        </p:spPr>
        <p:txBody>
          <a:bodyPr>
            <a:normAutofit fontScale="85000" lnSpcReduction="20000"/>
          </a:bodyPr>
          <a:lstStyle/>
          <a:p>
            <a:r>
              <a:rPr lang="ru-RU" dirty="0"/>
              <a:t>Принципы гражданского права - это выраженные в нормах права основополагающие, руководящие начала, выражающие его сущность и направляющие развитие и функционирование всех элементов системы гражданского права. Основные начала гражданского права законодательно закреплены в ст. 1 ГК РФ.</a:t>
            </a:r>
            <a:endParaRPr lang="ru-RU" b="1" dirty="0"/>
          </a:p>
          <a:p>
            <a:r>
              <a:rPr lang="ru-RU" dirty="0"/>
              <a:t>Принципы отрасли гражданского права (ст. 1, 2, 10 ГК РФ):</a:t>
            </a:r>
            <a:endParaRPr lang="ru-RU" b="1" dirty="0"/>
          </a:p>
          <a:p>
            <a:r>
              <a:rPr lang="ru-RU" dirty="0"/>
              <a:t>1) принцип дозволительной направленности гражданско-правового регулирования; </a:t>
            </a:r>
          </a:p>
          <a:p>
            <a:r>
              <a:rPr lang="ru-RU" dirty="0"/>
              <a:t>2) юридическое равенство участников гражданских правоотношений; </a:t>
            </a:r>
          </a:p>
          <a:p>
            <a:r>
              <a:rPr lang="ru-RU" dirty="0"/>
              <a:t>3) автономия воли участников отношений; </a:t>
            </a:r>
          </a:p>
          <a:p>
            <a:r>
              <a:rPr lang="ru-RU" dirty="0"/>
              <a:t>4) неприкосновенность всех форм собственности; </a:t>
            </a:r>
          </a:p>
          <a:p>
            <a:r>
              <a:rPr lang="ru-RU" dirty="0"/>
              <a:t>5) свобода договора; </a:t>
            </a:r>
          </a:p>
          <a:p>
            <a:r>
              <a:rPr lang="ru-RU" dirty="0"/>
              <a:t>6) принцип диспозитивности; </a:t>
            </a:r>
          </a:p>
          <a:p>
            <a:endParaRPr lang="ru-RU" dirty="0"/>
          </a:p>
        </p:txBody>
      </p:sp>
    </p:spTree>
    <p:extLst>
      <p:ext uri="{BB962C8B-B14F-4D97-AF65-F5344CB8AC3E}">
        <p14:creationId xmlns="" xmlns:p14="http://schemas.microsoft.com/office/powerpoint/2010/main" val="14475653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68C30E20-9AFD-43BE-87FE-87380133A26D}"/>
              </a:ext>
            </a:extLst>
          </p:cNvPr>
          <p:cNvSpPr>
            <a:spLocks noGrp="1"/>
          </p:cNvSpPr>
          <p:nvPr>
            <p:ph idx="1"/>
          </p:nvPr>
        </p:nvSpPr>
        <p:spPr/>
        <p:txBody>
          <a:bodyPr>
            <a:normAutofit fontScale="92500"/>
          </a:bodyPr>
          <a:lstStyle/>
          <a:p>
            <a:r>
              <a:rPr lang="ru-RU" dirty="0"/>
              <a:t>Согласно п. 1 ст. 218 ГК РФ право собственности на новую вещь, изготовленную или созданную лицом для себя с соблюдением закона и иных правовых актов, приобретается этим лицом. Право собственности на движимые вещи возникает с момента их изготовления, на недвижимые - с момента государственной регистрации права собственности.</a:t>
            </a:r>
            <a:endParaRPr lang="ru-RU" b="1" dirty="0"/>
          </a:p>
          <a:p>
            <a:r>
              <a:rPr lang="ru-RU" dirty="0"/>
              <a:t>Спецификация (ст. 220 ГК РФ). Если вещь изготовлена лицом путем переработки не принадлежащих ему материалов, право собственности приобретается собственником материалов, если иное не предусмотрено договором.</a:t>
            </a:r>
            <a:endParaRPr lang="ru-RU" b="1" dirty="0"/>
          </a:p>
          <a:p>
            <a:endParaRPr lang="ru-RU" dirty="0"/>
          </a:p>
        </p:txBody>
      </p:sp>
    </p:spTree>
    <p:extLst>
      <p:ext uri="{BB962C8B-B14F-4D97-AF65-F5344CB8AC3E}">
        <p14:creationId xmlns="" xmlns:p14="http://schemas.microsoft.com/office/powerpoint/2010/main" val="161651468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FFE5B0D-6D53-48CC-A88A-88C67604C8E1}"/>
              </a:ext>
            </a:extLst>
          </p:cNvPr>
          <p:cNvSpPr>
            <a:spLocks noGrp="1"/>
          </p:cNvSpPr>
          <p:nvPr>
            <p:ph idx="1"/>
          </p:nvPr>
        </p:nvSpPr>
        <p:spPr/>
        <p:txBody>
          <a:bodyPr/>
          <a:lstStyle/>
          <a:p>
            <a:r>
              <a:rPr lang="ru-RU" b="1" dirty="0"/>
              <a:t>3.3.1 Самовольная постройка</a:t>
            </a:r>
            <a:r>
              <a:rPr lang="ru-RU" dirty="0"/>
              <a:t> (ст. 222 ГК РФ). Самовольной постройкой является жилой дом, другое строение, сооружение, возведенное с нарушением требований законодательства: на земельном участке, не отведенном для этих целей в порядке, установленном законом и иными правовыми актами, без получения на это необходимых разрешений либо с существенным нарушением градостроительных и строительных норм и правил.</a:t>
            </a:r>
            <a:endParaRPr lang="ru-RU" b="1" dirty="0"/>
          </a:p>
          <a:p>
            <a:endParaRPr lang="ru-RU" dirty="0"/>
          </a:p>
        </p:txBody>
      </p:sp>
    </p:spTree>
    <p:extLst>
      <p:ext uri="{BB962C8B-B14F-4D97-AF65-F5344CB8AC3E}">
        <p14:creationId xmlns="" xmlns:p14="http://schemas.microsoft.com/office/powerpoint/2010/main" val="151500917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F30743F-77F3-4A36-8C27-9A9C9A80E798}"/>
              </a:ext>
            </a:extLst>
          </p:cNvPr>
          <p:cNvSpPr>
            <a:spLocks noGrp="1"/>
          </p:cNvSpPr>
          <p:nvPr>
            <p:ph idx="1"/>
          </p:nvPr>
        </p:nvSpPr>
        <p:spPr>
          <a:xfrm>
            <a:off x="2773599" y="2052116"/>
            <a:ext cx="7796540" cy="3643834"/>
          </a:xfrm>
        </p:spPr>
        <p:txBody>
          <a:bodyPr>
            <a:normAutofit fontScale="92500" lnSpcReduction="20000"/>
          </a:bodyPr>
          <a:lstStyle/>
          <a:p>
            <a:r>
              <a:rPr lang="ru-RU" b="1" dirty="0"/>
              <a:t>3.3.2 Бесхозяйные вещи. </a:t>
            </a:r>
          </a:p>
          <a:p>
            <a:r>
              <a:rPr lang="ru-RU" dirty="0"/>
              <a:t>Приобретение права собственности на бесхозяйные вещи. Согласно п. 1 ст. 225 ГК РФ бесхозяйной является вещь, которая не имеет собственника или собственник которой неизвестен, либо вещь, от права собственности на которую собственник отказался. По общему правилу право собственности на бесхозяйные движимые вещи может быть приобретено в силу приобретательной давности. Однако ст. ст. 226 - 233 ГК РФ устанавливают специальные правила приобретения права собственности на бесхозяйные вещи, которые подлежат приоритетному применению.</a:t>
            </a:r>
            <a:endParaRPr lang="ru-RU" b="1" dirty="0"/>
          </a:p>
          <a:p>
            <a:endParaRPr lang="ru-RU" dirty="0"/>
          </a:p>
        </p:txBody>
      </p:sp>
    </p:spTree>
    <p:extLst>
      <p:ext uri="{BB962C8B-B14F-4D97-AF65-F5344CB8AC3E}">
        <p14:creationId xmlns="" xmlns:p14="http://schemas.microsoft.com/office/powerpoint/2010/main" val="188453892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A3CB791-C782-47DD-9922-7E8BFC3ECBDC}"/>
              </a:ext>
            </a:extLst>
          </p:cNvPr>
          <p:cNvSpPr>
            <a:spLocks noGrp="1"/>
          </p:cNvSpPr>
          <p:nvPr>
            <p:ph idx="1"/>
          </p:nvPr>
        </p:nvSpPr>
        <p:spPr/>
        <p:txBody>
          <a:bodyPr>
            <a:normAutofit fontScale="92500" lnSpcReduction="10000"/>
          </a:bodyPr>
          <a:lstStyle/>
          <a:p>
            <a:r>
              <a:rPr lang="ru-RU" dirty="0"/>
              <a:t>В п. 3 ст. 225 ГК РФ предусмотрена возможность для приобретения права муниципальной собственности на бесхозяйные недвижимые вещи, для этого орган местного самоуправления должен поставить бесхозяйную недвижимость на учет в соответствующий орган, осуществляющий государственную регистрацию права на недвижимое имущество (по месту нахождения). </a:t>
            </a:r>
          </a:p>
          <a:p>
            <a:r>
              <a:rPr lang="ru-RU" dirty="0"/>
              <a:t>По истечении года со дня постановки бесхозяйной недвижимой вещи на учет уполномоченный орган местного самоуправления может обратиться в суд с требованием о признании права муниципальной собственности на эту вещь.</a:t>
            </a:r>
            <a:endParaRPr lang="ru-RU" b="1" dirty="0"/>
          </a:p>
          <a:p>
            <a:endParaRPr lang="ru-RU" dirty="0"/>
          </a:p>
        </p:txBody>
      </p:sp>
    </p:spTree>
    <p:extLst>
      <p:ext uri="{BB962C8B-B14F-4D97-AF65-F5344CB8AC3E}">
        <p14:creationId xmlns="" xmlns:p14="http://schemas.microsoft.com/office/powerpoint/2010/main" val="418708611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318FA19-67FA-452B-A3BC-9F4869D7AEBD}"/>
              </a:ext>
            </a:extLst>
          </p:cNvPr>
          <p:cNvSpPr>
            <a:spLocks noGrp="1"/>
          </p:cNvSpPr>
          <p:nvPr>
            <p:ph type="title"/>
          </p:nvPr>
        </p:nvSpPr>
        <p:spPr>
          <a:xfrm>
            <a:off x="2611808" y="537711"/>
            <a:ext cx="7958331" cy="1077229"/>
          </a:xfrm>
        </p:spPr>
        <p:txBody>
          <a:bodyPr>
            <a:normAutofit/>
          </a:bodyPr>
          <a:lstStyle/>
          <a:p>
            <a:r>
              <a:rPr lang="ru-RU" sz="2400" dirty="0"/>
              <a:t>3.3.3Приобретательная давность</a:t>
            </a:r>
            <a:r>
              <a:rPr lang="ru-RU" sz="2400" b="1" dirty="0"/>
              <a:t>.</a:t>
            </a:r>
            <a:endParaRPr lang="ru-RU" sz="2400" dirty="0"/>
          </a:p>
        </p:txBody>
      </p:sp>
      <p:sp>
        <p:nvSpPr>
          <p:cNvPr id="3" name="Объект 2">
            <a:extLst>
              <a:ext uri="{FF2B5EF4-FFF2-40B4-BE49-F238E27FC236}">
                <a16:creationId xmlns="" xmlns:a16="http://schemas.microsoft.com/office/drawing/2014/main" id="{BBEDB485-F088-4B73-B3E8-28D9A3D9ABA5}"/>
              </a:ext>
            </a:extLst>
          </p:cNvPr>
          <p:cNvSpPr>
            <a:spLocks noGrp="1"/>
          </p:cNvSpPr>
          <p:nvPr>
            <p:ph idx="1"/>
          </p:nvPr>
        </p:nvSpPr>
        <p:spPr>
          <a:xfrm>
            <a:off x="2773599" y="1076326"/>
            <a:ext cx="7796540" cy="5886450"/>
          </a:xfrm>
        </p:spPr>
        <p:txBody>
          <a:bodyPr>
            <a:normAutofit fontScale="77500" lnSpcReduction="20000"/>
          </a:bodyPr>
          <a:lstStyle/>
          <a:p>
            <a:r>
              <a:rPr lang="ru-RU" dirty="0"/>
              <a:t>Приобретение права собственности по давности владения имуществом возможно при наличии следующих условий: </a:t>
            </a:r>
          </a:p>
          <a:p>
            <a:r>
              <a:rPr lang="ru-RU" dirty="0"/>
              <a:t>1) владение вещью должно быть </a:t>
            </a:r>
            <a:r>
              <a:rPr lang="ru-RU" dirty="0" err="1"/>
              <a:t>беститульным</a:t>
            </a:r>
            <a:r>
              <a:rPr lang="ru-RU" dirty="0"/>
              <a:t>, т.е. без соответствующего правового основания. Если владение осуществляется на основании какого-либо договора (аренды, ссуды, хранения) или ограниченного вещного права, то правила о приобретательной давности не применяются; </a:t>
            </a:r>
          </a:p>
          <a:p>
            <a:r>
              <a:rPr lang="ru-RU" dirty="0"/>
              <a:t>2) владение должно быть добросовестным. Для приобретательной давности не учитывается владение в результате целенаправленного завладения имуществом помимо воли собственника или иного законного владельца; </a:t>
            </a:r>
          </a:p>
          <a:p>
            <a:r>
              <a:rPr lang="ru-RU" dirty="0"/>
              <a:t>3) владение должно быть открытым, т.е. очевидным для всех третьих лиц. При этом субъект владеет имуществом как своим собственным; </a:t>
            </a:r>
          </a:p>
          <a:p>
            <a:r>
              <a:rPr lang="ru-RU" dirty="0"/>
              <a:t>4) владение должно быть непрерывным в течение срока приобретательной давности: 15 лет - для недвижимого имущества, 5 лет - для движимого имущества. В этот срок засчитывается также время, в течение которого имуществом добросовестно и открыто владел </a:t>
            </a:r>
            <a:r>
              <a:rPr lang="ru-RU" dirty="0" err="1"/>
              <a:t>правопредшественник</a:t>
            </a:r>
            <a:r>
              <a:rPr lang="ru-RU" dirty="0"/>
              <a:t> лица, приобретающего право собственности по давности владения (например, лицо владеет недвижимым имуществом в течение 7 лет, затем оно умирает, его наследник через 8 лет может приобрести право собственности в порядке приобретательной давности).</a:t>
            </a:r>
            <a:endParaRPr lang="ru-RU" b="1" dirty="0"/>
          </a:p>
          <a:p>
            <a:endParaRPr lang="ru-RU" dirty="0"/>
          </a:p>
        </p:txBody>
      </p:sp>
    </p:spTree>
    <p:extLst>
      <p:ext uri="{BB962C8B-B14F-4D97-AF65-F5344CB8AC3E}">
        <p14:creationId xmlns="" xmlns:p14="http://schemas.microsoft.com/office/powerpoint/2010/main" val="87031652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4E3D9869-9D7F-4A3B-B31B-A9C33A8D01E0}"/>
              </a:ext>
            </a:extLst>
          </p:cNvPr>
          <p:cNvSpPr>
            <a:spLocks noGrp="1"/>
          </p:cNvSpPr>
          <p:nvPr>
            <p:ph idx="1"/>
          </p:nvPr>
        </p:nvSpPr>
        <p:spPr>
          <a:xfrm>
            <a:off x="2773599" y="981075"/>
            <a:ext cx="7796540" cy="5068869"/>
          </a:xfrm>
        </p:spPr>
        <p:txBody>
          <a:bodyPr>
            <a:normAutofit fontScale="77500" lnSpcReduction="20000"/>
          </a:bodyPr>
          <a:lstStyle/>
          <a:p>
            <a:r>
              <a:rPr lang="ru-RU" dirty="0"/>
              <a:t>При соблюдении всех указанных условий владелец приобретает право собственности. Право собственности на недвижимое и иное имущество, подлежащее государственной регистрации, возникает с момента такой регистрации. Государственная регистрация права собственности осуществляется на основании судебного решения об установлении факта владения и пользования недвижимым имуществом как своим собственным.</a:t>
            </a:r>
            <a:endParaRPr lang="ru-RU" b="1" dirty="0"/>
          </a:p>
          <a:p>
            <a:r>
              <a:rPr lang="ru-RU" dirty="0"/>
              <a:t>По общему правилу право собственности на вещь возникает у приобретателя по договору с момента передачи ему этой вещи приобретателю, если иное не предусмотрено законом или договором. </a:t>
            </a:r>
            <a:endParaRPr lang="ru-RU" b="1" dirty="0"/>
          </a:p>
          <a:p>
            <a:r>
              <a:rPr lang="ru-RU" dirty="0"/>
              <a:t>Член жилищного, жилищно-строительного, дачного, гаражного или иного потребительского кооператива, а также другие лица, имеющие право на </a:t>
            </a:r>
            <a:r>
              <a:rPr lang="ru-RU" dirty="0" err="1"/>
              <a:t>паенакопления</a:t>
            </a:r>
            <a:r>
              <a:rPr lang="ru-RU" dirty="0"/>
              <a:t>, полностью внесшие свой паевой взнос за квартиру, дачу, гараж, иное помещение, предоставленное этим лицам кооперативом, приобретают право собственности на указанное имущество. В данном случае право собственности возникает с момента полной выплаты паевого взноса независимо от того, зарегистрировано это право или нет.</a:t>
            </a:r>
            <a:endParaRPr lang="ru-RU" b="1" dirty="0"/>
          </a:p>
          <a:p>
            <a:endParaRPr lang="ru-RU" dirty="0"/>
          </a:p>
        </p:txBody>
      </p:sp>
    </p:spTree>
    <p:extLst>
      <p:ext uri="{BB962C8B-B14F-4D97-AF65-F5344CB8AC3E}">
        <p14:creationId xmlns="" xmlns:p14="http://schemas.microsoft.com/office/powerpoint/2010/main" val="54958680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80D9FB0-7235-4578-8903-383BD793CF88}"/>
              </a:ext>
            </a:extLst>
          </p:cNvPr>
          <p:cNvSpPr>
            <a:spLocks noGrp="1"/>
          </p:cNvSpPr>
          <p:nvPr>
            <p:ph type="title"/>
          </p:nvPr>
        </p:nvSpPr>
        <p:spPr/>
        <p:txBody>
          <a:bodyPr>
            <a:normAutofit fontScale="90000"/>
          </a:bodyPr>
          <a:lstStyle/>
          <a:p>
            <a:r>
              <a:rPr lang="ru-RU" sz="2700" b="1" dirty="0"/>
              <a:t>3. 4. Основания прекращения права собственности</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F74D516F-9ED8-4317-918B-09352AD3992A}"/>
              </a:ext>
            </a:extLst>
          </p:cNvPr>
          <p:cNvSpPr>
            <a:spLocks noGrp="1"/>
          </p:cNvSpPr>
          <p:nvPr>
            <p:ph idx="1"/>
          </p:nvPr>
        </p:nvSpPr>
        <p:spPr/>
        <p:txBody>
          <a:bodyPr>
            <a:normAutofit lnSpcReduction="10000"/>
          </a:bodyPr>
          <a:lstStyle/>
          <a:p>
            <a:r>
              <a:rPr lang="ru-RU" dirty="0"/>
              <a:t>Исходя из принципа неприкосновенности собственности, закрепленного в Конституции РФ и ст. 1 ГК РФ, право собственности по общему правилу прекращается по воле самого собственника. Принудительное изъятие у собственника имущества не допускается, кроме случаев, предусмотренных законом. Регламентации таких случаев в основном и посвящена глава 15 ГК РФ.</a:t>
            </a:r>
            <a:endParaRPr lang="ru-RU" b="1" dirty="0"/>
          </a:p>
          <a:p>
            <a:r>
              <a:rPr lang="ru-RU" dirty="0"/>
              <a:t>По воле собственника право собственности прекращается, во-первых, вследствие отчуждения вещи другому лицу по гражданско-правовой сделке (договоров купли-продажи, дарения, мены и т.д.).</a:t>
            </a:r>
          </a:p>
        </p:txBody>
      </p:sp>
    </p:spTree>
    <p:extLst>
      <p:ext uri="{BB962C8B-B14F-4D97-AF65-F5344CB8AC3E}">
        <p14:creationId xmlns="" xmlns:p14="http://schemas.microsoft.com/office/powerpoint/2010/main" val="125766385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75A391C-CD78-44BD-8779-FA0AEC1D891A}"/>
              </a:ext>
            </a:extLst>
          </p:cNvPr>
          <p:cNvSpPr>
            <a:spLocks noGrp="1"/>
          </p:cNvSpPr>
          <p:nvPr>
            <p:ph idx="1"/>
          </p:nvPr>
        </p:nvSpPr>
        <p:spPr>
          <a:xfrm>
            <a:off x="2773599" y="1143000"/>
            <a:ext cx="7796540" cy="4906944"/>
          </a:xfrm>
        </p:spPr>
        <p:txBody>
          <a:bodyPr>
            <a:normAutofit fontScale="77500" lnSpcReduction="20000"/>
          </a:bodyPr>
          <a:lstStyle/>
          <a:p>
            <a:r>
              <a:rPr lang="ru-RU" dirty="0"/>
              <a:t>Для государственной и муниципальной собственности предусмотрено специальное основание ее прекращения - приватизация, которая осуществляется по решению собственника на основе и в порядке, предусмотренных специальными нормативными актами о приватизации (ст. 217, </a:t>
            </a:r>
            <a:r>
              <a:rPr lang="ru-RU" dirty="0" err="1"/>
              <a:t>абз</a:t>
            </a:r>
            <a:r>
              <a:rPr lang="ru-RU" dirty="0"/>
              <a:t>. 2 п. 2 ст. 235 ГК РФ).</a:t>
            </a:r>
            <a:endParaRPr lang="ru-RU" b="1" dirty="0"/>
          </a:p>
          <a:p>
            <a:r>
              <a:rPr lang="ru-RU" dirty="0"/>
              <a:t>Во-вторых, вследствие отказа от права собственности. Согласно ст. 236 ГК РФ такой отказ может быть осуществлен путем объявления об отказе от права собственности либо совершения других действий, определенно свидетельствующих о его устранении от владения, пользования и распоряжения имуществом без намерения сохранить какие-либо права на это имущество. Однако отказ от права собственности не влечет его автоматического прекращения; до приобретения права собственности на имущество другим лицом, отказавшийся от права собственности сохраняет права и обязанности собственника на это имущество. </a:t>
            </a:r>
            <a:endParaRPr lang="ru-RU" b="1" dirty="0"/>
          </a:p>
          <a:p>
            <a:r>
              <a:rPr lang="ru-RU" dirty="0"/>
              <a:t>Перечень случаев принудительного изъятия у собственника имущества предусмотрен в п. 2 ст. 235 ГК РФ. Этот перечень является исчерпывающим.</a:t>
            </a:r>
            <a:endParaRPr lang="ru-RU" b="1" dirty="0"/>
          </a:p>
          <a:p>
            <a:endParaRPr lang="ru-RU" dirty="0"/>
          </a:p>
        </p:txBody>
      </p:sp>
    </p:spTree>
    <p:extLst>
      <p:ext uri="{BB962C8B-B14F-4D97-AF65-F5344CB8AC3E}">
        <p14:creationId xmlns="" xmlns:p14="http://schemas.microsoft.com/office/powerpoint/2010/main" val="20757640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BF394A5-9597-4092-A772-FCBF392E32DE}"/>
              </a:ext>
            </a:extLst>
          </p:cNvPr>
          <p:cNvSpPr>
            <a:spLocks noGrp="1"/>
          </p:cNvSpPr>
          <p:nvPr>
            <p:ph idx="1"/>
          </p:nvPr>
        </p:nvSpPr>
        <p:spPr>
          <a:xfrm>
            <a:off x="2773599" y="1400175"/>
            <a:ext cx="7796540" cy="4649769"/>
          </a:xfrm>
        </p:spPr>
        <p:txBody>
          <a:bodyPr>
            <a:normAutofit fontScale="77500" lnSpcReduction="20000"/>
          </a:bodyPr>
          <a:lstStyle/>
          <a:p>
            <a:r>
              <a:rPr lang="ru-RU" dirty="0"/>
              <a:t>По общему правилу принудительное изъятие имущества осуществляется с обязательным предоставлением собственнику равноценного возмещения. Однако в ряде случаев допускается безвозмездное изъятие имущества, что обусловлено виновным поведением самого собственника.</a:t>
            </a:r>
            <a:endParaRPr lang="ru-RU" b="1" dirty="0"/>
          </a:p>
          <a:p>
            <a:r>
              <a:rPr lang="ru-RU" dirty="0"/>
              <a:t>Основания для принудительного изъятия имущества на возмездных началах можно разделить на несколько групп.</a:t>
            </a:r>
            <a:endParaRPr lang="ru-RU" b="1" dirty="0"/>
          </a:p>
          <a:p>
            <a:r>
              <a:rPr lang="ru-RU" dirty="0"/>
              <a:t>1. Отчуждение имущества, которое в силу закона не может принадлежать данному лицу (ст. 238 ГК РФ). В ряде случаев по основаниям, допускаемым законом, в собственности лица может оказаться имущество, которое в силу закона не может ему принадлежать. В этом случае собственник обязан произвести отчуждение указанного имущества в течение года с момента возникновения права собственности на него, если законом не установлен иной срок, либо получить соответствующее разрешение на приобретение такого имущества.</a:t>
            </a:r>
            <a:endParaRPr lang="ru-RU" b="1" dirty="0"/>
          </a:p>
          <a:p>
            <a:endParaRPr lang="ru-RU" dirty="0"/>
          </a:p>
        </p:txBody>
      </p:sp>
    </p:spTree>
    <p:extLst>
      <p:ext uri="{BB962C8B-B14F-4D97-AF65-F5344CB8AC3E}">
        <p14:creationId xmlns="" xmlns:p14="http://schemas.microsoft.com/office/powerpoint/2010/main" val="124874460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715F001-6777-4F25-B9F5-28BF93D6E3A1}"/>
              </a:ext>
            </a:extLst>
          </p:cNvPr>
          <p:cNvSpPr>
            <a:spLocks noGrp="1"/>
          </p:cNvSpPr>
          <p:nvPr>
            <p:ph idx="1"/>
          </p:nvPr>
        </p:nvSpPr>
        <p:spPr>
          <a:xfrm>
            <a:off x="2773599" y="809625"/>
            <a:ext cx="7796540" cy="5240319"/>
          </a:xfrm>
        </p:spPr>
        <p:txBody>
          <a:bodyPr>
            <a:normAutofit fontScale="77500" lnSpcReduction="20000"/>
          </a:bodyPr>
          <a:lstStyle/>
          <a:p>
            <a:r>
              <a:rPr lang="ru-RU" dirty="0"/>
              <a:t>Если же имущество не будет отчуждено собственником в установленные сроки, то согласно п. 2 ст. 238 ГК РФ соответствующий компетентный орган должен обратиться в суд, который в зависимости от характера и назначения имущества выносит решение либо о его принудительной продаже и передаче бывшему собственнику вырученной суммы за вычетом затрат на отчуждение имущества, либо о передаче в государственную или муниципальную собственность и возмещении бывшему собственнику определенной в решении стоимости имущества.</a:t>
            </a:r>
            <a:endParaRPr lang="ru-RU" b="1" dirty="0"/>
          </a:p>
          <a:p>
            <a:r>
              <a:rPr lang="ru-RU" dirty="0"/>
              <a:t>2. Реквизиция - это возмездное изъятие имущества в интересах общества при обстоятельствах, носящих чрезвычайный характер (стихийных бедствиях, авариях, эпидемиях, эпизоотиях и т.п.) (ст. 242 ГК РФ). Порядок и условия реквизиции должны устанавливаться специальным законом. Особенностью реквизиции является то, что она допускается по решению государственных органов, что обусловлено чрезвычайностью сложившейся ситуации. Гарантиями прав собственников является возможность оспорить в суде оценку стоимости реквизированного имущества, данную государственным органом, а также требовать возврата сохранившегося имущества при прекращении действия обстоятельств, в связи с которыми произведена реквизиция.</a:t>
            </a:r>
            <a:endParaRPr lang="ru-RU" b="1" dirty="0"/>
          </a:p>
          <a:p>
            <a:endParaRPr lang="ru-RU" dirty="0"/>
          </a:p>
        </p:txBody>
      </p:sp>
    </p:spTree>
    <p:extLst>
      <p:ext uri="{BB962C8B-B14F-4D97-AF65-F5344CB8AC3E}">
        <p14:creationId xmlns="" xmlns:p14="http://schemas.microsoft.com/office/powerpoint/2010/main" val="1289503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ECCD82E9-A290-41FC-9D6A-EC6DDA4344F3}"/>
              </a:ext>
            </a:extLst>
          </p:cNvPr>
          <p:cNvSpPr>
            <a:spLocks noGrp="1"/>
          </p:cNvSpPr>
          <p:nvPr>
            <p:ph idx="1"/>
          </p:nvPr>
        </p:nvSpPr>
        <p:spPr/>
        <p:txBody>
          <a:bodyPr>
            <a:normAutofit fontScale="92500" lnSpcReduction="20000"/>
          </a:bodyPr>
          <a:lstStyle/>
          <a:p>
            <a:r>
              <a:rPr lang="ru-RU" dirty="0"/>
              <a:t>7) принцип беспрепятственного осуществления гражданских прав; </a:t>
            </a:r>
          </a:p>
          <a:p>
            <a:r>
              <a:rPr lang="ru-RU" dirty="0"/>
              <a:t>8) недопустимость произвольного вмешательства кого-либо в частные дела; </a:t>
            </a:r>
          </a:p>
          <a:p>
            <a:r>
              <a:rPr lang="ru-RU" dirty="0"/>
              <a:t>9) недопустимость злоупотребления гражданским правом; </a:t>
            </a:r>
          </a:p>
          <a:p>
            <a:r>
              <a:rPr lang="ru-RU" dirty="0"/>
              <a:t>10) обеспечение восстановления нарушенных прав;</a:t>
            </a:r>
          </a:p>
          <a:p>
            <a:r>
              <a:rPr lang="ru-RU" dirty="0"/>
              <a:t> 11) судебная защита гражданских прав; </a:t>
            </a:r>
          </a:p>
          <a:p>
            <a:r>
              <a:rPr lang="ru-RU" dirty="0"/>
              <a:t>12) принцип свободного перемещения товаров, услуг и финансовых средств на территории Российской Федерации.</a:t>
            </a:r>
          </a:p>
          <a:p>
            <a:endParaRPr lang="ru-RU" dirty="0"/>
          </a:p>
        </p:txBody>
      </p:sp>
    </p:spTree>
    <p:extLst>
      <p:ext uri="{BB962C8B-B14F-4D97-AF65-F5344CB8AC3E}">
        <p14:creationId xmlns="" xmlns:p14="http://schemas.microsoft.com/office/powerpoint/2010/main" val="120787730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0216217B-AD39-48D5-8D3C-C5B78C2CF62F}"/>
              </a:ext>
            </a:extLst>
          </p:cNvPr>
          <p:cNvSpPr>
            <a:spLocks noGrp="1"/>
          </p:cNvSpPr>
          <p:nvPr>
            <p:ph idx="1"/>
          </p:nvPr>
        </p:nvSpPr>
        <p:spPr/>
        <p:txBody>
          <a:bodyPr>
            <a:normAutofit fontScale="85000" lnSpcReduction="20000"/>
          </a:bodyPr>
          <a:lstStyle/>
          <a:p>
            <a:r>
              <a:rPr lang="ru-RU" dirty="0"/>
              <a:t>3. Национализация - это обращение в государственную собственность имущества, находящегося в собственности граждан и юридических лиц, она может производиться на основании закона с возмещением стоимости этого имущества и других убытков (</a:t>
            </a:r>
            <a:r>
              <a:rPr lang="ru-RU" dirty="0" err="1"/>
              <a:t>абз</a:t>
            </a:r>
            <a:r>
              <a:rPr lang="ru-RU" dirty="0"/>
              <a:t>. 3 п. 2 ст. 235 ГК РФ).</a:t>
            </a:r>
            <a:endParaRPr lang="ru-RU" b="1" dirty="0"/>
          </a:p>
          <a:p>
            <a:r>
              <a:rPr lang="ru-RU" dirty="0"/>
              <a:t>4. Выкуп земельного участка для государственных или муниципальных нужд (ст. ст. 279 - 282 ГК РФ). Изъятие земельного участка осуществляется на основании решения государственного органа исполнительной власти соответствующего уровня (федерального или субъекта РФ), которое подлежит регистрации в органе, осуществляющем регистрацию прав на земельный участок. Орган, принявший решение об изъятии участка, должен в письменной форме уведомить собственника о предстоящем изъятии и о произведенной регистрации решения с указанием ее даты.</a:t>
            </a:r>
            <a:endParaRPr lang="ru-RU" b="1" dirty="0"/>
          </a:p>
          <a:p>
            <a:endParaRPr lang="ru-RU" dirty="0"/>
          </a:p>
        </p:txBody>
      </p:sp>
    </p:spTree>
    <p:extLst>
      <p:ext uri="{BB962C8B-B14F-4D97-AF65-F5344CB8AC3E}">
        <p14:creationId xmlns="" xmlns:p14="http://schemas.microsoft.com/office/powerpoint/2010/main" val="387253683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47325BF-E9A6-4916-AB91-9FD431BFC55B}"/>
              </a:ext>
            </a:extLst>
          </p:cNvPr>
          <p:cNvSpPr>
            <a:spLocks noGrp="1"/>
          </p:cNvSpPr>
          <p:nvPr>
            <p:ph idx="1"/>
          </p:nvPr>
        </p:nvSpPr>
        <p:spPr>
          <a:xfrm>
            <a:off x="2773599" y="1314450"/>
            <a:ext cx="7796540" cy="4735494"/>
          </a:xfrm>
        </p:spPr>
        <p:txBody>
          <a:bodyPr>
            <a:normAutofit fontScale="77500" lnSpcReduction="20000"/>
          </a:bodyPr>
          <a:lstStyle/>
          <a:p>
            <a:r>
              <a:rPr lang="ru-RU" dirty="0"/>
              <a:t>Принудительный выкуп участка может быть произведен по истечении года со дня получения собственником такого уведомления, ранее этого срока выкуп допускается только с согласия собственника. Выкупная цена земельного участка, сроки и другие условия выкупа определяются соглашением с собственником участка.</a:t>
            </a:r>
            <a:endParaRPr lang="ru-RU" b="1" dirty="0"/>
          </a:p>
          <a:p>
            <a:r>
              <a:rPr lang="ru-RU" dirty="0"/>
              <a:t>В соответствии со ст. 282 ГК РФ выкуп земельного участка осуществляется на основании решения суда в следующих двух случаях: если собственник не согласен с решением об изъятии у него земельного участка для государственных или муниципальных нужд либо если не достигнуто соглашение о выкупной цене или других условиях выкупа. Государственный орган, принявший такое решение, может предъявить иск о выкупе земельного участка в суд в течение двух лет с момента направления собственнику участка уведомления.</a:t>
            </a:r>
            <a:endParaRPr lang="ru-RU" b="1" dirty="0"/>
          </a:p>
          <a:p>
            <a:r>
              <a:rPr lang="ru-RU" b="1" dirty="0"/>
              <a:t>Прекращение права собственности обусловлено его ненадлежащим осуществлением собственником. Данная группа также включает в себя несколько оснований принудительного прекращения права собственности.</a:t>
            </a:r>
            <a:endParaRPr lang="ru-RU" dirty="0"/>
          </a:p>
        </p:txBody>
      </p:sp>
    </p:spTree>
    <p:extLst>
      <p:ext uri="{BB962C8B-B14F-4D97-AF65-F5344CB8AC3E}">
        <p14:creationId xmlns="" xmlns:p14="http://schemas.microsoft.com/office/powerpoint/2010/main" val="311079553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7475B68-AF99-445F-9A98-D6F59A7340A6}"/>
              </a:ext>
            </a:extLst>
          </p:cNvPr>
          <p:cNvSpPr>
            <a:spLocks noGrp="1"/>
          </p:cNvSpPr>
          <p:nvPr>
            <p:ph idx="1"/>
          </p:nvPr>
        </p:nvSpPr>
        <p:spPr>
          <a:xfrm>
            <a:off x="2773599" y="1657350"/>
            <a:ext cx="7796540" cy="4392594"/>
          </a:xfrm>
        </p:spPr>
        <p:txBody>
          <a:bodyPr>
            <a:normAutofit fontScale="85000" lnSpcReduction="10000"/>
          </a:bodyPr>
          <a:lstStyle/>
          <a:p>
            <a:r>
              <a:rPr lang="ru-RU" dirty="0"/>
              <a:t>1. Прекращение права собственности на бесхозяйственно содержимое жилое помещение (ст. 293 ГК РФ). Жилое помещение может быть принудительно продано с публичных торгов по решению суда, принятому по иску органа местного самоуправления, с выплатой собственнику вырученных от продажи средств за вычетом расходов на исполнение судебного решения. Основанием для принудительного прекращения права собственности является нарушение собственником жилого помещения пределов осуществления своего права в виде использования жилого помещения не по назначению, бесхозяйственного обращения с жильем, допускающего его разрушение, либо систематического нарушения прав и интересов соседей.</a:t>
            </a:r>
            <a:endParaRPr lang="ru-RU" b="1" dirty="0"/>
          </a:p>
          <a:p>
            <a:r>
              <a:rPr lang="ru-RU" dirty="0"/>
              <a:t>2. Выкуп бесхозяйственно содержимых культурных ценностей (ст. 240 ГК РФ) и домашних животных (ст. 241 ГК РФ). </a:t>
            </a:r>
            <a:endParaRPr lang="ru-RU" b="1" dirty="0"/>
          </a:p>
          <a:p>
            <a:endParaRPr lang="ru-RU" dirty="0"/>
          </a:p>
        </p:txBody>
      </p:sp>
    </p:spTree>
    <p:extLst>
      <p:ext uri="{BB962C8B-B14F-4D97-AF65-F5344CB8AC3E}">
        <p14:creationId xmlns="" xmlns:p14="http://schemas.microsoft.com/office/powerpoint/2010/main" val="149667807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54BA80FC-1F92-4530-9565-186725CD2AD6}"/>
              </a:ext>
            </a:extLst>
          </p:cNvPr>
          <p:cNvSpPr>
            <a:spLocks noGrp="1"/>
          </p:cNvSpPr>
          <p:nvPr>
            <p:ph idx="1"/>
          </p:nvPr>
        </p:nvSpPr>
        <p:spPr>
          <a:xfrm>
            <a:off x="2773599" y="962025"/>
            <a:ext cx="7796540" cy="5581650"/>
          </a:xfrm>
        </p:spPr>
        <p:txBody>
          <a:bodyPr>
            <a:normAutofit fontScale="77500" lnSpcReduction="20000"/>
          </a:bodyPr>
          <a:lstStyle/>
          <a:p>
            <a:r>
              <a:rPr lang="ru-RU" dirty="0"/>
              <a:t>3. Изъятие земельного участка ввиду его ненадлежащего использования урегулировано ст. ст. 284 - 286 ГК РФ и осуществляется с учетом положений Земельного кодекса РФ и Федерального закона "Об обороте земель сельскохозяйственного назначения". Основаниями для такого изъятия являются: во-первых, неиспользование собственником участка, предназначенного для сельскохозяйственного производства либо жилищного или иного строительства, в течение 3 лет, если более длительный срок не установлен законом (ст. 284 ГК РФ); во-вторых, использование участка с грубым нарушением правил рационального использования земли, установленных земельным законодательством (в частности, не в соответствии с его целевым назначением и принадлежностью к той или иной категории земель или способами, которые приводят к существенному снижению плодородия сельскохозяйственных земель либо значительному ухудшению экологической обстановки).</a:t>
            </a:r>
            <a:endParaRPr lang="ru-RU" b="1" dirty="0"/>
          </a:p>
          <a:p>
            <a:r>
              <a:rPr lang="ru-RU" dirty="0"/>
              <a:t>Случаи безвозмездного изъятия имущества в виде конфискации имущества вызваны совершением собственником правонарушения. Конфискация - это безвозмездное изъятие имущества у собственника, которое является санкцией за совершение преступления или административного правонарушения (ст. 243 ГК РФ). В настоящее время конфискация возможна только на основании решения суда.</a:t>
            </a:r>
            <a:endParaRPr lang="ru-RU" b="1" dirty="0"/>
          </a:p>
          <a:p>
            <a:endParaRPr lang="ru-RU" dirty="0"/>
          </a:p>
        </p:txBody>
      </p:sp>
    </p:spTree>
    <p:extLst>
      <p:ext uri="{BB962C8B-B14F-4D97-AF65-F5344CB8AC3E}">
        <p14:creationId xmlns="" xmlns:p14="http://schemas.microsoft.com/office/powerpoint/2010/main" val="277761039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FCA7B1E-B742-4FCD-BA4C-5F2D441692CE}"/>
              </a:ext>
            </a:extLst>
          </p:cNvPr>
          <p:cNvSpPr>
            <a:spLocks noGrp="1"/>
          </p:cNvSpPr>
          <p:nvPr>
            <p:ph type="title"/>
          </p:nvPr>
        </p:nvSpPr>
        <p:spPr/>
        <p:txBody>
          <a:bodyPr/>
          <a:lstStyle/>
          <a:p>
            <a:r>
              <a:rPr lang="ru-RU" sz="2400" b="1" dirty="0"/>
              <a:t>4. ОБЩАЯ СОБСТВЕННОСТЬ</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C78FC75E-3D29-4230-A8BE-B61A3E5EBC74}"/>
              </a:ext>
            </a:extLst>
          </p:cNvPr>
          <p:cNvSpPr>
            <a:spLocks noGrp="1"/>
          </p:cNvSpPr>
          <p:nvPr>
            <p:ph idx="1"/>
          </p:nvPr>
        </p:nvSpPr>
        <p:spPr/>
        <p:txBody>
          <a:bodyPr>
            <a:normAutofit fontScale="77500" lnSpcReduction="20000"/>
          </a:bodyPr>
          <a:lstStyle/>
          <a:p>
            <a:r>
              <a:rPr lang="ru-RU" b="1" dirty="0"/>
              <a:t>4.1.Понятия и основания возникновения общей собственности.</a:t>
            </a:r>
          </a:p>
          <a:p>
            <a:pPr marL="0" indent="0">
              <a:buNone/>
            </a:pPr>
            <a:r>
              <a:rPr lang="ru-RU" b="1" dirty="0"/>
              <a:t>	4.1.1 Понятие и основания возникновения общей собственности</a:t>
            </a:r>
          </a:p>
          <a:p>
            <a:pPr marL="0" indent="0">
              <a:buNone/>
            </a:pPr>
            <a:r>
              <a:rPr lang="ru-RU" b="1" dirty="0"/>
              <a:t>	4.1.2 Определение долей в праве долевой собственности</a:t>
            </a:r>
          </a:p>
          <a:p>
            <a:pPr marL="0" indent="0">
              <a:buNone/>
            </a:pPr>
            <a:r>
              <a:rPr lang="ru-RU" b="1" dirty="0"/>
              <a:t>	4.1.3 Распоряжение имуществом, находящимся в долевой собственности</a:t>
            </a:r>
          </a:p>
          <a:p>
            <a:pPr marL="0" indent="0">
              <a:buNone/>
            </a:pPr>
            <a:r>
              <a:rPr lang="ru-RU" b="1" dirty="0"/>
              <a:t>	4.1.4 Владение и пользование имуществом, находящимся в долевой собственности.</a:t>
            </a:r>
          </a:p>
          <a:p>
            <a:pPr marL="0" indent="0">
              <a:buNone/>
            </a:pPr>
            <a:r>
              <a:rPr lang="ru-RU" b="1" dirty="0"/>
              <a:t>	4.1.5 Расходы по содержанию имущества, находящегося в долевой собственности</a:t>
            </a:r>
          </a:p>
          <a:p>
            <a:r>
              <a:rPr lang="ru-RU" b="1" dirty="0"/>
              <a:t>4.2.Особенности права общей собственности.</a:t>
            </a:r>
          </a:p>
          <a:p>
            <a:endParaRPr lang="ru-RU" dirty="0"/>
          </a:p>
        </p:txBody>
      </p:sp>
    </p:spTree>
    <p:extLst>
      <p:ext uri="{BB962C8B-B14F-4D97-AF65-F5344CB8AC3E}">
        <p14:creationId xmlns="" xmlns:p14="http://schemas.microsoft.com/office/powerpoint/2010/main" val="3744399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A221C9D-E91D-4A3A-BA2B-A4FECD8ED361}"/>
              </a:ext>
            </a:extLst>
          </p:cNvPr>
          <p:cNvSpPr>
            <a:spLocks noGrp="1"/>
          </p:cNvSpPr>
          <p:nvPr>
            <p:ph type="title"/>
          </p:nvPr>
        </p:nvSpPr>
        <p:spPr/>
        <p:txBody>
          <a:bodyPr>
            <a:normAutofit fontScale="90000"/>
          </a:bodyPr>
          <a:lstStyle/>
          <a:p>
            <a:r>
              <a:rPr lang="ru-RU" sz="2700" b="1" dirty="0"/>
              <a:t>4.1.1 Понятие и основания возникновения общей собственности</a:t>
            </a:r>
            <a:r>
              <a:rPr lang="ru-RU" b="1" dirty="0"/>
              <a:t/>
            </a:r>
            <a:br>
              <a:rPr lang="ru-RU" b="1" dirty="0"/>
            </a:br>
            <a:endParaRPr lang="ru-RU" dirty="0"/>
          </a:p>
        </p:txBody>
      </p:sp>
      <p:sp>
        <p:nvSpPr>
          <p:cNvPr id="3" name="Объект 2">
            <a:extLst>
              <a:ext uri="{FF2B5EF4-FFF2-40B4-BE49-F238E27FC236}">
                <a16:creationId xmlns="" xmlns:a16="http://schemas.microsoft.com/office/drawing/2014/main" id="{09CC59C8-C36D-433E-BBE2-5FB28A25AFF8}"/>
              </a:ext>
            </a:extLst>
          </p:cNvPr>
          <p:cNvSpPr>
            <a:spLocks noGrp="1"/>
          </p:cNvSpPr>
          <p:nvPr>
            <p:ph idx="1"/>
          </p:nvPr>
        </p:nvSpPr>
        <p:spPr>
          <a:xfrm>
            <a:off x="2773599" y="1581149"/>
            <a:ext cx="7796540" cy="5391151"/>
          </a:xfrm>
        </p:spPr>
        <p:txBody>
          <a:bodyPr>
            <a:normAutofit fontScale="77500" lnSpcReduction="20000"/>
          </a:bodyPr>
          <a:lstStyle/>
          <a:p>
            <a:r>
              <a:rPr lang="ru-RU" dirty="0"/>
              <a:t>Имущество, находящееся в собственности двух или нескольких лиц, принадлежит им на праве общей собственности (п.1ст.244 ГК РФ)..</a:t>
            </a:r>
            <a:endParaRPr lang="ru-RU" b="1" dirty="0"/>
          </a:p>
          <a:p>
            <a:r>
              <a:rPr lang="ru-RU" dirty="0"/>
              <a:t>Имущество может находиться в общей собственности с определением доли каждого из собственников в праве собственности (долевая собственность) или без определения таких долей (совместная собственность) (п.2ст.244 ГК РФ).</a:t>
            </a:r>
            <a:endParaRPr lang="ru-RU" b="1" dirty="0"/>
          </a:p>
          <a:p>
            <a:r>
              <a:rPr lang="ru-RU" dirty="0"/>
              <a:t>Общая собственность на имущество является долевой, за исключением случаев, когда законом предусмотрено образование совместной собственности на это имущество(п.3ст.244 ГК РФ).</a:t>
            </a:r>
            <a:endParaRPr lang="ru-RU" b="1" dirty="0"/>
          </a:p>
          <a:p>
            <a:r>
              <a:rPr lang="ru-RU" dirty="0"/>
              <a:t>Общая собственность возникает при поступлении в собственность двух или нескольких лиц имущества, которое не может быть разделено без изменения его назначения (неделимые вещи) либо не подлежит разделу в силу закона. Общая собственность на делимое имущество возникает в случаях, предусмотренных законом или договором (п.4ст.244 ГК РФ).</a:t>
            </a:r>
            <a:endParaRPr lang="ru-RU" b="1" dirty="0"/>
          </a:p>
          <a:p>
            <a:r>
              <a:rPr lang="ru-RU" dirty="0"/>
              <a:t>По соглашению участников совместной собственности, а при недостижении согласия по решению суда на общее имущество может быть установлена долевая собственность этих лиц (п.5ст.244 ГК РФ).</a:t>
            </a:r>
            <a:endParaRPr lang="ru-RU" b="1" dirty="0"/>
          </a:p>
          <a:p>
            <a:endParaRPr lang="ru-RU" dirty="0"/>
          </a:p>
        </p:txBody>
      </p:sp>
    </p:spTree>
    <p:extLst>
      <p:ext uri="{BB962C8B-B14F-4D97-AF65-F5344CB8AC3E}">
        <p14:creationId xmlns="" xmlns:p14="http://schemas.microsoft.com/office/powerpoint/2010/main" val="242179060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A8D69F62-58B1-4827-B516-4F1DD845F96B}"/>
              </a:ext>
            </a:extLst>
          </p:cNvPr>
          <p:cNvSpPr>
            <a:spLocks noGrp="1"/>
          </p:cNvSpPr>
          <p:nvPr>
            <p:ph type="title"/>
          </p:nvPr>
        </p:nvSpPr>
        <p:spPr>
          <a:xfrm>
            <a:off x="2401212" y="817581"/>
            <a:ext cx="8541314" cy="1077229"/>
          </a:xfrm>
        </p:spPr>
        <p:txBody>
          <a:bodyPr>
            <a:normAutofit/>
          </a:bodyPr>
          <a:lstStyle/>
          <a:p>
            <a:r>
              <a:rPr lang="ru-RU" sz="2400" dirty="0"/>
              <a:t>4.1.2 Определение долей в праве долевой собственности. </a:t>
            </a:r>
          </a:p>
        </p:txBody>
      </p:sp>
      <p:sp>
        <p:nvSpPr>
          <p:cNvPr id="3" name="Объект 2">
            <a:extLst>
              <a:ext uri="{FF2B5EF4-FFF2-40B4-BE49-F238E27FC236}">
                <a16:creationId xmlns="" xmlns:a16="http://schemas.microsoft.com/office/drawing/2014/main" id="{9BDA72FF-35BB-4694-97F7-F2374580841E}"/>
              </a:ext>
            </a:extLst>
          </p:cNvPr>
          <p:cNvSpPr>
            <a:spLocks noGrp="1"/>
          </p:cNvSpPr>
          <p:nvPr>
            <p:ph idx="1"/>
          </p:nvPr>
        </p:nvSpPr>
        <p:spPr>
          <a:xfrm>
            <a:off x="2773599" y="1514475"/>
            <a:ext cx="7796540" cy="5019675"/>
          </a:xfrm>
        </p:spPr>
        <p:txBody>
          <a:bodyPr>
            <a:normAutofit fontScale="85000" lnSpcReduction="20000"/>
          </a:bodyPr>
          <a:lstStyle/>
          <a:p>
            <a:r>
              <a:rPr lang="ru-RU" dirty="0"/>
              <a:t>Если доли участников долевой собственности не могут быть определены на основании закона и не установлены соглашением всех ее участников, доли считаются равными(п.1ст.245 ГК РФ)..</a:t>
            </a:r>
            <a:endParaRPr lang="ru-RU" b="1" dirty="0"/>
          </a:p>
          <a:p>
            <a:r>
              <a:rPr lang="ru-RU" dirty="0"/>
              <a:t>Соглашением всех участников долевой собственности может быть установлен порядок определения и изменения их долей в зависимости от вклада каждого из них в образование и приращение общего имущества(п.2ст.245 ГК РФ).</a:t>
            </a:r>
            <a:endParaRPr lang="ru-RU" b="1" dirty="0"/>
          </a:p>
          <a:p>
            <a:r>
              <a:rPr lang="ru-RU" dirty="0"/>
              <a:t>Участник долевой собственности, осуществивший за свой счет с соблюдением установленного порядка использования общего имущества неотделимые улучшения этого имущества, имеет право на соответствующее увеличение своей доли в праве на общее имущество(п.3ст.245 ГК РФ).</a:t>
            </a:r>
            <a:endParaRPr lang="ru-RU" b="1" dirty="0"/>
          </a:p>
          <a:p>
            <a:r>
              <a:rPr lang="ru-RU" dirty="0"/>
              <a:t>Отделимые улучшения общего имущества, если иное не предусмотрено соглашением участников долевой собственности, поступают в собственность того из участников, который их произвел(п.4ст.245 ГК РФ)..</a:t>
            </a:r>
            <a:endParaRPr lang="ru-RU" b="1" dirty="0"/>
          </a:p>
          <a:p>
            <a:endParaRPr lang="ru-RU" dirty="0"/>
          </a:p>
        </p:txBody>
      </p:sp>
    </p:spTree>
    <p:extLst>
      <p:ext uri="{BB962C8B-B14F-4D97-AF65-F5344CB8AC3E}">
        <p14:creationId xmlns="" xmlns:p14="http://schemas.microsoft.com/office/powerpoint/2010/main" val="201755472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17A3BC7-C20B-4652-A6DB-591DC533381F}"/>
              </a:ext>
            </a:extLst>
          </p:cNvPr>
          <p:cNvSpPr>
            <a:spLocks noGrp="1"/>
          </p:cNvSpPr>
          <p:nvPr>
            <p:ph type="title"/>
          </p:nvPr>
        </p:nvSpPr>
        <p:spPr/>
        <p:txBody>
          <a:bodyPr>
            <a:normAutofit/>
          </a:bodyPr>
          <a:lstStyle/>
          <a:p>
            <a:r>
              <a:rPr lang="ru-RU" sz="2400" dirty="0"/>
              <a:t>4.1.3 Распоряжение имуществом, находящимся в долевой собственности. </a:t>
            </a:r>
          </a:p>
        </p:txBody>
      </p:sp>
      <p:sp>
        <p:nvSpPr>
          <p:cNvPr id="3" name="Объект 2">
            <a:extLst>
              <a:ext uri="{FF2B5EF4-FFF2-40B4-BE49-F238E27FC236}">
                <a16:creationId xmlns="" xmlns:a16="http://schemas.microsoft.com/office/drawing/2014/main" id="{26AB7117-5880-4D7A-BB29-D6249C03FAE5}"/>
              </a:ext>
            </a:extLst>
          </p:cNvPr>
          <p:cNvSpPr>
            <a:spLocks noGrp="1"/>
          </p:cNvSpPr>
          <p:nvPr>
            <p:ph idx="1"/>
          </p:nvPr>
        </p:nvSpPr>
        <p:spPr/>
        <p:txBody>
          <a:bodyPr/>
          <a:lstStyle/>
          <a:p>
            <a:r>
              <a:rPr lang="ru-RU" dirty="0"/>
              <a:t>Распоряжение имуществом, находящимся в долевой собственности, осуществляется по соглашению всех ее участников.</a:t>
            </a:r>
            <a:endParaRPr lang="ru-RU" b="1" dirty="0"/>
          </a:p>
          <a:p>
            <a:r>
              <a:rPr lang="ru-RU" dirty="0"/>
              <a:t>Участник долевой собственности вправе по своему усмотрению продать, подарить, завещать, отдать в залог свою долю либо распорядиться ею иным образом с соблюдением при ее возмездном отчуждении правил, предусмотренных статьей 250 ГК РФ(ст.246 ГК РФ)</a:t>
            </a:r>
            <a:endParaRPr lang="ru-RU" b="1" dirty="0"/>
          </a:p>
          <a:p>
            <a:endParaRPr lang="ru-RU" dirty="0"/>
          </a:p>
        </p:txBody>
      </p:sp>
    </p:spTree>
    <p:extLst>
      <p:ext uri="{BB962C8B-B14F-4D97-AF65-F5344CB8AC3E}">
        <p14:creationId xmlns="" xmlns:p14="http://schemas.microsoft.com/office/powerpoint/2010/main" val="2026370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6C062D2-42AE-4006-9FCC-DBD587996C96}"/>
              </a:ext>
            </a:extLst>
          </p:cNvPr>
          <p:cNvSpPr>
            <a:spLocks noGrp="1"/>
          </p:cNvSpPr>
          <p:nvPr>
            <p:ph type="title"/>
          </p:nvPr>
        </p:nvSpPr>
        <p:spPr/>
        <p:txBody>
          <a:bodyPr>
            <a:normAutofit fontScale="90000"/>
          </a:bodyPr>
          <a:lstStyle/>
          <a:p>
            <a:r>
              <a:rPr lang="ru-RU" sz="2700" b="1" dirty="0"/>
              <a:t>4.1.4 Владение и пользование имуществом, находящимся в долевой собственности</a:t>
            </a:r>
            <a:r>
              <a:rPr lang="ru-RU" b="1" dirty="0"/>
              <a:t>.</a:t>
            </a:r>
            <a:br>
              <a:rPr lang="ru-RU" b="1" dirty="0"/>
            </a:br>
            <a:endParaRPr lang="ru-RU" dirty="0"/>
          </a:p>
        </p:txBody>
      </p:sp>
      <p:sp>
        <p:nvSpPr>
          <p:cNvPr id="3" name="Объект 2">
            <a:extLst>
              <a:ext uri="{FF2B5EF4-FFF2-40B4-BE49-F238E27FC236}">
                <a16:creationId xmlns="" xmlns:a16="http://schemas.microsoft.com/office/drawing/2014/main" id="{29030382-0A3C-43AE-8439-2C497C31B356}"/>
              </a:ext>
            </a:extLst>
          </p:cNvPr>
          <p:cNvSpPr>
            <a:spLocks noGrp="1"/>
          </p:cNvSpPr>
          <p:nvPr>
            <p:ph idx="1"/>
          </p:nvPr>
        </p:nvSpPr>
        <p:spPr/>
        <p:txBody>
          <a:bodyPr>
            <a:normAutofit lnSpcReduction="10000"/>
          </a:bodyPr>
          <a:lstStyle/>
          <a:p>
            <a:r>
              <a:rPr lang="ru-RU" dirty="0"/>
              <a:t>Владение и пользование имуществом, находящимся в долевой собственности, осуществляются по соглашению всех ее участников, а при недостижении согласия - в порядке, устанавливаемом судом.</a:t>
            </a:r>
            <a:endParaRPr lang="ru-RU" b="1" dirty="0"/>
          </a:p>
          <a:p>
            <a:r>
              <a:rPr lang="ru-RU" dirty="0"/>
              <a:t>Участник долевой собственности имеет право на предоставление в его владение и пользование части общего имущества, соразмерной его доле, а при невозможности этого вправе требовать от других участников, владеющих и пользующихся имуществом, приходящимся на его долю, соответствующей компенсации (ст. 247 ГК РФ).</a:t>
            </a:r>
            <a:endParaRPr lang="ru-RU" b="1" dirty="0"/>
          </a:p>
          <a:p>
            <a:endParaRPr lang="ru-RU" dirty="0"/>
          </a:p>
        </p:txBody>
      </p:sp>
    </p:spTree>
    <p:extLst>
      <p:ext uri="{BB962C8B-B14F-4D97-AF65-F5344CB8AC3E}">
        <p14:creationId xmlns="" xmlns:p14="http://schemas.microsoft.com/office/powerpoint/2010/main" val="206682639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7DDCB28-E9BB-4CFC-9740-95368808D9F2}"/>
              </a:ext>
            </a:extLst>
          </p:cNvPr>
          <p:cNvSpPr>
            <a:spLocks noGrp="1"/>
          </p:cNvSpPr>
          <p:nvPr>
            <p:ph type="title"/>
          </p:nvPr>
        </p:nvSpPr>
        <p:spPr/>
        <p:txBody>
          <a:bodyPr>
            <a:normAutofit/>
          </a:bodyPr>
          <a:lstStyle/>
          <a:p>
            <a:r>
              <a:rPr lang="ru-RU" sz="2400" b="1" dirty="0"/>
              <a:t>4.1.5 Расходы по содержанию имущества, находящегося в долевой собственности.</a:t>
            </a:r>
          </a:p>
        </p:txBody>
      </p:sp>
      <p:sp>
        <p:nvSpPr>
          <p:cNvPr id="3" name="Объект 2">
            <a:extLst>
              <a:ext uri="{FF2B5EF4-FFF2-40B4-BE49-F238E27FC236}">
                <a16:creationId xmlns="" xmlns:a16="http://schemas.microsoft.com/office/drawing/2014/main" id="{04E17A46-2F3D-45BA-ACFB-1C0B100D9111}"/>
              </a:ext>
            </a:extLst>
          </p:cNvPr>
          <p:cNvSpPr>
            <a:spLocks noGrp="1"/>
          </p:cNvSpPr>
          <p:nvPr>
            <p:ph idx="1"/>
          </p:nvPr>
        </p:nvSpPr>
        <p:spPr>
          <a:xfrm>
            <a:off x="2773599" y="2867025"/>
            <a:ext cx="7796540" cy="1409700"/>
          </a:xfrm>
        </p:spPr>
        <p:txBody>
          <a:bodyPr>
            <a:normAutofit fontScale="92500" lnSpcReduction="10000"/>
          </a:bodyPr>
          <a:lstStyle/>
          <a:p>
            <a:r>
              <a:rPr lang="ru-RU" dirty="0"/>
              <a:t>Каждый участник долевой собственности обязан соразмерно со своей долей участвовать в уплате налогов, сборов и иных платежей по общему имуществу, а также в издержках по его содержанию и сохранению (ст.249ГК РФ).</a:t>
            </a:r>
          </a:p>
        </p:txBody>
      </p:sp>
    </p:spTree>
    <p:extLst>
      <p:ext uri="{BB962C8B-B14F-4D97-AF65-F5344CB8AC3E}">
        <p14:creationId xmlns="" xmlns:p14="http://schemas.microsoft.com/office/powerpoint/2010/main" val="29399610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TM16401375[[fn=Медісон]]</Template>
  <TotalTime>264</TotalTime>
  <Words>32730</Words>
  <Application>Microsoft Office PowerPoint</Application>
  <PresentationFormat>Произвольный</PresentationFormat>
  <Paragraphs>1111</Paragraphs>
  <Slides>286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286</vt:i4>
      </vt:variant>
    </vt:vector>
  </HeadingPairs>
  <TitlesOfParts>
    <vt:vector size="287" baseType="lpstr">
      <vt:lpstr>Madison</vt:lpstr>
      <vt:lpstr>Доцент кафедры «Городского строительства и хозяйства Тимошенко М.С.  </vt:lpstr>
      <vt:lpstr>Содержание</vt:lpstr>
      <vt:lpstr>Введение</vt:lpstr>
      <vt:lpstr>Слайд 4</vt:lpstr>
      <vt:lpstr>1. Общие положения гражданского права</vt:lpstr>
      <vt:lpstr>1.1 Гражданское право как отрасль российского права. Предмет и метод гражданского права </vt:lpstr>
      <vt:lpstr>Слайд 7</vt:lpstr>
      <vt:lpstr>1.2. Принципы и функции гражданского права. </vt:lpstr>
      <vt:lpstr>Слайд 9</vt:lpstr>
      <vt:lpstr>Слайд 10</vt:lpstr>
      <vt:lpstr>Слайд 11</vt:lpstr>
      <vt:lpstr>Слайд 12</vt:lpstr>
      <vt:lpstr>Слайд 13</vt:lpstr>
      <vt:lpstr>Слайд 14</vt:lpstr>
      <vt:lpstr>1. 3. Гражданское законодательство. Источники гражданского права. </vt:lpstr>
      <vt:lpstr>Слайд 16</vt:lpstr>
      <vt:lpstr>Слайд 17</vt:lpstr>
      <vt:lpstr>Слайд 18</vt:lpstr>
      <vt:lpstr>1. 4. Гражданские правоотношения. Понятия, элементы и особенности гражданских правоотношений. </vt:lpstr>
      <vt:lpstr>Слайд 20</vt:lpstr>
      <vt:lpstr>Слайд 21</vt:lpstr>
      <vt:lpstr>Слайд 22</vt:lpstr>
      <vt:lpstr>Слайд 23</vt:lpstr>
      <vt:lpstr>Слайд 24</vt:lpstr>
      <vt:lpstr>1.5. Граждане (физические лица) как субъекты гражданских правоотношений. </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1.6. Юридические лица как субъекты гражданских правоотношений </vt:lpstr>
      <vt:lpstr>Слайд 37</vt:lpstr>
      <vt:lpstr>Слайд 38</vt:lpstr>
      <vt:lpstr>Слайд 39</vt:lpstr>
      <vt:lpstr>Слайд 40</vt:lpstr>
      <vt:lpstr>1.7. Государство, государственные и муниципальные образования как субъекты гражданских правоотношений.  </vt:lpstr>
      <vt:lpstr>Слайд 42</vt:lpstr>
      <vt:lpstr>1.8. Объекты гражданских прав. </vt:lpstr>
      <vt:lpstr>Слайд 44</vt:lpstr>
      <vt:lpstr>Слайд 45</vt:lpstr>
      <vt:lpstr>Слайд 46</vt:lpstr>
      <vt:lpstr>Слайд 47</vt:lpstr>
      <vt:lpstr>Слайд 48</vt:lpstr>
      <vt:lpstr>2. СДЕЛКИ </vt:lpstr>
      <vt:lpstr>2.1. Сделки. Понятие и виды сделок </vt:lpstr>
      <vt:lpstr>Слайд 51</vt:lpstr>
      <vt:lpstr>Слайд 52</vt:lpstr>
      <vt:lpstr>Слайд 53</vt:lpstr>
      <vt:lpstr>2.2. Условия действительности и недействительности сделок </vt:lpstr>
      <vt:lpstr>2.3. Понятия и основания недействительности сделок </vt:lpstr>
      <vt:lpstr>Слайд 56</vt:lpstr>
      <vt:lpstr>Слайд 57</vt:lpstr>
      <vt:lpstr>Слайд 58</vt:lpstr>
      <vt:lpstr>Слайд 59</vt:lpstr>
      <vt:lpstr>Слайд 60</vt:lpstr>
      <vt:lpstr>Слайд 61</vt:lpstr>
      <vt:lpstr>2.4. Последствия недействительности сделок </vt:lpstr>
      <vt:lpstr>Слайд 63</vt:lpstr>
      <vt:lpstr>2.5 Формы сделок. Нотариальное удостоверение и государственная  регистрация сделок. </vt:lpstr>
      <vt:lpstr>Слайд 65</vt:lpstr>
      <vt:lpstr>3. ПРАВО СОБСТВЕННОСТИ И ИНЫЕ ВЕЩНЫЕ ПРАВА </vt:lpstr>
      <vt:lpstr>3.1. Общая характеристика права собственности </vt:lpstr>
      <vt:lpstr>Слайд 68</vt:lpstr>
      <vt:lpstr>Слайд 69</vt:lpstr>
      <vt:lpstr>Слайд 70</vt:lpstr>
      <vt:lpstr>3.2. Субъекты права собственности </vt:lpstr>
      <vt:lpstr>3.2.1 Право собственности граждан и юридических лиц</vt:lpstr>
      <vt:lpstr>Слайд 73</vt:lpstr>
      <vt:lpstr>3.2.2Право Государственной собственности. </vt:lpstr>
      <vt:lpstr>3.2.3 Право муниципальной собственности</vt:lpstr>
      <vt:lpstr>3.2.4 Вещные права лиц, не являющихся собственниками. </vt:lpstr>
      <vt:lpstr>3.2.5 Приватизация государственного и муниципального имущества.  </vt:lpstr>
      <vt:lpstr>3.3 Основания возникновения права собственности </vt:lpstr>
      <vt:lpstr>Слайд 79</vt:lpstr>
      <vt:lpstr>Слайд 80</vt:lpstr>
      <vt:lpstr>Слайд 81</vt:lpstr>
      <vt:lpstr>Слайд 82</vt:lpstr>
      <vt:lpstr>Слайд 83</vt:lpstr>
      <vt:lpstr>3.3.3Приобретательная давность.</vt:lpstr>
      <vt:lpstr>Слайд 85</vt:lpstr>
      <vt:lpstr>3. 4. Основания прекращения права собственности </vt:lpstr>
      <vt:lpstr>Слайд 87</vt:lpstr>
      <vt:lpstr>Слайд 88</vt:lpstr>
      <vt:lpstr>Слайд 89</vt:lpstr>
      <vt:lpstr>Слайд 90</vt:lpstr>
      <vt:lpstr>Слайд 91</vt:lpstr>
      <vt:lpstr>Слайд 92</vt:lpstr>
      <vt:lpstr>Слайд 93</vt:lpstr>
      <vt:lpstr>4. ОБЩАЯ СОБСТВЕННОСТЬ </vt:lpstr>
      <vt:lpstr>4.1.1 Понятие и основания возникновения общей собственности </vt:lpstr>
      <vt:lpstr>4.1.2 Определение долей в праве долевой собственности. </vt:lpstr>
      <vt:lpstr>4.1.3 Распоряжение имуществом, находящимся в долевой собственности. </vt:lpstr>
      <vt:lpstr>4.1.4 Владение и пользование имуществом, находящимся в долевой собственности. </vt:lpstr>
      <vt:lpstr>4.1.5 Расходы по содержанию имущества, находящегося в долевой собственности.</vt:lpstr>
      <vt:lpstr>4.2.Особенности права общей собственности. </vt:lpstr>
      <vt:lpstr>Слайд 101</vt:lpstr>
      <vt:lpstr>Слайд 102</vt:lpstr>
      <vt:lpstr>Слайд 103</vt:lpstr>
      <vt:lpstr>Слайд 104</vt:lpstr>
      <vt:lpstr>5. ПРАВО СОБСТВЕННОСТИ И ДРУГИЕ ВЕЩНЫЕ ПРАВА НА ЗЕМЛЮ </vt:lpstr>
      <vt:lpstr>5.1. Право собственности на землю </vt:lpstr>
      <vt:lpstr>5.2. Земельные участки общего пользования. Доступ на земельный участок </vt:lpstr>
      <vt:lpstr>5.3. Застройка земельного участка. </vt:lpstr>
      <vt:lpstr>5.4. Права на землю лиц, не являющихся собственниками земельных участков. </vt:lpstr>
      <vt:lpstr>Слайд 110</vt:lpstr>
      <vt:lpstr>Слайд 111</vt:lpstr>
      <vt:lpstr>Слайд 112</vt:lpstr>
      <vt:lpstr>Слайд 113</vt:lpstr>
      <vt:lpstr>Слайд 114</vt:lpstr>
      <vt:lpstr>5.5. Право пользования земельным участком собственником недвижимости. </vt:lpstr>
      <vt:lpstr>Слайд 116</vt:lpstr>
      <vt:lpstr>5.6.Переход права на земельный участок при отчуждении находящихся на нем зданий или сооружений. </vt:lpstr>
      <vt:lpstr>5.7. Приобретение прав на земельные участки, которые находятся в государственной или муниципальной собственности и на которых расположены здания, строения, сооружения. </vt:lpstr>
      <vt:lpstr>5.8. Сервитут </vt:lpstr>
      <vt:lpstr>Слайд 120</vt:lpstr>
      <vt:lpstr>Слайд 121</vt:lpstr>
      <vt:lpstr>Слайд 122</vt:lpstr>
      <vt:lpstr>Слайд 123</vt:lpstr>
      <vt:lpstr>Слайд 124</vt:lpstr>
      <vt:lpstr>5.9. Выкуп земельного участка для государственных и муниципальных нужд. </vt:lpstr>
      <vt:lpstr>Слайд 126</vt:lpstr>
      <vt:lpstr>Слайд 127</vt:lpstr>
      <vt:lpstr>Слайд 128</vt:lpstr>
      <vt:lpstr>Слайд 129</vt:lpstr>
      <vt:lpstr>Слайд 130</vt:lpstr>
      <vt:lpstr>Слайд 131</vt:lpstr>
      <vt:lpstr>5.10. Изъятие земельного участка. </vt:lpstr>
      <vt:lpstr>Слайд 133</vt:lpstr>
      <vt:lpstr>6. ОТДЕЛЬНЫЕ ВИДЫ ОБЯЗАТЕЛЬСТВ</vt:lpstr>
      <vt:lpstr>Слайд 135</vt:lpstr>
      <vt:lpstr>6.1. Общие положения о договоре. Понятие и функции договора. </vt:lpstr>
      <vt:lpstr>Слайд 137</vt:lpstr>
      <vt:lpstr>Слайд 138</vt:lpstr>
      <vt:lpstr>6.2. Свобода договора </vt:lpstr>
      <vt:lpstr>Слайд 140</vt:lpstr>
      <vt:lpstr>Слайд 141</vt:lpstr>
      <vt:lpstr>6.3. Виды договоров. Предварительный договор. </vt:lpstr>
      <vt:lpstr>Слайд 143</vt:lpstr>
      <vt:lpstr>Слайд 144</vt:lpstr>
      <vt:lpstr>Слайд 145</vt:lpstr>
      <vt:lpstr>Слайд 146</vt:lpstr>
      <vt:lpstr>Слайд 147</vt:lpstr>
      <vt:lpstr>Слайд 148</vt:lpstr>
      <vt:lpstr>Слайд 149</vt:lpstr>
      <vt:lpstr>Слайд 150</vt:lpstr>
      <vt:lpstr>Слайд 151</vt:lpstr>
      <vt:lpstr>Слайд 152</vt:lpstr>
      <vt:lpstr>Слайд 153</vt:lpstr>
      <vt:lpstr>6.4. Содержание договора </vt:lpstr>
      <vt:lpstr>Слайд 155</vt:lpstr>
      <vt:lpstr>Слайд 156</vt:lpstr>
      <vt:lpstr>Слайд 157</vt:lpstr>
      <vt:lpstr>Слайд 158</vt:lpstr>
      <vt:lpstr>6.5.Договор купли продажи. Общая характеристика, права и обязанности. </vt:lpstr>
      <vt:lpstr>Слайд 160</vt:lpstr>
      <vt:lpstr>Слайд 161</vt:lpstr>
      <vt:lpstr>Слайд 162</vt:lpstr>
      <vt:lpstr>6.6 Договор розничной купли-продажи. Форма договора. Цена и оплата товара. </vt:lpstr>
      <vt:lpstr>Слайд 164</vt:lpstr>
      <vt:lpstr>Слайд 165</vt:lpstr>
      <vt:lpstr>Слайд 166</vt:lpstr>
      <vt:lpstr>Слайд 167</vt:lpstr>
      <vt:lpstr>6.7. Договор поставки товара. Договор поставка товара для государственных и муниципальных нужд. </vt:lpstr>
      <vt:lpstr>Слайд 169</vt:lpstr>
      <vt:lpstr>Слайд 170</vt:lpstr>
      <vt:lpstr>Слайд 171</vt:lpstr>
      <vt:lpstr>Слайд 172</vt:lpstr>
      <vt:lpstr>Слайд 173</vt:lpstr>
      <vt:lpstr>Слайд 174</vt:lpstr>
      <vt:lpstr>Слайд 175</vt:lpstr>
      <vt:lpstr>Слайд 176</vt:lpstr>
      <vt:lpstr>Слайд 177</vt:lpstr>
      <vt:lpstr>Слайд 178</vt:lpstr>
      <vt:lpstr>Слайд 179</vt:lpstr>
      <vt:lpstr>Слайд 180</vt:lpstr>
      <vt:lpstr>Слайд 181</vt:lpstr>
      <vt:lpstr>6.8. Договор поставки товаров. Договор энергосбережения </vt:lpstr>
      <vt:lpstr>Слайд 183</vt:lpstr>
      <vt:lpstr>Слайд 184</vt:lpstr>
      <vt:lpstr>Слайд 185</vt:lpstr>
      <vt:lpstr>Слайд 186</vt:lpstr>
      <vt:lpstr>Слайд 187</vt:lpstr>
      <vt:lpstr>Слайд 188</vt:lpstr>
      <vt:lpstr>Слайд 189</vt:lpstr>
      <vt:lpstr>Слайд 190</vt:lpstr>
      <vt:lpstr>6.9. Договор продажи недвижимости. </vt:lpstr>
      <vt:lpstr>Слайд 192</vt:lpstr>
      <vt:lpstr>Слайд 193</vt:lpstr>
      <vt:lpstr>Слайд 194</vt:lpstr>
      <vt:lpstr>Слайд 195</vt:lpstr>
      <vt:lpstr>Слайд 196</vt:lpstr>
      <vt:lpstr>6.10. Форма договора продажи недвижимости </vt:lpstr>
      <vt:lpstr>6.11. Государственная регистрация перехода права собственности на недвижимость. </vt:lpstr>
      <vt:lpstr>6.12. Права на земельный участок при продаже здания ,сооружения или другой находящейся на нем недвижимости. </vt:lpstr>
      <vt:lpstr>Слайд 200</vt:lpstr>
      <vt:lpstr>6.13. Предмет в договоре продажи недвижимости. </vt:lpstr>
      <vt:lpstr>Слайд 202</vt:lpstr>
      <vt:lpstr>Слайд 203</vt:lpstr>
      <vt:lpstr>Слайд 204</vt:lpstr>
      <vt:lpstr>Слайд 205</vt:lpstr>
      <vt:lpstr>Слайд 206</vt:lpstr>
      <vt:lpstr>Слайд 207</vt:lpstr>
      <vt:lpstr>Слайд 208</vt:lpstr>
      <vt:lpstr>6.14. Цена в договоре продажи недвижимости. </vt:lpstr>
      <vt:lpstr>Слайд 210</vt:lpstr>
      <vt:lpstr>Слайд 211</vt:lpstr>
      <vt:lpstr>6.15.Порядок передачи недвижимости. Последствия передачи недвижимости ненадлежащего качества. </vt:lpstr>
      <vt:lpstr>Слайд 213</vt:lpstr>
      <vt:lpstr>6.16.Особенности продажи жилых помещений. </vt:lpstr>
      <vt:lpstr>6.17.Договор продажи предприятия. Форма и государственная регистрация договора. Переход права собственности на предприятие </vt:lpstr>
      <vt:lpstr>Слайд 216</vt:lpstr>
      <vt:lpstr>Слайд 217</vt:lpstr>
      <vt:lpstr>Слайд 218</vt:lpstr>
      <vt:lpstr>Слайд 219</vt:lpstr>
      <vt:lpstr>Слайд 220</vt:lpstr>
      <vt:lpstr>Слайд 221</vt:lpstr>
      <vt:lpstr>Слайд 222</vt:lpstr>
      <vt:lpstr>6.18.Договор мены </vt:lpstr>
      <vt:lpstr>Слайд 224</vt:lpstr>
      <vt:lpstr>Слайд 225</vt:lpstr>
      <vt:lpstr>Слайд 226</vt:lpstr>
      <vt:lpstr>6.19.Договор дарения.  </vt:lpstr>
      <vt:lpstr>Слайд 228</vt:lpstr>
      <vt:lpstr>Слайд 229</vt:lpstr>
      <vt:lpstr>Слайд 230</vt:lpstr>
      <vt:lpstr>Слайд 231</vt:lpstr>
      <vt:lpstr>Слайд 232</vt:lpstr>
      <vt:lpstr>Слайд 233</vt:lpstr>
      <vt:lpstr>Слайд 234</vt:lpstr>
      <vt:lpstr>6.20.Рента. Пожизненное содержание с иждивением. </vt:lpstr>
      <vt:lpstr>Слайд 236</vt:lpstr>
      <vt:lpstr>Слайд 237</vt:lpstr>
      <vt:lpstr>Слайд 238</vt:lpstr>
      <vt:lpstr>Слайд 239</vt:lpstr>
      <vt:lpstr>Слайд 240</vt:lpstr>
      <vt:lpstr>Слайд 241</vt:lpstr>
      <vt:lpstr>Слайд 242</vt:lpstr>
      <vt:lpstr>Слайд 243</vt:lpstr>
      <vt:lpstr>Слайд 244</vt:lpstr>
      <vt:lpstr>Слайд 245</vt:lpstr>
      <vt:lpstr>Слайд 246</vt:lpstr>
      <vt:lpstr>Слайд 247</vt:lpstr>
      <vt:lpstr>Слайд 248</vt:lpstr>
      <vt:lpstr>Слайд 249</vt:lpstr>
      <vt:lpstr>Слайд 250</vt:lpstr>
      <vt:lpstr>Слайд 251</vt:lpstr>
      <vt:lpstr>Слайд 252</vt:lpstr>
      <vt:lpstr>Слайд 253</vt:lpstr>
      <vt:lpstr>6.21. Аренда </vt:lpstr>
      <vt:lpstr>Слайд 255</vt:lpstr>
      <vt:lpstr>Слайд 256</vt:lpstr>
      <vt:lpstr>Слайд 257</vt:lpstr>
      <vt:lpstr>Слайд 258</vt:lpstr>
      <vt:lpstr>Слайд 259</vt:lpstr>
      <vt:lpstr>Слайд 260</vt:lpstr>
      <vt:lpstr>Слайд 261</vt:lpstr>
      <vt:lpstr>Слайд 262</vt:lpstr>
      <vt:lpstr>Слайд 263</vt:lpstr>
      <vt:lpstr>Слайд 264</vt:lpstr>
      <vt:lpstr>Слайд 265</vt:lpstr>
      <vt:lpstr>Слайд 266</vt:lpstr>
      <vt:lpstr>Слайд 267</vt:lpstr>
      <vt:lpstr>Слайд 268</vt:lpstr>
      <vt:lpstr>Слайд 269</vt:lpstr>
      <vt:lpstr>Слайд 270</vt:lpstr>
      <vt:lpstr>Слайд 271</vt:lpstr>
      <vt:lpstr>Слайд 272</vt:lpstr>
      <vt:lpstr>Слайд 273</vt:lpstr>
      <vt:lpstr>Слайд 274</vt:lpstr>
      <vt:lpstr>Слайд 275</vt:lpstr>
      <vt:lpstr>Слайд 276</vt:lpstr>
      <vt:lpstr>Слайд 277</vt:lpstr>
      <vt:lpstr>Слайд 278</vt:lpstr>
      <vt:lpstr>Слайд 279</vt:lpstr>
      <vt:lpstr>Слайд 280</vt:lpstr>
      <vt:lpstr>Слайд 281</vt:lpstr>
      <vt:lpstr>Слайд 282</vt:lpstr>
      <vt:lpstr>Слайд 283</vt:lpstr>
      <vt:lpstr>Слайд 284</vt:lpstr>
      <vt:lpstr>Слайд 285</vt:lpstr>
      <vt:lpstr>Слайд 286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Тимошенко М.С.</dc:title>
  <dc:creator>Сальников Владимир</dc:creator>
  <cp:lastModifiedBy>Марго</cp:lastModifiedBy>
  <cp:revision>37</cp:revision>
  <dcterms:created xsi:type="dcterms:W3CDTF">2017-08-16T08:11:34Z</dcterms:created>
  <dcterms:modified xsi:type="dcterms:W3CDTF">2017-08-30T07:34:57Z</dcterms:modified>
</cp:coreProperties>
</file>