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8" r:id="rId53"/>
    <p:sldId id="306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7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66A36-9EE1-44AE-B740-4268FE5C515A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9D34B-9BA9-4B73-8C30-8D37B3740D5B}">
      <dgm:prSet phldrT="[Текст]" custT="1"/>
      <dgm:spPr/>
      <dgm:t>
        <a:bodyPr/>
        <a:lstStyle/>
        <a:p>
          <a:r>
            <a:rPr lang="ru-RU" sz="1800" dirty="0" smtClean="0"/>
            <a:t>По объектам инвестирования</a:t>
          </a:r>
          <a:endParaRPr lang="ru-RU" sz="1800" dirty="0"/>
        </a:p>
      </dgm:t>
    </dgm:pt>
    <dgm:pt modelId="{4720EDE6-4A65-4230-8E1A-F554BF3CABC7}" type="parTrans" cxnId="{DACBC651-C921-4B2A-B4C7-7D54E62D6F1B}">
      <dgm:prSet/>
      <dgm:spPr/>
      <dgm:t>
        <a:bodyPr/>
        <a:lstStyle/>
        <a:p>
          <a:endParaRPr lang="ru-RU"/>
        </a:p>
      </dgm:t>
    </dgm:pt>
    <dgm:pt modelId="{4622A034-34C3-4795-821B-CDD23337D623}" type="sibTrans" cxnId="{DACBC651-C921-4B2A-B4C7-7D54E62D6F1B}">
      <dgm:prSet/>
      <dgm:spPr/>
      <dgm:t>
        <a:bodyPr/>
        <a:lstStyle/>
        <a:p>
          <a:endParaRPr lang="ru-RU"/>
        </a:p>
      </dgm:t>
    </dgm:pt>
    <dgm:pt modelId="{7D241592-A92F-4A30-90E7-5E85DAFAE5C9}">
      <dgm:prSet phldrT="[Текст]" custT="1"/>
      <dgm:spPr/>
      <dgm:t>
        <a:bodyPr/>
        <a:lstStyle/>
        <a:p>
          <a:r>
            <a:rPr lang="ru-RU" sz="1800" dirty="0" smtClean="0"/>
            <a:t>Реальные (в физические активы)</a:t>
          </a:r>
          <a:endParaRPr lang="ru-RU" sz="1800" dirty="0"/>
        </a:p>
      </dgm:t>
    </dgm:pt>
    <dgm:pt modelId="{480E1E09-1FD1-49EF-B4A2-DCE5E294C1E0}" type="parTrans" cxnId="{16AD7426-6B89-4D9D-B616-966623836C83}">
      <dgm:prSet/>
      <dgm:spPr/>
      <dgm:t>
        <a:bodyPr/>
        <a:lstStyle/>
        <a:p>
          <a:endParaRPr lang="ru-RU"/>
        </a:p>
      </dgm:t>
    </dgm:pt>
    <dgm:pt modelId="{9B1D1BBD-7412-4DBB-9D29-86E6BF19E57E}" type="sibTrans" cxnId="{16AD7426-6B89-4D9D-B616-966623836C83}">
      <dgm:prSet/>
      <dgm:spPr/>
      <dgm:t>
        <a:bodyPr/>
        <a:lstStyle/>
        <a:p>
          <a:endParaRPr lang="ru-RU"/>
        </a:p>
      </dgm:t>
    </dgm:pt>
    <dgm:pt modelId="{C8D29041-C079-4BEA-BEAA-8AF41BCEE1A2}">
      <dgm:prSet phldrT="[Текст]" custT="1"/>
      <dgm:spPr/>
      <dgm:t>
        <a:bodyPr/>
        <a:lstStyle/>
        <a:p>
          <a:r>
            <a:rPr lang="ru-RU" sz="1800" dirty="0" smtClean="0"/>
            <a:t>Финансовые (портфельные)</a:t>
          </a:r>
          <a:endParaRPr lang="ru-RU" sz="1800" dirty="0"/>
        </a:p>
      </dgm:t>
    </dgm:pt>
    <dgm:pt modelId="{8B9851EE-5895-490D-A9DF-D8CF8E3EAA7B}" type="parTrans" cxnId="{F102E43D-8D67-4680-B8EE-564FB191CA64}">
      <dgm:prSet/>
      <dgm:spPr/>
      <dgm:t>
        <a:bodyPr/>
        <a:lstStyle/>
        <a:p>
          <a:endParaRPr lang="ru-RU"/>
        </a:p>
      </dgm:t>
    </dgm:pt>
    <dgm:pt modelId="{C5AC8817-1C08-49E0-9DF7-DC94C9418A26}" type="sibTrans" cxnId="{F102E43D-8D67-4680-B8EE-564FB191CA64}">
      <dgm:prSet/>
      <dgm:spPr/>
      <dgm:t>
        <a:bodyPr/>
        <a:lstStyle/>
        <a:p>
          <a:endParaRPr lang="ru-RU"/>
        </a:p>
      </dgm:t>
    </dgm:pt>
    <dgm:pt modelId="{6CA2A3E0-1C20-472E-B023-6E9D780E3886}">
      <dgm:prSet phldrT="[Текст]" custT="1"/>
      <dgm:spPr/>
      <dgm:t>
        <a:bodyPr/>
        <a:lstStyle/>
        <a:p>
          <a:r>
            <a:rPr lang="ru-RU" sz="1800" dirty="0" smtClean="0"/>
            <a:t>По степени инвестиционного риска</a:t>
          </a:r>
          <a:endParaRPr lang="ru-RU" sz="1800" dirty="0"/>
        </a:p>
      </dgm:t>
    </dgm:pt>
    <dgm:pt modelId="{E9BF5F00-E349-4DEA-B673-F0727817517B}" type="parTrans" cxnId="{DAA2A6BD-D546-465F-AA09-8A174D9EF4D7}">
      <dgm:prSet/>
      <dgm:spPr/>
      <dgm:t>
        <a:bodyPr/>
        <a:lstStyle/>
        <a:p>
          <a:endParaRPr lang="ru-RU"/>
        </a:p>
      </dgm:t>
    </dgm:pt>
    <dgm:pt modelId="{7048485D-87B1-4183-8D1B-9E28E5ED38BF}" type="sibTrans" cxnId="{DAA2A6BD-D546-465F-AA09-8A174D9EF4D7}">
      <dgm:prSet/>
      <dgm:spPr/>
      <dgm:t>
        <a:bodyPr/>
        <a:lstStyle/>
        <a:p>
          <a:endParaRPr lang="ru-RU"/>
        </a:p>
      </dgm:t>
    </dgm:pt>
    <dgm:pt modelId="{D818DFC0-6D7C-4088-B791-D308BFCA910D}">
      <dgm:prSet phldrT="[Текст]" custT="1"/>
      <dgm:spPr/>
      <dgm:t>
        <a:bodyPr/>
        <a:lstStyle/>
        <a:p>
          <a:r>
            <a:rPr lang="ru-RU" sz="1800" dirty="0" smtClean="0"/>
            <a:t>С низкой степенью риска</a:t>
          </a:r>
          <a:endParaRPr lang="ru-RU" sz="1800" dirty="0"/>
        </a:p>
      </dgm:t>
    </dgm:pt>
    <dgm:pt modelId="{085BA794-4C44-4A7B-B223-C1F8B48143BC}" type="parTrans" cxnId="{B8A3EFED-38A9-4A4C-82F1-6DAC819A6FF2}">
      <dgm:prSet/>
      <dgm:spPr/>
      <dgm:t>
        <a:bodyPr/>
        <a:lstStyle/>
        <a:p>
          <a:endParaRPr lang="ru-RU"/>
        </a:p>
      </dgm:t>
    </dgm:pt>
    <dgm:pt modelId="{EBD085FF-760B-4412-B5A6-68FDFE0D0D77}" type="sibTrans" cxnId="{B8A3EFED-38A9-4A4C-82F1-6DAC819A6FF2}">
      <dgm:prSet/>
      <dgm:spPr/>
      <dgm:t>
        <a:bodyPr/>
        <a:lstStyle/>
        <a:p>
          <a:endParaRPr lang="ru-RU"/>
        </a:p>
      </dgm:t>
    </dgm:pt>
    <dgm:pt modelId="{8462D356-C28C-4982-B8A3-87EC2AFA998C}">
      <dgm:prSet phldrT="[Текст]" custT="1"/>
      <dgm:spPr/>
      <dgm:t>
        <a:bodyPr/>
        <a:lstStyle/>
        <a:p>
          <a:r>
            <a:rPr lang="ru-RU" sz="1800" dirty="0" smtClean="0"/>
            <a:t>Со средней степенью риска</a:t>
          </a:r>
          <a:endParaRPr lang="ru-RU" sz="1800" dirty="0"/>
        </a:p>
      </dgm:t>
    </dgm:pt>
    <dgm:pt modelId="{8043BCF6-6C09-4E4E-9EC0-EC74AE16DBEE}" type="parTrans" cxnId="{2B4814BC-5C27-4269-8A7D-CAF2917DECF5}">
      <dgm:prSet/>
      <dgm:spPr/>
      <dgm:t>
        <a:bodyPr/>
        <a:lstStyle/>
        <a:p>
          <a:endParaRPr lang="ru-RU"/>
        </a:p>
      </dgm:t>
    </dgm:pt>
    <dgm:pt modelId="{C4BF796B-4B79-4B94-B2AA-58A4F4F055C4}" type="sibTrans" cxnId="{2B4814BC-5C27-4269-8A7D-CAF2917DECF5}">
      <dgm:prSet/>
      <dgm:spPr/>
      <dgm:t>
        <a:bodyPr/>
        <a:lstStyle/>
        <a:p>
          <a:endParaRPr lang="ru-RU"/>
        </a:p>
      </dgm:t>
    </dgm:pt>
    <dgm:pt modelId="{9C231743-AAEF-4765-8466-7F5CF97BC18D}">
      <dgm:prSet custT="1"/>
      <dgm:spPr/>
      <dgm:t>
        <a:bodyPr/>
        <a:lstStyle/>
        <a:p>
          <a:r>
            <a:rPr lang="ru-RU" sz="1800" dirty="0" smtClean="0"/>
            <a:t>По формам собственности, инвестируемого объекта</a:t>
          </a:r>
          <a:endParaRPr lang="ru-RU" sz="1800" dirty="0"/>
        </a:p>
      </dgm:t>
    </dgm:pt>
    <dgm:pt modelId="{96944612-F00D-407E-96AC-8BE997CF476F}" type="parTrans" cxnId="{E5D51679-84C1-4D2E-8EB5-D7F3BD8247D6}">
      <dgm:prSet/>
      <dgm:spPr/>
      <dgm:t>
        <a:bodyPr/>
        <a:lstStyle/>
        <a:p>
          <a:endParaRPr lang="ru-RU"/>
        </a:p>
      </dgm:t>
    </dgm:pt>
    <dgm:pt modelId="{516AFE81-F8FC-43DE-87BA-DF241494D553}" type="sibTrans" cxnId="{E5D51679-84C1-4D2E-8EB5-D7F3BD8247D6}">
      <dgm:prSet/>
      <dgm:spPr/>
      <dgm:t>
        <a:bodyPr/>
        <a:lstStyle/>
        <a:p>
          <a:endParaRPr lang="ru-RU"/>
        </a:p>
      </dgm:t>
    </dgm:pt>
    <dgm:pt modelId="{FE3F814E-27C9-40D2-B7BD-C17A03B682E9}">
      <dgm:prSet custT="1"/>
      <dgm:spPr/>
      <dgm:t>
        <a:bodyPr/>
        <a:lstStyle/>
        <a:p>
          <a:r>
            <a:rPr lang="ru-RU" sz="1800" dirty="0" smtClean="0"/>
            <a:t>По продолжительности инвестировании капитала</a:t>
          </a:r>
          <a:endParaRPr lang="ru-RU" sz="1800" dirty="0"/>
        </a:p>
      </dgm:t>
    </dgm:pt>
    <dgm:pt modelId="{A1CA95AB-C296-4E2D-A53B-04C509E1B057}" type="parTrans" cxnId="{69A0BC5F-6E56-45CF-B268-FF066C93FC03}">
      <dgm:prSet/>
      <dgm:spPr/>
      <dgm:t>
        <a:bodyPr/>
        <a:lstStyle/>
        <a:p>
          <a:endParaRPr lang="ru-RU"/>
        </a:p>
      </dgm:t>
    </dgm:pt>
    <dgm:pt modelId="{200F53C4-ED5E-4DBD-9D05-DF9D0A2A753D}" type="sibTrans" cxnId="{69A0BC5F-6E56-45CF-B268-FF066C93FC03}">
      <dgm:prSet/>
      <dgm:spPr/>
      <dgm:t>
        <a:bodyPr/>
        <a:lstStyle/>
        <a:p>
          <a:endParaRPr lang="ru-RU"/>
        </a:p>
      </dgm:t>
    </dgm:pt>
    <dgm:pt modelId="{53EB846E-ACA9-44E8-A456-5F2A8E1A3FBA}">
      <dgm:prSet custT="1"/>
      <dgm:spPr/>
      <dgm:t>
        <a:bodyPr/>
        <a:lstStyle/>
        <a:p>
          <a:r>
            <a:rPr lang="ru-RU" sz="1800" dirty="0" smtClean="0"/>
            <a:t>Краткосрочные (до 1года)</a:t>
          </a:r>
          <a:endParaRPr lang="ru-RU" sz="1800" dirty="0"/>
        </a:p>
      </dgm:t>
    </dgm:pt>
    <dgm:pt modelId="{DA8E7753-DB12-4E49-A5E1-6B13B4179F3E}" type="parTrans" cxnId="{9BB180FC-D915-43B3-98AC-AC0835698CC9}">
      <dgm:prSet/>
      <dgm:spPr/>
      <dgm:t>
        <a:bodyPr/>
        <a:lstStyle/>
        <a:p>
          <a:endParaRPr lang="ru-RU"/>
        </a:p>
      </dgm:t>
    </dgm:pt>
    <dgm:pt modelId="{EE630940-45EB-4FA3-B98F-5C3D6E007E37}" type="sibTrans" cxnId="{9BB180FC-D915-43B3-98AC-AC0835698CC9}">
      <dgm:prSet/>
      <dgm:spPr/>
      <dgm:t>
        <a:bodyPr/>
        <a:lstStyle/>
        <a:p>
          <a:endParaRPr lang="ru-RU"/>
        </a:p>
      </dgm:t>
    </dgm:pt>
    <dgm:pt modelId="{4F4E3AD2-C04D-43AF-9427-DF71B33AA1E7}">
      <dgm:prSet custT="1"/>
      <dgm:spPr/>
      <dgm:t>
        <a:bodyPr/>
        <a:lstStyle/>
        <a:p>
          <a:r>
            <a:rPr lang="ru-RU" sz="1800" dirty="0" smtClean="0"/>
            <a:t>Среднесрочные (1-3 года)</a:t>
          </a:r>
          <a:endParaRPr lang="ru-RU" sz="1800" dirty="0"/>
        </a:p>
      </dgm:t>
    </dgm:pt>
    <dgm:pt modelId="{257CE6AB-0549-41A6-B01A-FAA796AFF012}" type="parTrans" cxnId="{E155F14E-249B-4130-9C58-30B20EC82A1B}">
      <dgm:prSet/>
      <dgm:spPr/>
      <dgm:t>
        <a:bodyPr/>
        <a:lstStyle/>
        <a:p>
          <a:endParaRPr lang="ru-RU"/>
        </a:p>
      </dgm:t>
    </dgm:pt>
    <dgm:pt modelId="{C0C41607-48C8-4D91-9EED-8B828923979F}" type="sibTrans" cxnId="{E155F14E-249B-4130-9C58-30B20EC82A1B}">
      <dgm:prSet/>
      <dgm:spPr/>
      <dgm:t>
        <a:bodyPr/>
        <a:lstStyle/>
        <a:p>
          <a:endParaRPr lang="ru-RU"/>
        </a:p>
      </dgm:t>
    </dgm:pt>
    <dgm:pt modelId="{771A11D9-6668-415B-868B-6F9333A90797}">
      <dgm:prSet custT="1"/>
      <dgm:spPr/>
      <dgm:t>
        <a:bodyPr/>
        <a:lstStyle/>
        <a:p>
          <a:r>
            <a:rPr lang="ru-RU" sz="1800" dirty="0" smtClean="0"/>
            <a:t>Долгосрочные (от 3-х лет)</a:t>
          </a:r>
          <a:endParaRPr lang="ru-RU" sz="1800" dirty="0"/>
        </a:p>
      </dgm:t>
    </dgm:pt>
    <dgm:pt modelId="{42F2665D-22F0-407B-BA9E-949960CD2755}" type="parTrans" cxnId="{A9EB4F6A-94FD-4381-A8E6-2FBC3969A807}">
      <dgm:prSet/>
      <dgm:spPr/>
      <dgm:t>
        <a:bodyPr/>
        <a:lstStyle/>
        <a:p>
          <a:endParaRPr lang="ru-RU"/>
        </a:p>
      </dgm:t>
    </dgm:pt>
    <dgm:pt modelId="{C1957732-2EC6-4FAB-A6C7-8ED85142BD04}" type="sibTrans" cxnId="{A9EB4F6A-94FD-4381-A8E6-2FBC3969A807}">
      <dgm:prSet/>
      <dgm:spPr/>
      <dgm:t>
        <a:bodyPr/>
        <a:lstStyle/>
        <a:p>
          <a:endParaRPr lang="ru-RU"/>
        </a:p>
      </dgm:t>
    </dgm:pt>
    <dgm:pt modelId="{F086C9DB-7C2B-43CD-BCD9-6DC95BA8EEF1}">
      <dgm:prSet custT="1"/>
      <dgm:spPr/>
      <dgm:t>
        <a:bodyPr/>
        <a:lstStyle/>
        <a:p>
          <a:r>
            <a:rPr lang="ru-RU" sz="1800" dirty="0" smtClean="0"/>
            <a:t>Инвестиции в нематериальные активы</a:t>
          </a:r>
          <a:endParaRPr lang="ru-RU" sz="1800" dirty="0"/>
        </a:p>
      </dgm:t>
    </dgm:pt>
    <dgm:pt modelId="{41FB52C3-4844-436C-9F97-5D01819C9251}" type="parTrans" cxnId="{8E65C0F4-6DCD-4161-8621-0921C1CFD671}">
      <dgm:prSet/>
      <dgm:spPr/>
      <dgm:t>
        <a:bodyPr/>
        <a:lstStyle/>
        <a:p>
          <a:endParaRPr lang="ru-RU"/>
        </a:p>
      </dgm:t>
    </dgm:pt>
    <dgm:pt modelId="{4BE08AEA-77EF-4791-9E1A-291ABD18096C}" type="sibTrans" cxnId="{8E65C0F4-6DCD-4161-8621-0921C1CFD671}">
      <dgm:prSet/>
      <dgm:spPr/>
      <dgm:t>
        <a:bodyPr/>
        <a:lstStyle/>
        <a:p>
          <a:endParaRPr lang="ru-RU"/>
        </a:p>
      </dgm:t>
    </dgm:pt>
    <dgm:pt modelId="{A4F19879-190C-43F9-9462-527D6FDE4EBB}">
      <dgm:prSet custT="1"/>
      <dgm:spPr/>
      <dgm:t>
        <a:bodyPr/>
        <a:lstStyle/>
        <a:p>
          <a:r>
            <a:rPr lang="ru-RU" sz="1800" dirty="0" smtClean="0"/>
            <a:t>Частные</a:t>
          </a:r>
          <a:endParaRPr lang="ru-RU" sz="1800" dirty="0"/>
        </a:p>
      </dgm:t>
    </dgm:pt>
    <dgm:pt modelId="{CF55331A-C175-42C2-8FDD-EDA106266297}" type="parTrans" cxnId="{15E09F82-2F87-478A-B673-AFA4CE027E78}">
      <dgm:prSet/>
      <dgm:spPr/>
      <dgm:t>
        <a:bodyPr/>
        <a:lstStyle/>
        <a:p>
          <a:endParaRPr lang="ru-RU"/>
        </a:p>
      </dgm:t>
    </dgm:pt>
    <dgm:pt modelId="{B20349B1-4884-4AC9-A2E0-4D606D533E1B}" type="sibTrans" cxnId="{15E09F82-2F87-478A-B673-AFA4CE027E78}">
      <dgm:prSet/>
      <dgm:spPr/>
      <dgm:t>
        <a:bodyPr/>
        <a:lstStyle/>
        <a:p>
          <a:endParaRPr lang="ru-RU"/>
        </a:p>
      </dgm:t>
    </dgm:pt>
    <dgm:pt modelId="{3B532057-5C4B-497A-982E-27C5DB1EEB03}">
      <dgm:prSet custT="1"/>
      <dgm:spPr/>
      <dgm:t>
        <a:bodyPr/>
        <a:lstStyle/>
        <a:p>
          <a:r>
            <a:rPr lang="ru-RU" sz="1800" dirty="0" smtClean="0"/>
            <a:t>Государственные</a:t>
          </a:r>
          <a:endParaRPr lang="ru-RU" sz="1800" dirty="0"/>
        </a:p>
      </dgm:t>
    </dgm:pt>
    <dgm:pt modelId="{4E2B63F3-C713-452E-B834-9135A2CD548F}" type="parTrans" cxnId="{E2E1A9E0-73C4-49C8-B4E1-0262DBD2476A}">
      <dgm:prSet/>
      <dgm:spPr/>
      <dgm:t>
        <a:bodyPr/>
        <a:lstStyle/>
        <a:p>
          <a:endParaRPr lang="ru-RU"/>
        </a:p>
      </dgm:t>
    </dgm:pt>
    <dgm:pt modelId="{62902C26-5D7A-41E3-8C08-A427953DF88A}" type="sibTrans" cxnId="{E2E1A9E0-73C4-49C8-B4E1-0262DBD2476A}">
      <dgm:prSet/>
      <dgm:spPr/>
      <dgm:t>
        <a:bodyPr/>
        <a:lstStyle/>
        <a:p>
          <a:endParaRPr lang="ru-RU"/>
        </a:p>
      </dgm:t>
    </dgm:pt>
    <dgm:pt modelId="{0CDB229B-7CDE-4671-91C1-8DB7985DD625}">
      <dgm:prSet custT="1"/>
      <dgm:spPr/>
      <dgm:t>
        <a:bodyPr/>
        <a:lstStyle/>
        <a:p>
          <a:r>
            <a:rPr lang="ru-RU" sz="1800" dirty="0" smtClean="0"/>
            <a:t>Иностранные</a:t>
          </a:r>
          <a:endParaRPr lang="ru-RU" sz="1800" dirty="0"/>
        </a:p>
      </dgm:t>
    </dgm:pt>
    <dgm:pt modelId="{2E03A4E9-DF18-457C-BC37-C1D55F0EA7B9}" type="parTrans" cxnId="{401A8468-B0D0-450E-8974-A13135946F28}">
      <dgm:prSet/>
      <dgm:spPr/>
      <dgm:t>
        <a:bodyPr/>
        <a:lstStyle/>
        <a:p>
          <a:endParaRPr lang="ru-RU"/>
        </a:p>
      </dgm:t>
    </dgm:pt>
    <dgm:pt modelId="{FDC9778C-6708-43AB-B757-C139844D228C}" type="sibTrans" cxnId="{401A8468-B0D0-450E-8974-A13135946F28}">
      <dgm:prSet/>
      <dgm:spPr/>
      <dgm:t>
        <a:bodyPr/>
        <a:lstStyle/>
        <a:p>
          <a:endParaRPr lang="ru-RU"/>
        </a:p>
      </dgm:t>
    </dgm:pt>
    <dgm:pt modelId="{BC9CB97B-63AE-4599-BD5B-24F2F1E9BAC6}">
      <dgm:prSet custT="1"/>
      <dgm:spPr/>
      <dgm:t>
        <a:bodyPr/>
        <a:lstStyle/>
        <a:p>
          <a:r>
            <a:rPr lang="ru-RU" sz="1800" dirty="0" smtClean="0"/>
            <a:t>Совместные</a:t>
          </a:r>
          <a:endParaRPr lang="ru-RU" sz="1800" dirty="0"/>
        </a:p>
      </dgm:t>
    </dgm:pt>
    <dgm:pt modelId="{1C6D84EA-78F3-4635-8BB7-2EE125BE2CA5}" type="parTrans" cxnId="{26C52707-A02A-4859-989C-06258159B437}">
      <dgm:prSet/>
      <dgm:spPr/>
      <dgm:t>
        <a:bodyPr/>
        <a:lstStyle/>
        <a:p>
          <a:endParaRPr lang="ru-RU"/>
        </a:p>
      </dgm:t>
    </dgm:pt>
    <dgm:pt modelId="{3780E9DD-B8BB-42CD-8ED3-68FFC204B556}" type="sibTrans" cxnId="{26C52707-A02A-4859-989C-06258159B437}">
      <dgm:prSet/>
      <dgm:spPr/>
      <dgm:t>
        <a:bodyPr/>
        <a:lstStyle/>
        <a:p>
          <a:endParaRPr lang="ru-RU"/>
        </a:p>
      </dgm:t>
    </dgm:pt>
    <dgm:pt modelId="{00E7059A-883E-416C-B219-2BB9391A0A67}">
      <dgm:prSet custT="1"/>
      <dgm:spPr/>
      <dgm:t>
        <a:bodyPr/>
        <a:lstStyle/>
        <a:p>
          <a:r>
            <a:rPr lang="ru-RU" sz="1800" dirty="0" smtClean="0"/>
            <a:t>С высокой степенью риска</a:t>
          </a:r>
          <a:endParaRPr lang="ru-RU" sz="1800" dirty="0"/>
        </a:p>
      </dgm:t>
    </dgm:pt>
    <dgm:pt modelId="{4598BA1D-019C-47DD-83ED-08EF8A2FDE15}" type="parTrans" cxnId="{C1D3BEEA-AAF3-491B-9CCA-60001032FA88}">
      <dgm:prSet/>
      <dgm:spPr/>
      <dgm:t>
        <a:bodyPr/>
        <a:lstStyle/>
        <a:p>
          <a:endParaRPr lang="ru-RU"/>
        </a:p>
      </dgm:t>
    </dgm:pt>
    <dgm:pt modelId="{4522E3EE-A79A-4E00-88FF-7BEB3058FABD}" type="sibTrans" cxnId="{C1D3BEEA-AAF3-491B-9CCA-60001032FA88}">
      <dgm:prSet/>
      <dgm:spPr/>
      <dgm:t>
        <a:bodyPr/>
        <a:lstStyle/>
        <a:p>
          <a:endParaRPr lang="ru-RU"/>
        </a:p>
      </dgm:t>
    </dgm:pt>
    <dgm:pt modelId="{36F19E48-3120-4650-A56B-D24F739FDB2F}" type="pres">
      <dgm:prSet presAssocID="{A7866A36-9EE1-44AE-B740-4268FE5C51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2F3967-FE7A-481F-AB79-17685B13828A}" type="pres">
      <dgm:prSet presAssocID="{0429D34B-9BA9-4B73-8C30-8D37B3740D5B}" presName="root" presStyleCnt="0"/>
      <dgm:spPr/>
    </dgm:pt>
    <dgm:pt modelId="{5B6A4565-C6D6-4317-A78D-AAD3267DEDF4}" type="pres">
      <dgm:prSet presAssocID="{0429D34B-9BA9-4B73-8C30-8D37B3740D5B}" presName="rootComposite" presStyleCnt="0"/>
      <dgm:spPr/>
    </dgm:pt>
    <dgm:pt modelId="{03D69C4D-9E9F-4513-B0DB-FC50CBF4C0B4}" type="pres">
      <dgm:prSet presAssocID="{0429D34B-9BA9-4B73-8C30-8D37B3740D5B}" presName="rootText" presStyleLbl="node1" presStyleIdx="0" presStyleCnt="4" custScaleX="135126" custScaleY="106405"/>
      <dgm:spPr/>
      <dgm:t>
        <a:bodyPr/>
        <a:lstStyle/>
        <a:p>
          <a:endParaRPr lang="ru-RU"/>
        </a:p>
      </dgm:t>
    </dgm:pt>
    <dgm:pt modelId="{FAC12BE9-F1B6-4A44-8DB9-F4A3B7FD9CFB}" type="pres">
      <dgm:prSet presAssocID="{0429D34B-9BA9-4B73-8C30-8D37B3740D5B}" presName="rootConnector" presStyleLbl="node1" presStyleIdx="0" presStyleCnt="4"/>
      <dgm:spPr/>
      <dgm:t>
        <a:bodyPr/>
        <a:lstStyle/>
        <a:p>
          <a:endParaRPr lang="ru-RU"/>
        </a:p>
      </dgm:t>
    </dgm:pt>
    <dgm:pt modelId="{CC6BC088-1C9C-48D1-84A3-419ED1F8FFF2}" type="pres">
      <dgm:prSet presAssocID="{0429D34B-9BA9-4B73-8C30-8D37B3740D5B}" presName="childShape" presStyleCnt="0"/>
      <dgm:spPr/>
    </dgm:pt>
    <dgm:pt modelId="{7C1A6946-6A99-4AAC-9627-1ECC25578A33}" type="pres">
      <dgm:prSet presAssocID="{480E1E09-1FD1-49EF-B4A2-DCE5E294C1E0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2440B071-A67A-47A8-A083-9A628C20C278}" type="pres">
      <dgm:prSet presAssocID="{7D241592-A92F-4A30-90E7-5E85DAFAE5C9}" presName="childText" presStyleLbl="bgAcc1" presStyleIdx="0" presStyleCnt="13" custScaleX="153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1015-9C78-4C1C-8703-B65B167C50DB}" type="pres">
      <dgm:prSet presAssocID="{8B9851EE-5895-490D-A9DF-D8CF8E3EAA7B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62518D37-69D2-4C8E-B2A1-2E6C60D4395E}" type="pres">
      <dgm:prSet presAssocID="{C8D29041-C079-4BEA-BEAA-8AF41BCEE1A2}" presName="childText" presStyleLbl="bgAcc1" presStyleIdx="1" presStyleCnt="13" custScaleX="15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1DC4F-05A3-4281-AF43-125EF80CC7FA}" type="pres">
      <dgm:prSet presAssocID="{41FB52C3-4844-436C-9F97-5D01819C9251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670139E6-E36C-4D0E-9DB9-81505D84A104}" type="pres">
      <dgm:prSet presAssocID="{F086C9DB-7C2B-43CD-BCD9-6DC95BA8EEF1}" presName="childText" presStyleLbl="bgAcc1" presStyleIdx="2" presStyleCnt="13" custScaleX="153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16C42-132A-4C70-A19D-41E3DA0A92DD}" type="pres">
      <dgm:prSet presAssocID="{9C231743-AAEF-4765-8466-7F5CF97BC18D}" presName="root" presStyleCnt="0"/>
      <dgm:spPr/>
    </dgm:pt>
    <dgm:pt modelId="{929516B9-334F-4E75-BBA1-30F0DD867FB6}" type="pres">
      <dgm:prSet presAssocID="{9C231743-AAEF-4765-8466-7F5CF97BC18D}" presName="rootComposite" presStyleCnt="0"/>
      <dgm:spPr/>
    </dgm:pt>
    <dgm:pt modelId="{F551C18B-05E3-4244-B66F-58FBAF8C54F1}" type="pres">
      <dgm:prSet presAssocID="{9C231743-AAEF-4765-8466-7F5CF97BC18D}" presName="rootText" presStyleLbl="node1" presStyleIdx="1" presStyleCnt="4" custScaleX="143672" custScaleY="118957" custLinFactNeighborY="-1904"/>
      <dgm:spPr/>
      <dgm:t>
        <a:bodyPr/>
        <a:lstStyle/>
        <a:p>
          <a:endParaRPr lang="ru-RU"/>
        </a:p>
      </dgm:t>
    </dgm:pt>
    <dgm:pt modelId="{06185688-9C1A-4B3C-BD57-FD0043A1E784}" type="pres">
      <dgm:prSet presAssocID="{9C231743-AAEF-4765-8466-7F5CF97BC18D}" presName="rootConnector" presStyleLbl="node1" presStyleIdx="1" presStyleCnt="4"/>
      <dgm:spPr/>
      <dgm:t>
        <a:bodyPr/>
        <a:lstStyle/>
        <a:p>
          <a:endParaRPr lang="ru-RU"/>
        </a:p>
      </dgm:t>
    </dgm:pt>
    <dgm:pt modelId="{3576BE4F-9D7E-47E7-9AD3-A56454193AAB}" type="pres">
      <dgm:prSet presAssocID="{9C231743-AAEF-4765-8466-7F5CF97BC18D}" presName="childShape" presStyleCnt="0"/>
      <dgm:spPr/>
    </dgm:pt>
    <dgm:pt modelId="{293CEF81-9D68-4318-96D6-6C60111E60AF}" type="pres">
      <dgm:prSet presAssocID="{CF55331A-C175-42C2-8FDD-EDA106266297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86850F49-548D-4B2B-B705-0DECE0D20F96}" type="pres">
      <dgm:prSet presAssocID="{A4F19879-190C-43F9-9462-527D6FDE4EBB}" presName="childText" presStyleLbl="bgAcc1" presStyleIdx="3" presStyleCnt="13" custScaleX="141864" custScaleY="6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CF016-C1E0-4676-BB3C-09A67E9B9838}" type="pres">
      <dgm:prSet presAssocID="{4E2B63F3-C713-452E-B834-9135A2CD548F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C88D6774-EB65-4A26-84D5-76B2C3AD064B}" type="pres">
      <dgm:prSet presAssocID="{3B532057-5C4B-497A-982E-27C5DB1EEB03}" presName="childText" presStyleLbl="bgAcc1" presStyleIdx="4" presStyleCnt="13" custScaleX="138181" custScaleY="8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BD099-73CC-48F6-8A8C-2F81AE7DF3D7}" type="pres">
      <dgm:prSet presAssocID="{2E03A4E9-DF18-457C-BC37-C1D55F0EA7B9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71007D3F-0A0A-4777-8149-2B74ABCDAA90}" type="pres">
      <dgm:prSet presAssocID="{0CDB229B-7CDE-4671-91C1-8DB7985DD625}" presName="childText" presStyleLbl="bgAcc1" presStyleIdx="5" presStyleCnt="13" custScaleX="142424" custScaleY="61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0E47B-4266-4998-ADF5-CA8AD5C7C1DE}" type="pres">
      <dgm:prSet presAssocID="{1C6D84EA-78F3-4635-8BB7-2EE125BE2CA5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957246F7-6DA4-4EA6-9883-F7C12E271915}" type="pres">
      <dgm:prSet presAssocID="{BC9CB97B-63AE-4599-BD5B-24F2F1E9BAC6}" presName="childText" presStyleLbl="bgAcc1" presStyleIdx="6" presStyleCnt="13" custScaleX="142424" custScaleY="6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B5BE3-AAC6-47EF-8C9C-9785A909E145}" type="pres">
      <dgm:prSet presAssocID="{FE3F814E-27C9-40D2-B7BD-C17A03B682E9}" presName="root" presStyleCnt="0"/>
      <dgm:spPr/>
    </dgm:pt>
    <dgm:pt modelId="{10685701-6E6B-458A-9510-FAADB32A66A7}" type="pres">
      <dgm:prSet presAssocID="{FE3F814E-27C9-40D2-B7BD-C17A03B682E9}" presName="rootComposite" presStyleCnt="0"/>
      <dgm:spPr/>
    </dgm:pt>
    <dgm:pt modelId="{D08C2CF7-1E0B-4FBE-8928-233A632B29AF}" type="pres">
      <dgm:prSet presAssocID="{FE3F814E-27C9-40D2-B7BD-C17A03B682E9}" presName="rootText" presStyleLbl="node1" presStyleIdx="2" presStyleCnt="4" custScaleX="175270" custScaleY="118397"/>
      <dgm:spPr/>
      <dgm:t>
        <a:bodyPr/>
        <a:lstStyle/>
        <a:p>
          <a:endParaRPr lang="ru-RU"/>
        </a:p>
      </dgm:t>
    </dgm:pt>
    <dgm:pt modelId="{DAEF9FE1-A440-435F-A3B7-FF3969697ACF}" type="pres">
      <dgm:prSet presAssocID="{FE3F814E-27C9-40D2-B7BD-C17A03B682E9}" presName="rootConnector" presStyleLbl="node1" presStyleIdx="2" presStyleCnt="4"/>
      <dgm:spPr/>
      <dgm:t>
        <a:bodyPr/>
        <a:lstStyle/>
        <a:p>
          <a:endParaRPr lang="ru-RU"/>
        </a:p>
      </dgm:t>
    </dgm:pt>
    <dgm:pt modelId="{19141DB5-04D3-484C-9E53-0A3DA9ECAD27}" type="pres">
      <dgm:prSet presAssocID="{FE3F814E-27C9-40D2-B7BD-C17A03B682E9}" presName="childShape" presStyleCnt="0"/>
      <dgm:spPr/>
    </dgm:pt>
    <dgm:pt modelId="{C4DB0237-9557-48E7-B160-C71873E1C844}" type="pres">
      <dgm:prSet presAssocID="{DA8E7753-DB12-4E49-A5E1-6B13B4179F3E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FCE5D82F-BC7F-4BC8-AD6D-BB7747BD29D5}" type="pres">
      <dgm:prSet presAssocID="{53EB846E-ACA9-44E8-A456-5F2A8E1A3FBA}" presName="childText" presStyleLbl="bgAcc1" presStyleIdx="7" presStyleCnt="13" custScaleX="150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02F28-98A1-4E1C-B2CF-A5F01AD07007}" type="pres">
      <dgm:prSet presAssocID="{257CE6AB-0549-41A6-B01A-FAA796AFF012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733D32E6-C60A-4CE3-A02B-8C5E2EC8B3EA}" type="pres">
      <dgm:prSet presAssocID="{4F4E3AD2-C04D-43AF-9427-DF71B33AA1E7}" presName="childText" presStyleLbl="bgAcc1" presStyleIdx="8" presStyleCnt="13" custScaleX="155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47799-56C4-43D7-994E-93463162A1AF}" type="pres">
      <dgm:prSet presAssocID="{42F2665D-22F0-407B-BA9E-949960CD2755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4F5B5538-4C65-43B3-A06D-0FDCF7B7CEF6}" type="pres">
      <dgm:prSet presAssocID="{771A11D9-6668-415B-868B-6F9333A90797}" presName="childText" presStyleLbl="bgAcc1" presStyleIdx="9" presStyleCnt="13" custScaleX="153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1E1D5-D9EA-4400-9CC9-387E2DA31650}" type="pres">
      <dgm:prSet presAssocID="{6CA2A3E0-1C20-472E-B023-6E9D780E3886}" presName="root" presStyleCnt="0"/>
      <dgm:spPr/>
    </dgm:pt>
    <dgm:pt modelId="{AC87EA08-EF8A-475B-BF57-E7EEAACA85E6}" type="pres">
      <dgm:prSet presAssocID="{6CA2A3E0-1C20-472E-B023-6E9D780E3886}" presName="rootComposite" presStyleCnt="0"/>
      <dgm:spPr/>
    </dgm:pt>
    <dgm:pt modelId="{97CFDDBB-FD6D-4AE5-9027-D61F89BDA764}" type="pres">
      <dgm:prSet presAssocID="{6CA2A3E0-1C20-472E-B023-6E9D780E3886}" presName="rootText" presStyleLbl="node1" presStyleIdx="3" presStyleCnt="4" custScaleX="158789" custScaleY="116823" custLinFactNeighborX="-6428" custLinFactNeighborY="-250"/>
      <dgm:spPr/>
      <dgm:t>
        <a:bodyPr/>
        <a:lstStyle/>
        <a:p>
          <a:endParaRPr lang="ru-RU"/>
        </a:p>
      </dgm:t>
    </dgm:pt>
    <dgm:pt modelId="{B60E612E-A0E8-4BED-A7A1-F8F84B82BBC8}" type="pres">
      <dgm:prSet presAssocID="{6CA2A3E0-1C20-472E-B023-6E9D780E3886}" presName="rootConnector" presStyleLbl="node1" presStyleIdx="3" presStyleCnt="4"/>
      <dgm:spPr/>
      <dgm:t>
        <a:bodyPr/>
        <a:lstStyle/>
        <a:p>
          <a:endParaRPr lang="ru-RU"/>
        </a:p>
      </dgm:t>
    </dgm:pt>
    <dgm:pt modelId="{925A4A57-DEF2-4876-BA1E-BD78A93547E6}" type="pres">
      <dgm:prSet presAssocID="{6CA2A3E0-1C20-472E-B023-6E9D780E3886}" presName="childShape" presStyleCnt="0"/>
      <dgm:spPr/>
    </dgm:pt>
    <dgm:pt modelId="{D5362E76-8237-42D8-ADE8-7543A2DC3CBA}" type="pres">
      <dgm:prSet presAssocID="{085BA794-4C44-4A7B-B223-C1F8B48143BC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41E46124-54BB-4D3F-B41D-418E4DE8B842}" type="pres">
      <dgm:prSet presAssocID="{D818DFC0-6D7C-4088-B791-D308BFCA910D}" presName="childText" presStyleLbl="bgAcc1" presStyleIdx="10" presStyleCnt="13" custScaleX="145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5A87F-D902-4BCE-8416-25604E7DD3F4}" type="pres">
      <dgm:prSet presAssocID="{8043BCF6-6C09-4E4E-9EC0-EC74AE16DBEE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B109DE30-845A-45F5-8E15-833919F74F13}" type="pres">
      <dgm:prSet presAssocID="{8462D356-C28C-4982-B8A3-87EC2AFA998C}" presName="childText" presStyleLbl="bgAcc1" presStyleIdx="11" presStyleCnt="13" custScaleX="145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C13A5-E72E-43A1-B756-C758E2B377D5}" type="pres">
      <dgm:prSet presAssocID="{4598BA1D-019C-47DD-83ED-08EF8A2FDE15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21D6B769-6A56-4D6D-8A75-72534D27CDA1}" type="pres">
      <dgm:prSet presAssocID="{00E7059A-883E-416C-B219-2BB9391A0A67}" presName="childText" presStyleLbl="bgAcc1" presStyleIdx="12" presStyleCnt="13" custScaleX="14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E3FFBE-113F-490B-892B-5A7D4C97E26A}" type="presOf" srcId="{D818DFC0-6D7C-4088-B791-D308BFCA910D}" destId="{41E46124-54BB-4D3F-B41D-418E4DE8B842}" srcOrd="0" destOrd="0" presId="urn:microsoft.com/office/officeart/2005/8/layout/hierarchy3"/>
    <dgm:cxn modelId="{2548BCC0-1816-4707-AE0C-123ABA0AD108}" type="presOf" srcId="{4E2B63F3-C713-452E-B834-9135A2CD548F}" destId="{FC5CF016-C1E0-4676-BB3C-09A67E9B9838}" srcOrd="0" destOrd="0" presId="urn:microsoft.com/office/officeart/2005/8/layout/hierarchy3"/>
    <dgm:cxn modelId="{8632D91C-3909-4FCD-AE35-C600D6606327}" type="presOf" srcId="{FE3F814E-27C9-40D2-B7BD-C17A03B682E9}" destId="{D08C2CF7-1E0B-4FBE-8928-233A632B29AF}" srcOrd="0" destOrd="0" presId="urn:microsoft.com/office/officeart/2005/8/layout/hierarchy3"/>
    <dgm:cxn modelId="{0DB6C859-1136-40F3-8C71-48CE8780AAC7}" type="presOf" srcId="{4F4E3AD2-C04D-43AF-9427-DF71B33AA1E7}" destId="{733D32E6-C60A-4CE3-A02B-8C5E2EC8B3EA}" srcOrd="0" destOrd="0" presId="urn:microsoft.com/office/officeart/2005/8/layout/hierarchy3"/>
    <dgm:cxn modelId="{16AD7426-6B89-4D9D-B616-966623836C83}" srcId="{0429D34B-9BA9-4B73-8C30-8D37B3740D5B}" destId="{7D241592-A92F-4A30-90E7-5E85DAFAE5C9}" srcOrd="0" destOrd="0" parTransId="{480E1E09-1FD1-49EF-B4A2-DCE5E294C1E0}" sibTransId="{9B1D1BBD-7412-4DBB-9D29-86E6BF19E57E}"/>
    <dgm:cxn modelId="{9BB180FC-D915-43B3-98AC-AC0835698CC9}" srcId="{FE3F814E-27C9-40D2-B7BD-C17A03B682E9}" destId="{53EB846E-ACA9-44E8-A456-5F2A8E1A3FBA}" srcOrd="0" destOrd="0" parTransId="{DA8E7753-DB12-4E49-A5E1-6B13B4179F3E}" sibTransId="{EE630940-45EB-4FA3-B98F-5C3D6E007E37}"/>
    <dgm:cxn modelId="{F102E43D-8D67-4680-B8EE-564FB191CA64}" srcId="{0429D34B-9BA9-4B73-8C30-8D37B3740D5B}" destId="{C8D29041-C079-4BEA-BEAA-8AF41BCEE1A2}" srcOrd="1" destOrd="0" parTransId="{8B9851EE-5895-490D-A9DF-D8CF8E3EAA7B}" sibTransId="{C5AC8817-1C08-49E0-9DF7-DC94C9418A26}"/>
    <dgm:cxn modelId="{401A8468-B0D0-450E-8974-A13135946F28}" srcId="{9C231743-AAEF-4765-8466-7F5CF97BC18D}" destId="{0CDB229B-7CDE-4671-91C1-8DB7985DD625}" srcOrd="2" destOrd="0" parTransId="{2E03A4E9-DF18-457C-BC37-C1D55F0EA7B9}" sibTransId="{FDC9778C-6708-43AB-B757-C139844D228C}"/>
    <dgm:cxn modelId="{715CB0C1-95C8-47CE-A4A6-181B650C7956}" type="presOf" srcId="{7D241592-A92F-4A30-90E7-5E85DAFAE5C9}" destId="{2440B071-A67A-47A8-A083-9A628C20C278}" srcOrd="0" destOrd="0" presId="urn:microsoft.com/office/officeart/2005/8/layout/hierarchy3"/>
    <dgm:cxn modelId="{52A36B6D-FB92-45C2-9599-0F65F44D6F2A}" type="presOf" srcId="{9C231743-AAEF-4765-8466-7F5CF97BC18D}" destId="{06185688-9C1A-4B3C-BD57-FD0043A1E784}" srcOrd="1" destOrd="0" presId="urn:microsoft.com/office/officeart/2005/8/layout/hierarchy3"/>
    <dgm:cxn modelId="{BAE3598F-7C68-4E54-9FA2-F8A7DB035966}" type="presOf" srcId="{6CA2A3E0-1C20-472E-B023-6E9D780E3886}" destId="{97CFDDBB-FD6D-4AE5-9027-D61F89BDA764}" srcOrd="0" destOrd="0" presId="urn:microsoft.com/office/officeart/2005/8/layout/hierarchy3"/>
    <dgm:cxn modelId="{C58F97AE-5CDE-499A-98B9-464E2B249B7C}" type="presOf" srcId="{8462D356-C28C-4982-B8A3-87EC2AFA998C}" destId="{B109DE30-845A-45F5-8E15-833919F74F13}" srcOrd="0" destOrd="0" presId="urn:microsoft.com/office/officeart/2005/8/layout/hierarchy3"/>
    <dgm:cxn modelId="{44B0B89D-FFDF-4EAA-8F06-01EAB1C55318}" type="presOf" srcId="{41FB52C3-4844-436C-9F97-5D01819C9251}" destId="{35A1DC4F-05A3-4281-AF43-125EF80CC7FA}" srcOrd="0" destOrd="0" presId="urn:microsoft.com/office/officeart/2005/8/layout/hierarchy3"/>
    <dgm:cxn modelId="{2F2309BC-6AA6-4CAE-A6A3-151371D9AC3F}" type="presOf" srcId="{42F2665D-22F0-407B-BA9E-949960CD2755}" destId="{B4247799-56C4-43D7-994E-93463162A1AF}" srcOrd="0" destOrd="0" presId="urn:microsoft.com/office/officeart/2005/8/layout/hierarchy3"/>
    <dgm:cxn modelId="{2BC2CC7C-B963-4438-8B8E-E082A8F99E0D}" type="presOf" srcId="{0429D34B-9BA9-4B73-8C30-8D37B3740D5B}" destId="{FAC12BE9-F1B6-4A44-8DB9-F4A3B7FD9CFB}" srcOrd="1" destOrd="0" presId="urn:microsoft.com/office/officeart/2005/8/layout/hierarchy3"/>
    <dgm:cxn modelId="{D1C50215-1864-45B5-9E5C-218C275FC4A8}" type="presOf" srcId="{0CDB229B-7CDE-4671-91C1-8DB7985DD625}" destId="{71007D3F-0A0A-4777-8149-2B74ABCDAA90}" srcOrd="0" destOrd="0" presId="urn:microsoft.com/office/officeart/2005/8/layout/hierarchy3"/>
    <dgm:cxn modelId="{8E65C0F4-6DCD-4161-8621-0921C1CFD671}" srcId="{0429D34B-9BA9-4B73-8C30-8D37B3740D5B}" destId="{F086C9DB-7C2B-43CD-BCD9-6DC95BA8EEF1}" srcOrd="2" destOrd="0" parTransId="{41FB52C3-4844-436C-9F97-5D01819C9251}" sibTransId="{4BE08AEA-77EF-4791-9E1A-291ABD18096C}"/>
    <dgm:cxn modelId="{C41C8180-68DE-4819-ABBD-F36A17B84A87}" type="presOf" srcId="{F086C9DB-7C2B-43CD-BCD9-6DC95BA8EEF1}" destId="{670139E6-E36C-4D0E-9DB9-81505D84A104}" srcOrd="0" destOrd="0" presId="urn:microsoft.com/office/officeart/2005/8/layout/hierarchy3"/>
    <dgm:cxn modelId="{BA61EB0B-96BF-4BE9-80B9-39FF16C06AC1}" type="presOf" srcId="{085BA794-4C44-4A7B-B223-C1F8B48143BC}" destId="{D5362E76-8237-42D8-ADE8-7543A2DC3CBA}" srcOrd="0" destOrd="0" presId="urn:microsoft.com/office/officeart/2005/8/layout/hierarchy3"/>
    <dgm:cxn modelId="{096DC0DA-67A5-4375-9D5B-48843D248D86}" type="presOf" srcId="{480E1E09-1FD1-49EF-B4A2-DCE5E294C1E0}" destId="{7C1A6946-6A99-4AAC-9627-1ECC25578A33}" srcOrd="0" destOrd="0" presId="urn:microsoft.com/office/officeart/2005/8/layout/hierarchy3"/>
    <dgm:cxn modelId="{E4A1C783-0C8D-406E-9941-CAC9CAF04B04}" type="presOf" srcId="{771A11D9-6668-415B-868B-6F9333A90797}" destId="{4F5B5538-4C65-43B3-A06D-0FDCF7B7CEF6}" srcOrd="0" destOrd="0" presId="urn:microsoft.com/office/officeart/2005/8/layout/hierarchy3"/>
    <dgm:cxn modelId="{5C4A4C20-012D-45B6-9413-524EFE160FE2}" type="presOf" srcId="{9C231743-AAEF-4765-8466-7F5CF97BC18D}" destId="{F551C18B-05E3-4244-B66F-58FBAF8C54F1}" srcOrd="0" destOrd="0" presId="urn:microsoft.com/office/officeart/2005/8/layout/hierarchy3"/>
    <dgm:cxn modelId="{26C52707-A02A-4859-989C-06258159B437}" srcId="{9C231743-AAEF-4765-8466-7F5CF97BC18D}" destId="{BC9CB97B-63AE-4599-BD5B-24F2F1E9BAC6}" srcOrd="3" destOrd="0" parTransId="{1C6D84EA-78F3-4635-8BB7-2EE125BE2CA5}" sibTransId="{3780E9DD-B8BB-42CD-8ED3-68FFC204B556}"/>
    <dgm:cxn modelId="{E2E1A9E0-73C4-49C8-B4E1-0262DBD2476A}" srcId="{9C231743-AAEF-4765-8466-7F5CF97BC18D}" destId="{3B532057-5C4B-497A-982E-27C5DB1EEB03}" srcOrd="1" destOrd="0" parTransId="{4E2B63F3-C713-452E-B834-9135A2CD548F}" sibTransId="{62902C26-5D7A-41E3-8C08-A427953DF88A}"/>
    <dgm:cxn modelId="{5DE94E6A-D6FE-4EFD-A541-ABF613994D9E}" type="presOf" srcId="{53EB846E-ACA9-44E8-A456-5F2A8E1A3FBA}" destId="{FCE5D82F-BC7F-4BC8-AD6D-BB7747BD29D5}" srcOrd="0" destOrd="0" presId="urn:microsoft.com/office/officeart/2005/8/layout/hierarchy3"/>
    <dgm:cxn modelId="{45A872A8-64A4-430B-AB1D-56F67D1D0217}" type="presOf" srcId="{A4F19879-190C-43F9-9462-527D6FDE4EBB}" destId="{86850F49-548D-4B2B-B705-0DECE0D20F96}" srcOrd="0" destOrd="0" presId="urn:microsoft.com/office/officeart/2005/8/layout/hierarchy3"/>
    <dgm:cxn modelId="{2B4814BC-5C27-4269-8A7D-CAF2917DECF5}" srcId="{6CA2A3E0-1C20-472E-B023-6E9D780E3886}" destId="{8462D356-C28C-4982-B8A3-87EC2AFA998C}" srcOrd="1" destOrd="0" parTransId="{8043BCF6-6C09-4E4E-9EC0-EC74AE16DBEE}" sibTransId="{C4BF796B-4B79-4B94-B2AA-58A4F4F055C4}"/>
    <dgm:cxn modelId="{C1D3BEEA-AAF3-491B-9CCA-60001032FA88}" srcId="{6CA2A3E0-1C20-472E-B023-6E9D780E3886}" destId="{00E7059A-883E-416C-B219-2BB9391A0A67}" srcOrd="2" destOrd="0" parTransId="{4598BA1D-019C-47DD-83ED-08EF8A2FDE15}" sibTransId="{4522E3EE-A79A-4E00-88FF-7BEB3058FABD}"/>
    <dgm:cxn modelId="{15E09F82-2F87-478A-B673-AFA4CE027E78}" srcId="{9C231743-AAEF-4765-8466-7F5CF97BC18D}" destId="{A4F19879-190C-43F9-9462-527D6FDE4EBB}" srcOrd="0" destOrd="0" parTransId="{CF55331A-C175-42C2-8FDD-EDA106266297}" sibTransId="{B20349B1-4884-4AC9-A2E0-4D606D533E1B}"/>
    <dgm:cxn modelId="{A9EB4F6A-94FD-4381-A8E6-2FBC3969A807}" srcId="{FE3F814E-27C9-40D2-B7BD-C17A03B682E9}" destId="{771A11D9-6668-415B-868B-6F9333A90797}" srcOrd="2" destOrd="0" parTransId="{42F2665D-22F0-407B-BA9E-949960CD2755}" sibTransId="{C1957732-2EC6-4FAB-A6C7-8ED85142BD04}"/>
    <dgm:cxn modelId="{104893FB-40A6-43F2-9CAD-F004A22A6E56}" type="presOf" srcId="{BC9CB97B-63AE-4599-BD5B-24F2F1E9BAC6}" destId="{957246F7-6DA4-4EA6-9883-F7C12E271915}" srcOrd="0" destOrd="0" presId="urn:microsoft.com/office/officeart/2005/8/layout/hierarchy3"/>
    <dgm:cxn modelId="{1ED3E06D-556D-4014-B9DA-6F2B00E72363}" type="presOf" srcId="{8B9851EE-5895-490D-A9DF-D8CF8E3EAA7B}" destId="{1C1A1015-9C78-4C1C-8703-B65B167C50DB}" srcOrd="0" destOrd="0" presId="urn:microsoft.com/office/officeart/2005/8/layout/hierarchy3"/>
    <dgm:cxn modelId="{DAA2A6BD-D546-465F-AA09-8A174D9EF4D7}" srcId="{A7866A36-9EE1-44AE-B740-4268FE5C515A}" destId="{6CA2A3E0-1C20-472E-B023-6E9D780E3886}" srcOrd="3" destOrd="0" parTransId="{E9BF5F00-E349-4DEA-B673-F0727817517B}" sibTransId="{7048485D-87B1-4183-8D1B-9E28E5ED38BF}"/>
    <dgm:cxn modelId="{69A0BC5F-6E56-45CF-B268-FF066C93FC03}" srcId="{A7866A36-9EE1-44AE-B740-4268FE5C515A}" destId="{FE3F814E-27C9-40D2-B7BD-C17A03B682E9}" srcOrd="2" destOrd="0" parTransId="{A1CA95AB-C296-4E2D-A53B-04C509E1B057}" sibTransId="{200F53C4-ED5E-4DBD-9D05-DF9D0A2A753D}"/>
    <dgm:cxn modelId="{9FBF06E7-D716-4516-907F-7517584A270D}" type="presOf" srcId="{4598BA1D-019C-47DD-83ED-08EF8A2FDE15}" destId="{FD0C13A5-E72E-43A1-B756-C758E2B377D5}" srcOrd="0" destOrd="0" presId="urn:microsoft.com/office/officeart/2005/8/layout/hierarchy3"/>
    <dgm:cxn modelId="{89EBF301-A8D8-4A44-8C31-11B85393A995}" type="presOf" srcId="{A7866A36-9EE1-44AE-B740-4268FE5C515A}" destId="{36F19E48-3120-4650-A56B-D24F739FDB2F}" srcOrd="0" destOrd="0" presId="urn:microsoft.com/office/officeart/2005/8/layout/hierarchy3"/>
    <dgm:cxn modelId="{5B034F7B-9104-468C-9309-BE92226819DF}" type="presOf" srcId="{2E03A4E9-DF18-457C-BC37-C1D55F0EA7B9}" destId="{3C3BD099-73CC-48F6-8A8C-2F81AE7DF3D7}" srcOrd="0" destOrd="0" presId="urn:microsoft.com/office/officeart/2005/8/layout/hierarchy3"/>
    <dgm:cxn modelId="{F913D698-0CF9-4246-92B5-D67124A3EE60}" type="presOf" srcId="{3B532057-5C4B-497A-982E-27C5DB1EEB03}" destId="{C88D6774-EB65-4A26-84D5-76B2C3AD064B}" srcOrd="0" destOrd="0" presId="urn:microsoft.com/office/officeart/2005/8/layout/hierarchy3"/>
    <dgm:cxn modelId="{6B5FAD33-5E7F-49C3-93BA-C00CC900A096}" type="presOf" srcId="{1C6D84EA-78F3-4635-8BB7-2EE125BE2CA5}" destId="{4D90E47B-4266-4998-ADF5-CA8AD5C7C1DE}" srcOrd="0" destOrd="0" presId="urn:microsoft.com/office/officeart/2005/8/layout/hierarchy3"/>
    <dgm:cxn modelId="{7C0C0EF6-9EE4-4F99-A3FB-4A0778FDE3D9}" type="presOf" srcId="{0429D34B-9BA9-4B73-8C30-8D37B3740D5B}" destId="{03D69C4D-9E9F-4513-B0DB-FC50CBF4C0B4}" srcOrd="0" destOrd="0" presId="urn:microsoft.com/office/officeart/2005/8/layout/hierarchy3"/>
    <dgm:cxn modelId="{CDA7F150-4EFA-41C0-B291-89250DB4BF2C}" type="presOf" srcId="{CF55331A-C175-42C2-8FDD-EDA106266297}" destId="{293CEF81-9D68-4318-96D6-6C60111E60AF}" srcOrd="0" destOrd="0" presId="urn:microsoft.com/office/officeart/2005/8/layout/hierarchy3"/>
    <dgm:cxn modelId="{DACBC651-C921-4B2A-B4C7-7D54E62D6F1B}" srcId="{A7866A36-9EE1-44AE-B740-4268FE5C515A}" destId="{0429D34B-9BA9-4B73-8C30-8D37B3740D5B}" srcOrd="0" destOrd="0" parTransId="{4720EDE6-4A65-4230-8E1A-F554BF3CABC7}" sibTransId="{4622A034-34C3-4795-821B-CDD23337D623}"/>
    <dgm:cxn modelId="{B8A3EFED-38A9-4A4C-82F1-6DAC819A6FF2}" srcId="{6CA2A3E0-1C20-472E-B023-6E9D780E3886}" destId="{D818DFC0-6D7C-4088-B791-D308BFCA910D}" srcOrd="0" destOrd="0" parTransId="{085BA794-4C44-4A7B-B223-C1F8B48143BC}" sibTransId="{EBD085FF-760B-4412-B5A6-68FDFE0D0D77}"/>
    <dgm:cxn modelId="{32CC38DC-744C-43F3-A545-CE4F5012E515}" type="presOf" srcId="{6CA2A3E0-1C20-472E-B023-6E9D780E3886}" destId="{B60E612E-A0E8-4BED-A7A1-F8F84B82BBC8}" srcOrd="1" destOrd="0" presId="urn:microsoft.com/office/officeart/2005/8/layout/hierarchy3"/>
    <dgm:cxn modelId="{A593B7D0-E657-4CC1-A96A-69A0696C3FE0}" type="presOf" srcId="{C8D29041-C079-4BEA-BEAA-8AF41BCEE1A2}" destId="{62518D37-69D2-4C8E-B2A1-2E6C60D4395E}" srcOrd="0" destOrd="0" presId="urn:microsoft.com/office/officeart/2005/8/layout/hierarchy3"/>
    <dgm:cxn modelId="{23642AF4-CB33-4FD2-B937-94DF8FCCCD25}" type="presOf" srcId="{FE3F814E-27C9-40D2-B7BD-C17A03B682E9}" destId="{DAEF9FE1-A440-435F-A3B7-FF3969697ACF}" srcOrd="1" destOrd="0" presId="urn:microsoft.com/office/officeart/2005/8/layout/hierarchy3"/>
    <dgm:cxn modelId="{E5D51679-84C1-4D2E-8EB5-D7F3BD8247D6}" srcId="{A7866A36-9EE1-44AE-B740-4268FE5C515A}" destId="{9C231743-AAEF-4765-8466-7F5CF97BC18D}" srcOrd="1" destOrd="0" parTransId="{96944612-F00D-407E-96AC-8BE997CF476F}" sibTransId="{516AFE81-F8FC-43DE-87BA-DF241494D553}"/>
    <dgm:cxn modelId="{8E544BFD-9B1B-4F51-BD99-7FF86A45266A}" type="presOf" srcId="{8043BCF6-6C09-4E4E-9EC0-EC74AE16DBEE}" destId="{AD35A87F-D902-4BCE-8416-25604E7DD3F4}" srcOrd="0" destOrd="0" presId="urn:microsoft.com/office/officeart/2005/8/layout/hierarchy3"/>
    <dgm:cxn modelId="{04AC69A5-1BF8-403F-A450-81BE379D0A33}" type="presOf" srcId="{DA8E7753-DB12-4E49-A5E1-6B13B4179F3E}" destId="{C4DB0237-9557-48E7-B160-C71873E1C844}" srcOrd="0" destOrd="0" presId="urn:microsoft.com/office/officeart/2005/8/layout/hierarchy3"/>
    <dgm:cxn modelId="{C8188CED-87F5-4D8E-A982-7BB6252E5295}" type="presOf" srcId="{00E7059A-883E-416C-B219-2BB9391A0A67}" destId="{21D6B769-6A56-4D6D-8A75-72534D27CDA1}" srcOrd="0" destOrd="0" presId="urn:microsoft.com/office/officeart/2005/8/layout/hierarchy3"/>
    <dgm:cxn modelId="{600C5FA3-C705-4129-A125-F05B82CE5C98}" type="presOf" srcId="{257CE6AB-0549-41A6-B01A-FAA796AFF012}" destId="{5D302F28-98A1-4E1C-B2CF-A5F01AD07007}" srcOrd="0" destOrd="0" presId="urn:microsoft.com/office/officeart/2005/8/layout/hierarchy3"/>
    <dgm:cxn modelId="{E155F14E-249B-4130-9C58-30B20EC82A1B}" srcId="{FE3F814E-27C9-40D2-B7BD-C17A03B682E9}" destId="{4F4E3AD2-C04D-43AF-9427-DF71B33AA1E7}" srcOrd="1" destOrd="0" parTransId="{257CE6AB-0549-41A6-B01A-FAA796AFF012}" sibTransId="{C0C41607-48C8-4D91-9EED-8B828923979F}"/>
    <dgm:cxn modelId="{484CB0A4-11E3-40B9-9A42-DFFF71303B43}" type="presParOf" srcId="{36F19E48-3120-4650-A56B-D24F739FDB2F}" destId="{B22F3967-FE7A-481F-AB79-17685B13828A}" srcOrd="0" destOrd="0" presId="urn:microsoft.com/office/officeart/2005/8/layout/hierarchy3"/>
    <dgm:cxn modelId="{036E0111-885D-4E10-B5BB-71B7642A08E1}" type="presParOf" srcId="{B22F3967-FE7A-481F-AB79-17685B13828A}" destId="{5B6A4565-C6D6-4317-A78D-AAD3267DEDF4}" srcOrd="0" destOrd="0" presId="urn:microsoft.com/office/officeart/2005/8/layout/hierarchy3"/>
    <dgm:cxn modelId="{B30AE063-7823-4056-ABEF-6FD82A639A7F}" type="presParOf" srcId="{5B6A4565-C6D6-4317-A78D-AAD3267DEDF4}" destId="{03D69C4D-9E9F-4513-B0DB-FC50CBF4C0B4}" srcOrd="0" destOrd="0" presId="urn:microsoft.com/office/officeart/2005/8/layout/hierarchy3"/>
    <dgm:cxn modelId="{6A3BE137-6DFA-4D4F-82E8-3CED7714C744}" type="presParOf" srcId="{5B6A4565-C6D6-4317-A78D-AAD3267DEDF4}" destId="{FAC12BE9-F1B6-4A44-8DB9-F4A3B7FD9CFB}" srcOrd="1" destOrd="0" presId="urn:microsoft.com/office/officeart/2005/8/layout/hierarchy3"/>
    <dgm:cxn modelId="{B4033DF7-6C56-4151-BBA4-D46E35C72B47}" type="presParOf" srcId="{B22F3967-FE7A-481F-AB79-17685B13828A}" destId="{CC6BC088-1C9C-48D1-84A3-419ED1F8FFF2}" srcOrd="1" destOrd="0" presId="urn:microsoft.com/office/officeart/2005/8/layout/hierarchy3"/>
    <dgm:cxn modelId="{4A4A508F-A996-417B-801B-AA4076F97F55}" type="presParOf" srcId="{CC6BC088-1C9C-48D1-84A3-419ED1F8FFF2}" destId="{7C1A6946-6A99-4AAC-9627-1ECC25578A33}" srcOrd="0" destOrd="0" presId="urn:microsoft.com/office/officeart/2005/8/layout/hierarchy3"/>
    <dgm:cxn modelId="{B5B98734-3FBC-4BDB-93BC-8BDB00AEFF31}" type="presParOf" srcId="{CC6BC088-1C9C-48D1-84A3-419ED1F8FFF2}" destId="{2440B071-A67A-47A8-A083-9A628C20C278}" srcOrd="1" destOrd="0" presId="urn:microsoft.com/office/officeart/2005/8/layout/hierarchy3"/>
    <dgm:cxn modelId="{7C855CD0-8267-4D0D-A5C9-69AC193E7568}" type="presParOf" srcId="{CC6BC088-1C9C-48D1-84A3-419ED1F8FFF2}" destId="{1C1A1015-9C78-4C1C-8703-B65B167C50DB}" srcOrd="2" destOrd="0" presId="urn:microsoft.com/office/officeart/2005/8/layout/hierarchy3"/>
    <dgm:cxn modelId="{DC35C98F-9EDD-4053-817A-3B25981AF3F2}" type="presParOf" srcId="{CC6BC088-1C9C-48D1-84A3-419ED1F8FFF2}" destId="{62518D37-69D2-4C8E-B2A1-2E6C60D4395E}" srcOrd="3" destOrd="0" presId="urn:microsoft.com/office/officeart/2005/8/layout/hierarchy3"/>
    <dgm:cxn modelId="{987290ED-E50F-4D10-98F0-17036D15A1D6}" type="presParOf" srcId="{CC6BC088-1C9C-48D1-84A3-419ED1F8FFF2}" destId="{35A1DC4F-05A3-4281-AF43-125EF80CC7FA}" srcOrd="4" destOrd="0" presId="urn:microsoft.com/office/officeart/2005/8/layout/hierarchy3"/>
    <dgm:cxn modelId="{6F7FAFA5-E0B9-4733-BF90-17C5C4296723}" type="presParOf" srcId="{CC6BC088-1C9C-48D1-84A3-419ED1F8FFF2}" destId="{670139E6-E36C-4D0E-9DB9-81505D84A104}" srcOrd="5" destOrd="0" presId="urn:microsoft.com/office/officeart/2005/8/layout/hierarchy3"/>
    <dgm:cxn modelId="{63F67E29-405F-46DC-BEA4-8796EB88DDCE}" type="presParOf" srcId="{36F19E48-3120-4650-A56B-D24F739FDB2F}" destId="{0CA16C42-132A-4C70-A19D-41E3DA0A92DD}" srcOrd="1" destOrd="0" presId="urn:microsoft.com/office/officeart/2005/8/layout/hierarchy3"/>
    <dgm:cxn modelId="{47489C87-EF36-4729-9662-7CA85C06A4BD}" type="presParOf" srcId="{0CA16C42-132A-4C70-A19D-41E3DA0A92DD}" destId="{929516B9-334F-4E75-BBA1-30F0DD867FB6}" srcOrd="0" destOrd="0" presId="urn:microsoft.com/office/officeart/2005/8/layout/hierarchy3"/>
    <dgm:cxn modelId="{4FD532BB-572E-43E7-817A-5B6B040C9FD1}" type="presParOf" srcId="{929516B9-334F-4E75-BBA1-30F0DD867FB6}" destId="{F551C18B-05E3-4244-B66F-58FBAF8C54F1}" srcOrd="0" destOrd="0" presId="urn:microsoft.com/office/officeart/2005/8/layout/hierarchy3"/>
    <dgm:cxn modelId="{A5F1BF26-D85E-4209-AEC9-8D5B48255926}" type="presParOf" srcId="{929516B9-334F-4E75-BBA1-30F0DD867FB6}" destId="{06185688-9C1A-4B3C-BD57-FD0043A1E784}" srcOrd="1" destOrd="0" presId="urn:microsoft.com/office/officeart/2005/8/layout/hierarchy3"/>
    <dgm:cxn modelId="{8C463BA0-3011-41E5-B5F8-F90C28277554}" type="presParOf" srcId="{0CA16C42-132A-4C70-A19D-41E3DA0A92DD}" destId="{3576BE4F-9D7E-47E7-9AD3-A56454193AAB}" srcOrd="1" destOrd="0" presId="urn:microsoft.com/office/officeart/2005/8/layout/hierarchy3"/>
    <dgm:cxn modelId="{CA466638-0E4A-482B-9781-CEEBE49B9185}" type="presParOf" srcId="{3576BE4F-9D7E-47E7-9AD3-A56454193AAB}" destId="{293CEF81-9D68-4318-96D6-6C60111E60AF}" srcOrd="0" destOrd="0" presId="urn:microsoft.com/office/officeart/2005/8/layout/hierarchy3"/>
    <dgm:cxn modelId="{F10F3D6A-8EC3-4352-A368-FF4F569E2934}" type="presParOf" srcId="{3576BE4F-9D7E-47E7-9AD3-A56454193AAB}" destId="{86850F49-548D-4B2B-B705-0DECE0D20F96}" srcOrd="1" destOrd="0" presId="urn:microsoft.com/office/officeart/2005/8/layout/hierarchy3"/>
    <dgm:cxn modelId="{68E375DE-317A-4DC5-8F2A-179C83A63CE1}" type="presParOf" srcId="{3576BE4F-9D7E-47E7-9AD3-A56454193AAB}" destId="{FC5CF016-C1E0-4676-BB3C-09A67E9B9838}" srcOrd="2" destOrd="0" presId="urn:microsoft.com/office/officeart/2005/8/layout/hierarchy3"/>
    <dgm:cxn modelId="{BF9AEEE7-8049-4AB2-A1E3-3959EC5548B6}" type="presParOf" srcId="{3576BE4F-9D7E-47E7-9AD3-A56454193AAB}" destId="{C88D6774-EB65-4A26-84D5-76B2C3AD064B}" srcOrd="3" destOrd="0" presId="urn:microsoft.com/office/officeart/2005/8/layout/hierarchy3"/>
    <dgm:cxn modelId="{D3044701-28AC-46A0-A50A-7643F2326774}" type="presParOf" srcId="{3576BE4F-9D7E-47E7-9AD3-A56454193AAB}" destId="{3C3BD099-73CC-48F6-8A8C-2F81AE7DF3D7}" srcOrd="4" destOrd="0" presId="urn:microsoft.com/office/officeart/2005/8/layout/hierarchy3"/>
    <dgm:cxn modelId="{7764BBB6-CCB1-4080-A9BE-53F8FBDF9650}" type="presParOf" srcId="{3576BE4F-9D7E-47E7-9AD3-A56454193AAB}" destId="{71007D3F-0A0A-4777-8149-2B74ABCDAA90}" srcOrd="5" destOrd="0" presId="urn:microsoft.com/office/officeart/2005/8/layout/hierarchy3"/>
    <dgm:cxn modelId="{6160A0DF-E1F1-41A3-A94D-695946C183C2}" type="presParOf" srcId="{3576BE4F-9D7E-47E7-9AD3-A56454193AAB}" destId="{4D90E47B-4266-4998-ADF5-CA8AD5C7C1DE}" srcOrd="6" destOrd="0" presId="urn:microsoft.com/office/officeart/2005/8/layout/hierarchy3"/>
    <dgm:cxn modelId="{F8EFD649-D324-4108-9261-CEDC91E1AD77}" type="presParOf" srcId="{3576BE4F-9D7E-47E7-9AD3-A56454193AAB}" destId="{957246F7-6DA4-4EA6-9883-F7C12E271915}" srcOrd="7" destOrd="0" presId="urn:microsoft.com/office/officeart/2005/8/layout/hierarchy3"/>
    <dgm:cxn modelId="{B903389F-9CD0-43F9-BB7E-7F9047486105}" type="presParOf" srcId="{36F19E48-3120-4650-A56B-D24F739FDB2F}" destId="{7A7B5BE3-AAC6-47EF-8C9C-9785A909E145}" srcOrd="2" destOrd="0" presId="urn:microsoft.com/office/officeart/2005/8/layout/hierarchy3"/>
    <dgm:cxn modelId="{3CF73CA9-9DC4-4B16-A516-831F4EECD97C}" type="presParOf" srcId="{7A7B5BE3-AAC6-47EF-8C9C-9785A909E145}" destId="{10685701-6E6B-458A-9510-FAADB32A66A7}" srcOrd="0" destOrd="0" presId="urn:microsoft.com/office/officeart/2005/8/layout/hierarchy3"/>
    <dgm:cxn modelId="{EA5A9370-5F3E-48AB-BE83-FA725B33D24D}" type="presParOf" srcId="{10685701-6E6B-458A-9510-FAADB32A66A7}" destId="{D08C2CF7-1E0B-4FBE-8928-233A632B29AF}" srcOrd="0" destOrd="0" presId="urn:microsoft.com/office/officeart/2005/8/layout/hierarchy3"/>
    <dgm:cxn modelId="{7C558E73-36E8-44CB-8273-9FDAF857F644}" type="presParOf" srcId="{10685701-6E6B-458A-9510-FAADB32A66A7}" destId="{DAEF9FE1-A440-435F-A3B7-FF3969697ACF}" srcOrd="1" destOrd="0" presId="urn:microsoft.com/office/officeart/2005/8/layout/hierarchy3"/>
    <dgm:cxn modelId="{DAB88A8A-8C3A-4E9A-8CC6-76577C55B4F9}" type="presParOf" srcId="{7A7B5BE3-AAC6-47EF-8C9C-9785A909E145}" destId="{19141DB5-04D3-484C-9E53-0A3DA9ECAD27}" srcOrd="1" destOrd="0" presId="urn:microsoft.com/office/officeart/2005/8/layout/hierarchy3"/>
    <dgm:cxn modelId="{85381B75-F432-40B0-939C-6864F325F7D6}" type="presParOf" srcId="{19141DB5-04D3-484C-9E53-0A3DA9ECAD27}" destId="{C4DB0237-9557-48E7-B160-C71873E1C844}" srcOrd="0" destOrd="0" presId="urn:microsoft.com/office/officeart/2005/8/layout/hierarchy3"/>
    <dgm:cxn modelId="{5E4E44F3-541F-4876-8CA8-728A772B3031}" type="presParOf" srcId="{19141DB5-04D3-484C-9E53-0A3DA9ECAD27}" destId="{FCE5D82F-BC7F-4BC8-AD6D-BB7747BD29D5}" srcOrd="1" destOrd="0" presId="urn:microsoft.com/office/officeart/2005/8/layout/hierarchy3"/>
    <dgm:cxn modelId="{0F0019AE-5BD0-4C4B-82AB-BE409282EEAC}" type="presParOf" srcId="{19141DB5-04D3-484C-9E53-0A3DA9ECAD27}" destId="{5D302F28-98A1-4E1C-B2CF-A5F01AD07007}" srcOrd="2" destOrd="0" presId="urn:microsoft.com/office/officeart/2005/8/layout/hierarchy3"/>
    <dgm:cxn modelId="{6693D8C2-DC26-49D5-A97D-E5AEABDA7086}" type="presParOf" srcId="{19141DB5-04D3-484C-9E53-0A3DA9ECAD27}" destId="{733D32E6-C60A-4CE3-A02B-8C5E2EC8B3EA}" srcOrd="3" destOrd="0" presId="urn:microsoft.com/office/officeart/2005/8/layout/hierarchy3"/>
    <dgm:cxn modelId="{346E64FF-4E17-4D6A-A4E7-7262F85DF374}" type="presParOf" srcId="{19141DB5-04D3-484C-9E53-0A3DA9ECAD27}" destId="{B4247799-56C4-43D7-994E-93463162A1AF}" srcOrd="4" destOrd="0" presId="urn:microsoft.com/office/officeart/2005/8/layout/hierarchy3"/>
    <dgm:cxn modelId="{FC750D3E-86FF-4B48-B49A-51745A9D25DA}" type="presParOf" srcId="{19141DB5-04D3-484C-9E53-0A3DA9ECAD27}" destId="{4F5B5538-4C65-43B3-A06D-0FDCF7B7CEF6}" srcOrd="5" destOrd="0" presId="urn:microsoft.com/office/officeart/2005/8/layout/hierarchy3"/>
    <dgm:cxn modelId="{AE99E822-D34C-46FB-B1BE-CB246A82C184}" type="presParOf" srcId="{36F19E48-3120-4650-A56B-D24F739FDB2F}" destId="{06F1E1D5-D9EA-4400-9CC9-387E2DA31650}" srcOrd="3" destOrd="0" presId="urn:microsoft.com/office/officeart/2005/8/layout/hierarchy3"/>
    <dgm:cxn modelId="{80E977CB-2737-481B-BE46-C5841166F3EF}" type="presParOf" srcId="{06F1E1D5-D9EA-4400-9CC9-387E2DA31650}" destId="{AC87EA08-EF8A-475B-BF57-E7EEAACA85E6}" srcOrd="0" destOrd="0" presId="urn:microsoft.com/office/officeart/2005/8/layout/hierarchy3"/>
    <dgm:cxn modelId="{76C773D7-4C43-415F-A8F3-97EF23577667}" type="presParOf" srcId="{AC87EA08-EF8A-475B-BF57-E7EEAACA85E6}" destId="{97CFDDBB-FD6D-4AE5-9027-D61F89BDA764}" srcOrd="0" destOrd="0" presId="urn:microsoft.com/office/officeart/2005/8/layout/hierarchy3"/>
    <dgm:cxn modelId="{E4ADAE66-5F2B-4228-9545-C824DBB730EF}" type="presParOf" srcId="{AC87EA08-EF8A-475B-BF57-E7EEAACA85E6}" destId="{B60E612E-A0E8-4BED-A7A1-F8F84B82BBC8}" srcOrd="1" destOrd="0" presId="urn:microsoft.com/office/officeart/2005/8/layout/hierarchy3"/>
    <dgm:cxn modelId="{C8CA66B2-BD07-49C8-BE7C-B2DAEB9C1700}" type="presParOf" srcId="{06F1E1D5-D9EA-4400-9CC9-387E2DA31650}" destId="{925A4A57-DEF2-4876-BA1E-BD78A93547E6}" srcOrd="1" destOrd="0" presId="urn:microsoft.com/office/officeart/2005/8/layout/hierarchy3"/>
    <dgm:cxn modelId="{F934D9F7-E5FD-4581-ADD0-D198C9FA192A}" type="presParOf" srcId="{925A4A57-DEF2-4876-BA1E-BD78A93547E6}" destId="{D5362E76-8237-42D8-ADE8-7543A2DC3CBA}" srcOrd="0" destOrd="0" presId="urn:microsoft.com/office/officeart/2005/8/layout/hierarchy3"/>
    <dgm:cxn modelId="{E1B1D401-9B77-48D2-A21E-C974220532D2}" type="presParOf" srcId="{925A4A57-DEF2-4876-BA1E-BD78A93547E6}" destId="{41E46124-54BB-4D3F-B41D-418E4DE8B842}" srcOrd="1" destOrd="0" presId="urn:microsoft.com/office/officeart/2005/8/layout/hierarchy3"/>
    <dgm:cxn modelId="{12155D47-E886-44A3-BAF1-FDCFFF7A545D}" type="presParOf" srcId="{925A4A57-DEF2-4876-BA1E-BD78A93547E6}" destId="{AD35A87F-D902-4BCE-8416-25604E7DD3F4}" srcOrd="2" destOrd="0" presId="urn:microsoft.com/office/officeart/2005/8/layout/hierarchy3"/>
    <dgm:cxn modelId="{507210C6-F72E-4545-98A8-96A2179BB86C}" type="presParOf" srcId="{925A4A57-DEF2-4876-BA1E-BD78A93547E6}" destId="{B109DE30-845A-45F5-8E15-833919F74F13}" srcOrd="3" destOrd="0" presId="urn:microsoft.com/office/officeart/2005/8/layout/hierarchy3"/>
    <dgm:cxn modelId="{7159D6A1-6958-4EA0-BB36-A0211B047C65}" type="presParOf" srcId="{925A4A57-DEF2-4876-BA1E-BD78A93547E6}" destId="{FD0C13A5-E72E-43A1-B756-C758E2B377D5}" srcOrd="4" destOrd="0" presId="urn:microsoft.com/office/officeart/2005/8/layout/hierarchy3"/>
    <dgm:cxn modelId="{9EB179B9-646E-4BD6-9179-294C70E5DF8D}" type="presParOf" srcId="{925A4A57-DEF2-4876-BA1E-BD78A93547E6}" destId="{21D6B769-6A56-4D6D-8A75-72534D27CDA1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69C4D-9E9F-4513-B0DB-FC50CBF4C0B4}">
      <dsp:nvSpPr>
        <dsp:cNvPr id="0" name=""/>
        <dsp:cNvSpPr/>
      </dsp:nvSpPr>
      <dsp:spPr>
        <a:xfrm>
          <a:off x="4446" y="551353"/>
          <a:ext cx="2199381" cy="865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объектам инвестирования</a:t>
          </a:r>
          <a:endParaRPr lang="ru-RU" sz="1800" kern="1200" dirty="0"/>
        </a:p>
      </dsp:txBody>
      <dsp:txXfrm>
        <a:off x="29809" y="576716"/>
        <a:ext cx="2148655" cy="815225"/>
      </dsp:txXfrm>
    </dsp:sp>
    <dsp:sp modelId="{7C1A6946-6A99-4AAC-9627-1ECC25578A33}">
      <dsp:nvSpPr>
        <dsp:cNvPr id="0" name=""/>
        <dsp:cNvSpPr/>
      </dsp:nvSpPr>
      <dsp:spPr>
        <a:xfrm>
          <a:off x="224384" y="1417305"/>
          <a:ext cx="219938" cy="61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369"/>
              </a:lnTo>
              <a:lnTo>
                <a:pt x="219938" y="610369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0B071-A67A-47A8-A083-9A628C20C278}">
      <dsp:nvSpPr>
        <dsp:cNvPr id="0" name=""/>
        <dsp:cNvSpPr/>
      </dsp:nvSpPr>
      <dsp:spPr>
        <a:xfrm>
          <a:off x="444322" y="1620761"/>
          <a:ext cx="1994498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Реальные (в физические активы)</a:t>
          </a:r>
          <a:endParaRPr lang="ru-RU" sz="1800" kern="1200" dirty="0"/>
        </a:p>
      </dsp:txBody>
      <dsp:txXfrm>
        <a:off x="468158" y="1644597"/>
        <a:ext cx="1946826" cy="766153"/>
      </dsp:txXfrm>
    </dsp:sp>
    <dsp:sp modelId="{1C1A1015-9C78-4C1C-8703-B65B167C50DB}">
      <dsp:nvSpPr>
        <dsp:cNvPr id="0" name=""/>
        <dsp:cNvSpPr/>
      </dsp:nvSpPr>
      <dsp:spPr>
        <a:xfrm>
          <a:off x="224384" y="1417305"/>
          <a:ext cx="219938" cy="162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7651"/>
              </a:lnTo>
              <a:lnTo>
                <a:pt x="219938" y="162765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18D37-69D2-4C8E-B2A1-2E6C60D4395E}">
      <dsp:nvSpPr>
        <dsp:cNvPr id="0" name=""/>
        <dsp:cNvSpPr/>
      </dsp:nvSpPr>
      <dsp:spPr>
        <a:xfrm>
          <a:off x="444322" y="2638044"/>
          <a:ext cx="2010553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Финансовые (портфельные)</a:t>
          </a:r>
          <a:endParaRPr lang="ru-RU" sz="1800" kern="1200" dirty="0"/>
        </a:p>
      </dsp:txBody>
      <dsp:txXfrm>
        <a:off x="468158" y="2661880"/>
        <a:ext cx="1962881" cy="766153"/>
      </dsp:txXfrm>
    </dsp:sp>
    <dsp:sp modelId="{35A1DC4F-05A3-4281-AF43-125EF80CC7FA}">
      <dsp:nvSpPr>
        <dsp:cNvPr id="0" name=""/>
        <dsp:cNvSpPr/>
      </dsp:nvSpPr>
      <dsp:spPr>
        <a:xfrm>
          <a:off x="224384" y="1417305"/>
          <a:ext cx="219938" cy="264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934"/>
              </a:lnTo>
              <a:lnTo>
                <a:pt x="219938" y="264493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139E6-E36C-4D0E-9DB9-81505D84A104}">
      <dsp:nvSpPr>
        <dsp:cNvPr id="0" name=""/>
        <dsp:cNvSpPr/>
      </dsp:nvSpPr>
      <dsp:spPr>
        <a:xfrm>
          <a:off x="444322" y="3655326"/>
          <a:ext cx="1994498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Инвестиции в нематериальные активы</a:t>
          </a:r>
          <a:endParaRPr lang="ru-RU" sz="1800" kern="1200" dirty="0"/>
        </a:p>
      </dsp:txBody>
      <dsp:txXfrm>
        <a:off x="468158" y="3679162"/>
        <a:ext cx="1946826" cy="766153"/>
      </dsp:txXfrm>
    </dsp:sp>
    <dsp:sp modelId="{F551C18B-05E3-4244-B66F-58FBAF8C54F1}">
      <dsp:nvSpPr>
        <dsp:cNvPr id="0" name=""/>
        <dsp:cNvSpPr/>
      </dsp:nvSpPr>
      <dsp:spPr>
        <a:xfrm>
          <a:off x="2610740" y="535858"/>
          <a:ext cx="2338480" cy="968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формам собственности, инвестируемого объекта</a:t>
          </a:r>
          <a:endParaRPr lang="ru-RU" sz="1800" kern="1200" dirty="0"/>
        </a:p>
      </dsp:txBody>
      <dsp:txXfrm>
        <a:off x="2639095" y="564213"/>
        <a:ext cx="2281770" cy="911392"/>
      </dsp:txXfrm>
    </dsp:sp>
    <dsp:sp modelId="{293CEF81-9D68-4318-96D6-6C60111E60AF}">
      <dsp:nvSpPr>
        <dsp:cNvPr id="0" name=""/>
        <dsp:cNvSpPr/>
      </dsp:nvSpPr>
      <dsp:spPr>
        <a:xfrm>
          <a:off x="2844588" y="1503961"/>
          <a:ext cx="233848" cy="48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762"/>
              </a:lnTo>
              <a:lnTo>
                <a:pt x="233848" y="48776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50F49-548D-4B2B-B705-0DECE0D20F96}">
      <dsp:nvSpPr>
        <dsp:cNvPr id="0" name=""/>
        <dsp:cNvSpPr/>
      </dsp:nvSpPr>
      <dsp:spPr>
        <a:xfrm>
          <a:off x="3078436" y="1722912"/>
          <a:ext cx="1847241" cy="537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Частные</a:t>
          </a:r>
          <a:endParaRPr lang="ru-RU" sz="1800" kern="1200" dirty="0"/>
        </a:p>
      </dsp:txBody>
      <dsp:txXfrm>
        <a:off x="3094182" y="1738658"/>
        <a:ext cx="1815749" cy="506129"/>
      </dsp:txXfrm>
    </dsp:sp>
    <dsp:sp modelId="{FC5CF016-C1E0-4676-BB3C-09A67E9B9838}">
      <dsp:nvSpPr>
        <dsp:cNvPr id="0" name=""/>
        <dsp:cNvSpPr/>
      </dsp:nvSpPr>
      <dsp:spPr>
        <a:xfrm>
          <a:off x="2844588" y="1503961"/>
          <a:ext cx="233848" cy="1289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788"/>
              </a:lnTo>
              <a:lnTo>
                <a:pt x="233848" y="128978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D6774-EB65-4A26-84D5-76B2C3AD064B}">
      <dsp:nvSpPr>
        <dsp:cNvPr id="0" name=""/>
        <dsp:cNvSpPr/>
      </dsp:nvSpPr>
      <dsp:spPr>
        <a:xfrm>
          <a:off x="3078436" y="2463991"/>
          <a:ext cx="1799284" cy="659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Государственные</a:t>
          </a:r>
          <a:endParaRPr lang="ru-RU" sz="1800" kern="1200" dirty="0"/>
        </a:p>
      </dsp:txBody>
      <dsp:txXfrm>
        <a:off x="3097753" y="2483308"/>
        <a:ext cx="1760650" cy="620882"/>
      </dsp:txXfrm>
    </dsp:sp>
    <dsp:sp modelId="{3C3BD099-73CC-48F6-8A8C-2F81AE7DF3D7}">
      <dsp:nvSpPr>
        <dsp:cNvPr id="0" name=""/>
        <dsp:cNvSpPr/>
      </dsp:nvSpPr>
      <dsp:spPr>
        <a:xfrm>
          <a:off x="2844588" y="1503961"/>
          <a:ext cx="233848" cy="2074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4572"/>
              </a:lnTo>
              <a:lnTo>
                <a:pt x="233848" y="207457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07D3F-0A0A-4777-8149-2B74ABCDAA90}">
      <dsp:nvSpPr>
        <dsp:cNvPr id="0" name=""/>
        <dsp:cNvSpPr/>
      </dsp:nvSpPr>
      <dsp:spPr>
        <a:xfrm>
          <a:off x="3078436" y="3326964"/>
          <a:ext cx="1854533" cy="503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Иностранные</a:t>
          </a:r>
          <a:endParaRPr lang="ru-RU" sz="1800" kern="1200" dirty="0"/>
        </a:p>
      </dsp:txBody>
      <dsp:txXfrm>
        <a:off x="3093172" y="3341700"/>
        <a:ext cx="1825061" cy="473667"/>
      </dsp:txXfrm>
    </dsp:sp>
    <dsp:sp modelId="{4D90E47B-4266-4998-ADF5-CA8AD5C7C1DE}">
      <dsp:nvSpPr>
        <dsp:cNvPr id="0" name=""/>
        <dsp:cNvSpPr/>
      </dsp:nvSpPr>
      <dsp:spPr>
        <a:xfrm>
          <a:off x="2844588" y="1503961"/>
          <a:ext cx="233848" cy="278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844"/>
              </a:lnTo>
              <a:lnTo>
                <a:pt x="233848" y="278584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246F7-6DA4-4EA6-9883-F7C12E271915}">
      <dsp:nvSpPr>
        <dsp:cNvPr id="0" name=""/>
        <dsp:cNvSpPr/>
      </dsp:nvSpPr>
      <dsp:spPr>
        <a:xfrm>
          <a:off x="3078436" y="4033560"/>
          <a:ext cx="1854533" cy="512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Совместные</a:t>
          </a:r>
          <a:endParaRPr lang="ru-RU" sz="1800" kern="1200" dirty="0"/>
        </a:p>
      </dsp:txBody>
      <dsp:txXfrm>
        <a:off x="3093446" y="4048570"/>
        <a:ext cx="1824513" cy="482470"/>
      </dsp:txXfrm>
    </dsp:sp>
    <dsp:sp modelId="{D08C2CF7-1E0B-4FBE-8928-233A632B29AF}">
      <dsp:nvSpPr>
        <dsp:cNvPr id="0" name=""/>
        <dsp:cNvSpPr/>
      </dsp:nvSpPr>
      <dsp:spPr>
        <a:xfrm>
          <a:off x="5356133" y="551353"/>
          <a:ext cx="2852785" cy="963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продолжительности инвестировании капитала</a:t>
          </a:r>
          <a:endParaRPr lang="ru-RU" sz="1800" kern="1200" dirty="0"/>
        </a:p>
      </dsp:txBody>
      <dsp:txXfrm>
        <a:off x="5384354" y="579574"/>
        <a:ext cx="2796343" cy="907103"/>
      </dsp:txXfrm>
    </dsp:sp>
    <dsp:sp modelId="{C4DB0237-9557-48E7-B160-C71873E1C844}">
      <dsp:nvSpPr>
        <dsp:cNvPr id="0" name=""/>
        <dsp:cNvSpPr/>
      </dsp:nvSpPr>
      <dsp:spPr>
        <a:xfrm>
          <a:off x="5641412" y="1514899"/>
          <a:ext cx="285278" cy="61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369"/>
              </a:lnTo>
              <a:lnTo>
                <a:pt x="285278" y="610369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5D82F-BC7F-4BC8-AD6D-BB7747BD29D5}">
      <dsp:nvSpPr>
        <dsp:cNvPr id="0" name=""/>
        <dsp:cNvSpPr/>
      </dsp:nvSpPr>
      <dsp:spPr>
        <a:xfrm>
          <a:off x="5926690" y="1718355"/>
          <a:ext cx="1965005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Краткосрочные (до 1года)</a:t>
          </a:r>
          <a:endParaRPr lang="ru-RU" sz="1800" kern="1200" dirty="0"/>
        </a:p>
      </dsp:txBody>
      <dsp:txXfrm>
        <a:off x="5950526" y="1742191"/>
        <a:ext cx="1917333" cy="766153"/>
      </dsp:txXfrm>
    </dsp:sp>
    <dsp:sp modelId="{5D302F28-98A1-4E1C-B2CF-A5F01AD07007}">
      <dsp:nvSpPr>
        <dsp:cNvPr id="0" name=""/>
        <dsp:cNvSpPr/>
      </dsp:nvSpPr>
      <dsp:spPr>
        <a:xfrm>
          <a:off x="5641412" y="1514899"/>
          <a:ext cx="285278" cy="1627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7651"/>
              </a:lnTo>
              <a:lnTo>
                <a:pt x="285278" y="162765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D32E6-C60A-4CE3-A02B-8C5E2EC8B3EA}">
      <dsp:nvSpPr>
        <dsp:cNvPr id="0" name=""/>
        <dsp:cNvSpPr/>
      </dsp:nvSpPr>
      <dsp:spPr>
        <a:xfrm>
          <a:off x="5926690" y="2735638"/>
          <a:ext cx="2020254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Среднесрочные (1-3 года)</a:t>
          </a:r>
          <a:endParaRPr lang="ru-RU" sz="1800" kern="1200" dirty="0"/>
        </a:p>
      </dsp:txBody>
      <dsp:txXfrm>
        <a:off x="5950526" y="2759474"/>
        <a:ext cx="1972582" cy="766153"/>
      </dsp:txXfrm>
    </dsp:sp>
    <dsp:sp modelId="{B4247799-56C4-43D7-994E-93463162A1AF}">
      <dsp:nvSpPr>
        <dsp:cNvPr id="0" name=""/>
        <dsp:cNvSpPr/>
      </dsp:nvSpPr>
      <dsp:spPr>
        <a:xfrm>
          <a:off x="5641412" y="1514899"/>
          <a:ext cx="285278" cy="264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934"/>
              </a:lnTo>
              <a:lnTo>
                <a:pt x="285278" y="264493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B5538-4C65-43B3-A06D-0FDCF7B7CEF6}">
      <dsp:nvSpPr>
        <dsp:cNvPr id="0" name=""/>
        <dsp:cNvSpPr/>
      </dsp:nvSpPr>
      <dsp:spPr>
        <a:xfrm>
          <a:off x="5926690" y="3752920"/>
          <a:ext cx="1992636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Долгосрочные (от 3-х лет)</a:t>
          </a:r>
          <a:endParaRPr lang="ru-RU" sz="1800" kern="1200" dirty="0"/>
        </a:p>
      </dsp:txBody>
      <dsp:txXfrm>
        <a:off x="5950526" y="3776756"/>
        <a:ext cx="1944964" cy="766153"/>
      </dsp:txXfrm>
    </dsp:sp>
    <dsp:sp modelId="{97CFDDBB-FD6D-4AE5-9027-D61F89BDA764}">
      <dsp:nvSpPr>
        <dsp:cNvPr id="0" name=""/>
        <dsp:cNvSpPr/>
      </dsp:nvSpPr>
      <dsp:spPr>
        <a:xfrm>
          <a:off x="8511206" y="549318"/>
          <a:ext cx="2584532" cy="9507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степени инвестиционного риска</a:t>
          </a:r>
          <a:endParaRPr lang="ru-RU" sz="1800" kern="1200" dirty="0"/>
        </a:p>
      </dsp:txBody>
      <dsp:txXfrm>
        <a:off x="8539052" y="577164"/>
        <a:ext cx="2528840" cy="895043"/>
      </dsp:txXfrm>
    </dsp:sp>
    <dsp:sp modelId="{D5362E76-8237-42D8-ADE8-7543A2DC3CBA}">
      <dsp:nvSpPr>
        <dsp:cNvPr id="0" name=""/>
        <dsp:cNvSpPr/>
      </dsp:nvSpPr>
      <dsp:spPr>
        <a:xfrm>
          <a:off x="8769660" y="1500054"/>
          <a:ext cx="363078" cy="612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404"/>
              </a:lnTo>
              <a:lnTo>
                <a:pt x="363078" y="61240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46124-54BB-4D3F-B41D-418E4DE8B842}">
      <dsp:nvSpPr>
        <dsp:cNvPr id="0" name=""/>
        <dsp:cNvSpPr/>
      </dsp:nvSpPr>
      <dsp:spPr>
        <a:xfrm>
          <a:off x="9132738" y="1705545"/>
          <a:ext cx="1895211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низкой степенью риска</a:t>
          </a:r>
          <a:endParaRPr lang="ru-RU" sz="1800" kern="1200" dirty="0"/>
        </a:p>
      </dsp:txBody>
      <dsp:txXfrm>
        <a:off x="9156574" y="1729381"/>
        <a:ext cx="1847539" cy="766153"/>
      </dsp:txXfrm>
    </dsp:sp>
    <dsp:sp modelId="{AD35A87F-D902-4BCE-8416-25604E7DD3F4}">
      <dsp:nvSpPr>
        <dsp:cNvPr id="0" name=""/>
        <dsp:cNvSpPr/>
      </dsp:nvSpPr>
      <dsp:spPr>
        <a:xfrm>
          <a:off x="8769660" y="1500054"/>
          <a:ext cx="363078" cy="162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686"/>
              </a:lnTo>
              <a:lnTo>
                <a:pt x="363078" y="1629686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9DE30-845A-45F5-8E15-833919F74F13}">
      <dsp:nvSpPr>
        <dsp:cNvPr id="0" name=""/>
        <dsp:cNvSpPr/>
      </dsp:nvSpPr>
      <dsp:spPr>
        <a:xfrm>
          <a:off x="9132738" y="2722828"/>
          <a:ext cx="1895042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 средней степенью риска</a:t>
          </a:r>
          <a:endParaRPr lang="ru-RU" sz="1800" kern="1200" dirty="0"/>
        </a:p>
      </dsp:txBody>
      <dsp:txXfrm>
        <a:off x="9156574" y="2746664"/>
        <a:ext cx="1847370" cy="766153"/>
      </dsp:txXfrm>
    </dsp:sp>
    <dsp:sp modelId="{FD0C13A5-E72E-43A1-B756-C758E2B377D5}">
      <dsp:nvSpPr>
        <dsp:cNvPr id="0" name=""/>
        <dsp:cNvSpPr/>
      </dsp:nvSpPr>
      <dsp:spPr>
        <a:xfrm>
          <a:off x="8769660" y="1500054"/>
          <a:ext cx="363078" cy="2646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969"/>
              </a:lnTo>
              <a:lnTo>
                <a:pt x="363078" y="2646969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6B769-6A56-4D6D-8A75-72534D27CDA1}">
      <dsp:nvSpPr>
        <dsp:cNvPr id="0" name=""/>
        <dsp:cNvSpPr/>
      </dsp:nvSpPr>
      <dsp:spPr>
        <a:xfrm>
          <a:off x="9132738" y="3740110"/>
          <a:ext cx="1840444" cy="813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высокой степенью риска</a:t>
          </a:r>
          <a:endParaRPr lang="ru-RU" sz="1800" kern="1200" dirty="0"/>
        </a:p>
      </dsp:txBody>
      <dsp:txXfrm>
        <a:off x="9156574" y="3763946"/>
        <a:ext cx="1792772" cy="76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9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917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2230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247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29144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1120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460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594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799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657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57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836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361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92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56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D294-8DDC-497C-83C6-24A186EA8C98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FCCA53-7B69-4532-B493-B1DC97EFBF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32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0489" y="282222"/>
            <a:ext cx="10260475" cy="6366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Технико-экономическое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обоснование в проектах реконструкции зданий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застройки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Разработчик – доцент кафедры «Городского строительства и хозяйства»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Тимошенко М.С.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4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755175"/>
            <a:ext cx="9826388" cy="5809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Рыночная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инвестиционная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стоимость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Рыночная </a:t>
            </a:r>
            <a:r>
              <a:rPr lang="ru-RU" dirty="0"/>
              <a:t>стоимость объекта - это мера того, сколько гипотетический типичный покупатель готов заплатить за оцениваемую недвижимость.</a:t>
            </a:r>
            <a:endParaRPr lang="ru-RU" b="1" dirty="0"/>
          </a:p>
          <a:p>
            <a:r>
              <a:rPr lang="ru-RU" dirty="0"/>
              <a:t>В теории оценки недвижимости различаются понятия стоимости и цены. Под ценой понимают фактически заплаченную сумму за приобретенные объекты в прошлых сделках; кроме того, под ценой также понимают денежную сумму, которую желает получить продавец за объект недвижимости, выставленный на текущую продажу. Цены прошлых сделок и цены продавца могут не отражать обоснованную меру стоимости - рыночную стоимость недвижимости на дату ее оценки.</a:t>
            </a:r>
            <a:endParaRPr lang="ru-RU" b="1" dirty="0"/>
          </a:p>
          <a:p>
            <a:r>
              <a:rPr lang="ru-RU" dirty="0"/>
              <a:t>Рыночная стоимость недвижимости - базовое, опорное понятие теории (и практики) оценки недвижимости. В соответствии с статьей 3 </a:t>
            </a:r>
            <a:r>
              <a:rPr lang="ru-RU" dirty="0" smtClean="0"/>
              <a:t>ФЗ </a:t>
            </a:r>
            <a:r>
              <a:rPr lang="ru-RU" dirty="0"/>
              <a:t>от 29.07.1998 № 135-ФЗ «Об оценочной деятельности в Российской Федерации» «под рыночной стоимостью объекта оценки понимается наиболее вероятная цена, по которой данный объект оценки может быть отчужден на открытом рынке в условиях конкуренции, когда стороны сделки действуют разумно, располагая всей необходимой информацией, а на величине цены сделки не отражаются какие-либо чрезвычайные обстоятельства, то есть когда: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54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755175"/>
            <a:ext cx="9921922" cy="58366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- одна </a:t>
            </a:r>
            <a:r>
              <a:rPr lang="ru-RU" dirty="0"/>
              <a:t>из сторон сделки не обязана отчуждать объект оценки, а другая сторона не обязана принимать исполнение;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стороны </a:t>
            </a:r>
            <a:r>
              <a:rPr lang="ru-RU" dirty="0"/>
              <a:t>сделки хорошо осведомлены о предмете сделки и действуют в своих интересах;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объект </a:t>
            </a:r>
            <a:r>
              <a:rPr lang="ru-RU" dirty="0"/>
              <a:t>оценки представлен на открытом рынке посредством публичной оферты, типичной для аналогичных объектов оценки;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цена </a:t>
            </a:r>
            <a:r>
              <a:rPr lang="ru-RU" dirty="0"/>
              <a:t>сделки представляет собой разумное вознаграждение за объект оценки и принуждения к совершению сделки в отношении сторон сделки с чьей-либо стороны не было;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 smtClean="0"/>
              <a:t>- платеж </a:t>
            </a:r>
            <a:r>
              <a:rPr lang="ru-RU" dirty="0"/>
              <a:t>за объект оценки выражен в денежной форме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Иными словами,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рыночная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стоимость - </a:t>
            </a:r>
            <a:r>
              <a:rPr lang="ru-RU" dirty="0" smtClean="0"/>
              <a:t>это </a:t>
            </a:r>
            <a:r>
              <a:rPr lang="ru-RU" dirty="0"/>
              <a:t>наиболее вероятная предполагаемая цена, по которой объект недвижимости может переходить из рук продавца, желающего ее продать, к покупателю, желающему ее прибрести, когда один из них не подвергается принуждению продать объект недвижимости, а другой - принуждению его купить.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83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38300" y="728663"/>
            <a:ext cx="9880600" cy="5699125"/>
          </a:xfrm>
        </p:spPr>
        <p:txBody>
          <a:bodyPr/>
          <a:lstStyle/>
          <a:p>
            <a:r>
              <a:rPr lang="ru-RU" dirty="0"/>
              <a:t>Понятие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инвестиционной стоимости </a:t>
            </a:r>
            <a:r>
              <a:rPr lang="ru-RU" dirty="0"/>
              <a:t>недвижимости отражено в Приказе МЭРТ РФ N 255 от 20 июля 2007 г. «Об утверждении федерального стандарта оценки «Цель оценки и виды стоимости (ФСО 2)», в соответствии с которым, при определении инвестиционной стоимости объекта оценки определяется стоимость для конкретного лица или группы лиц при установленных данным лицом (лицами) инвестиционных целях использования объекта оценки.</a:t>
            </a:r>
            <a:endParaRPr lang="ru-RU" b="1" dirty="0"/>
          </a:p>
          <a:p>
            <a:r>
              <a:rPr lang="ru-RU" dirty="0"/>
              <a:t>При определении инвестиционной стоимости, в отличие от определения рыночной стоимости, учет возможности отчуждения по инвестиционной стоимости на открытом рынке не </a:t>
            </a:r>
            <a:r>
              <a:rPr lang="ru-RU" dirty="0" smtClean="0"/>
              <a:t>обязателен.</a:t>
            </a:r>
            <a:endParaRPr lang="ru-RU" b="1" dirty="0"/>
          </a:p>
          <a:p>
            <a:r>
              <a:rPr lang="ru-RU" dirty="0"/>
              <a:t>Иными </a:t>
            </a:r>
            <a:r>
              <a:rPr lang="ru-RU" dirty="0" smtClean="0"/>
              <a:t>словами,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инвестиционная стоимость </a:t>
            </a:r>
            <a:r>
              <a:rPr lang="ru-RU" dirty="0"/>
              <a:t>- это конкретная стоимость оцениваемого объекта недвижимости для конкретного инвестора, исходя из его пристрастий и личных инвестиционных целей. Может существовать множество весомых причин, по которым инвестиционная стоимость объекта недвижимости для данного конкретного потенциального владельца не будет совпадать с его рыночной стоимостью. В число таких причин входят: различия в оценках разными инвесторами будущей доходности объекта недвижимости; несовпадение в их оценках уровней риска; в налоговом статусе, в субъективных предпочтениях инвесторов и </a:t>
            </a:r>
            <a:r>
              <a:rPr lang="ru-RU" dirty="0" smtClean="0"/>
              <a:t>т.п.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20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65027" y="714044"/>
            <a:ext cx="10031104" cy="5987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Вещественные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рыночные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организационно-правовые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особенности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как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потенциального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объекта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инвестиций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Особенности </a:t>
            </a:r>
            <a:r>
              <a:rPr lang="ru-RU" dirty="0"/>
              <a:t>недвижимости как потенциального объекта инвестиций можно подразделить на три </a:t>
            </a:r>
            <a:r>
              <a:rPr lang="ru-RU" dirty="0" smtClean="0"/>
              <a:t>группы:</a:t>
            </a:r>
            <a:endParaRPr lang="ru-RU" b="1" dirty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Фундаментальные </a:t>
            </a:r>
            <a:r>
              <a:rPr lang="ru-RU" dirty="0"/>
              <a:t>особенности - особенности природно-вещественного, физического, материального происхождения: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 err="1"/>
              <a:t>иммобильность</a:t>
            </a:r>
            <a:r>
              <a:rPr lang="ru-RU" dirty="0"/>
              <a:t> объекта недвижимости;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уникальность каждого объекта;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долговечность, стабильность объекта (для земельных участков эта особенность трансформируется в бессрочность, вечность земли);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дефицитность (причем с тенденцией к росту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Особенности </a:t>
            </a:r>
            <a:r>
              <a:rPr lang="ru-RU" dirty="0"/>
              <a:t>объекта недвижимости как собственно рыночного объекта - товара: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специфика оборота (через оборот прав);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специфика жизненного цикла;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несовпадение тенденций изменения стоимости компонентов недвижимости - земли и ее улучшений (зданий и сооружений);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подверженность рыночной и инвестиционной стоимости недвижимости влиянию финансирования в различных формах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71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7857" y="696035"/>
            <a:ext cx="9716755" cy="588218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подверженность рыночной и инвестиционной стоимости недвижимости влиянию финансирования в различных формах</a:t>
            </a:r>
            <a:r>
              <a:rPr lang="ru-RU" dirty="0" smtClean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- низкая </a:t>
            </a:r>
            <a:r>
              <a:rPr lang="ru-RU" dirty="0"/>
              <a:t>ликвидность;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незначительная эластичность предложения</a:t>
            </a:r>
            <a:r>
              <a:rPr lang="ru-RU" dirty="0" smtClean="0"/>
              <a:t>.</a:t>
            </a:r>
          </a:p>
          <a:p>
            <a:r>
              <a:rPr lang="ru-RU" dirty="0"/>
              <a:t>3. </a:t>
            </a:r>
            <a:r>
              <a:rPr lang="ru-RU" dirty="0" smtClean="0"/>
              <a:t>Организационно-правовые </a:t>
            </a:r>
            <a:r>
              <a:rPr lang="ru-RU" dirty="0"/>
              <a:t>особенности объектов недвижимости: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раздельность (делимость) прав на недвижимость;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особенности налогообложения объектов недвижимости;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необходимость профессионального менеджмента.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81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436" y="746940"/>
            <a:ext cx="9894176" cy="454063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Основные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инвестиционные характеристики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5" y="1392071"/>
            <a:ext cx="9648967" cy="51861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</a:t>
            </a:r>
            <a:r>
              <a:rPr lang="ru-RU" dirty="0"/>
              <a:t>основным инвестиционным характеристикам недвижимости, к таким особенностям недвижимости, которые являются наиболее важными для инвестора и требуют анализа и учета, относятся: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относительная стабильность </a:t>
            </a:r>
            <a:r>
              <a:rPr lang="ru-RU" dirty="0"/>
              <a:t>потока доходов;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значительная зависимость основных параметров недвижимости от эффективности инвестиционного менеджмента;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антиинфляционная устойчивость;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повышенный уровень риска;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отрицательная корреляция инвестиционной доходности недвижимости и доходности имущества других видов (например, финансовых активов</a:t>
            </a:r>
            <a:r>
              <a:rPr lang="ru-RU" dirty="0" smtClean="0"/>
              <a:t>).</a:t>
            </a: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Основные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особенности рынка недвижимости: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1</a:t>
            </a:r>
            <a:r>
              <a:rPr lang="ru-RU" dirty="0"/>
              <a:t>. Рыночные сделки с недвижимостью затрагивают имущественные права собственников недвижимости в широком спектре, которые могут меняться в зависимости от конкретного объекта недвижимости; каждая сделка с недвижимостью включает значительное число юридических формальностей и соответственно значительный объем сопутствующих документов</a:t>
            </a:r>
            <a:r>
              <a:rPr lang="ru-RU" dirty="0" smtClean="0"/>
              <a:t>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1" y="796118"/>
            <a:ext cx="9689911" cy="5713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2</a:t>
            </a:r>
            <a:r>
              <a:rPr lang="ru-RU" dirty="0"/>
              <a:t>. Финансирование сделок с недвижимостью может жестко ограничивать свободное конкурентное функционирование рынка недвижимости;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3</a:t>
            </a:r>
            <a:r>
              <a:rPr lang="ru-RU" dirty="0"/>
              <a:t>. Информация о состоянии рынка недвижимости характеризуется недостаточностью степени достоверности и своевременности, неполнотой объема, что существенно увеличивает риски инвесторов и вызывает снижение их активности;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4</a:t>
            </a:r>
            <a:r>
              <a:rPr lang="ru-RU" dirty="0"/>
              <a:t>. Недвижимость в отличие от другого рыночного объекта практически невозможно корректно стандартизировать (унифицировать), сортировать и, как следствие, покупать и продавать по образцам;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5</a:t>
            </a:r>
            <a:r>
              <a:rPr lang="ru-RU" dirty="0"/>
              <a:t>. Операции на рынке недвижимости связаны со значительными операционными издержками</a:t>
            </a:r>
            <a:r>
              <a:rPr lang="ru-RU" dirty="0" smtClean="0"/>
              <a:t>.</a:t>
            </a:r>
          </a:p>
          <a:p>
            <a:r>
              <a:rPr lang="ru-RU" dirty="0"/>
              <a:t>Развитие рынка недвижимости в основном зависит от следующих факторов: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экономический рост (спад) или ожидание такого роста (спада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финансовые возможности для приобретения недвижимости, которые, в свою очередь, зависят от степени и стадии экономического развития региона (кризис, застой, интенсивное развитие), наличия рабочих мест и структуры занятости;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взаимосвязь между стоимостью недвижимости и экономической перспективой того или иного региона.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12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774235"/>
            <a:ext cx="9853233" cy="48135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Источники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рисков инвестирования в недвижимость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014" y="1382972"/>
            <a:ext cx="10071597" cy="53317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Риски</a:t>
            </a:r>
            <a:r>
              <a:rPr lang="ru-RU" dirty="0"/>
              <a:t>, присущие рынку недвижимости, можно разделить на три группы: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1. Систематические;</a:t>
            </a:r>
          </a:p>
          <a:p>
            <a:pPr marL="0" indent="0">
              <a:buNone/>
            </a:pPr>
            <a:r>
              <a:rPr lang="ru-RU" dirty="0" smtClean="0"/>
              <a:t>     2. Несистематические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3. Случайные </a:t>
            </a:r>
            <a:r>
              <a:rPr lang="ru-RU" dirty="0"/>
              <a:t>риски.</a:t>
            </a:r>
            <a:endParaRPr lang="ru-RU" b="1" dirty="0"/>
          </a:p>
          <a:p>
            <a:r>
              <a:rPr lang="ru-RU" dirty="0"/>
              <a:t> Систематические риски определяются такими факторами, как: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низкая ликвидность актива,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 </a:t>
            </a:r>
            <a:r>
              <a:rPr lang="ru-RU" dirty="0"/>
              <a:t>нестабильность налогового законодательства,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изменения в уровне конкуренции на рынке недвижимости и рынке капитала,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продолжительность делового цикла на рынке недвижимости,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 err="1"/>
              <a:t>демографигеские</a:t>
            </a:r>
            <a:r>
              <a:rPr lang="ru-RU" dirty="0"/>
              <a:t> характеристики (и тенденции их изменения) по стране в целом и по регионам,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тенденции занятости населения,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инфляция,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- </a:t>
            </a:r>
            <a:r>
              <a:rPr lang="ru-RU" dirty="0"/>
              <a:t>изменения процентных ставок на рынке капитала. Систематический риск не поддается диверсификации и отражает связь уровня риска инвестиций в недвижимость со среднерыночным уровнем риска.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85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8" y="891654"/>
            <a:ext cx="10003808" cy="5713862"/>
          </a:xfrm>
        </p:spPr>
        <p:txBody>
          <a:bodyPr/>
          <a:lstStyle/>
          <a:p>
            <a:r>
              <a:rPr lang="ru-RU" dirty="0"/>
              <a:t>Несистематические риски - риски, характерные для различных типов недвижимости и различных регионов. Риск данного вида может быть диверсифицирован за счет формирования портфеля недвижимости, т.е. за счет распределения капитала между разного типа объектами доходной недвижимости, различия в местоположении объектов и в структуре заемного и привлеченного капитала.</a:t>
            </a:r>
            <a:endParaRPr lang="ru-RU" b="1" dirty="0"/>
          </a:p>
          <a:p>
            <a:r>
              <a:rPr lang="ru-RU" dirty="0"/>
              <a:t> Случайные риски связаны с возможными непредсказуемыми природными и социальными явлениями и, кроме этого, могут быть связаны с неэффективным управлением объектами недвижимости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Источники риска</a:t>
            </a:r>
            <a:r>
              <a:rPr lang="ru-RU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1. Вид </a:t>
            </a:r>
            <a:r>
              <a:rPr lang="ru-RU" dirty="0"/>
              <a:t>недвижимого имущества (возможное изменение условий предложения и спроса на имущество данного вида безотносительно месторасположения объекта, например избыточное предложение офисных </a:t>
            </a:r>
            <a:r>
              <a:rPr lang="ru-RU" dirty="0" smtClean="0"/>
              <a:t>зданий и </a:t>
            </a:r>
            <a:r>
              <a:rPr lang="ru-RU" dirty="0"/>
              <a:t>помещений);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2. Возможность </a:t>
            </a:r>
            <a:r>
              <a:rPr lang="ru-RU" dirty="0"/>
              <a:t>изменения соотношения предложения и спроса (из-за цикличности рынка недвижимости возможно повышение или снижение спроса на недвижимость в краткосрочном плане, когда предложение объектов недвижимости неэластично);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22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38300" y="750888"/>
            <a:ext cx="9866313" cy="585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Инфляция;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4. Местоположение </a:t>
            </a:r>
            <a:r>
              <a:rPr lang="ru-RU" dirty="0"/>
              <a:t>объекта (условия регионального рынка, перспективы социально-экономического развития региона; факторы, в силу которых недвижимость в пределах регионального рынка может стать менее привлекательной);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5. Условия </a:t>
            </a:r>
            <a:r>
              <a:rPr lang="ru-RU" dirty="0"/>
              <a:t>арендного договора (арендный риск связан с тем, что арендатор может не заплатить всю арендную плату, предусмотренную арендным договором);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6. Условия </a:t>
            </a:r>
            <a:r>
              <a:rPr lang="ru-RU" dirty="0"/>
              <a:t>предоставления кредитов (кредитный риск обусловлен способностью (возможностью) владельца недвижимости обслуживать долговые обязательства);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7. Физический </a:t>
            </a:r>
            <a:r>
              <a:rPr lang="ru-RU" dirty="0"/>
              <a:t>износ, устаревание, порча, утрата; моральный и экономический износ (риски физического, морального и экономического износа также могут снизить доходность недвижимости);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8. Возможности </a:t>
            </a:r>
            <a:r>
              <a:rPr lang="ru-RU" dirty="0"/>
              <a:t>и условия реинвестирования (действие источника данного риска противоположно действию инфляции, так как полученные денежные доходы не могут быть реинвестированы с той же ставкой дохода, что и первоначальные инвестиции);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9. Изменения </a:t>
            </a:r>
            <a:r>
              <a:rPr lang="ru-RU" dirty="0"/>
              <a:t>в законодательном регулировании и налогообложении.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624110"/>
            <a:ext cx="9866881" cy="97267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РАЗДЕЛ1. ПОНЯТИЕ, ЭКОНОМИЧЕСКАЯ СУЩНОСТЬ И ВИДЫ ИНВЕСТИЦИЙ.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7276" y="1719618"/>
            <a:ext cx="5213445" cy="48858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Термин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«инвестиции» </a:t>
            </a:r>
            <a:r>
              <a:rPr lang="ru-RU" dirty="0"/>
              <a:t>происходит от латинского слова </a:t>
            </a:r>
            <a:r>
              <a:rPr lang="en-US" i="1" dirty="0"/>
              <a:t>invest</a:t>
            </a:r>
            <a:r>
              <a:rPr lang="ru-RU" dirty="0"/>
              <a:t>, что означает «вкладывать». </a:t>
            </a:r>
            <a:r>
              <a:rPr lang="en-US" dirty="0"/>
              <a:t>В </a:t>
            </a:r>
            <a:r>
              <a:rPr lang="en-US" dirty="0" err="1"/>
              <a:t>широкой</a:t>
            </a:r>
            <a:r>
              <a:rPr lang="en-US" dirty="0"/>
              <a:t> </a:t>
            </a:r>
            <a:r>
              <a:rPr lang="en-US" dirty="0" err="1"/>
              <a:t>трактовке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определены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долгосрочное</a:t>
            </a:r>
            <a:r>
              <a:rPr lang="en-US" dirty="0"/>
              <a:t> </a:t>
            </a:r>
            <a:r>
              <a:rPr lang="en-US" dirty="0" err="1"/>
              <a:t>вложение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последующего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увеличения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вложение</a:t>
            </a:r>
            <a:r>
              <a:rPr lang="en-US" dirty="0"/>
              <a:t> </a:t>
            </a:r>
            <a:r>
              <a:rPr lang="en-US" dirty="0" err="1"/>
              <a:t>экономических</a:t>
            </a:r>
            <a:r>
              <a:rPr lang="en-US" dirty="0"/>
              <a:t> </a:t>
            </a:r>
            <a:r>
              <a:rPr lang="en-US" dirty="0" err="1"/>
              <a:t>ресурсов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создания</a:t>
            </a:r>
            <a:r>
              <a:rPr lang="en-US" dirty="0"/>
              <a:t> и </a:t>
            </a:r>
            <a:r>
              <a:rPr lang="en-US" dirty="0" err="1"/>
              <a:t>получения</a:t>
            </a:r>
            <a:r>
              <a:rPr lang="en-US" dirty="0"/>
              <a:t> в </a:t>
            </a:r>
            <a:r>
              <a:rPr lang="en-US" dirty="0" err="1"/>
              <a:t>будущем</a:t>
            </a:r>
            <a:r>
              <a:rPr lang="en-US" dirty="0"/>
              <a:t> </a:t>
            </a:r>
            <a:r>
              <a:rPr lang="en-US" dirty="0" err="1"/>
              <a:t>чистой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, </a:t>
            </a:r>
            <a:r>
              <a:rPr lang="en-US" dirty="0" err="1"/>
              <a:t>превышающей</a:t>
            </a:r>
            <a:r>
              <a:rPr lang="en-US" dirty="0"/>
              <a:t> </a:t>
            </a:r>
            <a:r>
              <a:rPr lang="en-US" dirty="0" err="1"/>
              <a:t>общую</a:t>
            </a:r>
            <a:r>
              <a:rPr lang="en-US" dirty="0"/>
              <a:t> </a:t>
            </a:r>
            <a:r>
              <a:rPr lang="en-US" dirty="0" err="1"/>
              <a:t>начальную</a:t>
            </a:r>
            <a:r>
              <a:rPr lang="en-US" dirty="0"/>
              <a:t> </a:t>
            </a:r>
            <a:r>
              <a:rPr lang="en-US" dirty="0" err="1"/>
              <a:t>величину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(</a:t>
            </a:r>
            <a:r>
              <a:rPr lang="en-US" dirty="0" err="1"/>
              <a:t>вложенного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).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прирост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достаточным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компенсировать</a:t>
            </a:r>
            <a:r>
              <a:rPr lang="en-US" dirty="0"/>
              <a:t> </a:t>
            </a:r>
            <a:r>
              <a:rPr lang="en-US" dirty="0" err="1"/>
              <a:t>инвестору</a:t>
            </a:r>
            <a:r>
              <a:rPr lang="en-US" dirty="0"/>
              <a:t> </a:t>
            </a:r>
            <a:r>
              <a:rPr lang="en-US" dirty="0" err="1"/>
              <a:t>отказ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имеющихся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потребление</a:t>
            </a:r>
            <a:r>
              <a:rPr lang="en-US" dirty="0"/>
              <a:t> в </a:t>
            </a:r>
            <a:r>
              <a:rPr lang="en-US" dirty="0" err="1"/>
              <a:t>текущем</a:t>
            </a:r>
            <a:r>
              <a:rPr lang="en-US" dirty="0"/>
              <a:t> </a:t>
            </a:r>
            <a:r>
              <a:rPr lang="en-US" dirty="0" err="1"/>
              <a:t>периоде</a:t>
            </a:r>
            <a:r>
              <a:rPr lang="en-US" dirty="0"/>
              <a:t>, </a:t>
            </a:r>
            <a:r>
              <a:rPr lang="en-US" dirty="0" err="1"/>
              <a:t>вознаградить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риск</a:t>
            </a:r>
            <a:r>
              <a:rPr lang="en-US" dirty="0"/>
              <a:t> и </a:t>
            </a:r>
            <a:r>
              <a:rPr lang="en-US" dirty="0" err="1"/>
              <a:t>возместить</a:t>
            </a:r>
            <a:r>
              <a:rPr lang="en-US" dirty="0"/>
              <a:t> </a:t>
            </a:r>
            <a:r>
              <a:rPr lang="en-US" dirty="0" err="1"/>
              <a:t>потери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/>
              <a:t> в </a:t>
            </a:r>
            <a:r>
              <a:rPr lang="en-US" dirty="0" err="1"/>
              <a:t>предстоящем</a:t>
            </a:r>
            <a:r>
              <a:rPr lang="en-US" dirty="0"/>
              <a:t> </a:t>
            </a:r>
            <a:r>
              <a:rPr lang="en-US" dirty="0" err="1"/>
              <a:t>периоде</a:t>
            </a:r>
            <a:r>
              <a:rPr lang="en-US" dirty="0"/>
              <a:t>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07" y="2374710"/>
            <a:ext cx="5363570" cy="3575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764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624110"/>
            <a:ext cx="9853233" cy="75431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Факторы, определяющие рыночную и инвестиционную стоимость объектов недвижимости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8" y="1655928"/>
            <a:ext cx="9853233" cy="4867701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группы факторов, которые определяют рыночную и инвестиционную стоимость объектов недвижимости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Социальные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2. Экономические;</a:t>
            </a:r>
          </a:p>
          <a:p>
            <a:pPr marL="0" indent="0">
              <a:buNone/>
            </a:pPr>
            <a:r>
              <a:rPr lang="ru-RU" dirty="0" smtClean="0"/>
              <a:t> 3. Государственное </a:t>
            </a:r>
            <a:r>
              <a:rPr lang="ru-RU" dirty="0"/>
              <a:t>правовое </a:t>
            </a:r>
            <a:r>
              <a:rPr lang="ru-RU" dirty="0" smtClean="0"/>
              <a:t>регулирование:</a:t>
            </a:r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регулирование (ограничение) оборота недвижимости и способов землепользования;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стоимость коммунальных услуг и общественного транспорта;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политика налоговых органов;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ru-RU" dirty="0" smtClean="0"/>
              <a:t>- </a:t>
            </a:r>
            <a:r>
              <a:rPr lang="ru-RU" dirty="0"/>
              <a:t>специальные правовые </a:t>
            </a:r>
            <a:r>
              <a:rPr lang="ru-RU" dirty="0" smtClean="0"/>
              <a:t>нормы. </a:t>
            </a:r>
          </a:p>
          <a:p>
            <a:pPr marL="0" indent="0">
              <a:buNone/>
            </a:pPr>
            <a:r>
              <a:rPr lang="ru-RU" dirty="0" smtClean="0"/>
              <a:t> 4. Экологические факторы.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74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027" y="624110"/>
            <a:ext cx="9839585" cy="87714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Основные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принципы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оценки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стоимости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для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целей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инвестирования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197" y="1501254"/>
            <a:ext cx="9962415" cy="5104262"/>
          </a:xfrm>
        </p:spPr>
        <p:txBody>
          <a:bodyPr>
            <a:normAutofit/>
          </a:bodyPr>
          <a:lstStyle/>
          <a:p>
            <a:r>
              <a:rPr lang="ru-RU" dirty="0"/>
              <a:t>В результате многолетней практики и теоретических исследований в области оценки недвижимости сформировались три группы принципов </a:t>
            </a:r>
            <a:r>
              <a:rPr lang="ru-RU" dirty="0" smtClean="0"/>
              <a:t>оценки: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1. Группа</a:t>
            </a:r>
            <a:r>
              <a:rPr lang="en-US" dirty="0" smtClean="0"/>
              <a:t> </a:t>
            </a:r>
            <a:r>
              <a:rPr lang="en-US" dirty="0" err="1"/>
              <a:t>принципов</a:t>
            </a:r>
            <a:r>
              <a:rPr lang="en-US" dirty="0"/>
              <a:t>, </a:t>
            </a:r>
            <a:r>
              <a:rPr lang="en-US" dirty="0" err="1"/>
              <a:t>связанных</a:t>
            </a:r>
            <a:r>
              <a:rPr lang="en-US" dirty="0"/>
              <a:t> с </a:t>
            </a:r>
            <a:r>
              <a:rPr lang="en-US" dirty="0" err="1"/>
              <a:t>представлениями</a:t>
            </a:r>
            <a:r>
              <a:rPr lang="en-US" dirty="0"/>
              <a:t> </a:t>
            </a:r>
            <a:r>
              <a:rPr lang="en-US" dirty="0" err="1"/>
              <a:t>собственника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 smtClean="0"/>
              <a:t>имуществе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полезности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замещения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ожидания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2. </a:t>
            </a:r>
            <a:r>
              <a:rPr lang="ru-RU" dirty="0"/>
              <a:t>П</a:t>
            </a:r>
            <a:r>
              <a:rPr lang="en-US" dirty="0" err="1" smtClean="0"/>
              <a:t>ринципы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котор</a:t>
            </a:r>
            <a:r>
              <a:rPr lang="ru-RU" dirty="0" err="1" smtClean="0"/>
              <a:t>ые</a:t>
            </a:r>
            <a:r>
              <a:rPr lang="en-US" dirty="0" smtClean="0"/>
              <a:t> </a:t>
            </a:r>
            <a:r>
              <a:rPr lang="en-US" dirty="0" err="1"/>
              <a:t>обусловлены</a:t>
            </a:r>
            <a:r>
              <a:rPr lang="en-US" dirty="0"/>
              <a:t> </a:t>
            </a:r>
            <a:r>
              <a:rPr lang="en-US" dirty="0" err="1"/>
              <a:t>эксплуатацией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и </a:t>
            </a:r>
            <a:r>
              <a:rPr lang="en-US" dirty="0" err="1"/>
              <a:t>связаны</a:t>
            </a:r>
            <a:r>
              <a:rPr lang="en-US" dirty="0"/>
              <a:t> с </a:t>
            </a:r>
            <a:r>
              <a:rPr lang="en-US" dirty="0" err="1"/>
              <a:t>представлениями</a:t>
            </a:r>
            <a:r>
              <a:rPr lang="en-US" dirty="0"/>
              <a:t> </a:t>
            </a:r>
            <a:r>
              <a:rPr lang="en-US" dirty="0" err="1"/>
              <a:t>производителей</a:t>
            </a:r>
            <a:r>
              <a:rPr lang="en-US" dirty="0"/>
              <a:t> о </a:t>
            </a:r>
            <a:r>
              <a:rPr lang="en-US" dirty="0" err="1"/>
              <a:t>недвижимом</a:t>
            </a:r>
            <a:r>
              <a:rPr lang="en-US" dirty="0"/>
              <a:t> </a:t>
            </a:r>
            <a:r>
              <a:rPr lang="en-US" dirty="0" err="1" smtClean="0"/>
              <a:t>имуществе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en-US" dirty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вклада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остаточной</a:t>
            </a:r>
            <a:r>
              <a:rPr lang="en-US" dirty="0"/>
              <a:t> </a:t>
            </a:r>
            <a:r>
              <a:rPr lang="en-US" dirty="0" err="1"/>
              <a:t>продуктивности</a:t>
            </a:r>
            <a:r>
              <a:rPr lang="en-US" dirty="0"/>
              <a:t> </a:t>
            </a:r>
            <a:r>
              <a:rPr lang="en-US" dirty="0" err="1"/>
              <a:t>земельного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равновесия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возрастающей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уменьшающейся</a:t>
            </a:r>
            <a:r>
              <a:rPr lang="en-US" dirty="0"/>
              <a:t> </a:t>
            </a:r>
            <a:r>
              <a:rPr lang="en-US" dirty="0" err="1"/>
              <a:t>отдачи</a:t>
            </a:r>
            <a:r>
              <a:rPr lang="en-US" dirty="0"/>
              <a:t> (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предельной</a:t>
            </a:r>
            <a:r>
              <a:rPr lang="en-US" dirty="0"/>
              <a:t> </a:t>
            </a:r>
            <a:r>
              <a:rPr lang="en-US" dirty="0" err="1"/>
              <a:t>доходности</a:t>
            </a:r>
            <a:r>
              <a:rPr lang="en-US" dirty="0" smtClean="0"/>
              <a:t>);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98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4902" y="864357"/>
            <a:ext cx="10072047" cy="559103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3. П</a:t>
            </a:r>
            <a:r>
              <a:rPr lang="en-US" dirty="0" err="1" smtClean="0"/>
              <a:t>ринципы</a:t>
            </a:r>
            <a:r>
              <a:rPr lang="en-US" dirty="0"/>
              <a:t>, </a:t>
            </a:r>
            <a:r>
              <a:rPr lang="en-US" dirty="0" err="1"/>
              <a:t>обусловленные</a:t>
            </a:r>
            <a:r>
              <a:rPr lang="en-US" dirty="0"/>
              <a:t> </a:t>
            </a:r>
            <a:r>
              <a:rPr lang="en-US" dirty="0" err="1"/>
              <a:t>рыночной</a:t>
            </a:r>
            <a:r>
              <a:rPr lang="en-US" dirty="0"/>
              <a:t> </a:t>
            </a:r>
            <a:r>
              <a:rPr lang="en-US" dirty="0" err="1" smtClean="0"/>
              <a:t>средой</a:t>
            </a:r>
            <a:r>
              <a:rPr lang="en-US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спроса</a:t>
            </a:r>
            <a:r>
              <a:rPr lang="en-US" dirty="0"/>
              <a:t> и </a:t>
            </a:r>
            <a:r>
              <a:rPr lang="en-US" dirty="0" err="1"/>
              <a:t>предложения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соответствия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конкуренции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определении</a:t>
            </a:r>
            <a:r>
              <a:rPr lang="en-US" dirty="0"/>
              <a:t> </a:t>
            </a:r>
            <a:r>
              <a:rPr lang="en-US" dirty="0" err="1"/>
              <a:t>наилучшего</a:t>
            </a:r>
            <a:r>
              <a:rPr lang="en-US" dirty="0"/>
              <a:t> (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эффективного</a:t>
            </a:r>
            <a:r>
              <a:rPr lang="en-US" dirty="0"/>
              <a:t>)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принимают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внимание</a:t>
            </a:r>
            <a:r>
              <a:rPr lang="en-US" dirty="0"/>
              <a:t> </a:t>
            </a:r>
            <a:r>
              <a:rPr lang="en-US" dirty="0" err="1"/>
              <a:t>следующее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рыночные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(</a:t>
            </a:r>
            <a:r>
              <a:rPr lang="en-US" dirty="0" err="1"/>
              <a:t>прежде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преобладающие</a:t>
            </a:r>
            <a:r>
              <a:rPr lang="en-US" dirty="0"/>
              <a:t> </a:t>
            </a:r>
            <a:r>
              <a:rPr lang="en-US" dirty="0" err="1"/>
              <a:t>способы</a:t>
            </a:r>
            <a:r>
              <a:rPr lang="en-US" dirty="0"/>
              <a:t> </a:t>
            </a:r>
            <a:r>
              <a:rPr lang="en-US" dirty="0" err="1"/>
              <a:t>землепользования</a:t>
            </a:r>
            <a:r>
              <a:rPr lang="en-US" dirty="0"/>
              <a:t> в </a:t>
            </a:r>
            <a:r>
              <a:rPr lang="en-US" dirty="0" err="1"/>
              <a:t>окрестностях</a:t>
            </a:r>
            <a:r>
              <a:rPr lang="en-US" dirty="0"/>
              <a:t> </a:t>
            </a:r>
            <a:r>
              <a:rPr lang="en-US" dirty="0" err="1"/>
              <a:t>оцениваемой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существующие</a:t>
            </a:r>
            <a:r>
              <a:rPr lang="en-US" dirty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зонирования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ожидаемые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рынке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текущий</a:t>
            </a:r>
            <a:r>
              <a:rPr lang="en-US" dirty="0"/>
              <a:t> </a:t>
            </a:r>
            <a:r>
              <a:rPr lang="en-US" dirty="0" err="1"/>
              <a:t>способ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недвижимого</a:t>
            </a:r>
            <a:r>
              <a:rPr lang="en-US" dirty="0"/>
              <a:t> </a:t>
            </a:r>
            <a:r>
              <a:rPr lang="en-US" dirty="0" err="1"/>
              <a:t>имущества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67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774235"/>
            <a:ext cx="9853233" cy="49500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Процесс оценки стоимости недвижимости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8" y="1269240"/>
            <a:ext cx="9853233" cy="5268037"/>
          </a:xfrm>
        </p:spPr>
        <p:txBody>
          <a:bodyPr/>
          <a:lstStyle/>
          <a:p>
            <a:r>
              <a:rPr lang="en-US" dirty="0" err="1" smtClean="0"/>
              <a:t>Процесс</a:t>
            </a:r>
            <a:r>
              <a:rPr lang="en-US" dirty="0" smtClean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-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, </a:t>
            </a:r>
            <a:r>
              <a:rPr lang="en-US" dirty="0" err="1"/>
              <a:t>выполняемых</a:t>
            </a:r>
            <a:r>
              <a:rPr lang="en-US" dirty="0"/>
              <a:t> </a:t>
            </a:r>
            <a:r>
              <a:rPr lang="en-US" dirty="0" err="1"/>
              <a:t>оценщиком</a:t>
            </a:r>
            <a:r>
              <a:rPr lang="en-US" dirty="0"/>
              <a:t> в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. В </a:t>
            </a:r>
            <a:r>
              <a:rPr lang="en-US" dirty="0" err="1"/>
              <a:t>начале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необходимы</a:t>
            </a:r>
            <a:r>
              <a:rPr lang="en-US" dirty="0"/>
              <a:t> </a:t>
            </a:r>
            <a:r>
              <a:rPr lang="en-US" dirty="0" err="1"/>
              <a:t>сбор</a:t>
            </a:r>
            <a:r>
              <a:rPr lang="en-US" dirty="0"/>
              <a:t> и </a:t>
            </a:r>
            <a:r>
              <a:rPr lang="en-US" dirty="0" err="1"/>
              <a:t>обработка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касающейся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самого</a:t>
            </a:r>
            <a:r>
              <a:rPr lang="en-US" dirty="0"/>
              <a:t> </a:t>
            </a:r>
            <a:r>
              <a:rPr lang="en-US" dirty="0" err="1"/>
              <a:t>оцениваемого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ближайшего</a:t>
            </a:r>
            <a:r>
              <a:rPr lang="en-US" dirty="0"/>
              <a:t> </a:t>
            </a:r>
            <a:r>
              <a:rPr lang="en-US" dirty="0" err="1"/>
              <a:t>окружения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факторов</a:t>
            </a:r>
            <a:r>
              <a:rPr lang="en-US" dirty="0"/>
              <a:t>, </a:t>
            </a:r>
            <a:r>
              <a:rPr lang="en-US" dirty="0" err="1"/>
              <a:t>влияющих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оценочную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Основным</a:t>
            </a:r>
            <a:r>
              <a:rPr lang="en-US" dirty="0" smtClean="0"/>
              <a:t> </a:t>
            </a:r>
            <a:r>
              <a:rPr lang="en-US" dirty="0" err="1"/>
              <a:t>этапом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собственно</a:t>
            </a:r>
            <a:r>
              <a:rPr lang="en-US" dirty="0"/>
              <a:t> </a:t>
            </a:r>
            <a:r>
              <a:rPr lang="en-US" dirty="0" err="1"/>
              <a:t>оценивание</a:t>
            </a:r>
            <a:r>
              <a:rPr lang="en-US" dirty="0"/>
              <a:t> -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трех</a:t>
            </a:r>
            <a:r>
              <a:rPr lang="en-US" dirty="0"/>
              <a:t> </a:t>
            </a:r>
            <a:r>
              <a:rPr lang="en-US" dirty="0" err="1"/>
              <a:t>классических</a:t>
            </a:r>
            <a:r>
              <a:rPr lang="en-US" dirty="0"/>
              <a:t> </a:t>
            </a:r>
            <a:r>
              <a:rPr lang="en-US" dirty="0" err="1"/>
              <a:t>оценочных</a:t>
            </a:r>
            <a:r>
              <a:rPr lang="en-US" dirty="0"/>
              <a:t> </a:t>
            </a:r>
            <a:r>
              <a:rPr lang="en-US" dirty="0" err="1" smtClean="0"/>
              <a:t>подходов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сравнительный</a:t>
            </a:r>
            <a:r>
              <a:rPr lang="en-US" dirty="0"/>
              <a:t> (</a:t>
            </a:r>
            <a:r>
              <a:rPr lang="en-US" dirty="0" err="1"/>
              <a:t>рыночный</a:t>
            </a:r>
            <a:r>
              <a:rPr lang="en-US" dirty="0"/>
              <a:t>), </a:t>
            </a:r>
            <a:r>
              <a:rPr lang="en-US" dirty="0" err="1"/>
              <a:t>затратный</a:t>
            </a:r>
            <a:r>
              <a:rPr lang="en-US" dirty="0"/>
              <a:t> и </a:t>
            </a:r>
            <a:r>
              <a:rPr lang="en-US" dirty="0" err="1"/>
              <a:t>доходный</a:t>
            </a:r>
            <a:r>
              <a:rPr lang="en-US" dirty="0"/>
              <a:t> </a:t>
            </a:r>
            <a:r>
              <a:rPr lang="en-US" dirty="0" err="1"/>
              <a:t>подходы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Рыночный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подход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основан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сопоставлении</a:t>
            </a:r>
            <a:r>
              <a:rPr lang="en-US" dirty="0"/>
              <a:t> (</a:t>
            </a:r>
            <a:r>
              <a:rPr lang="en-US" dirty="0" err="1"/>
              <a:t>сравнении</a:t>
            </a:r>
            <a:r>
              <a:rPr lang="en-US" dirty="0"/>
              <a:t>) </a:t>
            </a:r>
            <a:r>
              <a:rPr lang="en-US" dirty="0" err="1"/>
              <a:t>оцениваемого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и </a:t>
            </a:r>
            <a:r>
              <a:rPr lang="en-US" dirty="0" err="1"/>
              <a:t>аналогичных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своим</a:t>
            </a:r>
            <a:r>
              <a:rPr lang="en-US" dirty="0"/>
              <a:t> </a:t>
            </a:r>
            <a:r>
              <a:rPr lang="en-US" dirty="0" err="1"/>
              <a:t>свойствам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, </a:t>
            </a:r>
            <a:r>
              <a:rPr lang="en-US" dirty="0" err="1"/>
              <a:t>относительно</a:t>
            </a:r>
            <a:r>
              <a:rPr lang="en-US" dirty="0"/>
              <a:t> </a:t>
            </a:r>
            <a:r>
              <a:rPr lang="en-US" dirty="0" err="1"/>
              <a:t>недавно</a:t>
            </a:r>
            <a:r>
              <a:rPr lang="en-US" dirty="0"/>
              <a:t> </a:t>
            </a:r>
            <a:r>
              <a:rPr lang="en-US" dirty="0" err="1"/>
              <a:t>проданных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рынке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затратном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подходе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оценочная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исходя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воспроизводство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замещение</a:t>
            </a:r>
            <a:r>
              <a:rPr lang="en-US" dirty="0"/>
              <a:t> </a:t>
            </a:r>
            <a:r>
              <a:rPr lang="en-US" dirty="0" err="1"/>
              <a:t>оцениваемого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 - </a:t>
            </a:r>
            <a:r>
              <a:rPr lang="en-US" dirty="0" err="1"/>
              <a:t>снижения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негативного</a:t>
            </a:r>
            <a:r>
              <a:rPr lang="en-US" dirty="0"/>
              <a:t> </a:t>
            </a:r>
            <a:r>
              <a:rPr lang="en-US" dirty="0" err="1"/>
              <a:t>воздействия</a:t>
            </a:r>
            <a:r>
              <a:rPr lang="en-US" dirty="0"/>
              <a:t> </a:t>
            </a:r>
            <a:r>
              <a:rPr lang="en-US" dirty="0" err="1"/>
              <a:t>всевозможных</a:t>
            </a:r>
            <a:r>
              <a:rPr lang="en-US" dirty="0"/>
              <a:t> </a:t>
            </a:r>
            <a:r>
              <a:rPr lang="en-US" dirty="0" err="1"/>
              <a:t>внутренних</a:t>
            </a:r>
            <a:r>
              <a:rPr lang="en-US" dirty="0"/>
              <a:t> и </a:t>
            </a:r>
            <a:r>
              <a:rPr lang="en-US" dirty="0" err="1"/>
              <a:t>внешних</a:t>
            </a:r>
            <a:r>
              <a:rPr lang="en-US" dirty="0"/>
              <a:t> </a:t>
            </a:r>
            <a:r>
              <a:rPr lang="en-US" dirty="0" err="1"/>
              <a:t>факторов</a:t>
            </a:r>
            <a:r>
              <a:rPr lang="en-US" dirty="0"/>
              <a:t>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97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92275" y="1000125"/>
            <a:ext cx="9785350" cy="5483225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основе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доходного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подхода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лежит</a:t>
            </a:r>
            <a:r>
              <a:rPr lang="en-US" dirty="0"/>
              <a:t> </a:t>
            </a:r>
            <a:r>
              <a:rPr lang="en-US" dirty="0" err="1"/>
              <a:t>представление</a:t>
            </a:r>
            <a:r>
              <a:rPr lang="en-US" dirty="0"/>
              <a:t> о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текущем</a:t>
            </a:r>
            <a:r>
              <a:rPr lang="en-US" dirty="0"/>
              <a:t> </a:t>
            </a:r>
            <a:r>
              <a:rPr lang="en-US" dirty="0" err="1"/>
              <a:t>эквиваленте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ожидаемых</a:t>
            </a:r>
            <a:r>
              <a:rPr lang="en-US" dirty="0"/>
              <a:t> </a:t>
            </a:r>
            <a:r>
              <a:rPr lang="en-US" dirty="0" err="1"/>
              <a:t>чистых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оцениваемый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рациональном</a:t>
            </a:r>
            <a:r>
              <a:rPr lang="en-US" dirty="0"/>
              <a:t> </a:t>
            </a:r>
            <a:r>
              <a:rPr lang="en-US" dirty="0" err="1"/>
              <a:t>использовании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принести</a:t>
            </a:r>
            <a:r>
              <a:rPr lang="en-US" dirty="0"/>
              <a:t> в </a:t>
            </a:r>
            <a:r>
              <a:rPr lang="en-US" dirty="0" err="1"/>
              <a:t>будущем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учитываются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размеры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поступления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риска</a:t>
            </a:r>
            <a:r>
              <a:rPr lang="en-US" dirty="0"/>
              <a:t>, </a:t>
            </a:r>
            <a:r>
              <a:rPr lang="en-US" dirty="0" err="1"/>
              <a:t>связанного</a:t>
            </a:r>
            <a:r>
              <a:rPr lang="en-US" dirty="0"/>
              <a:t> с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получением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Заключительным</a:t>
            </a:r>
            <a:r>
              <a:rPr lang="en-US" dirty="0"/>
              <a:t> </a:t>
            </a:r>
            <a:r>
              <a:rPr lang="en-US" dirty="0" err="1"/>
              <a:t>этапом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согласование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результатов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оценки</a:t>
            </a:r>
            <a:r>
              <a:rPr lang="en-US" dirty="0"/>
              <a:t> (с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весовых</a:t>
            </a:r>
            <a:r>
              <a:rPr lang="en-US" dirty="0"/>
              <a:t> </a:t>
            </a:r>
            <a:r>
              <a:rPr lang="en-US" dirty="0" err="1"/>
              <a:t>коэффициентов</a:t>
            </a:r>
            <a:r>
              <a:rPr lang="en-US" dirty="0"/>
              <a:t>) - </a:t>
            </a:r>
            <a:r>
              <a:rPr lang="en-US" dirty="0" err="1"/>
              <a:t>сведение</a:t>
            </a:r>
            <a:r>
              <a:rPr lang="en-US" dirty="0"/>
              <a:t> </a:t>
            </a:r>
            <a:r>
              <a:rPr lang="en-US" dirty="0" err="1"/>
              <a:t>величин</a:t>
            </a:r>
            <a:r>
              <a:rPr lang="en-US" dirty="0"/>
              <a:t> </a:t>
            </a:r>
            <a:r>
              <a:rPr lang="en-US" dirty="0" err="1"/>
              <a:t>оценочных</a:t>
            </a:r>
            <a:r>
              <a:rPr lang="en-US" dirty="0"/>
              <a:t> </a:t>
            </a:r>
            <a:r>
              <a:rPr lang="en-US" dirty="0" err="1"/>
              <a:t>стоимостей</a:t>
            </a:r>
            <a:r>
              <a:rPr lang="en-US" dirty="0"/>
              <a:t>, </a:t>
            </a:r>
            <a:r>
              <a:rPr lang="en-US" dirty="0" err="1"/>
              <a:t>полученных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трех</a:t>
            </a:r>
            <a:r>
              <a:rPr lang="en-US" dirty="0"/>
              <a:t> </a:t>
            </a:r>
            <a:r>
              <a:rPr lang="en-US" dirty="0" err="1"/>
              <a:t>подходов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в </a:t>
            </a:r>
            <a:r>
              <a:rPr lang="en-US" dirty="0" err="1"/>
              <a:t>одну</a:t>
            </a:r>
            <a:r>
              <a:rPr lang="en-US" dirty="0"/>
              <a:t> </a:t>
            </a:r>
            <a:r>
              <a:rPr lang="en-US" dirty="0" err="1"/>
              <a:t>величину</a:t>
            </a:r>
            <a:r>
              <a:rPr lang="en-US" dirty="0"/>
              <a:t> - в </a:t>
            </a:r>
            <a:r>
              <a:rPr lang="en-US" dirty="0" err="1"/>
              <a:t>единое</a:t>
            </a:r>
            <a:r>
              <a:rPr lang="en-US" dirty="0"/>
              <a:t> </a:t>
            </a:r>
            <a:r>
              <a:rPr lang="en-US" dirty="0" err="1"/>
              <a:t>заключение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оценочной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оцениваемого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75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675" y="791570"/>
            <a:ext cx="9825937" cy="4367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Основные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подходы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к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оценке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стоимости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1410268"/>
            <a:ext cx="9921922" cy="5113361"/>
          </a:xfrm>
        </p:spPr>
        <p:txBody>
          <a:bodyPr>
            <a:normAutofit/>
          </a:bodyPr>
          <a:lstStyle/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некоторые</a:t>
            </a:r>
            <a:r>
              <a:rPr lang="en-US" dirty="0"/>
              <a:t> </a:t>
            </a:r>
            <a:r>
              <a:rPr lang="en-US" dirty="0" err="1"/>
              <a:t>особенности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в </a:t>
            </a:r>
            <a:r>
              <a:rPr lang="en-US" dirty="0" err="1"/>
              <a:t>отличие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активов</a:t>
            </a:r>
            <a:r>
              <a:rPr lang="en-US" dirty="0"/>
              <a:t> </a:t>
            </a:r>
            <a:r>
              <a:rPr lang="en-US" dirty="0" err="1"/>
              <a:t>связана</a:t>
            </a:r>
            <a:r>
              <a:rPr lang="en-US" dirty="0"/>
              <a:t> с </a:t>
            </a:r>
            <a:r>
              <a:rPr lang="en-US" dirty="0" err="1"/>
              <a:t>длительным</a:t>
            </a:r>
            <a:r>
              <a:rPr lang="en-US" dirty="0"/>
              <a:t> </a:t>
            </a:r>
            <a:r>
              <a:rPr lang="en-US" dirty="0" err="1"/>
              <a:t>сроком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, </a:t>
            </a:r>
            <a:r>
              <a:rPr lang="en-US" dirty="0" err="1"/>
              <a:t>вложенный</a:t>
            </a:r>
            <a:r>
              <a:rPr lang="en-US" dirty="0"/>
              <a:t> в </a:t>
            </a:r>
            <a:r>
              <a:rPr lang="en-US" dirty="0" err="1"/>
              <a:t>недвижимость</a:t>
            </a:r>
            <a:r>
              <a:rPr lang="en-US" dirty="0"/>
              <a:t>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, «</a:t>
            </a:r>
            <a:r>
              <a:rPr lang="en-US" dirty="0" err="1"/>
              <a:t>запертый</a:t>
            </a:r>
            <a:r>
              <a:rPr lang="en-US" dirty="0"/>
              <a:t>» в </a:t>
            </a:r>
            <a:r>
              <a:rPr lang="en-US" dirty="0" err="1"/>
              <a:t>малоликвидный</a:t>
            </a:r>
            <a:r>
              <a:rPr lang="en-US" dirty="0"/>
              <a:t> </a:t>
            </a:r>
            <a:r>
              <a:rPr lang="en-US" dirty="0" err="1"/>
              <a:t>актив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трудность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ожидаемого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 </a:t>
            </a:r>
            <a:r>
              <a:rPr lang="en-US" dirty="0" err="1"/>
              <a:t>владения</a:t>
            </a:r>
            <a:r>
              <a:rPr lang="en-US" dirty="0"/>
              <a:t> </a:t>
            </a:r>
            <a:r>
              <a:rPr lang="en-US" dirty="0" err="1"/>
              <a:t>активом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цены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возможной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в </a:t>
            </a:r>
            <a:r>
              <a:rPr lang="en-US" dirty="0" err="1"/>
              <a:t>будущем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окончании</a:t>
            </a:r>
            <a:r>
              <a:rPr lang="en-US" dirty="0"/>
              <a:t> </a:t>
            </a:r>
            <a:r>
              <a:rPr lang="en-US" dirty="0" err="1"/>
              <a:t>срока</a:t>
            </a:r>
            <a:r>
              <a:rPr lang="en-US" dirty="0"/>
              <a:t> </a:t>
            </a:r>
            <a:r>
              <a:rPr lang="en-US" dirty="0" err="1"/>
              <a:t>владения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относительно</a:t>
            </a:r>
            <a:r>
              <a:rPr lang="en-US" dirty="0"/>
              <a:t> </a:t>
            </a:r>
            <a:r>
              <a:rPr lang="en-US" dirty="0" err="1"/>
              <a:t>длительный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(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сравнению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с </a:t>
            </a:r>
            <a:r>
              <a:rPr lang="en-US" dirty="0" err="1"/>
              <a:t>ценными</a:t>
            </a:r>
            <a:r>
              <a:rPr lang="en-US" dirty="0"/>
              <a:t> </a:t>
            </a:r>
            <a:r>
              <a:rPr lang="en-US" dirty="0" err="1"/>
              <a:t>бумагами</a:t>
            </a:r>
            <a:r>
              <a:rPr lang="en-US" dirty="0"/>
              <a:t>) </a:t>
            </a:r>
            <a:r>
              <a:rPr lang="en-US" dirty="0" err="1"/>
              <a:t>владения</a:t>
            </a:r>
            <a:r>
              <a:rPr lang="en-US" dirty="0"/>
              <a:t> </a:t>
            </a:r>
            <a:r>
              <a:rPr lang="en-US" dirty="0" err="1"/>
              <a:t>активом</a:t>
            </a:r>
            <a:r>
              <a:rPr lang="en-US" dirty="0"/>
              <a:t>, </a:t>
            </a:r>
            <a:r>
              <a:rPr lang="en-US" dirty="0" err="1"/>
              <a:t>включающий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циклов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рынка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сложность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достоверной</a:t>
            </a:r>
            <a:r>
              <a:rPr lang="en-US" dirty="0"/>
              <a:t> и </a:t>
            </a:r>
            <a:r>
              <a:rPr lang="en-US" dirty="0" err="1"/>
              <a:t>актуальной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о </a:t>
            </a:r>
            <a:r>
              <a:rPr lang="en-US" dirty="0" err="1"/>
              <a:t>сделках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рынке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20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9" y="1096370"/>
            <a:ext cx="9280027" cy="4976884"/>
          </a:xfrm>
        </p:spPr>
        <p:txBody>
          <a:bodyPr/>
          <a:lstStyle/>
          <a:p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и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имущества</a:t>
            </a:r>
            <a:r>
              <a:rPr lang="en-US" dirty="0"/>
              <a:t>, </a:t>
            </a:r>
            <a:r>
              <a:rPr lang="en-US" dirty="0" err="1"/>
              <a:t>оценивается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методологией</a:t>
            </a:r>
            <a:r>
              <a:rPr lang="en-US" dirty="0"/>
              <a:t> </a:t>
            </a:r>
            <a:r>
              <a:rPr lang="en-US" dirty="0" err="1"/>
              <a:t>отраженной</a:t>
            </a:r>
            <a:r>
              <a:rPr lang="en-US" dirty="0"/>
              <a:t> в </a:t>
            </a:r>
            <a:r>
              <a:rPr lang="en-US" dirty="0" err="1"/>
              <a:t>законодательстве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оценочной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оценочными</a:t>
            </a:r>
            <a:r>
              <a:rPr lang="en-US" dirty="0"/>
              <a:t> </a:t>
            </a:r>
            <a:r>
              <a:rPr lang="en-US" dirty="0" err="1"/>
              <a:t>методами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трех</a:t>
            </a:r>
            <a:r>
              <a:rPr lang="en-US" dirty="0"/>
              <a:t> </a:t>
            </a:r>
            <a:r>
              <a:rPr lang="en-US" dirty="0" err="1"/>
              <a:t>классических</a:t>
            </a:r>
            <a:r>
              <a:rPr lang="en-US" dirty="0"/>
              <a:t> </a:t>
            </a:r>
            <a:r>
              <a:rPr lang="en-US" dirty="0" err="1"/>
              <a:t>подходов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доходного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, </a:t>
            </a:r>
            <a:r>
              <a:rPr lang="en-US" dirty="0" err="1"/>
              <a:t>основанного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дисконтировании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капитализации</a:t>
            </a:r>
            <a:r>
              <a:rPr lang="en-US" dirty="0"/>
              <a:t> </a:t>
            </a:r>
            <a:r>
              <a:rPr lang="en-US" dirty="0" err="1"/>
              <a:t>ожидаемых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сравнительного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, </a:t>
            </a:r>
            <a:r>
              <a:rPr lang="en-US" dirty="0" err="1"/>
              <a:t>предусматривающего</a:t>
            </a:r>
            <a:r>
              <a:rPr lang="en-US" dirty="0"/>
              <a:t> </a:t>
            </a:r>
            <a:r>
              <a:rPr lang="en-US" dirty="0" err="1"/>
              <a:t>сравнительный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рыночных</a:t>
            </a:r>
            <a:r>
              <a:rPr lang="en-US" dirty="0"/>
              <a:t> </a:t>
            </a:r>
            <a:r>
              <a:rPr lang="en-US" dirty="0" err="1"/>
              <a:t>сделок</a:t>
            </a:r>
            <a:r>
              <a:rPr lang="en-US" dirty="0"/>
              <a:t> </a:t>
            </a:r>
            <a:r>
              <a:rPr lang="en-US" dirty="0" err="1"/>
              <a:t>купли-продажи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затратного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, </a:t>
            </a:r>
            <a:r>
              <a:rPr lang="en-US" dirty="0" err="1"/>
              <a:t>базирующегося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определении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, </a:t>
            </a:r>
            <a:r>
              <a:rPr lang="en-US" dirty="0" err="1"/>
              <a:t>необходимых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восстановление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замещение</a:t>
            </a:r>
            <a:r>
              <a:rPr lang="en-US" dirty="0"/>
              <a:t> </a:t>
            </a:r>
            <a:r>
              <a:rPr lang="en-US" dirty="0" err="1"/>
              <a:t>оцениваемых</a:t>
            </a:r>
            <a:r>
              <a:rPr lang="en-US" dirty="0"/>
              <a:t> </a:t>
            </a:r>
            <a:r>
              <a:rPr lang="en-US" dirty="0" err="1"/>
              <a:t>зданий</a:t>
            </a:r>
            <a:r>
              <a:rPr lang="en-US" dirty="0"/>
              <a:t> и </a:t>
            </a:r>
            <a:r>
              <a:rPr lang="en-US" dirty="0" err="1"/>
              <a:t>сооружений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и </a:t>
            </a:r>
            <a:r>
              <a:rPr lang="en-US" dirty="0" err="1"/>
              <a:t>рыночной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земельного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97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624110"/>
            <a:ext cx="9853233" cy="822553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стоимости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объекта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основе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доходного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подхода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8" y="1446662"/>
            <a:ext cx="9853233" cy="504967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Доходный</a:t>
            </a:r>
            <a:r>
              <a:rPr lang="en-US" dirty="0" smtClean="0"/>
              <a:t> </a:t>
            </a:r>
            <a:r>
              <a:rPr lang="en-US" dirty="0" err="1"/>
              <a:t>подход</a:t>
            </a:r>
            <a:r>
              <a:rPr lang="en-US" dirty="0"/>
              <a:t> в </a:t>
            </a:r>
            <a:r>
              <a:rPr lang="en-US" dirty="0" err="1"/>
              <a:t>оценке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провести</a:t>
            </a:r>
            <a:r>
              <a:rPr lang="en-US" dirty="0"/>
              <a:t> </a:t>
            </a:r>
            <a:r>
              <a:rPr lang="en-US" dirty="0" err="1"/>
              <a:t>прямую</a:t>
            </a:r>
            <a:r>
              <a:rPr lang="en-US" dirty="0"/>
              <a:t> </a:t>
            </a:r>
            <a:r>
              <a:rPr lang="en-US" dirty="0" err="1"/>
              <a:t>оценку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в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ожидаемых</a:t>
            </a:r>
            <a:r>
              <a:rPr lang="en-US" dirty="0"/>
              <a:t> </a:t>
            </a:r>
            <a:r>
              <a:rPr lang="en-US" dirty="0" err="1"/>
              <a:t>будущих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, </a:t>
            </a:r>
            <a:r>
              <a:rPr lang="en-US" dirty="0" err="1"/>
              <a:t>генерируемых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. </a:t>
            </a:r>
            <a:r>
              <a:rPr lang="en-US" dirty="0" err="1"/>
              <a:t>Приведенная</a:t>
            </a:r>
            <a:r>
              <a:rPr lang="en-US" dirty="0"/>
              <a:t> к </a:t>
            </a:r>
            <a:r>
              <a:rPr lang="en-US" dirty="0" err="1"/>
              <a:t>текущему</a:t>
            </a:r>
            <a:r>
              <a:rPr lang="en-US" dirty="0"/>
              <a:t>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будущих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дисконтированная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, </a:t>
            </a:r>
            <a:r>
              <a:rPr lang="en-US" dirty="0" err="1"/>
              <a:t>служит</a:t>
            </a:r>
            <a:r>
              <a:rPr lang="en-US" dirty="0"/>
              <a:t> </a:t>
            </a:r>
            <a:r>
              <a:rPr lang="en-US" dirty="0" err="1"/>
              <a:t>ориентиром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сколько</a:t>
            </a:r>
            <a:r>
              <a:rPr lang="en-US" dirty="0"/>
              <a:t> </a:t>
            </a:r>
            <a:r>
              <a:rPr lang="en-US" dirty="0" err="1"/>
              <a:t>готов</a:t>
            </a:r>
            <a:r>
              <a:rPr lang="en-US" dirty="0"/>
              <a:t> </a:t>
            </a:r>
            <a:r>
              <a:rPr lang="en-US" dirty="0" err="1"/>
              <a:t>заплатить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оцениваемый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потенциальный</a:t>
            </a:r>
            <a:r>
              <a:rPr lang="en-US" dirty="0"/>
              <a:t> </a:t>
            </a:r>
            <a:r>
              <a:rPr lang="en-US" dirty="0" err="1"/>
              <a:t>инвестор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Прогнозирование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основывается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следующем</a:t>
            </a:r>
            <a:r>
              <a:rPr lang="ru-RU" dirty="0" smtClean="0"/>
              <a:t>: в</a:t>
            </a:r>
            <a:r>
              <a:rPr lang="en-US" dirty="0" err="1" smtClean="0"/>
              <a:t>кладывая</a:t>
            </a:r>
            <a:r>
              <a:rPr lang="en-US" dirty="0" smtClean="0"/>
              <a:t> </a:t>
            </a:r>
            <a:r>
              <a:rPr lang="en-US" dirty="0" err="1"/>
              <a:t>капитал</a:t>
            </a:r>
            <a:r>
              <a:rPr lang="en-US" dirty="0"/>
              <a:t> в </a:t>
            </a:r>
            <a:r>
              <a:rPr lang="en-US" dirty="0" err="1"/>
              <a:t>недвижимость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в </a:t>
            </a:r>
            <a:r>
              <a:rPr lang="en-US" dirty="0" err="1"/>
              <a:t>производственно-коммерческой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инвестор</a:t>
            </a:r>
            <a:r>
              <a:rPr lang="en-US" dirty="0"/>
              <a:t> </a:t>
            </a:r>
            <a:r>
              <a:rPr lang="en-US" dirty="0" err="1"/>
              <a:t>рассчитывает</a:t>
            </a:r>
            <a:r>
              <a:rPr lang="en-US" dirty="0"/>
              <a:t>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материальные</a:t>
            </a:r>
            <a:r>
              <a:rPr lang="en-US" dirty="0"/>
              <a:t>,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иные</a:t>
            </a:r>
            <a:r>
              <a:rPr lang="en-US" dirty="0"/>
              <a:t> </a:t>
            </a:r>
            <a:r>
              <a:rPr lang="en-US" dirty="0" err="1"/>
              <a:t>выгоды</a:t>
            </a:r>
            <a:r>
              <a:rPr lang="en-US" dirty="0"/>
              <a:t>. </a:t>
            </a:r>
            <a:r>
              <a:rPr lang="en-US" dirty="0" err="1"/>
              <a:t>Значительная</a:t>
            </a:r>
            <a:r>
              <a:rPr lang="en-US" dirty="0"/>
              <a:t> </a:t>
            </a:r>
            <a:r>
              <a:rPr lang="en-US" dirty="0" err="1"/>
              <a:t>часть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выгод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выражена</a:t>
            </a:r>
            <a:r>
              <a:rPr lang="en-US" dirty="0"/>
              <a:t> в </a:t>
            </a:r>
            <a:r>
              <a:rPr lang="en-US" dirty="0" err="1"/>
              <a:t>виде</a:t>
            </a:r>
            <a:r>
              <a:rPr lang="en-US" dirty="0"/>
              <a:t> </a:t>
            </a:r>
            <a:r>
              <a:rPr lang="en-US" dirty="0" err="1"/>
              <a:t>финансовых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, в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входят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поток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(</a:t>
            </a:r>
            <a:r>
              <a:rPr lang="en-US" dirty="0" err="1"/>
              <a:t>текущие</a:t>
            </a:r>
            <a:r>
              <a:rPr lang="en-US" dirty="0"/>
              <a:t> </a:t>
            </a:r>
            <a:r>
              <a:rPr lang="en-US" dirty="0" err="1"/>
              <a:t>денежные</a:t>
            </a:r>
            <a:r>
              <a:rPr lang="en-US" dirty="0"/>
              <a:t> </a:t>
            </a:r>
            <a:r>
              <a:rPr lang="en-US" dirty="0" err="1"/>
              <a:t>поступления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экономия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налогах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будущие</a:t>
            </a:r>
            <a:r>
              <a:rPr lang="en-US" dirty="0"/>
              <a:t> </a:t>
            </a:r>
            <a:r>
              <a:rPr lang="en-US" dirty="0" err="1"/>
              <a:t>доходы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арендной</a:t>
            </a:r>
            <a:r>
              <a:rPr lang="en-US" dirty="0"/>
              <a:t> </a:t>
            </a:r>
            <a:r>
              <a:rPr lang="en-US" dirty="0" err="1"/>
              <a:t>платы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доходы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перепродажи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уменьшение</a:t>
            </a:r>
            <a:r>
              <a:rPr lang="en-US" dirty="0"/>
              <a:t> </a:t>
            </a:r>
            <a:r>
              <a:rPr lang="en-US" dirty="0" err="1"/>
              <a:t>ипотечного</a:t>
            </a:r>
            <a:r>
              <a:rPr lang="en-US" dirty="0"/>
              <a:t> </a:t>
            </a:r>
            <a:r>
              <a:rPr lang="en-US" dirty="0" err="1"/>
              <a:t>долга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77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878005"/>
            <a:ext cx="9935570" cy="556373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доходного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 </a:t>
            </a:r>
            <a:r>
              <a:rPr lang="en-US" dirty="0" err="1"/>
              <a:t>возможно</a:t>
            </a:r>
            <a:r>
              <a:rPr lang="en-US" dirty="0"/>
              <a:t> </a:t>
            </a:r>
            <a:r>
              <a:rPr lang="ru-RU" dirty="0" smtClean="0"/>
              <a:t>следующими</a:t>
            </a:r>
            <a:r>
              <a:rPr lang="en-US" dirty="0" smtClean="0"/>
              <a:t> </a:t>
            </a:r>
            <a:r>
              <a:rPr lang="en-US" dirty="0" err="1"/>
              <a:t>методами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1.</a:t>
            </a:r>
            <a:r>
              <a:rPr lang="en-US" dirty="0" smtClean="0"/>
              <a:t> </a:t>
            </a:r>
            <a:r>
              <a:rPr lang="ru-RU" dirty="0" err="1"/>
              <a:t>М</a:t>
            </a:r>
            <a:r>
              <a:rPr lang="en-US" dirty="0" err="1" smtClean="0"/>
              <a:t>етодом</a:t>
            </a:r>
            <a:r>
              <a:rPr lang="en-US" dirty="0" smtClean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 smtClean="0"/>
              <a:t>потоков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прогнозирования</a:t>
            </a:r>
            <a:r>
              <a:rPr lang="en-US" dirty="0"/>
              <a:t> </a:t>
            </a:r>
            <a:r>
              <a:rPr lang="en-US" dirty="0" err="1"/>
              <a:t>будущих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потенциально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генерированы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, с </a:t>
            </a:r>
            <a:r>
              <a:rPr lang="en-US" dirty="0" err="1"/>
              <a:t>последующим</a:t>
            </a:r>
            <a:r>
              <a:rPr lang="en-US" dirty="0"/>
              <a:t> </a:t>
            </a:r>
            <a:r>
              <a:rPr lang="en-US" dirty="0" err="1"/>
              <a:t>приведением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к </a:t>
            </a:r>
            <a:r>
              <a:rPr lang="en-US" dirty="0" err="1"/>
              <a:t>текущей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ставке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 (</a:t>
            </a:r>
            <a:r>
              <a:rPr lang="en-US" dirty="0" err="1"/>
              <a:t>требуемой</a:t>
            </a:r>
            <a:r>
              <a:rPr lang="en-US" dirty="0"/>
              <a:t> </a:t>
            </a:r>
            <a:r>
              <a:rPr lang="en-US" dirty="0" err="1"/>
              <a:t>инвесторами</a:t>
            </a:r>
            <a:r>
              <a:rPr lang="en-US" dirty="0"/>
              <a:t> </a:t>
            </a:r>
            <a:r>
              <a:rPr lang="en-US" dirty="0" err="1"/>
              <a:t>ставке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), </a:t>
            </a:r>
            <a:r>
              <a:rPr lang="en-US" dirty="0" err="1"/>
              <a:t>выбранной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риска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в </a:t>
            </a:r>
            <a:r>
              <a:rPr lang="en-US" dirty="0" err="1"/>
              <a:t>данную</a:t>
            </a:r>
            <a:r>
              <a:rPr lang="en-US" dirty="0"/>
              <a:t> </a:t>
            </a:r>
            <a:r>
              <a:rPr lang="en-US" dirty="0" err="1"/>
              <a:t>недвижимость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2.</a:t>
            </a:r>
            <a:r>
              <a:rPr lang="en-US" dirty="0" smtClean="0"/>
              <a:t> </a:t>
            </a:r>
            <a:r>
              <a:rPr lang="ru-RU" dirty="0" err="1"/>
              <a:t>М</a:t>
            </a:r>
            <a:r>
              <a:rPr lang="en-US" dirty="0" err="1" smtClean="0"/>
              <a:t>етодом</a:t>
            </a:r>
            <a:r>
              <a:rPr lang="en-US" dirty="0" smtClean="0"/>
              <a:t> </a:t>
            </a:r>
            <a:r>
              <a:rPr lang="en-US" dirty="0" err="1"/>
              <a:t>прямой</a:t>
            </a:r>
            <a:r>
              <a:rPr lang="en-US" dirty="0"/>
              <a:t> </a:t>
            </a:r>
            <a:r>
              <a:rPr lang="en-US" dirty="0" err="1"/>
              <a:t>капитализации</a:t>
            </a:r>
            <a:r>
              <a:rPr lang="en-US" dirty="0"/>
              <a:t> </a:t>
            </a:r>
            <a:r>
              <a:rPr lang="en-US" dirty="0" err="1" smtClean="0"/>
              <a:t>дохода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недвижимого</a:t>
            </a:r>
            <a:r>
              <a:rPr lang="en-US" dirty="0"/>
              <a:t> </a:t>
            </a:r>
            <a:r>
              <a:rPr lang="en-US" dirty="0" err="1"/>
              <a:t>имущества</a:t>
            </a:r>
            <a:r>
              <a:rPr lang="en-US" dirty="0"/>
              <a:t>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прямой</a:t>
            </a:r>
            <a:r>
              <a:rPr lang="en-US" dirty="0"/>
              <a:t> </a:t>
            </a:r>
            <a:r>
              <a:rPr lang="en-US" dirty="0" err="1"/>
              <a:t>капитализации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коэффициента</a:t>
            </a:r>
            <a:r>
              <a:rPr lang="en-US" dirty="0"/>
              <a:t> </a:t>
            </a:r>
            <a:r>
              <a:rPr lang="en-US" dirty="0" err="1"/>
              <a:t>капитализации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условии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стабильного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в </a:t>
            </a:r>
            <a:r>
              <a:rPr lang="en-US" dirty="0" err="1"/>
              <a:t>длительном</a:t>
            </a:r>
            <a:r>
              <a:rPr lang="en-US" dirty="0"/>
              <a:t> </a:t>
            </a:r>
            <a:r>
              <a:rPr lang="en-US" dirty="0" err="1"/>
              <a:t>периоде</a:t>
            </a:r>
            <a:r>
              <a:rPr lang="en-US" dirty="0"/>
              <a:t> (</a:t>
            </a:r>
            <a:r>
              <a:rPr lang="en-US" dirty="0" err="1"/>
              <a:t>прямая</a:t>
            </a:r>
            <a:r>
              <a:rPr lang="en-US" dirty="0"/>
              <a:t> </a:t>
            </a:r>
            <a:r>
              <a:rPr lang="en-US" dirty="0" err="1"/>
              <a:t>капитализация</a:t>
            </a:r>
            <a:r>
              <a:rPr lang="en-US" dirty="0"/>
              <a:t>).</a:t>
            </a:r>
            <a:endParaRPr lang="ru-RU" dirty="0"/>
          </a:p>
          <a:p>
            <a:r>
              <a:rPr lang="en-US" dirty="0" err="1"/>
              <a:t>Величину</a:t>
            </a:r>
            <a:r>
              <a:rPr lang="en-US" dirty="0"/>
              <a:t> </a:t>
            </a:r>
            <a:r>
              <a:rPr lang="en-US" dirty="0" err="1"/>
              <a:t>коэффициента</a:t>
            </a:r>
            <a:r>
              <a:rPr lang="en-US" dirty="0"/>
              <a:t> </a:t>
            </a:r>
            <a:r>
              <a:rPr lang="en-US" dirty="0" err="1"/>
              <a:t>капитализации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рассчитать</a:t>
            </a:r>
            <a:r>
              <a:rPr lang="en-US" dirty="0"/>
              <a:t> </a:t>
            </a:r>
            <a:r>
              <a:rPr lang="en-US" dirty="0" err="1"/>
              <a:t>тремя</a:t>
            </a:r>
            <a:r>
              <a:rPr lang="en-US" dirty="0"/>
              <a:t> </a:t>
            </a:r>
            <a:r>
              <a:rPr lang="en-US" dirty="0" err="1"/>
              <a:t>способами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кумулятивным</a:t>
            </a:r>
            <a:r>
              <a:rPr lang="en-US" dirty="0"/>
              <a:t>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суммирования</a:t>
            </a:r>
            <a:r>
              <a:rPr lang="en-US" dirty="0"/>
              <a:t> </a:t>
            </a:r>
            <a:r>
              <a:rPr lang="en-US" dirty="0" err="1"/>
              <a:t>безрисковой</a:t>
            </a:r>
            <a:r>
              <a:rPr lang="en-US" dirty="0"/>
              <a:t> </a:t>
            </a:r>
            <a:r>
              <a:rPr lang="en-US" dirty="0" err="1"/>
              <a:t>ставки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с </a:t>
            </a:r>
            <a:r>
              <a:rPr lang="en-US" dirty="0" err="1"/>
              <a:t>компонентами</a:t>
            </a:r>
            <a:r>
              <a:rPr lang="en-US" dirty="0"/>
              <a:t>, </a:t>
            </a:r>
            <a:r>
              <a:rPr lang="en-US" dirty="0" err="1"/>
              <a:t>учитывающими</a:t>
            </a:r>
            <a:r>
              <a:rPr lang="en-US" dirty="0"/>
              <a:t> </a:t>
            </a:r>
            <a:r>
              <a:rPr lang="en-US" dirty="0" err="1"/>
              <a:t>величину</a:t>
            </a:r>
            <a:r>
              <a:rPr lang="en-US" dirty="0"/>
              <a:t> </a:t>
            </a:r>
            <a:r>
              <a:rPr lang="en-US" dirty="0" err="1"/>
              <a:t>риска</a:t>
            </a:r>
            <a:r>
              <a:rPr lang="en-US" dirty="0"/>
              <a:t>, </a:t>
            </a:r>
            <a:r>
              <a:rPr lang="en-US" dirty="0" err="1"/>
              <a:t>характерную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в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ru-RU" dirty="0"/>
              <a:t>)</a:t>
            </a:r>
            <a:r>
              <a:rPr lang="en-US" dirty="0" smtClean="0"/>
              <a:t> </a:t>
            </a:r>
            <a:r>
              <a:rPr lang="en-US" dirty="0" err="1"/>
              <a:t>исходя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рыночных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делением</a:t>
            </a:r>
            <a:r>
              <a:rPr lang="en-US" dirty="0"/>
              <a:t> </a:t>
            </a:r>
            <a:r>
              <a:rPr lang="en-US" dirty="0" err="1"/>
              <a:t>чистого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, </a:t>
            </a:r>
            <a:r>
              <a:rPr lang="en-US" dirty="0" err="1"/>
              <a:t>приносимого</a:t>
            </a:r>
            <a:r>
              <a:rPr lang="en-US" dirty="0"/>
              <a:t> </a:t>
            </a:r>
            <a:r>
              <a:rPr lang="en-US" dirty="0" err="1"/>
              <a:t>сопоставимыми</a:t>
            </a:r>
            <a:r>
              <a:rPr lang="en-US" dirty="0"/>
              <a:t> </a:t>
            </a:r>
            <a:r>
              <a:rPr lang="en-US" dirty="0" err="1"/>
              <a:t>объектами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цену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фактической</a:t>
            </a:r>
            <a:r>
              <a:rPr lang="en-US" dirty="0"/>
              <a:t> </a:t>
            </a:r>
            <a:r>
              <a:rPr lang="en-US" dirty="0" err="1"/>
              <a:t>продажи</a:t>
            </a:r>
            <a:r>
              <a:rPr lang="en-US" dirty="0"/>
              <a:t> с </a:t>
            </a:r>
            <a:r>
              <a:rPr lang="en-US" dirty="0" err="1"/>
              <a:t>последующим</a:t>
            </a:r>
            <a:r>
              <a:rPr lang="en-US" dirty="0"/>
              <a:t> </a:t>
            </a:r>
            <a:r>
              <a:rPr lang="en-US" dirty="0" err="1"/>
              <a:t>адекватным</a:t>
            </a:r>
            <a:r>
              <a:rPr lang="en-US" dirty="0"/>
              <a:t> </a:t>
            </a:r>
            <a:r>
              <a:rPr lang="en-US" dirty="0" err="1"/>
              <a:t>усреднением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требуемой</a:t>
            </a:r>
            <a:r>
              <a:rPr lang="en-US" dirty="0"/>
              <a:t> </a:t>
            </a:r>
            <a:r>
              <a:rPr lang="en-US" dirty="0" err="1"/>
              <a:t>ставки</a:t>
            </a:r>
            <a:r>
              <a:rPr lang="en-US" dirty="0"/>
              <a:t> </a:t>
            </a:r>
            <a:r>
              <a:rPr lang="en-US" dirty="0" err="1"/>
              <a:t>доходности</a:t>
            </a:r>
            <a:r>
              <a:rPr lang="en-US" dirty="0"/>
              <a:t> (в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принять</a:t>
            </a:r>
            <a:r>
              <a:rPr lang="en-US" dirty="0"/>
              <a:t> </a:t>
            </a:r>
            <a:r>
              <a:rPr lang="en-US" dirty="0" err="1"/>
              <a:t>ставку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)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вычетом</a:t>
            </a:r>
            <a:r>
              <a:rPr lang="en-US" dirty="0"/>
              <a:t> </a:t>
            </a:r>
            <a:r>
              <a:rPr lang="en-US" dirty="0" err="1"/>
              <a:t>темпа</a:t>
            </a:r>
            <a:r>
              <a:rPr lang="en-US" dirty="0"/>
              <a:t> </a:t>
            </a:r>
            <a:r>
              <a:rPr lang="en-US" dirty="0" err="1"/>
              <a:t>роста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58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787883"/>
            <a:ext cx="9812290" cy="49500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Возмещение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инвестированного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недвижимость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капитала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2" y="1560393"/>
            <a:ext cx="9812290" cy="4894997"/>
          </a:xfrm>
        </p:spPr>
        <p:txBody>
          <a:bodyPr/>
          <a:lstStyle/>
          <a:p>
            <a:r>
              <a:rPr lang="en-US" dirty="0" err="1" smtClean="0"/>
              <a:t>Возмещение</a:t>
            </a:r>
            <a:r>
              <a:rPr lang="en-US" dirty="0" smtClean="0"/>
              <a:t> </a:t>
            </a:r>
            <a:r>
              <a:rPr lang="en-US" dirty="0" err="1"/>
              <a:t>инвестированного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</a:t>
            </a:r>
            <a:r>
              <a:rPr lang="en-US" dirty="0" err="1"/>
              <a:t>возможно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перепродажи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,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процентного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постепенное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возмещение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определенный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. </a:t>
            </a:r>
            <a:endParaRPr lang="ru-RU" dirty="0" smtClean="0"/>
          </a:p>
          <a:p>
            <a:r>
              <a:rPr lang="ru-RU" dirty="0" err="1"/>
              <a:t>И</a:t>
            </a:r>
            <a:r>
              <a:rPr lang="en-US" dirty="0" err="1" smtClean="0"/>
              <a:t>нвестор</a:t>
            </a:r>
            <a:r>
              <a:rPr lang="en-US" dirty="0"/>
              <a:t>, </a:t>
            </a:r>
            <a:r>
              <a:rPr lang="en-US" dirty="0" err="1"/>
              <a:t>помещая</a:t>
            </a:r>
            <a:r>
              <a:rPr lang="en-US" dirty="0"/>
              <a:t> </a:t>
            </a:r>
            <a:r>
              <a:rPr lang="en-US" dirty="0" err="1"/>
              <a:t>свой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 в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иной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недвижи­мости</a:t>
            </a:r>
            <a:r>
              <a:rPr lang="en-US" dirty="0"/>
              <a:t>, </a:t>
            </a:r>
            <a:r>
              <a:rPr lang="en-US" dirty="0" err="1"/>
              <a:t>предполагает</a:t>
            </a:r>
            <a:r>
              <a:rPr lang="en-US" dirty="0"/>
              <a:t>, </a:t>
            </a:r>
            <a:r>
              <a:rPr lang="en-US" dirty="0" err="1"/>
              <a:t>прежде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, </a:t>
            </a:r>
            <a:r>
              <a:rPr lang="en-US" dirty="0" err="1"/>
              <a:t>возмещение</a:t>
            </a:r>
            <a:r>
              <a:rPr lang="en-US" dirty="0"/>
              <a:t> </a:t>
            </a:r>
            <a:r>
              <a:rPr lang="en-US" dirty="0" err="1"/>
              <a:t>вложенного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и </a:t>
            </a:r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. </a:t>
            </a:r>
            <a:r>
              <a:rPr lang="en-US" dirty="0" err="1"/>
              <a:t>Существуют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способа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возмещения</a:t>
            </a:r>
            <a:r>
              <a:rPr lang="en-US" dirty="0"/>
              <a:t> </a:t>
            </a:r>
            <a:r>
              <a:rPr lang="en-US" dirty="0" err="1"/>
              <a:t>инвестированного</a:t>
            </a:r>
            <a:r>
              <a:rPr lang="en-US" dirty="0"/>
              <a:t> в </a:t>
            </a:r>
            <a:r>
              <a:rPr lang="en-US" dirty="0" err="1"/>
              <a:t>недвижимость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прямолинейного</a:t>
            </a:r>
            <a:r>
              <a:rPr lang="en-US" dirty="0"/>
              <a:t> </a:t>
            </a:r>
            <a:r>
              <a:rPr lang="en-US" dirty="0" err="1"/>
              <a:t>возврата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возврата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фонду</a:t>
            </a:r>
            <a:r>
              <a:rPr lang="en-US" dirty="0"/>
              <a:t> </a:t>
            </a:r>
            <a:r>
              <a:rPr lang="en-US" dirty="0" err="1"/>
              <a:t>возмещения</a:t>
            </a:r>
            <a:r>
              <a:rPr lang="en-US" dirty="0"/>
              <a:t> и </a:t>
            </a:r>
            <a:r>
              <a:rPr lang="en-US" dirty="0" err="1"/>
              <a:t>ставке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возврата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фонду</a:t>
            </a:r>
            <a:r>
              <a:rPr lang="en-US" dirty="0"/>
              <a:t> </a:t>
            </a:r>
            <a:r>
              <a:rPr lang="en-US" dirty="0" err="1"/>
              <a:t>возмещения</a:t>
            </a:r>
            <a:r>
              <a:rPr lang="en-US" dirty="0"/>
              <a:t> и </a:t>
            </a:r>
            <a:r>
              <a:rPr lang="en-US" dirty="0" err="1"/>
              <a:t>безрисковой</a:t>
            </a:r>
            <a:r>
              <a:rPr lang="en-US" dirty="0"/>
              <a:t> </a:t>
            </a:r>
            <a:r>
              <a:rPr lang="en-US" dirty="0" err="1"/>
              <a:t>процентной</a:t>
            </a:r>
            <a:r>
              <a:rPr lang="en-US" dirty="0"/>
              <a:t> </a:t>
            </a:r>
            <a:r>
              <a:rPr lang="en-US" dirty="0" err="1"/>
              <a:t>ставке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02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233" y="1492156"/>
            <a:ext cx="9652830" cy="3777622"/>
          </a:xfrm>
        </p:spPr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Федеральным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25.02.1999 № 39-ФЗ «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, </a:t>
            </a:r>
            <a:r>
              <a:rPr lang="en-US" dirty="0" err="1"/>
              <a:t>осуществляемой</a:t>
            </a:r>
            <a:r>
              <a:rPr lang="en-US" dirty="0"/>
              <a:t> в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»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инвестиции</a:t>
            </a:r>
            <a:r>
              <a:rPr lang="en-US" dirty="0"/>
              <a:t>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денежные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, </a:t>
            </a:r>
            <a:r>
              <a:rPr lang="en-US" dirty="0" err="1"/>
              <a:t>ценные</a:t>
            </a:r>
            <a:r>
              <a:rPr lang="en-US" dirty="0"/>
              <a:t> </a:t>
            </a:r>
            <a:r>
              <a:rPr lang="en-US" dirty="0" err="1"/>
              <a:t>бумаги</a:t>
            </a:r>
            <a:r>
              <a:rPr lang="en-US" dirty="0"/>
              <a:t>, </a:t>
            </a:r>
            <a:r>
              <a:rPr lang="en-US" dirty="0" err="1"/>
              <a:t>иное</a:t>
            </a:r>
            <a:r>
              <a:rPr lang="en-US" dirty="0"/>
              <a:t> </a:t>
            </a:r>
            <a:r>
              <a:rPr lang="en-US" dirty="0" err="1"/>
              <a:t>имущество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</a:t>
            </a:r>
            <a:r>
              <a:rPr lang="en-US" dirty="0" err="1"/>
              <a:t>имущественные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иные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имеющие</a:t>
            </a:r>
            <a:r>
              <a:rPr lang="en-US" dirty="0"/>
              <a:t> </a:t>
            </a:r>
            <a:r>
              <a:rPr lang="en-US" dirty="0" err="1"/>
              <a:t>денежную</a:t>
            </a:r>
            <a:r>
              <a:rPr lang="en-US" dirty="0"/>
              <a:t> </a:t>
            </a:r>
            <a:r>
              <a:rPr lang="en-US" dirty="0" err="1"/>
              <a:t>оценку</a:t>
            </a:r>
            <a:r>
              <a:rPr lang="en-US" dirty="0"/>
              <a:t>, </a:t>
            </a:r>
            <a:r>
              <a:rPr lang="en-US" dirty="0" err="1"/>
              <a:t>вкладываемые</a:t>
            </a:r>
            <a:r>
              <a:rPr lang="en-US" dirty="0"/>
              <a:t> в </a:t>
            </a:r>
            <a:r>
              <a:rPr lang="en-US" dirty="0" err="1"/>
              <a:t>объекты</a:t>
            </a:r>
            <a:r>
              <a:rPr lang="en-US" dirty="0"/>
              <a:t> </a:t>
            </a:r>
            <a:r>
              <a:rPr lang="en-US" dirty="0" err="1"/>
              <a:t>предпринимательской</a:t>
            </a:r>
            <a:r>
              <a:rPr lang="en-US" dirty="0"/>
              <a:t> и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иной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целях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и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достижения</a:t>
            </a:r>
            <a:r>
              <a:rPr lang="en-US" dirty="0"/>
              <a:t> </a:t>
            </a:r>
            <a:r>
              <a:rPr lang="en-US" dirty="0" err="1"/>
              <a:t>иного</a:t>
            </a:r>
            <a:r>
              <a:rPr lang="en-US" dirty="0"/>
              <a:t> </a:t>
            </a:r>
            <a:r>
              <a:rPr lang="en-US" dirty="0" err="1"/>
              <a:t>полезного</a:t>
            </a:r>
            <a:r>
              <a:rPr lang="en-US" dirty="0"/>
              <a:t> </a:t>
            </a:r>
            <a:r>
              <a:rPr lang="en-US" dirty="0" err="1" smtClean="0"/>
              <a:t>эффекта</a:t>
            </a:r>
            <a:r>
              <a:rPr lang="en-US" dirty="0" smtClean="0"/>
              <a:t>.</a:t>
            </a:r>
            <a:endParaRPr lang="ru-RU" b="1" dirty="0"/>
          </a:p>
          <a:p>
            <a:r>
              <a:rPr lang="en-US" dirty="0" err="1"/>
              <a:t>Инвестиционная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/>
              <a:t>,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вложение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и </a:t>
            </a:r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практических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в </a:t>
            </a:r>
            <a:r>
              <a:rPr lang="en-US" dirty="0" err="1"/>
              <a:t>целях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и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достижения</a:t>
            </a:r>
            <a:r>
              <a:rPr lang="en-US" dirty="0"/>
              <a:t> </a:t>
            </a:r>
            <a:r>
              <a:rPr lang="en-US" dirty="0" err="1"/>
              <a:t>иного</a:t>
            </a:r>
            <a:r>
              <a:rPr lang="en-US" dirty="0"/>
              <a:t> </a:t>
            </a:r>
            <a:r>
              <a:rPr lang="en-US" dirty="0" err="1" smtClean="0"/>
              <a:t>полезного</a:t>
            </a:r>
            <a:r>
              <a:rPr lang="ru-RU" dirty="0"/>
              <a:t> </a:t>
            </a:r>
            <a:r>
              <a:rPr lang="en-US" dirty="0" err="1" smtClean="0"/>
              <a:t>эффекта</a:t>
            </a:r>
            <a:r>
              <a:rPr lang="en-US" dirty="0" smtClean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08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675" y="624110"/>
            <a:ext cx="9825937" cy="822553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стоимости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объекта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с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использованием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сравнительного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подхода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4" y="1601337"/>
            <a:ext cx="9825937" cy="471757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Определение</a:t>
            </a:r>
            <a:r>
              <a:rPr lang="en-US" dirty="0" smtClean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сравнительного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сравнительного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продаж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в </a:t>
            </a:r>
            <a:r>
              <a:rPr lang="en-US" dirty="0" err="1"/>
              <a:t>следующем</a:t>
            </a:r>
            <a:r>
              <a:rPr lang="en-US" dirty="0"/>
              <a:t> </a:t>
            </a:r>
            <a:r>
              <a:rPr lang="en-US" dirty="0" err="1"/>
              <a:t>порядке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анализируют</a:t>
            </a:r>
            <a:r>
              <a:rPr lang="en-US" dirty="0"/>
              <a:t> </a:t>
            </a:r>
            <a:r>
              <a:rPr lang="en-US" dirty="0" err="1"/>
              <a:t>рыночную</a:t>
            </a:r>
            <a:r>
              <a:rPr lang="en-US" dirty="0"/>
              <a:t> </a:t>
            </a:r>
            <a:r>
              <a:rPr lang="en-US" dirty="0" err="1"/>
              <a:t>ситуацию</a:t>
            </a:r>
            <a:r>
              <a:rPr lang="en-US" dirty="0"/>
              <a:t> и </a:t>
            </a:r>
            <a:r>
              <a:rPr lang="en-US" dirty="0" err="1"/>
              <a:t>выявляют</a:t>
            </a:r>
            <a:r>
              <a:rPr lang="en-US" dirty="0"/>
              <a:t> </a:t>
            </a:r>
            <a:r>
              <a:rPr lang="en-US" dirty="0" err="1"/>
              <a:t>недавние</a:t>
            </a:r>
            <a:r>
              <a:rPr lang="en-US" dirty="0"/>
              <a:t> </a:t>
            </a:r>
            <a:r>
              <a:rPr lang="en-US" dirty="0" err="1"/>
              <a:t>сделки</a:t>
            </a:r>
            <a:r>
              <a:rPr lang="en-US" dirty="0"/>
              <a:t> </a:t>
            </a:r>
            <a:r>
              <a:rPr lang="en-US" dirty="0" err="1"/>
              <a:t>продажи</a:t>
            </a:r>
            <a:r>
              <a:rPr lang="en-US" dirty="0"/>
              <a:t> </a:t>
            </a:r>
            <a:r>
              <a:rPr lang="en-US" dirty="0" err="1"/>
              <a:t>сопоставимых</a:t>
            </a:r>
            <a:r>
              <a:rPr lang="en-US" dirty="0"/>
              <a:t> (</a:t>
            </a:r>
            <a:r>
              <a:rPr lang="en-US" dirty="0" err="1"/>
              <a:t>аналогичных</a:t>
            </a:r>
            <a:r>
              <a:rPr lang="en-US" dirty="0"/>
              <a:t> </a:t>
            </a:r>
            <a:r>
              <a:rPr lang="en-US" dirty="0" err="1"/>
              <a:t>оцениваемому</a:t>
            </a:r>
            <a:r>
              <a:rPr lang="en-US" dirty="0"/>
              <a:t> </a:t>
            </a:r>
            <a:r>
              <a:rPr lang="en-US" dirty="0" err="1"/>
              <a:t>объекту</a:t>
            </a:r>
            <a:r>
              <a:rPr lang="en-US" dirty="0"/>
              <a:t>)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(</a:t>
            </a:r>
            <a:r>
              <a:rPr lang="en-US" dirty="0" err="1"/>
              <a:t>таких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близки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своим</a:t>
            </a:r>
            <a:r>
              <a:rPr lang="en-US" dirty="0"/>
              <a:t> </a:t>
            </a:r>
            <a:r>
              <a:rPr lang="en-US" dirty="0" err="1"/>
              <a:t>основным</a:t>
            </a:r>
            <a:r>
              <a:rPr lang="en-US" dirty="0"/>
              <a:t> </a:t>
            </a:r>
            <a:r>
              <a:rPr lang="en-US" dirty="0" err="1"/>
              <a:t>свойствам</a:t>
            </a:r>
            <a:r>
              <a:rPr lang="en-US" dirty="0"/>
              <a:t> и </a:t>
            </a:r>
            <a:r>
              <a:rPr lang="en-US" dirty="0" err="1"/>
              <a:t>полезности</a:t>
            </a:r>
            <a:r>
              <a:rPr lang="en-US" dirty="0"/>
              <a:t> к </a:t>
            </a:r>
            <a:r>
              <a:rPr lang="en-US" dirty="0" err="1"/>
              <a:t>оцениваемому</a:t>
            </a:r>
            <a:r>
              <a:rPr lang="en-US" dirty="0"/>
              <a:t> </a:t>
            </a:r>
            <a:r>
              <a:rPr lang="en-US" dirty="0" err="1"/>
              <a:t>объекту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объектов-аналогов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меньше</a:t>
            </a:r>
            <a:r>
              <a:rPr lang="en-US" dirty="0"/>
              <a:t> </a:t>
            </a:r>
            <a:r>
              <a:rPr lang="en-US" dirty="0" err="1"/>
              <a:t>пяти-семи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тщательно</a:t>
            </a:r>
            <a:r>
              <a:rPr lang="en-US" dirty="0"/>
              <a:t> </a:t>
            </a:r>
            <a:r>
              <a:rPr lang="en-US" dirty="0" err="1"/>
              <a:t>проверяют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о </a:t>
            </a:r>
            <a:r>
              <a:rPr lang="en-US" dirty="0" err="1"/>
              <a:t>сделках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выбирают</a:t>
            </a:r>
            <a:r>
              <a:rPr lang="en-US" dirty="0"/>
              <a:t>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единицы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квадратный</a:t>
            </a:r>
            <a:r>
              <a:rPr lang="en-US" dirty="0"/>
              <a:t> </a:t>
            </a:r>
            <a:r>
              <a:rPr lang="en-US" dirty="0" err="1"/>
              <a:t>метр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площади</a:t>
            </a:r>
            <a:r>
              <a:rPr lang="en-US" dirty="0"/>
              <a:t>, </a:t>
            </a:r>
            <a:r>
              <a:rPr lang="en-US" dirty="0" err="1"/>
              <a:t>кубический</a:t>
            </a:r>
            <a:r>
              <a:rPr lang="en-US" dirty="0"/>
              <a:t> </a:t>
            </a:r>
            <a:r>
              <a:rPr lang="en-US" dirty="0" err="1"/>
              <a:t>метр</a:t>
            </a:r>
            <a:r>
              <a:rPr lang="en-US" dirty="0"/>
              <a:t> (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складских</a:t>
            </a:r>
            <a:r>
              <a:rPr lang="en-US" dirty="0"/>
              <a:t> </a:t>
            </a:r>
            <a:r>
              <a:rPr lang="en-US" dirty="0" err="1"/>
              <a:t>помещений</a:t>
            </a:r>
            <a:r>
              <a:rPr lang="en-US" dirty="0"/>
              <a:t>), </a:t>
            </a:r>
            <a:r>
              <a:rPr lang="en-US" dirty="0" err="1"/>
              <a:t>гектар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сотка</a:t>
            </a:r>
            <a:r>
              <a:rPr lang="en-US" dirty="0"/>
              <a:t> (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участков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), </a:t>
            </a:r>
            <a:r>
              <a:rPr lang="en-US" dirty="0" err="1"/>
              <a:t>квартира</a:t>
            </a:r>
            <a:r>
              <a:rPr lang="en-US" dirty="0"/>
              <a:t>, </a:t>
            </a:r>
            <a:r>
              <a:rPr lang="en-US" dirty="0" err="1"/>
              <a:t>офис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выявляют</a:t>
            </a:r>
            <a:r>
              <a:rPr lang="en-US" dirty="0"/>
              <a:t> </a:t>
            </a:r>
            <a:r>
              <a:rPr lang="en-US" dirty="0" err="1"/>
              <a:t>адекватные</a:t>
            </a:r>
            <a:r>
              <a:rPr lang="en-US" dirty="0"/>
              <a:t> </a:t>
            </a:r>
            <a:r>
              <a:rPr lang="en-US" dirty="0" err="1"/>
              <a:t>данному</a:t>
            </a:r>
            <a:r>
              <a:rPr lang="en-US" dirty="0"/>
              <a:t> </a:t>
            </a:r>
            <a:r>
              <a:rPr lang="en-US" dirty="0" err="1"/>
              <a:t>случаю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элементы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5</a:t>
            </a:r>
            <a:r>
              <a:rPr lang="en-US" dirty="0"/>
              <a:t>) в </a:t>
            </a:r>
            <a:r>
              <a:rPr lang="en-US" dirty="0" err="1"/>
              <a:t>цены</a:t>
            </a:r>
            <a:r>
              <a:rPr lang="en-US" dirty="0"/>
              <a:t> </a:t>
            </a:r>
            <a:r>
              <a:rPr lang="en-US" dirty="0" err="1"/>
              <a:t>продаж</a:t>
            </a:r>
            <a:r>
              <a:rPr lang="en-US" dirty="0"/>
              <a:t> </a:t>
            </a:r>
            <a:r>
              <a:rPr lang="en-US" dirty="0" err="1"/>
              <a:t>сопоставимых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вносят</a:t>
            </a:r>
            <a:r>
              <a:rPr lang="en-US" dirty="0"/>
              <a:t> </a:t>
            </a:r>
            <a:r>
              <a:rPr lang="en-US" dirty="0" err="1"/>
              <a:t>корректировки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различия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ними</a:t>
            </a:r>
            <a:r>
              <a:rPr lang="en-US" dirty="0"/>
              <a:t> и </a:t>
            </a:r>
            <a:r>
              <a:rPr lang="en-US" dirty="0" err="1"/>
              <a:t>оцениваемым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единицам</a:t>
            </a:r>
            <a:r>
              <a:rPr lang="en-US" dirty="0"/>
              <a:t> и </a:t>
            </a:r>
            <a:r>
              <a:rPr lang="en-US" dirty="0" err="1"/>
              <a:t>элементам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скорректированные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сопоставимых</a:t>
            </a:r>
            <a:r>
              <a:rPr lang="en-US" dirty="0"/>
              <a:t> (</a:t>
            </a:r>
            <a:r>
              <a:rPr lang="en-US" dirty="0" err="1"/>
              <a:t>аналогичных</a:t>
            </a:r>
            <a:r>
              <a:rPr lang="en-US" dirty="0"/>
              <a:t>)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сводят</a:t>
            </a:r>
            <a:r>
              <a:rPr lang="en-US" dirty="0"/>
              <a:t> к </a:t>
            </a:r>
            <a:r>
              <a:rPr lang="en-US" dirty="0" err="1"/>
              <a:t>одной</a:t>
            </a:r>
            <a:r>
              <a:rPr lang="en-US" dirty="0"/>
              <a:t> </a:t>
            </a:r>
            <a:r>
              <a:rPr lang="en-US" dirty="0" err="1"/>
              <a:t>величине</a:t>
            </a:r>
            <a:r>
              <a:rPr lang="en-US" dirty="0"/>
              <a:t> - к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оцениваемого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42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2" y="987188"/>
            <a:ext cx="9853684" cy="5427259"/>
          </a:xfrm>
        </p:spPr>
        <p:txBody>
          <a:bodyPr>
            <a:normAutofit/>
          </a:bodyPr>
          <a:lstStyle/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оценке</a:t>
            </a:r>
            <a:r>
              <a:rPr lang="en-US" dirty="0"/>
              <a:t> </a:t>
            </a:r>
            <a:r>
              <a:rPr lang="en-US" dirty="0" err="1"/>
              <a:t>недвижимого</a:t>
            </a:r>
            <a:r>
              <a:rPr lang="en-US" dirty="0"/>
              <a:t> </a:t>
            </a:r>
            <a:r>
              <a:rPr lang="en-US" dirty="0" err="1"/>
              <a:t>имущества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учитывать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характеристики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(</a:t>
            </a:r>
            <a:r>
              <a:rPr lang="en-US" dirty="0" err="1"/>
              <a:t>элементы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),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оказывают</a:t>
            </a:r>
            <a:r>
              <a:rPr lang="en-US" dirty="0"/>
              <a:t> </a:t>
            </a:r>
            <a:r>
              <a:rPr lang="en-US" dirty="0" err="1"/>
              <a:t>непосредственное</a:t>
            </a:r>
            <a:r>
              <a:rPr lang="en-US" dirty="0"/>
              <a:t> и </a:t>
            </a:r>
            <a:r>
              <a:rPr lang="en-US" dirty="0" err="1"/>
              <a:t>существенное</a:t>
            </a:r>
            <a:r>
              <a:rPr lang="en-US" dirty="0"/>
              <a:t> </a:t>
            </a:r>
            <a:r>
              <a:rPr lang="en-US" dirty="0" err="1"/>
              <a:t>влияние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.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 smtClean="0"/>
              <a:t>важны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 smtClean="0"/>
              <a:t>подлежащи</a:t>
            </a:r>
            <a:r>
              <a:rPr lang="ru-RU" dirty="0" smtClean="0"/>
              <a:t>е </a:t>
            </a:r>
            <a:r>
              <a:rPr lang="en-US" dirty="0" err="1" smtClean="0"/>
              <a:t>обязательному</a:t>
            </a:r>
            <a:r>
              <a:rPr lang="en-US" dirty="0" smtClean="0"/>
              <a:t> </a:t>
            </a:r>
            <a:r>
              <a:rPr lang="en-US" dirty="0" err="1"/>
              <a:t>учету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оценке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передаваемые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возможной</a:t>
            </a:r>
            <a:r>
              <a:rPr lang="en-US" dirty="0"/>
              <a:t> </a:t>
            </a:r>
            <a:r>
              <a:rPr lang="en-US" dirty="0" err="1"/>
              <a:t>сделке</a:t>
            </a:r>
            <a:r>
              <a:rPr lang="en-US" dirty="0"/>
              <a:t> </a:t>
            </a:r>
            <a:r>
              <a:rPr lang="en-US" dirty="0" err="1"/>
              <a:t>имущественные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сделки</a:t>
            </a:r>
            <a:r>
              <a:rPr lang="en-US" dirty="0"/>
              <a:t> (</a:t>
            </a:r>
            <a:r>
              <a:rPr lang="en-US" dirty="0" err="1"/>
              <a:t>учет</a:t>
            </a:r>
            <a:r>
              <a:rPr lang="en-US" dirty="0"/>
              <a:t> </a:t>
            </a:r>
            <a:r>
              <a:rPr lang="en-US" dirty="0" err="1"/>
              <a:t>заемного</a:t>
            </a:r>
            <a:r>
              <a:rPr lang="en-US" dirty="0"/>
              <a:t> и </a:t>
            </a:r>
            <a:r>
              <a:rPr lang="en-US" dirty="0" err="1"/>
              <a:t>привлеченного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условия</a:t>
            </a:r>
            <a:r>
              <a:rPr lang="en-US" dirty="0"/>
              <a:t> и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продажи</a:t>
            </a:r>
            <a:r>
              <a:rPr lang="en-US" dirty="0"/>
              <a:t> (в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</a:t>
            </a:r>
            <a:r>
              <a:rPr lang="en-US" dirty="0" err="1"/>
              <a:t>юридическая</a:t>
            </a:r>
            <a:r>
              <a:rPr lang="en-US" dirty="0"/>
              <a:t> </a:t>
            </a:r>
            <a:r>
              <a:rPr lang="en-US" dirty="0" err="1"/>
              <a:t>чистота</a:t>
            </a:r>
            <a:r>
              <a:rPr lang="en-US" dirty="0"/>
              <a:t> </a:t>
            </a:r>
            <a:r>
              <a:rPr lang="en-US" dirty="0" err="1"/>
              <a:t>сделки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местоположение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err="1"/>
              <a:t>физические</a:t>
            </a:r>
            <a:r>
              <a:rPr lang="en-US" dirty="0"/>
              <a:t> {</a:t>
            </a:r>
            <a:r>
              <a:rPr lang="en-US" dirty="0" err="1"/>
              <a:t>технические</a:t>
            </a:r>
            <a:r>
              <a:rPr lang="en-US" dirty="0"/>
              <a:t>) </a:t>
            </a:r>
            <a:r>
              <a:rPr lang="en-US" dirty="0" err="1"/>
              <a:t>параметры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экономические</a:t>
            </a:r>
            <a:r>
              <a:rPr lang="en-US" dirty="0"/>
              <a:t> </a:t>
            </a:r>
            <a:r>
              <a:rPr lang="en-US" dirty="0" err="1"/>
              <a:t>параметры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и </a:t>
            </a:r>
            <a:r>
              <a:rPr lang="en-US" dirty="0" err="1"/>
              <a:t>окружения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7</a:t>
            </a:r>
            <a:r>
              <a:rPr lang="en-US" dirty="0"/>
              <a:t>) </a:t>
            </a:r>
            <a:r>
              <a:rPr lang="en-US" dirty="0" err="1"/>
              <a:t>экологические</a:t>
            </a:r>
            <a:r>
              <a:rPr lang="en-US" dirty="0"/>
              <a:t> </a:t>
            </a:r>
            <a:r>
              <a:rPr lang="en-US" dirty="0" err="1"/>
              <a:t>параметры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и </a:t>
            </a:r>
            <a:r>
              <a:rPr lang="en-US" dirty="0" err="1"/>
              <a:t>окружения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8</a:t>
            </a:r>
            <a:r>
              <a:rPr lang="en-US" dirty="0"/>
              <a:t>) </a:t>
            </a:r>
            <a:r>
              <a:rPr lang="en-US" dirty="0" err="1"/>
              <a:t>характер</a:t>
            </a:r>
            <a:r>
              <a:rPr lang="en-US" dirty="0"/>
              <a:t>, </a:t>
            </a:r>
            <a:r>
              <a:rPr lang="en-US" dirty="0" err="1"/>
              <a:t>интенсивность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9</a:t>
            </a:r>
            <a:r>
              <a:rPr lang="en-US" dirty="0"/>
              <a:t>)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стоимостных</a:t>
            </a:r>
            <a:r>
              <a:rPr lang="en-US" dirty="0"/>
              <a:t> </a:t>
            </a:r>
            <a:r>
              <a:rPr lang="en-US" dirty="0" err="1"/>
              <a:t>факторов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связанных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с </a:t>
            </a:r>
            <a:r>
              <a:rPr lang="en-US" dirty="0" err="1"/>
              <a:t>недвижимостью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7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624110"/>
            <a:ext cx="9866881" cy="699723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стоимости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объекта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недвижимости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с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использованием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затратного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подхода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2" y="1451212"/>
            <a:ext cx="10057949" cy="493594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Определение</a:t>
            </a:r>
            <a:r>
              <a:rPr lang="en-US" dirty="0" smtClean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затратного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в </a:t>
            </a:r>
            <a:r>
              <a:rPr lang="en-US" dirty="0" err="1"/>
              <a:t>следующей</a:t>
            </a:r>
            <a:r>
              <a:rPr lang="en-US" dirty="0"/>
              <a:t> </a:t>
            </a:r>
            <a:r>
              <a:rPr lang="en-US" dirty="0" err="1"/>
              <a:t>последовательности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рыночная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восстановительной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(</a:t>
            </a:r>
            <a:r>
              <a:rPr lang="en-US" dirty="0" err="1"/>
              <a:t>здания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сооружения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оценивается</a:t>
            </a:r>
            <a:r>
              <a:rPr lang="en-US" dirty="0"/>
              <a:t>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совокупного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износа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трех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итоговое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суммы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 и </a:t>
            </a:r>
            <a:r>
              <a:rPr lang="en-US" dirty="0" err="1"/>
              <a:t>восстановительной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вычетом</a:t>
            </a:r>
            <a:r>
              <a:rPr lang="en-US" dirty="0"/>
              <a:t> </a:t>
            </a:r>
            <a:r>
              <a:rPr lang="en-US" dirty="0" err="1"/>
              <a:t>совокупного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применении</a:t>
            </a:r>
            <a:r>
              <a:rPr lang="en-US" dirty="0"/>
              <a:t> </a:t>
            </a:r>
            <a:r>
              <a:rPr lang="en-US" dirty="0" err="1"/>
              <a:t>затратного</a:t>
            </a:r>
            <a:r>
              <a:rPr lang="en-US" dirty="0"/>
              <a:t> </a:t>
            </a:r>
            <a:r>
              <a:rPr lang="en-US" dirty="0" err="1"/>
              <a:t>подхода</a:t>
            </a:r>
            <a:r>
              <a:rPr lang="en-US" dirty="0"/>
              <a:t> </a:t>
            </a:r>
            <a:r>
              <a:rPr lang="en-US" dirty="0" err="1"/>
              <a:t>участок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 </a:t>
            </a:r>
            <a:r>
              <a:rPr lang="en-US" dirty="0" err="1"/>
              <a:t>оценивается</a:t>
            </a:r>
            <a:r>
              <a:rPr lang="en-US" dirty="0"/>
              <a:t>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свободным</a:t>
            </a:r>
            <a:r>
              <a:rPr lang="en-US" dirty="0"/>
              <a:t> в </a:t>
            </a:r>
            <a:r>
              <a:rPr lang="en-US" dirty="0" err="1"/>
              <a:t>варианте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наилучшего</a:t>
            </a:r>
            <a:r>
              <a:rPr lang="en-US" dirty="0"/>
              <a:t> (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эффективного</a:t>
            </a:r>
            <a:r>
              <a:rPr lang="en-US" dirty="0"/>
              <a:t>) </a:t>
            </a:r>
            <a:r>
              <a:rPr lang="en-US" dirty="0" err="1"/>
              <a:t>использования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отсутствии</a:t>
            </a:r>
            <a:r>
              <a:rPr lang="en-US" dirty="0"/>
              <a:t> </a:t>
            </a:r>
            <a:r>
              <a:rPr lang="en-US" dirty="0" err="1"/>
              <a:t>полного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землю</a:t>
            </a:r>
            <a:r>
              <a:rPr lang="en-US" dirty="0"/>
              <a:t> </a:t>
            </a:r>
            <a:r>
              <a:rPr lang="en-US" dirty="0" err="1"/>
              <a:t>допустимо</a:t>
            </a:r>
            <a:r>
              <a:rPr lang="en-US" dirty="0"/>
              <a:t> </a:t>
            </a:r>
            <a:r>
              <a:rPr lang="en-US" dirty="0" err="1"/>
              <a:t>нахождение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долгосрочной</a:t>
            </a:r>
            <a:r>
              <a:rPr lang="en-US" dirty="0"/>
              <a:t> </a:t>
            </a:r>
            <a:r>
              <a:rPr lang="en-US" dirty="0" err="1"/>
              <a:t>аренды</a:t>
            </a:r>
            <a:r>
              <a:rPr lang="en-US" dirty="0"/>
              <a:t>.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восстановительной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(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)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производиться</a:t>
            </a:r>
            <a:r>
              <a:rPr lang="en-US" dirty="0"/>
              <a:t> </a:t>
            </a:r>
            <a:r>
              <a:rPr lang="en-US" dirty="0" err="1"/>
              <a:t>тремя</a:t>
            </a:r>
            <a:r>
              <a:rPr lang="en-US" dirty="0"/>
              <a:t> </a:t>
            </a:r>
            <a:r>
              <a:rPr lang="en-US" dirty="0" err="1"/>
              <a:t>способами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1. Н</a:t>
            </a:r>
            <a:r>
              <a:rPr lang="en-US" dirty="0" smtClean="0"/>
              <a:t>а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о </a:t>
            </a:r>
            <a:r>
              <a:rPr lang="en-US" dirty="0" err="1"/>
              <a:t>восстановительной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дату</a:t>
            </a:r>
            <a:r>
              <a:rPr lang="en-US" dirty="0"/>
              <a:t> </a:t>
            </a:r>
            <a:r>
              <a:rPr lang="en-US" dirty="0" err="1"/>
              <a:t>последней</a:t>
            </a:r>
            <a:r>
              <a:rPr lang="en-US" dirty="0"/>
              <a:t> </a:t>
            </a:r>
            <a:r>
              <a:rPr lang="en-US" dirty="0" err="1"/>
              <a:t>переоценки</a:t>
            </a:r>
            <a:r>
              <a:rPr lang="en-US" dirty="0"/>
              <a:t> с </a:t>
            </a:r>
            <a:r>
              <a:rPr lang="en-US" dirty="0" err="1"/>
              <a:t>последующим</a:t>
            </a:r>
            <a:r>
              <a:rPr lang="en-US" dirty="0"/>
              <a:t> </a:t>
            </a:r>
            <a:r>
              <a:rPr lang="en-US" dirty="0" err="1"/>
              <a:t>пересчетом</a:t>
            </a:r>
            <a:r>
              <a:rPr lang="en-US" dirty="0"/>
              <a:t> в </a:t>
            </a:r>
            <a:r>
              <a:rPr lang="en-US" dirty="0" err="1"/>
              <a:t>текущую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(в </a:t>
            </a:r>
            <a:r>
              <a:rPr lang="en-US" dirty="0" err="1"/>
              <a:t>масштабе</a:t>
            </a:r>
            <a:r>
              <a:rPr lang="en-US" dirty="0"/>
              <a:t> </a:t>
            </a:r>
            <a:r>
              <a:rPr lang="en-US" dirty="0" err="1"/>
              <a:t>текущих</a:t>
            </a:r>
            <a:r>
              <a:rPr lang="en-US" dirty="0"/>
              <a:t> </a:t>
            </a:r>
            <a:r>
              <a:rPr lang="en-US" dirty="0" err="1"/>
              <a:t>цен</a:t>
            </a:r>
            <a:r>
              <a:rPr lang="en-US" dirty="0"/>
              <a:t>);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55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696037"/>
            <a:ext cx="9825937" cy="57883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2. П</a:t>
            </a:r>
            <a:r>
              <a:rPr lang="en-US" dirty="0" err="1" smtClean="0"/>
              <a:t>утем</a:t>
            </a:r>
            <a:r>
              <a:rPr lang="en-US" dirty="0" smtClean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средневзвешенной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фактической</a:t>
            </a:r>
            <a:r>
              <a:rPr lang="en-US" dirty="0"/>
              <a:t> </a:t>
            </a:r>
            <a:r>
              <a:rPr lang="en-US" dirty="0" err="1"/>
              <a:t>сметной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</a:t>
            </a:r>
            <a:r>
              <a:rPr lang="en-US" dirty="0" err="1"/>
              <a:t>аналогичного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(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dirty="0" err="1"/>
              <a:t>подрядных</a:t>
            </a:r>
            <a:r>
              <a:rPr lang="en-US" dirty="0"/>
              <a:t>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организаций</a:t>
            </a:r>
            <a:r>
              <a:rPr lang="en-US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3.</a:t>
            </a:r>
            <a:r>
              <a:rPr lang="en-US" dirty="0" smtClean="0"/>
              <a:t> </a:t>
            </a:r>
            <a:r>
              <a:rPr lang="ru-RU" dirty="0" err="1"/>
              <a:t>Н</a:t>
            </a:r>
            <a:r>
              <a:rPr lang="en-US" dirty="0" smtClean="0"/>
              <a:t>а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укрупненных</a:t>
            </a:r>
            <a:r>
              <a:rPr lang="en-US" dirty="0"/>
              <a:t> </a:t>
            </a:r>
            <a:r>
              <a:rPr lang="en-US" dirty="0" err="1"/>
              <a:t>статей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определении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в </a:t>
            </a:r>
            <a:r>
              <a:rPr lang="en-US" dirty="0" err="1"/>
              <a:t>расчет</a:t>
            </a:r>
            <a:r>
              <a:rPr lang="en-US" dirty="0"/>
              <a:t> </a:t>
            </a:r>
            <a:r>
              <a:rPr lang="en-US" dirty="0" err="1"/>
              <a:t>принимаются</a:t>
            </a:r>
            <a:r>
              <a:rPr lang="en-US" dirty="0"/>
              <a:t> </a:t>
            </a:r>
            <a:r>
              <a:rPr lang="en-US" dirty="0" err="1"/>
              <a:t>прямые</a:t>
            </a:r>
            <a:r>
              <a:rPr lang="en-US" dirty="0"/>
              <a:t> и </a:t>
            </a:r>
            <a:r>
              <a:rPr lang="en-US" dirty="0" err="1"/>
              <a:t>косвенные</a:t>
            </a:r>
            <a:r>
              <a:rPr lang="en-US" dirty="0"/>
              <a:t> </a:t>
            </a:r>
            <a:r>
              <a:rPr lang="en-US" dirty="0" err="1"/>
              <a:t>издержки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предпринимательская</a:t>
            </a:r>
            <a:r>
              <a:rPr lang="en-US" dirty="0"/>
              <a:t> </a:t>
            </a:r>
            <a:r>
              <a:rPr lang="en-US" dirty="0" err="1"/>
              <a:t>прибыль</a:t>
            </a:r>
            <a:r>
              <a:rPr lang="en-US" dirty="0"/>
              <a:t> (</a:t>
            </a:r>
            <a:r>
              <a:rPr lang="en-US" dirty="0" err="1"/>
              <a:t>прибыль</a:t>
            </a:r>
            <a:r>
              <a:rPr lang="en-US" dirty="0"/>
              <a:t> </a:t>
            </a:r>
            <a:r>
              <a:rPr lang="en-US" dirty="0" err="1"/>
              <a:t>застройщика</a:t>
            </a:r>
            <a:r>
              <a:rPr lang="en-US" dirty="0"/>
              <a:t>).</a:t>
            </a:r>
            <a:endParaRPr lang="ru-RU" dirty="0"/>
          </a:p>
          <a:p>
            <a:r>
              <a:rPr lang="en-US" dirty="0"/>
              <a:t>К </a:t>
            </a:r>
            <a:r>
              <a:rPr lang="en-US" dirty="0" err="1"/>
              <a:t>прямым</a:t>
            </a:r>
            <a:r>
              <a:rPr lang="en-US" dirty="0"/>
              <a:t> </a:t>
            </a:r>
            <a:r>
              <a:rPr lang="en-US" dirty="0" err="1"/>
              <a:t>издержкам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(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стройматериалов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доставки</a:t>
            </a:r>
            <a:r>
              <a:rPr lang="en-US" dirty="0"/>
              <a:t>, </a:t>
            </a:r>
            <a:r>
              <a:rPr lang="en-US" dirty="0" err="1"/>
              <a:t>заработная</a:t>
            </a:r>
            <a:r>
              <a:rPr lang="en-US" dirty="0"/>
              <a:t> </a:t>
            </a:r>
            <a:r>
              <a:rPr lang="en-US" dirty="0" err="1"/>
              <a:t>плата</a:t>
            </a:r>
            <a:r>
              <a:rPr lang="en-US" dirty="0"/>
              <a:t> </a:t>
            </a:r>
            <a:r>
              <a:rPr lang="en-US" dirty="0" err="1"/>
              <a:t>строителей</a:t>
            </a:r>
            <a:r>
              <a:rPr lang="en-US" dirty="0"/>
              <a:t>,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машин</a:t>
            </a:r>
            <a:r>
              <a:rPr lang="en-US" dirty="0"/>
              <a:t> и </a:t>
            </a:r>
            <a:r>
              <a:rPr lang="en-US" dirty="0" err="1" smtClean="0"/>
              <a:t>механизмов</a:t>
            </a:r>
            <a:r>
              <a:rPr lang="ru-RU" dirty="0" smtClean="0"/>
              <a:t>)</a:t>
            </a:r>
          </a:p>
          <a:p>
            <a:r>
              <a:rPr lang="en-US" dirty="0" smtClean="0"/>
              <a:t>К </a:t>
            </a:r>
            <a:r>
              <a:rPr lang="en-US" dirty="0" err="1"/>
              <a:t>косвенным</a:t>
            </a:r>
            <a:r>
              <a:rPr lang="en-US" dirty="0"/>
              <a:t> </a:t>
            </a:r>
            <a:r>
              <a:rPr lang="en-US" dirty="0" err="1"/>
              <a:t>издержкам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включаемые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в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строительно-монтажных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(</a:t>
            </a:r>
            <a:r>
              <a:rPr lang="en-US" dirty="0" err="1"/>
              <a:t>расходы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проектирование</a:t>
            </a:r>
            <a:r>
              <a:rPr lang="en-US" dirty="0"/>
              <a:t>, </a:t>
            </a:r>
            <a:r>
              <a:rPr lang="en-US" dirty="0" err="1"/>
              <a:t>технический</a:t>
            </a:r>
            <a:r>
              <a:rPr lang="en-US" dirty="0"/>
              <a:t> </a:t>
            </a:r>
            <a:r>
              <a:rPr lang="en-US" dirty="0" err="1"/>
              <a:t>надзор</a:t>
            </a:r>
            <a:r>
              <a:rPr lang="en-US" dirty="0"/>
              <a:t>, </a:t>
            </a:r>
            <a:r>
              <a:rPr lang="en-US" dirty="0" err="1"/>
              <a:t>геодезический</a:t>
            </a:r>
            <a:r>
              <a:rPr lang="en-US" dirty="0"/>
              <a:t> </a:t>
            </a:r>
            <a:r>
              <a:rPr lang="en-US" dirty="0" err="1"/>
              <a:t>контроль</a:t>
            </a:r>
            <a:r>
              <a:rPr lang="en-US" dirty="0"/>
              <a:t>, </a:t>
            </a:r>
            <a:r>
              <a:rPr lang="en-US" dirty="0" err="1"/>
              <a:t>оплата</a:t>
            </a:r>
            <a:r>
              <a:rPr lang="en-US" dirty="0"/>
              <a:t> </a:t>
            </a:r>
            <a:r>
              <a:rPr lang="en-US" dirty="0" err="1"/>
              <a:t>юридических</a:t>
            </a:r>
            <a:r>
              <a:rPr lang="en-US" dirty="0"/>
              <a:t>, </a:t>
            </a:r>
            <a:r>
              <a:rPr lang="en-US" dirty="0" err="1"/>
              <a:t>бухгалтерских</a:t>
            </a:r>
            <a:r>
              <a:rPr lang="en-US" dirty="0"/>
              <a:t>, </a:t>
            </a:r>
            <a:r>
              <a:rPr lang="en-US" dirty="0" err="1"/>
              <a:t>аудиторских</a:t>
            </a:r>
            <a:r>
              <a:rPr lang="en-US" dirty="0"/>
              <a:t> и </a:t>
            </a:r>
            <a:r>
              <a:rPr lang="en-US" dirty="0" err="1"/>
              <a:t>оценочных</a:t>
            </a:r>
            <a:r>
              <a:rPr lang="en-US" dirty="0"/>
              <a:t> </a:t>
            </a:r>
            <a:r>
              <a:rPr lang="en-US" dirty="0" err="1"/>
              <a:t>услуг</a:t>
            </a:r>
            <a:r>
              <a:rPr lang="en-US" dirty="0"/>
              <a:t>;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рекламу</a:t>
            </a:r>
            <a:r>
              <a:rPr lang="en-US" dirty="0"/>
              <a:t>, </a:t>
            </a:r>
            <a:r>
              <a:rPr lang="en-US" dirty="0" err="1"/>
              <a:t>административные</a:t>
            </a:r>
            <a:r>
              <a:rPr lang="en-US" dirty="0"/>
              <a:t> и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расходы</a:t>
            </a:r>
            <a:r>
              <a:rPr lang="en-US" dirty="0"/>
              <a:t> </a:t>
            </a:r>
            <a:r>
              <a:rPr lang="en-US" dirty="0" err="1"/>
              <a:t>застройщика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 err="1"/>
              <a:t>Предпринимательскую</a:t>
            </a:r>
            <a:r>
              <a:rPr lang="en-US" dirty="0"/>
              <a:t> </a:t>
            </a:r>
            <a:r>
              <a:rPr lang="en-US" dirty="0" err="1"/>
              <a:t>прибыль</a:t>
            </a:r>
            <a:r>
              <a:rPr lang="en-US" dirty="0"/>
              <a:t> (</a:t>
            </a:r>
            <a:r>
              <a:rPr lang="en-US" dirty="0" err="1"/>
              <a:t>прибыль</a:t>
            </a:r>
            <a:r>
              <a:rPr lang="en-US" dirty="0"/>
              <a:t> </a:t>
            </a:r>
            <a:r>
              <a:rPr lang="en-US" dirty="0" err="1"/>
              <a:t>застройщика</a:t>
            </a:r>
            <a:r>
              <a:rPr lang="en-US" dirty="0"/>
              <a:t>) </a:t>
            </a:r>
            <a:r>
              <a:rPr lang="en-US" dirty="0" err="1"/>
              <a:t>оценщик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рассчитать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долю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суммы</a:t>
            </a:r>
            <a:r>
              <a:rPr lang="en-US" dirty="0"/>
              <a:t> </a:t>
            </a:r>
            <a:r>
              <a:rPr lang="en-US" dirty="0" err="1"/>
              <a:t>прямых</a:t>
            </a:r>
            <a:r>
              <a:rPr lang="en-US" dirty="0"/>
              <a:t> и </a:t>
            </a:r>
            <a:r>
              <a:rPr lang="en-US" dirty="0" err="1"/>
              <a:t>косвенных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, </a:t>
            </a:r>
            <a:r>
              <a:rPr lang="en-US" dirty="0" err="1"/>
              <a:t>исходя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средних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данному</a:t>
            </a:r>
            <a:r>
              <a:rPr lang="en-US" dirty="0"/>
              <a:t> </a:t>
            </a:r>
            <a:r>
              <a:rPr lang="en-US" dirty="0" err="1"/>
              <a:t>региону</a:t>
            </a:r>
            <a:r>
              <a:rPr lang="en-US" dirty="0"/>
              <a:t> </a:t>
            </a:r>
            <a:r>
              <a:rPr lang="en-US" dirty="0" err="1"/>
              <a:t>норм</a:t>
            </a:r>
            <a:r>
              <a:rPr lang="en-US" dirty="0"/>
              <a:t> </a:t>
            </a:r>
            <a:r>
              <a:rPr lang="en-US" dirty="0" err="1"/>
              <a:t>предпринимательской</a:t>
            </a:r>
            <a:r>
              <a:rPr lang="en-US" dirty="0"/>
              <a:t> </a:t>
            </a:r>
            <a:r>
              <a:rPr lang="en-US" dirty="0" err="1" smtClean="0"/>
              <a:t>прибыли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56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9" y="624110"/>
            <a:ext cx="9907824" cy="72701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ТЕМА: </a:t>
            </a:r>
            <a:r>
              <a:rPr lang="en-US" sz="2200" dirty="0" err="1"/>
              <a:t>Учет</a:t>
            </a:r>
            <a:r>
              <a:rPr lang="en-US" sz="2200" dirty="0"/>
              <a:t> </a:t>
            </a:r>
            <a:r>
              <a:rPr lang="en-US" sz="2200" dirty="0" err="1"/>
              <a:t>износа</a:t>
            </a:r>
            <a:r>
              <a:rPr lang="en-US" sz="2200" dirty="0"/>
              <a:t> </a:t>
            </a:r>
            <a:r>
              <a:rPr lang="en-US" sz="2200" dirty="0" err="1"/>
              <a:t>при</a:t>
            </a:r>
            <a:r>
              <a:rPr lang="en-US" sz="2200" dirty="0"/>
              <a:t> </a:t>
            </a:r>
            <a:r>
              <a:rPr lang="en-US" sz="2200" dirty="0" err="1"/>
              <a:t>оценке</a:t>
            </a:r>
            <a:r>
              <a:rPr lang="en-US" sz="2200" dirty="0"/>
              <a:t> </a:t>
            </a:r>
            <a:r>
              <a:rPr lang="en-US" sz="2200" dirty="0" err="1"/>
              <a:t>недвижимого</a:t>
            </a:r>
            <a:r>
              <a:rPr lang="en-US" sz="2200" dirty="0"/>
              <a:t> </a:t>
            </a:r>
            <a:r>
              <a:rPr lang="en-US" sz="2200" dirty="0" err="1"/>
              <a:t>имущества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основе</a:t>
            </a:r>
            <a:r>
              <a:rPr lang="en-US" sz="2200" dirty="0"/>
              <a:t> </a:t>
            </a:r>
            <a:r>
              <a:rPr lang="en-US" sz="2200" dirty="0" err="1"/>
              <a:t>затратного</a:t>
            </a:r>
            <a:r>
              <a:rPr lang="en-US" sz="2200" dirty="0"/>
              <a:t> </a:t>
            </a:r>
            <a:r>
              <a:rPr lang="en-US" sz="2200" dirty="0" err="1"/>
              <a:t>подхода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9" y="1533098"/>
            <a:ext cx="9907824" cy="4854054"/>
          </a:xfrm>
        </p:spPr>
        <p:txBody>
          <a:bodyPr>
            <a:normAutofit/>
          </a:bodyPr>
          <a:lstStyle/>
          <a:p>
            <a:r>
              <a:rPr lang="ru-RU" dirty="0" smtClean="0"/>
              <a:t>Данный этап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dirty="0" err="1"/>
              <a:t>неотъемлемым</a:t>
            </a:r>
            <a:r>
              <a:rPr lang="en-US" dirty="0"/>
              <a:t> </a:t>
            </a:r>
            <a:r>
              <a:rPr lang="en-US" dirty="0" err="1"/>
              <a:t>компонентом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имущества</a:t>
            </a:r>
            <a:r>
              <a:rPr lang="en-US" dirty="0"/>
              <a:t>. </a:t>
            </a:r>
            <a:r>
              <a:rPr lang="en-US" dirty="0" err="1"/>
              <a:t>Совокупный</a:t>
            </a:r>
            <a:r>
              <a:rPr lang="en-US" dirty="0"/>
              <a:t> </a:t>
            </a:r>
            <a:r>
              <a:rPr lang="en-US" dirty="0" err="1"/>
              <a:t>износ</a:t>
            </a:r>
            <a:r>
              <a:rPr lang="en-US" dirty="0"/>
              <a:t> </a:t>
            </a:r>
            <a:r>
              <a:rPr lang="en-US" dirty="0" err="1"/>
              <a:t>зданий</a:t>
            </a:r>
            <a:r>
              <a:rPr lang="en-US" dirty="0"/>
              <a:t> и </a:t>
            </a:r>
            <a:r>
              <a:rPr lang="en-US" dirty="0" err="1"/>
              <a:t>сооружений</a:t>
            </a:r>
            <a:r>
              <a:rPr lang="en-US" dirty="0"/>
              <a:t> </a:t>
            </a:r>
            <a:r>
              <a:rPr lang="en-US" dirty="0" err="1"/>
              <a:t>характеризуется</a:t>
            </a:r>
            <a:r>
              <a:rPr lang="en-US" dirty="0"/>
              <a:t> </a:t>
            </a:r>
            <a:r>
              <a:rPr lang="en-US" dirty="0" err="1"/>
              <a:t>потерей</a:t>
            </a:r>
            <a:r>
              <a:rPr lang="en-US" dirty="0"/>
              <a:t> </a:t>
            </a:r>
            <a:r>
              <a:rPr lang="en-US" dirty="0" err="1"/>
              <a:t>ими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совместного</a:t>
            </a:r>
            <a:r>
              <a:rPr lang="en-US" dirty="0"/>
              <a:t> </a:t>
            </a:r>
            <a:r>
              <a:rPr lang="en-US" dirty="0" err="1"/>
              <a:t>воздействия</a:t>
            </a:r>
            <a:r>
              <a:rPr lang="en-US" dirty="0"/>
              <a:t> </a:t>
            </a:r>
            <a:r>
              <a:rPr lang="en-US" dirty="0" err="1"/>
              <a:t>физического</a:t>
            </a:r>
            <a:r>
              <a:rPr lang="en-US" dirty="0"/>
              <a:t>, </a:t>
            </a:r>
            <a:r>
              <a:rPr lang="en-US" dirty="0" err="1"/>
              <a:t>функционального</a:t>
            </a:r>
            <a:r>
              <a:rPr lang="en-US" dirty="0"/>
              <a:t> (</a:t>
            </a:r>
            <a:r>
              <a:rPr lang="en-US" dirty="0" err="1"/>
              <a:t>морального</a:t>
            </a:r>
            <a:r>
              <a:rPr lang="en-US" dirty="0"/>
              <a:t>) и </a:t>
            </a:r>
            <a:r>
              <a:rPr lang="en-US" dirty="0" err="1"/>
              <a:t>экономического</a:t>
            </a:r>
            <a:r>
              <a:rPr lang="en-US" dirty="0"/>
              <a:t> (</a:t>
            </a:r>
            <a:r>
              <a:rPr lang="en-US" dirty="0" err="1"/>
              <a:t>внешнего</a:t>
            </a:r>
            <a:r>
              <a:rPr lang="en-US" dirty="0"/>
              <a:t>) </a:t>
            </a:r>
            <a:r>
              <a:rPr lang="en-US" dirty="0" err="1"/>
              <a:t>износа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совокупного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 в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наличия</a:t>
            </a:r>
            <a:r>
              <a:rPr lang="en-US" dirty="0"/>
              <a:t> </a:t>
            </a:r>
            <a:r>
              <a:rPr lang="en-US" dirty="0" err="1"/>
              <a:t>достоверной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применяться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экономического</a:t>
            </a:r>
            <a:r>
              <a:rPr lang="en-US" dirty="0"/>
              <a:t> </a:t>
            </a:r>
            <a:r>
              <a:rPr lang="en-US" dirty="0" err="1"/>
              <a:t>возраста</a:t>
            </a:r>
            <a:r>
              <a:rPr lang="en-US" dirty="0"/>
              <a:t> (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срока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err="1" smtClean="0"/>
              <a:t>Срок</a:t>
            </a:r>
            <a:r>
              <a:rPr lang="en-US" dirty="0" smtClean="0"/>
              <a:t> </a:t>
            </a:r>
            <a:r>
              <a:rPr lang="en-US" dirty="0" err="1"/>
              <a:t>жизни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закладывается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проектировании</a:t>
            </a:r>
            <a:r>
              <a:rPr lang="en-US" dirty="0"/>
              <a:t>. В </a:t>
            </a:r>
            <a:r>
              <a:rPr lang="en-US" dirty="0" err="1"/>
              <a:t>теории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существуют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понятия</a:t>
            </a:r>
            <a:r>
              <a:rPr lang="en-US" dirty="0"/>
              <a:t>, </a:t>
            </a:r>
            <a:r>
              <a:rPr lang="en-US" dirty="0" err="1"/>
              <a:t>определяющие</a:t>
            </a:r>
            <a:r>
              <a:rPr lang="en-US" dirty="0"/>
              <a:t> </a:t>
            </a:r>
            <a:r>
              <a:rPr lang="en-US" dirty="0" err="1"/>
              <a:t>различные</a:t>
            </a:r>
            <a:r>
              <a:rPr lang="en-US" dirty="0"/>
              <a:t> </a:t>
            </a:r>
            <a:r>
              <a:rPr lang="en-US" dirty="0" err="1"/>
              <a:t>сроки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: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физической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,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, </a:t>
            </a:r>
            <a:r>
              <a:rPr lang="en-US" dirty="0" err="1"/>
              <a:t>эффективный</a:t>
            </a:r>
            <a:r>
              <a:rPr lang="en-US" dirty="0"/>
              <a:t> </a:t>
            </a:r>
            <a:r>
              <a:rPr lang="en-US" dirty="0" err="1"/>
              <a:t>возраст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Срок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физической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жизни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,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реально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 и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назначению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30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741528"/>
            <a:ext cx="9935570" cy="58776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Срок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экономической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жизни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,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приносит</a:t>
            </a:r>
            <a:r>
              <a:rPr lang="en-US" dirty="0"/>
              <a:t> </a:t>
            </a:r>
            <a:r>
              <a:rPr lang="en-US" dirty="0" err="1"/>
              <a:t>прибыль</a:t>
            </a:r>
            <a:r>
              <a:rPr lang="en-US" dirty="0"/>
              <a:t> (</a:t>
            </a:r>
            <a:r>
              <a:rPr lang="en-US" dirty="0" err="1"/>
              <a:t>доход</a:t>
            </a:r>
            <a:r>
              <a:rPr lang="en-US" dirty="0"/>
              <a:t>). </a:t>
            </a:r>
            <a:r>
              <a:rPr lang="en-US" dirty="0" err="1"/>
              <a:t>Конец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 </a:t>
            </a:r>
            <a:r>
              <a:rPr lang="en-US" dirty="0" err="1"/>
              <a:t>наступает</a:t>
            </a:r>
            <a:r>
              <a:rPr lang="en-US" dirty="0"/>
              <a:t> </a:t>
            </a:r>
            <a:r>
              <a:rPr lang="en-US" dirty="0" err="1"/>
              <a:t>тогда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недвижимости</a:t>
            </a:r>
            <a:r>
              <a:rPr lang="en-US" dirty="0"/>
              <a:t> </a:t>
            </a:r>
            <a:r>
              <a:rPr lang="en-US" dirty="0" err="1"/>
              <a:t>перестает</a:t>
            </a:r>
            <a:r>
              <a:rPr lang="en-US" dirty="0"/>
              <a:t> </a:t>
            </a:r>
            <a:r>
              <a:rPr lang="en-US" dirty="0" err="1"/>
              <a:t>приносить</a:t>
            </a:r>
            <a:r>
              <a:rPr lang="en-US" dirty="0"/>
              <a:t> </a:t>
            </a:r>
            <a:r>
              <a:rPr lang="en-US" dirty="0" err="1"/>
              <a:t>доход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Эффективный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состоянием</a:t>
            </a:r>
            <a:r>
              <a:rPr lang="en-US" dirty="0"/>
              <a:t> и </a:t>
            </a:r>
            <a:r>
              <a:rPr lang="en-US" dirty="0" err="1"/>
              <a:t>внешним</a:t>
            </a:r>
            <a:r>
              <a:rPr lang="en-US" dirty="0"/>
              <a:t> </a:t>
            </a:r>
            <a:r>
              <a:rPr lang="en-US" dirty="0" err="1"/>
              <a:t>видом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дизайном</a:t>
            </a:r>
            <a:r>
              <a:rPr lang="en-US" dirty="0"/>
              <a:t>, </a:t>
            </a:r>
            <a:r>
              <a:rPr lang="en-US" dirty="0" err="1"/>
              <a:t>экономическими</a:t>
            </a:r>
            <a:r>
              <a:rPr lang="en-US" dirty="0"/>
              <a:t> </a:t>
            </a:r>
            <a:r>
              <a:rPr lang="en-US" dirty="0" err="1"/>
              <a:t>факторами</a:t>
            </a:r>
            <a:r>
              <a:rPr lang="en-US" dirty="0"/>
              <a:t>, </a:t>
            </a:r>
            <a:r>
              <a:rPr lang="en-US" dirty="0" err="1"/>
              <a:t>влияющими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2. М</a:t>
            </a:r>
            <a:r>
              <a:rPr lang="en-US" dirty="0" err="1" smtClean="0"/>
              <a:t>етод</a:t>
            </a:r>
            <a:r>
              <a:rPr lang="en-US" dirty="0" smtClean="0"/>
              <a:t> </a:t>
            </a:r>
            <a:r>
              <a:rPr lang="en-US" dirty="0" err="1"/>
              <a:t>разбивки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компонентам</a:t>
            </a:r>
            <a:r>
              <a:rPr lang="en-US" dirty="0"/>
              <a:t> </a:t>
            </a:r>
            <a:r>
              <a:rPr lang="en-US" dirty="0" err="1" smtClean="0"/>
              <a:t>износа</a:t>
            </a:r>
            <a:endParaRPr lang="ru-RU" dirty="0" smtClean="0"/>
          </a:p>
          <a:p>
            <a:r>
              <a:rPr lang="en-US" dirty="0"/>
              <a:t>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ru-RU" dirty="0" smtClean="0"/>
              <a:t>данным </a:t>
            </a:r>
            <a:r>
              <a:rPr lang="en-US" dirty="0" err="1" smtClean="0"/>
              <a:t>методом</a:t>
            </a:r>
            <a:r>
              <a:rPr lang="en-US" b="1" dirty="0" smtClean="0"/>
              <a:t> </a:t>
            </a:r>
            <a:r>
              <a:rPr lang="en-US" dirty="0" err="1" smtClean="0"/>
              <a:t>выделяются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отдельно</a:t>
            </a:r>
            <a:r>
              <a:rPr lang="en-US" dirty="0"/>
              <a:t> </a:t>
            </a:r>
            <a:r>
              <a:rPr lang="en-US" dirty="0" err="1"/>
              <a:t>оцениваются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составляющие</a:t>
            </a:r>
            <a:r>
              <a:rPr lang="en-US" dirty="0"/>
              <a:t> </a:t>
            </a:r>
            <a:r>
              <a:rPr lang="en-US" dirty="0" err="1"/>
              <a:t>совокупного</a:t>
            </a:r>
            <a:r>
              <a:rPr lang="en-US" dirty="0"/>
              <a:t> </a:t>
            </a:r>
            <a:r>
              <a:rPr lang="en-US" dirty="0" err="1"/>
              <a:t>износа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устранимый</a:t>
            </a:r>
            <a:r>
              <a:rPr lang="en-US" dirty="0"/>
              <a:t> </a:t>
            </a:r>
            <a:r>
              <a:rPr lang="en-US" dirty="0" err="1"/>
              <a:t>физический</a:t>
            </a:r>
            <a:r>
              <a:rPr lang="en-US" dirty="0"/>
              <a:t> </a:t>
            </a:r>
            <a:r>
              <a:rPr lang="en-US" dirty="0" err="1"/>
              <a:t>износ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физический</a:t>
            </a:r>
            <a:r>
              <a:rPr lang="en-US" dirty="0"/>
              <a:t> </a:t>
            </a:r>
            <a:r>
              <a:rPr lang="en-US" dirty="0" err="1"/>
              <a:t>износ</a:t>
            </a:r>
            <a:r>
              <a:rPr lang="en-US" dirty="0"/>
              <a:t>, </a:t>
            </a:r>
            <a:r>
              <a:rPr lang="en-US" dirty="0" err="1"/>
              <a:t>устранение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экономически</a:t>
            </a:r>
            <a:r>
              <a:rPr lang="en-US" dirty="0"/>
              <a:t> </a:t>
            </a:r>
            <a:r>
              <a:rPr lang="en-US" dirty="0" err="1"/>
              <a:t>оправдано</a:t>
            </a:r>
            <a:r>
              <a:rPr lang="en-US" dirty="0"/>
              <a:t> -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устранение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превышают</a:t>
            </a:r>
            <a:r>
              <a:rPr lang="en-US" dirty="0"/>
              <a:t> </a:t>
            </a:r>
            <a:r>
              <a:rPr lang="en-US" dirty="0" err="1"/>
              <a:t>денежной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, </a:t>
            </a:r>
            <a:r>
              <a:rPr lang="en-US" dirty="0" err="1"/>
              <a:t>добавляемой</a:t>
            </a:r>
            <a:r>
              <a:rPr lang="en-US" dirty="0"/>
              <a:t> к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устранения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неустранимый</a:t>
            </a:r>
            <a:r>
              <a:rPr lang="en-US" dirty="0"/>
              <a:t> </a:t>
            </a:r>
            <a:r>
              <a:rPr lang="en-US" dirty="0" err="1"/>
              <a:t>физический</a:t>
            </a:r>
            <a:r>
              <a:rPr lang="en-US" dirty="0"/>
              <a:t> </a:t>
            </a:r>
            <a:r>
              <a:rPr lang="en-US" dirty="0" err="1"/>
              <a:t>износ</a:t>
            </a:r>
            <a:r>
              <a:rPr lang="en-US" dirty="0"/>
              <a:t> - </a:t>
            </a:r>
            <a:r>
              <a:rPr lang="en-US" dirty="0" err="1"/>
              <a:t>износ</a:t>
            </a:r>
            <a:r>
              <a:rPr lang="en-US" dirty="0"/>
              <a:t>,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устранение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в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превышают</a:t>
            </a:r>
            <a:r>
              <a:rPr lang="en-US" dirty="0"/>
              <a:t> </a:t>
            </a:r>
            <a:r>
              <a:rPr lang="en-US" dirty="0" err="1"/>
              <a:t>соответствующее</a:t>
            </a:r>
            <a:r>
              <a:rPr lang="en-US" dirty="0"/>
              <a:t> </a:t>
            </a:r>
            <a:r>
              <a:rPr lang="en-US" dirty="0" err="1"/>
              <a:t>увеличение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(</a:t>
            </a:r>
            <a:r>
              <a:rPr lang="en-US" dirty="0" err="1"/>
              <a:t>образно</a:t>
            </a:r>
            <a:r>
              <a:rPr lang="en-US" dirty="0"/>
              <a:t> </a:t>
            </a:r>
            <a:r>
              <a:rPr lang="en-US" dirty="0" err="1"/>
              <a:t>говоря</a:t>
            </a:r>
            <a:r>
              <a:rPr lang="en-US" dirty="0"/>
              <a:t>, </a:t>
            </a:r>
            <a:r>
              <a:rPr lang="en-US" dirty="0" err="1"/>
              <a:t>овчинка</a:t>
            </a:r>
            <a:r>
              <a:rPr lang="en-US" dirty="0"/>
              <a:t> </a:t>
            </a:r>
            <a:r>
              <a:rPr lang="en-US" dirty="0" err="1"/>
              <a:t>выделки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стоит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устранимый</a:t>
            </a:r>
            <a:r>
              <a:rPr lang="en-US" dirty="0"/>
              <a:t> </a:t>
            </a:r>
            <a:r>
              <a:rPr lang="en-US" dirty="0" err="1"/>
              <a:t>моральный</a:t>
            </a:r>
            <a:r>
              <a:rPr lang="en-US" dirty="0"/>
              <a:t> (</a:t>
            </a:r>
            <a:r>
              <a:rPr lang="en-US" dirty="0" err="1"/>
              <a:t>функциональный</a:t>
            </a:r>
            <a:r>
              <a:rPr lang="en-US" dirty="0"/>
              <a:t>) </a:t>
            </a:r>
            <a:r>
              <a:rPr lang="en-US" dirty="0" err="1"/>
              <a:t>износ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неустранимый</a:t>
            </a:r>
            <a:r>
              <a:rPr lang="en-US" dirty="0"/>
              <a:t> </a:t>
            </a:r>
            <a:r>
              <a:rPr lang="en-US" dirty="0" err="1"/>
              <a:t>моральный</a:t>
            </a:r>
            <a:r>
              <a:rPr lang="en-US" dirty="0"/>
              <a:t> (</a:t>
            </a:r>
            <a:r>
              <a:rPr lang="en-US" dirty="0" err="1"/>
              <a:t>функциональный</a:t>
            </a:r>
            <a:r>
              <a:rPr lang="en-US" dirty="0"/>
              <a:t>) </a:t>
            </a:r>
            <a:r>
              <a:rPr lang="en-US" dirty="0" err="1"/>
              <a:t>износ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экономический</a:t>
            </a:r>
            <a:r>
              <a:rPr lang="en-US" dirty="0"/>
              <a:t> (</a:t>
            </a:r>
            <a:r>
              <a:rPr lang="en-US" dirty="0" err="1"/>
              <a:t>внешний</a:t>
            </a:r>
            <a:r>
              <a:rPr lang="en-US" dirty="0"/>
              <a:t>) </a:t>
            </a:r>
            <a:r>
              <a:rPr lang="en-US" dirty="0" err="1"/>
              <a:t>износ</a:t>
            </a:r>
            <a:r>
              <a:rPr lang="en-US" dirty="0"/>
              <a:t> (</a:t>
            </a:r>
            <a:r>
              <a:rPr lang="en-US" dirty="0" err="1"/>
              <a:t>устаревание</a:t>
            </a:r>
            <a:r>
              <a:rPr lang="en-US" dirty="0"/>
              <a:t>) -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определению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практически</a:t>
            </a:r>
            <a:r>
              <a:rPr lang="en-US" dirty="0"/>
              <a:t> </a:t>
            </a:r>
            <a:r>
              <a:rPr lang="en-US" dirty="0" err="1"/>
              <a:t>неустранимым</a:t>
            </a:r>
            <a:r>
              <a:rPr lang="en-US" dirty="0"/>
              <a:t>, </a:t>
            </a:r>
            <a:r>
              <a:rPr lang="en-US" dirty="0" err="1"/>
              <a:t>единственный</a:t>
            </a:r>
            <a:r>
              <a:rPr lang="en-US" dirty="0"/>
              <a:t> </a:t>
            </a:r>
            <a:r>
              <a:rPr lang="en-US" dirty="0" err="1"/>
              <a:t>способ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устранения</a:t>
            </a:r>
            <a:r>
              <a:rPr lang="en-US" dirty="0"/>
              <a:t> - </a:t>
            </a:r>
            <a:r>
              <a:rPr lang="en-US" dirty="0" err="1"/>
              <a:t>изменение</a:t>
            </a:r>
            <a:r>
              <a:rPr lang="en-US" dirty="0"/>
              <a:t> </a:t>
            </a:r>
            <a:r>
              <a:rPr lang="en-US" dirty="0" err="1"/>
              <a:t>внешнего</a:t>
            </a:r>
            <a:r>
              <a:rPr lang="en-US" dirty="0"/>
              <a:t> </a:t>
            </a:r>
            <a:r>
              <a:rPr lang="en-US" dirty="0" err="1"/>
              <a:t>окружения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большинстве</a:t>
            </a:r>
            <a:r>
              <a:rPr lang="en-US" dirty="0"/>
              <a:t> </a:t>
            </a:r>
            <a:r>
              <a:rPr lang="en-US" dirty="0" err="1"/>
              <a:t>случаев</a:t>
            </a:r>
            <a:r>
              <a:rPr lang="en-US" dirty="0"/>
              <a:t> </a:t>
            </a:r>
            <a:r>
              <a:rPr lang="en-US" dirty="0" err="1"/>
              <a:t>представляется</a:t>
            </a:r>
            <a:r>
              <a:rPr lang="en-US" dirty="0"/>
              <a:t> </a:t>
            </a:r>
            <a:r>
              <a:rPr lang="en-US" dirty="0" err="1"/>
              <a:t>неразрешимой</a:t>
            </a:r>
            <a:r>
              <a:rPr lang="en-US" dirty="0"/>
              <a:t> </a:t>
            </a:r>
            <a:r>
              <a:rPr lang="en-US" dirty="0" err="1"/>
              <a:t>задачей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32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141" y="624110"/>
            <a:ext cx="9921472" cy="65878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РАЗДЕЛ 3. Инвестиционный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1" y="1460311"/>
            <a:ext cx="10031104" cy="4872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Этапы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фазы инвестиционного процесса</a:t>
            </a:r>
          </a:p>
          <a:p>
            <a:r>
              <a:rPr lang="en-US" dirty="0" err="1"/>
              <a:t>Инвестиционный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последовательность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, </a:t>
            </a:r>
            <a:r>
              <a:rPr lang="en-US" dirty="0" err="1"/>
              <a:t>действий</a:t>
            </a:r>
            <a:r>
              <a:rPr lang="en-US" dirty="0"/>
              <a:t>, </a:t>
            </a:r>
            <a:r>
              <a:rPr lang="en-US" dirty="0" err="1"/>
              <a:t>процедур</a:t>
            </a:r>
            <a:r>
              <a:rPr lang="en-US" dirty="0"/>
              <a:t> и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осуществлению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. </a:t>
            </a:r>
            <a:r>
              <a:rPr lang="en-US" dirty="0" err="1"/>
              <a:t>Конкретное</a:t>
            </a:r>
            <a:r>
              <a:rPr lang="en-US" dirty="0"/>
              <a:t>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и </a:t>
            </a:r>
            <a:r>
              <a:rPr lang="en-US" dirty="0" err="1"/>
              <a:t>видами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(</a:t>
            </a:r>
            <a:r>
              <a:rPr lang="en-US" dirty="0" err="1"/>
              <a:t>реальные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/>
              <a:t>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выделяются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 smtClean="0"/>
              <a:t>этапа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   1. П</a:t>
            </a:r>
            <a:r>
              <a:rPr lang="en-US" dirty="0" err="1" smtClean="0"/>
              <a:t>одготовительн</a:t>
            </a:r>
            <a:r>
              <a:rPr lang="ru-RU" dirty="0" err="1" smtClean="0"/>
              <a:t>ый</a:t>
            </a:r>
            <a:r>
              <a:rPr lang="ru-RU" dirty="0" smtClean="0"/>
              <a:t> этап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 smtClean="0"/>
              <a:t>этап</a:t>
            </a:r>
            <a:r>
              <a:rPr lang="en-US" dirty="0" smtClean="0"/>
              <a:t> </a:t>
            </a:r>
            <a:r>
              <a:rPr lang="en-US" dirty="0" err="1"/>
              <a:t>принятия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инвестировании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/>
              <a:t>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первой</a:t>
            </a:r>
            <a:r>
              <a:rPr lang="en-US" dirty="0"/>
              <a:t> </a:t>
            </a:r>
            <a:r>
              <a:rPr lang="en-US" dirty="0" err="1"/>
              <a:t>фазы</a:t>
            </a:r>
            <a:r>
              <a:rPr lang="en-US" dirty="0"/>
              <a:t> </a:t>
            </a:r>
            <a:r>
              <a:rPr lang="en-US" dirty="0" err="1"/>
              <a:t>формируют</a:t>
            </a:r>
            <a:r>
              <a:rPr lang="en-US" dirty="0"/>
              <a:t> </a:t>
            </a:r>
            <a:r>
              <a:rPr lang="en-US" dirty="0" err="1"/>
              <a:t>цели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фазе</a:t>
            </a:r>
            <a:r>
              <a:rPr lang="en-US" dirty="0"/>
              <a:t> </a:t>
            </a:r>
            <a:r>
              <a:rPr lang="en-US" dirty="0" err="1"/>
              <a:t>определяют</a:t>
            </a:r>
            <a:r>
              <a:rPr lang="en-US" dirty="0"/>
              <a:t> </a:t>
            </a:r>
            <a:r>
              <a:rPr lang="en-US" dirty="0" err="1"/>
              <a:t>направление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/>
              <a:t>в </a:t>
            </a:r>
            <a:r>
              <a:rPr lang="en-US" dirty="0" err="1"/>
              <a:t>третьей</a:t>
            </a:r>
            <a:r>
              <a:rPr lang="en-US" dirty="0"/>
              <a:t> </a:t>
            </a:r>
            <a:r>
              <a:rPr lang="en-US" dirty="0" err="1"/>
              <a:t>фазе</a:t>
            </a:r>
            <a:r>
              <a:rPr lang="en-US" dirty="0"/>
              <a:t> </a:t>
            </a:r>
            <a:r>
              <a:rPr lang="en-US" dirty="0" err="1"/>
              <a:t>происходит</a:t>
            </a:r>
            <a:r>
              <a:rPr lang="en-US" dirty="0"/>
              <a:t>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конкретных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 </a:t>
            </a:r>
            <a:r>
              <a:rPr lang="en-US" dirty="0" err="1"/>
              <a:t>подготовка</a:t>
            </a:r>
            <a:r>
              <a:rPr lang="en-US" dirty="0"/>
              <a:t> и </a:t>
            </a:r>
            <a:r>
              <a:rPr lang="en-US" dirty="0" err="1"/>
              <a:t>заключение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 smtClean="0"/>
              <a:t>договора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2. </a:t>
            </a:r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 smtClean="0"/>
              <a:t>этап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, </a:t>
            </a:r>
            <a:r>
              <a:rPr lang="en-US" dirty="0" err="1"/>
              <a:t>практические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, </a:t>
            </a:r>
            <a:r>
              <a:rPr lang="en-US" dirty="0" err="1"/>
              <a:t>облекаемые</a:t>
            </a:r>
            <a:r>
              <a:rPr lang="en-US" dirty="0"/>
              <a:t> в </a:t>
            </a:r>
            <a:r>
              <a:rPr lang="en-US" dirty="0" err="1"/>
              <a:t>правовую</a:t>
            </a:r>
            <a:r>
              <a:rPr lang="en-US" dirty="0"/>
              <a:t> </a:t>
            </a:r>
            <a:r>
              <a:rPr lang="en-US" dirty="0" err="1"/>
              <a:t>форму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заключения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договоров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08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755175"/>
            <a:ext cx="9990162" cy="5413613"/>
          </a:xfrm>
        </p:spPr>
        <p:txBody>
          <a:bodyPr>
            <a:normAutofit/>
          </a:bodyPr>
          <a:lstStyle/>
          <a:p>
            <a:r>
              <a:rPr lang="en-US" dirty="0" err="1"/>
              <a:t>Третий</a:t>
            </a:r>
            <a:r>
              <a:rPr lang="en-US" dirty="0"/>
              <a:t> (</a:t>
            </a:r>
            <a:r>
              <a:rPr lang="en-US" dirty="0" err="1"/>
              <a:t>эксплуатационный</a:t>
            </a:r>
            <a:r>
              <a:rPr lang="en-US" dirty="0"/>
              <a:t>) </a:t>
            </a:r>
            <a:r>
              <a:rPr lang="en-US" dirty="0" err="1"/>
              <a:t>этап</a:t>
            </a:r>
            <a:r>
              <a:rPr lang="en-US" dirty="0"/>
              <a:t> - </a:t>
            </a:r>
            <a:r>
              <a:rPr lang="en-US" dirty="0" err="1"/>
              <a:t>этап</a:t>
            </a:r>
            <a:r>
              <a:rPr lang="en-US" dirty="0"/>
              <a:t>, </a:t>
            </a:r>
            <a:r>
              <a:rPr lang="en-US" dirty="0" err="1"/>
              <a:t>связанный</a:t>
            </a:r>
            <a:r>
              <a:rPr lang="en-US" dirty="0"/>
              <a:t> с </a:t>
            </a:r>
            <a:r>
              <a:rPr lang="en-US" dirty="0" err="1"/>
              <a:t>эксплуатацией</a:t>
            </a:r>
            <a:r>
              <a:rPr lang="en-US" dirty="0"/>
              <a:t> </a:t>
            </a:r>
            <a:r>
              <a:rPr lang="en-US" dirty="0" err="1"/>
              <a:t>созданного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.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этапа</a:t>
            </a:r>
            <a:r>
              <a:rPr lang="en-US" dirty="0"/>
              <a:t> </a:t>
            </a:r>
            <a:r>
              <a:rPr lang="en-US" dirty="0" err="1"/>
              <a:t>организуется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товаров</a:t>
            </a:r>
            <a:r>
              <a:rPr lang="en-US" dirty="0"/>
              <a:t>,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, </a:t>
            </a:r>
            <a:r>
              <a:rPr lang="en-US" dirty="0" err="1"/>
              <a:t>оказание</a:t>
            </a:r>
            <a:r>
              <a:rPr lang="en-US" dirty="0"/>
              <a:t> </a:t>
            </a:r>
            <a:r>
              <a:rPr lang="en-US" dirty="0" err="1"/>
              <a:t>услуг</a:t>
            </a:r>
            <a:r>
              <a:rPr lang="en-US" dirty="0"/>
              <a:t>; </a:t>
            </a:r>
            <a:r>
              <a:rPr lang="en-US" dirty="0" err="1"/>
              <a:t>создается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маркетинга</a:t>
            </a:r>
            <a:r>
              <a:rPr lang="en-US" dirty="0"/>
              <a:t> и </a:t>
            </a:r>
            <a:r>
              <a:rPr lang="en-US" dirty="0" err="1"/>
              <a:t>сбыта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товара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инвестирования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/>
              <a:t>Разработка</a:t>
            </a:r>
            <a:r>
              <a:rPr lang="en-US" dirty="0"/>
              <a:t> </a:t>
            </a:r>
            <a:r>
              <a:rPr lang="en-US" dirty="0" err="1"/>
              <a:t>направлений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связана</a:t>
            </a:r>
            <a:r>
              <a:rPr lang="en-US" dirty="0"/>
              <a:t> с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соотношения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конкретных</a:t>
            </a:r>
            <a:r>
              <a:rPr lang="en-US" dirty="0"/>
              <a:t> </a:t>
            </a:r>
            <a:r>
              <a:rPr lang="en-US" dirty="0" err="1"/>
              <a:t>этапах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направленности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включая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отраслевой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Приоритеты</a:t>
            </a:r>
            <a:r>
              <a:rPr lang="en-US" dirty="0"/>
              <a:t> </a:t>
            </a:r>
            <a:r>
              <a:rPr lang="ru-RU" dirty="0" smtClean="0"/>
              <a:t>различных</a:t>
            </a:r>
            <a:r>
              <a:rPr lang="en-US" dirty="0" smtClean="0"/>
              <a:t>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ru-RU" dirty="0" smtClean="0"/>
              <a:t>следующими</a:t>
            </a:r>
            <a:r>
              <a:rPr lang="en-US" dirty="0" smtClean="0"/>
              <a:t> </a:t>
            </a:r>
            <a:r>
              <a:rPr lang="en-US" dirty="0" err="1" smtClean="0"/>
              <a:t>факторами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      - внутренние (</a:t>
            </a:r>
            <a:r>
              <a:rPr lang="en-US" dirty="0" err="1"/>
              <a:t>функциональная</a:t>
            </a:r>
            <a:r>
              <a:rPr lang="en-US" dirty="0"/>
              <a:t> </a:t>
            </a:r>
            <a:r>
              <a:rPr lang="en-US" dirty="0" err="1"/>
              <a:t>направленность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основная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/>
              <a:t> </a:t>
            </a:r>
            <a:r>
              <a:rPr lang="en-US" dirty="0" err="1" smtClean="0"/>
              <a:t>компании-инвестора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en-US" dirty="0" err="1"/>
              <a:t>стратегическая</a:t>
            </a:r>
            <a:r>
              <a:rPr lang="en-US" dirty="0"/>
              <a:t> </a:t>
            </a:r>
            <a:r>
              <a:rPr lang="en-US" dirty="0" err="1"/>
              <a:t>направленность</a:t>
            </a:r>
            <a:r>
              <a:rPr lang="en-US" dirty="0"/>
              <a:t> </a:t>
            </a:r>
            <a:r>
              <a:rPr lang="en-US" dirty="0" err="1"/>
              <a:t>операционной</a:t>
            </a:r>
            <a:r>
              <a:rPr lang="en-US" dirty="0"/>
              <a:t> </a:t>
            </a:r>
            <a:r>
              <a:rPr lang="en-US" dirty="0" err="1" smtClean="0"/>
              <a:t>деятельности</a:t>
            </a:r>
            <a:r>
              <a:rPr lang="ru-RU" dirty="0"/>
              <a:t>;</a:t>
            </a:r>
            <a:r>
              <a:rPr lang="en-US" dirty="0" smtClean="0"/>
              <a:t>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 smtClean="0"/>
              <a:t>предприятия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этап</a:t>
            </a:r>
            <a:r>
              <a:rPr lang="en-US" dirty="0" smtClean="0"/>
              <a:t> </a:t>
            </a:r>
            <a:r>
              <a:rPr lang="en-US" dirty="0" err="1"/>
              <a:t>жизненного</a:t>
            </a:r>
            <a:r>
              <a:rPr lang="en-US" dirty="0"/>
              <a:t> </a:t>
            </a:r>
            <a:r>
              <a:rPr lang="en-US" dirty="0" err="1" smtClean="0"/>
              <a:t>цикла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en-US" dirty="0" err="1"/>
              <a:t>рост</a:t>
            </a:r>
            <a:r>
              <a:rPr lang="en-US" dirty="0"/>
              <a:t> </a:t>
            </a:r>
            <a:r>
              <a:rPr lang="en-US" dirty="0" err="1"/>
              <a:t>финансовых</a:t>
            </a:r>
            <a:r>
              <a:rPr lang="en-US" dirty="0"/>
              <a:t> </a:t>
            </a:r>
            <a:r>
              <a:rPr lang="en-US" dirty="0" err="1" smtClean="0"/>
              <a:t>инвестиций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- </a:t>
            </a:r>
            <a:r>
              <a:rPr lang="en-US" dirty="0" err="1" smtClean="0"/>
              <a:t>внешн</a:t>
            </a:r>
            <a:r>
              <a:rPr lang="ru-RU" dirty="0" err="1" smtClean="0"/>
              <a:t>ие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оказывающи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/>
              <a:t>влияние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 smtClean="0"/>
              <a:t>инвестирования</a:t>
            </a:r>
            <a:r>
              <a:rPr lang="ru-RU" dirty="0" smtClean="0"/>
              <a:t> - </a:t>
            </a:r>
            <a:r>
              <a:rPr lang="en-US" dirty="0" err="1" smtClean="0"/>
              <a:t>инфляция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процентные</a:t>
            </a:r>
            <a:r>
              <a:rPr lang="en-US" dirty="0"/>
              <a:t> </a:t>
            </a:r>
            <a:r>
              <a:rPr lang="en-US" dirty="0" err="1"/>
              <a:t>ставки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финансовом</a:t>
            </a:r>
            <a:r>
              <a:rPr lang="en-US" dirty="0"/>
              <a:t> </a:t>
            </a:r>
            <a:r>
              <a:rPr lang="en-US" dirty="0" err="1" smtClean="0"/>
              <a:t>рынке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58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266" y="809766"/>
            <a:ext cx="9908275" cy="545455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Цел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инвестирования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стремление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 к </a:t>
            </a:r>
            <a:r>
              <a:rPr lang="en-US" dirty="0" err="1"/>
              <a:t>увеличению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расширение</a:t>
            </a:r>
            <a:r>
              <a:rPr lang="en-US" dirty="0"/>
              <a:t> </a:t>
            </a:r>
            <a:r>
              <a:rPr lang="en-US" dirty="0" err="1"/>
              <a:t>масштабов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стремление</a:t>
            </a:r>
            <a:r>
              <a:rPr lang="en-US" dirty="0"/>
              <a:t> к </a:t>
            </a:r>
            <a:r>
              <a:rPr lang="en-US" dirty="0" err="1"/>
              <a:t>престижу</a:t>
            </a:r>
            <a:r>
              <a:rPr lang="en-US" dirty="0"/>
              <a:t>, </a:t>
            </a:r>
            <a:r>
              <a:rPr lang="en-US" dirty="0" err="1"/>
              <a:t>общественному</a:t>
            </a:r>
            <a:r>
              <a:rPr lang="en-US" dirty="0"/>
              <a:t> </a:t>
            </a:r>
            <a:r>
              <a:rPr lang="en-US" dirty="0" err="1"/>
              <a:t>влиянию</a:t>
            </a:r>
            <a:r>
              <a:rPr lang="en-US" dirty="0"/>
              <a:t>, </a:t>
            </a:r>
            <a:r>
              <a:rPr lang="en-US" dirty="0" err="1"/>
              <a:t>власти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социальных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 </a:t>
            </a:r>
            <a:r>
              <a:rPr lang="en-US" dirty="0" err="1"/>
              <a:t>сохранение</a:t>
            </a:r>
            <a:r>
              <a:rPr lang="en-US" dirty="0"/>
              <a:t> и </a:t>
            </a:r>
            <a:r>
              <a:rPr lang="en-US" dirty="0" err="1"/>
              <a:t>увеличение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, </a:t>
            </a:r>
            <a:r>
              <a:rPr lang="en-US" dirty="0" err="1"/>
              <a:t>снижение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безработицы</a:t>
            </a:r>
            <a:r>
              <a:rPr lang="en-US" dirty="0"/>
              <a:t>, </a:t>
            </a:r>
            <a:r>
              <a:rPr lang="en-US" dirty="0" err="1"/>
              <a:t>повышение</a:t>
            </a:r>
            <a:r>
              <a:rPr lang="en-US" dirty="0"/>
              <a:t> </a:t>
            </a:r>
            <a:r>
              <a:rPr lang="en-US" dirty="0" err="1"/>
              <a:t>культурного</a:t>
            </a:r>
            <a:r>
              <a:rPr lang="en-US" dirty="0"/>
              <a:t> и </a:t>
            </a:r>
            <a:r>
              <a:rPr lang="en-US" dirty="0" err="1"/>
              <a:t>образовательного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людей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экологических</a:t>
            </a:r>
            <a:r>
              <a:rPr lang="en-US" dirty="0"/>
              <a:t> </a:t>
            </a:r>
            <a:r>
              <a:rPr lang="en-US" dirty="0" err="1"/>
              <a:t>проблем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Четко</a:t>
            </a:r>
            <a:r>
              <a:rPr lang="en-US" dirty="0"/>
              <a:t> и </a:t>
            </a:r>
            <a:r>
              <a:rPr lang="en-US" dirty="0" err="1"/>
              <a:t>корректно</a:t>
            </a:r>
            <a:r>
              <a:rPr lang="en-US" dirty="0"/>
              <a:t> </a:t>
            </a:r>
            <a:r>
              <a:rPr lang="en-US" dirty="0" err="1"/>
              <a:t>сформированные</a:t>
            </a:r>
            <a:r>
              <a:rPr lang="en-US" dirty="0"/>
              <a:t> и </a:t>
            </a:r>
            <a:r>
              <a:rPr lang="en-US" dirty="0" err="1"/>
              <a:t>сформулированные</a:t>
            </a:r>
            <a:r>
              <a:rPr lang="en-US" dirty="0"/>
              <a:t> </a:t>
            </a:r>
            <a:r>
              <a:rPr lang="en-US" dirty="0" err="1"/>
              <a:t>цели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</a:t>
            </a:r>
            <a:r>
              <a:rPr lang="en-US" dirty="0" err="1"/>
              <a:t>упрощают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, </a:t>
            </a:r>
            <a:r>
              <a:rPr lang="en-US" dirty="0" err="1"/>
              <a:t>связанных</a:t>
            </a:r>
            <a:r>
              <a:rPr lang="en-US" dirty="0"/>
              <a:t> с </a:t>
            </a:r>
            <a:r>
              <a:rPr lang="en-US" dirty="0" err="1"/>
              <a:t>выбором</a:t>
            </a:r>
            <a:r>
              <a:rPr lang="en-US" dirty="0"/>
              <a:t> </a:t>
            </a:r>
            <a:r>
              <a:rPr lang="en-US" dirty="0" err="1"/>
              <a:t>направлений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 </a:t>
            </a:r>
            <a:r>
              <a:rPr lang="en-US" dirty="0" err="1"/>
              <a:t>повышают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достижения</a:t>
            </a:r>
            <a:r>
              <a:rPr lang="en-US" dirty="0"/>
              <a:t>. </a:t>
            </a:r>
            <a:r>
              <a:rPr lang="en-US" dirty="0" err="1"/>
              <a:t>Среди</a:t>
            </a:r>
            <a:r>
              <a:rPr lang="en-US" dirty="0"/>
              <a:t> </a:t>
            </a:r>
            <a:r>
              <a:rPr lang="en-US" dirty="0" err="1"/>
              <a:t>направлений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взаимозависимые</a:t>
            </a:r>
            <a:r>
              <a:rPr lang="en-US" dirty="0"/>
              <a:t> </a:t>
            </a:r>
            <a:r>
              <a:rPr lang="en-US" dirty="0" err="1" smtClean="0"/>
              <a:t>инвестиции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независимые</a:t>
            </a:r>
            <a:r>
              <a:rPr lang="en-US" dirty="0" smtClean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друга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взаимоисключающие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альтернативные</a:t>
            </a:r>
            <a:r>
              <a:rPr lang="en-US" dirty="0"/>
              <a:t>) </a:t>
            </a:r>
            <a:r>
              <a:rPr lang="en-US" dirty="0" err="1"/>
              <a:t>инвестиции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94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760588"/>
            <a:ext cx="9812290" cy="44041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sz="2700" dirty="0" err="1" smtClean="0">
                <a:solidFill>
                  <a:schemeClr val="accent1">
                    <a:lumMod val="75000"/>
                  </a:schemeClr>
                </a:solidFill>
              </a:rPr>
              <a:t>Участники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accent1">
                    <a:lumMod val="75000"/>
                  </a:schemeClr>
                </a:solidFill>
              </a:rPr>
              <a:t>процесса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3" y="1396621"/>
            <a:ext cx="9812290" cy="5167952"/>
          </a:xfrm>
        </p:spPr>
        <p:txBody>
          <a:bodyPr/>
          <a:lstStyle/>
          <a:p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Участниками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субъектами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участники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: </a:t>
            </a:r>
            <a:r>
              <a:rPr lang="en-US" dirty="0" err="1"/>
              <a:t>инвесторы</a:t>
            </a:r>
            <a:r>
              <a:rPr lang="en-US" dirty="0"/>
              <a:t>, </a:t>
            </a:r>
            <a:r>
              <a:rPr lang="en-US" dirty="0" err="1"/>
              <a:t>заказчики</a:t>
            </a:r>
            <a:r>
              <a:rPr lang="en-US" dirty="0"/>
              <a:t>, </a:t>
            </a:r>
            <a:r>
              <a:rPr lang="en-US" dirty="0" err="1"/>
              <a:t>подрядчики</a:t>
            </a:r>
            <a:r>
              <a:rPr lang="en-US" dirty="0"/>
              <a:t> (</a:t>
            </a:r>
            <a:r>
              <a:rPr lang="en-US" dirty="0" err="1"/>
              <a:t>исполнители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), </a:t>
            </a:r>
            <a:r>
              <a:rPr lang="en-US" dirty="0" err="1"/>
              <a:t>пользователи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поставщики</a:t>
            </a:r>
            <a:r>
              <a:rPr lang="en-US" dirty="0"/>
              <a:t>; </a:t>
            </a:r>
            <a:r>
              <a:rPr lang="en-US" dirty="0" err="1"/>
              <a:t>банковские</a:t>
            </a:r>
            <a:r>
              <a:rPr lang="en-US" dirty="0"/>
              <a:t>, </a:t>
            </a:r>
            <a:r>
              <a:rPr lang="en-US" dirty="0" err="1"/>
              <a:t>страховые</a:t>
            </a:r>
            <a:r>
              <a:rPr lang="en-US" dirty="0"/>
              <a:t> и </a:t>
            </a:r>
            <a:r>
              <a:rPr lang="en-US" dirty="0" err="1"/>
              <a:t>посреднические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,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биржи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Субъектами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в </a:t>
            </a:r>
            <a:r>
              <a:rPr lang="en-US" dirty="0" err="1"/>
              <a:t>основном</a:t>
            </a:r>
            <a:r>
              <a:rPr lang="en-US" dirty="0"/>
              <a:t>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. </a:t>
            </a:r>
            <a:r>
              <a:rPr lang="en-US" dirty="0" err="1"/>
              <a:t>Согласно</a:t>
            </a:r>
            <a:r>
              <a:rPr lang="en-US" dirty="0"/>
              <a:t> </a:t>
            </a:r>
            <a:r>
              <a:rPr lang="en-US" dirty="0" err="1"/>
              <a:t>Гражданскому</a:t>
            </a:r>
            <a:r>
              <a:rPr lang="en-US" dirty="0"/>
              <a:t> </a:t>
            </a:r>
            <a:r>
              <a:rPr lang="en-US" dirty="0" err="1"/>
              <a:t>кодексу</a:t>
            </a:r>
            <a:r>
              <a:rPr lang="en-US" dirty="0"/>
              <a:t> РФ к </a:t>
            </a:r>
            <a:r>
              <a:rPr lang="en-US" dirty="0" err="1"/>
              <a:t>юридическим</a:t>
            </a:r>
            <a:r>
              <a:rPr lang="en-US" dirty="0"/>
              <a:t> </a:t>
            </a:r>
            <a:r>
              <a:rPr lang="en-US" dirty="0" err="1"/>
              <a:t>лицам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 </a:t>
            </a:r>
            <a:r>
              <a:rPr lang="en-US" dirty="0" err="1"/>
              <a:t>хозяйственные</a:t>
            </a:r>
            <a:r>
              <a:rPr lang="en-US" dirty="0"/>
              <a:t> </a:t>
            </a:r>
            <a:r>
              <a:rPr lang="en-US" dirty="0" err="1"/>
              <a:t>товарищества</a:t>
            </a:r>
            <a:r>
              <a:rPr lang="en-US" dirty="0"/>
              <a:t> и </a:t>
            </a:r>
            <a:r>
              <a:rPr lang="en-US" dirty="0" err="1"/>
              <a:t>общества</a:t>
            </a:r>
            <a:r>
              <a:rPr lang="en-US" dirty="0"/>
              <a:t>; </a:t>
            </a:r>
            <a:r>
              <a:rPr lang="en-US" dirty="0" err="1"/>
              <a:t>акционерные</a:t>
            </a:r>
            <a:r>
              <a:rPr lang="en-US" dirty="0"/>
              <a:t> </a:t>
            </a:r>
            <a:r>
              <a:rPr lang="en-US" dirty="0" err="1"/>
              <a:t>общества</a:t>
            </a:r>
            <a:r>
              <a:rPr lang="en-US" dirty="0"/>
              <a:t>; </a:t>
            </a:r>
            <a:r>
              <a:rPr lang="en-US" dirty="0" err="1"/>
              <a:t>производственные</a:t>
            </a:r>
            <a:r>
              <a:rPr lang="en-US" dirty="0"/>
              <a:t> </a:t>
            </a:r>
            <a:r>
              <a:rPr lang="en-US" dirty="0" err="1"/>
              <a:t>кооперативы</a:t>
            </a:r>
            <a:r>
              <a:rPr lang="en-US" dirty="0"/>
              <a:t>; </a:t>
            </a:r>
            <a:r>
              <a:rPr lang="en-US" dirty="0" err="1"/>
              <a:t>государственные</a:t>
            </a:r>
            <a:r>
              <a:rPr lang="en-US" dirty="0"/>
              <a:t> и </a:t>
            </a:r>
            <a:r>
              <a:rPr lang="en-US" dirty="0" err="1"/>
              <a:t>муниципальные</a:t>
            </a:r>
            <a:r>
              <a:rPr lang="en-US" dirty="0"/>
              <a:t> </a:t>
            </a:r>
            <a:r>
              <a:rPr lang="en-US" dirty="0" err="1"/>
              <a:t>унитарные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; </a:t>
            </a:r>
            <a:r>
              <a:rPr lang="en-US" dirty="0" err="1"/>
              <a:t>некоммерческие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Инвесторы</a:t>
            </a:r>
            <a:r>
              <a:rPr lang="en-US" dirty="0"/>
              <a:t> - </a:t>
            </a:r>
            <a:r>
              <a:rPr lang="en-US" dirty="0" err="1"/>
              <a:t>субъекты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осуществляющие</a:t>
            </a:r>
            <a:r>
              <a:rPr lang="en-US" dirty="0"/>
              <a:t> </a:t>
            </a:r>
            <a:r>
              <a:rPr lang="en-US" dirty="0" err="1"/>
              <a:t>вложение</a:t>
            </a:r>
            <a:r>
              <a:rPr lang="en-US" dirty="0"/>
              <a:t> </a:t>
            </a:r>
            <a:r>
              <a:rPr lang="en-US" dirty="0" err="1"/>
              <a:t>собственных</a:t>
            </a:r>
            <a:r>
              <a:rPr lang="en-US" dirty="0"/>
              <a:t>, </a:t>
            </a:r>
            <a:r>
              <a:rPr lang="en-US" dirty="0" err="1"/>
              <a:t>заемных</a:t>
            </a:r>
            <a:r>
              <a:rPr lang="en-US" dirty="0"/>
              <a:t> и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привлеченных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и </a:t>
            </a:r>
            <a:r>
              <a:rPr lang="en-US" dirty="0" err="1"/>
              <a:t>обеспечивающие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целевое</a:t>
            </a:r>
            <a:r>
              <a:rPr lang="en-US" dirty="0"/>
              <a:t> </a:t>
            </a:r>
            <a:r>
              <a:rPr lang="en-US" dirty="0" err="1"/>
              <a:t>использование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законодательством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Инвесторами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- </a:t>
            </a:r>
            <a:r>
              <a:rPr lang="en-US" dirty="0" err="1"/>
              <a:t>физические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6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733293"/>
            <a:ext cx="9866881" cy="5768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Классификация инвестиций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0727912"/>
              </p:ext>
            </p:extLst>
          </p:nvPr>
        </p:nvGraphicFramePr>
        <p:xfrm>
          <a:off x="641445" y="928050"/>
          <a:ext cx="11204811" cy="511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058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6" y="823415"/>
            <a:ext cx="9730852" cy="5659272"/>
          </a:xfrm>
        </p:spPr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отечественные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предпринимательские</a:t>
            </a:r>
            <a:r>
              <a:rPr lang="en-US" dirty="0"/>
              <a:t> </a:t>
            </a:r>
            <a:r>
              <a:rPr lang="en-US" dirty="0" err="1"/>
              <a:t>объединения</a:t>
            </a:r>
            <a:r>
              <a:rPr lang="en-US" dirty="0"/>
              <a:t>, </a:t>
            </a:r>
            <a:r>
              <a:rPr lang="en-US" dirty="0" err="1"/>
              <a:t>организации</a:t>
            </a:r>
            <a:r>
              <a:rPr lang="en-US" dirty="0"/>
              <a:t> и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, </a:t>
            </a:r>
            <a:r>
              <a:rPr lang="en-US" dirty="0" err="1"/>
              <a:t>наделенные</a:t>
            </a:r>
            <a:r>
              <a:rPr lang="en-US" dirty="0"/>
              <a:t> (в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уставами</a:t>
            </a:r>
            <a:r>
              <a:rPr lang="en-US" dirty="0"/>
              <a:t>) </a:t>
            </a:r>
            <a:r>
              <a:rPr lang="en-US" dirty="0" err="1"/>
              <a:t>необходимыми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правами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совместные</a:t>
            </a:r>
            <a:r>
              <a:rPr lang="en-US" dirty="0"/>
              <a:t> </a:t>
            </a:r>
            <a:r>
              <a:rPr lang="en-US" dirty="0" err="1"/>
              <a:t>российско-зарубежные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, </a:t>
            </a:r>
            <a:r>
              <a:rPr lang="en-US" dirty="0" err="1"/>
              <a:t>организации</a:t>
            </a:r>
            <a:r>
              <a:rPr lang="en-US" dirty="0"/>
              <a:t> и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Правительство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и </a:t>
            </a:r>
            <a:r>
              <a:rPr lang="en-US" dirty="0" err="1"/>
              <a:t>правительства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в </a:t>
            </a:r>
            <a:r>
              <a:rPr lang="en-US" dirty="0" err="1"/>
              <a:t>лице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, </a:t>
            </a:r>
            <a:r>
              <a:rPr lang="en-US" dirty="0" err="1"/>
              <a:t>уполномоченных</a:t>
            </a:r>
            <a:r>
              <a:rPr lang="en-US" dirty="0"/>
              <a:t> </a:t>
            </a:r>
            <a:r>
              <a:rPr lang="en-US" dirty="0" err="1"/>
              <a:t>управлять</a:t>
            </a:r>
            <a:r>
              <a:rPr lang="en-US" dirty="0"/>
              <a:t> </a:t>
            </a:r>
            <a:r>
              <a:rPr lang="en-US" dirty="0" err="1"/>
              <a:t>государственным</a:t>
            </a:r>
            <a:r>
              <a:rPr lang="en-US" dirty="0"/>
              <a:t> </a:t>
            </a:r>
            <a:r>
              <a:rPr lang="en-US" dirty="0" err="1"/>
              <a:t>имуществом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наделенных</a:t>
            </a:r>
            <a:r>
              <a:rPr lang="en-US" dirty="0"/>
              <a:t> </a:t>
            </a:r>
            <a:r>
              <a:rPr lang="en-US" dirty="0" err="1"/>
              <a:t>имущественными</a:t>
            </a:r>
            <a:r>
              <a:rPr lang="en-US" dirty="0"/>
              <a:t> </a:t>
            </a:r>
            <a:r>
              <a:rPr lang="en-US" dirty="0" err="1"/>
              <a:t>правами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органы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самоуправления</a:t>
            </a:r>
            <a:r>
              <a:rPr lang="en-US" dirty="0"/>
              <a:t>, </a:t>
            </a:r>
            <a:r>
              <a:rPr lang="en-US" dirty="0" err="1"/>
              <a:t>муниципалитеты</a:t>
            </a:r>
            <a:r>
              <a:rPr lang="en-US" dirty="0"/>
              <a:t> в </a:t>
            </a:r>
            <a:r>
              <a:rPr lang="en-US" dirty="0" err="1"/>
              <a:t>лице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 и </a:t>
            </a:r>
            <a:r>
              <a:rPr lang="en-US" dirty="0" err="1"/>
              <a:t>служб</a:t>
            </a:r>
            <a:r>
              <a:rPr lang="en-US" dirty="0"/>
              <a:t>, </a:t>
            </a:r>
            <a:r>
              <a:rPr lang="en-US" dirty="0" err="1"/>
              <a:t>уполномоченных</a:t>
            </a:r>
            <a:r>
              <a:rPr lang="en-US" dirty="0"/>
              <a:t> в </a:t>
            </a:r>
            <a:r>
              <a:rPr lang="en-US" dirty="0" err="1"/>
              <a:t>законодательном</a:t>
            </a:r>
            <a:r>
              <a:rPr lang="en-US" dirty="0"/>
              <a:t> </a:t>
            </a:r>
            <a:r>
              <a:rPr lang="en-US" dirty="0" err="1"/>
              <a:t>порядке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иностранные</a:t>
            </a:r>
            <a:r>
              <a:rPr lang="en-US" dirty="0"/>
              <a:t>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иностранные</a:t>
            </a:r>
            <a:r>
              <a:rPr lang="en-US" dirty="0"/>
              <a:t> </a:t>
            </a:r>
            <a:r>
              <a:rPr lang="en-US" dirty="0" err="1"/>
              <a:t>государства</a:t>
            </a:r>
            <a:r>
              <a:rPr lang="en-US" dirty="0"/>
              <a:t> в </a:t>
            </a:r>
            <a:r>
              <a:rPr lang="en-US" dirty="0" err="1"/>
              <a:t>лице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, </a:t>
            </a:r>
            <a:r>
              <a:rPr lang="en-US" dirty="0" err="1"/>
              <a:t>уполномоченных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правительствами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международные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36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8" y="809767"/>
            <a:ext cx="9990161" cy="5550090"/>
          </a:xfrm>
        </p:spPr>
        <p:txBody>
          <a:bodyPr/>
          <a:lstStyle/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Заказчики</a:t>
            </a:r>
            <a:r>
              <a:rPr lang="en-US" dirty="0"/>
              <a:t> - </a:t>
            </a:r>
            <a:r>
              <a:rPr lang="en-US" dirty="0" err="1"/>
              <a:t>уполномоченные</a:t>
            </a:r>
            <a:r>
              <a:rPr lang="en-US" dirty="0"/>
              <a:t> </a:t>
            </a:r>
            <a:r>
              <a:rPr lang="en-US" dirty="0" err="1"/>
              <a:t>инвесторами</a:t>
            </a:r>
            <a:r>
              <a:rPr lang="en-US" dirty="0"/>
              <a:t> </a:t>
            </a:r>
            <a:r>
              <a:rPr lang="en-US" dirty="0" err="1"/>
              <a:t>посреднические</a:t>
            </a:r>
            <a:r>
              <a:rPr lang="en-US" dirty="0"/>
              <a:t>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физические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организуют</a:t>
            </a:r>
            <a:r>
              <a:rPr lang="en-US" dirty="0"/>
              <a:t> и </a:t>
            </a:r>
            <a:r>
              <a:rPr lang="en-US" dirty="0" err="1"/>
              <a:t>осуществляют</a:t>
            </a:r>
            <a:r>
              <a:rPr lang="en-US" dirty="0"/>
              <a:t> </a:t>
            </a:r>
            <a:r>
              <a:rPr lang="en-US" dirty="0" err="1"/>
              <a:t>реализацию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реализовать</a:t>
            </a:r>
            <a:r>
              <a:rPr lang="en-US" dirty="0"/>
              <a:t>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проекты</a:t>
            </a:r>
            <a:r>
              <a:rPr lang="en-US" dirty="0"/>
              <a:t>, </a:t>
            </a:r>
            <a:r>
              <a:rPr lang="en-US" dirty="0" err="1"/>
              <a:t>необходимы</a:t>
            </a:r>
            <a:r>
              <a:rPr lang="en-US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разработка</a:t>
            </a:r>
            <a:r>
              <a:rPr lang="en-US" dirty="0" smtClean="0"/>
              <a:t> </a:t>
            </a:r>
            <a:r>
              <a:rPr lang="en-US" dirty="0" err="1"/>
              <a:t>технико-экономического</a:t>
            </a:r>
            <a:r>
              <a:rPr lang="en-US" dirty="0"/>
              <a:t> </a:t>
            </a:r>
            <a:r>
              <a:rPr lang="en-US" dirty="0" err="1"/>
              <a:t>обоснования</a:t>
            </a:r>
            <a:r>
              <a:rPr lang="en-US" dirty="0" smtClean="0"/>
              <a:t>,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smtClean="0"/>
              <a:t> 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инженерных</a:t>
            </a:r>
            <a:r>
              <a:rPr lang="en-US" dirty="0"/>
              <a:t> </a:t>
            </a:r>
            <a:r>
              <a:rPr lang="en-US" dirty="0" err="1"/>
              <a:t>изысканий</a:t>
            </a:r>
            <a:r>
              <a:rPr lang="en-US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разработка</a:t>
            </a:r>
            <a:r>
              <a:rPr lang="en-US" dirty="0" smtClean="0"/>
              <a:t> </a:t>
            </a:r>
            <a:r>
              <a:rPr lang="en-US" dirty="0" err="1"/>
              <a:t>проектной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и </a:t>
            </a:r>
            <a:r>
              <a:rPr lang="en-US" dirty="0" err="1"/>
              <a:t>возведение</a:t>
            </a:r>
            <a:r>
              <a:rPr lang="en-US" dirty="0"/>
              <a:t> </a:t>
            </a:r>
            <a:r>
              <a:rPr lang="en-US" dirty="0" err="1"/>
              <a:t>зданий</a:t>
            </a:r>
            <a:r>
              <a:rPr lang="en-US" dirty="0"/>
              <a:t> и </a:t>
            </a:r>
            <a:r>
              <a:rPr lang="en-US" dirty="0" err="1"/>
              <a:t>сооружений</a:t>
            </a:r>
            <a:r>
              <a:rPr lang="en-US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проведение</a:t>
            </a:r>
            <a:r>
              <a:rPr lang="en-US" dirty="0" smtClean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реконструкции</a:t>
            </a:r>
            <a:r>
              <a:rPr lang="en-US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заключение</a:t>
            </a:r>
            <a:r>
              <a:rPr lang="en-US" dirty="0" smtClean="0"/>
              <a:t> </a:t>
            </a:r>
            <a:r>
              <a:rPr lang="en-US" dirty="0" err="1"/>
              <a:t>договоров</a:t>
            </a:r>
            <a:r>
              <a:rPr lang="en-US" dirty="0"/>
              <a:t> с </a:t>
            </a:r>
            <a:r>
              <a:rPr lang="en-US" dirty="0" err="1"/>
              <a:t>подрядными</a:t>
            </a:r>
            <a:r>
              <a:rPr lang="en-US" dirty="0"/>
              <a:t> </a:t>
            </a:r>
            <a:r>
              <a:rPr lang="en-US" dirty="0" err="1"/>
              <a:t>строительно-монтажными</a:t>
            </a:r>
            <a:r>
              <a:rPr lang="en-US" dirty="0"/>
              <a:t> </a:t>
            </a:r>
            <a:r>
              <a:rPr lang="en-US" dirty="0" err="1"/>
              <a:t>организациями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строительно-монтажных</a:t>
            </a:r>
            <a:r>
              <a:rPr lang="en-US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пусконаладочных</a:t>
            </a:r>
            <a:r>
              <a:rPr lang="en-US" dirty="0" smtClean="0"/>
              <a:t> </a:t>
            </a:r>
            <a:r>
              <a:rPr lang="en-US" dirty="0" err="1"/>
              <a:t>работ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инвесторы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осуществить</a:t>
            </a:r>
            <a:r>
              <a:rPr lang="en-US" dirty="0"/>
              <a:t> </a:t>
            </a:r>
            <a:r>
              <a:rPr lang="en-US" dirty="0" err="1"/>
              <a:t>сами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службы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уполномочивают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заказчика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29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796120"/>
            <a:ext cx="9880979" cy="571386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Исполнителями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(</a:t>
            </a:r>
            <a:r>
              <a:rPr lang="en-US" dirty="0" err="1"/>
              <a:t>подрядчиками</a:t>
            </a:r>
            <a:r>
              <a:rPr lang="en-US" dirty="0"/>
              <a:t>)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строительные</a:t>
            </a:r>
            <a:r>
              <a:rPr lang="en-US" dirty="0"/>
              <a:t>, </a:t>
            </a:r>
            <a:r>
              <a:rPr lang="en-US" dirty="0" err="1"/>
              <a:t>проектно-изыскательские</a:t>
            </a:r>
            <a:r>
              <a:rPr lang="en-US" dirty="0"/>
              <a:t> и </a:t>
            </a:r>
            <a:r>
              <a:rPr lang="en-US" dirty="0" err="1"/>
              <a:t>пусконаладочные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, </a:t>
            </a:r>
            <a:r>
              <a:rPr lang="en-US" dirty="0" err="1"/>
              <a:t>производственные</a:t>
            </a:r>
            <a:r>
              <a:rPr lang="en-US" dirty="0"/>
              <a:t> </a:t>
            </a:r>
            <a:r>
              <a:rPr lang="en-US" dirty="0" err="1"/>
              <a:t>фирмы</a:t>
            </a:r>
            <a:r>
              <a:rPr lang="en-US" dirty="0"/>
              <a:t> и </a:t>
            </a:r>
            <a:r>
              <a:rPr lang="en-US" dirty="0" err="1"/>
              <a:t>т.п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Пользователи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 - </a:t>
            </a:r>
            <a:r>
              <a:rPr lang="en-US" dirty="0" err="1"/>
              <a:t>физические</a:t>
            </a:r>
            <a:r>
              <a:rPr lang="en-US" dirty="0"/>
              <a:t> и </a:t>
            </a:r>
            <a:r>
              <a:rPr lang="en-US" dirty="0" err="1"/>
              <a:t>юридические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и </a:t>
            </a:r>
            <a:r>
              <a:rPr lang="en-US" dirty="0" err="1"/>
              <a:t>иностранные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государственные</a:t>
            </a:r>
            <a:r>
              <a:rPr lang="en-US" dirty="0"/>
              <a:t> </a:t>
            </a:r>
            <a:r>
              <a:rPr lang="en-US" dirty="0" err="1"/>
              <a:t>органы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и </a:t>
            </a:r>
            <a:r>
              <a:rPr lang="en-US" dirty="0" err="1"/>
              <a:t>регионального</a:t>
            </a:r>
            <a:r>
              <a:rPr lang="en-US" dirty="0"/>
              <a:t> </a:t>
            </a:r>
            <a:r>
              <a:rPr lang="en-US" dirty="0" err="1"/>
              <a:t>уровней</a:t>
            </a:r>
            <a:r>
              <a:rPr lang="en-US" dirty="0"/>
              <a:t>, </a:t>
            </a:r>
            <a:r>
              <a:rPr lang="en-US" dirty="0" err="1"/>
              <a:t>органы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самоуправления</a:t>
            </a:r>
            <a:r>
              <a:rPr lang="en-US" dirty="0"/>
              <a:t>, </a:t>
            </a:r>
            <a:r>
              <a:rPr lang="en-US" dirty="0" err="1"/>
              <a:t>международные</a:t>
            </a:r>
            <a:r>
              <a:rPr lang="en-US" dirty="0"/>
              <a:t> </a:t>
            </a:r>
            <a:r>
              <a:rPr lang="en-US" dirty="0" err="1"/>
              <a:t>объединения</a:t>
            </a:r>
            <a:r>
              <a:rPr lang="en-US" dirty="0"/>
              <a:t> и </a:t>
            </a:r>
            <a:r>
              <a:rPr lang="en-US" dirty="0" err="1"/>
              <a:t>организации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создаются</a:t>
            </a:r>
            <a:r>
              <a:rPr lang="en-US" dirty="0"/>
              <a:t> </a:t>
            </a:r>
            <a:r>
              <a:rPr lang="en-US" dirty="0" err="1"/>
              <a:t>объекты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Важными</a:t>
            </a:r>
            <a:r>
              <a:rPr lang="en-US" dirty="0"/>
              <a:t> </a:t>
            </a:r>
            <a:r>
              <a:rPr lang="en-US" dirty="0" err="1"/>
              <a:t>участниками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поставщики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производственных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</a:t>
            </a:r>
            <a:r>
              <a:rPr lang="en-US" dirty="0" err="1"/>
              <a:t>связано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материалов</a:t>
            </a:r>
            <a:r>
              <a:rPr lang="en-US" dirty="0"/>
              <a:t>, </a:t>
            </a:r>
            <a:r>
              <a:rPr lang="en-US" dirty="0" err="1"/>
              <a:t>конструкций</a:t>
            </a:r>
            <a:r>
              <a:rPr lang="en-US" dirty="0"/>
              <a:t>, </a:t>
            </a:r>
            <a:r>
              <a:rPr lang="en-US" dirty="0" err="1"/>
              <a:t>технологического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/>
              <a:t>,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машин</a:t>
            </a:r>
            <a:r>
              <a:rPr lang="en-US" dirty="0"/>
              <a:t> и </a:t>
            </a:r>
            <a:r>
              <a:rPr lang="en-US" dirty="0" err="1"/>
              <a:t>механизмов</a:t>
            </a:r>
            <a:r>
              <a:rPr lang="en-US" dirty="0"/>
              <a:t>, </a:t>
            </a:r>
            <a:r>
              <a:rPr lang="en-US" dirty="0" err="1"/>
              <a:t>транспортных</a:t>
            </a:r>
            <a:r>
              <a:rPr lang="en-US" dirty="0"/>
              <a:t> </a:t>
            </a:r>
            <a:r>
              <a:rPr lang="en-US" dirty="0" err="1" smtClean="0"/>
              <a:t>средств</a:t>
            </a:r>
            <a:r>
              <a:rPr lang="ru-RU" dirty="0" smtClean="0"/>
              <a:t>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убъект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 smtClean="0"/>
              <a:t>деятельности</a:t>
            </a:r>
            <a:r>
              <a:rPr lang="ru-RU" dirty="0"/>
              <a:t> </a:t>
            </a:r>
            <a:r>
              <a:rPr lang="ru-RU" dirty="0" smtClean="0"/>
              <a:t>-  это</a:t>
            </a:r>
            <a:r>
              <a:rPr lang="en-US" dirty="0" smtClean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называемые</a:t>
            </a:r>
            <a:r>
              <a:rPr lang="en-US" dirty="0"/>
              <a:t> </a:t>
            </a:r>
            <a:r>
              <a:rPr lang="en-US" dirty="0" err="1"/>
              <a:t>институциональные</a:t>
            </a:r>
            <a:r>
              <a:rPr lang="en-US" dirty="0"/>
              <a:t> </a:t>
            </a:r>
            <a:r>
              <a:rPr lang="en-US" dirty="0" err="1"/>
              <a:t>инвесторы</a:t>
            </a:r>
            <a:r>
              <a:rPr lang="en-US" dirty="0"/>
              <a:t>: </a:t>
            </a:r>
            <a:r>
              <a:rPr lang="en-US" dirty="0" err="1"/>
              <a:t>страховые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,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 и </a:t>
            </a:r>
            <a:r>
              <a:rPr lang="en-US" dirty="0" err="1"/>
              <a:t>фонды</a:t>
            </a:r>
            <a:r>
              <a:rPr lang="en-US" dirty="0"/>
              <a:t>, </a:t>
            </a:r>
            <a:r>
              <a:rPr lang="en-US" dirty="0" err="1"/>
              <a:t>негосударственные</a:t>
            </a:r>
            <a:r>
              <a:rPr lang="en-US" dirty="0"/>
              <a:t> </a:t>
            </a:r>
            <a:r>
              <a:rPr lang="en-US" dirty="0" err="1"/>
              <a:t>пенсионные</a:t>
            </a:r>
            <a:r>
              <a:rPr lang="en-US" dirty="0"/>
              <a:t> </a:t>
            </a:r>
            <a:r>
              <a:rPr lang="en-US" dirty="0" err="1"/>
              <a:t>фонды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 </a:t>
            </a:r>
            <a:r>
              <a:rPr lang="en-US" dirty="0" err="1" smtClean="0"/>
              <a:t>Субъекты</a:t>
            </a:r>
            <a:r>
              <a:rPr lang="en-US" dirty="0" smtClean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вправе</a:t>
            </a:r>
            <a:r>
              <a:rPr lang="en-US" dirty="0"/>
              <a:t> </a:t>
            </a:r>
            <a:r>
              <a:rPr lang="en-US" dirty="0" err="1"/>
              <a:t>совмещать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и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и, </a:t>
            </a:r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, </a:t>
            </a:r>
            <a:r>
              <a:rPr lang="en-US" dirty="0" err="1"/>
              <a:t>владеть</a:t>
            </a:r>
            <a:r>
              <a:rPr lang="en-US" dirty="0"/>
              <a:t>, </a:t>
            </a:r>
            <a:r>
              <a:rPr lang="en-US" dirty="0" err="1"/>
              <a:t>пользоваться</a:t>
            </a:r>
            <a:r>
              <a:rPr lang="en-US" dirty="0"/>
              <a:t> и </a:t>
            </a:r>
            <a:r>
              <a:rPr lang="en-US" dirty="0" err="1"/>
              <a:t>распоряжаться</a:t>
            </a:r>
            <a:r>
              <a:rPr lang="en-US" dirty="0"/>
              <a:t> </a:t>
            </a:r>
            <a:r>
              <a:rPr lang="en-US" dirty="0" err="1"/>
              <a:t>объектами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и </a:t>
            </a:r>
            <a:r>
              <a:rPr lang="en-US" dirty="0" err="1"/>
              <a:t>результатами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Субъекты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обязаны</a:t>
            </a:r>
            <a:r>
              <a:rPr lang="en-US" dirty="0"/>
              <a:t> </a:t>
            </a:r>
            <a:r>
              <a:rPr lang="en-US" dirty="0" err="1"/>
              <a:t>осуществлять</a:t>
            </a:r>
            <a:r>
              <a:rPr lang="en-US" dirty="0"/>
              <a:t> </a:t>
            </a:r>
            <a:r>
              <a:rPr lang="en-US" dirty="0" err="1"/>
              <a:t>инвестиционную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законодательством</a:t>
            </a:r>
            <a:r>
              <a:rPr lang="en-US" dirty="0"/>
              <a:t> РФ, </a:t>
            </a:r>
            <a:r>
              <a:rPr lang="en-US" dirty="0" err="1"/>
              <a:t>международными</a:t>
            </a:r>
            <a:r>
              <a:rPr lang="en-US" dirty="0"/>
              <a:t> </a:t>
            </a:r>
            <a:r>
              <a:rPr lang="en-US" dirty="0" err="1"/>
              <a:t>договорами</a:t>
            </a:r>
            <a:r>
              <a:rPr lang="en-US" dirty="0"/>
              <a:t> РФ и </a:t>
            </a:r>
            <a:r>
              <a:rPr lang="en-US" dirty="0" err="1"/>
              <a:t>иными</a:t>
            </a:r>
            <a:r>
              <a:rPr lang="en-US" dirty="0"/>
              <a:t> </a:t>
            </a:r>
            <a:r>
              <a:rPr lang="en-US" dirty="0" err="1"/>
              <a:t>нормативными</a:t>
            </a:r>
            <a:r>
              <a:rPr lang="en-US" dirty="0"/>
              <a:t> </a:t>
            </a:r>
            <a:r>
              <a:rPr lang="en-US" dirty="0" err="1"/>
              <a:t>актами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90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027" y="705997"/>
            <a:ext cx="9839585" cy="50865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Факторы, влияющие на инвестиционную деятельность.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1214651"/>
            <a:ext cx="9839585" cy="544545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Среди</a:t>
            </a:r>
            <a:r>
              <a:rPr lang="en-US" dirty="0" smtClean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факторов</a:t>
            </a:r>
            <a:r>
              <a:rPr lang="en-US" dirty="0"/>
              <a:t>, </a:t>
            </a:r>
            <a:r>
              <a:rPr lang="en-US" dirty="0" err="1"/>
              <a:t>определяющих</a:t>
            </a:r>
            <a:r>
              <a:rPr lang="en-US" dirty="0"/>
              <a:t> </a:t>
            </a:r>
            <a:r>
              <a:rPr lang="en-US" dirty="0" err="1"/>
              <a:t>инвестиционную</a:t>
            </a:r>
            <a:r>
              <a:rPr lang="en-US" dirty="0"/>
              <a:t> </a:t>
            </a:r>
            <a:r>
              <a:rPr lang="en-US" dirty="0" err="1"/>
              <a:t>деятельность</a:t>
            </a:r>
            <a:r>
              <a:rPr lang="en-US" dirty="0"/>
              <a:t> в РФ,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выделить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финансово-экономические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социально-политические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научно-технические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демографические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правовые</a:t>
            </a:r>
            <a:r>
              <a:rPr lang="en-US" dirty="0"/>
              <a:t> </a:t>
            </a:r>
            <a:r>
              <a:rPr lang="en-US" dirty="0" err="1"/>
              <a:t>факторы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/>
              <a:t>К </a:t>
            </a:r>
            <a:r>
              <a:rPr lang="en-US" dirty="0" err="1"/>
              <a:t>факторам</a:t>
            </a:r>
            <a:r>
              <a:rPr lang="en-US" dirty="0"/>
              <a:t>, </a:t>
            </a:r>
            <a:r>
              <a:rPr lang="en-US" dirty="0" err="1"/>
              <a:t>положительно</a:t>
            </a:r>
            <a:r>
              <a:rPr lang="en-US" dirty="0"/>
              <a:t> </a:t>
            </a:r>
            <a:r>
              <a:rPr lang="en-US" dirty="0" err="1"/>
              <a:t>влияющим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инвестиционный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,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 smtClean="0"/>
              <a:t>отнести</a:t>
            </a:r>
            <a:r>
              <a:rPr lang="ru-RU" dirty="0"/>
              <a:t> 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укрепление</a:t>
            </a:r>
            <a:r>
              <a:rPr lang="en-US" dirty="0"/>
              <a:t> </a:t>
            </a:r>
            <a:r>
              <a:rPr lang="en-US" dirty="0" err="1"/>
              <a:t>отечественной</a:t>
            </a:r>
            <a:r>
              <a:rPr lang="en-US" dirty="0"/>
              <a:t> </a:t>
            </a:r>
            <a:r>
              <a:rPr lang="en-US" dirty="0" err="1"/>
              <a:t>валюты</a:t>
            </a:r>
            <a:r>
              <a:rPr lang="en-US" dirty="0"/>
              <a:t>, </a:t>
            </a:r>
            <a:r>
              <a:rPr lang="en-US" dirty="0" err="1"/>
              <a:t>совершенствование</a:t>
            </a:r>
            <a:r>
              <a:rPr lang="en-US" dirty="0"/>
              <a:t> </a:t>
            </a:r>
            <a:r>
              <a:rPr lang="en-US" dirty="0" err="1"/>
              <a:t>банковской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рост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</a:t>
            </a:r>
            <a:r>
              <a:rPr lang="en-US" dirty="0" err="1"/>
              <a:t>населения</a:t>
            </a:r>
            <a:r>
              <a:rPr lang="en-US" dirty="0"/>
              <a:t>, </a:t>
            </a: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информационных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 (</a:t>
            </a:r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телекоммуникаций</a:t>
            </a:r>
            <a:r>
              <a:rPr lang="en-US" dirty="0"/>
              <a:t>, </a:t>
            </a:r>
            <a:r>
              <a:rPr lang="en-US" dirty="0" err="1"/>
              <a:t>электронной</a:t>
            </a:r>
            <a:r>
              <a:rPr lang="en-US" dirty="0"/>
              <a:t> </a:t>
            </a:r>
            <a:r>
              <a:rPr lang="en-US" dirty="0" err="1"/>
              <a:t>почты</a:t>
            </a:r>
            <a:r>
              <a:rPr lang="en-US" dirty="0"/>
              <a:t>, </a:t>
            </a:r>
            <a:r>
              <a:rPr lang="en-US" dirty="0" err="1"/>
              <a:t>спутниковой</a:t>
            </a:r>
            <a:r>
              <a:rPr lang="en-US" dirty="0"/>
              <a:t>, </a:t>
            </a:r>
            <a:r>
              <a:rPr lang="en-US" dirty="0" err="1"/>
              <a:t>оптико-волоконной</a:t>
            </a:r>
            <a:r>
              <a:rPr lang="en-US" dirty="0"/>
              <a:t> </a:t>
            </a:r>
            <a:r>
              <a:rPr lang="en-US" dirty="0" err="1"/>
              <a:t>цифровой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в </a:t>
            </a:r>
            <a:r>
              <a:rPr lang="en-US" dirty="0" err="1"/>
              <a:t>зарубежные</a:t>
            </a:r>
            <a:r>
              <a:rPr lang="en-US" dirty="0"/>
              <a:t> </a:t>
            </a:r>
            <a:r>
              <a:rPr lang="en-US" dirty="0" err="1"/>
              <a:t>коммуникационные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базы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).</a:t>
            </a:r>
            <a:endParaRPr lang="ru-RU" dirty="0"/>
          </a:p>
          <a:p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существенный</a:t>
            </a:r>
            <a:r>
              <a:rPr lang="en-US" dirty="0"/>
              <a:t> </a:t>
            </a:r>
            <a:r>
              <a:rPr lang="en-US" dirty="0" err="1"/>
              <a:t>фактор</a:t>
            </a:r>
            <a:r>
              <a:rPr lang="en-US" dirty="0"/>
              <a:t>, </a:t>
            </a:r>
            <a:r>
              <a:rPr lang="en-US" dirty="0" err="1"/>
              <a:t>способный</a:t>
            </a:r>
            <a:r>
              <a:rPr lang="en-US" dirty="0"/>
              <a:t> </a:t>
            </a:r>
            <a:r>
              <a:rPr lang="en-US" dirty="0" err="1"/>
              <a:t>эффективно</a:t>
            </a:r>
            <a:r>
              <a:rPr lang="en-US" dirty="0"/>
              <a:t> </a:t>
            </a:r>
            <a:r>
              <a:rPr lang="en-US" dirty="0" err="1"/>
              <a:t>повлиять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инвестиционный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в </a:t>
            </a:r>
            <a:r>
              <a:rPr lang="en-US" dirty="0" err="1"/>
              <a:t>России</a:t>
            </a:r>
            <a:r>
              <a:rPr lang="en-US" dirty="0"/>
              <a:t> 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формирующийся</a:t>
            </a:r>
            <a:r>
              <a:rPr lang="en-US" dirty="0"/>
              <a:t> и </a:t>
            </a:r>
            <a:r>
              <a:rPr lang="en-US" dirty="0" err="1"/>
              <a:t>развивающийся</a:t>
            </a:r>
            <a:r>
              <a:rPr lang="en-US" dirty="0"/>
              <a:t> </a:t>
            </a:r>
            <a:r>
              <a:rPr lang="en-US" dirty="0" err="1"/>
              <a:t>слой</a:t>
            </a:r>
            <a:r>
              <a:rPr lang="en-US" dirty="0"/>
              <a:t> </a:t>
            </a:r>
            <a:r>
              <a:rPr lang="en-US" dirty="0" err="1"/>
              <a:t>отечественных</a:t>
            </a:r>
            <a:r>
              <a:rPr lang="en-US" dirty="0"/>
              <a:t> </a:t>
            </a:r>
            <a:r>
              <a:rPr lang="en-US" dirty="0" err="1"/>
              <a:t>специалистов</a:t>
            </a:r>
            <a:r>
              <a:rPr lang="en-US" dirty="0"/>
              <a:t>, </a:t>
            </a:r>
            <a:r>
              <a:rPr lang="en-US" dirty="0" err="1"/>
              <a:t>способных</a:t>
            </a:r>
            <a:r>
              <a:rPr lang="en-US" dirty="0"/>
              <a:t> </a:t>
            </a:r>
            <a:r>
              <a:rPr lang="en-US" dirty="0" err="1"/>
              <a:t>эффективно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в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рыночной</a:t>
            </a:r>
            <a:r>
              <a:rPr lang="en-US" dirty="0"/>
              <a:t> </a:t>
            </a:r>
            <a:r>
              <a:rPr lang="en-US" dirty="0" err="1"/>
              <a:t>экономики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42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971" y="624110"/>
            <a:ext cx="9798642" cy="15094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 4. Основы государственного регулирования инвестиционной деятельности в Российской Федерации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49" y="2256430"/>
            <a:ext cx="9976063" cy="423990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Законодательство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в </a:t>
            </a:r>
            <a:r>
              <a:rPr lang="en-US" dirty="0" err="1"/>
              <a:t>стадии</a:t>
            </a:r>
            <a:r>
              <a:rPr lang="en-US" dirty="0"/>
              <a:t> </a:t>
            </a:r>
            <a:r>
              <a:rPr lang="en-US" dirty="0" err="1"/>
              <a:t>формирования</a:t>
            </a:r>
            <a:r>
              <a:rPr lang="en-US" dirty="0"/>
              <a:t> и </a:t>
            </a:r>
            <a:r>
              <a:rPr lang="en-US" dirty="0" err="1"/>
              <a:t>развития</a:t>
            </a:r>
            <a:r>
              <a:rPr lang="en-US" dirty="0"/>
              <a:t>. </a:t>
            </a:r>
            <a:r>
              <a:rPr lang="en-US" dirty="0" err="1"/>
              <a:t>Основными</a:t>
            </a:r>
            <a:r>
              <a:rPr lang="en-US" dirty="0"/>
              <a:t> </a:t>
            </a:r>
            <a:r>
              <a:rPr lang="en-US" dirty="0" err="1"/>
              <a:t>нормативными</a:t>
            </a:r>
            <a:r>
              <a:rPr lang="en-US" dirty="0"/>
              <a:t> </a:t>
            </a:r>
            <a:r>
              <a:rPr lang="en-US" dirty="0" err="1"/>
              <a:t>правовыми</a:t>
            </a:r>
            <a:r>
              <a:rPr lang="en-US" dirty="0"/>
              <a:t> </a:t>
            </a:r>
            <a:r>
              <a:rPr lang="en-US" dirty="0" err="1"/>
              <a:t>актами</a:t>
            </a:r>
            <a:r>
              <a:rPr lang="en-US" dirty="0"/>
              <a:t>, </a:t>
            </a:r>
            <a:r>
              <a:rPr lang="en-US" dirty="0" err="1"/>
              <a:t>регулирующими</a:t>
            </a:r>
            <a:r>
              <a:rPr lang="en-US" dirty="0"/>
              <a:t> </a:t>
            </a:r>
            <a:r>
              <a:rPr lang="en-US" dirty="0" err="1"/>
              <a:t>данную</a:t>
            </a:r>
            <a:r>
              <a:rPr lang="en-US" dirty="0"/>
              <a:t> </a:t>
            </a:r>
            <a:r>
              <a:rPr lang="en-US" dirty="0" err="1"/>
              <a:t>сферу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 smtClean="0"/>
              <a:t>следующие</a:t>
            </a:r>
            <a:r>
              <a:rPr lang="ru-RU" dirty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Конституция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 smtClean="0"/>
              <a:t>Федерации</a:t>
            </a:r>
            <a:r>
              <a:rPr lang="en-US" dirty="0" smtClean="0"/>
              <a:t>.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Федеральный</a:t>
            </a:r>
            <a:r>
              <a:rPr lang="en-US" dirty="0" smtClean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25.02.1999 № 39-ФЗ «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, </a:t>
            </a:r>
            <a:r>
              <a:rPr lang="en-US" dirty="0" err="1"/>
              <a:t>осуществляемой</a:t>
            </a:r>
            <a:r>
              <a:rPr lang="en-US" dirty="0"/>
              <a:t> в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 smtClean="0"/>
              <a:t>».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Федеральный</a:t>
            </a:r>
            <a:r>
              <a:rPr lang="en-US" dirty="0" smtClean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09.07.1999 № 160-ФЗ «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иностранных</a:t>
            </a:r>
            <a:r>
              <a:rPr lang="en-US" dirty="0"/>
              <a:t> </a:t>
            </a:r>
            <a:r>
              <a:rPr lang="en-US" dirty="0" err="1"/>
              <a:t>инвестициях</a:t>
            </a:r>
            <a:r>
              <a:rPr lang="en-US" dirty="0"/>
              <a:t> в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 smtClean="0"/>
              <a:t>».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Федеральный</a:t>
            </a:r>
            <a:r>
              <a:rPr lang="en-US" dirty="0" smtClean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22.04.199S № 39-ФЗ «О </a:t>
            </a:r>
            <a:r>
              <a:rPr lang="en-US" dirty="0" err="1"/>
              <a:t>рынке</a:t>
            </a:r>
            <a:r>
              <a:rPr lang="en-US" dirty="0"/>
              <a:t> </a:t>
            </a:r>
            <a:r>
              <a:rPr lang="en-US" dirty="0" err="1"/>
              <a:t>ценных</a:t>
            </a:r>
            <a:r>
              <a:rPr lang="en-US" dirty="0"/>
              <a:t> </a:t>
            </a:r>
            <a:r>
              <a:rPr lang="en-US" dirty="0" err="1"/>
              <a:t>бумаг</a:t>
            </a:r>
            <a:r>
              <a:rPr lang="en-US" dirty="0" smtClean="0"/>
              <a:t>».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Федеральный</a:t>
            </a:r>
            <a:r>
              <a:rPr lang="en-US" dirty="0" smtClean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05.03.1999 № 46-ФЗ «О </a:t>
            </a:r>
            <a:r>
              <a:rPr lang="en-US" dirty="0" err="1"/>
              <a:t>защите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и </a:t>
            </a:r>
            <a:r>
              <a:rPr lang="en-US" dirty="0" err="1"/>
              <a:t>законных</a:t>
            </a:r>
            <a:r>
              <a:rPr lang="en-US" dirty="0"/>
              <a:t> </a:t>
            </a:r>
            <a:r>
              <a:rPr lang="en-US" dirty="0" err="1"/>
              <a:t>интересов</a:t>
            </a:r>
            <a:r>
              <a:rPr lang="en-US" dirty="0"/>
              <a:t> </a:t>
            </a:r>
            <a:r>
              <a:rPr lang="en-US" dirty="0" err="1"/>
              <a:t>инвесторов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рынке</a:t>
            </a:r>
            <a:r>
              <a:rPr lang="en-US" dirty="0"/>
              <a:t> </a:t>
            </a:r>
            <a:r>
              <a:rPr lang="en-US" dirty="0" err="1"/>
              <a:t>ценных</a:t>
            </a:r>
            <a:r>
              <a:rPr lang="en-US" dirty="0"/>
              <a:t> </a:t>
            </a:r>
            <a:r>
              <a:rPr lang="en-US" dirty="0" err="1"/>
              <a:t>бумаг</a:t>
            </a:r>
            <a:r>
              <a:rPr lang="en-US" dirty="0" smtClean="0"/>
              <a:t>».</a:t>
            </a:r>
            <a:endParaRPr lang="ru-RU" dirty="0" smtClean="0"/>
          </a:p>
          <a:p>
            <a:pPr>
              <a:buFont typeface="+mj-lt"/>
              <a:buAutoNum type="arabicPeriod"/>
            </a:pPr>
            <a:r>
              <a:rPr lang="en-US" dirty="0" err="1"/>
              <a:t>Федеральный</a:t>
            </a:r>
            <a:r>
              <a:rPr lang="en-US" dirty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10.07.2002 N° 86-ФЗ «О </a:t>
            </a:r>
            <a:r>
              <a:rPr lang="en-US" dirty="0" err="1"/>
              <a:t>Центральном</a:t>
            </a:r>
            <a:r>
              <a:rPr lang="en-US" dirty="0"/>
              <a:t> </a:t>
            </a:r>
            <a:r>
              <a:rPr lang="en-US" dirty="0" err="1"/>
              <a:t>банке</a:t>
            </a:r>
            <a:r>
              <a:rPr lang="en-US" dirty="0"/>
              <a:t>(</a:t>
            </a:r>
            <a:r>
              <a:rPr lang="en-US" dirty="0" err="1"/>
              <a:t>Банке</a:t>
            </a:r>
            <a:r>
              <a:rPr lang="en-US" dirty="0"/>
              <a:t> </a:t>
            </a:r>
            <a:r>
              <a:rPr lang="en-US" dirty="0" err="1"/>
              <a:t>России</a:t>
            </a:r>
            <a:r>
              <a:rPr lang="en-US" dirty="0" smtClean="0"/>
              <a:t>)».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74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493" y="741527"/>
            <a:ext cx="10044751" cy="59185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Основные</a:t>
            </a:r>
            <a:r>
              <a:rPr lang="en-US" dirty="0" smtClean="0"/>
              <a:t> </a:t>
            </a:r>
            <a:r>
              <a:rPr lang="en-US" dirty="0" err="1"/>
              <a:t>принципы</a:t>
            </a:r>
            <a:r>
              <a:rPr lang="en-US" dirty="0"/>
              <a:t> </a:t>
            </a:r>
            <a:r>
              <a:rPr lang="en-US" dirty="0" err="1"/>
              <a:t>государственного</a:t>
            </a:r>
            <a:r>
              <a:rPr lang="en-US" dirty="0"/>
              <a:t> </a:t>
            </a:r>
            <a:r>
              <a:rPr lang="en-US" dirty="0" err="1"/>
              <a:t>регулирования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России</a:t>
            </a:r>
            <a:r>
              <a:rPr lang="en-US" dirty="0"/>
              <a:t> </a:t>
            </a:r>
            <a:r>
              <a:rPr lang="en-US" dirty="0" err="1"/>
              <a:t>отражены</a:t>
            </a:r>
            <a:r>
              <a:rPr lang="en-US" dirty="0"/>
              <a:t> в </a:t>
            </a:r>
            <a:r>
              <a:rPr lang="en-US" dirty="0" err="1"/>
              <a:t>Федеральном</a:t>
            </a:r>
            <a:r>
              <a:rPr lang="en-US" dirty="0"/>
              <a:t> </a:t>
            </a:r>
            <a:r>
              <a:rPr lang="en-US" dirty="0" err="1"/>
              <a:t>законе</a:t>
            </a:r>
            <a:r>
              <a:rPr lang="en-US" dirty="0"/>
              <a:t> «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в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, </a:t>
            </a:r>
            <a:r>
              <a:rPr lang="en-US" dirty="0" err="1"/>
              <a:t>осуществляемой</a:t>
            </a:r>
            <a:r>
              <a:rPr lang="en-US" dirty="0"/>
              <a:t> в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». </a:t>
            </a:r>
            <a:r>
              <a:rPr lang="en-US" dirty="0" err="1"/>
              <a:t>Рядом</a:t>
            </a:r>
            <a:r>
              <a:rPr lang="en-US" dirty="0"/>
              <a:t> </a:t>
            </a:r>
            <a:r>
              <a:rPr lang="en-US" dirty="0" err="1"/>
              <a:t>статей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</a:t>
            </a:r>
            <a:r>
              <a:rPr lang="en-US" dirty="0" err="1"/>
              <a:t>определены</a:t>
            </a:r>
            <a:r>
              <a:rPr lang="en-US" dirty="0"/>
              <a:t> </a:t>
            </a:r>
            <a:r>
              <a:rPr lang="en-US" dirty="0" err="1"/>
              <a:t>формы</a:t>
            </a:r>
            <a:r>
              <a:rPr lang="en-US" dirty="0"/>
              <a:t> и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государственного</a:t>
            </a:r>
            <a:r>
              <a:rPr lang="en-US" dirty="0"/>
              <a:t> </a:t>
            </a:r>
            <a:r>
              <a:rPr lang="en-US" dirty="0" err="1"/>
              <a:t>регулирования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осуществляемой</a:t>
            </a:r>
            <a:r>
              <a:rPr lang="en-US" dirty="0"/>
              <a:t> в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endParaRPr lang="ru-RU" dirty="0"/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ТЕМА: Создание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благоприятных условий для развития инвестиционной деятельности </a:t>
            </a:r>
          </a:p>
          <a:p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благоприятных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 smtClean="0"/>
              <a:t>деятельности</a:t>
            </a:r>
            <a:r>
              <a:rPr lang="ru-RU" dirty="0" smtClean="0"/>
              <a:t> происходит</a:t>
            </a:r>
            <a:r>
              <a:rPr lang="en-US" dirty="0" smtClean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средством</a:t>
            </a:r>
            <a:r>
              <a:rPr lang="en-US" dirty="0"/>
              <a:t>: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защиты</a:t>
            </a:r>
            <a:r>
              <a:rPr lang="en-US" dirty="0" smtClean="0"/>
              <a:t> </a:t>
            </a:r>
            <a:r>
              <a:rPr lang="en-US" dirty="0" err="1"/>
              <a:t>интересов</a:t>
            </a:r>
            <a:r>
              <a:rPr lang="en-US" dirty="0"/>
              <a:t> </a:t>
            </a:r>
            <a:r>
              <a:rPr lang="en-US" dirty="0" err="1" smtClean="0"/>
              <a:t>инвестора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установления</a:t>
            </a:r>
            <a:r>
              <a:rPr lang="en-US" dirty="0" smtClean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специальных</a:t>
            </a:r>
            <a:r>
              <a:rPr lang="en-US" dirty="0"/>
              <a:t> </a:t>
            </a:r>
            <a:r>
              <a:rPr lang="en-US" dirty="0" err="1"/>
              <a:t>налоговых</a:t>
            </a:r>
            <a:r>
              <a:rPr lang="en-US" dirty="0"/>
              <a:t> </a:t>
            </a:r>
            <a:r>
              <a:rPr lang="en-US" dirty="0" err="1"/>
              <a:t>режимов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носящих</a:t>
            </a:r>
            <a:r>
              <a:rPr lang="en-US" dirty="0"/>
              <a:t> </a:t>
            </a:r>
            <a:r>
              <a:rPr lang="en-US" dirty="0" err="1"/>
              <a:t>индивидуального</a:t>
            </a:r>
            <a:r>
              <a:rPr lang="en-US" dirty="0"/>
              <a:t> </a:t>
            </a:r>
            <a:r>
              <a:rPr lang="en-US" dirty="0" err="1" smtClean="0"/>
              <a:t>характера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совершенствования</a:t>
            </a:r>
            <a:r>
              <a:rPr lang="en-US" dirty="0" smtClean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налогообложения</a:t>
            </a:r>
            <a:r>
              <a:rPr lang="en-US" dirty="0"/>
              <a:t>; </a:t>
            </a:r>
            <a:r>
              <a:rPr lang="en-US" dirty="0" err="1"/>
              <a:t>механизма</a:t>
            </a:r>
            <a:r>
              <a:rPr lang="en-US" dirty="0"/>
              <a:t> </a:t>
            </a:r>
            <a:r>
              <a:rPr lang="en-US" dirty="0" err="1"/>
              <a:t>начисления</a:t>
            </a:r>
            <a:r>
              <a:rPr lang="en-US" dirty="0"/>
              <a:t> </a:t>
            </a:r>
            <a:r>
              <a:rPr lang="en-US" dirty="0" err="1"/>
              <a:t>амортизации</a:t>
            </a:r>
            <a:r>
              <a:rPr lang="en-US" dirty="0"/>
              <a:t> и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амортизационных</a:t>
            </a:r>
            <a:r>
              <a:rPr lang="en-US" dirty="0"/>
              <a:t> </a:t>
            </a:r>
            <a:r>
              <a:rPr lang="en-US" dirty="0" err="1" smtClean="0"/>
              <a:t>отчислений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предоставления</a:t>
            </a:r>
            <a:r>
              <a:rPr lang="en-US" dirty="0" smtClean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льготных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пользования</a:t>
            </a:r>
            <a:r>
              <a:rPr lang="en-US" dirty="0"/>
              <a:t> </a:t>
            </a:r>
            <a:r>
              <a:rPr lang="en-US" dirty="0" err="1"/>
              <a:t>землей</a:t>
            </a:r>
            <a:r>
              <a:rPr lang="en-US" dirty="0"/>
              <a:t> и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природными</a:t>
            </a:r>
            <a:r>
              <a:rPr lang="en-US" dirty="0"/>
              <a:t> </a:t>
            </a:r>
            <a:r>
              <a:rPr lang="en-US" dirty="0" err="1"/>
              <a:t>ресурсами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противоречащих</a:t>
            </a:r>
            <a:r>
              <a:rPr lang="en-US" dirty="0"/>
              <a:t> </a:t>
            </a:r>
            <a:r>
              <a:rPr lang="en-US" dirty="0" err="1"/>
              <a:t>законодательству</a:t>
            </a:r>
            <a:r>
              <a:rPr lang="en-US" dirty="0"/>
              <a:t> </a:t>
            </a:r>
            <a:r>
              <a:rPr lang="en-US" dirty="0" smtClean="0"/>
              <a:t>РФ;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создания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</a:t>
            </a:r>
            <a:r>
              <a:rPr lang="en-US" dirty="0" err="1"/>
              <a:t>информационно-аналитических</a:t>
            </a:r>
            <a:r>
              <a:rPr lang="en-US" dirty="0"/>
              <a:t> </a:t>
            </a:r>
            <a:r>
              <a:rPr lang="en-US" dirty="0" err="1"/>
              <a:t>центров</a:t>
            </a:r>
            <a:r>
              <a:rPr lang="en-US" dirty="0"/>
              <a:t>, </a:t>
            </a:r>
            <a:r>
              <a:rPr lang="en-US" dirty="0" err="1"/>
              <a:t>осуществляющих</a:t>
            </a:r>
            <a:r>
              <a:rPr lang="en-US" dirty="0"/>
              <a:t> </a:t>
            </a:r>
            <a:r>
              <a:rPr lang="en-US" dirty="0" err="1"/>
              <a:t>регулярное</a:t>
            </a:r>
            <a:r>
              <a:rPr lang="en-US" dirty="0"/>
              <a:t> 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рейтинговых</a:t>
            </a:r>
            <a:r>
              <a:rPr lang="en-US" dirty="0"/>
              <a:t> </a:t>
            </a:r>
            <a:r>
              <a:rPr lang="en-US" dirty="0" err="1"/>
              <a:t>оценок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и </a:t>
            </a:r>
            <a:r>
              <a:rPr lang="en-US" dirty="0" err="1"/>
              <a:t>публикацию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оценок</a:t>
            </a:r>
            <a:r>
              <a:rPr lang="en-US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68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727881"/>
            <a:ext cx="9976513" cy="5932226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 startAt="6"/>
            </a:pPr>
            <a:r>
              <a:rPr lang="en-US" dirty="0" smtClean="0"/>
              <a:t> </a:t>
            </a:r>
            <a:r>
              <a:rPr lang="en-US" dirty="0" err="1"/>
              <a:t>принятия</a:t>
            </a:r>
            <a:r>
              <a:rPr lang="en-US" dirty="0"/>
              <a:t> </a:t>
            </a:r>
            <a:r>
              <a:rPr lang="en-US" dirty="0" err="1"/>
              <a:t>антимонопольных</a:t>
            </a:r>
            <a:r>
              <a:rPr lang="en-US" dirty="0"/>
              <a:t> </a:t>
            </a:r>
            <a:r>
              <a:rPr lang="en-US" dirty="0" err="1" smtClean="0"/>
              <a:t>мер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 startAt="6"/>
            </a:pP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/>
              <a:t>финансового</a:t>
            </a:r>
            <a:r>
              <a:rPr lang="en-US" dirty="0"/>
              <a:t> </a:t>
            </a:r>
            <a:r>
              <a:rPr lang="en-US" dirty="0" err="1" smtClean="0"/>
              <a:t>лизинга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 startAt="6"/>
            </a:pPr>
            <a:r>
              <a:rPr lang="en-US" dirty="0" err="1" smtClean="0"/>
              <a:t>расширения</a:t>
            </a:r>
            <a:r>
              <a:rPr lang="en-US" dirty="0" smtClean="0"/>
              <a:t> </a:t>
            </a:r>
            <a:r>
              <a:rPr lang="en-US" dirty="0" err="1"/>
              <a:t>возможностей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залогов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осуществлении</a:t>
            </a:r>
            <a:r>
              <a:rPr lang="en-US" dirty="0"/>
              <a:t> </a:t>
            </a:r>
            <a:r>
              <a:rPr lang="en-US" dirty="0" err="1" smtClean="0"/>
              <a:t>кредитования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 startAt="6"/>
            </a:pPr>
            <a:r>
              <a:rPr lang="en-US" dirty="0" err="1" smtClean="0"/>
              <a:t>расширения</a:t>
            </a:r>
            <a:r>
              <a:rPr lang="en-US" dirty="0" smtClean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населения</a:t>
            </a:r>
            <a:r>
              <a:rPr lang="en-US" dirty="0"/>
              <a:t> и </a:t>
            </a:r>
            <a:r>
              <a:rPr lang="en-US" dirty="0" err="1"/>
              <a:t>иных</a:t>
            </a:r>
            <a:r>
              <a:rPr lang="en-US" dirty="0"/>
              <a:t> </a:t>
            </a:r>
            <a:r>
              <a:rPr lang="en-US" dirty="0" err="1"/>
              <a:t>внебюджетных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, </a:t>
            </a:r>
            <a:r>
              <a:rPr lang="en-US" dirty="0" err="1"/>
              <a:t>особенно</a:t>
            </a:r>
            <a:r>
              <a:rPr lang="en-US" dirty="0"/>
              <a:t> 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жилищного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и </a:t>
            </a:r>
            <a:r>
              <a:rPr lang="en-US" dirty="0" err="1"/>
              <a:t>строительства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социально-культурного</a:t>
            </a:r>
            <a:r>
              <a:rPr lang="en-US" dirty="0"/>
              <a:t> </a:t>
            </a:r>
            <a:r>
              <a:rPr lang="en-US" dirty="0" err="1" smtClean="0"/>
              <a:t>назначения</a:t>
            </a:r>
            <a:r>
              <a:rPr lang="en-US" dirty="0" smtClean="0"/>
              <a:t>;</a:t>
            </a:r>
            <a:endParaRPr lang="ru-RU" dirty="0"/>
          </a:p>
          <a:p>
            <a:pPr>
              <a:buFont typeface="+mj-lt"/>
              <a:buAutoNum type="arabicPeriod" startAt="6"/>
            </a:pPr>
            <a:r>
              <a:rPr lang="en-US" dirty="0" err="1" smtClean="0"/>
              <a:t>проведения</a:t>
            </a:r>
            <a:r>
              <a:rPr lang="en-US" dirty="0" smtClean="0"/>
              <a:t> </a:t>
            </a:r>
            <a:r>
              <a:rPr lang="en-US" dirty="0" err="1"/>
              <a:t>переоценки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фондов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темпами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Прямое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участие государства в инвестиционной деятельности</a:t>
            </a:r>
          </a:p>
          <a:p>
            <a:r>
              <a:rPr lang="en-US" dirty="0" err="1"/>
              <a:t>Прямое</a:t>
            </a:r>
            <a:r>
              <a:rPr lang="en-US" dirty="0"/>
              <a:t> </a:t>
            </a:r>
            <a:r>
              <a:rPr lang="en-US" dirty="0" err="1"/>
              <a:t>участие</a:t>
            </a:r>
            <a:r>
              <a:rPr lang="en-US" dirty="0"/>
              <a:t> </a:t>
            </a:r>
            <a:r>
              <a:rPr lang="en-US" dirty="0" err="1"/>
              <a:t>государства</a:t>
            </a:r>
            <a:r>
              <a:rPr lang="en-US" dirty="0"/>
              <a:t> в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формирования</a:t>
            </a:r>
            <a:r>
              <a:rPr lang="en-US" dirty="0"/>
              <a:t> </a:t>
            </a:r>
            <a:r>
              <a:rPr lang="en-US" dirty="0" err="1"/>
              <a:t>перечня</a:t>
            </a:r>
            <a:r>
              <a:rPr lang="en-US" dirty="0"/>
              <a:t> </a:t>
            </a:r>
            <a:r>
              <a:rPr lang="en-US" dirty="0" err="1"/>
              <a:t>строек</a:t>
            </a:r>
            <a:r>
              <a:rPr lang="en-US" dirty="0"/>
              <a:t> и </a:t>
            </a:r>
            <a:r>
              <a:rPr lang="en-US" dirty="0" err="1"/>
              <a:t>объектов</a:t>
            </a:r>
            <a:r>
              <a:rPr lang="en-US" dirty="0"/>
              <a:t>, </a:t>
            </a:r>
            <a:r>
              <a:rPr lang="en-US" dirty="0" err="1"/>
              <a:t>подлежащих</a:t>
            </a:r>
            <a:r>
              <a:rPr lang="en-US" dirty="0"/>
              <a:t> </a:t>
            </a:r>
            <a:r>
              <a:rPr lang="en-US" dirty="0" err="1"/>
              <a:t>техническому</a:t>
            </a:r>
            <a:r>
              <a:rPr lang="en-US" dirty="0"/>
              <a:t> </a:t>
            </a:r>
            <a:r>
              <a:rPr lang="en-US" dirty="0" err="1"/>
              <a:t>перевооружению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федеральных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нужд</a:t>
            </a:r>
            <a:r>
              <a:rPr lang="en-US" dirty="0"/>
              <a:t> и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бюджета</a:t>
            </a:r>
            <a:r>
              <a:rPr lang="en-US" dirty="0"/>
              <a:t>; </a:t>
            </a:r>
            <a:r>
              <a:rPr lang="en-US" dirty="0" err="1"/>
              <a:t>предоставления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конкурсной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гарантий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инвестиционным</a:t>
            </a:r>
            <a:r>
              <a:rPr lang="en-US" dirty="0"/>
              <a:t> </a:t>
            </a:r>
            <a:r>
              <a:rPr lang="en-US" dirty="0" err="1"/>
              <a:t>проектам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бюджета</a:t>
            </a:r>
            <a:r>
              <a:rPr lang="en-US" dirty="0"/>
              <a:t> и </a:t>
            </a:r>
            <a:r>
              <a:rPr lang="en-US" dirty="0" err="1"/>
              <a:t>бюджетов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размещения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конкурсной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бюджета</a:t>
            </a:r>
            <a:r>
              <a:rPr lang="en-US" dirty="0"/>
              <a:t> и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бюджетов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(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срочности</a:t>
            </a:r>
            <a:r>
              <a:rPr lang="en-US" dirty="0"/>
              <a:t> и </a:t>
            </a:r>
            <a:r>
              <a:rPr lang="en-US" dirty="0" err="1"/>
              <a:t>возвратности</a:t>
            </a:r>
            <a:r>
              <a:rPr lang="en-US" dirty="0"/>
              <a:t> с </a:t>
            </a:r>
            <a:r>
              <a:rPr lang="en-US" dirty="0" err="1"/>
              <a:t>уплатой</a:t>
            </a:r>
            <a:r>
              <a:rPr lang="en-US" dirty="0"/>
              <a:t> </a:t>
            </a:r>
            <a:r>
              <a:rPr lang="en-US" dirty="0" err="1"/>
              <a:t>процентов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пользование</a:t>
            </a:r>
            <a:r>
              <a:rPr lang="en-US" dirty="0"/>
              <a:t> </a:t>
            </a:r>
            <a:r>
              <a:rPr lang="en-US" dirty="0" err="1"/>
              <a:t>ими</a:t>
            </a:r>
            <a:r>
              <a:rPr lang="en-US" dirty="0"/>
              <a:t>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80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266" y="700584"/>
            <a:ext cx="9867331" cy="5700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экспертизы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законодательством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разработки</a:t>
            </a:r>
            <a:r>
              <a:rPr lang="en-US" dirty="0"/>
              <a:t>, </a:t>
            </a:r>
            <a:r>
              <a:rPr lang="en-US" dirty="0" err="1"/>
              <a:t>утверждения</a:t>
            </a:r>
            <a:r>
              <a:rPr lang="en-US" dirty="0"/>
              <a:t> и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, </a:t>
            </a:r>
            <a:r>
              <a:rPr lang="en-US" dirty="0" err="1"/>
              <a:t>осуществляемых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бюджета</a:t>
            </a:r>
            <a:r>
              <a:rPr lang="en-US" dirty="0"/>
              <a:t> и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бюджетов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</a:t>
            </a:r>
            <a:r>
              <a:rPr lang="en-US" dirty="0" err="1"/>
              <a:t>совместно</a:t>
            </a:r>
            <a:r>
              <a:rPr lang="en-US" dirty="0"/>
              <a:t> с </a:t>
            </a:r>
            <a:r>
              <a:rPr lang="en-US" dirty="0" err="1"/>
              <a:t>иностранными</a:t>
            </a:r>
            <a:r>
              <a:rPr lang="en-US" dirty="0"/>
              <a:t> </a:t>
            </a:r>
            <a:r>
              <a:rPr lang="en-US" dirty="0" err="1"/>
              <a:t>государствами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err="1"/>
              <a:t>предоставления</a:t>
            </a:r>
            <a:r>
              <a:rPr lang="en-US" dirty="0"/>
              <a:t> государственных1 </a:t>
            </a:r>
            <a:r>
              <a:rPr lang="en-US" dirty="0" err="1"/>
              <a:t>гарантий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инвестиционным</a:t>
            </a:r>
            <a:r>
              <a:rPr lang="en-US" dirty="0"/>
              <a:t> </a:t>
            </a:r>
            <a:r>
              <a:rPr lang="en-US" dirty="0" err="1"/>
              <a:t>проектам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бюджета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разработки</a:t>
            </a:r>
            <a:r>
              <a:rPr lang="en-US" dirty="0"/>
              <a:t> и </a:t>
            </a:r>
            <a:r>
              <a:rPr lang="en-US" dirty="0" err="1"/>
              <a:t>утверждения</a:t>
            </a:r>
            <a:r>
              <a:rPr lang="en-US" dirty="0"/>
              <a:t> </a:t>
            </a:r>
            <a:r>
              <a:rPr lang="en-US" dirty="0" err="1"/>
              <a:t>стандартов</a:t>
            </a:r>
            <a:r>
              <a:rPr lang="en-US" dirty="0"/>
              <a:t> (</a:t>
            </a:r>
            <a:r>
              <a:rPr lang="en-US" dirty="0" err="1"/>
              <a:t>норм</a:t>
            </a:r>
            <a:r>
              <a:rPr lang="en-US" dirty="0"/>
              <a:t> и </a:t>
            </a:r>
            <a:r>
              <a:rPr lang="en-US" dirty="0" err="1"/>
              <a:t>правил</a:t>
            </a:r>
            <a:r>
              <a:rPr lang="en-US" dirty="0"/>
              <a:t>) и </a:t>
            </a:r>
            <a:r>
              <a:rPr lang="en-US" dirty="0" err="1"/>
              <a:t>осуществления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соблюдением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7</a:t>
            </a:r>
            <a:r>
              <a:rPr lang="en-US" dirty="0"/>
              <a:t>) </a:t>
            </a:r>
            <a:r>
              <a:rPr lang="en-US" dirty="0" err="1"/>
              <a:t>предоставления</a:t>
            </a:r>
            <a:r>
              <a:rPr lang="en-US" dirty="0"/>
              <a:t> </a:t>
            </a:r>
            <a:r>
              <a:rPr lang="en-US" dirty="0" err="1"/>
              <a:t>концессий</a:t>
            </a:r>
            <a:r>
              <a:rPr lang="en-US" dirty="0"/>
              <a:t> </a:t>
            </a:r>
            <a:r>
              <a:rPr lang="en-US" dirty="0" err="1"/>
              <a:t>российским</a:t>
            </a:r>
            <a:r>
              <a:rPr lang="en-US" dirty="0"/>
              <a:t> и </a:t>
            </a:r>
            <a:r>
              <a:rPr lang="en-US" dirty="0" err="1"/>
              <a:t>иностранным</a:t>
            </a:r>
            <a:r>
              <a:rPr lang="en-US" dirty="0"/>
              <a:t> </a:t>
            </a:r>
            <a:r>
              <a:rPr lang="en-US" dirty="0" err="1"/>
              <a:t>инвесторам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итогам</a:t>
            </a:r>
            <a:r>
              <a:rPr lang="en-US" dirty="0"/>
              <a:t> </a:t>
            </a:r>
            <a:r>
              <a:rPr lang="en-US" dirty="0" err="1"/>
              <a:t>торгов</a:t>
            </a:r>
            <a:r>
              <a:rPr lang="en-US" dirty="0"/>
              <a:t> (</a:t>
            </a:r>
            <a:r>
              <a:rPr lang="en-US" dirty="0" err="1"/>
              <a:t>аукционов</a:t>
            </a:r>
            <a:r>
              <a:rPr lang="en-US" dirty="0"/>
              <a:t> и </a:t>
            </a:r>
            <a:r>
              <a:rPr lang="en-US" dirty="0" err="1"/>
              <a:t>конкурсов</a:t>
            </a:r>
            <a:r>
              <a:rPr lang="en-US" dirty="0"/>
              <a:t>)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законодательством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8</a:t>
            </a:r>
            <a:r>
              <a:rPr lang="en-US" dirty="0"/>
              <a:t>) </a:t>
            </a:r>
            <a:r>
              <a:rPr lang="en-US" dirty="0" err="1"/>
              <a:t>выпуска</a:t>
            </a:r>
            <a:r>
              <a:rPr lang="en-US" dirty="0"/>
              <a:t> </a:t>
            </a:r>
            <a:r>
              <a:rPr lang="en-US" dirty="0" err="1"/>
              <a:t>облигационных</a:t>
            </a:r>
            <a:r>
              <a:rPr lang="en-US" dirty="0"/>
              <a:t> </a:t>
            </a:r>
            <a:r>
              <a:rPr lang="en-US" dirty="0" err="1"/>
              <a:t>займов</a:t>
            </a:r>
            <a:r>
              <a:rPr lang="en-US" dirty="0"/>
              <a:t>, </a:t>
            </a:r>
            <a:r>
              <a:rPr lang="en-US" dirty="0" err="1"/>
              <a:t>гарантированных</a:t>
            </a:r>
            <a:r>
              <a:rPr lang="en-US" dirty="0"/>
              <a:t> </a:t>
            </a:r>
            <a:r>
              <a:rPr lang="en-US" dirty="0" err="1"/>
              <a:t>целевых</a:t>
            </a:r>
            <a:r>
              <a:rPr lang="en-US" dirty="0"/>
              <a:t> </a:t>
            </a:r>
            <a:r>
              <a:rPr lang="en-US" dirty="0" err="1"/>
              <a:t>займов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9</a:t>
            </a:r>
            <a:r>
              <a:rPr lang="en-US" dirty="0"/>
              <a:t>)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российских</a:t>
            </a:r>
            <a:r>
              <a:rPr lang="en-US" dirty="0"/>
              <a:t> </a:t>
            </a:r>
            <a:r>
              <a:rPr lang="en-US" dirty="0" err="1"/>
              <a:t>организаций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поставок</a:t>
            </a:r>
            <a:r>
              <a:rPr lang="en-US" dirty="0"/>
              <a:t> </a:t>
            </a:r>
            <a:r>
              <a:rPr lang="en-US" dirty="0" err="1"/>
              <a:t>морально</a:t>
            </a:r>
            <a:r>
              <a:rPr lang="en-US" dirty="0"/>
              <a:t> </a:t>
            </a:r>
            <a:r>
              <a:rPr lang="en-US" dirty="0" err="1"/>
              <a:t>устаревших</a:t>
            </a:r>
            <a:r>
              <a:rPr lang="en-US" dirty="0"/>
              <a:t> и </a:t>
            </a:r>
            <a:r>
              <a:rPr lang="en-US" dirty="0" err="1"/>
              <a:t>материалоемких</a:t>
            </a:r>
            <a:r>
              <a:rPr lang="en-US" dirty="0"/>
              <a:t>, </a:t>
            </a:r>
            <a:r>
              <a:rPr lang="en-US" dirty="0" err="1"/>
              <a:t>энергоемких</a:t>
            </a:r>
            <a:r>
              <a:rPr lang="en-US" dirty="0"/>
              <a:t> и </a:t>
            </a:r>
            <a:r>
              <a:rPr lang="en-US" dirty="0" err="1"/>
              <a:t>несовременных</a:t>
            </a:r>
            <a:r>
              <a:rPr lang="en-US" dirty="0"/>
              <a:t>, </a:t>
            </a:r>
            <a:r>
              <a:rPr lang="en-US" dirty="0" err="1"/>
              <a:t>устаревших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, </a:t>
            </a:r>
            <a:r>
              <a:rPr lang="en-US" dirty="0" err="1"/>
              <a:t>оборудования</a:t>
            </a:r>
            <a:r>
              <a:rPr lang="en-US" dirty="0"/>
              <a:t>, </a:t>
            </a:r>
            <a:r>
              <a:rPr lang="en-US" dirty="0" err="1"/>
              <a:t>конструкций</a:t>
            </a:r>
            <a:r>
              <a:rPr lang="en-US" dirty="0"/>
              <a:t> и </a:t>
            </a:r>
            <a:r>
              <a:rPr lang="en-US" dirty="0" err="1"/>
              <a:t>материалов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99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727881"/>
            <a:ext cx="9758149" cy="5741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Предоставление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государственных гарантий субъектам инвестиционной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деятельности</a:t>
            </a:r>
            <a:endParaRPr lang="ru-RU" dirty="0"/>
          </a:p>
          <a:p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регламентируя</a:t>
            </a:r>
            <a:r>
              <a:rPr lang="en-US" dirty="0"/>
              <a:t> </a:t>
            </a:r>
            <a:r>
              <a:rPr lang="en-US" dirty="0" err="1"/>
              <a:t>порядок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, </a:t>
            </a:r>
            <a:r>
              <a:rPr lang="en-US" dirty="0" err="1"/>
              <a:t>осуществляемых</a:t>
            </a:r>
            <a:r>
              <a:rPr lang="en-US" dirty="0"/>
              <a:t> в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, </a:t>
            </a:r>
            <a:r>
              <a:rPr lang="en-US" dirty="0" err="1"/>
              <a:t>государство</a:t>
            </a:r>
            <a:r>
              <a:rPr lang="en-US" dirty="0"/>
              <a:t>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гарантии</a:t>
            </a:r>
            <a:r>
              <a:rPr lang="en-US" dirty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и </a:t>
            </a:r>
            <a:r>
              <a:rPr lang="en-US" dirty="0" err="1"/>
              <a:t>защищает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капитальные</a:t>
            </a:r>
            <a:r>
              <a:rPr lang="en-US" dirty="0"/>
              <a:t> </a:t>
            </a:r>
            <a:r>
              <a:rPr lang="en-US" dirty="0" err="1"/>
              <a:t>вложения</a:t>
            </a:r>
            <a:r>
              <a:rPr lang="en-US" dirty="0"/>
              <a:t>. </a:t>
            </a:r>
            <a:r>
              <a:rPr lang="en-US" dirty="0" err="1"/>
              <a:t>Государство</a:t>
            </a:r>
            <a:r>
              <a:rPr lang="en-US" dirty="0"/>
              <a:t> </a:t>
            </a:r>
            <a:r>
              <a:rPr lang="en-US" dirty="0" err="1"/>
              <a:t>гарантирует</a:t>
            </a:r>
            <a:r>
              <a:rPr lang="en-US" dirty="0"/>
              <a:t> </a:t>
            </a:r>
            <a:r>
              <a:rPr lang="en-US" dirty="0" err="1"/>
              <a:t>всем</a:t>
            </a:r>
            <a:r>
              <a:rPr lang="en-US" dirty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независимо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формы</a:t>
            </a:r>
            <a:r>
              <a:rPr lang="en-US" dirty="0"/>
              <a:t> </a:t>
            </a:r>
            <a:r>
              <a:rPr lang="en-US" dirty="0" err="1"/>
              <a:t>собственности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равные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осуществлении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гласность</a:t>
            </a:r>
            <a:r>
              <a:rPr lang="en-US" dirty="0"/>
              <a:t> в </a:t>
            </a:r>
            <a:r>
              <a:rPr lang="en-US" dirty="0" err="1"/>
              <a:t>обсуждении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обжаловать</a:t>
            </a:r>
            <a:r>
              <a:rPr lang="en-US" dirty="0"/>
              <a:t> в </a:t>
            </a:r>
            <a:r>
              <a:rPr lang="en-US" dirty="0" err="1"/>
              <a:t>суде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и </a:t>
            </a:r>
            <a:r>
              <a:rPr lang="en-US" dirty="0" err="1"/>
              <a:t>действия</a:t>
            </a:r>
            <a:r>
              <a:rPr lang="en-US" dirty="0"/>
              <a:t> (</a:t>
            </a:r>
            <a:r>
              <a:rPr lang="en-US" dirty="0" err="1"/>
              <a:t>бездействие</a:t>
            </a:r>
            <a:r>
              <a:rPr lang="en-US" dirty="0"/>
              <a:t>)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государственной</a:t>
            </a:r>
            <a:r>
              <a:rPr lang="en-US" dirty="0"/>
              <a:t> </a:t>
            </a:r>
            <a:r>
              <a:rPr lang="en-US" dirty="0" err="1"/>
              <a:t>власти</a:t>
            </a:r>
            <a:r>
              <a:rPr lang="en-US" dirty="0"/>
              <a:t>,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самоуправления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должностных</a:t>
            </a:r>
            <a:r>
              <a:rPr lang="en-US" dirty="0"/>
              <a:t> </a:t>
            </a:r>
            <a:r>
              <a:rPr lang="en-US" dirty="0" err="1"/>
              <a:t>лиц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капиталовложения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национализированы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условии</a:t>
            </a:r>
            <a:r>
              <a:rPr lang="en-US" dirty="0"/>
              <a:t> </a:t>
            </a:r>
            <a:r>
              <a:rPr lang="en-US" dirty="0" err="1"/>
              <a:t>предварительного</a:t>
            </a:r>
            <a:r>
              <a:rPr lang="en-US" dirty="0"/>
              <a:t> и </a:t>
            </a:r>
            <a:r>
              <a:rPr lang="en-US" dirty="0" err="1"/>
              <a:t>равноценного</a:t>
            </a:r>
            <a:r>
              <a:rPr lang="en-US" dirty="0"/>
              <a:t> </a:t>
            </a:r>
            <a:r>
              <a:rPr lang="en-US" dirty="0" err="1"/>
              <a:t>возмещения</a:t>
            </a:r>
            <a:r>
              <a:rPr lang="en-US" dirty="0"/>
              <a:t> </a:t>
            </a:r>
            <a:r>
              <a:rPr lang="en-US" dirty="0" err="1"/>
              <a:t>убытков</a:t>
            </a:r>
            <a:r>
              <a:rPr lang="en-US" dirty="0"/>
              <a:t>, </a:t>
            </a:r>
            <a:r>
              <a:rPr lang="en-US" dirty="0" err="1"/>
              <a:t>причиненных</a:t>
            </a:r>
            <a:r>
              <a:rPr lang="en-US" dirty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err="1"/>
              <a:t>капиталовложения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реквизированы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решению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 в </a:t>
            </a:r>
            <a:r>
              <a:rPr lang="en-US" dirty="0" err="1"/>
              <a:t>случаях</a:t>
            </a:r>
            <a:r>
              <a:rPr lang="en-US" dirty="0"/>
              <a:t>, </a:t>
            </a:r>
            <a:r>
              <a:rPr lang="en-US" dirty="0" err="1"/>
              <a:t>порядке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,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Гражданским</a:t>
            </a:r>
            <a:r>
              <a:rPr lang="en-US" dirty="0"/>
              <a:t> </a:t>
            </a:r>
            <a:r>
              <a:rPr lang="en-US" dirty="0" err="1"/>
              <a:t>кодексом</a:t>
            </a:r>
            <a:r>
              <a:rPr lang="en-US" dirty="0"/>
              <a:t> РФ.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15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700584"/>
            <a:ext cx="10017456" cy="58230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Государственные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гарантии прав субъектов инвестиционной деятельности и защита капитальных вложений</a:t>
            </a:r>
          </a:p>
          <a:p>
            <a:r>
              <a:rPr lang="en-US" dirty="0" err="1"/>
              <a:t>Государство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федеральными</a:t>
            </a:r>
            <a:r>
              <a:rPr lang="en-US" dirty="0"/>
              <a:t> </a:t>
            </a:r>
            <a:r>
              <a:rPr lang="en-US" dirty="0" err="1"/>
              <a:t>законами</a:t>
            </a:r>
            <a:r>
              <a:rPr lang="en-US" dirty="0"/>
              <a:t> и </a:t>
            </a:r>
            <a:r>
              <a:rPr lang="en-US" dirty="0" err="1"/>
              <a:t>иными</a:t>
            </a:r>
            <a:r>
              <a:rPr lang="en-US" dirty="0"/>
              <a:t> </a:t>
            </a:r>
            <a:r>
              <a:rPr lang="en-US" dirty="0" err="1"/>
              <a:t>норма­тивными</a:t>
            </a:r>
            <a:r>
              <a:rPr lang="en-US" dirty="0"/>
              <a:t> </a:t>
            </a:r>
            <a:r>
              <a:rPr lang="en-US" dirty="0" err="1"/>
              <a:t>правовыми</a:t>
            </a:r>
            <a:r>
              <a:rPr lang="en-US" dirty="0"/>
              <a:t> </a:t>
            </a:r>
            <a:r>
              <a:rPr lang="en-US" dirty="0" err="1"/>
              <a:t>актами</a:t>
            </a:r>
            <a:r>
              <a:rPr lang="en-US" dirty="0"/>
              <a:t> РФ, </a:t>
            </a:r>
            <a:r>
              <a:rPr lang="en-US" dirty="0" err="1"/>
              <a:t>законами</a:t>
            </a:r>
            <a:r>
              <a:rPr lang="en-US" dirty="0"/>
              <a:t> и </a:t>
            </a:r>
            <a:r>
              <a:rPr lang="en-US" dirty="0" err="1"/>
              <a:t>иными</a:t>
            </a:r>
            <a:r>
              <a:rPr lang="en-US" dirty="0"/>
              <a:t> </a:t>
            </a:r>
            <a:r>
              <a:rPr lang="en-US" dirty="0" err="1"/>
              <a:t>нормативными</a:t>
            </a:r>
            <a:r>
              <a:rPr lang="en-US" dirty="0"/>
              <a:t> </a:t>
            </a:r>
            <a:r>
              <a:rPr lang="en-US" dirty="0" err="1"/>
              <a:t>право­выми</a:t>
            </a:r>
            <a:r>
              <a:rPr lang="en-US" dirty="0"/>
              <a:t> </a:t>
            </a:r>
            <a:r>
              <a:rPr lang="en-US" dirty="0" err="1"/>
              <a:t>актами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</a:t>
            </a:r>
            <a:r>
              <a:rPr lang="en-US" dirty="0" err="1"/>
              <a:t>предоставляет</a:t>
            </a:r>
            <a:r>
              <a:rPr lang="en-US" dirty="0"/>
              <a:t> </a:t>
            </a:r>
            <a:r>
              <a:rPr lang="en-US" dirty="0" err="1"/>
              <a:t>всем</a:t>
            </a:r>
            <a:r>
              <a:rPr lang="en-US" dirty="0"/>
              <a:t> </a:t>
            </a:r>
            <a:r>
              <a:rPr lang="en-US" dirty="0" err="1"/>
              <a:t>субъ­ектам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независимо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/>
              <a:t>собственности</a:t>
            </a:r>
            <a:r>
              <a:rPr lang="en-US" dirty="0"/>
              <a:t>,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государственные</a:t>
            </a:r>
            <a:r>
              <a:rPr lang="en-US" dirty="0"/>
              <a:t> </a:t>
            </a:r>
            <a:r>
              <a:rPr lang="en-US" dirty="0" err="1"/>
              <a:t>гарантии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равных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осуществлении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 </a:t>
            </a:r>
            <a:r>
              <a:rPr lang="en-US" dirty="0" err="1"/>
              <a:t>гласность</a:t>
            </a:r>
            <a:r>
              <a:rPr lang="en-US" dirty="0"/>
              <a:t> в </a:t>
            </a:r>
            <a:r>
              <a:rPr lang="en-US" dirty="0" err="1"/>
              <a:t>обсуждении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/>
              <a:t>обжаловать</a:t>
            </a:r>
            <a:r>
              <a:rPr lang="en-US" dirty="0"/>
              <a:t> в </a:t>
            </a:r>
            <a:r>
              <a:rPr lang="en-US" dirty="0" err="1"/>
              <a:t>суд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и </a:t>
            </a:r>
            <a:r>
              <a:rPr lang="en-US" dirty="0" err="1"/>
              <a:t>действия</a:t>
            </a:r>
            <a:r>
              <a:rPr lang="en-US" dirty="0"/>
              <a:t> (</a:t>
            </a:r>
            <a:r>
              <a:rPr lang="en-US" dirty="0" err="1"/>
              <a:t>бездействие</a:t>
            </a:r>
            <a:r>
              <a:rPr lang="en-US" dirty="0"/>
              <a:t>)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государственной</a:t>
            </a:r>
            <a:r>
              <a:rPr lang="en-US" dirty="0"/>
              <a:t> </a:t>
            </a:r>
            <a:r>
              <a:rPr lang="en-US" dirty="0" err="1"/>
              <a:t>власти</a:t>
            </a:r>
            <a:r>
              <a:rPr lang="en-US" dirty="0"/>
              <a:t>,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самоуправления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должно­стных</a:t>
            </a:r>
            <a:r>
              <a:rPr lang="en-US" dirty="0"/>
              <a:t> </a:t>
            </a:r>
            <a:r>
              <a:rPr lang="en-US" dirty="0" err="1"/>
              <a:t>лиц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 </a:t>
            </a:r>
            <a:r>
              <a:rPr lang="en-US" dirty="0" err="1"/>
              <a:t>защиту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Защита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капитальных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вложений</a:t>
            </a:r>
            <a:r>
              <a:rPr lang="en-US" dirty="0"/>
              <a:t>. </a:t>
            </a:r>
            <a:r>
              <a:rPr lang="en-US" dirty="0" err="1"/>
              <a:t>Капитальные</a:t>
            </a:r>
            <a:r>
              <a:rPr lang="en-US" dirty="0"/>
              <a:t> </a:t>
            </a:r>
            <a:r>
              <a:rPr lang="en-US" dirty="0" err="1"/>
              <a:t>вложения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en-US" dirty="0" err="1" smtClean="0"/>
              <a:t>национализированы</a:t>
            </a:r>
            <a:r>
              <a:rPr lang="en-US" dirty="0" smtClean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условии</a:t>
            </a:r>
            <a:r>
              <a:rPr lang="en-US" dirty="0"/>
              <a:t> </a:t>
            </a:r>
            <a:r>
              <a:rPr lang="en-US" dirty="0" err="1"/>
              <a:t>предварительного</a:t>
            </a:r>
            <a:r>
              <a:rPr lang="en-US" dirty="0"/>
              <a:t> и </a:t>
            </a:r>
            <a:r>
              <a:rPr lang="en-US" dirty="0" err="1"/>
              <a:t>равноценного</a:t>
            </a:r>
            <a:r>
              <a:rPr lang="en-US" dirty="0"/>
              <a:t> </a:t>
            </a:r>
            <a:r>
              <a:rPr lang="en-US" dirty="0" err="1"/>
              <a:t>возмещения</a:t>
            </a:r>
            <a:r>
              <a:rPr lang="en-US" dirty="0"/>
              <a:t> </a:t>
            </a:r>
            <a:r>
              <a:rPr lang="en-US" dirty="0" err="1"/>
              <a:t>государством</a:t>
            </a:r>
            <a:r>
              <a:rPr lang="en-US" dirty="0"/>
              <a:t> </a:t>
            </a:r>
            <a:r>
              <a:rPr lang="en-US" dirty="0" err="1"/>
              <a:t>убытков</a:t>
            </a:r>
            <a:r>
              <a:rPr lang="en-US" dirty="0"/>
              <a:t>, </a:t>
            </a:r>
            <a:r>
              <a:rPr lang="en-US" dirty="0" err="1"/>
              <a:t>причиненных</a:t>
            </a:r>
            <a:r>
              <a:rPr lang="en-US" dirty="0"/>
              <a:t> </a:t>
            </a:r>
            <a:r>
              <a:rPr lang="en-US" dirty="0" err="1"/>
              <a:t>субъектам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Конституцией</a:t>
            </a:r>
            <a:r>
              <a:rPr lang="en-US" dirty="0"/>
              <a:t> РФ, </a:t>
            </a:r>
            <a:r>
              <a:rPr lang="en-US" dirty="0" err="1"/>
              <a:t>Гражданским</a:t>
            </a:r>
            <a:r>
              <a:rPr lang="en-US" dirty="0"/>
              <a:t> </a:t>
            </a:r>
            <a:r>
              <a:rPr lang="en-US" dirty="0" err="1"/>
              <a:t>кодексом</a:t>
            </a:r>
            <a:r>
              <a:rPr lang="en-US" dirty="0"/>
              <a:t> РФ;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 </a:t>
            </a:r>
            <a:r>
              <a:rPr lang="en-US" dirty="0" err="1"/>
              <a:t>реквизированы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решению</a:t>
            </a:r>
            <a:r>
              <a:rPr lang="en-US" dirty="0"/>
              <a:t> </a:t>
            </a:r>
            <a:r>
              <a:rPr lang="en-US" dirty="0" err="1"/>
              <a:t>государственных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 в </a:t>
            </a:r>
            <a:r>
              <a:rPr lang="en-US" dirty="0" err="1"/>
              <a:t>случаях</a:t>
            </a:r>
            <a:r>
              <a:rPr lang="en-US" dirty="0"/>
              <a:t>, </a:t>
            </a:r>
            <a:r>
              <a:rPr lang="en-US" dirty="0" err="1"/>
              <a:t>порядке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определены</a:t>
            </a:r>
            <a:r>
              <a:rPr lang="en-US" dirty="0"/>
              <a:t> </a:t>
            </a:r>
            <a:r>
              <a:rPr lang="en-US" dirty="0" err="1"/>
              <a:t>Гражданским</a:t>
            </a:r>
            <a:r>
              <a:rPr lang="en-US" dirty="0"/>
              <a:t> </a:t>
            </a:r>
            <a:r>
              <a:rPr lang="en-US" dirty="0" err="1"/>
              <a:t>кодексом</a:t>
            </a:r>
            <a:r>
              <a:rPr lang="en-US" dirty="0"/>
              <a:t> РФ.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72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027" y="746940"/>
            <a:ext cx="9839585" cy="5905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Реальные инвестиции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242" y="1337481"/>
            <a:ext cx="10590662" cy="5145206"/>
          </a:xfrm>
        </p:spPr>
        <p:txBody>
          <a:bodyPr>
            <a:normAutofit/>
          </a:bodyPr>
          <a:lstStyle/>
          <a:p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отношению</a:t>
            </a:r>
            <a:r>
              <a:rPr lang="en-US" dirty="0"/>
              <a:t> к </a:t>
            </a:r>
            <a:r>
              <a:rPr lang="en-US" dirty="0" err="1"/>
              <a:t>жизненному</a:t>
            </a:r>
            <a:r>
              <a:rPr lang="en-US" dirty="0"/>
              <a:t> </a:t>
            </a:r>
            <a:r>
              <a:rPr lang="en-US" dirty="0" err="1"/>
              <a:t>циклу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 </a:t>
            </a:r>
            <a:r>
              <a:rPr lang="en-US" dirty="0" err="1"/>
              <a:t>реальные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разделены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начальные</a:t>
            </a:r>
            <a:r>
              <a:rPr lang="en-US" dirty="0"/>
              <a:t>; 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экстенсивные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реинвестиции</a:t>
            </a:r>
            <a:r>
              <a:rPr lang="en-US" dirty="0"/>
              <a:t>.</a:t>
            </a:r>
            <a:endParaRPr lang="ru-RU" b="1" dirty="0"/>
          </a:p>
          <a:p>
            <a:r>
              <a:rPr lang="en-US" dirty="0" err="1"/>
              <a:t>Исходя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назначения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</a:t>
            </a:r>
            <a:r>
              <a:rPr lang="en-US" dirty="0" err="1"/>
              <a:t>реальные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свести</a:t>
            </a:r>
            <a:r>
              <a:rPr lang="en-US" dirty="0"/>
              <a:t> в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группы</a:t>
            </a:r>
            <a:r>
              <a:rPr lang="en-US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Инвестиции</a:t>
            </a:r>
            <a:r>
              <a:rPr lang="en-US" dirty="0"/>
              <a:t>, </a:t>
            </a:r>
            <a:r>
              <a:rPr lang="en-US" dirty="0" err="1"/>
              <a:t>предназначенные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повышения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производства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Инвестиции</a:t>
            </a:r>
            <a:r>
              <a:rPr lang="en-US" dirty="0"/>
              <a:t> в </a:t>
            </a:r>
            <a:r>
              <a:rPr lang="en-US" dirty="0" err="1"/>
              <a:t>расширение</a:t>
            </a:r>
            <a:r>
              <a:rPr lang="en-US" dirty="0"/>
              <a:t>, </a:t>
            </a:r>
            <a:r>
              <a:rPr lang="en-US" dirty="0" err="1"/>
              <a:t>диверсификацию</a:t>
            </a:r>
            <a:r>
              <a:rPr lang="en-US" dirty="0"/>
              <a:t> </a:t>
            </a:r>
            <a:r>
              <a:rPr lang="en-US" dirty="0" err="1"/>
              <a:t>производства</a:t>
            </a:r>
            <a:r>
              <a:rPr lang="en-US" dirty="0"/>
              <a:t> -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расширения</a:t>
            </a:r>
            <a:r>
              <a:rPr lang="en-US" dirty="0"/>
              <a:t> </a:t>
            </a:r>
            <a:r>
              <a:rPr lang="en-US" dirty="0" err="1"/>
              <a:t>объема</a:t>
            </a:r>
            <a:r>
              <a:rPr lang="en-US" dirty="0"/>
              <a:t> </a:t>
            </a:r>
            <a:r>
              <a:rPr lang="en-US" dirty="0" err="1"/>
              <a:t>выпускаемой</a:t>
            </a:r>
            <a:r>
              <a:rPr lang="en-US" dirty="0"/>
              <a:t> </a:t>
            </a:r>
            <a:r>
              <a:rPr lang="en-US" dirty="0" err="1"/>
              <a:t>продукции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освоенных</a:t>
            </a:r>
            <a:r>
              <a:rPr lang="en-US" dirty="0"/>
              <a:t> </a:t>
            </a:r>
            <a:r>
              <a:rPr lang="en-US" dirty="0" err="1"/>
              <a:t>рынков</a:t>
            </a:r>
            <a:r>
              <a:rPr lang="en-US" dirty="0"/>
              <a:t> </a:t>
            </a:r>
            <a:r>
              <a:rPr lang="en-US" dirty="0" err="1"/>
              <a:t>сбыта</a:t>
            </a:r>
            <a:r>
              <a:rPr lang="en-US" dirty="0"/>
              <a:t>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существующих</a:t>
            </a:r>
            <a:r>
              <a:rPr lang="en-US" dirty="0"/>
              <a:t> </a:t>
            </a:r>
            <a:r>
              <a:rPr lang="en-US" dirty="0" err="1"/>
              <a:t>производств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расширения</a:t>
            </a:r>
            <a:r>
              <a:rPr lang="en-US" dirty="0"/>
              <a:t> </a:t>
            </a:r>
            <a:r>
              <a:rPr lang="en-US" dirty="0" err="1"/>
              <a:t>сферы</a:t>
            </a:r>
            <a:r>
              <a:rPr lang="en-US" dirty="0"/>
              <a:t> </a:t>
            </a:r>
            <a:r>
              <a:rPr lang="en-US" dirty="0" err="1"/>
              <a:t>оказываемых</a:t>
            </a:r>
            <a:r>
              <a:rPr lang="en-US" dirty="0"/>
              <a:t> </a:t>
            </a:r>
            <a:r>
              <a:rPr lang="en-US" dirty="0" err="1"/>
              <a:t>услуг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Инвестиции</a:t>
            </a:r>
            <a:r>
              <a:rPr lang="en-US" dirty="0"/>
              <a:t> в </a:t>
            </a:r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производств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, </a:t>
            </a:r>
            <a:r>
              <a:rPr lang="en-US" dirty="0" err="1"/>
              <a:t>изменение</a:t>
            </a:r>
            <a:r>
              <a:rPr lang="en-US" dirty="0"/>
              <a:t> </a:t>
            </a:r>
            <a:r>
              <a:rPr lang="en-US" dirty="0" err="1"/>
              <a:t>структуры</a:t>
            </a:r>
            <a:r>
              <a:rPr lang="en-US" dirty="0"/>
              <a:t> </a:t>
            </a:r>
            <a:r>
              <a:rPr lang="en-US" dirty="0" err="1"/>
              <a:t>выпускаемой</a:t>
            </a:r>
            <a:r>
              <a:rPr lang="en-US" dirty="0"/>
              <a:t> </a:t>
            </a:r>
            <a:r>
              <a:rPr lang="en-US" dirty="0" err="1"/>
              <a:t>продукции</a:t>
            </a:r>
            <a:r>
              <a:rPr lang="en-US" dirty="0"/>
              <a:t>, </a:t>
            </a:r>
            <a:r>
              <a:rPr lang="en-US" dirty="0" err="1"/>
              <a:t>оказываемых</a:t>
            </a:r>
            <a:r>
              <a:rPr lang="en-US" dirty="0"/>
              <a:t> </a:t>
            </a:r>
            <a:r>
              <a:rPr lang="en-US" dirty="0" err="1"/>
              <a:t>услуг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Инвестиции</a:t>
            </a:r>
            <a:r>
              <a:rPr lang="en-US" dirty="0"/>
              <a:t>, </a:t>
            </a:r>
            <a:r>
              <a:rPr lang="en-US" dirty="0" err="1"/>
              <a:t>обеспечивающие</a:t>
            </a:r>
            <a:r>
              <a:rPr lang="en-US" dirty="0"/>
              <a:t> </a:t>
            </a:r>
            <a:r>
              <a:rPr lang="en-US" dirty="0" err="1"/>
              <a:t>выживание</a:t>
            </a:r>
            <a:r>
              <a:rPr lang="en-US" dirty="0"/>
              <a:t> </a:t>
            </a:r>
            <a:r>
              <a:rPr lang="en-US" dirty="0" err="1" smtClean="0"/>
              <a:t>предприятия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45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4" y="514927"/>
            <a:ext cx="9880528" cy="10955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 5. Капитальное строительство, как объект инвестиционной деятельности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0298" y="1610435"/>
            <a:ext cx="5704313" cy="4858604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Капитальное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строительство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деятельность</a:t>
            </a:r>
            <a:r>
              <a:rPr lang="en-US" dirty="0"/>
              <a:t>, </a:t>
            </a:r>
            <a:r>
              <a:rPr lang="en-US" dirty="0" err="1"/>
              <a:t>направленная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фондов</a:t>
            </a:r>
            <a:r>
              <a:rPr lang="en-US" dirty="0"/>
              <a:t> и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реконструкцию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техническое</a:t>
            </a:r>
            <a:r>
              <a:rPr lang="en-US" dirty="0"/>
              <a:t> </a:t>
            </a:r>
            <a:r>
              <a:rPr lang="en-US" dirty="0" err="1"/>
              <a:t>перевооружение</a:t>
            </a:r>
            <a:r>
              <a:rPr lang="en-US" dirty="0"/>
              <a:t> </a:t>
            </a:r>
            <a:r>
              <a:rPr lang="en-US" dirty="0" err="1"/>
              <a:t>действующих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фондов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/>
              <a:t>Капитальное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, </a:t>
            </a:r>
            <a:r>
              <a:rPr lang="en-US" dirty="0" err="1" smtClean="0"/>
              <a:t>включает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проектно-изыскательских</a:t>
            </a:r>
            <a:r>
              <a:rPr lang="en-US" dirty="0"/>
              <a:t> и </a:t>
            </a:r>
            <a:r>
              <a:rPr lang="en-US" dirty="0" err="1"/>
              <a:t>научно-исследовательских</a:t>
            </a:r>
            <a:r>
              <a:rPr lang="en-US" dirty="0"/>
              <a:t>, </a:t>
            </a:r>
            <a:r>
              <a:rPr lang="en-US" dirty="0" err="1"/>
              <a:t>строительных</a:t>
            </a:r>
            <a:r>
              <a:rPr lang="en-US" dirty="0"/>
              <a:t> и </a:t>
            </a:r>
            <a:r>
              <a:rPr lang="en-US" dirty="0" err="1"/>
              <a:t>монтажных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,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материалов</a:t>
            </a:r>
            <a:r>
              <a:rPr lang="en-US" dirty="0"/>
              <a:t> и </a:t>
            </a:r>
            <a:r>
              <a:rPr lang="en-US" dirty="0" err="1"/>
              <a:t>оказание</a:t>
            </a:r>
            <a:r>
              <a:rPr lang="en-US" dirty="0"/>
              <a:t> </a:t>
            </a:r>
            <a:r>
              <a:rPr lang="en-US" dirty="0" err="1"/>
              <a:t>транспортных</a:t>
            </a:r>
            <a:r>
              <a:rPr lang="en-US" dirty="0"/>
              <a:t> </a:t>
            </a:r>
            <a:r>
              <a:rPr lang="en-US" dirty="0" err="1"/>
              <a:t>услуг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Результатом</a:t>
            </a:r>
            <a:r>
              <a:rPr lang="en-US" dirty="0" smtClean="0"/>
              <a:t> </a:t>
            </a:r>
            <a:r>
              <a:rPr lang="en-US" dirty="0" err="1"/>
              <a:t>капитального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(</a:t>
            </a:r>
            <a:r>
              <a:rPr lang="en-US" dirty="0" err="1"/>
              <a:t>продукцией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)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здания</a:t>
            </a:r>
            <a:r>
              <a:rPr lang="en-US" dirty="0"/>
              <a:t> и </a:t>
            </a:r>
            <a:r>
              <a:rPr lang="en-US" dirty="0" err="1"/>
              <a:t>сооружения</a:t>
            </a:r>
            <a:r>
              <a:rPr lang="en-US" dirty="0"/>
              <a:t> </a:t>
            </a:r>
            <a:r>
              <a:rPr lang="en-US" dirty="0" err="1"/>
              <a:t>различного</a:t>
            </a:r>
            <a:r>
              <a:rPr lang="en-US" dirty="0"/>
              <a:t> </a:t>
            </a:r>
            <a:r>
              <a:rPr lang="en-US" dirty="0" err="1"/>
              <a:t>функционального</a:t>
            </a:r>
            <a:r>
              <a:rPr lang="en-US" dirty="0"/>
              <a:t> </a:t>
            </a:r>
            <a:r>
              <a:rPr lang="en-US" dirty="0" err="1"/>
              <a:t>назначения</a:t>
            </a:r>
            <a:r>
              <a:rPr lang="en-US" dirty="0"/>
              <a:t>, </a:t>
            </a:r>
            <a:r>
              <a:rPr lang="en-US" dirty="0" err="1"/>
              <a:t>объекты</a:t>
            </a:r>
            <a:r>
              <a:rPr lang="en-US" dirty="0"/>
              <a:t> </a:t>
            </a:r>
            <a:r>
              <a:rPr lang="en-US" dirty="0" err="1"/>
              <a:t>инфраструктуры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4" y="2169993"/>
            <a:ext cx="4892723" cy="3261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950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1" y="700584"/>
            <a:ext cx="9867330" cy="5836693"/>
          </a:xfrm>
        </p:spPr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капитального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выступают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выполняемыми</a:t>
            </a:r>
            <a:r>
              <a:rPr lang="en-US" dirty="0"/>
              <a:t> </a:t>
            </a:r>
            <a:r>
              <a:rPr lang="en-US" dirty="0" err="1"/>
              <a:t>ими</a:t>
            </a:r>
            <a:r>
              <a:rPr lang="en-US" dirty="0"/>
              <a:t> </a:t>
            </a:r>
            <a:r>
              <a:rPr lang="en-US" dirty="0" err="1"/>
              <a:t>функциями</a:t>
            </a:r>
            <a:r>
              <a:rPr lang="en-US" dirty="0"/>
              <a:t> </a:t>
            </a:r>
            <a:r>
              <a:rPr lang="en-US" dirty="0" err="1"/>
              <a:t>называются</a:t>
            </a:r>
            <a:r>
              <a:rPr lang="en-US" dirty="0"/>
              <a:t>: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инвестор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заказчик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застройщик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подрядчик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проектировщик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Инвестор</a:t>
            </a:r>
            <a:r>
              <a:rPr lang="en-US" dirty="0"/>
              <a:t> - </a:t>
            </a:r>
            <a:r>
              <a:rPr lang="en-US" dirty="0" err="1"/>
              <a:t>субъект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осуществляющий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собственные</a:t>
            </a:r>
            <a:r>
              <a:rPr lang="en-US" dirty="0"/>
              <a:t>, </a:t>
            </a:r>
            <a:r>
              <a:rPr lang="en-US" dirty="0" err="1"/>
              <a:t>привлеченные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заемные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финансирование</a:t>
            </a:r>
            <a:r>
              <a:rPr lang="en-US" dirty="0"/>
              <a:t> </a:t>
            </a:r>
            <a:r>
              <a:rPr lang="en-US" dirty="0" err="1"/>
              <a:t>строящегося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 </a:t>
            </a:r>
            <a:r>
              <a:rPr lang="en-US" dirty="0" err="1"/>
              <a:t>Инвестор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свободное</a:t>
            </a:r>
            <a:r>
              <a:rPr lang="en-US" dirty="0"/>
              <a:t> </a:t>
            </a:r>
            <a:r>
              <a:rPr lang="en-US" dirty="0" err="1"/>
              <a:t>распоряжение</a:t>
            </a:r>
            <a:r>
              <a:rPr lang="en-US" dirty="0"/>
              <a:t> </a:t>
            </a:r>
            <a:r>
              <a:rPr lang="en-US" dirty="0" err="1"/>
              <a:t>результатами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.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определяет</a:t>
            </a:r>
            <a:r>
              <a:rPr lang="en-US" dirty="0"/>
              <a:t> </a:t>
            </a:r>
            <a:r>
              <a:rPr lang="en-US" dirty="0" err="1"/>
              <a:t>направление</a:t>
            </a:r>
            <a:r>
              <a:rPr lang="en-US" dirty="0"/>
              <a:t> (</a:t>
            </a:r>
            <a:r>
              <a:rPr lang="en-US" dirty="0" err="1"/>
              <a:t>область</a:t>
            </a:r>
            <a:r>
              <a:rPr lang="en-US" dirty="0"/>
              <a:t> </a:t>
            </a:r>
            <a:r>
              <a:rPr lang="en-US" dirty="0" err="1"/>
              <a:t>прило­жения</a:t>
            </a:r>
            <a:r>
              <a:rPr lang="en-US" dirty="0"/>
              <a:t>)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; </a:t>
            </a:r>
            <a:r>
              <a:rPr lang="en-US" dirty="0" err="1"/>
              <a:t>разрабатывает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контрактов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; </a:t>
            </a:r>
            <a:r>
              <a:rPr lang="en-US" dirty="0" err="1"/>
              <a:t>выбирает</a:t>
            </a:r>
            <a:r>
              <a:rPr lang="en-US" dirty="0"/>
              <a:t> </a:t>
            </a:r>
            <a:r>
              <a:rPr lang="en-US" dirty="0" err="1"/>
              <a:t>проектировщиков</a:t>
            </a:r>
            <a:r>
              <a:rPr lang="en-US" dirty="0"/>
              <a:t>, </a:t>
            </a:r>
            <a:r>
              <a:rPr lang="en-US" dirty="0" err="1"/>
              <a:t>подрядчиков</a:t>
            </a:r>
            <a:r>
              <a:rPr lang="en-US" dirty="0"/>
              <a:t> и </a:t>
            </a:r>
            <a:r>
              <a:rPr lang="en-US" dirty="0" err="1"/>
              <a:t>поставщиков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/>
              <a:t>; </a:t>
            </a:r>
            <a:r>
              <a:rPr lang="en-US" dirty="0" err="1"/>
              <a:t>вступает</a:t>
            </a:r>
            <a:r>
              <a:rPr lang="en-US" dirty="0"/>
              <a:t> в </a:t>
            </a:r>
            <a:r>
              <a:rPr lang="en-US" dirty="0" err="1"/>
              <a:t>финансово-кредитные</a:t>
            </a:r>
            <a:r>
              <a:rPr lang="en-US" dirty="0"/>
              <a:t> </a:t>
            </a:r>
            <a:r>
              <a:rPr lang="en-US" dirty="0" err="1"/>
              <a:t>отношения</a:t>
            </a:r>
            <a:r>
              <a:rPr lang="en-US" dirty="0"/>
              <a:t> с </a:t>
            </a:r>
            <a:r>
              <a:rPr lang="en-US" dirty="0" err="1"/>
              <a:t>участниками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Заказчик</a:t>
            </a:r>
            <a:r>
              <a:rPr lang="en-US" dirty="0"/>
              <a:t> - </a:t>
            </a:r>
            <a:r>
              <a:rPr lang="en-US" dirty="0" err="1"/>
              <a:t>юридическое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физическое</a:t>
            </a:r>
            <a:r>
              <a:rPr lang="en-US" dirty="0"/>
              <a:t> </a:t>
            </a:r>
            <a:r>
              <a:rPr lang="en-US" dirty="0" err="1"/>
              <a:t>лицо</a:t>
            </a:r>
            <a:r>
              <a:rPr lang="en-US" dirty="0"/>
              <a:t>, </a:t>
            </a:r>
            <a:r>
              <a:rPr lang="en-US" dirty="0" err="1"/>
              <a:t>выполняющее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организатора</a:t>
            </a:r>
            <a:r>
              <a:rPr lang="en-US" dirty="0"/>
              <a:t> и </a:t>
            </a:r>
            <a:r>
              <a:rPr lang="en-US" dirty="0" err="1"/>
              <a:t>управляющего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строительству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начиная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технико-экономического</a:t>
            </a:r>
            <a:r>
              <a:rPr lang="en-US" dirty="0"/>
              <a:t> </a:t>
            </a:r>
            <a:r>
              <a:rPr lang="en-US" dirty="0" err="1"/>
              <a:t>обоснования</a:t>
            </a:r>
            <a:r>
              <a:rPr lang="en-US" dirty="0"/>
              <a:t> и </a:t>
            </a:r>
            <a:r>
              <a:rPr lang="en-US" dirty="0" err="1"/>
              <a:t>заканчивая</a:t>
            </a:r>
            <a:r>
              <a:rPr lang="en-US" dirty="0"/>
              <a:t> </a:t>
            </a:r>
            <a:r>
              <a:rPr lang="en-US" dirty="0" err="1"/>
              <a:t>сдачей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в </a:t>
            </a:r>
            <a:r>
              <a:rPr lang="en-US" dirty="0" err="1"/>
              <a:t>эксплуатацию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выходом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проектную</a:t>
            </a:r>
            <a:r>
              <a:rPr lang="en-US" dirty="0"/>
              <a:t> </a:t>
            </a:r>
            <a:r>
              <a:rPr lang="en-US" dirty="0" err="1"/>
              <a:t>мощность</a:t>
            </a:r>
            <a:r>
              <a:rPr lang="en-US" dirty="0"/>
              <a:t>.</a:t>
            </a:r>
            <a:endParaRPr lang="ru-RU" dirty="0"/>
          </a:p>
          <a:p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5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0" y="782470"/>
            <a:ext cx="9826388" cy="5495499"/>
          </a:xfrm>
        </p:spPr>
        <p:txBody>
          <a:bodyPr>
            <a:normAutofit/>
          </a:bodyPr>
          <a:lstStyle/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Застройщик</a:t>
            </a:r>
            <a:r>
              <a:rPr lang="en-US" dirty="0"/>
              <a:t> - </a:t>
            </a:r>
            <a:r>
              <a:rPr lang="en-US" dirty="0" err="1"/>
              <a:t>юридическое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физическое</a:t>
            </a:r>
            <a:r>
              <a:rPr lang="en-US" dirty="0"/>
              <a:t> </a:t>
            </a:r>
            <a:r>
              <a:rPr lang="en-US" dirty="0" err="1"/>
              <a:t>лицо</a:t>
            </a:r>
            <a:r>
              <a:rPr lang="en-US" dirty="0"/>
              <a:t>, </a:t>
            </a:r>
            <a:r>
              <a:rPr lang="en-US" dirty="0" err="1"/>
              <a:t>обладающее</a:t>
            </a:r>
            <a:r>
              <a:rPr lang="en-US" dirty="0"/>
              <a:t> </a:t>
            </a:r>
            <a:r>
              <a:rPr lang="en-US" dirty="0" err="1"/>
              <a:t>правами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земельный</a:t>
            </a:r>
            <a:r>
              <a:rPr lang="en-US" dirty="0"/>
              <a:t> </a:t>
            </a:r>
            <a:r>
              <a:rPr lang="en-US" dirty="0" err="1"/>
              <a:t>участок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застройку</a:t>
            </a:r>
            <a:r>
              <a:rPr lang="en-US" dirty="0"/>
              <a:t>.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землевладельцем</a:t>
            </a:r>
            <a:r>
              <a:rPr lang="en-US" dirty="0"/>
              <a:t>. </a:t>
            </a:r>
            <a:r>
              <a:rPr lang="en-US" dirty="0" err="1"/>
              <a:t>Заказчик</a:t>
            </a:r>
            <a:r>
              <a:rPr lang="en-US" dirty="0"/>
              <a:t> в </a:t>
            </a:r>
            <a:r>
              <a:rPr lang="en-US" dirty="0" err="1"/>
              <a:t>отличие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застройщика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использует</a:t>
            </a:r>
            <a:r>
              <a:rPr lang="en-US" dirty="0"/>
              <a:t> </a:t>
            </a:r>
            <a:r>
              <a:rPr lang="en-US" dirty="0" err="1"/>
              <a:t>земельный</a:t>
            </a:r>
            <a:r>
              <a:rPr lang="en-US" dirty="0"/>
              <a:t> </a:t>
            </a:r>
            <a:r>
              <a:rPr lang="en-US" dirty="0" err="1"/>
              <a:t>участок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застройку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правах</a:t>
            </a:r>
            <a:r>
              <a:rPr lang="en-US" dirty="0"/>
              <a:t> </a:t>
            </a:r>
            <a:r>
              <a:rPr lang="en-US" dirty="0" err="1"/>
              <a:t>аренды</a:t>
            </a:r>
            <a:r>
              <a:rPr lang="en-US" dirty="0"/>
              <a:t>.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заказчику</a:t>
            </a:r>
            <a:r>
              <a:rPr lang="en-US" dirty="0"/>
              <a:t> </a:t>
            </a:r>
            <a:r>
              <a:rPr lang="en-US" dirty="0" err="1"/>
              <a:t>принадлежит</a:t>
            </a:r>
            <a:r>
              <a:rPr lang="en-US" dirty="0"/>
              <a:t> </a:t>
            </a:r>
            <a:r>
              <a:rPr lang="en-US" dirty="0" err="1"/>
              <a:t>земельный</a:t>
            </a:r>
            <a:r>
              <a:rPr lang="en-US" dirty="0"/>
              <a:t> </a:t>
            </a:r>
            <a:r>
              <a:rPr lang="en-US" dirty="0" err="1"/>
              <a:t>участок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сооружается</a:t>
            </a:r>
            <a:r>
              <a:rPr lang="en-US" dirty="0"/>
              <a:t> </a:t>
            </a:r>
            <a:r>
              <a:rPr lang="en-US" dirty="0" err="1"/>
              <a:t>строительный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совмещает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- </a:t>
            </a:r>
            <a:r>
              <a:rPr lang="en-US" dirty="0" err="1"/>
              <a:t>заказчика</a:t>
            </a:r>
            <a:r>
              <a:rPr lang="en-US" dirty="0"/>
              <a:t> и </a:t>
            </a:r>
            <a:r>
              <a:rPr lang="en-US" dirty="0" err="1"/>
              <a:t>застройщика</a:t>
            </a:r>
            <a:r>
              <a:rPr lang="en-US" dirty="0"/>
              <a:t>.</a:t>
            </a:r>
            <a:endParaRPr lang="ru-RU" dirty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Подрядчик</a:t>
            </a:r>
            <a:r>
              <a:rPr lang="en-US" dirty="0"/>
              <a:t> (</a:t>
            </a:r>
            <a:r>
              <a:rPr lang="en-US" dirty="0" err="1"/>
              <a:t>генеральный</a:t>
            </a:r>
            <a:r>
              <a:rPr lang="en-US" dirty="0"/>
              <a:t> </a:t>
            </a:r>
            <a:r>
              <a:rPr lang="en-US" dirty="0" err="1"/>
              <a:t>подрядчик</a:t>
            </a:r>
            <a:r>
              <a:rPr lang="en-US" dirty="0"/>
              <a:t>) - </a:t>
            </a:r>
            <a:r>
              <a:rPr lang="en-US" dirty="0" err="1"/>
              <a:t>строительно-монтажная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, </a:t>
            </a:r>
            <a:r>
              <a:rPr lang="en-US" dirty="0" err="1"/>
              <a:t>осуществляющая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договору</a:t>
            </a:r>
            <a:r>
              <a:rPr lang="en-US" dirty="0"/>
              <a:t> </a:t>
            </a:r>
            <a:r>
              <a:rPr lang="en-US" dirty="0" err="1"/>
              <a:t>подряда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контракту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. </a:t>
            </a:r>
            <a:r>
              <a:rPr lang="en-US" dirty="0" err="1"/>
              <a:t>Генеральный</a:t>
            </a:r>
            <a:r>
              <a:rPr lang="en-US" dirty="0"/>
              <a:t> </a:t>
            </a:r>
            <a:r>
              <a:rPr lang="en-US" dirty="0" err="1"/>
              <a:t>подрядчик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согласованию</a:t>
            </a:r>
            <a:r>
              <a:rPr lang="en-US" dirty="0"/>
              <a:t> с </a:t>
            </a:r>
            <a:r>
              <a:rPr lang="en-US" dirty="0" err="1"/>
              <a:t>заказчиком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привлекать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</a:t>
            </a:r>
            <a:r>
              <a:rPr lang="en-US" dirty="0" err="1"/>
              <a:t>субподрядные</a:t>
            </a:r>
            <a:r>
              <a:rPr lang="en-US" dirty="0"/>
              <a:t> </a:t>
            </a:r>
            <a:r>
              <a:rPr lang="en-US" dirty="0" err="1"/>
              <a:t>строительные</a:t>
            </a:r>
            <a:r>
              <a:rPr lang="en-US" dirty="0"/>
              <a:t>, </a:t>
            </a:r>
            <a:r>
              <a:rPr lang="en-US" dirty="0" err="1"/>
              <a:t>монтажные</a:t>
            </a:r>
            <a:r>
              <a:rPr lang="en-US" dirty="0"/>
              <a:t> </a:t>
            </a:r>
            <a:r>
              <a:rPr lang="en-US" dirty="0" err="1"/>
              <a:t>специализированные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. </a:t>
            </a:r>
            <a:r>
              <a:rPr lang="en-US" dirty="0" err="1"/>
              <a:t>Ответственность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качество</a:t>
            </a:r>
            <a:r>
              <a:rPr lang="en-US" dirty="0"/>
              <a:t> и </a:t>
            </a:r>
            <a:r>
              <a:rPr lang="en-US" dirty="0" err="1"/>
              <a:t>сроки</a:t>
            </a:r>
            <a:r>
              <a:rPr lang="en-US" dirty="0"/>
              <a:t> </a:t>
            </a:r>
            <a:r>
              <a:rPr lang="en-US" dirty="0" err="1"/>
              <a:t>выполненных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субподрядными</a:t>
            </a:r>
            <a:r>
              <a:rPr lang="en-US" dirty="0"/>
              <a:t> </a:t>
            </a:r>
            <a:r>
              <a:rPr lang="en-US" dirty="0" err="1"/>
              <a:t>организациями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заказчиком</a:t>
            </a:r>
            <a:r>
              <a:rPr lang="en-US" dirty="0"/>
              <a:t> </a:t>
            </a:r>
            <a:r>
              <a:rPr lang="en-US" dirty="0" err="1"/>
              <a:t>несет</a:t>
            </a:r>
            <a:r>
              <a:rPr lang="en-US" dirty="0"/>
              <a:t> </a:t>
            </a:r>
            <a:r>
              <a:rPr lang="en-US" dirty="0" err="1"/>
              <a:t>генеральный</a:t>
            </a:r>
            <a:r>
              <a:rPr lang="en-US" dirty="0"/>
              <a:t> </a:t>
            </a:r>
            <a:r>
              <a:rPr lang="en-US" dirty="0" err="1"/>
              <a:t>подрядчик</a:t>
            </a:r>
            <a:r>
              <a:rPr lang="en-US" dirty="0"/>
              <a:t>.</a:t>
            </a:r>
            <a:endParaRPr lang="ru-RU" dirty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Проектировщик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генеральный</a:t>
            </a:r>
            <a:r>
              <a:rPr lang="en-US" dirty="0"/>
              <a:t> </a:t>
            </a:r>
            <a:r>
              <a:rPr lang="en-US" dirty="0" err="1"/>
              <a:t>проектировщик</a:t>
            </a:r>
            <a:r>
              <a:rPr lang="en-US" dirty="0"/>
              <a:t>) - </a:t>
            </a:r>
            <a:r>
              <a:rPr lang="en-US" dirty="0" err="1"/>
              <a:t>проектная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проектно-изыскательская</a:t>
            </a:r>
            <a:r>
              <a:rPr lang="en-US" dirty="0"/>
              <a:t> и </a:t>
            </a:r>
            <a:r>
              <a:rPr lang="en-US" dirty="0" err="1"/>
              <a:t>научно-исследовательская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, </a:t>
            </a:r>
            <a:r>
              <a:rPr lang="en-US" dirty="0" err="1"/>
              <a:t>осуществляющая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договору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контракту</a:t>
            </a:r>
            <a:r>
              <a:rPr lang="en-US" dirty="0"/>
              <a:t> с </a:t>
            </a:r>
            <a:r>
              <a:rPr lang="en-US" dirty="0" err="1"/>
              <a:t>заказчиком</a:t>
            </a:r>
            <a:r>
              <a:rPr lang="en-US" dirty="0"/>
              <a:t> </a:t>
            </a:r>
            <a:r>
              <a:rPr lang="en-US" dirty="0" err="1"/>
              <a:t>разработку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89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266" y="741528"/>
            <a:ext cx="9730853" cy="568656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ТЕМА: Этапы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разработки и реализации инвестиционных проектов в капитальном строительстве</a:t>
            </a:r>
          </a:p>
          <a:p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Техническая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выполнимость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связана</a:t>
            </a:r>
            <a:r>
              <a:rPr lang="en-US" dirty="0"/>
              <a:t> с </a:t>
            </a:r>
            <a:r>
              <a:rPr lang="en-US" dirty="0" err="1"/>
              <a:t>наличием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возможностью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строительными</a:t>
            </a:r>
            <a:r>
              <a:rPr lang="en-US" dirty="0"/>
              <a:t> и </a:t>
            </a:r>
            <a:r>
              <a:rPr lang="en-US" dirty="0" err="1"/>
              <a:t>сопутствующими</a:t>
            </a:r>
            <a:r>
              <a:rPr lang="en-US" dirty="0"/>
              <a:t> </a:t>
            </a:r>
            <a:r>
              <a:rPr lang="en-US" dirty="0" err="1"/>
              <a:t>материалами</a:t>
            </a:r>
            <a:r>
              <a:rPr lang="en-US" dirty="0"/>
              <a:t>, </a:t>
            </a:r>
            <a:r>
              <a:rPr lang="en-US" dirty="0" err="1"/>
              <a:t>машинами</a:t>
            </a:r>
            <a:r>
              <a:rPr lang="en-US" dirty="0"/>
              <a:t> и </a:t>
            </a:r>
            <a:r>
              <a:rPr lang="en-US" dirty="0" err="1"/>
              <a:t>оборудованием</a:t>
            </a:r>
            <a:r>
              <a:rPr lang="en-US" dirty="0"/>
              <a:t>; с </a:t>
            </a:r>
            <a:r>
              <a:rPr lang="en-US" dirty="0" err="1"/>
              <a:t>наличием</a:t>
            </a:r>
            <a:r>
              <a:rPr lang="en-US" dirty="0"/>
              <a:t> в </a:t>
            </a:r>
            <a:r>
              <a:rPr lang="en-US" dirty="0" err="1"/>
              <a:t>зоне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(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 </a:t>
            </a:r>
            <a:r>
              <a:rPr lang="en-US" dirty="0" err="1"/>
              <a:t>необходимой</a:t>
            </a:r>
            <a:r>
              <a:rPr lang="en-US" dirty="0"/>
              <a:t> </a:t>
            </a:r>
            <a:r>
              <a:rPr lang="en-US" dirty="0" err="1"/>
              <a:t>инфраструктуры</a:t>
            </a:r>
            <a:r>
              <a:rPr lang="en-US" dirty="0"/>
              <a:t> (</a:t>
            </a:r>
            <a:r>
              <a:rPr lang="en-US" dirty="0" err="1"/>
              <a:t>дороги</a:t>
            </a:r>
            <a:r>
              <a:rPr lang="en-US" dirty="0"/>
              <a:t>,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энергоснабжение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/>
              <a:t>.);</a:t>
            </a:r>
            <a:endParaRPr lang="ru-RU" dirty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Экономическая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выполнимость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связана</a:t>
            </a:r>
            <a:r>
              <a:rPr lang="en-US" dirty="0"/>
              <a:t> с </a:t>
            </a:r>
            <a:r>
              <a:rPr lang="en-US" dirty="0" err="1"/>
              <a:t>наличием</a:t>
            </a:r>
            <a:r>
              <a:rPr lang="en-US" dirty="0"/>
              <a:t> </a:t>
            </a:r>
            <a:r>
              <a:rPr lang="en-US" dirty="0" err="1"/>
              <a:t>развитого</a:t>
            </a:r>
            <a:r>
              <a:rPr lang="en-US" dirty="0"/>
              <a:t> </a:t>
            </a:r>
            <a:r>
              <a:rPr lang="en-US" dirty="0" err="1"/>
              <a:t>рынка</a:t>
            </a:r>
            <a:r>
              <a:rPr lang="en-US" dirty="0"/>
              <a:t> </a:t>
            </a:r>
            <a:r>
              <a:rPr lang="en-US" dirty="0" err="1"/>
              <a:t>рабочей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, </a:t>
            </a:r>
            <a:r>
              <a:rPr lang="en-US" dirty="0" err="1"/>
              <a:t>рынков</a:t>
            </a:r>
            <a:r>
              <a:rPr lang="en-US" dirty="0"/>
              <a:t> </a:t>
            </a:r>
            <a:r>
              <a:rPr lang="en-US" dirty="0" err="1"/>
              <a:t>сырья</a:t>
            </a:r>
            <a:r>
              <a:rPr lang="en-US" dirty="0"/>
              <a:t> и </a:t>
            </a:r>
            <a:r>
              <a:rPr lang="en-US" dirty="0" err="1"/>
              <a:t>необходимых</a:t>
            </a:r>
            <a:r>
              <a:rPr lang="en-US" dirty="0"/>
              <a:t> </a:t>
            </a:r>
            <a:r>
              <a:rPr lang="en-US" dirty="0" err="1"/>
              <a:t>материалов</a:t>
            </a:r>
            <a:r>
              <a:rPr lang="en-US" dirty="0"/>
              <a:t>; с </a:t>
            </a:r>
            <a:r>
              <a:rPr lang="en-US" dirty="0" err="1"/>
              <a:t>инвестиционными</a:t>
            </a:r>
            <a:r>
              <a:rPr lang="en-US" dirty="0"/>
              <a:t> </a:t>
            </a:r>
            <a:r>
              <a:rPr lang="en-US" dirty="0" err="1"/>
              <a:t>возможностями</a:t>
            </a:r>
            <a:r>
              <a:rPr lang="en-US" dirty="0"/>
              <a:t> (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собственного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, </a:t>
            </a:r>
            <a:r>
              <a:rPr lang="en-US" dirty="0" err="1"/>
              <a:t>кредиты</a:t>
            </a:r>
            <a:r>
              <a:rPr lang="en-US" dirty="0"/>
              <a:t> </a:t>
            </a:r>
            <a:r>
              <a:rPr lang="en-US" dirty="0" err="1"/>
              <a:t>банков</a:t>
            </a:r>
            <a:r>
              <a:rPr lang="en-US" dirty="0"/>
              <a:t>, </a:t>
            </a:r>
            <a:r>
              <a:rPr lang="en-US" dirty="0" err="1"/>
              <a:t>привлечение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); с </a:t>
            </a:r>
            <a:r>
              <a:rPr lang="en-US" dirty="0" err="1"/>
              <a:t>квалификационными</a:t>
            </a:r>
            <a:r>
              <a:rPr lang="en-US" dirty="0"/>
              <a:t> </a:t>
            </a:r>
            <a:r>
              <a:rPr lang="en-US" dirty="0" err="1"/>
              <a:t>требованиями</a:t>
            </a:r>
            <a:r>
              <a:rPr lang="en-US" dirty="0"/>
              <a:t> к </a:t>
            </a:r>
            <a:r>
              <a:rPr lang="en-US" dirty="0" err="1"/>
              <a:t>основному</a:t>
            </a:r>
            <a:r>
              <a:rPr lang="en-US" dirty="0"/>
              <a:t> и </a:t>
            </a:r>
            <a:r>
              <a:rPr lang="en-US" dirty="0" err="1"/>
              <a:t>обслуживающему</a:t>
            </a:r>
            <a:r>
              <a:rPr lang="en-US" dirty="0"/>
              <a:t> </a:t>
            </a:r>
            <a:r>
              <a:rPr lang="en-US" dirty="0" err="1"/>
              <a:t>персоналу</a:t>
            </a:r>
            <a:r>
              <a:rPr lang="en-US" dirty="0"/>
              <a:t>, к </a:t>
            </a:r>
            <a:r>
              <a:rPr lang="en-US" dirty="0" err="1"/>
              <a:t>управленческому</a:t>
            </a:r>
            <a:r>
              <a:rPr lang="en-US" dirty="0"/>
              <a:t> </a:t>
            </a:r>
            <a:r>
              <a:rPr lang="en-US" dirty="0" err="1"/>
              <a:t>аппарату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Технико-экономический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анализ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предусматривает</a:t>
            </a:r>
            <a:r>
              <a:rPr lang="en-US" dirty="0"/>
              <a:t> </a:t>
            </a:r>
            <a:r>
              <a:rPr lang="en-US" dirty="0" err="1"/>
              <a:t>изучение</a:t>
            </a:r>
            <a:r>
              <a:rPr lang="en-US" dirty="0"/>
              <a:t> </a:t>
            </a:r>
            <a:r>
              <a:rPr lang="en-US" dirty="0" err="1"/>
              <a:t>потенциальных</a:t>
            </a:r>
            <a:r>
              <a:rPr lang="en-US" dirty="0"/>
              <a:t> </a:t>
            </a:r>
            <a:r>
              <a:rPr lang="en-US" dirty="0" err="1"/>
              <a:t>возможностей</a:t>
            </a:r>
            <a:r>
              <a:rPr lang="en-US" dirty="0"/>
              <a:t> </a:t>
            </a:r>
            <a:r>
              <a:rPr lang="en-US" dirty="0" err="1"/>
              <a:t>производственных</a:t>
            </a:r>
            <a:r>
              <a:rPr lang="en-US" dirty="0"/>
              <a:t> </a:t>
            </a:r>
            <a:r>
              <a:rPr lang="en-US" dirty="0" err="1"/>
              <a:t>мощностей</a:t>
            </a:r>
            <a:r>
              <a:rPr lang="en-US" dirty="0"/>
              <a:t> и </a:t>
            </a:r>
            <a:r>
              <a:rPr lang="en-US" dirty="0" err="1"/>
              <a:t>планирование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.</a:t>
            </a:r>
            <a:endParaRPr lang="ru-RU" dirty="0"/>
          </a:p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Финансовый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анализ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дает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изучить</a:t>
            </a:r>
            <a:r>
              <a:rPr lang="en-US" dirty="0"/>
              <a:t>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в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382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6095" y="600501"/>
            <a:ext cx="9744502" cy="586853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азработка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реализация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включает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себя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следующие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этапы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формирование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замысла</a:t>
            </a:r>
            <a:r>
              <a:rPr lang="en-US" dirty="0"/>
              <a:t> (</a:t>
            </a:r>
            <a:r>
              <a:rPr lang="en-US" dirty="0" err="1"/>
              <a:t>идеи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предварительное</a:t>
            </a:r>
            <a:r>
              <a:rPr lang="en-US" dirty="0"/>
              <a:t> </a:t>
            </a:r>
            <a:r>
              <a:rPr lang="en-US" dirty="0" err="1"/>
              <a:t>предпроектное</a:t>
            </a:r>
            <a:r>
              <a:rPr lang="en-US" dirty="0"/>
              <a:t> (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 </a:t>
            </a:r>
            <a:r>
              <a:rPr lang="en-US" dirty="0" err="1"/>
              <a:t>исследование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возможностей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технико-экономическое</a:t>
            </a:r>
            <a:r>
              <a:rPr lang="en-US" dirty="0"/>
              <a:t> </a:t>
            </a:r>
            <a:r>
              <a:rPr lang="en-US" dirty="0" err="1"/>
              <a:t>обоснование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приобретение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аренда</a:t>
            </a:r>
            <a:r>
              <a:rPr lang="en-US" dirty="0"/>
              <a:t>) и </a:t>
            </a:r>
            <a:r>
              <a:rPr lang="en-US" dirty="0" err="1"/>
              <a:t>отвод</a:t>
            </a:r>
            <a:r>
              <a:rPr lang="en-US" dirty="0"/>
              <a:t> </a:t>
            </a:r>
            <a:r>
              <a:rPr lang="en-US" dirty="0" err="1"/>
              <a:t>земельного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контрактной</a:t>
            </a:r>
            <a:r>
              <a:rPr lang="en-US" dirty="0"/>
              <a:t> и </a:t>
            </a:r>
            <a:r>
              <a:rPr lang="en-US" dirty="0" err="1"/>
              <a:t>проектной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строительно-монтажных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, </a:t>
            </a:r>
            <a:r>
              <a:rPr lang="en-US" dirty="0" err="1"/>
              <a:t>включая</a:t>
            </a:r>
            <a:r>
              <a:rPr lang="en-US" dirty="0"/>
              <a:t> ,</a:t>
            </a:r>
            <a:r>
              <a:rPr lang="en-US" dirty="0" err="1"/>
              <a:t>пуско-наладочные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Формирование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замысла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идеи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 err="1"/>
              <a:t>предусматривает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разработку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предварительное</a:t>
            </a:r>
            <a:r>
              <a:rPr lang="en-US" dirty="0"/>
              <a:t> </a:t>
            </a:r>
            <a:r>
              <a:rPr lang="en-US" dirty="0" err="1"/>
              <a:t>обоснование</a:t>
            </a:r>
            <a:r>
              <a:rPr lang="en-US" dirty="0"/>
              <a:t> </a:t>
            </a:r>
            <a:r>
              <a:rPr lang="en-US" dirty="0" err="1"/>
              <a:t>замысла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инновационный</a:t>
            </a:r>
            <a:r>
              <a:rPr lang="en-US" dirty="0"/>
              <a:t>, </a:t>
            </a:r>
            <a:r>
              <a:rPr lang="en-US" dirty="0" err="1"/>
              <a:t>патентный</a:t>
            </a:r>
            <a:r>
              <a:rPr lang="en-US" dirty="0"/>
              <a:t> и </a:t>
            </a:r>
            <a:r>
              <a:rPr lang="en-US" dirty="0" err="1"/>
              <a:t>экологический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технического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строительству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</a:t>
            </a:r>
            <a:r>
              <a:rPr lang="en-US" dirty="0" err="1"/>
              <a:t>предусмотренного</a:t>
            </a:r>
            <a:r>
              <a:rPr lang="en-US" dirty="0"/>
              <a:t> </a:t>
            </a:r>
            <a:r>
              <a:rPr lang="en-US" dirty="0" err="1"/>
              <a:t>намечаемым</a:t>
            </a:r>
            <a:r>
              <a:rPr lang="en-US" dirty="0"/>
              <a:t> </a:t>
            </a:r>
            <a:r>
              <a:rPr lang="en-US" dirty="0" err="1"/>
              <a:t>проектом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проверку</a:t>
            </a:r>
            <a:r>
              <a:rPr lang="en-US" dirty="0"/>
              <a:t> </a:t>
            </a:r>
            <a:r>
              <a:rPr lang="en-US" dirty="0" err="1"/>
              <a:t>необходимости</a:t>
            </a:r>
            <a:r>
              <a:rPr lang="en-US" dirty="0"/>
              <a:t> и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сертификационных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к </a:t>
            </a:r>
            <a:r>
              <a:rPr lang="en-US" dirty="0" err="1"/>
              <a:t>строительству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предварительное</a:t>
            </a:r>
            <a:r>
              <a:rPr lang="en-US" dirty="0"/>
              <a:t> </a:t>
            </a:r>
            <a:r>
              <a:rPr lang="en-US" dirty="0" err="1"/>
              <a:t>согласование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замысла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с </a:t>
            </a:r>
            <a:r>
              <a:rPr lang="en-US" dirty="0" err="1"/>
              <a:t>федеральными</a:t>
            </a:r>
            <a:r>
              <a:rPr lang="en-US" dirty="0"/>
              <a:t>, </a:t>
            </a:r>
            <a:r>
              <a:rPr lang="en-US" dirty="0" err="1"/>
              <a:t>региональными</a:t>
            </a:r>
            <a:r>
              <a:rPr lang="en-US" dirty="0"/>
              <a:t>, </a:t>
            </a:r>
            <a:r>
              <a:rPr lang="en-US" dirty="0" err="1"/>
              <a:t>муниципальными</a:t>
            </a:r>
            <a:r>
              <a:rPr lang="en-US" dirty="0"/>
              <a:t> и </a:t>
            </a:r>
            <a:r>
              <a:rPr lang="en-US" dirty="0" err="1"/>
              <a:t>отраслевыми</a:t>
            </a:r>
            <a:r>
              <a:rPr lang="en-US" dirty="0"/>
              <a:t> </a:t>
            </a:r>
            <a:r>
              <a:rPr lang="en-US" dirty="0" err="1"/>
              <a:t>органами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80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801813" y="714375"/>
            <a:ext cx="9634537" cy="56181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Предварительное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предпроектное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исследование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возможностей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компоненты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предложений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организационно-правовой</a:t>
            </a:r>
            <a:r>
              <a:rPr lang="en-US" dirty="0"/>
              <a:t>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и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составу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предполагаемого</a:t>
            </a:r>
            <a:r>
              <a:rPr lang="en-US" dirty="0"/>
              <a:t> </a:t>
            </a:r>
            <a:r>
              <a:rPr lang="en-US" dirty="0" err="1"/>
              <a:t>объема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укрупненным</a:t>
            </a:r>
            <a:r>
              <a:rPr lang="en-US" dirty="0"/>
              <a:t> </a:t>
            </a:r>
            <a:r>
              <a:rPr lang="en-US" dirty="0" err="1"/>
              <a:t>показателям</a:t>
            </a:r>
            <a:r>
              <a:rPr lang="en-US" dirty="0"/>
              <a:t> и </a:t>
            </a:r>
            <a:r>
              <a:rPr lang="en-US" dirty="0" err="1"/>
              <a:t>предварительная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исходно-разрешительной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анализ</a:t>
            </a:r>
            <a:r>
              <a:rPr lang="en-US" dirty="0"/>
              <a:t> и </a:t>
            </a:r>
            <a:r>
              <a:rPr lang="en-US" dirty="0" err="1"/>
              <a:t>обоснование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возможностей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контрактной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 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проекто-изыскательские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предложения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потенциального</a:t>
            </a:r>
            <a:r>
              <a:rPr lang="en-US" dirty="0"/>
              <a:t> </a:t>
            </a:r>
            <a:r>
              <a:rPr lang="en-US" dirty="0" err="1"/>
              <a:t>инвестора</a:t>
            </a:r>
            <a:r>
              <a:rPr lang="en-US" dirty="0"/>
              <a:t> (</a:t>
            </a:r>
            <a:r>
              <a:rPr lang="en-US" dirty="0" err="1"/>
              <a:t>решение</a:t>
            </a:r>
            <a:r>
              <a:rPr lang="en-US" dirty="0"/>
              <a:t> о </a:t>
            </a:r>
            <a:r>
              <a:rPr lang="en-US" dirty="0" err="1"/>
              <a:t>финансировании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подготовке</a:t>
            </a:r>
            <a:r>
              <a:rPr lang="en-US" dirty="0"/>
              <a:t> </a:t>
            </a:r>
            <a:r>
              <a:rPr lang="en-US" dirty="0" err="1"/>
              <a:t>технико-экономического</a:t>
            </a:r>
            <a:r>
              <a:rPr lang="en-US" dirty="0"/>
              <a:t> </a:t>
            </a:r>
            <a:r>
              <a:rPr lang="en-US" dirty="0" err="1"/>
              <a:t>обоснования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 err="1"/>
              <a:t>Получив</a:t>
            </a:r>
            <a:r>
              <a:rPr lang="en-US" dirty="0"/>
              <a:t> </a:t>
            </a:r>
            <a:r>
              <a:rPr lang="en-US" dirty="0" err="1"/>
              <a:t>положительные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предварительной</a:t>
            </a:r>
            <a:r>
              <a:rPr lang="en-US" dirty="0"/>
              <a:t> </a:t>
            </a:r>
            <a:r>
              <a:rPr lang="en-US" dirty="0" err="1"/>
              <a:t>оценке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переходят</a:t>
            </a:r>
            <a:r>
              <a:rPr lang="en-US" dirty="0"/>
              <a:t> к </a:t>
            </a:r>
            <a:r>
              <a:rPr lang="en-US" dirty="0" err="1"/>
              <a:t>составлению</a:t>
            </a:r>
            <a:r>
              <a:rPr lang="en-US" dirty="0"/>
              <a:t> </a:t>
            </a:r>
            <a:r>
              <a:rPr lang="en-US" dirty="0" err="1"/>
              <a:t>подробного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технико-экономического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обоснования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составлении</a:t>
            </a:r>
            <a:r>
              <a:rPr lang="en-US" dirty="0"/>
              <a:t> </a:t>
            </a:r>
            <a:r>
              <a:rPr lang="en-US" dirty="0" err="1"/>
              <a:t>используются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, </a:t>
            </a:r>
            <a:r>
              <a:rPr lang="en-US" dirty="0" err="1"/>
              <a:t>полученные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предварительных</a:t>
            </a:r>
            <a:r>
              <a:rPr lang="en-US" dirty="0"/>
              <a:t> </a:t>
            </a:r>
            <a:r>
              <a:rPr lang="en-US" dirty="0" err="1"/>
              <a:t>стадиях</a:t>
            </a:r>
            <a:r>
              <a:rPr lang="en-US" dirty="0"/>
              <a:t> </a:t>
            </a:r>
            <a:r>
              <a:rPr lang="en-US" dirty="0" err="1" smtClean="0"/>
              <a:t>анализа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6" y="768824"/>
            <a:ext cx="9867331" cy="552279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Технико-экономического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обосновани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ru-RU" dirty="0" smtClean="0"/>
              <a:t>состоит из  следующих этапов: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исходно-разрешительной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согласование</a:t>
            </a:r>
            <a:r>
              <a:rPr lang="en-US" dirty="0"/>
              <a:t>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решений</a:t>
            </a:r>
            <a:r>
              <a:rPr lang="en-US" dirty="0"/>
              <a:t> с </a:t>
            </a:r>
            <a:r>
              <a:rPr lang="en-US" dirty="0" err="1"/>
              <a:t>градостроительными</a:t>
            </a:r>
            <a:r>
              <a:rPr lang="en-US" dirty="0"/>
              <a:t> и </a:t>
            </a:r>
            <a:r>
              <a:rPr lang="en-US" dirty="0" err="1"/>
              <a:t>архитектурно-планировочными</a:t>
            </a:r>
            <a:r>
              <a:rPr lang="en-US" dirty="0"/>
              <a:t> </a:t>
            </a:r>
            <a:r>
              <a:rPr lang="en-US" dirty="0" err="1"/>
              <a:t>решениями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организационной</a:t>
            </a:r>
            <a:r>
              <a:rPr lang="en-US" dirty="0"/>
              <a:t> </a:t>
            </a:r>
            <a:r>
              <a:rPr lang="en-US" dirty="0" err="1"/>
              <a:t>структуры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предварительная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организационных</a:t>
            </a:r>
            <a:r>
              <a:rPr lang="en-US" dirty="0"/>
              <a:t> </a:t>
            </a:r>
            <a:r>
              <a:rPr lang="en-US" dirty="0" err="1"/>
              <a:t>расходов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потребности</a:t>
            </a:r>
            <a:r>
              <a:rPr lang="en-US" dirty="0"/>
              <a:t> в </a:t>
            </a:r>
            <a:r>
              <a:rPr lang="en-US" dirty="0" err="1"/>
              <a:t>рабочей</a:t>
            </a:r>
            <a:r>
              <a:rPr lang="en-US" dirty="0"/>
              <a:t> </a:t>
            </a:r>
            <a:r>
              <a:rPr lang="en-US" dirty="0" err="1"/>
              <a:t>силе</a:t>
            </a:r>
            <a:r>
              <a:rPr lang="en-US" dirty="0"/>
              <a:t> (</a:t>
            </a:r>
            <a:r>
              <a:rPr lang="en-US" dirty="0" err="1"/>
              <a:t>потребность</a:t>
            </a:r>
            <a:r>
              <a:rPr lang="en-US" dirty="0"/>
              <a:t> в </a:t>
            </a:r>
            <a:r>
              <a:rPr lang="en-US" dirty="0" err="1"/>
              <a:t>неквалифицированной</a:t>
            </a:r>
            <a:r>
              <a:rPr lang="en-US" dirty="0"/>
              <a:t> </a:t>
            </a:r>
            <a:r>
              <a:rPr lang="en-US" dirty="0" err="1"/>
              <a:t>рабочей</a:t>
            </a:r>
            <a:r>
              <a:rPr lang="en-US" dirty="0"/>
              <a:t> </a:t>
            </a:r>
            <a:r>
              <a:rPr lang="en-US" dirty="0" err="1"/>
              <a:t>силе</a:t>
            </a:r>
            <a:r>
              <a:rPr lang="en-US" dirty="0"/>
              <a:t>; </a:t>
            </a:r>
            <a:r>
              <a:rPr lang="en-US" dirty="0" err="1"/>
              <a:t>потребность</a:t>
            </a:r>
            <a:r>
              <a:rPr lang="en-US" dirty="0"/>
              <a:t> в </a:t>
            </a:r>
            <a:r>
              <a:rPr lang="en-US" dirty="0" err="1"/>
              <a:t>квалифицированных</a:t>
            </a:r>
            <a:r>
              <a:rPr lang="en-US" dirty="0"/>
              <a:t> </a:t>
            </a:r>
            <a:r>
              <a:rPr lang="en-US" dirty="0" err="1"/>
              <a:t>кадрах</a:t>
            </a:r>
            <a:r>
              <a:rPr lang="en-US" dirty="0"/>
              <a:t>; </a:t>
            </a:r>
            <a:r>
              <a:rPr lang="en-US" dirty="0" err="1"/>
              <a:t>потребность</a:t>
            </a:r>
            <a:r>
              <a:rPr lang="en-US" dirty="0"/>
              <a:t> в </a:t>
            </a:r>
            <a:r>
              <a:rPr lang="en-US" dirty="0" err="1"/>
              <a:t>менеджерах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планирование</a:t>
            </a:r>
            <a:r>
              <a:rPr lang="en-US" dirty="0"/>
              <a:t> </a:t>
            </a:r>
            <a:r>
              <a:rPr lang="en-US" dirty="0" err="1"/>
              <a:t>сроков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(</a:t>
            </a:r>
            <a:r>
              <a:rPr lang="en-US" dirty="0" err="1"/>
              <a:t>длительность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; </a:t>
            </a:r>
            <a:r>
              <a:rPr lang="en-US" dirty="0" err="1"/>
              <a:t>продолжительность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принятие</a:t>
            </a:r>
            <a:r>
              <a:rPr lang="en-US" dirty="0"/>
              <a:t> </a:t>
            </a:r>
            <a:r>
              <a:rPr lang="en-US" dirty="0" err="1"/>
              <a:t>решений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инженерному</a:t>
            </a:r>
            <a:r>
              <a:rPr lang="en-US" dirty="0"/>
              <a:t> </a:t>
            </a:r>
            <a:r>
              <a:rPr lang="en-US" dirty="0" err="1"/>
              <a:t>обеспечению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мероприятия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охране</a:t>
            </a:r>
            <a:r>
              <a:rPr lang="en-US" dirty="0"/>
              <a:t> </a:t>
            </a:r>
            <a:r>
              <a:rPr lang="en-US" dirty="0" err="1"/>
              <a:t>окружающей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строительством</a:t>
            </a:r>
            <a:r>
              <a:rPr lang="en-US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02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197" y="727879"/>
            <a:ext cx="10304060" cy="57411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организация</a:t>
            </a:r>
            <a:r>
              <a:rPr lang="en-US" dirty="0" smtClean="0"/>
              <a:t> </a:t>
            </a:r>
            <a:r>
              <a:rPr lang="en-US" dirty="0" err="1"/>
              <a:t>труда</a:t>
            </a:r>
            <a:r>
              <a:rPr lang="en-US" dirty="0"/>
              <a:t> и </a:t>
            </a:r>
            <a:r>
              <a:rPr lang="en-US" dirty="0" err="1"/>
              <a:t>заработной</a:t>
            </a:r>
            <a:r>
              <a:rPr lang="en-US" dirty="0"/>
              <a:t> </a:t>
            </a:r>
            <a:r>
              <a:rPr lang="en-US" dirty="0" err="1"/>
              <a:t>платы</a:t>
            </a:r>
            <a:r>
              <a:rPr lang="en-US" dirty="0"/>
              <a:t> </a:t>
            </a:r>
            <a:r>
              <a:rPr lang="en-US" dirty="0" err="1"/>
              <a:t>рабочих</a:t>
            </a:r>
            <a:r>
              <a:rPr lang="en-US" dirty="0"/>
              <a:t> и </a:t>
            </a:r>
            <a:r>
              <a:rPr lang="en-US" dirty="0" err="1"/>
              <a:t>специалистов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подготовка</a:t>
            </a:r>
            <a:r>
              <a:rPr lang="en-US" dirty="0" smtClean="0"/>
              <a:t> </a:t>
            </a:r>
            <a:r>
              <a:rPr lang="en-US" dirty="0" err="1"/>
              <a:t>сметно-финансовой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: </a:t>
            </a:r>
            <a:r>
              <a:rPr lang="en-US" dirty="0" err="1"/>
              <a:t>расчет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,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издержек</a:t>
            </a:r>
            <a:r>
              <a:rPr lang="en-US" dirty="0"/>
              <a:t>, </a:t>
            </a:r>
            <a:r>
              <a:rPr lang="en-US" dirty="0" err="1"/>
              <a:t>источники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источники</a:t>
            </a:r>
            <a:r>
              <a:rPr lang="en-US" dirty="0"/>
              <a:t> и </a:t>
            </a:r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кредиторов</a:t>
            </a:r>
            <a:r>
              <a:rPr lang="en-US" dirty="0"/>
              <a:t>, </a:t>
            </a:r>
            <a:r>
              <a:rPr lang="en-US" dirty="0" err="1"/>
              <a:t>оформление</a:t>
            </a:r>
            <a:r>
              <a:rPr lang="en-US" dirty="0"/>
              <a:t> </a:t>
            </a:r>
            <a:r>
              <a:rPr lang="en-US" dirty="0" err="1"/>
              <a:t>соглашений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/>
              <a:t>рисков</a:t>
            </a:r>
            <a:r>
              <a:rPr lang="en-US" dirty="0"/>
              <a:t>, </a:t>
            </a:r>
            <a:r>
              <a:rPr lang="en-US" dirty="0" err="1"/>
              <a:t>связанных</a:t>
            </a:r>
            <a:r>
              <a:rPr lang="en-US" dirty="0"/>
              <a:t> с </a:t>
            </a:r>
            <a:r>
              <a:rPr lang="en-US" dirty="0" err="1"/>
              <a:t>осуществлением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прогнозирование</a:t>
            </a:r>
            <a:r>
              <a:rPr lang="en-US" dirty="0" smtClean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и </a:t>
            </a:r>
            <a:r>
              <a:rPr lang="en-US" dirty="0" err="1"/>
              <a:t>поступлений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/>
              <a:t>коммерческой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стандартных</a:t>
            </a:r>
            <a:r>
              <a:rPr lang="en-US" dirty="0"/>
              <a:t> </a:t>
            </a:r>
            <a:r>
              <a:rPr lang="en-US" dirty="0" err="1"/>
              <a:t>критериев</a:t>
            </a:r>
            <a:r>
              <a:rPr lang="en-US" dirty="0"/>
              <a:t> и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чувствительности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и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бюджетной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(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использовании</a:t>
            </a:r>
            <a:r>
              <a:rPr lang="en-US" dirty="0"/>
              <a:t> </a:t>
            </a:r>
            <a:r>
              <a:rPr lang="en-US" dirty="0" err="1"/>
              <a:t>бюджетных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)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формулирование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прекращения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контрактной</a:t>
            </a:r>
            <a:r>
              <a:rPr lang="en-US" dirty="0"/>
              <a:t> и </a:t>
            </a:r>
            <a:r>
              <a:rPr lang="en-US" dirty="0" err="1"/>
              <a:t>проектной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в </a:t>
            </a:r>
            <a:r>
              <a:rPr lang="en-US" dirty="0" err="1"/>
              <a:t>себя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элементы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en-US" dirty="0"/>
              <a:t>	</a:t>
            </a:r>
            <a:r>
              <a:rPr lang="en-US" dirty="0" err="1"/>
              <a:t>подготовка</a:t>
            </a:r>
            <a:r>
              <a:rPr lang="en-US" dirty="0"/>
              <a:t> и 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тендерных</a:t>
            </a:r>
            <a:r>
              <a:rPr lang="en-US" dirty="0"/>
              <a:t> </a:t>
            </a:r>
            <a:r>
              <a:rPr lang="en-US" dirty="0" err="1"/>
              <a:t>торгов</a:t>
            </a:r>
            <a:r>
              <a:rPr lang="en-US" dirty="0"/>
              <a:t> и </a:t>
            </a:r>
            <a:r>
              <a:rPr lang="en-US" dirty="0" err="1"/>
              <a:t>подготовка</a:t>
            </a:r>
            <a:r>
              <a:rPr lang="en-US" dirty="0"/>
              <a:t> </a:t>
            </a:r>
            <a:r>
              <a:rPr lang="en-US" dirty="0" err="1"/>
              <a:t>контрактов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результатам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en-US" dirty="0"/>
              <a:t>	</a:t>
            </a:r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переговоров</a:t>
            </a:r>
            <a:r>
              <a:rPr lang="en-US" dirty="0"/>
              <a:t> с </a:t>
            </a:r>
            <a:r>
              <a:rPr lang="en-US" dirty="0" err="1"/>
              <a:t>потенциальными</a:t>
            </a:r>
            <a:r>
              <a:rPr lang="en-US" dirty="0"/>
              <a:t> </a:t>
            </a:r>
            <a:r>
              <a:rPr lang="en-US" dirty="0" err="1"/>
              <a:t>инвесторами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разработка</a:t>
            </a:r>
            <a:r>
              <a:rPr lang="en-US" dirty="0" smtClean="0"/>
              <a:t> </a:t>
            </a:r>
            <a:r>
              <a:rPr lang="en-US" dirty="0" err="1"/>
              <a:t>проектно-сметной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строительство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реконструкцию</a:t>
            </a:r>
            <a:r>
              <a:rPr lang="en-US" dirty="0"/>
              <a:t> </a:t>
            </a:r>
            <a:r>
              <a:rPr lang="en-US" dirty="0" err="1"/>
              <a:t>зданий</a:t>
            </a:r>
            <a:r>
              <a:rPr lang="en-US" dirty="0"/>
              <a:t> и </a:t>
            </a:r>
            <a:r>
              <a:rPr lang="en-US" dirty="0" err="1" smtClean="0"/>
              <a:t>сооружений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определение</a:t>
            </a:r>
            <a:r>
              <a:rPr lang="en-US" dirty="0" smtClean="0"/>
              <a:t> </a:t>
            </a:r>
            <a:r>
              <a:rPr lang="en-US" dirty="0" err="1"/>
              <a:t>изготовителей</a:t>
            </a:r>
            <a:r>
              <a:rPr lang="en-US" dirty="0"/>
              <a:t> и </a:t>
            </a:r>
            <a:r>
              <a:rPr lang="en-US" dirty="0" err="1"/>
              <a:t>поставщиков</a:t>
            </a:r>
            <a:r>
              <a:rPr lang="en-US" dirty="0"/>
              <a:t> </a:t>
            </a:r>
            <a:r>
              <a:rPr lang="en-US" dirty="0" err="1"/>
              <a:t>нестандартного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25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80" y="727880"/>
            <a:ext cx="9689910" cy="3777622"/>
          </a:xfrm>
        </p:spPr>
        <p:txBody>
          <a:bodyPr/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этапе</a:t>
            </a:r>
            <a:r>
              <a:rPr lang="en-US" dirty="0"/>
              <a:t> </a:t>
            </a:r>
            <a:r>
              <a:rPr lang="en-US" dirty="0" err="1"/>
              <a:t>осуществления</a:t>
            </a:r>
            <a:r>
              <a:rPr lang="en-US" dirty="0"/>
              <a:t> </a:t>
            </a:r>
            <a:r>
              <a:rPr lang="en-US" b="1" dirty="0" err="1"/>
              <a:t>строительно-монтажных</a:t>
            </a:r>
            <a:r>
              <a:rPr lang="en-US" b="1" dirty="0"/>
              <a:t> </a:t>
            </a:r>
            <a:r>
              <a:rPr lang="en-US" b="1" dirty="0" err="1"/>
              <a:t>работ</a:t>
            </a:r>
            <a:r>
              <a:rPr lang="en-US" dirty="0"/>
              <a:t> </a:t>
            </a:r>
            <a:r>
              <a:rPr lang="en-US" dirty="0" err="1"/>
              <a:t>помимо</a:t>
            </a:r>
            <a:r>
              <a:rPr lang="en-US" dirty="0"/>
              <a:t> </a:t>
            </a:r>
            <a:r>
              <a:rPr lang="en-US" dirty="0" err="1"/>
              <a:t>непосредственного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работ</a:t>
            </a:r>
            <a:r>
              <a:rPr lang="en-US" dirty="0"/>
              <a:t> </a:t>
            </a:r>
            <a:r>
              <a:rPr lang="en-US" dirty="0" err="1"/>
              <a:t>производятся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подготовка</a:t>
            </a:r>
            <a:r>
              <a:rPr lang="en-US" dirty="0" smtClean="0"/>
              <a:t> </a:t>
            </a:r>
            <a:r>
              <a:rPr lang="en-US" dirty="0" err="1"/>
              <a:t>контрактной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поставку</a:t>
            </a:r>
            <a:r>
              <a:rPr lang="en-US" dirty="0"/>
              <a:t>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материалов</a:t>
            </a:r>
            <a:r>
              <a:rPr lang="en-US" dirty="0"/>
              <a:t>, </a:t>
            </a:r>
            <a:r>
              <a:rPr lang="en-US" dirty="0" err="1"/>
              <a:t>строительных</a:t>
            </a:r>
            <a:r>
              <a:rPr lang="en-US" dirty="0"/>
              <a:t> </a:t>
            </a:r>
            <a:r>
              <a:rPr lang="en-US" dirty="0" err="1"/>
              <a:t>машин</a:t>
            </a:r>
            <a:r>
              <a:rPr lang="en-US" dirty="0"/>
              <a:t> и </a:t>
            </a:r>
            <a:r>
              <a:rPr lang="en-US" dirty="0" err="1"/>
              <a:t>механизмов</a:t>
            </a:r>
            <a:r>
              <a:rPr lang="en-US" dirty="0"/>
              <a:t>, </a:t>
            </a:r>
            <a:r>
              <a:rPr lang="en-US" dirty="0" err="1"/>
              <a:t>комплектующих</a:t>
            </a:r>
            <a:r>
              <a:rPr lang="en-US" dirty="0"/>
              <a:t> и </a:t>
            </a:r>
            <a:r>
              <a:rPr lang="en-US" dirty="0" err="1"/>
              <a:t>энергоносителей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наладка</a:t>
            </a:r>
            <a:r>
              <a:rPr lang="en-US" dirty="0" smtClean="0"/>
              <a:t> </a:t>
            </a:r>
            <a:r>
              <a:rPr lang="en-US" dirty="0" err="1"/>
              <a:t>оборудования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обучение </a:t>
            </a:r>
            <a:r>
              <a:rPr lang="ru-RU" dirty="0"/>
              <a:t>персонала.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08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514928"/>
            <a:ext cx="9853233" cy="10545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РАЗЕЛ 6. Анализ эффективности капитальных вложений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5958" y="1569493"/>
            <a:ext cx="5458654" cy="4831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Методологические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оценки экономической эффективности инвестиционных проектов</a:t>
            </a:r>
          </a:p>
          <a:p>
            <a:r>
              <a:rPr lang="en-US" dirty="0" err="1"/>
              <a:t>Анализ</a:t>
            </a:r>
            <a:r>
              <a:rPr lang="en-US" dirty="0"/>
              <a:t> и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</a:t>
            </a:r>
            <a:r>
              <a:rPr lang="en-US" dirty="0" err="1" smtClean="0"/>
              <a:t>занимают</a:t>
            </a:r>
            <a:r>
              <a:rPr lang="en-US" dirty="0" smtClean="0"/>
              <a:t> </a:t>
            </a:r>
            <a:r>
              <a:rPr lang="en-US" dirty="0" err="1"/>
              <a:t>основное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 в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обоснования</a:t>
            </a:r>
            <a:r>
              <a:rPr lang="en-US" dirty="0"/>
              <a:t> и </a:t>
            </a:r>
            <a:r>
              <a:rPr lang="en-US" dirty="0" err="1"/>
              <a:t>выбора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вложения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капиталов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увеличения</a:t>
            </a:r>
            <a:r>
              <a:rPr lang="en-US" dirty="0"/>
              <a:t>. </a:t>
            </a:r>
            <a:r>
              <a:rPr lang="en-US" dirty="0" err="1" smtClean="0"/>
              <a:t>Вариант</a:t>
            </a:r>
            <a:r>
              <a:rPr lang="en-US" dirty="0" smtClean="0"/>
              <a:t> </a:t>
            </a:r>
            <a:r>
              <a:rPr lang="en-US" dirty="0" err="1"/>
              <a:t>вложения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(</a:t>
            </a:r>
            <a:r>
              <a:rPr lang="en-US" dirty="0" err="1"/>
              <a:t>инвестирования</a:t>
            </a:r>
            <a:r>
              <a:rPr lang="en-US" dirty="0"/>
              <a:t>) </a:t>
            </a:r>
            <a:r>
              <a:rPr lang="en-US" dirty="0" err="1"/>
              <a:t>принимают</a:t>
            </a:r>
            <a:r>
              <a:rPr lang="en-US" dirty="0"/>
              <a:t> к </a:t>
            </a:r>
            <a:r>
              <a:rPr lang="en-US" dirty="0" err="1"/>
              <a:t>реализации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обеспечит</a:t>
            </a:r>
            <a:r>
              <a:rPr lang="en-US" dirty="0"/>
              <a:t> </a:t>
            </a:r>
            <a:r>
              <a:rPr lang="en-US" dirty="0" err="1"/>
              <a:t>инвестору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возмещение</a:t>
            </a:r>
            <a:r>
              <a:rPr lang="en-US" dirty="0"/>
              <a:t> </a:t>
            </a:r>
            <a:r>
              <a:rPr lang="en-US" dirty="0" err="1"/>
              <a:t>вложенных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капиталов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, </a:t>
            </a:r>
            <a:r>
              <a:rPr lang="en-US" dirty="0" err="1"/>
              <a:t>обеспечивающей</a:t>
            </a:r>
            <a:r>
              <a:rPr lang="en-US" dirty="0"/>
              <a:t> </a:t>
            </a:r>
            <a:r>
              <a:rPr lang="en-US" dirty="0" err="1"/>
              <a:t>рентабельность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ниже</a:t>
            </a:r>
            <a:r>
              <a:rPr lang="en-US" dirty="0"/>
              <a:t> </a:t>
            </a:r>
            <a:r>
              <a:rPr lang="en-US" dirty="0" err="1"/>
              <a:t>желательного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инвесторов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окупаемость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в </a:t>
            </a:r>
            <a:r>
              <a:rPr lang="en-US" dirty="0" err="1"/>
              <a:t>пределах</a:t>
            </a:r>
            <a:r>
              <a:rPr lang="en-US" dirty="0"/>
              <a:t> </a:t>
            </a:r>
            <a:r>
              <a:rPr lang="en-US" dirty="0" err="1"/>
              <a:t>срока</a:t>
            </a:r>
            <a:r>
              <a:rPr lang="en-US" dirty="0"/>
              <a:t>, </a:t>
            </a:r>
            <a:r>
              <a:rPr lang="en-US" dirty="0" err="1"/>
              <a:t>приемлемого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инвестора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95" y="1932387"/>
            <a:ext cx="5312346" cy="354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229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8586" y="700585"/>
            <a:ext cx="9570942" cy="5782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Инвестиции</a:t>
            </a:r>
            <a:r>
              <a:rPr lang="en-US" dirty="0"/>
              <a:t>, </a:t>
            </a:r>
            <a:r>
              <a:rPr lang="en-US" dirty="0" err="1"/>
              <a:t>обеспечивающие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государственного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 </a:t>
            </a:r>
            <a:r>
              <a:rPr lang="en-US" dirty="0" err="1"/>
              <a:t>крупного</a:t>
            </a:r>
            <a:r>
              <a:rPr lang="en-US" dirty="0"/>
              <a:t> </a:t>
            </a:r>
            <a:r>
              <a:rPr lang="en-US" dirty="0" err="1"/>
              <a:t>заказа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6.</a:t>
            </a:r>
            <a:r>
              <a:rPr lang="ru-RU" dirty="0" smtClean="0"/>
              <a:t> </a:t>
            </a:r>
            <a:r>
              <a:rPr lang="en-US" dirty="0" err="1" smtClean="0"/>
              <a:t>Инвестиции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err="1" smtClean="0"/>
              <a:t>связанные</a:t>
            </a:r>
            <a:r>
              <a:rPr lang="en-US" dirty="0" smtClean="0"/>
              <a:t> </a:t>
            </a:r>
            <a:r>
              <a:rPr lang="en-US" dirty="0"/>
              <a:t>с </a:t>
            </a:r>
            <a:r>
              <a:rPr lang="en-US" dirty="0" err="1"/>
              <a:t>обеспечением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.</a:t>
            </a:r>
            <a:endParaRPr lang="ru-RU" b="1" dirty="0"/>
          </a:p>
          <a:p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/>
              <a:t>характеру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</a:t>
            </a:r>
            <a:r>
              <a:rPr lang="en-US" dirty="0" err="1"/>
              <a:t>инвесторов</a:t>
            </a:r>
            <a:r>
              <a:rPr lang="en-US" dirty="0"/>
              <a:t> в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проектах</a:t>
            </a:r>
            <a:r>
              <a:rPr lang="en-US" dirty="0"/>
              <a:t> </a:t>
            </a:r>
            <a:r>
              <a:rPr lang="en-US" dirty="0" err="1" smtClean="0"/>
              <a:t>различают</a:t>
            </a:r>
            <a:r>
              <a:rPr lang="en-US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1. </a:t>
            </a:r>
            <a:r>
              <a:rPr lang="ru-RU" dirty="0" err="1"/>
              <a:t>П</a:t>
            </a:r>
            <a:r>
              <a:rPr lang="en-US" dirty="0" err="1" smtClean="0"/>
              <a:t>рямые</a:t>
            </a:r>
            <a:r>
              <a:rPr lang="ru-RU" dirty="0" smtClean="0"/>
              <a:t> - </a:t>
            </a:r>
            <a:r>
              <a:rPr lang="en-US" dirty="0" err="1"/>
              <a:t>подразумевают</a:t>
            </a:r>
            <a:r>
              <a:rPr lang="en-US" dirty="0"/>
              <a:t> </a:t>
            </a:r>
            <a:r>
              <a:rPr lang="en-US" dirty="0" err="1"/>
              <a:t>непосредственное</a:t>
            </a:r>
            <a:r>
              <a:rPr lang="en-US" dirty="0"/>
              <a:t> </a:t>
            </a:r>
            <a:r>
              <a:rPr lang="en-US" dirty="0" err="1"/>
              <a:t>участие</a:t>
            </a:r>
            <a:r>
              <a:rPr lang="en-US" dirty="0"/>
              <a:t> </a:t>
            </a:r>
            <a:r>
              <a:rPr lang="en-US" dirty="0" err="1"/>
              <a:t>инвестора</a:t>
            </a:r>
            <a:r>
              <a:rPr lang="en-US" dirty="0"/>
              <a:t> в </a:t>
            </a:r>
            <a:r>
              <a:rPr lang="en-US" dirty="0" err="1"/>
              <a:t>инвестиционном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- </a:t>
            </a:r>
            <a:r>
              <a:rPr lang="en-US" dirty="0" err="1"/>
              <a:t>инвестор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определяет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организацию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 </a:t>
            </a:r>
            <a:r>
              <a:rPr lang="en-US" dirty="0" err="1"/>
              <a:t>Источниками</a:t>
            </a:r>
            <a:r>
              <a:rPr lang="en-US" dirty="0"/>
              <a:t> </a:t>
            </a:r>
            <a:r>
              <a:rPr lang="en-US" dirty="0" err="1"/>
              <a:t>финансирования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собственные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инвестора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заемные</a:t>
            </a:r>
            <a:r>
              <a:rPr lang="en-US" dirty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2. Н</a:t>
            </a:r>
            <a:r>
              <a:rPr lang="en-US" dirty="0" err="1" smtClean="0"/>
              <a:t>епрямые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косвенные</a:t>
            </a:r>
            <a:r>
              <a:rPr lang="en-US" dirty="0"/>
              <a:t>) </a:t>
            </a:r>
            <a:r>
              <a:rPr lang="ru-RU" dirty="0" smtClean="0"/>
              <a:t>- </a:t>
            </a:r>
            <a:r>
              <a:rPr lang="en-US" dirty="0" err="1"/>
              <a:t>вложение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инвесторами</a:t>
            </a:r>
            <a:r>
              <a:rPr lang="en-US" dirty="0"/>
              <a:t>, </a:t>
            </a:r>
            <a:r>
              <a:rPr lang="en-US" dirty="0" err="1"/>
              <a:t>физическими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юридическими</a:t>
            </a:r>
            <a:r>
              <a:rPr lang="en-US" dirty="0"/>
              <a:t> </a:t>
            </a:r>
            <a:r>
              <a:rPr lang="en-US" dirty="0" err="1"/>
              <a:t>лицами</a:t>
            </a:r>
            <a:r>
              <a:rPr lang="en-US" dirty="0"/>
              <a:t> в </a:t>
            </a:r>
            <a:r>
              <a:rPr lang="en-US" dirty="0" err="1"/>
              <a:t>ценные</a:t>
            </a:r>
            <a:r>
              <a:rPr lang="en-US" dirty="0"/>
              <a:t> </a:t>
            </a:r>
            <a:r>
              <a:rPr lang="en-US" dirty="0" err="1"/>
              <a:t>бумаги</a:t>
            </a:r>
            <a:r>
              <a:rPr lang="en-US" dirty="0"/>
              <a:t>, </a:t>
            </a:r>
            <a:r>
              <a:rPr lang="en-US" dirty="0" err="1"/>
              <a:t>выпускаемые</a:t>
            </a:r>
            <a:r>
              <a:rPr lang="en-US" dirty="0"/>
              <a:t> </a:t>
            </a:r>
            <a:r>
              <a:rPr lang="en-US" dirty="0" err="1"/>
              <a:t>финансовыми</a:t>
            </a:r>
            <a:r>
              <a:rPr lang="en-US" dirty="0"/>
              <a:t> </a:t>
            </a:r>
            <a:r>
              <a:rPr lang="en-US" dirty="0" err="1"/>
              <a:t>посредниками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размещают</a:t>
            </a:r>
            <a:r>
              <a:rPr lang="en-US" dirty="0"/>
              <a:t> </a:t>
            </a:r>
            <a:r>
              <a:rPr lang="en-US" dirty="0" err="1"/>
              <a:t>вложенные</a:t>
            </a:r>
            <a:r>
              <a:rPr lang="en-US" dirty="0"/>
              <a:t> </a:t>
            </a:r>
            <a:r>
              <a:rPr lang="en-US" dirty="0" err="1"/>
              <a:t>инвесторами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в </a:t>
            </a:r>
            <a:r>
              <a:rPr lang="en-US" dirty="0" err="1"/>
              <a:t>реализацию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своему</a:t>
            </a:r>
            <a:r>
              <a:rPr lang="en-US" dirty="0"/>
              <a:t> </a:t>
            </a:r>
            <a:r>
              <a:rPr lang="en-US" dirty="0" err="1"/>
              <a:t>усмотрению</a:t>
            </a:r>
            <a:r>
              <a:rPr lang="en-US" dirty="0"/>
              <a:t>, </a:t>
            </a:r>
            <a:r>
              <a:rPr lang="en-US" dirty="0" err="1"/>
              <a:t>основываясь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прогнозах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иного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01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913" y="755176"/>
            <a:ext cx="9812741" cy="5672920"/>
          </a:xfrm>
        </p:spPr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Основным документом</a:t>
            </a:r>
            <a:r>
              <a:rPr lang="ru-RU" dirty="0"/>
              <a:t>, регламентирующим оценку эффективности использования инвестиций при разработке и реализации инвестиционного проекта, являются «Методические рекомендации по оценке эффективности инвестиционных проектов», утвержденные Министерством экономики РФ, Министерством финансов РФ и Государственным комитетом РФ по строительной, архитектурной и жилищной политике № ВК 477 от  21 июня 1999 г. </a:t>
            </a:r>
          </a:p>
          <a:p>
            <a:r>
              <a:rPr lang="ru-RU" dirty="0" smtClean="0"/>
              <a:t>Оценка </a:t>
            </a:r>
            <a:r>
              <a:rPr lang="ru-RU" dirty="0"/>
              <a:t>коммерческой эффективности проекта  </a:t>
            </a:r>
            <a:r>
              <a:rPr lang="ru-RU" dirty="0" smtClean="0"/>
              <a:t>- это определение </a:t>
            </a:r>
            <a:r>
              <a:rPr lang="ru-RU" dirty="0"/>
              <a:t>соотношения финансовых затрат и результатов, обеспечивающего необходимую норму доходности для участников конкретного проекта.</a:t>
            </a:r>
          </a:p>
          <a:p>
            <a:r>
              <a:rPr lang="ru-RU" dirty="0"/>
              <a:t>Основы методологии оценке экономической эффективности инвестиционного проекта составляют следующие понятия: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 Расчетный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период</a:t>
            </a:r>
            <a:r>
              <a:rPr lang="ru-RU" dirty="0"/>
              <a:t>. Эффективность инвестиционного проекта оценивается в течение расчетного периода, охватывающего временной интервал от начала проекта до его прекращения, который принято также называть горизонтом расчета. Величина горизонта расчета принимается с учетом следующего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продолжительность</a:t>
            </a:r>
            <a:r>
              <a:rPr lang="en-US" dirty="0" smtClean="0"/>
              <a:t> </a:t>
            </a:r>
            <a:r>
              <a:rPr lang="en-US" dirty="0" err="1"/>
              <a:t>создания</a:t>
            </a:r>
            <a:r>
              <a:rPr lang="en-US" dirty="0"/>
              <a:t>, </a:t>
            </a:r>
            <a:r>
              <a:rPr lang="en-US" dirty="0" err="1"/>
              <a:t>эксплуатации</a:t>
            </a:r>
            <a:r>
              <a:rPr lang="en-US" dirty="0"/>
              <a:t> и (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необходимости</a:t>
            </a:r>
            <a:r>
              <a:rPr lang="en-US" dirty="0"/>
              <a:t>) </a:t>
            </a:r>
            <a:r>
              <a:rPr lang="en-US" dirty="0" err="1"/>
              <a:t>ликвидации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 (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67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4" y="796119"/>
            <a:ext cx="10181230" cy="5891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нормативный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службы</a:t>
            </a:r>
            <a:r>
              <a:rPr lang="en-US" dirty="0"/>
              <a:t> </a:t>
            </a:r>
            <a:r>
              <a:rPr lang="en-US" dirty="0" err="1"/>
              <a:t>основного</a:t>
            </a:r>
            <a:r>
              <a:rPr lang="en-US" dirty="0"/>
              <a:t> </a:t>
            </a:r>
            <a:r>
              <a:rPr lang="en-US" dirty="0" err="1"/>
              <a:t>технологического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достижение</a:t>
            </a:r>
            <a:r>
              <a:rPr lang="en-US" dirty="0"/>
              <a:t> </a:t>
            </a:r>
            <a:r>
              <a:rPr lang="en-US" dirty="0" err="1"/>
              <a:t>заданных</a:t>
            </a:r>
            <a:r>
              <a:rPr lang="en-US" dirty="0"/>
              <a:t> </a:t>
            </a:r>
            <a:r>
              <a:rPr lang="en-US" dirty="0" err="1"/>
              <a:t>характеристик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, </a:t>
            </a:r>
            <a:r>
              <a:rPr lang="en-US" dirty="0" err="1"/>
              <a:t>связанного</a:t>
            </a:r>
            <a:r>
              <a:rPr lang="en-US" dirty="0"/>
              <a:t> с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dirty="0" err="1"/>
              <a:t>инвестиционным</a:t>
            </a:r>
            <a:r>
              <a:rPr lang="en-US" dirty="0"/>
              <a:t> </a:t>
            </a:r>
            <a:r>
              <a:rPr lang="en-US" dirty="0" err="1"/>
              <a:t>проектом</a:t>
            </a:r>
            <a:r>
              <a:rPr lang="en-US" dirty="0"/>
              <a:t> (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и </a:t>
            </a:r>
            <a:r>
              <a:rPr lang="en-US" dirty="0" err="1"/>
              <a:t>т.д</a:t>
            </a:r>
            <a:r>
              <a:rPr lang="en-US" dirty="0"/>
              <a:t>.);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требования</a:t>
            </a:r>
            <a:r>
              <a:rPr lang="en-US" dirty="0"/>
              <a:t> и </a:t>
            </a:r>
            <a:r>
              <a:rPr lang="en-US" dirty="0" err="1"/>
              <a:t>предпочтения</a:t>
            </a:r>
            <a:r>
              <a:rPr lang="en-US" dirty="0"/>
              <a:t> </a:t>
            </a:r>
            <a:r>
              <a:rPr lang="en-US" dirty="0" err="1"/>
              <a:t>инвестора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err="1" smtClean="0"/>
              <a:t>Расчетный</a:t>
            </a:r>
            <a:r>
              <a:rPr lang="en-US" dirty="0" smtClean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разбивается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шаги</a:t>
            </a:r>
            <a:r>
              <a:rPr lang="en-US" dirty="0"/>
              <a:t> — </a:t>
            </a:r>
            <a:r>
              <a:rPr lang="en-US" dirty="0" err="1"/>
              <a:t>отрезки</a:t>
            </a:r>
            <a:r>
              <a:rPr lang="en-US" dirty="0"/>
              <a:t>, в </a:t>
            </a:r>
            <a:r>
              <a:rPr lang="en-US" dirty="0" err="1"/>
              <a:t>пределах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агрегирование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используемых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финансовых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. </a:t>
            </a:r>
            <a:r>
              <a:rPr lang="en-US" dirty="0" err="1"/>
              <a:t>Шаги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t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en-US" dirty="0" err="1"/>
              <a:t>номерами</a:t>
            </a:r>
            <a:r>
              <a:rPr lang="en-US" dirty="0"/>
              <a:t> (0, 1, ...). </a:t>
            </a:r>
            <a:r>
              <a:rPr lang="en-US" dirty="0" err="1"/>
              <a:t>Время</a:t>
            </a:r>
            <a:r>
              <a:rPr lang="en-US" dirty="0"/>
              <a:t> в </a:t>
            </a:r>
            <a:r>
              <a:rPr lang="en-US" dirty="0" err="1"/>
              <a:t>расчетном</a:t>
            </a:r>
            <a:r>
              <a:rPr lang="en-US" dirty="0"/>
              <a:t> </a:t>
            </a:r>
            <a:r>
              <a:rPr lang="en-US" dirty="0" err="1"/>
              <a:t>периоде</a:t>
            </a:r>
            <a:r>
              <a:rPr lang="en-US" dirty="0"/>
              <a:t> </a:t>
            </a:r>
            <a:r>
              <a:rPr lang="en-US" dirty="0" err="1"/>
              <a:t>измеряется</a:t>
            </a:r>
            <a:r>
              <a:rPr lang="en-US" dirty="0"/>
              <a:t> в </a:t>
            </a:r>
            <a:r>
              <a:rPr lang="en-US" dirty="0" err="1"/>
              <a:t>годах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долях</a:t>
            </a:r>
            <a:r>
              <a:rPr lang="en-US" dirty="0"/>
              <a:t> </a:t>
            </a:r>
            <a:r>
              <a:rPr lang="en-US" dirty="0" err="1"/>
              <a:t>года</a:t>
            </a:r>
            <a:r>
              <a:rPr lang="en-US" dirty="0"/>
              <a:t> (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месяц</a:t>
            </a:r>
            <a:r>
              <a:rPr lang="en-US" dirty="0"/>
              <a:t>, </a:t>
            </a:r>
            <a:r>
              <a:rPr lang="en-US" dirty="0" err="1"/>
              <a:t>квартал</a:t>
            </a:r>
            <a:r>
              <a:rPr lang="en-US" dirty="0"/>
              <a:t>) и </a:t>
            </a:r>
            <a:r>
              <a:rPr lang="en-US" dirty="0" err="1"/>
              <a:t>отсчитывается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фиксированного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to = 0, </a:t>
            </a:r>
            <a:r>
              <a:rPr lang="en-US" dirty="0" err="1"/>
              <a:t>принимаемого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базовый</a:t>
            </a:r>
            <a:r>
              <a:rPr lang="en-US" dirty="0"/>
              <a:t>. </a:t>
            </a:r>
            <a:r>
              <a:rPr lang="en-US" dirty="0" err="1"/>
              <a:t>Продолжительность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шагов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разной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Денежный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поток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зависимость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поступлений</a:t>
            </a:r>
            <a:r>
              <a:rPr lang="en-US" dirty="0"/>
              <a:t> и </a:t>
            </a:r>
            <a:r>
              <a:rPr lang="en-US" dirty="0" err="1"/>
              <a:t>платежей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порождающего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определяемая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расчетного</a:t>
            </a:r>
            <a:r>
              <a:rPr lang="en-US" dirty="0"/>
              <a:t> </a:t>
            </a:r>
            <a:r>
              <a:rPr lang="en-US" dirty="0" err="1" smtClean="0"/>
              <a:t>периода</a:t>
            </a:r>
            <a:r>
              <a:rPr lang="en-US" dirty="0" smtClean="0"/>
              <a:t>.</a:t>
            </a:r>
            <a:r>
              <a:rPr lang="ru-RU" dirty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шаге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характеризуется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притоком</a:t>
            </a:r>
            <a:r>
              <a:rPr lang="en-US" dirty="0"/>
              <a:t>, </a:t>
            </a:r>
            <a:r>
              <a:rPr lang="en-US" dirty="0" err="1"/>
              <a:t>равным</a:t>
            </a:r>
            <a:r>
              <a:rPr lang="en-US" dirty="0"/>
              <a:t> </a:t>
            </a:r>
            <a:r>
              <a:rPr lang="en-US" dirty="0" err="1"/>
              <a:t>размеру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поступлений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в </a:t>
            </a:r>
            <a:r>
              <a:rPr lang="en-US" dirty="0" err="1"/>
              <a:t>стоимостном</a:t>
            </a:r>
            <a:r>
              <a:rPr lang="en-US" dirty="0"/>
              <a:t> </a:t>
            </a:r>
            <a:r>
              <a:rPr lang="en-US" dirty="0" err="1"/>
              <a:t>выражении</a:t>
            </a:r>
            <a:r>
              <a:rPr lang="en-US" dirty="0"/>
              <a:t>)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шаге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оттоком</a:t>
            </a:r>
            <a:r>
              <a:rPr lang="en-US" dirty="0"/>
              <a:t>, </a:t>
            </a:r>
            <a:r>
              <a:rPr lang="en-US" dirty="0" err="1"/>
              <a:t>равным</a:t>
            </a:r>
            <a:r>
              <a:rPr lang="en-US" dirty="0"/>
              <a:t> </a:t>
            </a:r>
            <a:r>
              <a:rPr lang="en-US" dirty="0" err="1"/>
              <a:t>платежам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шаге</a:t>
            </a:r>
            <a:r>
              <a:rPr lang="en-US" dirty="0"/>
              <a:t> (</a:t>
            </a:r>
            <a:r>
              <a:rPr lang="en-US" dirty="0" err="1"/>
              <a:t>затратам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сальдо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активным</a:t>
            </a:r>
            <a:r>
              <a:rPr lang="en-US" dirty="0"/>
              <a:t> </a:t>
            </a:r>
            <a:r>
              <a:rPr lang="en-US" dirty="0" err="1"/>
              <a:t>балансом</a:t>
            </a:r>
            <a:r>
              <a:rPr lang="en-US" dirty="0"/>
              <a:t>, </a:t>
            </a:r>
            <a:r>
              <a:rPr lang="en-US" dirty="0" err="1"/>
              <a:t>эффектом</a:t>
            </a:r>
            <a:r>
              <a:rPr lang="en-US" dirty="0"/>
              <a:t>), </a:t>
            </a:r>
            <a:r>
              <a:rPr lang="en-US" dirty="0" err="1"/>
              <a:t>равным</a:t>
            </a:r>
            <a:r>
              <a:rPr lang="en-US" dirty="0"/>
              <a:t> </a:t>
            </a:r>
            <a:r>
              <a:rPr lang="en-US" dirty="0" err="1"/>
              <a:t>разности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притоком</a:t>
            </a:r>
            <a:r>
              <a:rPr lang="en-US" dirty="0"/>
              <a:t> и </a:t>
            </a:r>
            <a:r>
              <a:rPr lang="en-US" dirty="0" err="1"/>
              <a:t>оттоком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9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714232"/>
            <a:ext cx="10017456" cy="5823045"/>
          </a:xfrm>
        </p:spPr>
        <p:txBody>
          <a:bodyPr/>
          <a:lstStyle/>
          <a:p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обозначается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Ф(t),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относится</a:t>
            </a:r>
            <a:r>
              <a:rPr lang="en-US" dirty="0"/>
              <a:t> к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t,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Ф(m),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относится</a:t>
            </a:r>
            <a:r>
              <a:rPr lang="en-US" dirty="0"/>
              <a:t> к m-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шагу</a:t>
            </a:r>
            <a:r>
              <a:rPr lang="en-US" dirty="0"/>
              <a:t>. В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случаях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речь</a:t>
            </a:r>
            <a:r>
              <a:rPr lang="en-US" dirty="0"/>
              <a:t> </a:t>
            </a:r>
            <a:r>
              <a:rPr lang="en-US" dirty="0" err="1"/>
              <a:t>идет</a:t>
            </a:r>
            <a:r>
              <a:rPr lang="en-US" dirty="0"/>
              <a:t> о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потоках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о </a:t>
            </a:r>
            <a:r>
              <a:rPr lang="en-US" dirty="0" err="1"/>
              <a:t>какой-то</a:t>
            </a:r>
            <a:r>
              <a:rPr lang="en-US" dirty="0"/>
              <a:t> </a:t>
            </a:r>
            <a:r>
              <a:rPr lang="en-US" dirty="0" err="1"/>
              <a:t>составляющей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, </a:t>
            </a:r>
            <a:r>
              <a:rPr lang="en-US" dirty="0" err="1"/>
              <a:t>указанные</a:t>
            </a:r>
            <a:r>
              <a:rPr lang="en-US" dirty="0"/>
              <a:t> </a:t>
            </a:r>
            <a:r>
              <a:rPr lang="en-US" dirty="0" err="1"/>
              <a:t>обозначения</a:t>
            </a:r>
            <a:r>
              <a:rPr lang="en-US" dirty="0"/>
              <a:t> </a:t>
            </a:r>
            <a:r>
              <a:rPr lang="en-US" dirty="0" err="1"/>
              <a:t>дополняются</a:t>
            </a:r>
            <a:r>
              <a:rPr lang="en-US" dirty="0"/>
              <a:t> </a:t>
            </a:r>
            <a:r>
              <a:rPr lang="en-US" dirty="0" err="1"/>
              <a:t>необходимыми</a:t>
            </a:r>
            <a:r>
              <a:rPr lang="en-US" dirty="0"/>
              <a:t> </a:t>
            </a:r>
            <a:r>
              <a:rPr lang="en-US" dirty="0" err="1"/>
              <a:t>индексами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Денежный</a:t>
            </a:r>
            <a:r>
              <a:rPr lang="en-US" dirty="0"/>
              <a:t> </a:t>
            </a:r>
            <a:r>
              <a:rPr lang="en-US" dirty="0" err="1"/>
              <a:t>ноток</a:t>
            </a:r>
            <a:r>
              <a:rPr lang="en-US" dirty="0"/>
              <a:t> Ф(t),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частичных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отдельных</a:t>
            </a:r>
            <a:r>
              <a:rPr lang="en-US" dirty="0"/>
              <a:t> </a:t>
            </a:r>
            <a:r>
              <a:rPr lang="en-US" dirty="0" err="1"/>
              <a:t>видов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Фи</a:t>
            </a:r>
            <a:r>
              <a:rPr lang="en-US" dirty="0"/>
              <a:t>(t);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операционной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Фо</a:t>
            </a:r>
            <a:r>
              <a:rPr lang="en-US" dirty="0"/>
              <a:t>(t);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финансовой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/>
              <a:t>Фф</a:t>
            </a:r>
            <a:r>
              <a:rPr lang="en-US" dirty="0"/>
              <a:t>(t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инвестиционной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оттокам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 </a:t>
            </a:r>
            <a:r>
              <a:rPr lang="en-US" dirty="0" err="1"/>
              <a:t>капитальные</a:t>
            </a:r>
            <a:r>
              <a:rPr lang="en-US" dirty="0"/>
              <a:t> </a:t>
            </a:r>
            <a:r>
              <a:rPr lang="en-US" dirty="0" err="1"/>
              <a:t>вложения</a:t>
            </a:r>
            <a:r>
              <a:rPr lang="en-US" dirty="0"/>
              <a:t>,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пусконаладочные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, </a:t>
            </a:r>
            <a:r>
              <a:rPr lang="en-US" dirty="0" err="1"/>
              <a:t>ликвидационные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в </a:t>
            </a:r>
            <a:r>
              <a:rPr lang="en-US" dirty="0" err="1"/>
              <a:t>конце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увеличение</a:t>
            </a:r>
            <a:r>
              <a:rPr lang="en-US" dirty="0"/>
              <a:t> </a:t>
            </a:r>
            <a:r>
              <a:rPr lang="en-US" dirty="0" err="1"/>
              <a:t>оборотного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 и </a:t>
            </a:r>
            <a:r>
              <a:rPr lang="en-US" dirty="0" err="1"/>
              <a:t>средства</a:t>
            </a:r>
            <a:r>
              <a:rPr lang="en-US" dirty="0"/>
              <a:t>, </a:t>
            </a:r>
            <a:r>
              <a:rPr lang="en-US" dirty="0" err="1"/>
              <a:t>вложенные</a:t>
            </a:r>
            <a:r>
              <a:rPr lang="en-US" dirty="0"/>
              <a:t> в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/>
              <a:t>фонды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притокам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 </a:t>
            </a:r>
            <a:r>
              <a:rPr lang="en-US" dirty="0" err="1"/>
              <a:t>продажа</a:t>
            </a:r>
            <a:r>
              <a:rPr lang="en-US" dirty="0"/>
              <a:t> </a:t>
            </a:r>
            <a:r>
              <a:rPr lang="en-US" dirty="0" err="1"/>
              <a:t>активов</a:t>
            </a:r>
            <a:r>
              <a:rPr lang="en-US" dirty="0"/>
              <a:t> (</a:t>
            </a:r>
            <a:r>
              <a:rPr lang="en-US" dirty="0" err="1"/>
              <a:t>возможно</a:t>
            </a:r>
            <a:r>
              <a:rPr lang="en-US" dirty="0"/>
              <a:t>, </a:t>
            </a:r>
            <a:r>
              <a:rPr lang="en-US" dirty="0" err="1"/>
              <a:t>условная</a:t>
            </a:r>
            <a:r>
              <a:rPr lang="en-US" dirty="0"/>
              <a:t>) в </a:t>
            </a:r>
            <a:r>
              <a:rPr lang="en-US" dirty="0" err="1"/>
              <a:t>течение</a:t>
            </a:r>
            <a:r>
              <a:rPr lang="en-US" dirty="0"/>
              <a:t> и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окончании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поступления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уменьшения</a:t>
            </a:r>
            <a:r>
              <a:rPr lang="en-US" dirty="0"/>
              <a:t> </a:t>
            </a:r>
            <a:r>
              <a:rPr lang="en-US" dirty="0" err="1"/>
              <a:t>оборотного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01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845" y="809766"/>
            <a:ext cx="10112991" cy="5727511"/>
          </a:xfrm>
        </p:spPr>
        <p:txBody>
          <a:bodyPr/>
          <a:lstStyle/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операционной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оттокам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 </a:t>
            </a:r>
            <a:r>
              <a:rPr lang="en-US" dirty="0" err="1"/>
              <a:t>производственные</a:t>
            </a:r>
            <a:r>
              <a:rPr lang="en-US" dirty="0"/>
              <a:t> </a:t>
            </a:r>
            <a:r>
              <a:rPr lang="en-US" dirty="0" err="1"/>
              <a:t>издержки</a:t>
            </a:r>
            <a:r>
              <a:rPr lang="en-US" dirty="0"/>
              <a:t>, </a:t>
            </a:r>
            <a:r>
              <a:rPr lang="en-US" dirty="0" err="1"/>
              <a:t>налоги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притокам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 </a:t>
            </a:r>
            <a:r>
              <a:rPr lang="en-US" dirty="0" err="1"/>
              <a:t>выручка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прочие</a:t>
            </a:r>
            <a:r>
              <a:rPr lang="en-US" dirty="0"/>
              <a:t> и </a:t>
            </a:r>
            <a:r>
              <a:rPr lang="en-US" dirty="0" err="1"/>
              <a:t>внереализационные</a:t>
            </a:r>
            <a:r>
              <a:rPr lang="en-US" dirty="0"/>
              <a:t> </a:t>
            </a:r>
            <a:r>
              <a:rPr lang="en-US" dirty="0" err="1"/>
              <a:t>доходы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</a:t>
            </a:r>
            <a:r>
              <a:rPr lang="en-US" dirty="0" err="1"/>
              <a:t>поступления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</a:t>
            </a:r>
            <a:r>
              <a:rPr lang="en-US" dirty="0" err="1"/>
              <a:t>вложенных</a:t>
            </a:r>
            <a:r>
              <a:rPr lang="en-US" dirty="0"/>
              <a:t> в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 smtClean="0"/>
              <a:t>фонды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к</a:t>
            </a:r>
            <a:r>
              <a:rPr lang="en-US" dirty="0" smtClean="0"/>
              <a:t> </a:t>
            </a:r>
            <a:r>
              <a:rPr lang="en-US" dirty="0" err="1"/>
              <a:t>финансовой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</a:t>
            </a:r>
            <a:r>
              <a:rPr lang="en-US" dirty="0" err="1" smtClean="0"/>
              <a:t>относятся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средствами</a:t>
            </a:r>
            <a:r>
              <a:rPr lang="en-US" dirty="0"/>
              <a:t>, </a:t>
            </a:r>
            <a:r>
              <a:rPr lang="en-US" dirty="0" err="1"/>
              <a:t>внешними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отношению</a:t>
            </a:r>
            <a:r>
              <a:rPr lang="en-US" dirty="0"/>
              <a:t> к ИП,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поступающими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осуществления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состоят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собственного</a:t>
            </a:r>
            <a:r>
              <a:rPr lang="en-US" dirty="0"/>
              <a:t> (</a:t>
            </a:r>
            <a:r>
              <a:rPr lang="en-US" dirty="0" err="1"/>
              <a:t>акционерного</a:t>
            </a:r>
            <a:r>
              <a:rPr lang="en-US" dirty="0"/>
              <a:t>) </a:t>
            </a:r>
            <a:r>
              <a:rPr lang="en-US" dirty="0" err="1"/>
              <a:t>капитала</a:t>
            </a:r>
            <a:r>
              <a:rPr lang="en-US" dirty="0"/>
              <a:t> </a:t>
            </a:r>
            <a:r>
              <a:rPr lang="en-US" dirty="0" err="1"/>
              <a:t>фирмы</a:t>
            </a:r>
            <a:r>
              <a:rPr lang="en-US" dirty="0"/>
              <a:t> и </a:t>
            </a:r>
            <a:r>
              <a:rPr lang="en-US" dirty="0" err="1"/>
              <a:t>привлеченных</a:t>
            </a:r>
            <a:r>
              <a:rPr lang="en-US" dirty="0"/>
              <a:t> </a:t>
            </a:r>
            <a:r>
              <a:rPr lang="en-US" dirty="0" err="1" smtClean="0"/>
              <a:t>средств</a:t>
            </a:r>
            <a:r>
              <a:rPr lang="ru-RU" dirty="0" smtClean="0"/>
              <a:t>.</a:t>
            </a:r>
          </a:p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финансовой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оттокам</a:t>
            </a:r>
            <a:r>
              <a:rPr lang="en-US" dirty="0"/>
              <a:t> -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возврат</a:t>
            </a:r>
            <a:r>
              <a:rPr lang="en-US" dirty="0"/>
              <a:t> и </a:t>
            </a:r>
            <a:r>
              <a:rPr lang="en-US" dirty="0" err="1"/>
              <a:t>обслуживание</a:t>
            </a:r>
            <a:r>
              <a:rPr lang="en-US" dirty="0"/>
              <a:t> </a:t>
            </a:r>
            <a:r>
              <a:rPr lang="en-US" dirty="0" err="1"/>
              <a:t>займов</a:t>
            </a:r>
            <a:r>
              <a:rPr lang="en-US" dirty="0"/>
              <a:t> и </a:t>
            </a:r>
            <a:r>
              <a:rPr lang="en-US" dirty="0" err="1"/>
              <a:t>выпущенных</a:t>
            </a:r>
            <a:r>
              <a:rPr lang="en-US" dirty="0"/>
              <a:t> </a:t>
            </a:r>
            <a:r>
              <a:rPr lang="en-US" dirty="0" err="1"/>
              <a:t>предприятием</a:t>
            </a:r>
            <a:r>
              <a:rPr lang="en-US" dirty="0"/>
              <a:t> </a:t>
            </a:r>
            <a:r>
              <a:rPr lang="en-US" dirty="0" err="1"/>
              <a:t>долговых</a:t>
            </a:r>
            <a:r>
              <a:rPr lang="en-US" dirty="0"/>
              <a:t> </a:t>
            </a:r>
            <a:r>
              <a:rPr lang="en-US" dirty="0" err="1"/>
              <a:t>ценных</a:t>
            </a:r>
            <a:r>
              <a:rPr lang="en-US" dirty="0"/>
              <a:t> </a:t>
            </a:r>
            <a:r>
              <a:rPr lang="en-US" dirty="0" err="1"/>
              <a:t>бумаг</a:t>
            </a:r>
            <a:r>
              <a:rPr lang="en-US" dirty="0"/>
              <a:t> (в </a:t>
            </a:r>
            <a:r>
              <a:rPr lang="en-US" dirty="0" err="1"/>
              <a:t>полном</a:t>
            </a:r>
            <a:r>
              <a:rPr lang="en-US" dirty="0"/>
              <a:t> </a:t>
            </a:r>
            <a:r>
              <a:rPr lang="en-US" dirty="0" err="1"/>
              <a:t>объеме</a:t>
            </a:r>
            <a:r>
              <a:rPr lang="en-US" dirty="0"/>
              <a:t> </a:t>
            </a:r>
            <a:r>
              <a:rPr lang="en-US" dirty="0" err="1"/>
              <a:t>независимо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включены</a:t>
            </a:r>
            <a:r>
              <a:rPr lang="en-US" dirty="0"/>
              <a:t> в </a:t>
            </a:r>
            <a:r>
              <a:rPr lang="en-US" dirty="0" err="1"/>
              <a:t>притоки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в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/>
              <a:t>фонды</a:t>
            </a:r>
            <a:r>
              <a:rPr lang="en-US" dirty="0"/>
              <a:t>),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необходимости</a:t>
            </a:r>
            <a:r>
              <a:rPr lang="en-US" dirty="0"/>
              <a:t> -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выплату</a:t>
            </a:r>
            <a:r>
              <a:rPr lang="en-US" dirty="0"/>
              <a:t> </a:t>
            </a:r>
            <a:r>
              <a:rPr lang="en-US" dirty="0" err="1"/>
              <a:t>дивидендов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акциям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/>
              <a:t>к </a:t>
            </a:r>
            <a:r>
              <a:rPr lang="en-US" dirty="0" err="1"/>
              <a:t>притокам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 </a:t>
            </a:r>
            <a:r>
              <a:rPr lang="en-US" dirty="0" err="1"/>
              <a:t>вложения</a:t>
            </a:r>
            <a:r>
              <a:rPr lang="en-US" dirty="0"/>
              <a:t> </a:t>
            </a:r>
            <a:r>
              <a:rPr lang="en-US" dirty="0" err="1"/>
              <a:t>собственного</a:t>
            </a:r>
            <a:r>
              <a:rPr lang="en-US" dirty="0"/>
              <a:t> (</a:t>
            </a:r>
            <a:r>
              <a:rPr lang="en-US" dirty="0" err="1"/>
              <a:t>акционерного</a:t>
            </a:r>
            <a:r>
              <a:rPr lang="en-US" dirty="0"/>
              <a:t>) </a:t>
            </a:r>
            <a:r>
              <a:rPr lang="en-US" dirty="0" err="1"/>
              <a:t>капитала</a:t>
            </a:r>
            <a:r>
              <a:rPr lang="en-US" dirty="0"/>
              <a:t> и </a:t>
            </a:r>
            <a:r>
              <a:rPr lang="en-US" dirty="0" err="1"/>
              <a:t>привлеченных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: </a:t>
            </a:r>
            <a:r>
              <a:rPr lang="en-US" dirty="0" err="1"/>
              <a:t>субсидий</a:t>
            </a:r>
            <a:r>
              <a:rPr lang="en-US" dirty="0"/>
              <a:t> и </a:t>
            </a:r>
            <a:r>
              <a:rPr lang="en-US" dirty="0" err="1"/>
              <a:t>дотаций</a:t>
            </a:r>
            <a:r>
              <a:rPr lang="en-US" dirty="0"/>
              <a:t>, </a:t>
            </a:r>
            <a:r>
              <a:rPr lang="en-US" dirty="0" err="1"/>
              <a:t>заемных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выпуска</a:t>
            </a:r>
            <a:r>
              <a:rPr lang="en-US" dirty="0"/>
              <a:t> </a:t>
            </a:r>
            <a:r>
              <a:rPr lang="en-US" dirty="0" err="1"/>
              <a:t>предприятием</a:t>
            </a:r>
            <a:r>
              <a:rPr lang="en-US" dirty="0"/>
              <a:t> </a:t>
            </a:r>
            <a:r>
              <a:rPr lang="en-US" dirty="0" err="1"/>
              <a:t>собственных</a:t>
            </a:r>
            <a:r>
              <a:rPr lang="en-US" dirty="0"/>
              <a:t> </a:t>
            </a:r>
            <a:r>
              <a:rPr lang="en-US" dirty="0" err="1"/>
              <a:t>долговых</a:t>
            </a:r>
            <a:r>
              <a:rPr lang="en-US" dirty="0"/>
              <a:t> </a:t>
            </a:r>
            <a:r>
              <a:rPr lang="en-US" dirty="0" err="1"/>
              <a:t>ценных</a:t>
            </a:r>
            <a:r>
              <a:rPr lang="en-US" dirty="0"/>
              <a:t> </a:t>
            </a:r>
            <a:r>
              <a:rPr lang="en-US" dirty="0" err="1"/>
              <a:t>бумаг</a:t>
            </a:r>
            <a:r>
              <a:rPr lang="en-US" dirty="0"/>
              <a:t>.;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02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80" y="782470"/>
            <a:ext cx="10031104" cy="57138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Денежные</a:t>
            </a:r>
            <a:r>
              <a:rPr lang="en-US" dirty="0"/>
              <a:t> </a:t>
            </a:r>
            <a:r>
              <a:rPr lang="en-US" dirty="0" err="1"/>
              <a:t>потоки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выражаться</a:t>
            </a:r>
            <a:r>
              <a:rPr lang="en-US" dirty="0"/>
              <a:t> в </a:t>
            </a:r>
            <a:r>
              <a:rPr lang="en-US" dirty="0" err="1"/>
              <a:t>текущих</a:t>
            </a:r>
            <a:r>
              <a:rPr lang="en-US" dirty="0"/>
              <a:t>, </a:t>
            </a:r>
            <a:r>
              <a:rPr lang="en-US" dirty="0" err="1"/>
              <a:t>прогнозных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деф-лированных</a:t>
            </a:r>
            <a:r>
              <a:rPr lang="en-US" dirty="0"/>
              <a:t> </a:t>
            </a:r>
            <a:r>
              <a:rPr lang="en-US" dirty="0" err="1"/>
              <a:t>ценах</a:t>
            </a:r>
            <a:r>
              <a:rPr lang="en-US" dirty="0"/>
              <a:t> в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в </a:t>
            </a:r>
            <a:r>
              <a:rPr lang="en-US" dirty="0" err="1"/>
              <a:t>каких</a:t>
            </a:r>
            <a:r>
              <a:rPr lang="en-US" dirty="0"/>
              <a:t> </a:t>
            </a:r>
            <a:r>
              <a:rPr lang="en-US" dirty="0" err="1"/>
              <a:t>ценах</a:t>
            </a:r>
            <a:r>
              <a:rPr lang="en-US" dirty="0"/>
              <a:t> </a:t>
            </a:r>
            <a:r>
              <a:rPr lang="en-US" dirty="0" err="1"/>
              <a:t>отражены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/>
              <a:t>шаге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притоки</a:t>
            </a:r>
            <a:r>
              <a:rPr lang="en-US" dirty="0"/>
              <a:t> и </a:t>
            </a:r>
            <a:r>
              <a:rPr lang="en-US" dirty="0" err="1" smtClean="0"/>
              <a:t>оттоки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   1. </a:t>
            </a:r>
            <a:r>
              <a:rPr lang="en-US" dirty="0" err="1" smtClean="0"/>
              <a:t>Текущ</a:t>
            </a:r>
            <a:r>
              <a:rPr lang="ru-RU" dirty="0" err="1" smtClean="0"/>
              <a:t>ие</a:t>
            </a:r>
            <a:r>
              <a:rPr lang="en-US" dirty="0" smtClean="0"/>
              <a:t> </a:t>
            </a:r>
            <a:r>
              <a:rPr lang="ru-RU" dirty="0" smtClean="0"/>
              <a:t>цены – </a:t>
            </a:r>
            <a:r>
              <a:rPr lang="en-US" dirty="0" smtClean="0"/>
              <a:t> </a:t>
            </a:r>
            <a:r>
              <a:rPr lang="en-US" dirty="0" err="1"/>
              <a:t>цены</a:t>
            </a:r>
            <a:r>
              <a:rPr lang="en-US" dirty="0"/>
              <a:t>, </a:t>
            </a:r>
            <a:r>
              <a:rPr lang="en-US" dirty="0" err="1"/>
              <a:t>заложенные</a:t>
            </a:r>
            <a:r>
              <a:rPr lang="en-US" dirty="0"/>
              <a:t> в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учета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2. </a:t>
            </a:r>
            <a:r>
              <a:rPr lang="en-US" dirty="0" err="1" smtClean="0"/>
              <a:t>Прогнозны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/>
              <a:t>цены</a:t>
            </a:r>
            <a:r>
              <a:rPr lang="en-US" dirty="0"/>
              <a:t>, </a:t>
            </a:r>
            <a:r>
              <a:rPr lang="en-US" dirty="0" err="1"/>
              <a:t>ожидаемые</a:t>
            </a:r>
            <a:r>
              <a:rPr lang="en-US" dirty="0"/>
              <a:t> (с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/>
              <a:t>)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будущих</a:t>
            </a:r>
            <a:r>
              <a:rPr lang="en-US" dirty="0"/>
              <a:t> </a:t>
            </a:r>
            <a:r>
              <a:rPr lang="en-US" dirty="0" err="1"/>
              <a:t>шагах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3. </a:t>
            </a:r>
            <a:r>
              <a:rPr lang="en-US" dirty="0" err="1" smtClean="0"/>
              <a:t>Дефлированн</a:t>
            </a:r>
            <a:r>
              <a:rPr lang="ru-RU" dirty="0" err="1" smtClean="0"/>
              <a:t>ые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en-US" dirty="0" smtClean="0"/>
              <a:t> </a:t>
            </a:r>
            <a:r>
              <a:rPr lang="en-US" dirty="0" err="1"/>
              <a:t>прогнозные</a:t>
            </a:r>
            <a:r>
              <a:rPr lang="en-US" dirty="0"/>
              <a:t> </a:t>
            </a:r>
            <a:r>
              <a:rPr lang="en-US" dirty="0" err="1"/>
              <a:t>цены</a:t>
            </a:r>
            <a:r>
              <a:rPr lang="en-US" dirty="0"/>
              <a:t>, </a:t>
            </a:r>
            <a:r>
              <a:rPr lang="en-US" dirty="0" err="1"/>
              <a:t>приведенные</a:t>
            </a:r>
            <a:r>
              <a:rPr lang="en-US" dirty="0"/>
              <a:t> к </a:t>
            </a:r>
            <a:r>
              <a:rPr lang="en-US" dirty="0" err="1"/>
              <a:t>уровню</a:t>
            </a:r>
            <a:r>
              <a:rPr lang="en-US" dirty="0"/>
              <a:t> </a:t>
            </a:r>
            <a:r>
              <a:rPr lang="en-US" dirty="0" err="1"/>
              <a:t>цен</a:t>
            </a:r>
            <a:r>
              <a:rPr lang="en-US" dirty="0"/>
              <a:t> </a:t>
            </a:r>
            <a:r>
              <a:rPr lang="en-US" dirty="0" err="1"/>
              <a:t>фиксированного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деления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общий</a:t>
            </a:r>
            <a:r>
              <a:rPr lang="en-US" dirty="0"/>
              <a:t> </a:t>
            </a:r>
            <a:r>
              <a:rPr lang="en-US" dirty="0" err="1"/>
              <a:t>базисный</a:t>
            </a:r>
            <a:r>
              <a:rPr lang="en-US" dirty="0"/>
              <a:t> </a:t>
            </a:r>
            <a:r>
              <a:rPr lang="en-US" dirty="0" err="1"/>
              <a:t>индекс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Дисконтирование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денежных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потоков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dirty="0" err="1" smtClean="0"/>
              <a:t>приведение</a:t>
            </a:r>
            <a:r>
              <a:rPr lang="en-US" dirty="0" smtClean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разновременных</a:t>
            </a:r>
            <a:r>
              <a:rPr lang="en-US" dirty="0"/>
              <a:t> (</a:t>
            </a:r>
            <a:r>
              <a:rPr lang="en-US" dirty="0" err="1"/>
              <a:t>относящихся</a:t>
            </a:r>
            <a:r>
              <a:rPr lang="en-US" dirty="0"/>
              <a:t> к </a:t>
            </a:r>
            <a:r>
              <a:rPr lang="en-US" dirty="0" err="1"/>
              <a:t>различным</a:t>
            </a:r>
            <a:r>
              <a:rPr lang="en-US" dirty="0"/>
              <a:t> </a:t>
            </a:r>
            <a:r>
              <a:rPr lang="en-US" dirty="0" err="1"/>
              <a:t>шагам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) </a:t>
            </a:r>
            <a:r>
              <a:rPr lang="en-US" dirty="0" err="1"/>
              <a:t>значений</a:t>
            </a:r>
            <a:r>
              <a:rPr lang="en-US" dirty="0"/>
              <a:t> к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ценности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определенный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моментом</a:t>
            </a:r>
            <a:r>
              <a:rPr lang="en-US" dirty="0"/>
              <a:t> </a:t>
            </a:r>
            <a:r>
              <a:rPr lang="en-US" dirty="0" err="1"/>
              <a:t>приведения</a:t>
            </a:r>
            <a:r>
              <a:rPr lang="en-US" dirty="0"/>
              <a:t> и </a:t>
            </a:r>
            <a:r>
              <a:rPr lang="en-US" dirty="0" err="1"/>
              <a:t>обозначается</a:t>
            </a:r>
            <a:r>
              <a:rPr lang="en-US" dirty="0"/>
              <a:t> t°.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приведения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совпадать</a:t>
            </a:r>
            <a:r>
              <a:rPr lang="en-US" dirty="0"/>
              <a:t> с </a:t>
            </a:r>
            <a:r>
              <a:rPr lang="en-US" dirty="0" err="1"/>
              <a:t>базовым</a:t>
            </a:r>
            <a:r>
              <a:rPr lang="en-US" dirty="0"/>
              <a:t> </a:t>
            </a:r>
            <a:r>
              <a:rPr lang="en-US" dirty="0" err="1" smtClean="0"/>
              <a:t>моментом</a:t>
            </a:r>
            <a:r>
              <a:rPr lang="en-US" dirty="0" smtClean="0"/>
              <a:t>.</a:t>
            </a:r>
            <a:r>
              <a:rPr lang="ru-RU" dirty="0" smtClean="0"/>
              <a:t> П</a:t>
            </a:r>
            <a:r>
              <a:rPr lang="en-US" dirty="0" err="1" smtClean="0"/>
              <a:t>роцесс</a:t>
            </a:r>
            <a:r>
              <a:rPr lang="en-US" dirty="0" smtClean="0"/>
              <a:t> </a:t>
            </a:r>
            <a:r>
              <a:rPr lang="en-US" dirty="0" err="1" smtClean="0"/>
              <a:t>дисконтирования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приведение</a:t>
            </a:r>
            <a:r>
              <a:rPr lang="en-US" dirty="0"/>
              <a:t> к </a:t>
            </a:r>
            <a:r>
              <a:rPr lang="en-US" dirty="0" err="1"/>
              <a:t>текущему</a:t>
            </a:r>
            <a:r>
              <a:rPr lang="en-US" dirty="0"/>
              <a:t>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получаемых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и </a:t>
            </a:r>
            <a:r>
              <a:rPr lang="en-US" dirty="0" err="1"/>
              <a:t>производимых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в </a:t>
            </a:r>
            <a:r>
              <a:rPr lang="en-US" dirty="0" err="1"/>
              <a:t>будущем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Дисконтирование</a:t>
            </a:r>
            <a:r>
              <a:rPr lang="en-US" dirty="0"/>
              <a:t> </a:t>
            </a:r>
            <a:r>
              <a:rPr lang="en-US" dirty="0" err="1"/>
              <a:t>применяется</a:t>
            </a:r>
            <a:r>
              <a:rPr lang="en-US" dirty="0"/>
              <a:t> к </a:t>
            </a:r>
            <a:r>
              <a:rPr lang="en-US" dirty="0" err="1"/>
              <a:t>денежным</a:t>
            </a:r>
            <a:r>
              <a:rPr lang="en-US" dirty="0"/>
              <a:t> </a:t>
            </a:r>
            <a:r>
              <a:rPr lang="en-US" dirty="0" err="1"/>
              <a:t>потокам</a:t>
            </a:r>
            <a:r>
              <a:rPr lang="en-US" dirty="0"/>
              <a:t>, </a:t>
            </a:r>
            <a:r>
              <a:rPr lang="en-US" dirty="0" err="1"/>
              <a:t>выраженным</a:t>
            </a:r>
            <a:r>
              <a:rPr lang="en-US" dirty="0"/>
              <a:t> в </a:t>
            </a:r>
            <a:r>
              <a:rPr lang="en-US" dirty="0" err="1"/>
              <a:t>текущих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дефлированных</a:t>
            </a:r>
            <a:r>
              <a:rPr lang="en-US" dirty="0"/>
              <a:t> </a:t>
            </a:r>
            <a:r>
              <a:rPr lang="en-US" dirty="0" err="1"/>
              <a:t>ценах</a:t>
            </a:r>
            <a:r>
              <a:rPr lang="en-US" dirty="0"/>
              <a:t> и в </a:t>
            </a:r>
            <a:r>
              <a:rPr lang="en-US" dirty="0" err="1"/>
              <a:t>единой</a:t>
            </a:r>
            <a:r>
              <a:rPr lang="en-US" dirty="0"/>
              <a:t> </a:t>
            </a:r>
            <a:r>
              <a:rPr lang="en-US" dirty="0" err="1"/>
              <a:t>валюте</a:t>
            </a:r>
            <a:r>
              <a:rPr lang="en-US" dirty="0"/>
              <a:t>. </a:t>
            </a:r>
            <a:endParaRPr lang="ru-RU" dirty="0"/>
          </a:p>
          <a:p>
            <a:r>
              <a:rPr lang="ru-RU" dirty="0"/>
              <a:t>Основным экономическим нормативом, используемым при дисконтировании, является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норма дисконта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dirty="0"/>
              <a:t>), выражаемая в долях единиц или процентах в год.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715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3379" y="712762"/>
            <a:ext cx="10213144" cy="5673969"/>
          </a:xfrm>
        </p:spPr>
        <p:txBody>
          <a:bodyPr>
            <a:normAutofit fontScale="92500"/>
          </a:bodyPr>
          <a:lstStyle/>
          <a:p>
            <a:r>
              <a:rPr lang="ru-RU" dirty="0"/>
              <a:t>Дисконтирование денежного потока на m-м шаге осуществляется путем умножения его значения Ф(m), на коэффициент дисконтирования αm, рассчитываемый по формуле</a:t>
            </a:r>
          </a:p>
          <a:p>
            <a:r>
              <a:rPr lang="ru-RU" dirty="0"/>
              <a:t>αm,  =  </a:t>
            </a:r>
            <a:r>
              <a:rPr lang="ru-RU" dirty="0" smtClean="0"/>
              <a:t>                                                                   </a:t>
            </a:r>
            <a:r>
              <a:rPr lang="ru-RU" dirty="0"/>
              <a:t>(1)</a:t>
            </a:r>
          </a:p>
          <a:p>
            <a:pPr marL="0" indent="0">
              <a:buNone/>
            </a:pPr>
            <a:r>
              <a:rPr lang="ru-RU" dirty="0"/>
              <a:t>где:</a:t>
            </a:r>
          </a:p>
          <a:p>
            <a:pPr marL="0" indent="0">
              <a:buNone/>
            </a:pPr>
            <a:r>
              <a:rPr lang="ru-RU" dirty="0" smtClean="0"/>
              <a:t>     Ф(m</a:t>
            </a:r>
            <a:r>
              <a:rPr lang="ru-RU" dirty="0"/>
              <a:t>) - значение денежного потока на m-м шаге;</a:t>
            </a:r>
          </a:p>
          <a:p>
            <a:pPr marL="0" indent="0">
              <a:buNone/>
            </a:pPr>
            <a:r>
              <a:rPr lang="ru-RU" dirty="0" smtClean="0"/>
              <a:t>     Е </a:t>
            </a:r>
            <a:r>
              <a:rPr lang="ru-RU" dirty="0"/>
              <a:t>(i)– норма дисконта;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tm</a:t>
            </a:r>
            <a:r>
              <a:rPr lang="ru-RU" dirty="0" smtClean="0"/>
              <a:t> </a:t>
            </a:r>
            <a:r>
              <a:rPr lang="ru-RU" dirty="0"/>
              <a:t>– момент окончания m-</a:t>
            </a:r>
            <a:r>
              <a:rPr lang="ru-RU" dirty="0" err="1"/>
              <a:t>го</a:t>
            </a:r>
            <a:r>
              <a:rPr lang="ru-RU" dirty="0"/>
              <a:t> шага.</a:t>
            </a:r>
          </a:p>
          <a:p>
            <a:r>
              <a:rPr lang="ru-RU" dirty="0"/>
              <a:t>Норму дисконта (Е) можно выбирать различной для разных шагов расчета. Это может быть целесообразно в случаях переменного по времени риска, переменной по времени структуры капитала.</a:t>
            </a:r>
          </a:p>
          <a:p>
            <a:r>
              <a:rPr lang="en-US" dirty="0" err="1"/>
              <a:t>Различают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дисконта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коммерческая - используется при оценке коммерческой эффективности проекта (она определяется с учетом альтернативной эффективности использования капитала);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дисконта</a:t>
            </a:r>
            <a:r>
              <a:rPr lang="en-US" dirty="0"/>
              <a:t> </a:t>
            </a:r>
            <a:r>
              <a:rPr lang="en-US" dirty="0" err="1"/>
              <a:t>участника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- </a:t>
            </a:r>
            <a:r>
              <a:rPr lang="en-US" dirty="0" err="1"/>
              <a:t>отражает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 </a:t>
            </a:r>
            <a:r>
              <a:rPr lang="en-US" dirty="0" err="1"/>
              <a:t>предприятий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(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выбирают</a:t>
            </a:r>
            <a:r>
              <a:rPr lang="en-US" dirty="0"/>
              <a:t> </a:t>
            </a:r>
            <a:r>
              <a:rPr lang="en-US" dirty="0" err="1"/>
              <a:t>сами</a:t>
            </a:r>
            <a:r>
              <a:rPr lang="en-US" dirty="0"/>
              <a:t> </a:t>
            </a:r>
            <a:r>
              <a:rPr lang="en-US" dirty="0" err="1"/>
              <a:t>участники</a:t>
            </a:r>
            <a:r>
              <a:rPr lang="en-US" dirty="0"/>
              <a:t>);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отсутствии</a:t>
            </a:r>
            <a:r>
              <a:rPr lang="en-US" dirty="0"/>
              <a:t> </a:t>
            </a:r>
            <a:r>
              <a:rPr lang="en-US" dirty="0" err="1"/>
              <a:t>предпочтений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нее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коммерческую</a:t>
            </a:r>
            <a:r>
              <a:rPr lang="en-US" dirty="0"/>
              <a:t> </a:t>
            </a:r>
            <a:r>
              <a:rPr lang="en-US" dirty="0" err="1"/>
              <a:t>норму</a:t>
            </a:r>
            <a:r>
              <a:rPr lang="en-US" dirty="0"/>
              <a:t> </a:t>
            </a:r>
            <a:r>
              <a:rPr lang="en-US" dirty="0" err="1"/>
              <a:t>дисконта</a:t>
            </a:r>
            <a:r>
              <a:rPr lang="en-US" dirty="0"/>
              <a:t>);</a:t>
            </a:r>
            <a:endParaRPr lang="ru-RU" dirty="0"/>
          </a:p>
          <a:p>
            <a:endParaRPr lang="ru-RU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5922166"/>
              </p:ext>
            </p:extLst>
          </p:nvPr>
        </p:nvGraphicFramePr>
        <p:xfrm>
          <a:off x="3474719" y="1420837"/>
          <a:ext cx="1755857" cy="703385"/>
        </p:xfrm>
        <a:graphic>
          <a:graphicData uri="http://schemas.openxmlformats.org/presentationml/2006/ole">
            <p:oleObj spid="_x0000_s2059" name="Уравнение" r:id="rId3" imgW="106668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50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50" y="714232"/>
            <a:ext cx="9990160" cy="57138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социальная</a:t>
            </a:r>
            <a:r>
              <a:rPr lang="en-US" dirty="0"/>
              <a:t> (</a:t>
            </a:r>
            <a:r>
              <a:rPr lang="en-US" dirty="0" err="1"/>
              <a:t>общественная</a:t>
            </a:r>
            <a:r>
              <a:rPr lang="en-US" dirty="0"/>
              <a:t>) - </a:t>
            </a:r>
            <a:r>
              <a:rPr lang="en-US" dirty="0" err="1"/>
              <a:t>используется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расчетах</a:t>
            </a:r>
            <a:r>
              <a:rPr lang="en-US" dirty="0"/>
              <a:t> </a:t>
            </a:r>
            <a:r>
              <a:rPr lang="en-US" dirty="0" err="1"/>
              <a:t>социально-экономической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и </a:t>
            </a:r>
            <a:r>
              <a:rPr lang="en-US" dirty="0" err="1"/>
              <a:t>характеризует</a:t>
            </a:r>
            <a:r>
              <a:rPr lang="en-US" dirty="0"/>
              <a:t> </a:t>
            </a:r>
            <a:r>
              <a:rPr lang="en-US" dirty="0" err="1"/>
              <a:t>минимальные</a:t>
            </a:r>
            <a:r>
              <a:rPr lang="en-US" dirty="0"/>
              <a:t> </a:t>
            </a:r>
            <a:r>
              <a:rPr lang="en-US" dirty="0" err="1"/>
              <a:t>требования</a:t>
            </a:r>
            <a:r>
              <a:rPr lang="en-US" dirty="0"/>
              <a:t> </a:t>
            </a:r>
            <a:r>
              <a:rPr lang="en-US" dirty="0" err="1"/>
              <a:t>общества</a:t>
            </a:r>
            <a:r>
              <a:rPr lang="en-US" dirty="0"/>
              <a:t> к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(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считается</a:t>
            </a:r>
            <a:r>
              <a:rPr lang="en-US" dirty="0"/>
              <a:t> </a:t>
            </a:r>
            <a:r>
              <a:rPr lang="en-US" dirty="0" err="1"/>
              <a:t>национальным</a:t>
            </a:r>
            <a:r>
              <a:rPr lang="en-US" dirty="0"/>
              <a:t> </a:t>
            </a:r>
            <a:r>
              <a:rPr lang="en-US" dirty="0" err="1"/>
              <a:t>параметром</a:t>
            </a:r>
            <a:r>
              <a:rPr lang="en-US" dirty="0"/>
              <a:t> и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устанавливаться</a:t>
            </a:r>
            <a:r>
              <a:rPr lang="en-US" dirty="0"/>
              <a:t> </a:t>
            </a:r>
            <a:r>
              <a:rPr lang="en-US" dirty="0" err="1"/>
              <a:t>централизованно</a:t>
            </a:r>
            <a:r>
              <a:rPr lang="en-US" dirty="0"/>
              <a:t> </a:t>
            </a:r>
            <a:r>
              <a:rPr lang="en-US" dirty="0" err="1"/>
              <a:t>органами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народным</a:t>
            </a:r>
            <a:r>
              <a:rPr lang="en-US" dirty="0"/>
              <a:t> </a:t>
            </a:r>
            <a:r>
              <a:rPr lang="en-US" dirty="0" err="1"/>
              <a:t>хозяйством</a:t>
            </a:r>
            <a:r>
              <a:rPr lang="en-US" dirty="0"/>
              <a:t> в </a:t>
            </a:r>
            <a:r>
              <a:rPr lang="en-US" dirty="0" err="1"/>
              <a:t>увязке</a:t>
            </a:r>
            <a:r>
              <a:rPr lang="en-US" dirty="0"/>
              <a:t> с </a:t>
            </a:r>
            <a:r>
              <a:rPr lang="en-US" dirty="0" err="1"/>
              <a:t>прогнозами</a:t>
            </a:r>
            <a:r>
              <a:rPr lang="en-US" dirty="0"/>
              <a:t> </a:t>
            </a:r>
            <a:r>
              <a:rPr lang="en-US" dirty="0" err="1"/>
              <a:t>экономического</a:t>
            </a:r>
            <a:r>
              <a:rPr lang="en-US" dirty="0"/>
              <a:t> и </a:t>
            </a:r>
            <a:r>
              <a:rPr lang="en-US" dirty="0" err="1"/>
              <a:t>социального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страны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бюджетная - используется при расчетах показателей бюджетной эффективности и отражает альтернативную стоимость бюджетных средств.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устанавливают</a:t>
            </a:r>
            <a:r>
              <a:rPr lang="en-US" dirty="0"/>
              <a:t> </a:t>
            </a:r>
            <a:r>
              <a:rPr lang="en-US" dirty="0" err="1"/>
              <a:t>органы</a:t>
            </a:r>
            <a:r>
              <a:rPr lang="en-US" dirty="0"/>
              <a:t> (</a:t>
            </a:r>
            <a:r>
              <a:rPr lang="en-US" dirty="0" err="1"/>
              <a:t>федеральные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региональные</a:t>
            </a:r>
            <a:r>
              <a:rPr lang="en-US" dirty="0"/>
              <a:t>)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заданию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оценивают</a:t>
            </a:r>
            <a:r>
              <a:rPr lang="en-US" dirty="0"/>
              <a:t> </a:t>
            </a:r>
            <a:r>
              <a:rPr lang="en-US" dirty="0" err="1"/>
              <a:t>бюджетную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ИП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Основные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принципы оценки эффективности инвестиционных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проектов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Наиболее адекватной современным российским условиям методикой являются Методические рекомендации по оценке эффективности инвестиционных проектов (вторая редакция, утверждены Министерством экономики РФ, Министерством финансов РФ, Государственным комитетом РФ по строительной, архитектурной и жилищной политике № ВК 477 от 21.06.1999)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30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845" y="755177"/>
            <a:ext cx="10058400" cy="57138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Эффективность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категория</a:t>
            </a:r>
            <a:r>
              <a:rPr lang="en-US" dirty="0"/>
              <a:t>, </a:t>
            </a:r>
            <a:r>
              <a:rPr lang="en-US" dirty="0" err="1"/>
              <a:t>отражающая</a:t>
            </a:r>
            <a:r>
              <a:rPr lang="en-US" dirty="0"/>
              <a:t> </a:t>
            </a:r>
            <a:r>
              <a:rPr lang="en-US" dirty="0" err="1"/>
              <a:t>соответствие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целям</a:t>
            </a:r>
            <a:r>
              <a:rPr lang="en-US" dirty="0"/>
              <a:t> и </a:t>
            </a:r>
            <a:r>
              <a:rPr lang="en-US" dirty="0" err="1"/>
              <a:t>интересам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. В </a:t>
            </a:r>
            <a:r>
              <a:rPr lang="en-US" dirty="0" err="1"/>
              <a:t>связи</a:t>
            </a:r>
            <a:r>
              <a:rPr lang="en-US" dirty="0"/>
              <a:t> с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оценивать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в </a:t>
            </a:r>
            <a:r>
              <a:rPr lang="en-US" dirty="0" err="1"/>
              <a:t>целом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участника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Эффективность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целом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оценивается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потенциальной</a:t>
            </a:r>
            <a:r>
              <a:rPr lang="en-US" dirty="0"/>
              <a:t> </a:t>
            </a:r>
            <a:r>
              <a:rPr lang="en-US" dirty="0" err="1"/>
              <a:t>привлекательности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и </a:t>
            </a:r>
            <a:r>
              <a:rPr lang="en-US" dirty="0" err="1"/>
              <a:t>поисков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 smtClean="0"/>
              <a:t>финансирования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/>
              <a:t>включает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общественную</a:t>
            </a:r>
            <a:r>
              <a:rPr lang="en-US" dirty="0"/>
              <a:t> (</a:t>
            </a:r>
            <a:r>
              <a:rPr lang="en-US" dirty="0" err="1"/>
              <a:t>социально-экономическую</a:t>
            </a:r>
            <a:r>
              <a:rPr lang="en-US" dirty="0"/>
              <a:t>)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коммерческую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Эффективность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участия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проекте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определяется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реализуемости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и </a:t>
            </a:r>
            <a:r>
              <a:rPr lang="en-US" dirty="0" err="1"/>
              <a:t>заинтересованности</a:t>
            </a:r>
            <a:r>
              <a:rPr lang="en-US" dirty="0"/>
              <a:t> в </a:t>
            </a:r>
            <a:r>
              <a:rPr lang="en-US" dirty="0" err="1"/>
              <a:t>нем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и </a:t>
            </a:r>
            <a:r>
              <a:rPr lang="en-US" dirty="0" err="1"/>
              <a:t>включает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</a:t>
            </a:r>
            <a:r>
              <a:rPr lang="en-US" dirty="0" err="1"/>
              <a:t>предприятий</a:t>
            </a:r>
            <a:r>
              <a:rPr lang="en-US" dirty="0"/>
              <a:t> и </a:t>
            </a:r>
            <a:r>
              <a:rPr lang="en-US" dirty="0" err="1"/>
              <a:t>организаций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инвестирования</a:t>
            </a:r>
            <a:r>
              <a:rPr lang="en-US" dirty="0"/>
              <a:t> в </a:t>
            </a:r>
            <a:r>
              <a:rPr lang="en-US" dirty="0" err="1"/>
              <a:t>проект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 </a:t>
            </a:r>
            <a:r>
              <a:rPr lang="en-US" dirty="0" err="1"/>
              <a:t>структур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высокого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,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региональную</a:t>
            </a:r>
            <a:r>
              <a:rPr lang="en-US" dirty="0"/>
              <a:t> и </a:t>
            </a:r>
            <a:r>
              <a:rPr lang="en-US" dirty="0" err="1"/>
              <a:t>народнохозяйственную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отраслевую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бюджетную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9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700584"/>
            <a:ext cx="10194878" cy="5809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Основные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принципы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оценки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эффективности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1. Рассмотрение </a:t>
            </a:r>
            <a:r>
              <a:rPr lang="ru-RU" dirty="0"/>
              <a:t>проекта на </a:t>
            </a:r>
            <a:r>
              <a:rPr lang="en-US" dirty="0" err="1"/>
              <a:t>протяжении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жизненного</a:t>
            </a:r>
            <a:r>
              <a:rPr lang="en-US" dirty="0"/>
              <a:t> </a:t>
            </a:r>
            <a:r>
              <a:rPr lang="en-US" dirty="0" err="1"/>
              <a:t>цикла</a:t>
            </a:r>
            <a:r>
              <a:rPr lang="en-US" dirty="0"/>
              <a:t> (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осуществляться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разработке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предложения</a:t>
            </a:r>
            <a:r>
              <a:rPr lang="en-US" dirty="0"/>
              <a:t>, </a:t>
            </a:r>
            <a:r>
              <a:rPr lang="en-US" dirty="0" err="1"/>
              <a:t>обоснования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, ТЭО </a:t>
            </a:r>
            <a:r>
              <a:rPr lang="en-US" dirty="0" err="1"/>
              <a:t>проекта</a:t>
            </a:r>
            <a:r>
              <a:rPr lang="en-US" dirty="0"/>
              <a:t> и в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в </a:t>
            </a:r>
            <a:r>
              <a:rPr lang="en-US" dirty="0" err="1"/>
              <a:t>виде</a:t>
            </a:r>
            <a:r>
              <a:rPr lang="en-US" dirty="0"/>
              <a:t> </a:t>
            </a:r>
            <a:r>
              <a:rPr lang="en-US" dirty="0" err="1"/>
              <a:t>экономического</a:t>
            </a:r>
            <a:r>
              <a:rPr lang="en-US" dirty="0"/>
              <a:t> </a:t>
            </a:r>
            <a:r>
              <a:rPr lang="en-US" dirty="0" err="1"/>
              <a:t>мониторинга</a:t>
            </a:r>
            <a:r>
              <a:rPr lang="en-US" dirty="0"/>
              <a:t>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стоимостью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2. М</a:t>
            </a:r>
            <a:r>
              <a:rPr lang="en-US" dirty="0" err="1" smtClean="0"/>
              <a:t>оделирование</a:t>
            </a:r>
            <a:r>
              <a:rPr lang="en-US" dirty="0" smtClean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3. С</a:t>
            </a:r>
            <a:r>
              <a:rPr lang="en-US" dirty="0" err="1" smtClean="0"/>
              <a:t>опоставимость</a:t>
            </a:r>
            <a:r>
              <a:rPr lang="en-US" dirty="0" smtClean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3. П</a:t>
            </a:r>
            <a:r>
              <a:rPr lang="en-US" dirty="0" err="1" smtClean="0"/>
              <a:t>ринцип</a:t>
            </a:r>
            <a:r>
              <a:rPr lang="en-US" dirty="0" smtClean="0"/>
              <a:t> </a:t>
            </a:r>
            <a:r>
              <a:rPr lang="en-US" dirty="0" err="1"/>
              <a:t>положительности</a:t>
            </a:r>
            <a:r>
              <a:rPr lang="en-US" dirty="0"/>
              <a:t> и </a:t>
            </a:r>
            <a:r>
              <a:rPr lang="en-US" dirty="0" err="1"/>
              <a:t>максимума</a:t>
            </a:r>
            <a:r>
              <a:rPr lang="en-US" dirty="0"/>
              <a:t> </a:t>
            </a:r>
            <a:r>
              <a:rPr lang="en-US" dirty="0" err="1"/>
              <a:t>эффекта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4.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фактора</a:t>
            </a:r>
            <a:r>
              <a:rPr lang="en-US" dirty="0"/>
              <a:t> </a:t>
            </a:r>
            <a:r>
              <a:rPr lang="en-US" dirty="0" err="1" smtClean="0"/>
              <a:t>времени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5.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предстоящих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и </a:t>
            </a:r>
            <a:r>
              <a:rPr lang="en-US" dirty="0" err="1" smtClean="0"/>
              <a:t>поступлений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6. У</a:t>
            </a:r>
            <a:r>
              <a:rPr lang="en-US" dirty="0" err="1" smtClean="0"/>
              <a:t>равнение</a:t>
            </a:r>
            <a:r>
              <a:rPr lang="en-US" dirty="0" smtClean="0"/>
              <a:t> </a:t>
            </a:r>
            <a:r>
              <a:rPr lang="en-US" dirty="0" err="1"/>
              <a:t>состояний</a:t>
            </a:r>
            <a:r>
              <a:rPr lang="en-US" dirty="0"/>
              <a:t> «с </a:t>
            </a:r>
            <a:r>
              <a:rPr lang="en-US" dirty="0" err="1"/>
              <a:t>проектом</a:t>
            </a:r>
            <a:r>
              <a:rPr lang="en-US" dirty="0"/>
              <a:t>» и «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 smtClean="0"/>
              <a:t>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7.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существенных</a:t>
            </a:r>
            <a:r>
              <a:rPr lang="en-US" dirty="0"/>
              <a:t> </a:t>
            </a:r>
            <a:r>
              <a:rPr lang="en-US" dirty="0" err="1"/>
              <a:t>последствий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8.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наличия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9. М</a:t>
            </a:r>
            <a:r>
              <a:rPr lang="en-US" dirty="0" err="1" smtClean="0"/>
              <a:t>ногоэтапность</a:t>
            </a:r>
            <a:r>
              <a:rPr lang="en-US" dirty="0" smtClean="0"/>
              <a:t> </a:t>
            </a:r>
            <a:r>
              <a:rPr lang="en-US" dirty="0" err="1"/>
              <a:t>оценки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10.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влияния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потребности</a:t>
            </a:r>
            <a:r>
              <a:rPr lang="en-US" dirty="0"/>
              <a:t> в </a:t>
            </a:r>
            <a:r>
              <a:rPr lang="en-US" dirty="0" err="1"/>
              <a:t>оборотном</a:t>
            </a:r>
            <a:r>
              <a:rPr lang="en-US" dirty="0"/>
              <a:t> </a:t>
            </a:r>
            <a:r>
              <a:rPr lang="en-US" dirty="0" err="1" smtClean="0"/>
              <a:t>капитале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11. У</a:t>
            </a:r>
            <a:r>
              <a:rPr lang="en-US" dirty="0" err="1" smtClean="0"/>
              <a:t>чет</a:t>
            </a:r>
            <a:r>
              <a:rPr lang="en-US" dirty="0" smtClean="0"/>
              <a:t> </a:t>
            </a:r>
            <a:r>
              <a:rPr lang="en-US" dirty="0" err="1"/>
              <a:t>влияния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/>
              <a:t> и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использования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валют</a:t>
            </a:r>
            <a:r>
              <a:rPr lang="en-US" dirty="0"/>
              <a:t> (</a:t>
            </a:r>
            <a:r>
              <a:rPr lang="en-US" dirty="0" err="1"/>
              <a:t>многовалютность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12. Учет </a:t>
            </a:r>
            <a:r>
              <a:rPr lang="ru-RU" dirty="0"/>
              <a:t>(в количественной форме) влияния неопределенности и риска, сопровождающих реализацию проекта.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83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20222" y="686937"/>
            <a:ext cx="3593224" cy="5920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ТЕМА: Общая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схема оценки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эффективности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ЭТАП 1</a:t>
            </a:r>
            <a:r>
              <a:rPr lang="ru-RU" dirty="0"/>
              <a:t> </a:t>
            </a:r>
            <a:r>
              <a:rPr lang="ru-RU" dirty="0" smtClean="0"/>
              <a:t>– 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экспертная оценка </a:t>
            </a:r>
            <a:r>
              <a:rPr lang="ru-RU" dirty="0"/>
              <a:t>общественной значимости проекта. </a:t>
            </a:r>
            <a:endParaRPr lang="ru-RU" dirty="0" smtClean="0"/>
          </a:p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ЭТАП 2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dirty="0" err="1" smtClean="0"/>
              <a:t>рассч</a:t>
            </a:r>
            <a:r>
              <a:rPr lang="ru-RU" dirty="0" err="1" smtClean="0"/>
              <a:t>ет</a:t>
            </a:r>
            <a:r>
              <a:rPr lang="ru-RU" dirty="0" smtClean="0"/>
              <a:t> </a:t>
            </a:r>
            <a:r>
              <a:rPr lang="en-US" dirty="0" err="1" smtClean="0"/>
              <a:t>показател</a:t>
            </a:r>
            <a:r>
              <a:rPr lang="ru-RU" dirty="0" smtClean="0"/>
              <a:t>ей</a:t>
            </a:r>
            <a:r>
              <a:rPr lang="en-US" dirty="0" smtClean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в </a:t>
            </a:r>
            <a:r>
              <a:rPr lang="en-US" dirty="0" err="1"/>
              <a:t>целом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ЭТАП 3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выработки</a:t>
            </a:r>
            <a:r>
              <a:rPr lang="en-US" dirty="0"/>
              <a:t> </a:t>
            </a:r>
            <a:r>
              <a:rPr lang="en-US" dirty="0" err="1"/>
              <a:t>схемы</a:t>
            </a:r>
            <a:r>
              <a:rPr lang="en-US" dirty="0"/>
              <a:t> </a:t>
            </a:r>
            <a:r>
              <a:rPr lang="en-US" dirty="0" err="1" smtClean="0"/>
              <a:t>финансирования</a:t>
            </a:r>
            <a:r>
              <a:rPr lang="ru-RU" dirty="0"/>
              <a:t>;</a:t>
            </a:r>
            <a:r>
              <a:rPr lang="en-US" dirty="0" smtClean="0"/>
              <a:t> </a:t>
            </a:r>
            <a:r>
              <a:rPr lang="en-US" dirty="0" err="1"/>
              <a:t>уточняется</a:t>
            </a:r>
            <a:r>
              <a:rPr lang="en-US" dirty="0"/>
              <a:t> </a:t>
            </a:r>
            <a:r>
              <a:rPr lang="en-US" dirty="0" err="1"/>
              <a:t>состав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, и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en-US" dirty="0" err="1"/>
              <a:t>финансовая</a:t>
            </a:r>
            <a:r>
              <a:rPr lang="en-US" dirty="0"/>
              <a:t> </a:t>
            </a:r>
            <a:r>
              <a:rPr lang="en-US" dirty="0" err="1"/>
              <a:t>реализуемость</a:t>
            </a:r>
            <a:r>
              <a:rPr lang="en-US" dirty="0"/>
              <a:t> и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участия</a:t>
            </a:r>
            <a:r>
              <a:rPr lang="en-US" dirty="0"/>
              <a:t> в </a:t>
            </a:r>
            <a:r>
              <a:rPr lang="en-US" dirty="0" err="1"/>
              <a:t>проекте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5336275" y="0"/>
            <a:ext cx="5854889" cy="6985256"/>
            <a:chOff x="2465" y="3554"/>
            <a:chExt cx="8761" cy="13432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5" y="3974"/>
              <a:ext cx="8727" cy="1228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468" y="3554"/>
              <a:ext cx="4758" cy="21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138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727881"/>
            <a:ext cx="9880979" cy="5945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Значение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инвестиций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err="1" smtClean="0"/>
              <a:t>Значение</a:t>
            </a:r>
            <a:r>
              <a:rPr lang="en-US" dirty="0" smtClean="0"/>
              <a:t> </a:t>
            </a:r>
            <a:r>
              <a:rPr lang="en-US" dirty="0" err="1"/>
              <a:t>инвестиций</a:t>
            </a:r>
            <a:r>
              <a:rPr lang="en-US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в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реализация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необходимым</a:t>
            </a:r>
            <a:r>
              <a:rPr lang="en-US" dirty="0"/>
              <a:t> </a:t>
            </a:r>
            <a:r>
              <a:rPr lang="en-US" dirty="0" err="1"/>
              <a:t>условием</a:t>
            </a:r>
            <a:r>
              <a:rPr lang="en-US" dirty="0"/>
              <a:t> и </a:t>
            </a:r>
            <a:r>
              <a:rPr lang="en-US" dirty="0" err="1"/>
              <a:t>основой</a:t>
            </a:r>
            <a:r>
              <a:rPr lang="en-US" dirty="0"/>
              <a:t> </a:t>
            </a:r>
            <a:r>
              <a:rPr lang="en-US" dirty="0" err="1"/>
              <a:t>следующего</a:t>
            </a:r>
            <a:r>
              <a:rPr lang="en-US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структурная</a:t>
            </a:r>
            <a:r>
              <a:rPr lang="en-US" dirty="0"/>
              <a:t> </a:t>
            </a:r>
            <a:r>
              <a:rPr lang="en-US" dirty="0" err="1"/>
              <a:t>перестройка</a:t>
            </a:r>
            <a:r>
              <a:rPr lang="en-US" dirty="0"/>
              <a:t> </a:t>
            </a:r>
            <a:r>
              <a:rPr lang="en-US" dirty="0" err="1"/>
              <a:t>общественного</a:t>
            </a:r>
            <a:r>
              <a:rPr lang="en-US" dirty="0"/>
              <a:t> </a:t>
            </a:r>
            <a:r>
              <a:rPr lang="en-US" dirty="0" err="1"/>
              <a:t>производства</a:t>
            </a:r>
            <a:r>
              <a:rPr lang="en-US" dirty="0"/>
              <a:t>, </a:t>
            </a:r>
            <a:r>
              <a:rPr lang="en-US" dirty="0" err="1"/>
              <a:t>сбалансированного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отраслей</a:t>
            </a:r>
            <a:r>
              <a:rPr lang="en-US" dirty="0"/>
              <a:t> </a:t>
            </a:r>
            <a:r>
              <a:rPr lang="en-US" dirty="0" err="1"/>
              <a:t>хозяйства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расширенное</a:t>
            </a:r>
            <a:r>
              <a:rPr lang="en-US" dirty="0"/>
              <a:t> </a:t>
            </a:r>
            <a:r>
              <a:rPr lang="en-US" dirty="0" err="1"/>
              <a:t>воспроизводство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ускорение</a:t>
            </a:r>
            <a:r>
              <a:rPr lang="en-US" dirty="0"/>
              <a:t> </a:t>
            </a:r>
            <a:r>
              <a:rPr lang="en-US" dirty="0" err="1"/>
              <a:t>научно-технического</a:t>
            </a:r>
            <a:r>
              <a:rPr lang="en-US" dirty="0"/>
              <a:t> </a:t>
            </a:r>
            <a:r>
              <a:rPr lang="en-US" dirty="0" err="1"/>
              <a:t>прогресса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обороноспособности</a:t>
            </a:r>
            <a:r>
              <a:rPr lang="en-US" dirty="0"/>
              <a:t> </a:t>
            </a:r>
            <a:r>
              <a:rPr lang="en-US" dirty="0" err="1"/>
              <a:t>государства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финансовых</a:t>
            </a:r>
            <a:r>
              <a:rPr lang="en-US" dirty="0"/>
              <a:t> </a:t>
            </a:r>
            <a:r>
              <a:rPr lang="en-US" dirty="0" err="1"/>
              <a:t>рынков</a:t>
            </a:r>
            <a:r>
              <a:rPr lang="en-US" dirty="0"/>
              <a:t>, </a:t>
            </a:r>
            <a:r>
              <a:rPr lang="en-US" dirty="0" err="1"/>
              <a:t>банковской</a:t>
            </a:r>
            <a:r>
              <a:rPr lang="en-US" dirty="0"/>
              <a:t> </a:t>
            </a:r>
            <a:r>
              <a:rPr lang="en-US" dirty="0" err="1"/>
              <a:t>сферы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- </a:t>
            </a:r>
            <a:r>
              <a:rPr lang="en-US" dirty="0" err="1"/>
              <a:t>повышение</a:t>
            </a:r>
            <a:r>
              <a:rPr lang="en-US" dirty="0"/>
              <a:t> </a:t>
            </a:r>
            <a:r>
              <a:rPr lang="en-US" dirty="0" err="1"/>
              <a:t>качества</a:t>
            </a:r>
            <a:r>
              <a:rPr lang="en-US" dirty="0"/>
              <a:t> </a:t>
            </a:r>
            <a:r>
              <a:rPr lang="en-US" dirty="0" err="1"/>
              <a:t>товаров</a:t>
            </a:r>
            <a:r>
              <a:rPr lang="en-US" dirty="0"/>
              <a:t> и </a:t>
            </a:r>
            <a:r>
              <a:rPr lang="en-US" dirty="0" err="1"/>
              <a:t>услуг</a:t>
            </a:r>
            <a:r>
              <a:rPr lang="en-US" dirty="0"/>
              <a:t>,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конкурентоспособности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охрана</a:t>
            </a:r>
            <a:r>
              <a:rPr lang="en-US" dirty="0"/>
              <a:t> </a:t>
            </a:r>
            <a:r>
              <a:rPr lang="en-US" dirty="0" err="1"/>
              <a:t>природной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,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экологических</a:t>
            </a:r>
            <a:r>
              <a:rPr lang="en-US" dirty="0"/>
              <a:t> </a:t>
            </a:r>
            <a:r>
              <a:rPr lang="en-US" dirty="0" err="1"/>
              <a:t>проблем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увеличение</a:t>
            </a:r>
            <a:r>
              <a:rPr lang="en-US" dirty="0"/>
              <a:t> </a:t>
            </a:r>
            <a:r>
              <a:rPr lang="en-US" dirty="0" err="1"/>
              <a:t>занятости</a:t>
            </a:r>
            <a:r>
              <a:rPr lang="en-US" dirty="0"/>
              <a:t> </a:t>
            </a:r>
            <a:r>
              <a:rPr lang="en-US" dirty="0" err="1"/>
              <a:t>населения</a:t>
            </a:r>
            <a:r>
              <a:rPr lang="en-US" dirty="0"/>
              <a:t>, </a:t>
            </a:r>
            <a:r>
              <a:rPr lang="en-US" dirty="0" err="1"/>
              <a:t>снижение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безработицы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международная</a:t>
            </a:r>
            <a:r>
              <a:rPr lang="en-US" dirty="0"/>
              <a:t> </a:t>
            </a:r>
            <a:r>
              <a:rPr lang="en-US" dirty="0" err="1"/>
              <a:t>кооперация</a:t>
            </a:r>
            <a:r>
              <a:rPr lang="en-US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- </a:t>
            </a: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/>
              <a:t>сферы</a:t>
            </a:r>
            <a:r>
              <a:rPr lang="en-US" dirty="0"/>
              <a:t> (</a:t>
            </a:r>
            <a:r>
              <a:rPr lang="en-US" dirty="0" err="1"/>
              <a:t>образование</a:t>
            </a:r>
            <a:r>
              <a:rPr lang="en-US" dirty="0"/>
              <a:t>, </a:t>
            </a:r>
            <a:r>
              <a:rPr lang="en-US" dirty="0" err="1"/>
              <a:t>здравоохранение</a:t>
            </a:r>
            <a:r>
              <a:rPr lang="en-US" dirty="0"/>
              <a:t>, </a:t>
            </a:r>
            <a:r>
              <a:rPr lang="en-US" dirty="0" err="1"/>
              <a:t>культура,спорт,жилищное</a:t>
            </a:r>
            <a:r>
              <a:rPr lang="en-US" dirty="0"/>
              <a:t> </a:t>
            </a:r>
            <a:r>
              <a:rPr lang="en-US" dirty="0" err="1"/>
              <a:t>строительство,социальное</a:t>
            </a:r>
            <a:r>
              <a:rPr lang="en-US" dirty="0"/>
              <a:t> </a:t>
            </a:r>
            <a:r>
              <a:rPr lang="en-US" dirty="0" err="1"/>
              <a:t>обеспечение</a:t>
            </a:r>
            <a:r>
              <a:rPr lang="en-US" dirty="0"/>
              <a:t>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32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686938"/>
            <a:ext cx="9908274" cy="585034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Особенности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оценки эффективности 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разных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стадиях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разработки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осуществления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инвестиционного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Оценка эффективности ИП должна осуществляться на стадиях: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предложения</a:t>
            </a:r>
            <a:r>
              <a:rPr lang="en-US" dirty="0"/>
              <a:t> и </a:t>
            </a:r>
            <a:r>
              <a:rPr lang="en-US" dirty="0" err="1"/>
              <a:t>декларации</a:t>
            </a:r>
            <a:r>
              <a:rPr lang="en-US" dirty="0"/>
              <a:t> о </a:t>
            </a:r>
            <a:r>
              <a:rPr lang="en-US" dirty="0" err="1"/>
              <a:t>намерениях</a:t>
            </a:r>
            <a:r>
              <a:rPr lang="en-US" dirty="0"/>
              <a:t> (</a:t>
            </a:r>
            <a:r>
              <a:rPr lang="en-US" dirty="0" err="1"/>
              <a:t>экспресс</a:t>
            </a:r>
            <a:r>
              <a:rPr lang="en-US" dirty="0"/>
              <a:t> -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предложения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разработки</a:t>
            </a:r>
            <a:r>
              <a:rPr lang="en-US" dirty="0"/>
              <a:t> «</a:t>
            </a:r>
            <a:r>
              <a:rPr lang="en-US" dirty="0" err="1"/>
              <a:t>Обоснования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 smtClean="0"/>
              <a:t>»;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разработки</a:t>
            </a:r>
            <a:r>
              <a:rPr lang="en-US" dirty="0"/>
              <a:t> ТЭО (</a:t>
            </a:r>
            <a:r>
              <a:rPr lang="en-US" dirty="0" err="1"/>
              <a:t>проекта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- </a:t>
            </a:r>
            <a:r>
              <a:rPr lang="en-US" dirty="0" err="1"/>
              <a:t>осуществления</a:t>
            </a:r>
            <a:r>
              <a:rPr lang="en-US" dirty="0"/>
              <a:t> ИП (</a:t>
            </a:r>
            <a:r>
              <a:rPr lang="en-US" dirty="0" err="1"/>
              <a:t>экономический</a:t>
            </a:r>
            <a:r>
              <a:rPr lang="en-US" dirty="0"/>
              <a:t> </a:t>
            </a:r>
            <a:r>
              <a:rPr lang="en-US" dirty="0" err="1"/>
              <a:t>мониторинг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 err="1"/>
              <a:t>Принципы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ИП </a:t>
            </a:r>
            <a:r>
              <a:rPr lang="en-US" dirty="0" err="1"/>
              <a:t>одинаковы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стадиях</a:t>
            </a:r>
            <a:r>
              <a:rPr lang="en-US" dirty="0"/>
              <a:t>.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различаться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видам</a:t>
            </a:r>
            <a:r>
              <a:rPr lang="en-US" dirty="0"/>
              <a:t> </a:t>
            </a:r>
            <a:r>
              <a:rPr lang="en-US" dirty="0" err="1"/>
              <a:t>рассматриваемой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набору</a:t>
            </a:r>
            <a:r>
              <a:rPr lang="en-US" dirty="0"/>
              <a:t> </a:t>
            </a:r>
            <a:r>
              <a:rPr lang="en-US" dirty="0" err="1"/>
              <a:t>исходных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и </a:t>
            </a:r>
            <a:r>
              <a:rPr lang="en-US" dirty="0" err="1"/>
              <a:t>степени</a:t>
            </a:r>
            <a:r>
              <a:rPr lang="en-US" dirty="0"/>
              <a:t> </a:t>
            </a:r>
            <a:r>
              <a:rPr lang="en-US" dirty="0" err="1"/>
              <a:t>подробности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 smtClean="0"/>
              <a:t>описания</a:t>
            </a:r>
            <a:r>
              <a:rPr lang="ru-RU" dirty="0" smtClean="0"/>
              <a:t>.</a:t>
            </a:r>
          </a:p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оказаться</a:t>
            </a:r>
            <a:r>
              <a:rPr lang="en-US" dirty="0"/>
              <a:t> </a:t>
            </a:r>
            <a:r>
              <a:rPr lang="en-US" dirty="0" err="1"/>
              <a:t>необходимым</a:t>
            </a:r>
            <a:r>
              <a:rPr lang="en-US" dirty="0"/>
              <a:t> </a:t>
            </a:r>
            <a:r>
              <a:rPr lang="en-US" dirty="0" err="1"/>
              <a:t>учитывать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проекту</a:t>
            </a:r>
            <a:r>
              <a:rPr lang="en-US" dirty="0"/>
              <a:t>, а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предстоящие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84597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196" y="700584"/>
            <a:ext cx="10140287" cy="6055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Общие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подходы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к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оценке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экономической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эффективности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инвестиционных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проектов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Согласно Методических рекомендаций </a:t>
            </a:r>
            <a:r>
              <a:rPr lang="ru-RU" dirty="0" smtClean="0"/>
              <a:t> </a:t>
            </a:r>
            <a:r>
              <a:rPr lang="ru-RU" dirty="0"/>
              <a:t>показатели эффективности инвестиционных проектов делятся на следующие виды: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en-US" dirty="0" err="1" smtClean="0"/>
              <a:t>Показатели</a:t>
            </a:r>
            <a:r>
              <a:rPr lang="en-US" dirty="0" smtClean="0"/>
              <a:t> </a:t>
            </a:r>
            <a:r>
              <a:rPr lang="en-US" dirty="0" err="1"/>
              <a:t>коммерческой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, </a:t>
            </a:r>
            <a:r>
              <a:rPr lang="en-US" dirty="0" err="1"/>
              <a:t>учитывающие</a:t>
            </a:r>
            <a:r>
              <a:rPr lang="en-US" dirty="0"/>
              <a:t>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последствия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непосредственных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2.</a:t>
            </a:r>
            <a:r>
              <a:rPr lang="ru-RU" dirty="0" smtClean="0"/>
              <a:t> </a:t>
            </a:r>
            <a:r>
              <a:rPr lang="en-US" dirty="0" err="1" smtClean="0"/>
              <a:t>Показатели</a:t>
            </a:r>
            <a:r>
              <a:rPr lang="en-US" dirty="0" smtClean="0"/>
              <a:t> </a:t>
            </a:r>
            <a:r>
              <a:rPr lang="en-US" dirty="0" err="1"/>
              <a:t>бюджетной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, </a:t>
            </a:r>
            <a:r>
              <a:rPr lang="en-US" dirty="0" err="1"/>
              <a:t>отражающие</a:t>
            </a:r>
            <a:r>
              <a:rPr lang="en-US" dirty="0"/>
              <a:t>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последствия</a:t>
            </a:r>
            <a:r>
              <a:rPr lang="en-US" dirty="0"/>
              <a:t> </a:t>
            </a:r>
            <a:r>
              <a:rPr lang="en-US" dirty="0" err="1"/>
              <a:t>осуществления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, </a:t>
            </a:r>
            <a:r>
              <a:rPr lang="en-US" dirty="0" err="1"/>
              <a:t>регионального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бюджетов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3.</a:t>
            </a:r>
            <a:r>
              <a:rPr lang="ru-RU" dirty="0" smtClean="0"/>
              <a:t> </a:t>
            </a:r>
            <a:r>
              <a:rPr lang="en-US" dirty="0" err="1" smtClean="0"/>
              <a:t>Показатели</a:t>
            </a:r>
            <a:r>
              <a:rPr lang="en-US" dirty="0" smtClean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, </a:t>
            </a:r>
            <a:r>
              <a:rPr lang="en-US" dirty="0" err="1"/>
              <a:t>учитывающие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и </a:t>
            </a:r>
            <a:r>
              <a:rPr lang="en-US" dirty="0" err="1"/>
              <a:t>затраты</a:t>
            </a:r>
            <a:r>
              <a:rPr lang="en-US" dirty="0"/>
              <a:t>, </a:t>
            </a:r>
            <a:r>
              <a:rPr lang="en-US" dirty="0" err="1"/>
              <a:t>связанные</a:t>
            </a:r>
            <a:r>
              <a:rPr lang="en-US" dirty="0"/>
              <a:t> с </a:t>
            </a:r>
            <a:r>
              <a:rPr lang="en-US" dirty="0" err="1"/>
              <a:t>реализацией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выходящие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пределы</a:t>
            </a:r>
            <a:r>
              <a:rPr lang="en-US" dirty="0"/>
              <a:t> </a:t>
            </a:r>
            <a:r>
              <a:rPr lang="en-US" dirty="0" err="1"/>
              <a:t>прямых</a:t>
            </a:r>
            <a:r>
              <a:rPr lang="en-US" dirty="0"/>
              <a:t> </a:t>
            </a:r>
            <a:r>
              <a:rPr lang="en-US" dirty="0" err="1"/>
              <a:t>финансовых</a:t>
            </a:r>
            <a:r>
              <a:rPr lang="en-US" dirty="0"/>
              <a:t> </a:t>
            </a:r>
            <a:r>
              <a:rPr lang="en-US" dirty="0" err="1"/>
              <a:t>интересов</a:t>
            </a:r>
            <a:r>
              <a:rPr lang="en-US" dirty="0"/>
              <a:t> </a:t>
            </a:r>
            <a:r>
              <a:rPr lang="en-US" dirty="0" err="1"/>
              <a:t>участников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и </a:t>
            </a:r>
            <a:r>
              <a:rPr lang="en-US" dirty="0" err="1"/>
              <a:t>допускающие</a:t>
            </a:r>
            <a:r>
              <a:rPr lang="en-US" dirty="0"/>
              <a:t> </a:t>
            </a:r>
            <a:r>
              <a:rPr lang="en-US" dirty="0" err="1"/>
              <a:t>стоимостное</a:t>
            </a:r>
            <a:r>
              <a:rPr lang="en-US" dirty="0"/>
              <a:t> </a:t>
            </a:r>
            <a:r>
              <a:rPr lang="en-US" dirty="0" err="1"/>
              <a:t>измерение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классифицировать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признакам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обобщающего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, </a:t>
            </a:r>
            <a:r>
              <a:rPr lang="en-US" dirty="0" err="1"/>
              <a:t>выступающего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критерия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en-US" b="1" dirty="0" smtClean="0"/>
              <a:t>-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абсолютные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/>
              <a:t>в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обобщающие</a:t>
            </a:r>
            <a:r>
              <a:rPr lang="en-US" dirty="0"/>
              <a:t> </a:t>
            </a:r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определяют</a:t>
            </a:r>
            <a:r>
              <a:rPr lang="en-US" dirty="0"/>
              <a:t> </a:t>
            </a:r>
            <a:r>
              <a:rPr lang="en-US" dirty="0" err="1"/>
              <a:t>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разность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стоимостными</a:t>
            </a:r>
            <a:r>
              <a:rPr lang="en-US" dirty="0"/>
              <a:t> </a:t>
            </a:r>
            <a:r>
              <a:rPr lang="en-US" dirty="0" err="1"/>
              <a:t>оценками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и </a:t>
            </a:r>
            <a:r>
              <a:rPr lang="en-US" dirty="0" err="1"/>
              <a:t>затрат</a:t>
            </a:r>
            <a:r>
              <a:rPr lang="en-US" dirty="0"/>
              <a:t>, </a:t>
            </a:r>
            <a:r>
              <a:rPr lang="en-US" dirty="0" err="1"/>
              <a:t>связанных</a:t>
            </a:r>
            <a:r>
              <a:rPr lang="en-US" dirty="0"/>
              <a:t> с </a:t>
            </a:r>
            <a:r>
              <a:rPr lang="en-US" dirty="0" err="1"/>
              <a:t>реализацией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en-US" b="1" dirty="0" smtClean="0"/>
              <a:t>-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относительные</a:t>
            </a:r>
            <a:r>
              <a:rPr lang="en-US" b="1" dirty="0"/>
              <a:t>,</a:t>
            </a:r>
            <a:r>
              <a:rPr lang="en-US" dirty="0"/>
              <a:t> в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обобщающие</a:t>
            </a:r>
            <a:r>
              <a:rPr lang="en-US" dirty="0"/>
              <a:t> </a:t>
            </a:r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отношение</a:t>
            </a:r>
            <a:r>
              <a:rPr lang="en-US" dirty="0"/>
              <a:t> </a:t>
            </a:r>
            <a:r>
              <a:rPr lang="en-US" dirty="0" err="1"/>
              <a:t>стоимостных</a:t>
            </a:r>
            <a:r>
              <a:rPr lang="en-US" dirty="0"/>
              <a:t> </a:t>
            </a:r>
            <a:r>
              <a:rPr lang="en-US" dirty="0" err="1"/>
              <a:t>оценок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к </a:t>
            </a:r>
            <a:r>
              <a:rPr lang="en-US" dirty="0" err="1"/>
              <a:t>совокупным</a:t>
            </a:r>
            <a:r>
              <a:rPr lang="en-US" dirty="0"/>
              <a:t> </a:t>
            </a:r>
            <a:r>
              <a:rPr lang="en-US" dirty="0" err="1"/>
              <a:t>затратам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получение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en-US" b="1" dirty="0" smtClean="0"/>
              <a:t>-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временные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/>
              <a:t>которыми</a:t>
            </a:r>
            <a:r>
              <a:rPr lang="en-US" dirty="0"/>
              <a:t> </a:t>
            </a:r>
            <a:r>
              <a:rPr lang="en-US" dirty="0" err="1"/>
              <a:t>оценивается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59644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4901" y="686936"/>
            <a:ext cx="10085696" cy="6041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2.</a:t>
            </a:r>
            <a:r>
              <a:rPr lang="ru-RU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/>
              <a:t>методу</a:t>
            </a:r>
            <a:r>
              <a:rPr lang="en-US" dirty="0"/>
              <a:t> </a:t>
            </a:r>
            <a:r>
              <a:rPr lang="en-US" dirty="0" err="1"/>
              <a:t>сопоставления</a:t>
            </a:r>
            <a:r>
              <a:rPr lang="en-US" dirty="0"/>
              <a:t> </a:t>
            </a:r>
            <a:r>
              <a:rPr lang="en-US" dirty="0" err="1"/>
              <a:t>разновременных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и </a:t>
            </a:r>
            <a:r>
              <a:rPr lang="en-US" dirty="0" err="1"/>
              <a:t>результатов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 </a:t>
            </a:r>
            <a:r>
              <a:rPr lang="en-US" b="1" dirty="0" smtClean="0"/>
              <a:t>- </a:t>
            </a:r>
            <a:r>
              <a:rPr lang="en-US" b="1" dirty="0" err="1"/>
              <a:t>статические</a:t>
            </a:r>
            <a:r>
              <a:rPr lang="en-US" dirty="0"/>
              <a:t>, в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денежные</a:t>
            </a:r>
            <a:r>
              <a:rPr lang="en-US" dirty="0"/>
              <a:t> </a:t>
            </a:r>
            <a:r>
              <a:rPr lang="en-US" dirty="0" err="1"/>
              <a:t>потоки</a:t>
            </a:r>
            <a:r>
              <a:rPr lang="en-US" dirty="0"/>
              <a:t>, </a:t>
            </a:r>
            <a:r>
              <a:rPr lang="en-US" dirty="0" err="1"/>
              <a:t>возникающие</a:t>
            </a:r>
            <a:r>
              <a:rPr lang="en-US" dirty="0"/>
              <a:t> в </a:t>
            </a:r>
            <a:r>
              <a:rPr lang="en-US" dirty="0" err="1"/>
              <a:t>разные</a:t>
            </a:r>
            <a:r>
              <a:rPr lang="en-US" dirty="0"/>
              <a:t> </a:t>
            </a:r>
            <a:r>
              <a:rPr lang="en-US" dirty="0" err="1"/>
              <a:t>моменты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оцениваются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равноценные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en-US" b="1" dirty="0" smtClean="0"/>
              <a:t>- </a:t>
            </a:r>
            <a:r>
              <a:rPr lang="en-US" b="1" dirty="0" err="1"/>
              <a:t>динамические</a:t>
            </a:r>
            <a:r>
              <a:rPr lang="en-US" dirty="0"/>
              <a:t>, в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денежные</a:t>
            </a:r>
            <a:r>
              <a:rPr lang="en-US" dirty="0"/>
              <a:t> </a:t>
            </a:r>
            <a:r>
              <a:rPr lang="en-US" dirty="0" err="1"/>
              <a:t>потоки</a:t>
            </a:r>
            <a:r>
              <a:rPr lang="en-US" dirty="0"/>
              <a:t>, </a:t>
            </a:r>
            <a:r>
              <a:rPr lang="en-US" dirty="0" err="1"/>
              <a:t>вызванные</a:t>
            </a:r>
            <a:r>
              <a:rPr lang="en-US" dirty="0"/>
              <a:t> </a:t>
            </a:r>
            <a:r>
              <a:rPr lang="en-US" dirty="0" err="1"/>
              <a:t>реализацией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приводятся</a:t>
            </a:r>
            <a:r>
              <a:rPr lang="en-US" dirty="0"/>
              <a:t> к </a:t>
            </a:r>
            <a:r>
              <a:rPr lang="en-US" dirty="0" err="1"/>
              <a:t>эквивалентной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, </a:t>
            </a:r>
            <a:r>
              <a:rPr lang="en-US" dirty="0" err="1"/>
              <a:t>обеспечивая</a:t>
            </a:r>
            <a:r>
              <a:rPr lang="en-US" dirty="0"/>
              <a:t> </a:t>
            </a:r>
            <a:r>
              <a:rPr lang="en-US" dirty="0" err="1"/>
              <a:t>сопоставимость</a:t>
            </a:r>
            <a:r>
              <a:rPr lang="en-US" dirty="0"/>
              <a:t> </a:t>
            </a:r>
            <a:r>
              <a:rPr lang="en-US" dirty="0" err="1"/>
              <a:t>разновременных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/>
              <a:t>К </a:t>
            </a:r>
            <a:r>
              <a:rPr lang="en-US" dirty="0" err="1"/>
              <a:t>группе</a:t>
            </a:r>
            <a:r>
              <a:rPr lang="en-US" dirty="0"/>
              <a:t> </a:t>
            </a:r>
            <a:r>
              <a:rPr lang="en-US" dirty="0" err="1"/>
              <a:t>статических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срока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(Payback Period, РР);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en-US" dirty="0" err="1" smtClean="0"/>
              <a:t>простой</a:t>
            </a:r>
            <a:r>
              <a:rPr lang="en-US" dirty="0" smtClean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коэффициента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(Return on Investments, ROI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/>
              <a:t>К </a:t>
            </a:r>
            <a:r>
              <a:rPr lang="en-US" dirty="0" err="1"/>
              <a:t>динамическим</a:t>
            </a:r>
            <a:r>
              <a:rPr lang="en-US" dirty="0"/>
              <a:t> </a:t>
            </a:r>
            <a:r>
              <a:rPr lang="en-US" dirty="0" err="1"/>
              <a:t>методам</a:t>
            </a:r>
            <a:r>
              <a:rPr lang="en-US" dirty="0"/>
              <a:t> </a:t>
            </a:r>
            <a:r>
              <a:rPr lang="en-US" dirty="0" err="1"/>
              <a:t>относятся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чистый</a:t>
            </a:r>
            <a:r>
              <a:rPr lang="en-US" dirty="0"/>
              <a:t> </a:t>
            </a:r>
            <a:r>
              <a:rPr lang="en-US" dirty="0" err="1"/>
              <a:t>дисконтированный</a:t>
            </a:r>
            <a:r>
              <a:rPr lang="en-US" dirty="0"/>
              <a:t> </a:t>
            </a:r>
            <a:r>
              <a:rPr lang="en-US" dirty="0" err="1"/>
              <a:t>доход</a:t>
            </a:r>
            <a:r>
              <a:rPr lang="en-US" dirty="0"/>
              <a:t>, (</a:t>
            </a:r>
            <a:r>
              <a:rPr lang="en-US" dirty="0" err="1"/>
              <a:t>интегральный</a:t>
            </a:r>
            <a:r>
              <a:rPr lang="en-US" dirty="0"/>
              <a:t> </a:t>
            </a:r>
            <a:r>
              <a:rPr lang="en-US" dirty="0" err="1"/>
              <a:t>эффект</a:t>
            </a:r>
            <a:r>
              <a:rPr lang="en-US" dirty="0"/>
              <a:t>, </a:t>
            </a:r>
            <a:r>
              <a:rPr lang="en-US" dirty="0" err="1"/>
              <a:t>чистая</a:t>
            </a:r>
            <a:r>
              <a:rPr lang="en-US" dirty="0"/>
              <a:t> </a:t>
            </a:r>
            <a:r>
              <a:rPr lang="en-US" dirty="0" err="1"/>
              <a:t>текущая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) (Net Present Value, NPV);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индекс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(</a:t>
            </a:r>
            <a:r>
              <a:rPr lang="en-US" dirty="0" err="1"/>
              <a:t>доходности</a:t>
            </a:r>
            <a:r>
              <a:rPr lang="en-US" dirty="0"/>
              <a:t>) </a:t>
            </a:r>
            <a:r>
              <a:rPr lang="en-US" dirty="0" err="1"/>
              <a:t>инвестиции</a:t>
            </a:r>
            <a:r>
              <a:rPr lang="en-US" dirty="0"/>
              <a:t> (Profitability Index, PI);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внутренняя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(</a:t>
            </a:r>
            <a:r>
              <a:rPr lang="en-US" dirty="0" err="1"/>
              <a:t>доходности</a:t>
            </a:r>
            <a:r>
              <a:rPr lang="en-US" dirty="0"/>
              <a:t>)(Internal Rate of Return, IRR);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дисконтированный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(Discounted Payback Period, DPP</a:t>
            </a:r>
            <a:r>
              <a:rPr lang="en-US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43654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845" y="1144137"/>
            <a:ext cx="9990161" cy="3564341"/>
          </a:xfrm>
        </p:spPr>
        <p:txBody>
          <a:bodyPr/>
          <a:lstStyle/>
          <a:p>
            <a:r>
              <a:rPr lang="ru-RU" dirty="0" err="1"/>
              <a:t>О</a:t>
            </a:r>
            <a:r>
              <a:rPr lang="en-US" dirty="0" err="1" smtClean="0"/>
              <a:t>ценка</a:t>
            </a:r>
            <a:r>
              <a:rPr lang="en-US" dirty="0" smtClean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осуществляется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критериев</a:t>
            </a:r>
            <a:r>
              <a:rPr lang="en-US" dirty="0"/>
              <a:t>, </a:t>
            </a:r>
            <a:r>
              <a:rPr lang="en-US" dirty="0" err="1"/>
              <a:t>отвечающих</a:t>
            </a:r>
            <a:r>
              <a:rPr lang="en-US" dirty="0"/>
              <a:t> </a:t>
            </a:r>
            <a:r>
              <a:rPr lang="ru-RU" dirty="0" smtClean="0"/>
              <a:t>следующим</a:t>
            </a:r>
            <a:r>
              <a:rPr lang="en-US" dirty="0" smtClean="0"/>
              <a:t> </a:t>
            </a:r>
            <a:r>
              <a:rPr lang="en-US" dirty="0" err="1" smtClean="0"/>
              <a:t>принципам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влияние</a:t>
            </a:r>
            <a:r>
              <a:rPr lang="en-US" dirty="0" smtClean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денег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учет</a:t>
            </a:r>
            <a:r>
              <a:rPr lang="en-US" dirty="0" smtClean="0"/>
              <a:t> </a:t>
            </a:r>
            <a:r>
              <a:rPr lang="en-US" dirty="0" err="1"/>
              <a:t>альтернативных</a:t>
            </a:r>
            <a:r>
              <a:rPr lang="en-US" dirty="0"/>
              <a:t> </a:t>
            </a:r>
            <a:r>
              <a:rPr lang="en-US" dirty="0" err="1"/>
              <a:t>издержек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учет</a:t>
            </a:r>
            <a:r>
              <a:rPr lang="en-US" dirty="0" smtClean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изменений</a:t>
            </a:r>
            <a:r>
              <a:rPr lang="en-US" dirty="0"/>
              <a:t> в </a:t>
            </a:r>
            <a:r>
              <a:rPr lang="en-US" dirty="0" err="1"/>
              <a:t>параметрах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проведение</a:t>
            </a:r>
            <a:r>
              <a:rPr lang="en-US" dirty="0" smtClean="0"/>
              <a:t> </a:t>
            </a:r>
            <a:r>
              <a:rPr lang="en-US" dirty="0" err="1"/>
              <a:t>расчетов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реального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а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бухгалтерских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отражение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учет</a:t>
            </a:r>
            <a:r>
              <a:rPr lang="en-US" dirty="0"/>
              <a:t> </a:t>
            </a:r>
            <a:r>
              <a:rPr lang="en-US" dirty="0" err="1"/>
              <a:t>инфляции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en-US" dirty="0" err="1" smtClean="0"/>
              <a:t>учет</a:t>
            </a:r>
            <a:r>
              <a:rPr lang="en-US" dirty="0" smtClean="0"/>
              <a:t> </a:t>
            </a:r>
            <a:r>
              <a:rPr lang="en-US" dirty="0" err="1"/>
              <a:t>риска</a:t>
            </a:r>
            <a:r>
              <a:rPr lang="en-US" dirty="0"/>
              <a:t>, </a:t>
            </a:r>
            <a:r>
              <a:rPr lang="en-US" dirty="0" err="1"/>
              <a:t>связанного</a:t>
            </a:r>
            <a:r>
              <a:rPr lang="en-US" dirty="0"/>
              <a:t> с </a:t>
            </a:r>
            <a:r>
              <a:rPr lang="en-US" dirty="0" err="1"/>
              <a:t>осуществлением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16183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5" y="727881"/>
            <a:ext cx="10085695" cy="5727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ТЕМА: Абсолютная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и сравнительная эффективности капитальных вложений</a:t>
            </a:r>
          </a:p>
          <a:p>
            <a:r>
              <a:rPr lang="ru-RU" dirty="0" smtClean="0"/>
              <a:t>Эффективность </a:t>
            </a:r>
            <a:r>
              <a:rPr lang="ru-RU" dirty="0"/>
              <a:t>есть отношение результата к затратам, необходимым для достижения этого результата. В этом определении заложен показатель эффективности различного рода систем: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</a:t>
            </a:r>
            <a:r>
              <a:rPr lang="ru-RU" dirty="0"/>
              <a:t>(2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где</a:t>
            </a:r>
            <a:r>
              <a:rPr lang="ru-RU" dirty="0"/>
              <a:t>: 	Е –  эффективность;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Р </a:t>
            </a:r>
            <a:r>
              <a:rPr lang="ru-RU" dirty="0"/>
              <a:t>– результат; </a:t>
            </a:r>
          </a:p>
          <a:p>
            <a:pPr marL="0" indent="0">
              <a:buNone/>
            </a:pPr>
            <a:r>
              <a:rPr lang="ru-RU" dirty="0" smtClean="0"/>
              <a:t>               3 </a:t>
            </a:r>
            <a:r>
              <a:rPr lang="ru-RU" dirty="0"/>
              <a:t>– затраты, обеспечивающие получение результата.</a:t>
            </a:r>
          </a:p>
          <a:p>
            <a:r>
              <a:rPr lang="ru-RU" dirty="0"/>
              <a:t>Если отношение результата к затратам является показателем эффективности, то разность между результатом и затратами является показателем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эффекта (Э).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(</a:t>
            </a:r>
            <a:r>
              <a:rPr lang="ru-RU" dirty="0"/>
              <a:t>3)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9553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5152705"/>
              </p:ext>
            </p:extLst>
          </p:nvPr>
        </p:nvGraphicFramePr>
        <p:xfrm>
          <a:off x="4175551" y="2442949"/>
          <a:ext cx="1446192" cy="831625"/>
        </p:xfrm>
        <a:graphic>
          <a:graphicData uri="http://schemas.openxmlformats.org/presentationml/2006/ole">
            <p:oleObj spid="_x0000_s4110" name="Уравнение" r:id="rId3" imgW="431640" imgH="393480" progId="Equation.3">
              <p:embed/>
            </p:oleObj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969" y="5540991"/>
            <a:ext cx="1260774" cy="5379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07683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714233"/>
            <a:ext cx="10058400" cy="5877636"/>
          </a:xfrm>
        </p:spPr>
        <p:txBody>
          <a:bodyPr/>
          <a:lstStyle/>
          <a:p>
            <a:r>
              <a:rPr lang="en-US" dirty="0" err="1"/>
              <a:t>Приведенные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 </a:t>
            </a:r>
            <a:r>
              <a:rPr lang="en-US" dirty="0" err="1"/>
              <a:t>формулы</a:t>
            </a:r>
            <a:r>
              <a:rPr lang="en-US" dirty="0"/>
              <a:t> </a:t>
            </a:r>
            <a:r>
              <a:rPr lang="en-US" dirty="0" err="1"/>
              <a:t>выражают</a:t>
            </a:r>
            <a:r>
              <a:rPr lang="en-US" dirty="0"/>
              <a:t> </a:t>
            </a:r>
            <a:r>
              <a:rPr lang="en-US" dirty="0" err="1"/>
              <a:t>абсолютную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и </a:t>
            </a:r>
            <a:r>
              <a:rPr lang="en-US" dirty="0" err="1"/>
              <a:t>абсолютный</a:t>
            </a:r>
            <a:r>
              <a:rPr lang="en-US" dirty="0"/>
              <a:t> </a:t>
            </a:r>
            <a:r>
              <a:rPr lang="en-US" dirty="0" err="1"/>
              <a:t>эффект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расчете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 </a:t>
            </a:r>
            <a:r>
              <a:rPr lang="en-US" dirty="0" err="1"/>
              <a:t>абсолютного</a:t>
            </a:r>
            <a:r>
              <a:rPr lang="en-US" dirty="0"/>
              <a:t> </a:t>
            </a:r>
            <a:r>
              <a:rPr lang="en-US" dirty="0" err="1"/>
              <a:t>эффекта</a:t>
            </a:r>
            <a:r>
              <a:rPr lang="en-US" dirty="0"/>
              <a:t> и </a:t>
            </a:r>
            <a:r>
              <a:rPr lang="en-US" dirty="0" err="1"/>
              <a:t>абсолютной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применяются</a:t>
            </a:r>
            <a:r>
              <a:rPr lang="en-US" dirty="0"/>
              <a:t> </a:t>
            </a:r>
            <a:r>
              <a:rPr lang="en-US" dirty="0" err="1"/>
              <a:t>полные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и </a:t>
            </a:r>
            <a:r>
              <a:rPr lang="en-US" dirty="0" err="1"/>
              <a:t>результатов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сравнительного</a:t>
            </a:r>
            <a:r>
              <a:rPr lang="en-US" dirty="0"/>
              <a:t> </a:t>
            </a:r>
            <a:r>
              <a:rPr lang="en-US" dirty="0" err="1"/>
              <a:t>эффекта</a:t>
            </a:r>
            <a:r>
              <a:rPr lang="en-US" dirty="0"/>
              <a:t> (</a:t>
            </a:r>
            <a:r>
              <a:rPr lang="en-US" dirty="0" err="1"/>
              <a:t>Эс</a:t>
            </a:r>
            <a:r>
              <a:rPr lang="en-US" dirty="0"/>
              <a:t>) и </a:t>
            </a:r>
            <a:r>
              <a:rPr lang="en-US" dirty="0" err="1"/>
              <a:t>сравнительной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(</a:t>
            </a:r>
            <a:r>
              <a:rPr lang="en-US" dirty="0" err="1"/>
              <a:t>Ес</a:t>
            </a:r>
            <a:r>
              <a:rPr lang="en-US" dirty="0"/>
              <a:t>) </a:t>
            </a:r>
            <a:r>
              <a:rPr lang="en-US" dirty="0" err="1"/>
              <a:t>рассчитываются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помощи</a:t>
            </a:r>
            <a:r>
              <a:rPr lang="en-US" dirty="0"/>
              <a:t> </a:t>
            </a:r>
            <a:r>
              <a:rPr lang="en-US" dirty="0" err="1"/>
              <a:t>дополнительных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и </a:t>
            </a:r>
            <a:r>
              <a:rPr lang="en-US" dirty="0" err="1"/>
              <a:t>дополнительных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сравниваемым</a:t>
            </a:r>
            <a:r>
              <a:rPr lang="en-US" dirty="0"/>
              <a:t> </a:t>
            </a:r>
            <a:r>
              <a:rPr lang="en-US" dirty="0" err="1"/>
              <a:t>вариантам</a:t>
            </a:r>
            <a:r>
              <a:rPr lang="en-US" dirty="0"/>
              <a:t>.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сравнительной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(4)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а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сравнительного</a:t>
            </a:r>
            <a:r>
              <a:rPr lang="en-US" dirty="0"/>
              <a:t> </a:t>
            </a:r>
            <a:r>
              <a:rPr lang="en-US" dirty="0" err="1" smtClean="0"/>
              <a:t>эффекта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(5)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г</a:t>
            </a:r>
            <a:r>
              <a:rPr lang="en-US" dirty="0" err="1" smtClean="0"/>
              <a:t>де</a:t>
            </a:r>
            <a:r>
              <a:rPr lang="ru-RU" dirty="0" smtClean="0"/>
              <a:t> </a:t>
            </a:r>
            <a:r>
              <a:rPr lang="en-US" dirty="0"/>
              <a:t>Δ</a:t>
            </a:r>
            <a:r>
              <a:rPr lang="ru-RU" dirty="0"/>
              <a:t>Р и </a:t>
            </a:r>
            <a:r>
              <a:rPr lang="en-US" dirty="0"/>
              <a:t>Δ</a:t>
            </a:r>
            <a:r>
              <a:rPr lang="ru-RU" dirty="0"/>
              <a:t>З — дополнительные результаты и затраты по сравниваемым вариантам.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910" y="3181380"/>
            <a:ext cx="1416185" cy="8004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910" y="4599297"/>
            <a:ext cx="1416185" cy="5339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70638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3" y="973540"/>
            <a:ext cx="10112990" cy="4198962"/>
          </a:xfrm>
        </p:spPr>
        <p:txBody>
          <a:bodyPr/>
          <a:lstStyle/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плановой</a:t>
            </a:r>
            <a:r>
              <a:rPr lang="en-US" dirty="0"/>
              <a:t> </a:t>
            </a:r>
            <a:r>
              <a:rPr lang="en-US" dirty="0" err="1"/>
              <a:t>экономике</a:t>
            </a:r>
            <a:r>
              <a:rPr lang="en-US" dirty="0"/>
              <a:t> в </a:t>
            </a:r>
            <a:r>
              <a:rPr lang="en-US" dirty="0" err="1"/>
              <a:t>отечественной</a:t>
            </a:r>
            <a:r>
              <a:rPr lang="en-US" dirty="0"/>
              <a:t> </a:t>
            </a:r>
            <a:r>
              <a:rPr lang="en-US" dirty="0" err="1"/>
              <a:t>практике</a:t>
            </a:r>
            <a:r>
              <a:rPr lang="en-US" dirty="0"/>
              <a:t> </a:t>
            </a:r>
            <a:r>
              <a:rPr lang="en-US" dirty="0" err="1"/>
              <a:t>проектирования</a:t>
            </a:r>
            <a:r>
              <a:rPr lang="en-US" dirty="0"/>
              <a:t> </a:t>
            </a:r>
            <a:r>
              <a:rPr lang="en-US" dirty="0" err="1"/>
              <a:t>предприятий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планировании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</a:t>
            </a:r>
            <a:r>
              <a:rPr lang="en-US" dirty="0" err="1"/>
              <a:t>применялся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абсолютной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— </a:t>
            </a:r>
            <a:r>
              <a:rPr lang="en-US" dirty="0" err="1"/>
              <a:t>рентабельность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(6)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где, Ц </a:t>
            </a:r>
            <a:r>
              <a:rPr lang="ru-RU" dirty="0"/>
              <a:t>— годовой выпуск продукции в оптовых ценах по проекту;</a:t>
            </a:r>
          </a:p>
          <a:p>
            <a:pPr marL="0" indent="0">
              <a:buNone/>
            </a:pPr>
            <a:r>
              <a:rPr lang="ru-RU" dirty="0" smtClean="0"/>
              <a:t>         С </a:t>
            </a:r>
            <a:r>
              <a:rPr lang="ru-RU" dirty="0"/>
              <a:t>- себестоимость годового выпуска продукции после полного осуществления строительства и освоения введенных мощностей.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К </a:t>
            </a:r>
            <a:r>
              <a:rPr lang="en-US" dirty="0"/>
              <a:t>– </a:t>
            </a:r>
            <a:r>
              <a:rPr lang="en-US" dirty="0" err="1"/>
              <a:t>капиталовложения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795" y="2086370"/>
            <a:ext cx="2079402" cy="834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92400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645994"/>
            <a:ext cx="9880979" cy="5700215"/>
          </a:xfrm>
        </p:spPr>
        <p:txBody>
          <a:bodyPr>
            <a:normAutofit/>
          </a:bodyPr>
          <a:lstStyle/>
          <a:p>
            <a:r>
              <a:rPr lang="en-US" dirty="0"/>
              <a:t>В </a:t>
            </a:r>
            <a:r>
              <a:rPr lang="en-US" dirty="0" err="1"/>
              <a:t>официальных</a:t>
            </a:r>
            <a:r>
              <a:rPr lang="en-US" dirty="0"/>
              <a:t> </a:t>
            </a:r>
            <a:r>
              <a:rPr lang="en-US" dirty="0" err="1"/>
              <a:t>отечественных</a:t>
            </a:r>
            <a:r>
              <a:rPr lang="en-US" dirty="0"/>
              <a:t> </a:t>
            </a:r>
            <a:r>
              <a:rPr lang="en-US" dirty="0" err="1"/>
              <a:t>методиках</a:t>
            </a:r>
            <a:r>
              <a:rPr lang="en-US" dirty="0"/>
              <a:t> 60-х и 70-х </a:t>
            </a:r>
            <a:r>
              <a:rPr lang="en-US" dirty="0" err="1"/>
              <a:t>годов</a:t>
            </a:r>
            <a:r>
              <a:rPr lang="en-US" dirty="0"/>
              <a:t> </a:t>
            </a:r>
            <a:r>
              <a:rPr lang="en-US" dirty="0" err="1"/>
              <a:t>использовались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 </a:t>
            </a:r>
            <a:r>
              <a:rPr lang="en-US" dirty="0" err="1"/>
              <a:t>сравнительной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относится</a:t>
            </a:r>
            <a:r>
              <a:rPr lang="en-US" dirty="0"/>
              <a:t> к </a:t>
            </a:r>
            <a:r>
              <a:rPr lang="en-US" dirty="0" err="1"/>
              <a:t>случаю</a:t>
            </a:r>
            <a:r>
              <a:rPr lang="en-US" dirty="0"/>
              <a:t> </a:t>
            </a:r>
            <a:r>
              <a:rPr lang="en-US" dirty="0" err="1"/>
              <a:t>статической</a:t>
            </a:r>
            <a:r>
              <a:rPr lang="en-US" dirty="0"/>
              <a:t> </a:t>
            </a:r>
            <a:r>
              <a:rPr lang="en-US" dirty="0" err="1"/>
              <a:t>постановке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и </a:t>
            </a:r>
            <a:r>
              <a:rPr lang="en-US" dirty="0" err="1"/>
              <a:t>соблюдении</a:t>
            </a:r>
            <a:r>
              <a:rPr lang="en-US" dirty="0"/>
              <a:t> </a:t>
            </a:r>
            <a:r>
              <a:rPr lang="en-US" dirty="0" err="1"/>
              <a:t>тождества</a:t>
            </a:r>
            <a:r>
              <a:rPr lang="en-US" dirty="0"/>
              <a:t> </a:t>
            </a:r>
            <a:r>
              <a:rPr lang="en-US" dirty="0" err="1"/>
              <a:t>результата</a:t>
            </a:r>
            <a:r>
              <a:rPr lang="en-US" dirty="0"/>
              <a:t> (</a:t>
            </a:r>
            <a:r>
              <a:rPr lang="en-US" dirty="0" err="1"/>
              <a:t>объема</a:t>
            </a:r>
            <a:r>
              <a:rPr lang="en-US" dirty="0"/>
              <a:t> </a:t>
            </a:r>
            <a:r>
              <a:rPr lang="en-US" dirty="0" err="1"/>
              <a:t>продукции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интервал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)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сравниваемым</a:t>
            </a:r>
            <a:r>
              <a:rPr lang="en-US" dirty="0"/>
              <a:t> </a:t>
            </a:r>
            <a:r>
              <a:rPr lang="en-US" dirty="0" err="1" smtClean="0"/>
              <a:t>вариантам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дополнительных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(7)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где:  </a:t>
            </a:r>
            <a:r>
              <a:rPr lang="ru-RU" dirty="0" err="1" smtClean="0"/>
              <a:t>Ток.с</a:t>
            </a:r>
            <a:r>
              <a:rPr lang="ru-RU" dirty="0" smtClean="0"/>
              <a:t> </a:t>
            </a:r>
            <a:r>
              <a:rPr lang="ru-RU" dirty="0"/>
              <a:t>— срок окупаемости дополнительных капиталовложений экономией на себестоимости;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К1 </a:t>
            </a:r>
            <a:r>
              <a:rPr lang="en-US" dirty="0"/>
              <a:t>и К2 — </a:t>
            </a:r>
            <a:r>
              <a:rPr lang="en-US" dirty="0" err="1"/>
              <a:t>капиталовложения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сравниваемым</a:t>
            </a:r>
            <a:r>
              <a:rPr lang="en-US" dirty="0"/>
              <a:t> </a:t>
            </a:r>
            <a:r>
              <a:rPr lang="en-US" dirty="0" err="1"/>
              <a:t>вариантам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C1 </a:t>
            </a:r>
            <a:r>
              <a:rPr lang="en-US" dirty="0"/>
              <a:t>и С2 — </a:t>
            </a:r>
            <a:r>
              <a:rPr lang="en-US" dirty="0" err="1"/>
              <a:t>себестоимость</a:t>
            </a:r>
            <a:r>
              <a:rPr lang="en-US" dirty="0"/>
              <a:t> </a:t>
            </a:r>
            <a:r>
              <a:rPr lang="en-US" dirty="0" err="1"/>
              <a:t>годовой</a:t>
            </a:r>
            <a:r>
              <a:rPr lang="en-US" dirty="0"/>
              <a:t> </a:t>
            </a:r>
            <a:r>
              <a:rPr lang="en-US" dirty="0" err="1"/>
              <a:t>продукции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сравниваемым</a:t>
            </a:r>
            <a:r>
              <a:rPr lang="en-US" dirty="0"/>
              <a:t> </a:t>
            </a:r>
            <a:r>
              <a:rPr lang="en-US" dirty="0" err="1"/>
              <a:t>вариантам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err="1" smtClean="0"/>
              <a:t>Величина</a:t>
            </a:r>
            <a:r>
              <a:rPr lang="en-US" dirty="0" smtClean="0"/>
              <a:t> </a:t>
            </a:r>
            <a:r>
              <a:rPr lang="en-US" dirty="0" err="1"/>
              <a:t>Ток.с</a:t>
            </a:r>
            <a:r>
              <a:rPr lang="en-US" dirty="0"/>
              <a:t> </a:t>
            </a:r>
            <a:r>
              <a:rPr lang="en-US" dirty="0" err="1"/>
              <a:t>сравнивается</a:t>
            </a:r>
            <a:r>
              <a:rPr lang="en-US" dirty="0"/>
              <a:t> с </a:t>
            </a:r>
            <a:r>
              <a:rPr lang="en-US" dirty="0" err="1"/>
              <a:t>нормативной</a:t>
            </a:r>
            <a:r>
              <a:rPr lang="en-US" dirty="0"/>
              <a:t> </a:t>
            </a:r>
            <a:r>
              <a:rPr lang="en-US" dirty="0" err="1"/>
              <a:t>величиной</a:t>
            </a:r>
            <a:r>
              <a:rPr lang="en-US" dirty="0"/>
              <a:t> </a:t>
            </a:r>
            <a:r>
              <a:rPr lang="en-US" dirty="0" err="1"/>
              <a:t>Ток.сн</a:t>
            </a:r>
            <a:r>
              <a:rPr lang="en-US" dirty="0"/>
              <a:t> и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Ток.с</a:t>
            </a:r>
            <a:r>
              <a:rPr lang="en-US" dirty="0"/>
              <a:t> &lt; </a:t>
            </a:r>
            <a:r>
              <a:rPr lang="en-US" dirty="0" err="1"/>
              <a:t>Ток.сн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/>
              <a:t>капиталовложения</a:t>
            </a:r>
            <a:r>
              <a:rPr lang="en-US" dirty="0"/>
              <a:t>, а </a:t>
            </a:r>
            <a:r>
              <a:rPr lang="en-US" dirty="0" err="1"/>
              <a:t>следовательно</a:t>
            </a:r>
            <a:r>
              <a:rPr lang="en-US" dirty="0"/>
              <a:t>, и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капиталоемкий</a:t>
            </a:r>
            <a:r>
              <a:rPr lang="en-US" dirty="0"/>
              <a:t> </a:t>
            </a:r>
            <a:r>
              <a:rPr lang="en-US" dirty="0" err="1"/>
              <a:t>вариант</a:t>
            </a:r>
            <a:r>
              <a:rPr lang="en-US" dirty="0"/>
              <a:t> </a:t>
            </a:r>
            <a:r>
              <a:rPr lang="en-US" dirty="0" err="1"/>
              <a:t>эффективны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451" y="2676137"/>
            <a:ext cx="2101311" cy="908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17292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5" y="741529"/>
            <a:ext cx="10017457" cy="5727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Сравнительная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капитальных</a:t>
            </a:r>
            <a:r>
              <a:rPr lang="en-US" dirty="0"/>
              <a:t> </a:t>
            </a:r>
            <a:r>
              <a:rPr lang="en-US" dirty="0" err="1" smtClean="0"/>
              <a:t>вложений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(8)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err="1" smtClean="0"/>
              <a:t>Расчетная</a:t>
            </a:r>
            <a:r>
              <a:rPr lang="en-US" dirty="0" smtClean="0"/>
              <a:t>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Ес</a:t>
            </a:r>
            <a:r>
              <a:rPr lang="en-US" dirty="0"/>
              <a:t> </a:t>
            </a:r>
            <a:r>
              <a:rPr lang="en-US" dirty="0" err="1"/>
              <a:t>сравнивается</a:t>
            </a:r>
            <a:r>
              <a:rPr lang="en-US" dirty="0"/>
              <a:t> с </a:t>
            </a:r>
            <a:r>
              <a:rPr lang="en-US" dirty="0" err="1"/>
              <a:t>нормативной</a:t>
            </a:r>
            <a:r>
              <a:rPr lang="en-US" dirty="0"/>
              <a:t> </a:t>
            </a:r>
            <a:r>
              <a:rPr lang="en-US" dirty="0" err="1"/>
              <a:t>величиной</a:t>
            </a:r>
            <a:r>
              <a:rPr lang="en-US" dirty="0"/>
              <a:t> Е — </a:t>
            </a:r>
            <a:r>
              <a:rPr lang="en-US" dirty="0" err="1"/>
              <a:t>нормативом</a:t>
            </a:r>
            <a:r>
              <a:rPr lang="en-US" dirty="0"/>
              <a:t> </a:t>
            </a:r>
            <a:r>
              <a:rPr lang="en-US" dirty="0" err="1"/>
              <a:t>сравнительной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r>
              <a:rPr lang="en-US" dirty="0"/>
              <a:t>, и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Ес</a:t>
            </a:r>
            <a:r>
              <a:rPr lang="en-US" dirty="0"/>
              <a:t> &gt; Е,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дополнительные</a:t>
            </a:r>
            <a:r>
              <a:rPr lang="en-US" dirty="0"/>
              <a:t> </a:t>
            </a:r>
            <a:r>
              <a:rPr lang="en-US" dirty="0" err="1"/>
              <a:t>капиталовложения</a:t>
            </a:r>
            <a:r>
              <a:rPr lang="en-US" dirty="0"/>
              <a:t>, а </a:t>
            </a:r>
            <a:r>
              <a:rPr lang="en-US" dirty="0" err="1"/>
              <a:t>следовательно</a:t>
            </a:r>
            <a:r>
              <a:rPr lang="en-US" dirty="0"/>
              <a:t>, и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капиталоемкий</a:t>
            </a:r>
            <a:r>
              <a:rPr lang="en-US" dirty="0"/>
              <a:t> </a:t>
            </a:r>
            <a:r>
              <a:rPr lang="en-US" dirty="0" err="1"/>
              <a:t>вариант</a:t>
            </a:r>
            <a:r>
              <a:rPr lang="en-US" dirty="0"/>
              <a:t> </a:t>
            </a:r>
            <a:r>
              <a:rPr lang="en-US" dirty="0" err="1"/>
              <a:t>эффективны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наличии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эффективный</a:t>
            </a:r>
            <a:r>
              <a:rPr lang="en-US" dirty="0"/>
              <a:t> </a:t>
            </a:r>
            <a:r>
              <a:rPr lang="en-US" dirty="0" err="1"/>
              <a:t>выбирается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минимуму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 </a:t>
            </a:r>
            <a:r>
              <a:rPr lang="en-US" dirty="0" err="1"/>
              <a:t>приведенных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(9)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где, 3</a:t>
            </a:r>
            <a:r>
              <a:rPr lang="en-US" dirty="0" err="1"/>
              <a:t>i</a:t>
            </a:r>
            <a:r>
              <a:rPr lang="ru-RU" dirty="0"/>
              <a:t> — приведенные затраты, приведенная стоимость по каждому варианту;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err="1" smtClean="0"/>
              <a:t>Сi</a:t>
            </a:r>
            <a:r>
              <a:rPr lang="en-US" dirty="0" smtClean="0"/>
              <a:t>- </a:t>
            </a:r>
            <a:r>
              <a:rPr lang="en-US" dirty="0"/>
              <a:t>— </a:t>
            </a:r>
            <a:r>
              <a:rPr lang="en-US" dirty="0" err="1"/>
              <a:t>текущие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(</a:t>
            </a:r>
            <a:r>
              <a:rPr lang="en-US" dirty="0" err="1"/>
              <a:t>себестоимость</a:t>
            </a:r>
            <a:r>
              <a:rPr lang="en-US" dirty="0"/>
              <a:t>)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тому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варианту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err="1" smtClean="0"/>
              <a:t>Кi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err="1"/>
              <a:t>капиталовложения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тому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варианту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/>
              <a:t>Е </a:t>
            </a:r>
            <a:r>
              <a:rPr lang="en-US" dirty="0"/>
              <a:t>— </a:t>
            </a:r>
            <a:r>
              <a:rPr lang="en-US" dirty="0" err="1"/>
              <a:t>норматив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капиталовложений</a:t>
            </a:r>
            <a:r>
              <a:rPr lang="en-US" dirty="0" smtClean="0"/>
              <a:t>.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521" y="1337020"/>
            <a:ext cx="1781557" cy="7653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483" y="4044248"/>
            <a:ext cx="1471631" cy="4828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275061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8" y="514928"/>
            <a:ext cx="10153934" cy="10682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 7. Оценка экономической эффективности инвестиционных проектов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8" y="1765110"/>
            <a:ext cx="10153934" cy="463569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Простые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(статические) методы оценки экономической эффективности инвестиционных проектов</a:t>
            </a:r>
          </a:p>
          <a:p>
            <a:r>
              <a:rPr lang="ru-RU" b="1" dirty="0"/>
              <a:t>Простые методы экономической оценки проектов</a:t>
            </a:r>
            <a:r>
              <a:rPr lang="ru-RU" i="1" dirty="0"/>
              <a:t>. </a:t>
            </a:r>
            <a:r>
              <a:rPr lang="ru-RU" dirty="0" smtClean="0"/>
              <a:t>Их</a:t>
            </a:r>
            <a:r>
              <a:rPr lang="en-US" dirty="0" smtClean="0"/>
              <a:t> </a:t>
            </a:r>
            <a:r>
              <a:rPr lang="en-US" dirty="0" err="1"/>
              <a:t>особенностью</a:t>
            </a:r>
            <a:r>
              <a:rPr lang="en-US" dirty="0"/>
              <a:t>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dirty="0" err="1"/>
              <a:t>то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рассчитываются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. </a:t>
            </a:r>
            <a:r>
              <a:rPr lang="en-US" dirty="0" err="1"/>
              <a:t>Рекомендуется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: </a:t>
            </a:r>
            <a:r>
              <a:rPr lang="en-US" dirty="0" err="1"/>
              <a:t>простая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(</a:t>
            </a:r>
            <a:r>
              <a:rPr lang="en-US" dirty="0" err="1"/>
              <a:t>рентабельность</a:t>
            </a:r>
            <a:r>
              <a:rPr lang="en-US" dirty="0"/>
              <a:t>) и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Простая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–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коэффициент</a:t>
            </a:r>
            <a:r>
              <a:rPr lang="en-US" dirty="0"/>
              <a:t> </a:t>
            </a:r>
            <a:r>
              <a:rPr lang="en-US" dirty="0" err="1"/>
              <a:t>годовой</a:t>
            </a:r>
            <a:r>
              <a:rPr lang="en-US" dirty="0"/>
              <a:t> </a:t>
            </a:r>
            <a:r>
              <a:rPr lang="en-US" dirty="0" err="1"/>
              <a:t>чистой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.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года</a:t>
            </a:r>
            <a:r>
              <a:rPr lang="en-US" dirty="0"/>
              <a:t>, </a:t>
            </a:r>
            <a:r>
              <a:rPr lang="en-US" dirty="0" err="1"/>
              <a:t>обычно</a:t>
            </a:r>
            <a:r>
              <a:rPr lang="en-US" dirty="0"/>
              <a:t> – </a:t>
            </a:r>
            <a:r>
              <a:rPr lang="en-US" dirty="0" err="1"/>
              <a:t>года</a:t>
            </a:r>
            <a:r>
              <a:rPr lang="en-US" dirty="0"/>
              <a:t> </a:t>
            </a:r>
            <a:r>
              <a:rPr lang="en-US" dirty="0" err="1"/>
              <a:t>производства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полную</a:t>
            </a:r>
            <a:r>
              <a:rPr lang="en-US" dirty="0"/>
              <a:t> </a:t>
            </a:r>
            <a:r>
              <a:rPr lang="en-US" dirty="0" err="1"/>
              <a:t>мощность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err="1" smtClean="0"/>
              <a:t>Норма</a:t>
            </a:r>
            <a:r>
              <a:rPr lang="en-US" dirty="0" smtClean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полный</a:t>
            </a:r>
            <a:r>
              <a:rPr lang="en-US" dirty="0"/>
              <a:t> </a:t>
            </a:r>
            <a:r>
              <a:rPr lang="en-US" dirty="0" err="1"/>
              <a:t>вложенный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формуле</a:t>
            </a:r>
            <a:r>
              <a:rPr lang="en-US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(10)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233" y="5131558"/>
            <a:ext cx="2259003" cy="64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960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624110"/>
            <a:ext cx="9866881" cy="64513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 2. Инвестиции в недвижимость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0" y="1423915"/>
            <a:ext cx="9866881" cy="516795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ТЕМА: Недвижимость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Общие понятия.</a:t>
            </a:r>
          </a:p>
          <a:p>
            <a:r>
              <a:rPr lang="ru-RU" dirty="0"/>
              <a:t>Базовое понятие «недвижимость» отражено в Гражданском Кодексе Российской Федерации [2] (далее по тексту ГК РФ) В статье 130 «Недвижимые и движимые вещи» следующим образом определено: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1. </a:t>
            </a:r>
            <a:r>
              <a:rPr lang="ru-RU" dirty="0"/>
              <a:t>«К недвижимым вещам (недвижимое имущество, недвижимость) относятся земельные участки, участки недр, обособленные водные объекты и все, что прочно связано с землей, то есть объекты, перемещение которых без несоразмерного ущерба их назначению невозможно, в том числе леса, многолетние насаждения, здания, сооружения, объекты незавершенного </a:t>
            </a:r>
            <a:r>
              <a:rPr lang="ru-RU" dirty="0" smtClean="0"/>
              <a:t>строительства.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ru-RU" dirty="0" smtClean="0"/>
              <a:t>К </a:t>
            </a:r>
            <a:r>
              <a:rPr lang="ru-RU" dirty="0"/>
              <a:t>недвижимым вещам относятся также подлежащие государственной регистрации воздушные и морские суда, суда внутреннего плавания, космические объекты. Законом к недвижимым вещам может быть отнесено и иное имущество</a:t>
            </a:r>
            <a:r>
              <a:rPr lang="ru-RU" dirty="0" smtClean="0"/>
              <a:t>.»</a:t>
            </a:r>
          </a:p>
          <a:p>
            <a:pPr marL="0" indent="0">
              <a:buNone/>
            </a:pPr>
            <a:r>
              <a:rPr lang="ru-RU" dirty="0" smtClean="0"/>
              <a:t>        2</a:t>
            </a:r>
            <a:r>
              <a:rPr lang="ru-RU" dirty="0"/>
              <a:t>. Вещи, не относящиеся к недвижимости, включая деньги и ценные бумаги, признаются движимым имуществом. Регистрация прав на движимые вещи не требуется, кроме случаев, указанных в законе.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51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9" y="741528"/>
            <a:ext cx="9949218" cy="57684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оплаченный</a:t>
            </a:r>
            <a:r>
              <a:rPr lang="en-US" dirty="0"/>
              <a:t> </a:t>
            </a:r>
            <a:r>
              <a:rPr lang="en-US" dirty="0" err="1"/>
              <a:t>акционерный</a:t>
            </a:r>
            <a:r>
              <a:rPr lang="en-US" dirty="0"/>
              <a:t> </a:t>
            </a:r>
            <a:r>
              <a:rPr lang="en-US" dirty="0" err="1" smtClean="0"/>
              <a:t>капитал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(11)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dirty="0"/>
              <a:t>ЧП – </a:t>
            </a:r>
            <a:r>
              <a:rPr lang="en-US" dirty="0" err="1"/>
              <a:t>чистая</a:t>
            </a:r>
            <a:r>
              <a:rPr lang="en-US" dirty="0"/>
              <a:t> </a:t>
            </a:r>
            <a:r>
              <a:rPr lang="en-US" dirty="0" err="1"/>
              <a:t>прибыль</a:t>
            </a:r>
            <a:r>
              <a:rPr lang="en-US" dirty="0"/>
              <a:t> (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амортизационных</a:t>
            </a:r>
            <a:r>
              <a:rPr lang="en-US" dirty="0"/>
              <a:t> </a:t>
            </a:r>
            <a:r>
              <a:rPr lang="en-US" dirty="0" err="1"/>
              <a:t>отчислений</a:t>
            </a:r>
            <a:r>
              <a:rPr lang="en-US" dirty="0"/>
              <a:t>, </a:t>
            </a:r>
            <a:r>
              <a:rPr lang="en-US" dirty="0" err="1"/>
              <a:t>уплаты</a:t>
            </a:r>
            <a:r>
              <a:rPr lang="en-US" dirty="0"/>
              <a:t> </a:t>
            </a:r>
            <a:r>
              <a:rPr lang="en-US" dirty="0" err="1"/>
              <a:t>процентов</a:t>
            </a:r>
            <a:r>
              <a:rPr lang="en-US" dirty="0"/>
              <a:t> и </a:t>
            </a:r>
            <a:r>
              <a:rPr lang="en-US" dirty="0" err="1"/>
              <a:t>налогов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П – </a:t>
            </a:r>
            <a:r>
              <a:rPr lang="en-US" dirty="0" err="1"/>
              <a:t>проценты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К – </a:t>
            </a:r>
            <a:r>
              <a:rPr lang="en-US" dirty="0" err="1"/>
              <a:t>полные</a:t>
            </a:r>
            <a:r>
              <a:rPr lang="en-US" dirty="0"/>
              <a:t>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издержки</a:t>
            </a:r>
            <a:r>
              <a:rPr lang="en-US" dirty="0"/>
              <a:t> (</a:t>
            </a:r>
            <a:r>
              <a:rPr lang="en-US" dirty="0" err="1"/>
              <a:t>основной</a:t>
            </a:r>
            <a:r>
              <a:rPr lang="en-US" dirty="0"/>
              <a:t> и </a:t>
            </a:r>
            <a:r>
              <a:rPr lang="en-US" dirty="0" err="1"/>
              <a:t>оборотный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/>
              <a:t>);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АК </a:t>
            </a:r>
            <a:r>
              <a:rPr lang="en-US" dirty="0"/>
              <a:t>–   </a:t>
            </a:r>
            <a:r>
              <a:rPr lang="en-US" dirty="0" err="1"/>
              <a:t>акционерный</a:t>
            </a:r>
            <a:r>
              <a:rPr lang="en-US" dirty="0"/>
              <a:t> </a:t>
            </a:r>
            <a:r>
              <a:rPr lang="en-US" dirty="0" err="1"/>
              <a:t>капитал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– </a:t>
            </a:r>
            <a:r>
              <a:rPr lang="en-US" dirty="0" err="1"/>
              <a:t>величина</a:t>
            </a:r>
            <a:r>
              <a:rPr lang="en-US" dirty="0"/>
              <a:t>, </a:t>
            </a:r>
            <a:r>
              <a:rPr lang="en-US" dirty="0" err="1"/>
              <a:t>обратная</a:t>
            </a:r>
            <a:r>
              <a:rPr lang="en-US" dirty="0"/>
              <a:t>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норме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.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полного</a:t>
            </a:r>
            <a:r>
              <a:rPr lang="en-US" dirty="0"/>
              <a:t> </a:t>
            </a:r>
            <a:r>
              <a:rPr lang="en-US" dirty="0" err="1" smtClean="0"/>
              <a:t>капитала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(12)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020" y="1407172"/>
            <a:ext cx="1938049" cy="6809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4" y="5093343"/>
            <a:ext cx="1545820" cy="652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8160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727879"/>
            <a:ext cx="10085696" cy="5959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а </a:t>
            </a:r>
            <a:r>
              <a:rPr lang="ru-RU" dirty="0"/>
              <a:t>срок окупаемости акционерного капитала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(13)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 err="1"/>
              <a:t>Простая</a:t>
            </a:r>
            <a:r>
              <a:rPr lang="en-US" b="1" dirty="0"/>
              <a:t> </a:t>
            </a:r>
            <a:r>
              <a:rPr lang="en-US" b="1" dirty="0" err="1"/>
              <a:t>норма</a:t>
            </a:r>
            <a:r>
              <a:rPr lang="en-US" b="1" dirty="0"/>
              <a:t> </a:t>
            </a:r>
            <a:r>
              <a:rPr lang="en-US" b="1" dirty="0" err="1"/>
              <a:t>прибыли</a:t>
            </a:r>
            <a:r>
              <a:rPr lang="en-US" dirty="0"/>
              <a:t> - </a:t>
            </a:r>
            <a:r>
              <a:rPr lang="en-US" dirty="0" err="1"/>
              <a:t>показатель</a:t>
            </a:r>
            <a:r>
              <a:rPr lang="en-US" dirty="0"/>
              <a:t>, </a:t>
            </a:r>
            <a:r>
              <a:rPr lang="en-US" dirty="0" err="1"/>
              <a:t>аналогичный</a:t>
            </a:r>
            <a:r>
              <a:rPr lang="en-US" dirty="0"/>
              <a:t> </a:t>
            </a:r>
            <a:r>
              <a:rPr lang="en-US" dirty="0" err="1"/>
              <a:t>показателю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</a:t>
            </a:r>
            <a:r>
              <a:rPr lang="en-US" dirty="0" err="1"/>
              <a:t>капитала</a:t>
            </a:r>
            <a:r>
              <a:rPr lang="en-US" dirty="0"/>
              <a:t>, </a:t>
            </a:r>
            <a:r>
              <a:rPr lang="en-US" dirty="0" err="1"/>
              <a:t>однако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основное</a:t>
            </a:r>
            <a:r>
              <a:rPr lang="en-US" dirty="0"/>
              <a:t> </a:t>
            </a:r>
            <a:r>
              <a:rPr lang="en-US" dirty="0" err="1"/>
              <a:t>отличие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в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простая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(ROI - Return on Investments)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отношение</a:t>
            </a:r>
            <a:r>
              <a:rPr lang="en-US" dirty="0"/>
              <a:t> </a:t>
            </a:r>
            <a:r>
              <a:rPr lang="en-US" dirty="0" err="1"/>
              <a:t>годовой</a:t>
            </a:r>
            <a:r>
              <a:rPr lang="en-US" dirty="0"/>
              <a:t> </a:t>
            </a:r>
            <a:r>
              <a:rPr lang="en-US" dirty="0" err="1"/>
              <a:t>чистой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(</a:t>
            </a:r>
            <a:r>
              <a:rPr lang="en-US" dirty="0" err="1"/>
              <a:t>Рг</a:t>
            </a:r>
            <a:r>
              <a:rPr lang="en-US" dirty="0"/>
              <a:t>) к </a:t>
            </a:r>
            <a:r>
              <a:rPr lang="en-US" dirty="0" err="1"/>
              <a:t>общему</a:t>
            </a:r>
            <a:r>
              <a:rPr lang="en-US" dirty="0"/>
              <a:t> </a:t>
            </a:r>
            <a:r>
              <a:rPr lang="en-US" dirty="0" err="1"/>
              <a:t>объему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(I</a:t>
            </a:r>
            <a:r>
              <a:rPr lang="en-US" dirty="0" smtClean="0"/>
              <a:t>):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(14)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Срок окупаемости </a:t>
            </a:r>
            <a:r>
              <a:rPr lang="ru-RU" b="1" dirty="0" smtClean="0"/>
              <a:t>инвестиций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аиболее</a:t>
            </a:r>
            <a:r>
              <a:rPr lang="ru-RU" dirty="0" smtClean="0"/>
              <a:t> распространенный статический показатель </a:t>
            </a:r>
            <a:r>
              <a:rPr lang="ru-RU" dirty="0"/>
              <a:t>оценки инвестиционных </a:t>
            </a:r>
            <a:r>
              <a:rPr lang="ru-RU" dirty="0" smtClean="0"/>
              <a:t>проектов </a:t>
            </a:r>
            <a:r>
              <a:rPr lang="ru-RU" dirty="0"/>
              <a:t>(</a:t>
            </a:r>
            <a:r>
              <a:rPr lang="en-US" dirty="0"/>
              <a:t>Payback Period</a:t>
            </a:r>
            <a:r>
              <a:rPr lang="ru-RU" dirty="0"/>
              <a:t> — РР).</a:t>
            </a:r>
          </a:p>
          <a:p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–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</a:t>
            </a:r>
            <a:r>
              <a:rPr lang="en-US" dirty="0" err="1"/>
              <a:t>начала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</a:t>
            </a:r>
            <a:r>
              <a:rPr lang="en-US" dirty="0" err="1"/>
              <a:t>эксплуатации</a:t>
            </a:r>
            <a:r>
              <a:rPr lang="en-US" dirty="0"/>
              <a:t> </a:t>
            </a:r>
            <a:r>
              <a:rPr lang="en-US" dirty="0" err="1"/>
              <a:t>объекта</a:t>
            </a:r>
            <a:r>
              <a:rPr lang="en-US" dirty="0"/>
              <a:t>, в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доходы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эксплуатации</a:t>
            </a:r>
            <a:r>
              <a:rPr lang="en-US" dirty="0"/>
              <a:t> </a:t>
            </a:r>
            <a:r>
              <a:rPr lang="en-US" dirty="0" err="1"/>
              <a:t>становятся</a:t>
            </a:r>
            <a:r>
              <a:rPr lang="en-US" dirty="0"/>
              <a:t> </a:t>
            </a:r>
            <a:r>
              <a:rPr lang="en-US" dirty="0" err="1"/>
              <a:t>равными</a:t>
            </a:r>
            <a:r>
              <a:rPr lang="en-US" dirty="0"/>
              <a:t> </a:t>
            </a:r>
            <a:r>
              <a:rPr lang="en-US" dirty="0" err="1"/>
              <a:t>первоначальным</a:t>
            </a:r>
            <a:r>
              <a:rPr lang="en-US" dirty="0"/>
              <a:t> </a:t>
            </a:r>
            <a:r>
              <a:rPr lang="en-US" dirty="0" err="1"/>
              <a:t>инвестициям</a:t>
            </a:r>
            <a:r>
              <a:rPr lang="en-US" dirty="0"/>
              <a:t> (</a:t>
            </a:r>
            <a:r>
              <a:rPr lang="en-US" dirty="0" err="1"/>
              <a:t>капитальные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и </a:t>
            </a:r>
            <a:r>
              <a:rPr lang="en-US" dirty="0" err="1"/>
              <a:t>эксплуатационные</a:t>
            </a:r>
            <a:r>
              <a:rPr lang="en-US" dirty="0"/>
              <a:t> </a:t>
            </a:r>
            <a:r>
              <a:rPr lang="en-US" dirty="0" err="1"/>
              <a:t>расходы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704" y="1196418"/>
            <a:ext cx="1921565" cy="8098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745" y="3640922"/>
            <a:ext cx="1409524" cy="780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856417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828800" y="700088"/>
            <a:ext cx="9729788" cy="5851525"/>
          </a:xfrm>
        </p:spPr>
        <p:txBody>
          <a:bodyPr/>
          <a:lstStyle/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срока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элементы</a:t>
            </a:r>
            <a:r>
              <a:rPr lang="en-US" dirty="0"/>
              <a:t> </a:t>
            </a:r>
            <a:r>
              <a:rPr lang="en-US" dirty="0" err="1"/>
              <a:t>платежного</a:t>
            </a:r>
            <a:r>
              <a:rPr lang="en-US" dirty="0"/>
              <a:t> </a:t>
            </a:r>
            <a:r>
              <a:rPr lang="en-US" dirty="0" err="1"/>
              <a:t>ряда</a:t>
            </a:r>
            <a:r>
              <a:rPr lang="en-US" dirty="0"/>
              <a:t> </a:t>
            </a:r>
            <a:r>
              <a:rPr lang="en-US" dirty="0" err="1"/>
              <a:t>суммируются</a:t>
            </a:r>
            <a:r>
              <a:rPr lang="en-US" dirty="0"/>
              <a:t> </a:t>
            </a:r>
            <a:r>
              <a:rPr lang="en-US" dirty="0" err="1"/>
              <a:t>нарастающим</a:t>
            </a:r>
            <a:r>
              <a:rPr lang="en-US" dirty="0"/>
              <a:t> </a:t>
            </a:r>
            <a:r>
              <a:rPr lang="en-US" dirty="0" err="1"/>
              <a:t>итогом</a:t>
            </a:r>
            <a:r>
              <a:rPr lang="en-US" dirty="0"/>
              <a:t>, </a:t>
            </a:r>
            <a:r>
              <a:rPr lang="en-US" dirty="0" err="1"/>
              <a:t>формируя</a:t>
            </a:r>
            <a:r>
              <a:rPr lang="en-US" dirty="0"/>
              <a:t> </a:t>
            </a:r>
            <a:r>
              <a:rPr lang="en-US" dirty="0" err="1"/>
              <a:t>сальдо</a:t>
            </a:r>
            <a:r>
              <a:rPr lang="en-US" dirty="0"/>
              <a:t> </a:t>
            </a:r>
            <a:r>
              <a:rPr lang="en-US" dirty="0" err="1"/>
              <a:t>накопленного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,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пор</a:t>
            </a:r>
            <a:r>
              <a:rPr lang="en-US" dirty="0"/>
              <a:t>, </a:t>
            </a:r>
            <a:r>
              <a:rPr lang="en-US" dirty="0" err="1"/>
              <a:t>пока</a:t>
            </a:r>
            <a:r>
              <a:rPr lang="en-US" dirty="0"/>
              <a:t> </a:t>
            </a:r>
            <a:r>
              <a:rPr lang="en-US" dirty="0" err="1"/>
              <a:t>сумма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примет</a:t>
            </a:r>
            <a:r>
              <a:rPr lang="en-US" dirty="0"/>
              <a:t> </a:t>
            </a:r>
            <a:r>
              <a:rPr lang="en-US" dirty="0" err="1"/>
              <a:t>положительное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. </a:t>
            </a:r>
            <a:r>
              <a:rPr lang="en-US" dirty="0" err="1"/>
              <a:t>Порядковый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интервала</a:t>
            </a:r>
            <a:r>
              <a:rPr lang="en-US" dirty="0"/>
              <a:t> </a:t>
            </a:r>
            <a:r>
              <a:rPr lang="en-US" dirty="0" err="1"/>
              <a:t>планирования</a:t>
            </a:r>
            <a:r>
              <a:rPr lang="en-US" dirty="0"/>
              <a:t>, в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сальдо</a:t>
            </a:r>
            <a:r>
              <a:rPr lang="en-US" dirty="0"/>
              <a:t> </a:t>
            </a:r>
            <a:r>
              <a:rPr lang="en-US" dirty="0" err="1"/>
              <a:t>накопленного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принимает</a:t>
            </a:r>
            <a:r>
              <a:rPr lang="en-US" dirty="0"/>
              <a:t> </a:t>
            </a:r>
            <a:r>
              <a:rPr lang="en-US" dirty="0" err="1"/>
              <a:t>положительное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, </a:t>
            </a:r>
            <a:r>
              <a:rPr lang="en-US" dirty="0" err="1"/>
              <a:t>указывает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, </a:t>
            </a:r>
            <a:r>
              <a:rPr lang="en-US" dirty="0" err="1"/>
              <a:t>выраженный</a:t>
            </a:r>
            <a:r>
              <a:rPr lang="en-US" dirty="0"/>
              <a:t> в </a:t>
            </a:r>
            <a:r>
              <a:rPr lang="en-US" dirty="0" err="1"/>
              <a:t>интервалах</a:t>
            </a:r>
            <a:r>
              <a:rPr lang="en-US" dirty="0"/>
              <a:t> </a:t>
            </a:r>
            <a:r>
              <a:rPr lang="en-US" dirty="0" err="1"/>
              <a:t>планирования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Формула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представлена</a:t>
            </a:r>
            <a:r>
              <a:rPr lang="en-US" dirty="0"/>
              <a:t> в </a:t>
            </a:r>
            <a:r>
              <a:rPr lang="en-US" dirty="0" err="1"/>
              <a:t>следующем</a:t>
            </a:r>
            <a:r>
              <a:rPr lang="en-US" dirty="0"/>
              <a:t> </a:t>
            </a:r>
            <a:r>
              <a:rPr lang="en-US" dirty="0" err="1"/>
              <a:t>виде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(15)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</a:t>
            </a:r>
            <a:r>
              <a:rPr lang="en-US" dirty="0" err="1" smtClean="0"/>
              <a:t>де</a:t>
            </a:r>
            <a:r>
              <a:rPr lang="ru-RU" dirty="0" smtClean="0"/>
              <a:t>, </a:t>
            </a:r>
            <a:r>
              <a:rPr lang="en-US" dirty="0" smtClean="0"/>
              <a:t>РР </a:t>
            </a:r>
            <a:r>
              <a:rPr lang="en-US" dirty="0"/>
              <a:t>(Payback Period) </a:t>
            </a:r>
            <a:r>
              <a:rPr lang="en-US" b="1" dirty="0"/>
              <a:t>—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(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I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(Investment) </a:t>
            </a:r>
            <a:r>
              <a:rPr lang="en-US" b="1" dirty="0"/>
              <a:t>— </a:t>
            </a:r>
            <a:r>
              <a:rPr lang="en-US" dirty="0" err="1"/>
              <a:t>первоначальные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en-US" dirty="0" smtClean="0"/>
              <a:t>Р</a:t>
            </a:r>
            <a:r>
              <a:rPr lang="en-US" dirty="0"/>
              <a:t>—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сальдо</a:t>
            </a:r>
            <a:r>
              <a:rPr lang="en-US" dirty="0"/>
              <a:t> </a:t>
            </a:r>
            <a:r>
              <a:rPr lang="en-US" dirty="0" err="1"/>
              <a:t>накопленного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(</a:t>
            </a:r>
            <a:r>
              <a:rPr lang="en-US" dirty="0" err="1"/>
              <a:t>чистого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)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/>
              <a:t>РР</a:t>
            </a:r>
            <a:r>
              <a:rPr lang="en-US" dirty="0"/>
              <a:t>= min n,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∑P≥I</a:t>
            </a:r>
            <a:r>
              <a:rPr lang="en-US" baseline="-25000" dirty="0"/>
              <a:t>0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636" y="3086142"/>
            <a:ext cx="1711221" cy="9126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12862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74825" y="782638"/>
            <a:ext cx="9907588" cy="5795962"/>
          </a:xfrm>
        </p:spPr>
        <p:txBody>
          <a:bodyPr/>
          <a:lstStyle/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получении</a:t>
            </a:r>
            <a:r>
              <a:rPr lang="en-US" dirty="0"/>
              <a:t> </a:t>
            </a:r>
            <a:r>
              <a:rPr lang="en-US" dirty="0" err="1"/>
              <a:t>дробного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округляется</a:t>
            </a:r>
            <a:r>
              <a:rPr lang="en-US" dirty="0"/>
              <a:t> в </a:t>
            </a:r>
            <a:r>
              <a:rPr lang="en-US" dirty="0" err="1"/>
              <a:t>сторону</a:t>
            </a:r>
            <a:r>
              <a:rPr lang="en-US" dirty="0"/>
              <a:t> </a:t>
            </a:r>
            <a:r>
              <a:rPr lang="en-US" dirty="0" err="1"/>
              <a:t>увеличения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ближайшего</a:t>
            </a:r>
            <a:r>
              <a:rPr lang="en-US" dirty="0"/>
              <a:t> </a:t>
            </a:r>
            <a:r>
              <a:rPr lang="en-US" dirty="0" err="1"/>
              <a:t>целого</a:t>
            </a:r>
            <a:r>
              <a:rPr lang="en-US" dirty="0"/>
              <a:t>. </a:t>
            </a:r>
            <a:r>
              <a:rPr lang="en-US" dirty="0" err="1"/>
              <a:t>Нередко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РР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точно</a:t>
            </a:r>
            <a:r>
              <a:rPr lang="en-US" dirty="0"/>
              <a:t>, т. е. </a:t>
            </a:r>
            <a:r>
              <a:rPr lang="en-US" dirty="0" err="1"/>
              <a:t>рассматривается</a:t>
            </a:r>
            <a:r>
              <a:rPr lang="en-US" dirty="0"/>
              <a:t> и </a:t>
            </a:r>
            <a:r>
              <a:rPr lang="en-US" dirty="0" err="1"/>
              <a:t>дробная</a:t>
            </a:r>
            <a:r>
              <a:rPr lang="en-US" dirty="0"/>
              <a:t> </a:t>
            </a:r>
            <a:r>
              <a:rPr lang="en-US" dirty="0" err="1"/>
              <a:t>часть</a:t>
            </a:r>
            <a:r>
              <a:rPr lang="en-US" dirty="0"/>
              <a:t> </a:t>
            </a:r>
            <a:r>
              <a:rPr lang="en-US" dirty="0" err="1"/>
              <a:t>интервала</a:t>
            </a:r>
            <a:r>
              <a:rPr lang="en-US" dirty="0"/>
              <a:t> (</a:t>
            </a:r>
            <a:r>
              <a:rPr lang="en-US" dirty="0" err="1"/>
              <a:t>расчетного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);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делается</a:t>
            </a:r>
            <a:r>
              <a:rPr lang="en-US" dirty="0"/>
              <a:t> </a:t>
            </a:r>
            <a:r>
              <a:rPr lang="en-US" dirty="0" err="1"/>
              <a:t>предположение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в </a:t>
            </a:r>
            <a:r>
              <a:rPr lang="en-US" dirty="0" err="1"/>
              <a:t>пределах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шага</a:t>
            </a:r>
            <a:r>
              <a:rPr lang="en-US" dirty="0"/>
              <a:t> (</a:t>
            </a:r>
            <a:r>
              <a:rPr lang="en-US" dirty="0" err="1"/>
              <a:t>расчетного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) </a:t>
            </a:r>
            <a:r>
              <a:rPr lang="en-US" dirty="0" err="1"/>
              <a:t>сальдо</a:t>
            </a:r>
            <a:r>
              <a:rPr lang="en-US" dirty="0"/>
              <a:t> </a:t>
            </a:r>
            <a:r>
              <a:rPr lang="en-US" dirty="0" err="1"/>
              <a:t>накопленного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меняется</a:t>
            </a:r>
            <a:r>
              <a:rPr lang="en-US" dirty="0"/>
              <a:t> </a:t>
            </a:r>
            <a:r>
              <a:rPr lang="en-US" dirty="0" err="1"/>
              <a:t>линейно</a:t>
            </a:r>
            <a:r>
              <a:rPr lang="en-US" dirty="0"/>
              <a:t>. </a:t>
            </a:r>
            <a:r>
              <a:rPr lang="en-US" dirty="0" err="1"/>
              <a:t>Тогда</a:t>
            </a:r>
            <a:r>
              <a:rPr lang="en-US" dirty="0"/>
              <a:t> «</a:t>
            </a:r>
            <a:r>
              <a:rPr lang="en-US" dirty="0" err="1"/>
              <a:t>расстояние</a:t>
            </a:r>
            <a:r>
              <a:rPr lang="en-US" dirty="0"/>
              <a:t>» х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начала</a:t>
            </a:r>
            <a:r>
              <a:rPr lang="en-US" dirty="0"/>
              <a:t> </a:t>
            </a:r>
            <a:r>
              <a:rPr lang="en-US" dirty="0" err="1"/>
              <a:t>шага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(</a:t>
            </a:r>
            <a:r>
              <a:rPr lang="en-US" dirty="0" err="1"/>
              <a:t>выраженное</a:t>
            </a:r>
            <a:r>
              <a:rPr lang="en-US" dirty="0"/>
              <a:t> в </a:t>
            </a:r>
            <a:r>
              <a:rPr lang="en-US" dirty="0" err="1"/>
              <a:t>продолжительности</a:t>
            </a:r>
            <a:r>
              <a:rPr lang="en-US" dirty="0"/>
              <a:t> </a:t>
            </a:r>
            <a:r>
              <a:rPr lang="en-US" dirty="0" err="1"/>
              <a:t>шага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)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формуле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где </a:t>
            </a:r>
            <a:r>
              <a:rPr lang="en-US" dirty="0" err="1"/>
              <a:t>Pk</a:t>
            </a:r>
            <a:r>
              <a:rPr lang="ru-RU" dirty="0"/>
              <a:t> — отрицательная величина сальдо накопленного потока на шаге до момента окупаемости;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en-US" dirty="0" err="1" smtClean="0"/>
              <a:t>Pk</a:t>
            </a:r>
            <a:r>
              <a:rPr lang="ru-RU" dirty="0"/>
              <a:t>+ — положительная величина сальдо на­копленного потока на шаге после момента окупаемости.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475" y="2990905"/>
            <a:ext cx="2341559" cy="12671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39139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11050" y="559154"/>
            <a:ext cx="10207911" cy="6087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Сложные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(динамические) методы оценки экономической эффективности инвестиционных проектов </a:t>
            </a:r>
          </a:p>
          <a:p>
            <a:r>
              <a:rPr lang="en-US" dirty="0" err="1"/>
              <a:t>Динамические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, </a:t>
            </a:r>
            <a:r>
              <a:rPr lang="en-US" dirty="0" err="1"/>
              <a:t>основанные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учете</a:t>
            </a:r>
            <a:r>
              <a:rPr lang="en-US" dirty="0"/>
              <a:t> </a:t>
            </a:r>
            <a:r>
              <a:rPr lang="en-US" dirty="0" err="1"/>
              <a:t>временной</a:t>
            </a:r>
            <a:r>
              <a:rPr lang="en-US" dirty="0"/>
              <a:t>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денег</a:t>
            </a:r>
            <a:r>
              <a:rPr lang="en-US" dirty="0"/>
              <a:t> и </a:t>
            </a:r>
            <a:r>
              <a:rPr lang="en-US" dirty="0" err="1"/>
              <a:t>предполагающие</a:t>
            </a:r>
            <a:r>
              <a:rPr lang="en-US" dirty="0"/>
              <a:t>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 </a:t>
            </a:r>
            <a:r>
              <a:rPr lang="en-US" dirty="0" err="1"/>
              <a:t>разновременных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и </a:t>
            </a:r>
            <a:r>
              <a:rPr lang="en-US" dirty="0" err="1"/>
              <a:t>расходов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приведения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к </a:t>
            </a:r>
            <a:r>
              <a:rPr lang="en-US" dirty="0" err="1"/>
              <a:t>сопоставимому</a:t>
            </a:r>
            <a:r>
              <a:rPr lang="en-US" dirty="0"/>
              <a:t> </a:t>
            </a:r>
            <a:r>
              <a:rPr lang="en-US" dirty="0" err="1"/>
              <a:t>виду</a:t>
            </a:r>
            <a:r>
              <a:rPr lang="en-US" dirty="0"/>
              <a:t>, а </a:t>
            </a:r>
            <a:r>
              <a:rPr lang="en-US" dirty="0" err="1"/>
              <a:t>именно</a:t>
            </a:r>
            <a:r>
              <a:rPr lang="en-US" dirty="0"/>
              <a:t>, к </a:t>
            </a:r>
            <a:r>
              <a:rPr lang="en-US" dirty="0" err="1"/>
              <a:t>условиям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соизмеримости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ценности</a:t>
            </a:r>
            <a:r>
              <a:rPr lang="en-US" dirty="0"/>
              <a:t> в </a:t>
            </a:r>
            <a:r>
              <a:rPr lang="en-US" dirty="0" err="1"/>
              <a:t>начальном</a:t>
            </a:r>
            <a:r>
              <a:rPr lang="en-US" dirty="0"/>
              <a:t> </a:t>
            </a:r>
            <a:r>
              <a:rPr lang="en-US" dirty="0" err="1"/>
              <a:t>периоде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Сравнительная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в </a:t>
            </a:r>
            <a:r>
              <a:rPr lang="en-US" dirty="0" err="1"/>
              <a:t>основном</a:t>
            </a:r>
            <a:r>
              <a:rPr lang="en-US" dirty="0"/>
              <a:t> с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динамических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 (</a:t>
            </a:r>
            <a:r>
              <a:rPr lang="en-US" dirty="0" err="1"/>
              <a:t>критериев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):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чистый</a:t>
            </a:r>
            <a:r>
              <a:rPr lang="en-US" dirty="0"/>
              <a:t> </a:t>
            </a:r>
            <a:r>
              <a:rPr lang="en-US" dirty="0" err="1"/>
              <a:t>дисконтированный</a:t>
            </a:r>
            <a:r>
              <a:rPr lang="en-US" dirty="0"/>
              <a:t> </a:t>
            </a:r>
            <a:r>
              <a:rPr lang="en-US" dirty="0" err="1"/>
              <a:t>доход</a:t>
            </a:r>
            <a:r>
              <a:rPr lang="en-US" dirty="0"/>
              <a:t>, (</a:t>
            </a:r>
            <a:r>
              <a:rPr lang="en-US" dirty="0" err="1"/>
              <a:t>интегральный</a:t>
            </a:r>
            <a:r>
              <a:rPr lang="en-US" dirty="0"/>
              <a:t> </a:t>
            </a:r>
            <a:r>
              <a:rPr lang="en-US" dirty="0" err="1"/>
              <a:t>эффект</a:t>
            </a:r>
            <a:r>
              <a:rPr lang="en-US" dirty="0"/>
              <a:t>, </a:t>
            </a:r>
            <a:r>
              <a:rPr lang="en-US" dirty="0" err="1"/>
              <a:t>чистая</a:t>
            </a:r>
            <a:r>
              <a:rPr lang="en-US" dirty="0"/>
              <a:t> </a:t>
            </a:r>
            <a:r>
              <a:rPr lang="en-US" dirty="0" err="1"/>
              <a:t>текущая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) (Net Present Value, NPV);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индекс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(</a:t>
            </a:r>
            <a:r>
              <a:rPr lang="en-US" dirty="0" err="1"/>
              <a:t>доходности</a:t>
            </a:r>
            <a:r>
              <a:rPr lang="en-US" dirty="0"/>
              <a:t>) </a:t>
            </a:r>
            <a:r>
              <a:rPr lang="en-US" dirty="0" err="1"/>
              <a:t>инвестиции</a:t>
            </a:r>
            <a:r>
              <a:rPr lang="en-US" dirty="0"/>
              <a:t> (Profitability Index, PI);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внутренняя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(</a:t>
            </a:r>
            <a:r>
              <a:rPr lang="en-US" dirty="0" err="1"/>
              <a:t>доходности</a:t>
            </a:r>
            <a:r>
              <a:rPr lang="en-US" dirty="0"/>
              <a:t>)(Internal Rate of Return, IRR);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- </a:t>
            </a:r>
            <a:r>
              <a:rPr lang="en-US" dirty="0" err="1"/>
              <a:t>дисконтированный</a:t>
            </a:r>
            <a:r>
              <a:rPr lang="en-US" dirty="0"/>
              <a:t> </a:t>
            </a:r>
            <a:r>
              <a:rPr lang="en-US" dirty="0" err="1"/>
              <a:t>срок</a:t>
            </a:r>
            <a:r>
              <a:rPr lang="en-US" dirty="0"/>
              <a:t> </a:t>
            </a:r>
            <a:r>
              <a:rPr lang="en-US" dirty="0" err="1"/>
              <a:t>окупаемости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(Discounted Payback Period, DPP).</a:t>
            </a:r>
            <a:endParaRPr lang="ru-RU" dirty="0"/>
          </a:p>
          <a:p>
            <a:r>
              <a:rPr lang="ru-RU" b="1" dirty="0"/>
              <a:t>Чистый дисконтированный доход,</a:t>
            </a:r>
            <a:r>
              <a:rPr lang="ru-RU" dirty="0"/>
              <a:t> (чистая текущая стоимость) (</a:t>
            </a:r>
            <a:r>
              <a:rPr lang="en-US" dirty="0"/>
              <a:t>Net Present Value</a:t>
            </a:r>
            <a:r>
              <a:rPr lang="ru-RU" dirty="0"/>
              <a:t>, </a:t>
            </a:r>
            <a:r>
              <a:rPr lang="en-US" dirty="0"/>
              <a:t>NPV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/>
              <a:t>В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расчетов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данному</a:t>
            </a:r>
            <a:r>
              <a:rPr lang="en-US" dirty="0"/>
              <a:t> </a:t>
            </a:r>
            <a:r>
              <a:rPr lang="en-US" dirty="0" err="1"/>
              <a:t>методу</a:t>
            </a:r>
            <a:r>
              <a:rPr lang="en-US" dirty="0"/>
              <a:t> </a:t>
            </a:r>
            <a:r>
              <a:rPr lang="en-US" dirty="0" err="1"/>
              <a:t>лежит</a:t>
            </a:r>
            <a:r>
              <a:rPr lang="en-US" dirty="0"/>
              <a:t> </a:t>
            </a:r>
            <a:r>
              <a:rPr lang="en-US" dirty="0" err="1"/>
              <a:t>посылка</a:t>
            </a:r>
            <a:r>
              <a:rPr lang="en-US" dirty="0"/>
              <a:t> о </a:t>
            </a:r>
            <a:r>
              <a:rPr lang="en-US" dirty="0" err="1"/>
              <a:t>различной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денег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696515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727880"/>
            <a:ext cx="9949218" cy="5768454"/>
          </a:xfrm>
        </p:spPr>
        <p:txBody>
          <a:bodyPr>
            <a:normAutofit/>
          </a:bodyPr>
          <a:lstStyle/>
          <a:p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пересчета</a:t>
            </a:r>
            <a:r>
              <a:rPr lang="en-US" dirty="0"/>
              <a:t> </a:t>
            </a:r>
            <a:r>
              <a:rPr lang="en-US" dirty="0" err="1"/>
              <a:t>будущей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в </a:t>
            </a:r>
            <a:r>
              <a:rPr lang="en-US" dirty="0" err="1"/>
              <a:t>текущую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дисконтированием</a:t>
            </a:r>
            <a:r>
              <a:rPr lang="en-US" dirty="0"/>
              <a:t> (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англ</a:t>
            </a:r>
            <a:r>
              <a:rPr lang="en-US" dirty="0"/>
              <a:t>. </a:t>
            </a:r>
            <a:r>
              <a:rPr lang="en-US" dirty="0" err="1"/>
              <a:t>discont</a:t>
            </a:r>
            <a:r>
              <a:rPr lang="en-US" b="1" dirty="0"/>
              <a:t> </a:t>
            </a:r>
            <a:r>
              <a:rPr lang="en-US" dirty="0"/>
              <a:t>— </a:t>
            </a:r>
            <a:r>
              <a:rPr lang="en-US" dirty="0" err="1"/>
              <a:t>уменьшать</a:t>
            </a:r>
            <a:r>
              <a:rPr lang="en-US" dirty="0"/>
              <a:t>).</a:t>
            </a:r>
            <a:endParaRPr lang="ru-RU" dirty="0"/>
          </a:p>
          <a:p>
            <a:r>
              <a:rPr lang="ru-RU" dirty="0"/>
              <a:t>Ставка, по которой происходит дисконтирование, называется ставкой дисконтирования (дисконта), а множитель – 1 / (1 + </a:t>
            </a:r>
            <a:r>
              <a:rPr lang="en-US" dirty="0"/>
              <a:t>d</a:t>
            </a:r>
            <a:r>
              <a:rPr lang="ru-RU" b="1" dirty="0"/>
              <a:t>)</a:t>
            </a:r>
            <a:r>
              <a:rPr lang="en-US" b="1" baseline="30000" dirty="0"/>
              <a:t>t</a:t>
            </a:r>
            <a:r>
              <a:rPr lang="ru-RU" b="1" dirty="0"/>
              <a:t> — </a:t>
            </a:r>
            <a:r>
              <a:rPr lang="ru-RU" dirty="0"/>
              <a:t>дисконтным множителем</a:t>
            </a:r>
          </a:p>
          <a:p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чистого</a:t>
            </a:r>
            <a:r>
              <a:rPr lang="en-US" dirty="0"/>
              <a:t> </a:t>
            </a:r>
            <a:r>
              <a:rPr lang="en-US" dirty="0" err="1"/>
              <a:t>дисконтированного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 (ЧДД)</a:t>
            </a:r>
            <a:r>
              <a:rPr lang="en-US" b="1" dirty="0"/>
              <a:t> </a:t>
            </a:r>
            <a:r>
              <a:rPr lang="en-US" dirty="0" err="1"/>
              <a:t>рассчитывается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разность</a:t>
            </a:r>
            <a:r>
              <a:rPr lang="en-US" dirty="0"/>
              <a:t> </a:t>
            </a:r>
            <a:r>
              <a:rPr lang="en-US" dirty="0" err="1"/>
              <a:t>дисконтированных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потоков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и </a:t>
            </a:r>
            <a:r>
              <a:rPr lang="en-US" dirty="0" err="1"/>
              <a:t>расходов</a:t>
            </a:r>
            <a:r>
              <a:rPr lang="en-US" dirty="0"/>
              <a:t>, </a:t>
            </a:r>
            <a:r>
              <a:rPr lang="en-US" dirty="0" err="1"/>
              <a:t>производимых</a:t>
            </a:r>
            <a:r>
              <a:rPr lang="en-US" dirty="0"/>
              <a:t> в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прогнозный</a:t>
            </a:r>
            <a:r>
              <a:rPr lang="en-US" dirty="0"/>
              <a:t> </a:t>
            </a:r>
            <a:r>
              <a:rPr lang="en-US" dirty="0" err="1" smtClean="0"/>
              <a:t>период</a:t>
            </a:r>
            <a:r>
              <a:rPr lang="en-US" dirty="0" smtClean="0"/>
              <a:t>.</a:t>
            </a:r>
            <a:r>
              <a:rPr lang="ru-RU" dirty="0"/>
              <a:t> </a:t>
            </a:r>
            <a:r>
              <a:rPr lang="en-US" dirty="0" err="1" smtClean="0"/>
              <a:t>Суть</a:t>
            </a:r>
            <a:r>
              <a:rPr lang="en-US" dirty="0" smtClean="0"/>
              <a:t> </a:t>
            </a:r>
            <a:r>
              <a:rPr lang="en-US" dirty="0" err="1"/>
              <a:t>критерия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в </a:t>
            </a:r>
            <a:r>
              <a:rPr lang="en-US" dirty="0" err="1"/>
              <a:t>сравнении</a:t>
            </a:r>
            <a:r>
              <a:rPr lang="en-US" dirty="0"/>
              <a:t> </a:t>
            </a:r>
            <a:r>
              <a:rPr lang="en-US" dirty="0" err="1"/>
              <a:t>текущей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будущих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поступлений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с </a:t>
            </a:r>
            <a:r>
              <a:rPr lang="en-US" dirty="0" err="1"/>
              <a:t>инвестиционными</a:t>
            </a:r>
            <a:r>
              <a:rPr lang="en-US" dirty="0"/>
              <a:t> </a:t>
            </a:r>
            <a:r>
              <a:rPr lang="en-US" dirty="0" err="1"/>
              <a:t>расходами</a:t>
            </a:r>
            <a:r>
              <a:rPr lang="en-US" dirty="0"/>
              <a:t>, </a:t>
            </a:r>
            <a:r>
              <a:rPr lang="en-US" dirty="0" err="1"/>
              <a:t>необходимыми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предусматривает</a:t>
            </a:r>
            <a:r>
              <a:rPr lang="en-US" dirty="0"/>
              <a:t> </a:t>
            </a:r>
            <a:r>
              <a:rPr lang="en-US" dirty="0" err="1"/>
              <a:t>последовательное</a:t>
            </a:r>
            <a:r>
              <a:rPr lang="en-US" dirty="0"/>
              <a:t> </a:t>
            </a:r>
            <a:r>
              <a:rPr lang="en-US" dirty="0" err="1"/>
              <a:t>прохождение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стадий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Расчет</a:t>
            </a:r>
            <a:r>
              <a:rPr lang="en-US" dirty="0"/>
              <a:t> </a:t>
            </a:r>
            <a:r>
              <a:rPr lang="en-US" dirty="0" err="1"/>
              <a:t>денежного</a:t>
            </a:r>
            <a:r>
              <a:rPr lang="en-US" dirty="0"/>
              <a:t> </a:t>
            </a:r>
            <a:r>
              <a:rPr lang="en-US" dirty="0" err="1"/>
              <a:t>потока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ставки</a:t>
            </a:r>
            <a:r>
              <a:rPr lang="en-US" dirty="0"/>
              <a:t> </a:t>
            </a:r>
            <a:r>
              <a:rPr lang="en-US" dirty="0" err="1"/>
              <a:t>дисконтирования</a:t>
            </a:r>
            <a:r>
              <a:rPr lang="en-US" dirty="0"/>
              <a:t>, </a:t>
            </a:r>
            <a:r>
              <a:rPr lang="en-US" dirty="0" err="1"/>
              <a:t>учитывающей</a:t>
            </a:r>
            <a:r>
              <a:rPr lang="en-US" dirty="0"/>
              <a:t> </a:t>
            </a:r>
            <a:r>
              <a:rPr lang="en-US" dirty="0" err="1"/>
              <a:t>доходность</a:t>
            </a:r>
            <a:r>
              <a:rPr lang="en-US" dirty="0"/>
              <a:t> </a:t>
            </a:r>
            <a:r>
              <a:rPr lang="en-US" dirty="0" err="1"/>
              <a:t>альтернативных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 и </a:t>
            </a:r>
            <a:r>
              <a:rPr lang="en-US" dirty="0" err="1"/>
              <a:t>риск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чистого</a:t>
            </a:r>
            <a:r>
              <a:rPr lang="en-US" dirty="0"/>
              <a:t> </a:t>
            </a:r>
            <a:r>
              <a:rPr lang="en-US" dirty="0" err="1"/>
              <a:t>дисконтированного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45651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606" y="714233"/>
            <a:ext cx="10290412" cy="5836692"/>
          </a:xfrm>
        </p:spPr>
        <p:txBody>
          <a:bodyPr/>
          <a:lstStyle/>
          <a:p>
            <a:r>
              <a:rPr lang="ru-RU" dirty="0"/>
              <a:t>ЧДД или </a:t>
            </a:r>
            <a:r>
              <a:rPr lang="en-US" dirty="0"/>
              <a:t>NPV</a:t>
            </a:r>
            <a:r>
              <a:rPr lang="ru-RU" dirty="0"/>
              <a:t> для постоянной нормы дисконта и разовыми первоначальными инвестициями определяют по следующей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(16)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dirty="0" err="1" smtClean="0"/>
              <a:t>Pt</a:t>
            </a:r>
            <a:r>
              <a:rPr lang="en-US" b="1" dirty="0" smtClean="0"/>
              <a:t> </a:t>
            </a:r>
            <a:r>
              <a:rPr lang="ru-RU" dirty="0"/>
              <a:t>— объем генерируемых проектом денежных средств в периоде </a:t>
            </a:r>
            <a:r>
              <a:rPr lang="en-US" b="1" dirty="0"/>
              <a:t>t</a:t>
            </a:r>
            <a:r>
              <a:rPr lang="ru-RU" b="1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d</a:t>
            </a:r>
            <a:r>
              <a:rPr lang="en-US" b="1" dirty="0" smtClean="0"/>
              <a:t> </a:t>
            </a:r>
            <a:r>
              <a:rPr lang="en-US" b="1" dirty="0"/>
              <a:t>—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 smtClean="0"/>
              <a:t>дисконта</a:t>
            </a:r>
            <a:r>
              <a:rPr lang="en-US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n</a:t>
            </a:r>
            <a:r>
              <a:rPr lang="en-US" b="1" dirty="0" smtClean="0"/>
              <a:t> </a:t>
            </a:r>
            <a:r>
              <a:rPr lang="en-US" b="1" dirty="0"/>
              <a:t>— </a:t>
            </a:r>
            <a:r>
              <a:rPr lang="en-US" dirty="0" err="1"/>
              <a:t>продолжительность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в </a:t>
            </a:r>
            <a:r>
              <a:rPr lang="en-US" dirty="0" err="1"/>
              <a:t>годах</a:t>
            </a:r>
            <a:r>
              <a:rPr lang="en-US" dirty="0"/>
              <a:t>$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en-US" dirty="0" smtClean="0"/>
              <a:t>I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err="1"/>
              <a:t>первоначальные</a:t>
            </a:r>
            <a:r>
              <a:rPr lang="en-US" dirty="0"/>
              <a:t>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В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расходы</a:t>
            </a:r>
            <a:r>
              <a:rPr lang="en-US" dirty="0"/>
              <a:t> </a:t>
            </a:r>
            <a:r>
              <a:rPr lang="en-US" dirty="0" err="1"/>
              <a:t>осуществляются</a:t>
            </a:r>
            <a:r>
              <a:rPr lang="en-US" dirty="0"/>
              <a:t>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ряда</a:t>
            </a:r>
            <a:r>
              <a:rPr lang="en-US" dirty="0"/>
              <a:t> </a:t>
            </a:r>
            <a:r>
              <a:rPr lang="en-US" dirty="0" err="1"/>
              <a:t>лет</a:t>
            </a:r>
            <a:r>
              <a:rPr lang="en-US" dirty="0"/>
              <a:t>, </a:t>
            </a:r>
            <a:r>
              <a:rPr lang="en-US" dirty="0" err="1"/>
              <a:t>формула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</a:t>
            </a:r>
            <a:r>
              <a:rPr lang="en-US" dirty="0" err="1"/>
              <a:t>примет</a:t>
            </a:r>
            <a:r>
              <a:rPr lang="en-US" dirty="0"/>
              <a:t> </a:t>
            </a:r>
            <a:r>
              <a:rPr lang="en-US" dirty="0" err="1"/>
              <a:t>следующий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979" y="1439479"/>
            <a:ext cx="2716153" cy="1467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118" y="5301500"/>
            <a:ext cx="3748275" cy="1249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4336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7" y="884829"/>
            <a:ext cx="10222173" cy="4970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где</a:t>
            </a:r>
            <a:r>
              <a:rPr lang="en-US" dirty="0"/>
              <a:t>: I</a:t>
            </a:r>
            <a:r>
              <a:rPr lang="en-US" baseline="-25000" dirty="0"/>
              <a:t>t </a:t>
            </a:r>
            <a:r>
              <a:rPr lang="en-US" dirty="0"/>
              <a:t>-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затраты</a:t>
            </a:r>
            <a:r>
              <a:rPr lang="en-US" dirty="0"/>
              <a:t> в </a:t>
            </a:r>
            <a:r>
              <a:rPr lang="en-US" dirty="0" err="1"/>
              <a:t>период</a:t>
            </a:r>
            <a:r>
              <a:rPr lang="en-US" dirty="0"/>
              <a:t> t.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NPV</a:t>
            </a:r>
            <a:r>
              <a:rPr lang="en-US" b="1" dirty="0"/>
              <a:t>&gt; </a:t>
            </a:r>
            <a:r>
              <a:rPr lang="en-US" dirty="0"/>
              <a:t>О – </a:t>
            </a:r>
            <a:r>
              <a:rPr lang="en-US" dirty="0" err="1"/>
              <a:t>принятие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целесообразно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NPV</a:t>
            </a:r>
            <a:r>
              <a:rPr lang="en-US" b="1" dirty="0"/>
              <a:t>&lt; </a:t>
            </a:r>
            <a:r>
              <a:rPr lang="en-US" dirty="0"/>
              <a:t>О - </a:t>
            </a:r>
            <a:r>
              <a:rPr lang="en-US" b="1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отвергнуть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en-US" dirty="0" smtClean="0"/>
              <a:t>NPV</a:t>
            </a:r>
            <a:r>
              <a:rPr lang="en-US" b="1" dirty="0"/>
              <a:t>= </a:t>
            </a:r>
            <a:r>
              <a:rPr lang="en-US" dirty="0"/>
              <a:t>О '- </a:t>
            </a:r>
            <a:r>
              <a:rPr lang="en-US" dirty="0" err="1"/>
              <a:t>проект</a:t>
            </a:r>
            <a:r>
              <a:rPr lang="en-US" dirty="0"/>
              <a:t> 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убыточным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приносит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рассмотрении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пректа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выбрать</a:t>
            </a:r>
            <a:r>
              <a:rPr lang="en-US" dirty="0"/>
              <a:t> </a:t>
            </a:r>
            <a:r>
              <a:rPr lang="en-US" dirty="0" err="1"/>
              <a:t>тот</a:t>
            </a:r>
            <a:r>
              <a:rPr lang="en-US" dirty="0"/>
              <a:t>, у </a:t>
            </a:r>
            <a:r>
              <a:rPr lang="en-US" dirty="0" err="1"/>
              <a:t>которого</a:t>
            </a:r>
            <a:r>
              <a:rPr lang="en-US" dirty="0"/>
              <a:t> NPV </a:t>
            </a:r>
            <a:r>
              <a:rPr lang="en-US" dirty="0" err="1"/>
              <a:t>выше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Вместе</a:t>
            </a:r>
            <a:r>
              <a:rPr lang="en-US" dirty="0"/>
              <a:t> с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ограничено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сопоставления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: </a:t>
            </a:r>
            <a:r>
              <a:rPr lang="en-US" dirty="0" err="1"/>
              <a:t>большее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NPV </a:t>
            </a:r>
            <a:r>
              <a:rPr lang="en-US" dirty="0" err="1"/>
              <a:t>нe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соответствовать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эффективному</a:t>
            </a:r>
            <a:r>
              <a:rPr lang="en-US" dirty="0"/>
              <a:t> </a:t>
            </a:r>
            <a:r>
              <a:rPr lang="en-US" dirty="0" err="1"/>
              <a:t>использованию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. </a:t>
            </a:r>
            <a:r>
              <a:rPr lang="ru-RU" dirty="0"/>
              <a:t>В такой ситуации целесообразно рассчитывать показатель - индекс рентабельности (доходности) инвестиции (</a:t>
            </a:r>
            <a:r>
              <a:rPr lang="en-US" dirty="0"/>
              <a:t>Profitability Index</a:t>
            </a:r>
            <a:r>
              <a:rPr lang="ru-RU" dirty="0"/>
              <a:t>, </a:t>
            </a:r>
            <a:r>
              <a:rPr lang="en-US" dirty="0"/>
              <a:t>PI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16753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686937"/>
            <a:ext cx="9921923" cy="5768453"/>
          </a:xfrm>
        </p:spPr>
        <p:txBody>
          <a:bodyPr/>
          <a:lstStyle/>
          <a:p>
            <a:r>
              <a:rPr lang="ru-RU" b="1" dirty="0"/>
              <a:t>Индекс рентабельности (доходности) инвестиции (</a:t>
            </a:r>
            <a:r>
              <a:rPr lang="en-US" b="1" dirty="0"/>
              <a:t>Profitability Index</a:t>
            </a:r>
            <a:r>
              <a:rPr lang="ru-RU" b="1" dirty="0"/>
              <a:t>, </a:t>
            </a:r>
            <a:r>
              <a:rPr lang="en-US" b="1" dirty="0"/>
              <a:t>PI</a:t>
            </a:r>
            <a:r>
              <a:rPr lang="ru-RU" b="1" dirty="0" smtClean="0"/>
              <a:t>).</a:t>
            </a:r>
            <a:r>
              <a:rPr lang="ru-RU" dirty="0"/>
              <a:t> </a:t>
            </a:r>
            <a:r>
              <a:rPr lang="ru-RU" dirty="0" smtClean="0"/>
              <a:t>Рассчитывается </a:t>
            </a:r>
            <a:r>
              <a:rPr lang="ru-RU" dirty="0"/>
              <a:t>как отношение чистой текущей стоимости денежного притока к чистой текущей стоимости денежного оттока (включая первоначальные инвестиции):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(18)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обобщенном</a:t>
            </a:r>
            <a:r>
              <a:rPr lang="en-US" dirty="0"/>
              <a:t> </a:t>
            </a:r>
            <a:r>
              <a:rPr lang="en-US" dirty="0" err="1"/>
              <a:t>виде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г</a:t>
            </a:r>
            <a:r>
              <a:rPr lang="ru-RU" dirty="0" smtClean="0"/>
              <a:t>де, </a:t>
            </a:r>
            <a:r>
              <a:rPr lang="en-US" dirty="0" smtClean="0"/>
              <a:t>PVP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Present Value of Payments</a:t>
            </a:r>
            <a:r>
              <a:rPr lang="ru-RU" dirty="0"/>
              <a:t>) — дисконтированный поток денежных средств;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n-US" dirty="0" smtClean="0"/>
              <a:t>PVI </a:t>
            </a:r>
            <a:r>
              <a:rPr lang="en-US" dirty="0"/>
              <a:t>(Present Value of Investment) — </a:t>
            </a:r>
            <a:r>
              <a:rPr lang="en-US" dirty="0" err="1"/>
              <a:t>дисконтированная</a:t>
            </a:r>
            <a:r>
              <a:rPr lang="en-US" dirty="0"/>
              <a:t> </a:t>
            </a:r>
            <a:r>
              <a:rPr lang="en-US" dirty="0" err="1"/>
              <a:t>стоимость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970" y="1899084"/>
            <a:ext cx="2723809" cy="8761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112" y="3739142"/>
            <a:ext cx="1746542" cy="1085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50343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492" y="714232"/>
            <a:ext cx="10072047" cy="578210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Индекс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— </a:t>
            </a:r>
            <a:r>
              <a:rPr lang="en-US" dirty="0" err="1"/>
              <a:t>относительный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эффективности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и </a:t>
            </a:r>
            <a:r>
              <a:rPr lang="en-US" dirty="0" err="1"/>
              <a:t>характеризует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единицу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, т. е.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 —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,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выше</a:t>
            </a:r>
            <a:r>
              <a:rPr lang="en-US" dirty="0"/>
              <a:t> </a:t>
            </a:r>
            <a:r>
              <a:rPr lang="en-US" dirty="0" err="1"/>
              <a:t>отдача</a:t>
            </a:r>
            <a:r>
              <a:rPr lang="en-US" dirty="0"/>
              <a:t> </a:t>
            </a:r>
            <a:r>
              <a:rPr lang="en-US" dirty="0" err="1"/>
              <a:t>денежной</a:t>
            </a:r>
            <a:r>
              <a:rPr lang="en-US" dirty="0"/>
              <a:t> </a:t>
            </a:r>
            <a:r>
              <a:rPr lang="en-US" dirty="0" err="1"/>
              <a:t>единицы</a:t>
            </a:r>
            <a:r>
              <a:rPr lang="en-US" dirty="0"/>
              <a:t>, </a:t>
            </a:r>
            <a:r>
              <a:rPr lang="en-US" dirty="0" err="1"/>
              <a:t>инвестированной</a:t>
            </a:r>
            <a:r>
              <a:rPr lang="en-US" dirty="0"/>
              <a:t> в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. </a:t>
            </a:r>
            <a:r>
              <a:rPr lang="en-US" dirty="0" err="1"/>
              <a:t>Данному</a:t>
            </a:r>
            <a:r>
              <a:rPr lang="en-US" dirty="0"/>
              <a:t> </a:t>
            </a:r>
            <a:r>
              <a:rPr lang="en-US" dirty="0" err="1"/>
              <a:t>показателю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отдавать</a:t>
            </a:r>
            <a:r>
              <a:rPr lang="en-US" dirty="0"/>
              <a:t> </a:t>
            </a:r>
            <a:r>
              <a:rPr lang="en-US" dirty="0" err="1"/>
              <a:t>предпочтение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комплектовании</a:t>
            </a:r>
            <a:r>
              <a:rPr lang="en-US" dirty="0"/>
              <a:t> </a:t>
            </a:r>
            <a:r>
              <a:rPr lang="en-US" dirty="0" err="1"/>
              <a:t>портфеля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максимизации</a:t>
            </a:r>
            <a:r>
              <a:rPr lang="en-US" dirty="0"/>
              <a:t> </a:t>
            </a:r>
            <a:r>
              <a:rPr lang="en-US" dirty="0" err="1"/>
              <a:t>суммарного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i="1" dirty="0"/>
              <a:t>NPV.</a:t>
            </a:r>
            <a:endParaRPr lang="ru-RU" dirty="0"/>
          </a:p>
          <a:p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принятия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данному</a:t>
            </a:r>
            <a:r>
              <a:rPr lang="en-US" dirty="0"/>
              <a:t> </a:t>
            </a:r>
            <a:r>
              <a:rPr lang="en-US" dirty="0" err="1"/>
              <a:t>инвестиционному</a:t>
            </a:r>
            <a:r>
              <a:rPr lang="en-US" dirty="0"/>
              <a:t> </a:t>
            </a:r>
            <a:r>
              <a:rPr lang="en-US" dirty="0" err="1"/>
              <a:t>критерию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PI&gt; </a:t>
            </a:r>
            <a:r>
              <a:rPr lang="en-US" dirty="0"/>
              <a:t>1,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принять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PI&lt; </a:t>
            </a:r>
            <a:r>
              <a:rPr lang="en-US" dirty="0"/>
              <a:t>1,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отвергнуть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PI </a:t>
            </a:r>
            <a:r>
              <a:rPr lang="en-US" dirty="0"/>
              <a:t>= 1,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прибыльный</a:t>
            </a:r>
            <a:r>
              <a:rPr lang="en-US" dirty="0"/>
              <a:t>,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убыточный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 smtClean="0"/>
              <a:t>Таким</a:t>
            </a:r>
            <a:r>
              <a:rPr lang="en-US" dirty="0" smtClean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критерий</a:t>
            </a:r>
            <a:r>
              <a:rPr lang="en-US" dirty="0"/>
              <a:t> </a:t>
            </a:r>
            <a:r>
              <a:rPr lang="en-US" i="1" dirty="0"/>
              <a:t>PI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преимущество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выборе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ряда</a:t>
            </a:r>
            <a:r>
              <a:rPr lang="en-US" dirty="0"/>
              <a:t> </a:t>
            </a:r>
            <a:r>
              <a:rPr lang="en-US" dirty="0" err="1"/>
              <a:t>имеющих</a:t>
            </a:r>
            <a:r>
              <a:rPr lang="en-US" dirty="0"/>
              <a:t> </a:t>
            </a:r>
            <a:r>
              <a:rPr lang="en-US" dirty="0" err="1"/>
              <a:t>примерно</a:t>
            </a:r>
            <a:r>
              <a:rPr lang="en-US" dirty="0"/>
              <a:t> </a:t>
            </a:r>
            <a:r>
              <a:rPr lang="en-US" dirty="0" err="1"/>
              <a:t>одинаковые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i="1" dirty="0"/>
              <a:t>NPV,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разные</a:t>
            </a:r>
            <a:r>
              <a:rPr lang="en-US" dirty="0"/>
              <a:t> </a:t>
            </a:r>
            <a:r>
              <a:rPr lang="en-US" dirty="0" err="1"/>
              <a:t>объемы</a:t>
            </a:r>
            <a:r>
              <a:rPr lang="en-US" dirty="0"/>
              <a:t> </a:t>
            </a:r>
            <a:r>
              <a:rPr lang="en-US" dirty="0" err="1"/>
              <a:t>требуемых</a:t>
            </a:r>
            <a:r>
              <a:rPr lang="en-US" dirty="0"/>
              <a:t> </a:t>
            </a:r>
            <a:r>
              <a:rPr lang="en-US" dirty="0" err="1"/>
              <a:t>инвестиций</a:t>
            </a:r>
            <a:r>
              <a:rPr lang="en-US" dirty="0"/>
              <a:t>. В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выгоднее</a:t>
            </a:r>
            <a:r>
              <a:rPr lang="en-US" dirty="0"/>
              <a:t>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большую</a:t>
            </a:r>
            <a:r>
              <a:rPr lang="en-US" dirty="0"/>
              <a:t> </a:t>
            </a: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вложений</a:t>
            </a:r>
            <a:r>
              <a:rPr lang="en-US" dirty="0"/>
              <a:t>. В </a:t>
            </a:r>
            <a:r>
              <a:rPr lang="en-US" dirty="0" err="1"/>
              <a:t>связи</a:t>
            </a:r>
            <a:r>
              <a:rPr lang="en-US" dirty="0"/>
              <a:t> с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ранжировать</a:t>
            </a:r>
            <a:r>
              <a:rPr lang="en-US" dirty="0"/>
              <a:t> </a:t>
            </a:r>
            <a:r>
              <a:rPr lang="en-US" dirty="0" err="1"/>
              <a:t>проекты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ограниченных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ресурсах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К </a:t>
            </a:r>
            <a:r>
              <a:rPr lang="en-US" dirty="0" err="1"/>
              <a:t>недостаткам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отнести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неоднозначность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дисконтировании</a:t>
            </a:r>
            <a:r>
              <a:rPr lang="en-US" dirty="0"/>
              <a:t> </a:t>
            </a:r>
            <a:r>
              <a:rPr lang="en-US" dirty="0" err="1"/>
              <a:t>отдельно</a:t>
            </a:r>
            <a:r>
              <a:rPr lang="en-US" dirty="0"/>
              <a:t> </a:t>
            </a:r>
            <a:r>
              <a:rPr lang="en-US" dirty="0" err="1"/>
              <a:t>денежных</a:t>
            </a:r>
            <a:r>
              <a:rPr lang="en-US" dirty="0"/>
              <a:t> </a:t>
            </a:r>
            <a:r>
              <a:rPr lang="en-US" dirty="0" err="1"/>
              <a:t>притоков</a:t>
            </a:r>
            <a:r>
              <a:rPr lang="en-US" dirty="0"/>
              <a:t> и </a:t>
            </a:r>
            <a:r>
              <a:rPr lang="en-US" dirty="0" err="1"/>
              <a:t>оттоков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128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7" y="741528"/>
            <a:ext cx="10017456" cy="58639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Из содержания статьи 131 ГК РФ «Государственная регистрация недвижимости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 smtClean="0"/>
              <a:t>      1</a:t>
            </a:r>
            <a:r>
              <a:rPr lang="ru-RU" dirty="0"/>
              <a:t>. «Право собственности и другие вещные права на недвижимые вещи, ограничения этих прав, их возникновение, переход и прекращение подлежат государственной регистрации в едином государственном реестре органами, осуществляющими государственную регистрацию прав на недвижимость и сделок с ней. Регистрации подлежат: право собственности, право хозяйственного ведения, право оперативного управления, право пожизненного наследуемого владения, право постоянного пользования, ипотека, сервитуты, а также иные права…» </a:t>
            </a:r>
            <a:endParaRPr lang="ru-RU" dirty="0" smtClean="0"/>
          </a:p>
          <a:p>
            <a:r>
              <a:rPr lang="ru-RU" dirty="0"/>
              <a:t>В соответствии со статьей 132 ГК РФ «Предприятие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1</a:t>
            </a:r>
            <a:r>
              <a:rPr lang="ru-RU" dirty="0"/>
              <a:t>. «Предприятием как объектом прав признается имущественный комплекс, используемый для осуществления предпринимательской </a:t>
            </a:r>
            <a:r>
              <a:rPr lang="ru-RU" dirty="0" smtClean="0"/>
              <a:t>деятельности.</a:t>
            </a:r>
            <a:r>
              <a:rPr lang="ru-RU" b="1" dirty="0"/>
              <a:t> </a:t>
            </a:r>
            <a:r>
              <a:rPr lang="ru-RU" dirty="0" smtClean="0"/>
              <a:t>Предприятие </a:t>
            </a:r>
            <a:r>
              <a:rPr lang="ru-RU" dirty="0"/>
              <a:t>в целом как имущественный комплекс признается недвижимостью.»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2</a:t>
            </a:r>
            <a:r>
              <a:rPr lang="ru-RU" dirty="0"/>
              <a:t>. Предприятие в целом или его часть могут быть объектом купли-продажи, залога, аренды и других сделок, связанных с установлением, изменением и прекращением вещных </a:t>
            </a:r>
            <a:r>
              <a:rPr lang="ru-RU" dirty="0" smtClean="0"/>
              <a:t>прав.</a:t>
            </a:r>
            <a:r>
              <a:rPr lang="ru-RU" b="1" dirty="0"/>
              <a:t> </a:t>
            </a:r>
            <a:r>
              <a:rPr lang="ru-RU" dirty="0" smtClean="0"/>
              <a:t>В </a:t>
            </a:r>
            <a:r>
              <a:rPr lang="ru-RU" dirty="0"/>
              <a:t>состав предприятия как имущественного комплекса входят все виды имущества, предназначенные для его деятельности, включая земельные участки, здания, сооружения, оборудование, инвентарь, сырье, продукцию, права требования, долги, а также права на обозначения, индивидуализирующие предприятие, его продукцию, работы и услуги (фирменное наименование, товарные знаки, знаки обслуживания), и другие исключительные права, если иное не предусмотрено законом или договором.»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4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49" y="700584"/>
            <a:ext cx="10208526" cy="5823045"/>
          </a:xfrm>
        </p:spPr>
        <p:txBody>
          <a:bodyPr>
            <a:normAutofit/>
          </a:bodyPr>
          <a:lstStyle/>
          <a:p>
            <a:r>
              <a:rPr lang="ru-RU" b="1" dirty="0"/>
              <a:t>Внутренняя норма прибыли (доходности</a:t>
            </a:r>
            <a:r>
              <a:rPr lang="ru-RU" b="1" dirty="0" smtClean="0"/>
              <a:t>) (</a:t>
            </a:r>
            <a:r>
              <a:rPr lang="ru-RU" b="1" dirty="0" err="1"/>
              <a:t>Internal</a:t>
            </a:r>
            <a:r>
              <a:rPr lang="ru-RU" b="1" dirty="0"/>
              <a:t> </a:t>
            </a:r>
            <a:r>
              <a:rPr lang="ru-RU" b="1" dirty="0" err="1"/>
              <a:t>Rate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Return</a:t>
            </a:r>
            <a:r>
              <a:rPr lang="ru-RU" b="1" dirty="0"/>
              <a:t>, IRR</a:t>
            </a:r>
            <a:r>
              <a:rPr lang="ru-RU" b="1" dirty="0" smtClean="0"/>
              <a:t>) </a:t>
            </a:r>
            <a:r>
              <a:rPr lang="ru-RU" dirty="0" smtClean="0"/>
              <a:t>более точно характеризует </a:t>
            </a:r>
            <a:r>
              <a:rPr lang="ru-RU" dirty="0"/>
              <a:t>эффективность вложений в </a:t>
            </a:r>
            <a:r>
              <a:rPr lang="ru-RU" dirty="0" smtClean="0"/>
              <a:t>проект на определенном этапе времени.</a:t>
            </a:r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практике внутренняя норма прибыли представляет собой такую ставку дисконта, при которой эффект от инвестиций, т.е. чистая настоящая стоимость (NPV), равен нулю. </a:t>
            </a:r>
            <a:r>
              <a:rPr lang="ru-RU" dirty="0" smtClean="0"/>
              <a:t>В </a:t>
            </a:r>
            <a:r>
              <a:rPr lang="ru-RU" dirty="0"/>
              <a:t>общем виде, когда инвестиции и отдача от них задаются в виде потока платежей, IRR определяется как решение следующего уравнения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(20)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/>
              <a:t>инвестиционные</a:t>
            </a:r>
            <a:r>
              <a:rPr lang="en-US" dirty="0"/>
              <a:t> </a:t>
            </a:r>
            <a:r>
              <a:rPr lang="en-US" dirty="0" err="1"/>
              <a:t>расходы</a:t>
            </a:r>
            <a:r>
              <a:rPr lang="en-US" dirty="0"/>
              <a:t> </a:t>
            </a:r>
            <a:r>
              <a:rPr lang="en-US" dirty="0" err="1"/>
              <a:t>осуществляются</a:t>
            </a:r>
            <a:r>
              <a:rPr lang="en-US" dirty="0"/>
              <a:t> в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ряда</a:t>
            </a:r>
            <a:r>
              <a:rPr lang="en-US" dirty="0"/>
              <a:t> </a:t>
            </a:r>
            <a:r>
              <a:rPr lang="en-US" dirty="0" err="1"/>
              <a:t>лет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формула</a:t>
            </a:r>
            <a:r>
              <a:rPr lang="en-US" dirty="0"/>
              <a:t> </a:t>
            </a:r>
            <a:r>
              <a:rPr lang="en-US" dirty="0" err="1"/>
              <a:t>примет</a:t>
            </a:r>
            <a:r>
              <a:rPr lang="en-US" dirty="0"/>
              <a:t> </a:t>
            </a:r>
            <a:r>
              <a:rPr lang="en-US" dirty="0" err="1"/>
              <a:t>следующий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333" y="2862333"/>
            <a:ext cx="2148203" cy="12592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854" y="4706629"/>
            <a:ext cx="2963836" cy="1433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4715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01775" y="714375"/>
            <a:ext cx="10180638" cy="5891213"/>
          </a:xfrm>
        </p:spPr>
        <p:txBody>
          <a:bodyPr/>
          <a:lstStyle/>
          <a:p>
            <a:r>
              <a:rPr lang="en-US"/>
              <a:t>Смысл расчета этого коэффициента при анализе эффективности планируемых инвестиций заключается в следующем: IRR показывает максимально допустимый относительный уровень расходов, которые могут быть ассоциированы с данным проектом. Например, если проект полностью финансируется за счет ссуды коммерческого банка, то значение IRR показывает верхнюю границу допустимого уровня банковской процентной ставки, превышение которой делает проект убыточным. .</a:t>
            </a:r>
            <a:endParaRPr lang="ru-RU"/>
          </a:p>
          <a:p>
            <a:r>
              <a:rPr lang="en-US"/>
              <a:t>На практике любое предприятие финансирует свою деятельность из различных источников. В качестве платы за пользование авансированными в деятельность предприятия финансовыми ресурсами оно уплачивает проценты, дивиденды, вознаграждения и т. п., т. е. несет некоторые обоснованные расходы на поддержание своего экономического потенциала. Показатель, характеризующий относительный уровень этих доходов, можно назвать ценой авансированного капитала (capital cost — СС ) . Этот показатель отражает сложившийся на предприятии минимум возврата на вложенный в его деятельность капитал, его рентабельность и рассчитывается по формуле средней арифметической взвешенной.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82727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828800" y="687388"/>
            <a:ext cx="9826625" cy="5835650"/>
          </a:xfrm>
        </p:spPr>
        <p:txBody>
          <a:bodyPr/>
          <a:lstStyle/>
          <a:p>
            <a:r>
              <a:rPr lang="en-US" dirty="0" err="1"/>
              <a:t>Экономический</a:t>
            </a:r>
            <a:r>
              <a:rPr lang="en-US" dirty="0"/>
              <a:t> </a:t>
            </a:r>
            <a:r>
              <a:rPr lang="en-US" dirty="0" err="1"/>
              <a:t>смысл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в </a:t>
            </a:r>
            <a:r>
              <a:rPr lang="en-US" dirty="0" err="1"/>
              <a:t>следующем</a:t>
            </a:r>
            <a:r>
              <a:rPr lang="en-US" dirty="0"/>
              <a:t>: </a:t>
            </a:r>
            <a:r>
              <a:rPr lang="en-US" dirty="0" err="1"/>
              <a:t>предприятие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принимать</a:t>
            </a:r>
            <a:r>
              <a:rPr lang="en-US" dirty="0"/>
              <a:t> </a:t>
            </a:r>
            <a:r>
              <a:rPr lang="en-US" dirty="0" err="1"/>
              <a:t>любые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инвестиционного</a:t>
            </a:r>
            <a:r>
              <a:rPr lang="en-US" dirty="0"/>
              <a:t> </a:t>
            </a:r>
            <a:r>
              <a:rPr lang="en-US" dirty="0" err="1"/>
              <a:t>характера</a:t>
            </a:r>
            <a:r>
              <a:rPr lang="en-US" dirty="0"/>
              <a:t>,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рентабельности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ниже</a:t>
            </a:r>
            <a:r>
              <a:rPr lang="en-US" dirty="0"/>
              <a:t> </a:t>
            </a:r>
            <a:r>
              <a:rPr lang="en-US" dirty="0" err="1"/>
              <a:t>текущего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 </a:t>
            </a:r>
            <a:r>
              <a:rPr lang="en-US" i="1" dirty="0"/>
              <a:t>СС </a:t>
            </a:r>
            <a:r>
              <a:rPr lang="en-US" dirty="0"/>
              <a:t>(</a:t>
            </a:r>
            <a:r>
              <a:rPr lang="en-US" dirty="0" err="1"/>
              <a:t>цены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). </a:t>
            </a:r>
            <a:r>
              <a:rPr lang="en-US" dirty="0" err="1"/>
              <a:t>Именно</a:t>
            </a:r>
            <a:r>
              <a:rPr lang="en-US" dirty="0"/>
              <a:t> с </a:t>
            </a:r>
            <a:r>
              <a:rPr lang="en-US" dirty="0" err="1"/>
              <a:t>ним</a:t>
            </a:r>
            <a:r>
              <a:rPr lang="en-US" dirty="0"/>
              <a:t> </a:t>
            </a:r>
            <a:r>
              <a:rPr lang="en-US" dirty="0" err="1"/>
              <a:t>сравнивается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i="1" dirty="0"/>
              <a:t>IRR</a:t>
            </a:r>
            <a:r>
              <a:rPr lang="en-US" dirty="0"/>
              <a:t>, </a:t>
            </a:r>
            <a:r>
              <a:rPr lang="en-US" dirty="0" err="1"/>
              <a:t>рассчитанный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конкретного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связь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ними</a:t>
            </a:r>
            <a:r>
              <a:rPr lang="en-US" dirty="0"/>
              <a:t> </a:t>
            </a:r>
            <a:r>
              <a:rPr lang="en-US" dirty="0" err="1"/>
              <a:t>такова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IRR &gt; СС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принять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IRR &lt; СС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отвергнуть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IRR = СС </a:t>
            </a:r>
            <a:r>
              <a:rPr lang="en-US" b="1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прибыльный</a:t>
            </a:r>
            <a:r>
              <a:rPr lang="en-US" dirty="0"/>
              <a:t>,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убыточный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вариант</a:t>
            </a:r>
            <a:r>
              <a:rPr lang="en-US" dirty="0"/>
              <a:t> </a:t>
            </a:r>
            <a:r>
              <a:rPr lang="en-US" dirty="0" err="1"/>
              <a:t>интерпретации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в </a:t>
            </a:r>
            <a:r>
              <a:rPr lang="en-US" dirty="0" err="1"/>
              <a:t>трактовке</a:t>
            </a:r>
            <a:r>
              <a:rPr lang="en-US" dirty="0"/>
              <a:t> </a:t>
            </a:r>
            <a:r>
              <a:rPr lang="en-US" dirty="0" err="1"/>
              <a:t>внутренней</a:t>
            </a:r>
            <a:r>
              <a:rPr lang="en-US" dirty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возможной</a:t>
            </a:r>
            <a:r>
              <a:rPr lang="en-US" dirty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дисконта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проект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выгоден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критерию</a:t>
            </a:r>
            <a:r>
              <a:rPr lang="en-US" dirty="0"/>
              <a:t> </a:t>
            </a:r>
            <a:r>
              <a:rPr lang="en-US" i="1" dirty="0"/>
              <a:t>NPV</a:t>
            </a:r>
            <a:r>
              <a:rPr lang="ru-RU" i="1" dirty="0"/>
              <a:t>. </a:t>
            </a:r>
            <a:r>
              <a:rPr lang="ru-RU" dirty="0"/>
              <a:t>Решение принимается на основе сравнения </a:t>
            </a:r>
            <a:r>
              <a:rPr lang="en-US" i="1" dirty="0"/>
              <a:t>IRR </a:t>
            </a:r>
            <a:r>
              <a:rPr lang="ru-RU" dirty="0"/>
              <a:t>с нормативной рентабельностью; при этом чем выше значения внутренней нормы рентабельности и больше разница между ее значением и выбранной ставкой дисконта, тем больше запас прочности имеет проект. Данный критерий является основным </a:t>
            </a:r>
            <a:r>
              <a:rPr lang="ru-RU" dirty="0" err="1"/>
              <a:t>ориентирм</a:t>
            </a:r>
            <a:r>
              <a:rPr lang="ru-RU" dirty="0"/>
              <a:t> при принятии решения инвестором, что вовсе не умаляет роли других критериев.</a:t>
            </a:r>
          </a:p>
        </p:txBody>
      </p:sp>
    </p:spTree>
    <p:extLst>
      <p:ext uri="{BB962C8B-B14F-4D97-AF65-F5344CB8AC3E}">
        <p14:creationId xmlns="" xmlns:p14="http://schemas.microsoft.com/office/powerpoint/2010/main" val="360522564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82738" y="795338"/>
            <a:ext cx="10085387" cy="5783262"/>
          </a:xfrm>
        </p:spPr>
        <p:txBody>
          <a:bodyPr/>
          <a:lstStyle/>
          <a:p>
            <a:r>
              <a:rPr lang="en-US" dirty="0" err="1"/>
              <a:t>Внутренняя</a:t>
            </a:r>
            <a:r>
              <a:rPr lang="en-US" dirty="0"/>
              <a:t>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итерационного</a:t>
            </a:r>
            <a:r>
              <a:rPr lang="en-US" dirty="0"/>
              <a:t> </a:t>
            </a:r>
            <a:r>
              <a:rPr lang="en-US" dirty="0" err="1"/>
              <a:t>подбора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ставки</a:t>
            </a:r>
            <a:r>
              <a:rPr lang="en-US" dirty="0"/>
              <a:t> </a:t>
            </a:r>
            <a:r>
              <a:rPr lang="en-US" dirty="0" err="1"/>
              <a:t>сравнения</a:t>
            </a:r>
            <a:r>
              <a:rPr lang="en-US" dirty="0"/>
              <a:t> (</a:t>
            </a:r>
            <a:r>
              <a:rPr lang="en-US" dirty="0" err="1"/>
              <a:t>дисконта</a:t>
            </a:r>
            <a:r>
              <a:rPr lang="en-US" dirty="0"/>
              <a:t>)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вычислении</a:t>
            </a:r>
            <a:r>
              <a:rPr lang="en-US" dirty="0"/>
              <a:t> </a:t>
            </a:r>
            <a:r>
              <a:rPr lang="en-US" dirty="0" err="1"/>
              <a:t>показателя</a:t>
            </a:r>
            <a:r>
              <a:rPr lang="en-US" dirty="0"/>
              <a:t> </a:t>
            </a:r>
            <a:r>
              <a:rPr lang="en-US" dirty="0" err="1"/>
              <a:t>чистой</a:t>
            </a:r>
            <a:r>
              <a:rPr lang="en-US" dirty="0"/>
              <a:t> </a:t>
            </a:r>
            <a:r>
              <a:rPr lang="en-US" dirty="0" err="1"/>
              <a:t>текущей</a:t>
            </a:r>
            <a:r>
              <a:rPr lang="en-US" dirty="0"/>
              <a:t> </a:t>
            </a:r>
            <a:r>
              <a:rPr lang="en-US" dirty="0" err="1"/>
              <a:t>стоимости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. </a:t>
            </a:r>
            <a:r>
              <a:rPr lang="en-US" dirty="0" err="1"/>
              <a:t>Однако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трудоемок</a:t>
            </a:r>
            <a:r>
              <a:rPr lang="en-US" dirty="0"/>
              <a:t> и </a:t>
            </a:r>
            <a:r>
              <a:rPr lang="en-US" dirty="0" err="1"/>
              <a:t>сопряжен</a:t>
            </a:r>
            <a:r>
              <a:rPr lang="en-US" dirty="0"/>
              <a:t> с </a:t>
            </a:r>
            <a:r>
              <a:rPr lang="en-US" dirty="0" err="1"/>
              <a:t>ошибками</a:t>
            </a:r>
            <a:r>
              <a:rPr lang="en-US" dirty="0"/>
              <a:t>. </a:t>
            </a:r>
            <a:r>
              <a:rPr lang="en-US" dirty="0" err="1"/>
              <a:t>Поэтому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расчетов</a:t>
            </a:r>
            <a:r>
              <a:rPr lang="en-US" dirty="0"/>
              <a:t> </a:t>
            </a:r>
            <a:r>
              <a:rPr lang="en-US" dirty="0" err="1"/>
              <a:t>внутренней</a:t>
            </a:r>
            <a:r>
              <a:rPr lang="en-US" dirty="0"/>
              <a:t> </a:t>
            </a:r>
            <a:r>
              <a:rPr lang="en-US" dirty="0" err="1"/>
              <a:t>нормы</a:t>
            </a:r>
            <a:r>
              <a:rPr lang="en-US" dirty="0"/>
              <a:t> </a:t>
            </a:r>
            <a:r>
              <a:rPr lang="en-US" dirty="0" err="1"/>
              <a:t>прибыли</a:t>
            </a:r>
            <a:r>
              <a:rPr lang="en-US" dirty="0"/>
              <a:t> </a:t>
            </a:r>
            <a:r>
              <a:rPr lang="en-US" dirty="0" err="1"/>
              <a:t>используют</a:t>
            </a:r>
            <a:r>
              <a:rPr lang="en-US" dirty="0"/>
              <a:t> </a:t>
            </a:r>
            <a:r>
              <a:rPr lang="en-US" dirty="0" err="1"/>
              <a:t>специальные</a:t>
            </a:r>
            <a:r>
              <a:rPr lang="en-US" dirty="0"/>
              <a:t> </a:t>
            </a:r>
            <a:r>
              <a:rPr lang="en-US" dirty="0" err="1"/>
              <a:t>финансовые</a:t>
            </a:r>
            <a:r>
              <a:rPr lang="en-US" dirty="0"/>
              <a:t> </a:t>
            </a:r>
            <a:r>
              <a:rPr lang="en-US" dirty="0" err="1"/>
              <a:t>калькуляторы</a:t>
            </a:r>
            <a:r>
              <a:rPr lang="en-US" dirty="0"/>
              <a:t>. </a:t>
            </a:r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деловые</a:t>
            </a:r>
            <a:r>
              <a:rPr lang="en-US" dirty="0"/>
              <a:t> </a:t>
            </a:r>
            <a:r>
              <a:rPr lang="en-US" dirty="0" err="1"/>
              <a:t>пакеты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персональных</a:t>
            </a:r>
            <a:r>
              <a:rPr lang="en-US" dirty="0"/>
              <a:t> </a:t>
            </a:r>
            <a:r>
              <a:rPr lang="en-US" dirty="0" err="1"/>
              <a:t>калькуляторов</a:t>
            </a:r>
            <a:r>
              <a:rPr lang="en-US" dirty="0"/>
              <a:t> </a:t>
            </a:r>
            <a:r>
              <a:rPr lang="en-US" dirty="0" err="1"/>
              <a:t>содержат</a:t>
            </a:r>
            <a:r>
              <a:rPr lang="en-US" dirty="0"/>
              <a:t> </a:t>
            </a:r>
            <a:r>
              <a:rPr lang="en-US" dirty="0" err="1"/>
              <a:t>встроенную</a:t>
            </a:r>
            <a:r>
              <a:rPr lang="en-US" dirty="0"/>
              <a:t> </a:t>
            </a:r>
            <a:r>
              <a:rPr lang="en-US" dirty="0" err="1"/>
              <a:t>функцию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IRR.</a:t>
            </a:r>
            <a:endParaRPr lang="ru-RU" dirty="0"/>
          </a:p>
          <a:p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IRR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подбора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представить</a:t>
            </a:r>
            <a:r>
              <a:rPr lang="en-US" dirty="0"/>
              <a:t> в </a:t>
            </a:r>
            <a:r>
              <a:rPr lang="en-US" dirty="0" err="1"/>
              <a:t>следующем</a:t>
            </a:r>
            <a:r>
              <a:rPr lang="en-US" dirty="0"/>
              <a:t> </a:t>
            </a:r>
            <a:r>
              <a:rPr lang="en-US" dirty="0" err="1"/>
              <a:t>виде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1.Выбирают </a:t>
            </a:r>
            <a:r>
              <a:rPr lang="ru-RU" dirty="0"/>
              <a:t>два значения нормы дисконта и рассчитывают </a:t>
            </a:r>
            <a:r>
              <a:rPr lang="en-US" dirty="0"/>
              <a:t>NPV</a:t>
            </a:r>
            <a:r>
              <a:rPr lang="ru-RU" dirty="0"/>
              <a:t>; при одном значении </a:t>
            </a:r>
            <a:r>
              <a:rPr lang="en-US" dirty="0"/>
              <a:t>NPV </a:t>
            </a:r>
            <a:r>
              <a:rPr lang="ru-RU" dirty="0"/>
              <a:t>должно быть ниже нуля, при другом — выше нуля;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коэффициентов</a:t>
            </a:r>
            <a:r>
              <a:rPr lang="en-US" dirty="0"/>
              <a:t> и </a:t>
            </a:r>
            <a:r>
              <a:rPr lang="en-US" dirty="0" err="1"/>
              <a:t>самих</a:t>
            </a:r>
            <a:r>
              <a:rPr lang="en-US" dirty="0"/>
              <a:t> NPV </a:t>
            </a:r>
            <a:r>
              <a:rPr lang="en-US" dirty="0" err="1"/>
              <a:t>подставляют</a:t>
            </a:r>
            <a:r>
              <a:rPr lang="en-US" dirty="0"/>
              <a:t> в </a:t>
            </a:r>
            <a:r>
              <a:rPr lang="en-US" dirty="0" err="1"/>
              <a:t>следующую</a:t>
            </a:r>
            <a:r>
              <a:rPr lang="en-US" dirty="0"/>
              <a:t> </a:t>
            </a:r>
            <a:r>
              <a:rPr lang="en-US" dirty="0" err="1"/>
              <a:t>формулу</a:t>
            </a:r>
            <a:r>
              <a:rPr lang="en-US" dirty="0"/>
              <a:t> (</a:t>
            </a:r>
            <a:r>
              <a:rPr lang="en-US" dirty="0" err="1"/>
              <a:t>известную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интерполяция</a:t>
            </a:r>
            <a:r>
              <a:rPr lang="en-US" dirty="0" smtClean="0"/>
              <a:t>):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690" y="4904437"/>
            <a:ext cx="3991183" cy="12916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9022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65288" y="714375"/>
            <a:ext cx="10002837" cy="579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err="1" smtClean="0"/>
              <a:t>где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en-US" baseline="-25000" dirty="0" smtClean="0"/>
              <a:t>1 </a:t>
            </a:r>
            <a:r>
              <a:rPr lang="en-US" dirty="0"/>
              <a:t>- </a:t>
            </a:r>
            <a:r>
              <a:rPr lang="en-US" dirty="0" err="1"/>
              <a:t>норма</a:t>
            </a:r>
            <a:r>
              <a:rPr lang="en-US" dirty="0"/>
              <a:t> </a:t>
            </a:r>
            <a:r>
              <a:rPr lang="en-US" dirty="0" err="1"/>
              <a:t>дисконта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NPV </a:t>
            </a:r>
            <a:r>
              <a:rPr lang="en-US" dirty="0" err="1"/>
              <a:t>положительна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en-US" dirty="0" smtClean="0"/>
              <a:t>NPV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 - </a:t>
            </a:r>
            <a:r>
              <a:rPr lang="en-US" dirty="0" err="1" smtClean="0"/>
              <a:t>величина</a:t>
            </a:r>
            <a:r>
              <a:rPr lang="en-US" dirty="0" smtClean="0"/>
              <a:t> </a:t>
            </a:r>
            <a:r>
              <a:rPr lang="en-US" dirty="0" err="1"/>
              <a:t>положительной</a:t>
            </a:r>
            <a:r>
              <a:rPr lang="en-US" dirty="0"/>
              <a:t> NPV;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норма</a:t>
            </a:r>
            <a:r>
              <a:rPr lang="en-US" dirty="0" smtClean="0"/>
              <a:t> </a:t>
            </a:r>
            <a:r>
              <a:rPr lang="en-US" dirty="0" err="1"/>
              <a:t>дисконта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NPV </a:t>
            </a:r>
            <a:r>
              <a:rPr lang="en-US" dirty="0" err="1"/>
              <a:t>отрицательна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NPV2 — </a:t>
            </a:r>
            <a:r>
              <a:rPr lang="en-US" dirty="0" err="1"/>
              <a:t>величина</a:t>
            </a:r>
            <a:r>
              <a:rPr lang="en-US" dirty="0"/>
              <a:t> </a:t>
            </a:r>
            <a:r>
              <a:rPr lang="en-US" dirty="0" err="1"/>
              <a:t>отрицательной</a:t>
            </a:r>
            <a:r>
              <a:rPr lang="en-US" dirty="0"/>
              <a:t> NPV.</a:t>
            </a:r>
            <a:endParaRPr lang="ru-RU" dirty="0"/>
          </a:p>
          <a:p>
            <a:r>
              <a:rPr lang="en-US" dirty="0" err="1"/>
              <a:t>Определение</a:t>
            </a:r>
            <a:r>
              <a:rPr lang="en-US" dirty="0"/>
              <a:t> IRR — </a:t>
            </a:r>
            <a:r>
              <a:rPr lang="en-US" dirty="0" err="1"/>
              <a:t>популярный</a:t>
            </a:r>
            <a:r>
              <a:rPr lang="en-US" dirty="0"/>
              <a:t>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инвестиционных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показатель</a:t>
            </a:r>
            <a:r>
              <a:rPr lang="en-US" dirty="0"/>
              <a:t> </a:t>
            </a:r>
            <a:r>
              <a:rPr lang="en-US" dirty="0" err="1"/>
              <a:t>легко</a:t>
            </a:r>
            <a:r>
              <a:rPr lang="en-US" dirty="0"/>
              <a:t> </a:t>
            </a:r>
            <a:r>
              <a:rPr lang="en-US" dirty="0" err="1"/>
              <a:t>сопоставляется</a:t>
            </a:r>
            <a:r>
              <a:rPr lang="en-US" dirty="0"/>
              <a:t> с </a:t>
            </a:r>
            <a:r>
              <a:rPr lang="en-US" dirty="0" err="1"/>
              <a:t>барьерным</a:t>
            </a:r>
            <a:r>
              <a:rPr lang="en-US" dirty="0"/>
              <a:t> </a:t>
            </a:r>
            <a:r>
              <a:rPr lang="en-US" dirty="0" err="1"/>
              <a:t>коэффициентом</a:t>
            </a:r>
            <a:r>
              <a:rPr lang="en-US" dirty="0"/>
              <a:t> </a:t>
            </a:r>
            <a:r>
              <a:rPr lang="en-US" dirty="0" err="1"/>
              <a:t>фирмы</a:t>
            </a:r>
            <a:r>
              <a:rPr lang="en-US" dirty="0"/>
              <a:t> (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минимальный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дохода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фирма</a:t>
            </a:r>
            <a:r>
              <a:rPr lang="en-US" dirty="0"/>
              <a:t> </a:t>
            </a:r>
            <a:r>
              <a:rPr lang="en-US" dirty="0" err="1"/>
              <a:t>согласна</a:t>
            </a:r>
            <a:r>
              <a:rPr lang="en-US" dirty="0"/>
              <a:t> </a:t>
            </a:r>
            <a:r>
              <a:rPr lang="en-US" dirty="0" err="1"/>
              <a:t>пойти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инвестировании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). </a:t>
            </a:r>
            <a:r>
              <a:rPr lang="ru-RU" dirty="0"/>
              <a:t>Если </a:t>
            </a:r>
            <a:r>
              <a:rPr lang="en-US" dirty="0"/>
              <a:t>IRR </a:t>
            </a:r>
            <a:r>
              <a:rPr lang="ru-RU" dirty="0"/>
              <a:t>меньше, чем барьерный коэффициент, выбранный фирмой, то проект капиталовложения будет отклонен. </a:t>
            </a:r>
            <a:r>
              <a:rPr lang="en-US" dirty="0" err="1"/>
              <a:t>Однако</a:t>
            </a:r>
            <a:r>
              <a:rPr lang="en-US" dirty="0"/>
              <a:t> </a:t>
            </a:r>
            <a:r>
              <a:rPr lang="en-US" dirty="0" err="1"/>
              <a:t>ввиду</a:t>
            </a:r>
            <a:r>
              <a:rPr lang="en-US" dirty="0"/>
              <a:t> </a:t>
            </a:r>
            <a:r>
              <a:rPr lang="en-US" dirty="0" err="1"/>
              <a:t>сложности</a:t>
            </a:r>
            <a:r>
              <a:rPr lang="en-US" dirty="0"/>
              <a:t> </a:t>
            </a:r>
            <a:r>
              <a:rPr lang="en-US" dirty="0" err="1"/>
              <a:t>расчета</a:t>
            </a:r>
            <a:r>
              <a:rPr lang="en-US" dirty="0"/>
              <a:t> IRR </a:t>
            </a:r>
            <a:r>
              <a:rPr lang="en-US" dirty="0" err="1"/>
              <a:t>нет</a:t>
            </a:r>
            <a:r>
              <a:rPr lang="en-US" dirty="0"/>
              <a:t> </a:t>
            </a:r>
            <a:r>
              <a:rPr lang="en-US" dirty="0" err="1"/>
              <a:t>гарантии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верных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.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недостатком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является-то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IRR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сравнивать</a:t>
            </a:r>
            <a:r>
              <a:rPr lang="en-US" dirty="0"/>
              <a:t> </a:t>
            </a:r>
            <a:r>
              <a:rPr lang="en-US" dirty="0" err="1"/>
              <a:t>размеры</a:t>
            </a:r>
            <a:r>
              <a:rPr lang="en-US" dirty="0"/>
              <a:t> </a:t>
            </a:r>
            <a:r>
              <a:rPr lang="en-US" dirty="0" err="1"/>
              <a:t>доходов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проектов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952783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625</TotalTime>
  <Words>11648</Words>
  <Application>Microsoft Office PowerPoint</Application>
  <PresentationFormat>Произвольный</PresentationFormat>
  <Paragraphs>734</Paragraphs>
  <Slides>94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94</vt:i4>
      </vt:variant>
    </vt:vector>
  </HeadingPairs>
  <TitlesOfParts>
    <vt:vector size="96" baseType="lpstr">
      <vt:lpstr>Легкий дым</vt:lpstr>
      <vt:lpstr>Уравнение</vt:lpstr>
      <vt:lpstr>Технико-экономическое обоснование в проектах реконструкции зданий и застройки  Разработчик – доцент кафедры «Городского строительства и хозяйства» Тимошенко М.С.          </vt:lpstr>
      <vt:lpstr>РАЗДЕЛ1. ПОНЯТИЕ, ЭКОНОМИЧЕСКАЯ СУЩНОСТЬ И ВИДЫ ИНВЕСТИЦИЙ. </vt:lpstr>
      <vt:lpstr>Слайд 3</vt:lpstr>
      <vt:lpstr>ТЕМА: Классификация инвестиций </vt:lpstr>
      <vt:lpstr>Реальные инвестиции</vt:lpstr>
      <vt:lpstr>Слайд 6</vt:lpstr>
      <vt:lpstr>Слайд 7</vt:lpstr>
      <vt:lpstr>Раздел 2. Инвестиции в недвижимость</vt:lpstr>
      <vt:lpstr>Слайд 9</vt:lpstr>
      <vt:lpstr>Слайд 10</vt:lpstr>
      <vt:lpstr>Слайд 11</vt:lpstr>
      <vt:lpstr>Слайд 12</vt:lpstr>
      <vt:lpstr>Слайд 13</vt:lpstr>
      <vt:lpstr>Слайд 14</vt:lpstr>
      <vt:lpstr>ТЕМА: Основные инвестиционные характеристики недвижимости</vt:lpstr>
      <vt:lpstr>Слайд 16</vt:lpstr>
      <vt:lpstr>ТЕМА: Источники рисков инвестирования в недвижимость </vt:lpstr>
      <vt:lpstr>Слайд 18</vt:lpstr>
      <vt:lpstr>Слайд 19</vt:lpstr>
      <vt:lpstr>ТЕМА: Факторы, определяющие рыночную и инвестиционную стоимость объектов недвижимости </vt:lpstr>
      <vt:lpstr>ТЕМА: Основные принципы оценки стоимости недвижимости для целей инвестирования </vt:lpstr>
      <vt:lpstr>Слайд 22</vt:lpstr>
      <vt:lpstr>ТЕМА: Процесс оценки стоимости недвижимости  </vt:lpstr>
      <vt:lpstr>Слайд 24</vt:lpstr>
      <vt:lpstr>ТЕМА: Основные подходы к оценке стоимости недвижимости </vt:lpstr>
      <vt:lpstr>Слайд 26</vt:lpstr>
      <vt:lpstr>ТЕМА: Определение стоимости объекта недвижимости на основе доходного подхода </vt:lpstr>
      <vt:lpstr>Слайд 28</vt:lpstr>
      <vt:lpstr>ТЕМА: Возмещение инвестированного в недвижимость капитала </vt:lpstr>
      <vt:lpstr>ТЕМА: Определение стоимости объекта недвижимости с использованием сравнительного подхода </vt:lpstr>
      <vt:lpstr>Слайд 31</vt:lpstr>
      <vt:lpstr>ТЕМА: Определение стоимости объекта недвижимости с использованием затратного подхода </vt:lpstr>
      <vt:lpstr>Слайд 33</vt:lpstr>
      <vt:lpstr>ТЕМА: Учет износа при оценке недвижимого имущества на основе затратного подхода  </vt:lpstr>
      <vt:lpstr>Слайд 35</vt:lpstr>
      <vt:lpstr>РАЗДЕЛ 3. Инвестиционный процесс</vt:lpstr>
      <vt:lpstr>Слайд 37</vt:lpstr>
      <vt:lpstr>Слайд 38</vt:lpstr>
      <vt:lpstr>ТЕМА: Участники инвестиционного процесса </vt:lpstr>
      <vt:lpstr>Слайд 40</vt:lpstr>
      <vt:lpstr>Слайд 41</vt:lpstr>
      <vt:lpstr>Слайд 42</vt:lpstr>
      <vt:lpstr>ТЕМА: Факторы, влияющие на инвестиционную деятельность. </vt:lpstr>
      <vt:lpstr>РАЗДЕЛ 4. Основы государственного регулирования инвестиционной деятельности в Российской Федерации  </vt:lpstr>
      <vt:lpstr>Слайд 45</vt:lpstr>
      <vt:lpstr>Слайд 46</vt:lpstr>
      <vt:lpstr>Слайд 47</vt:lpstr>
      <vt:lpstr>Слайд 48</vt:lpstr>
      <vt:lpstr>Слайд 49</vt:lpstr>
      <vt:lpstr>РАЗДЕЛ 5. Капитальное строительство, как объект инвестиционной деятельности 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РАЗЕЛ 6. Анализ эффективности капитальных вложений 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РАЗДЕЛ 7. Оценка экономической эффективности инвестиционных проектов 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Технико-экономическое обоснование в проектах реконструкции зданий и застройки</dc:title>
  <dc:creator>Катя</dc:creator>
  <cp:lastModifiedBy>Марго</cp:lastModifiedBy>
  <cp:revision>63</cp:revision>
  <dcterms:created xsi:type="dcterms:W3CDTF">2017-08-15T16:56:16Z</dcterms:created>
  <dcterms:modified xsi:type="dcterms:W3CDTF">2017-08-30T07:50:10Z</dcterms:modified>
</cp:coreProperties>
</file>