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slides/slide47.xml" ContentType="application/vnd.openxmlformats-officedocument.presentationml.slide+xml"/>
  <Override PartName="/ppt/slides/slide58.xml" ContentType="application/vnd.openxmlformats-officedocument.presentationml.slide+xml"/>
  <Override PartName="/ppt/slides/slide76.xml" ContentType="application/vnd.openxmlformats-officedocument.presentationml.slide+xml"/>
  <Override PartName="/ppt/slides/slide94.xml" ContentType="application/vnd.openxmlformats-officedocument.presentationml.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36.xml" ContentType="application/vnd.openxmlformats-officedocument.presentationml.slide+xml"/>
  <Override PartName="/ppt/slides/slide54.xml" ContentType="application/vnd.openxmlformats-officedocument.presentationml.slide+xml"/>
  <Override PartName="/ppt/slides/slide65.xml" ContentType="application/vnd.openxmlformats-officedocument.presentationml.slide+xml"/>
  <Override PartName="/ppt/slides/slide83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25.xml" ContentType="application/vnd.openxmlformats-officedocument.presentationml.slide+xml"/>
  <Override PartName="/ppt/slides/slide43.xml" ContentType="application/vnd.openxmlformats-officedocument.presentationml.slide+xml"/>
  <Override PartName="/ppt/slides/slide72.xml" ContentType="application/vnd.openxmlformats-officedocument.presentationml.slide+xml"/>
  <Override PartName="/ppt/slides/slide90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xml" ContentType="application/xml"/>
  <Override PartName="/ppt/slides/slide14.xml" ContentType="application/vnd.openxmlformats-officedocument.presentationml.slide+xml"/>
  <Override PartName="/ppt/slides/slide32.xml" ContentType="application/vnd.openxmlformats-officedocument.presentationml.slide+xml"/>
  <Override PartName="/ppt/slides/slide50.xml" ContentType="application/vnd.openxmlformats-officedocument.presentationml.slide+xml"/>
  <Override PartName="/ppt/slides/slide61.xml" ContentType="application/vnd.openxmlformats-officedocument.presentationml.slide+xml"/>
  <Override PartName="/ppt/slideLayouts/slideLayout13.xml" ContentType="application/vnd.openxmlformats-officedocument.presentationml.slideLayout+xml"/>
  <Override PartName="/ppt/slides/slide1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s/slide79.xml" ContentType="application/vnd.openxmlformats-officedocument.presentationml.slide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slides/slide59.xml" ContentType="application/vnd.openxmlformats-officedocument.presentationml.slide+xml"/>
  <Override PartName="/ppt/slides/slide68.xml" ContentType="application/vnd.openxmlformats-officedocument.presentationml.slide+xml"/>
  <Override PartName="/ppt/slides/slide77.xml" ContentType="application/vnd.openxmlformats-officedocument.presentationml.slide+xml"/>
  <Override PartName="/ppt/slides/slide8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s/slide57.xml" ContentType="application/vnd.openxmlformats-officedocument.presentationml.slide+xml"/>
  <Override PartName="/ppt/slides/slide66.xml" ContentType="application/vnd.openxmlformats-officedocument.presentationml.slide+xml"/>
  <Override PartName="/ppt/slides/slide75.xml" ContentType="application/vnd.openxmlformats-officedocument.presentationml.slide+xml"/>
  <Override PartName="/ppt/slides/slide86.xml" ContentType="application/vnd.openxmlformats-officedocument.presentationml.slide+xml"/>
  <Override PartName="/ppt/slideLayouts/slideLayout7.xml" ContentType="application/vnd.openxmlformats-officedocument.presentationml.slideLayout+xml"/>
  <Default Extension="bin" ContentType="application/vnd.openxmlformats-officedocument.oleObject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slides/slide55.xml" ContentType="application/vnd.openxmlformats-officedocument.presentationml.slide+xml"/>
  <Override PartName="/ppt/slides/slide64.xml" ContentType="application/vnd.openxmlformats-officedocument.presentationml.slide+xml"/>
  <Override PartName="/ppt/slides/slide73.xml" ContentType="application/vnd.openxmlformats-officedocument.presentationml.slide+xml"/>
  <Override PartName="/ppt/slides/slide84.xml" ContentType="application/vnd.openxmlformats-officedocument.presentationml.slide+xml"/>
  <Override PartName="/ppt/slides/slide9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Override PartName="/ppt/slides/slide62.xml" ContentType="application/vnd.openxmlformats-officedocument.presentationml.slide+xml"/>
  <Override PartName="/ppt/slides/slide71.xml" ContentType="application/vnd.openxmlformats-officedocument.presentationml.slide+xml"/>
  <Override PartName="/ppt/slides/slide80.xml" ContentType="application/vnd.openxmlformats-officedocument.presentationml.slide+xml"/>
  <Override PartName="/ppt/slides/slide82.xml" ContentType="application/vnd.openxmlformats-officedocument.presentationml.slide+xml"/>
  <Override PartName="/ppt/slides/slide91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s/slide60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89.xml" ContentType="application/vnd.openxmlformats-officedocument.presentationml.slide+xml"/>
  <Override PartName="/ppt/slides/slide8.xml" ContentType="application/vnd.openxmlformats-officedocument.presentationml.slide+xml"/>
  <Override PartName="/ppt/slides/slide49.xml" ContentType="application/vnd.openxmlformats-officedocument.presentationml.slide+xml"/>
  <Override PartName="/ppt/slides/slide69.xml" ContentType="application/vnd.openxmlformats-officedocument.presentationml.slide+xml"/>
  <Override PartName="/ppt/slides/slide78.xml" ContentType="application/vnd.openxmlformats-officedocument.presentationml.slide+xml"/>
  <Override PartName="/ppt/slides/slide87.xml" ContentType="application/vnd.openxmlformats-officedocument.presentationml.slide+xml"/>
  <Override PartName="/ppt/diagrams/data1.xml" ContentType="application/vnd.openxmlformats-officedocument.drawingml.diagramData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s/slide56.xml" ContentType="application/vnd.openxmlformats-officedocument.presentationml.slide+xml"/>
  <Override PartName="/ppt/slides/slide67.xml" ContentType="application/vnd.openxmlformats-officedocument.presentationml.slide+xml"/>
  <Override PartName="/ppt/slides/slide85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s/slide45.xml" ContentType="application/vnd.openxmlformats-officedocument.presentationml.slide+xml"/>
  <Override PartName="/ppt/slides/slide74.xml" ContentType="application/vnd.openxmlformats-officedocument.presentationml.slide+xml"/>
  <Override PartName="/ppt/slides/slide92.xml" ContentType="application/vnd.openxmlformats-officedocument.presentationml.slide+xml"/>
  <Override PartName="/ppt/slideLayouts/slideLayout4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34.xml" ContentType="application/vnd.openxmlformats-officedocument.presentationml.slide+xml"/>
  <Override PartName="/ppt/slides/slide52.xml" ContentType="application/vnd.openxmlformats-officedocument.presentationml.slide+xml"/>
  <Override PartName="/ppt/slides/slide63.xml" ContentType="application/vnd.openxmlformats-officedocument.presentationml.slide+xml"/>
  <Override PartName="/ppt/slides/slide81.xml" ContentType="application/vnd.openxmlformats-officedocument.presentationml.slide+xml"/>
  <Override PartName="/ppt/slideLayouts/slideLayout15.xml" ContentType="application/vnd.openxmlformats-officedocument.presentationml.slideLayout+xml"/>
  <Default Extension="wmf" ContentType="image/x-wmf"/>
  <Default Extension="rels" ContentType="application/vnd.openxmlformats-package.relationships+xml"/>
  <Override PartName="/ppt/slides/slide23.xml" ContentType="application/vnd.openxmlformats-officedocument.presentationml.slide+xml"/>
  <Override PartName="/ppt/slides/slide41.xml" ContentType="application/vnd.openxmlformats-officedocument.presentationml.slide+xml"/>
  <Override PartName="/ppt/slides/slide70.xml" ContentType="application/vnd.openxmlformats-officedocument.presentationml.slide+xml"/>
  <Override PartName="/ppt/slides/slide12.xml" ContentType="application/vnd.openxmlformats-officedocument.presentationml.slide+xml"/>
  <Override PartName="/ppt/slides/slide30.xml" ContentType="application/vnd.openxmlformats-officedocument.presentationml.slide+xml"/>
  <Override PartName="/ppt/slideLayouts/slideLayout11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777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  <p:sldId id="296" r:id="rId42"/>
    <p:sldId id="297" r:id="rId43"/>
    <p:sldId id="298" r:id="rId44"/>
    <p:sldId id="299" r:id="rId45"/>
    <p:sldId id="300" r:id="rId46"/>
    <p:sldId id="301" r:id="rId47"/>
    <p:sldId id="302" r:id="rId48"/>
    <p:sldId id="303" r:id="rId49"/>
    <p:sldId id="304" r:id="rId50"/>
    <p:sldId id="305" r:id="rId51"/>
    <p:sldId id="307" r:id="rId52"/>
    <p:sldId id="308" r:id="rId53"/>
    <p:sldId id="306" r:id="rId54"/>
    <p:sldId id="309" r:id="rId55"/>
    <p:sldId id="310" r:id="rId56"/>
    <p:sldId id="311" r:id="rId57"/>
    <p:sldId id="312" r:id="rId58"/>
    <p:sldId id="313" r:id="rId59"/>
    <p:sldId id="314" r:id="rId60"/>
    <p:sldId id="315" r:id="rId61"/>
    <p:sldId id="316" r:id="rId62"/>
    <p:sldId id="317" r:id="rId63"/>
    <p:sldId id="318" r:id="rId64"/>
    <p:sldId id="319" r:id="rId65"/>
    <p:sldId id="320" r:id="rId66"/>
    <p:sldId id="321" r:id="rId67"/>
    <p:sldId id="322" r:id="rId68"/>
    <p:sldId id="323" r:id="rId69"/>
    <p:sldId id="324" r:id="rId70"/>
    <p:sldId id="326" r:id="rId71"/>
    <p:sldId id="327" r:id="rId72"/>
    <p:sldId id="328" r:id="rId73"/>
    <p:sldId id="329" r:id="rId74"/>
    <p:sldId id="330" r:id="rId75"/>
    <p:sldId id="331" r:id="rId76"/>
    <p:sldId id="332" r:id="rId77"/>
    <p:sldId id="333" r:id="rId78"/>
    <p:sldId id="334" r:id="rId79"/>
    <p:sldId id="335" r:id="rId80"/>
    <p:sldId id="336" r:id="rId81"/>
    <p:sldId id="337" r:id="rId82"/>
    <p:sldId id="338" r:id="rId83"/>
    <p:sldId id="339" r:id="rId84"/>
    <p:sldId id="340" r:id="rId85"/>
    <p:sldId id="341" r:id="rId86"/>
    <p:sldId id="342" r:id="rId87"/>
    <p:sldId id="343" r:id="rId88"/>
    <p:sldId id="344" r:id="rId89"/>
    <p:sldId id="345" r:id="rId90"/>
    <p:sldId id="346" r:id="rId91"/>
    <p:sldId id="347" r:id="rId92"/>
    <p:sldId id="348" r:id="rId93"/>
    <p:sldId id="349" r:id="rId94"/>
    <p:sldId id="350" r:id="rId95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napToGrid="0">
      <p:cViewPr varScale="1">
        <p:scale>
          <a:sx n="84" d="100"/>
          <a:sy n="84" d="100"/>
        </p:scale>
        <p:origin x="-744" y="-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76" Type="http://schemas.openxmlformats.org/officeDocument/2006/relationships/slide" Target="slides/slide75.xml"/><Relationship Id="rId84" Type="http://schemas.openxmlformats.org/officeDocument/2006/relationships/slide" Target="slides/slide83.xml"/><Relationship Id="rId89" Type="http://schemas.openxmlformats.org/officeDocument/2006/relationships/slide" Target="slides/slide88.xml"/><Relationship Id="rId97" Type="http://schemas.openxmlformats.org/officeDocument/2006/relationships/viewProps" Target="viewProps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slide" Target="slides/slide9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87" Type="http://schemas.openxmlformats.org/officeDocument/2006/relationships/slide" Target="slides/slide86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90" Type="http://schemas.openxmlformats.org/officeDocument/2006/relationships/slide" Target="slides/slide89.xml"/><Relationship Id="rId95" Type="http://schemas.openxmlformats.org/officeDocument/2006/relationships/slide" Target="slides/slide94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slide" Target="slides/slide76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93" Type="http://schemas.openxmlformats.org/officeDocument/2006/relationships/slide" Target="slides/slide92.xml"/><Relationship Id="rId98" Type="http://schemas.openxmlformats.org/officeDocument/2006/relationships/theme" Target="theme/theme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slide" Target="slides/slide82.xml"/><Relationship Id="rId88" Type="http://schemas.openxmlformats.org/officeDocument/2006/relationships/slide" Target="slides/slide87.xml"/><Relationship Id="rId91" Type="http://schemas.openxmlformats.org/officeDocument/2006/relationships/slide" Target="slides/slide90.xml"/><Relationship Id="rId9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94" Type="http://schemas.openxmlformats.org/officeDocument/2006/relationships/slide" Target="slides/slide93.xml"/><Relationship Id="rId9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7866A36-9EE1-44AE-B740-4268FE5C515A}" type="doc">
      <dgm:prSet loTypeId="urn:microsoft.com/office/officeart/2005/8/layout/hierarchy3" loCatId="hierarchy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0429D34B-9BA9-4B73-8C30-8D37B3740D5B}">
      <dgm:prSet phldrT="[Текст]" custT="1"/>
      <dgm:spPr/>
      <dgm:t>
        <a:bodyPr/>
        <a:lstStyle/>
        <a:p>
          <a:r>
            <a:rPr lang="ru-RU" sz="1800" dirty="0" smtClean="0"/>
            <a:t>По объектам инвестирования</a:t>
          </a:r>
          <a:endParaRPr lang="ru-RU" sz="1800" dirty="0"/>
        </a:p>
      </dgm:t>
    </dgm:pt>
    <dgm:pt modelId="{4720EDE6-4A65-4230-8E1A-F554BF3CABC7}" type="parTrans" cxnId="{DACBC651-C921-4B2A-B4C7-7D54E62D6F1B}">
      <dgm:prSet/>
      <dgm:spPr/>
      <dgm:t>
        <a:bodyPr/>
        <a:lstStyle/>
        <a:p>
          <a:endParaRPr lang="ru-RU"/>
        </a:p>
      </dgm:t>
    </dgm:pt>
    <dgm:pt modelId="{4622A034-34C3-4795-821B-CDD23337D623}" type="sibTrans" cxnId="{DACBC651-C921-4B2A-B4C7-7D54E62D6F1B}">
      <dgm:prSet/>
      <dgm:spPr/>
      <dgm:t>
        <a:bodyPr/>
        <a:lstStyle/>
        <a:p>
          <a:endParaRPr lang="ru-RU"/>
        </a:p>
      </dgm:t>
    </dgm:pt>
    <dgm:pt modelId="{7D241592-A92F-4A30-90E7-5E85DAFAE5C9}">
      <dgm:prSet phldrT="[Текст]" custT="1"/>
      <dgm:spPr/>
      <dgm:t>
        <a:bodyPr/>
        <a:lstStyle/>
        <a:p>
          <a:r>
            <a:rPr lang="ru-RU" sz="1800" dirty="0" smtClean="0"/>
            <a:t>Реальные (в физические активы)</a:t>
          </a:r>
          <a:endParaRPr lang="ru-RU" sz="1800" dirty="0"/>
        </a:p>
      </dgm:t>
    </dgm:pt>
    <dgm:pt modelId="{480E1E09-1FD1-49EF-B4A2-DCE5E294C1E0}" type="parTrans" cxnId="{16AD7426-6B89-4D9D-B616-966623836C83}">
      <dgm:prSet/>
      <dgm:spPr/>
      <dgm:t>
        <a:bodyPr/>
        <a:lstStyle/>
        <a:p>
          <a:endParaRPr lang="ru-RU"/>
        </a:p>
      </dgm:t>
    </dgm:pt>
    <dgm:pt modelId="{9B1D1BBD-7412-4DBB-9D29-86E6BF19E57E}" type="sibTrans" cxnId="{16AD7426-6B89-4D9D-B616-966623836C83}">
      <dgm:prSet/>
      <dgm:spPr/>
      <dgm:t>
        <a:bodyPr/>
        <a:lstStyle/>
        <a:p>
          <a:endParaRPr lang="ru-RU"/>
        </a:p>
      </dgm:t>
    </dgm:pt>
    <dgm:pt modelId="{C8D29041-C079-4BEA-BEAA-8AF41BCEE1A2}">
      <dgm:prSet phldrT="[Текст]" custT="1"/>
      <dgm:spPr/>
      <dgm:t>
        <a:bodyPr/>
        <a:lstStyle/>
        <a:p>
          <a:r>
            <a:rPr lang="ru-RU" sz="1800" dirty="0" smtClean="0"/>
            <a:t>Финансовые (портфельные)</a:t>
          </a:r>
          <a:endParaRPr lang="ru-RU" sz="1800" dirty="0"/>
        </a:p>
      </dgm:t>
    </dgm:pt>
    <dgm:pt modelId="{8B9851EE-5895-490D-A9DF-D8CF8E3EAA7B}" type="parTrans" cxnId="{F102E43D-8D67-4680-B8EE-564FB191CA64}">
      <dgm:prSet/>
      <dgm:spPr/>
      <dgm:t>
        <a:bodyPr/>
        <a:lstStyle/>
        <a:p>
          <a:endParaRPr lang="ru-RU"/>
        </a:p>
      </dgm:t>
    </dgm:pt>
    <dgm:pt modelId="{C5AC8817-1C08-49E0-9DF7-DC94C9418A26}" type="sibTrans" cxnId="{F102E43D-8D67-4680-B8EE-564FB191CA64}">
      <dgm:prSet/>
      <dgm:spPr/>
      <dgm:t>
        <a:bodyPr/>
        <a:lstStyle/>
        <a:p>
          <a:endParaRPr lang="ru-RU"/>
        </a:p>
      </dgm:t>
    </dgm:pt>
    <dgm:pt modelId="{6CA2A3E0-1C20-472E-B023-6E9D780E3886}">
      <dgm:prSet phldrT="[Текст]" custT="1"/>
      <dgm:spPr/>
      <dgm:t>
        <a:bodyPr/>
        <a:lstStyle/>
        <a:p>
          <a:r>
            <a:rPr lang="ru-RU" sz="1800" dirty="0" smtClean="0"/>
            <a:t>По степени инвестиционного риска</a:t>
          </a:r>
          <a:endParaRPr lang="ru-RU" sz="1800" dirty="0"/>
        </a:p>
      </dgm:t>
    </dgm:pt>
    <dgm:pt modelId="{E9BF5F00-E349-4DEA-B673-F0727817517B}" type="parTrans" cxnId="{DAA2A6BD-D546-465F-AA09-8A174D9EF4D7}">
      <dgm:prSet/>
      <dgm:spPr/>
      <dgm:t>
        <a:bodyPr/>
        <a:lstStyle/>
        <a:p>
          <a:endParaRPr lang="ru-RU"/>
        </a:p>
      </dgm:t>
    </dgm:pt>
    <dgm:pt modelId="{7048485D-87B1-4183-8D1B-9E28E5ED38BF}" type="sibTrans" cxnId="{DAA2A6BD-D546-465F-AA09-8A174D9EF4D7}">
      <dgm:prSet/>
      <dgm:spPr/>
      <dgm:t>
        <a:bodyPr/>
        <a:lstStyle/>
        <a:p>
          <a:endParaRPr lang="ru-RU"/>
        </a:p>
      </dgm:t>
    </dgm:pt>
    <dgm:pt modelId="{D818DFC0-6D7C-4088-B791-D308BFCA910D}">
      <dgm:prSet phldrT="[Текст]" custT="1"/>
      <dgm:spPr/>
      <dgm:t>
        <a:bodyPr/>
        <a:lstStyle/>
        <a:p>
          <a:r>
            <a:rPr lang="ru-RU" sz="1800" dirty="0" smtClean="0"/>
            <a:t>С низкой степенью риска</a:t>
          </a:r>
          <a:endParaRPr lang="ru-RU" sz="1800" dirty="0"/>
        </a:p>
      </dgm:t>
    </dgm:pt>
    <dgm:pt modelId="{085BA794-4C44-4A7B-B223-C1F8B48143BC}" type="parTrans" cxnId="{B8A3EFED-38A9-4A4C-82F1-6DAC819A6FF2}">
      <dgm:prSet/>
      <dgm:spPr/>
      <dgm:t>
        <a:bodyPr/>
        <a:lstStyle/>
        <a:p>
          <a:endParaRPr lang="ru-RU"/>
        </a:p>
      </dgm:t>
    </dgm:pt>
    <dgm:pt modelId="{EBD085FF-760B-4412-B5A6-68FDFE0D0D77}" type="sibTrans" cxnId="{B8A3EFED-38A9-4A4C-82F1-6DAC819A6FF2}">
      <dgm:prSet/>
      <dgm:spPr/>
      <dgm:t>
        <a:bodyPr/>
        <a:lstStyle/>
        <a:p>
          <a:endParaRPr lang="ru-RU"/>
        </a:p>
      </dgm:t>
    </dgm:pt>
    <dgm:pt modelId="{8462D356-C28C-4982-B8A3-87EC2AFA998C}">
      <dgm:prSet phldrT="[Текст]" custT="1"/>
      <dgm:spPr/>
      <dgm:t>
        <a:bodyPr/>
        <a:lstStyle/>
        <a:p>
          <a:r>
            <a:rPr lang="ru-RU" sz="1800" dirty="0" smtClean="0"/>
            <a:t>Со средней степенью риска</a:t>
          </a:r>
          <a:endParaRPr lang="ru-RU" sz="1800" dirty="0"/>
        </a:p>
      </dgm:t>
    </dgm:pt>
    <dgm:pt modelId="{8043BCF6-6C09-4E4E-9EC0-EC74AE16DBEE}" type="parTrans" cxnId="{2B4814BC-5C27-4269-8A7D-CAF2917DECF5}">
      <dgm:prSet/>
      <dgm:spPr/>
      <dgm:t>
        <a:bodyPr/>
        <a:lstStyle/>
        <a:p>
          <a:endParaRPr lang="ru-RU"/>
        </a:p>
      </dgm:t>
    </dgm:pt>
    <dgm:pt modelId="{C4BF796B-4B79-4B94-B2AA-58A4F4F055C4}" type="sibTrans" cxnId="{2B4814BC-5C27-4269-8A7D-CAF2917DECF5}">
      <dgm:prSet/>
      <dgm:spPr/>
      <dgm:t>
        <a:bodyPr/>
        <a:lstStyle/>
        <a:p>
          <a:endParaRPr lang="ru-RU"/>
        </a:p>
      </dgm:t>
    </dgm:pt>
    <dgm:pt modelId="{9C231743-AAEF-4765-8466-7F5CF97BC18D}">
      <dgm:prSet custT="1"/>
      <dgm:spPr/>
      <dgm:t>
        <a:bodyPr/>
        <a:lstStyle/>
        <a:p>
          <a:r>
            <a:rPr lang="ru-RU" sz="1800" dirty="0" smtClean="0"/>
            <a:t>По формам собственности, инвестируемого объекта</a:t>
          </a:r>
          <a:endParaRPr lang="ru-RU" sz="1800" dirty="0"/>
        </a:p>
      </dgm:t>
    </dgm:pt>
    <dgm:pt modelId="{96944612-F00D-407E-96AC-8BE997CF476F}" type="parTrans" cxnId="{E5D51679-84C1-4D2E-8EB5-D7F3BD8247D6}">
      <dgm:prSet/>
      <dgm:spPr/>
      <dgm:t>
        <a:bodyPr/>
        <a:lstStyle/>
        <a:p>
          <a:endParaRPr lang="ru-RU"/>
        </a:p>
      </dgm:t>
    </dgm:pt>
    <dgm:pt modelId="{516AFE81-F8FC-43DE-87BA-DF241494D553}" type="sibTrans" cxnId="{E5D51679-84C1-4D2E-8EB5-D7F3BD8247D6}">
      <dgm:prSet/>
      <dgm:spPr/>
      <dgm:t>
        <a:bodyPr/>
        <a:lstStyle/>
        <a:p>
          <a:endParaRPr lang="ru-RU"/>
        </a:p>
      </dgm:t>
    </dgm:pt>
    <dgm:pt modelId="{FE3F814E-27C9-40D2-B7BD-C17A03B682E9}">
      <dgm:prSet custT="1"/>
      <dgm:spPr/>
      <dgm:t>
        <a:bodyPr/>
        <a:lstStyle/>
        <a:p>
          <a:r>
            <a:rPr lang="ru-RU" sz="1800" dirty="0" smtClean="0"/>
            <a:t>По продолжительности инвестировании капитала</a:t>
          </a:r>
          <a:endParaRPr lang="ru-RU" sz="1800" dirty="0"/>
        </a:p>
      </dgm:t>
    </dgm:pt>
    <dgm:pt modelId="{A1CA95AB-C296-4E2D-A53B-04C509E1B057}" type="parTrans" cxnId="{69A0BC5F-6E56-45CF-B268-FF066C93FC03}">
      <dgm:prSet/>
      <dgm:spPr/>
      <dgm:t>
        <a:bodyPr/>
        <a:lstStyle/>
        <a:p>
          <a:endParaRPr lang="ru-RU"/>
        </a:p>
      </dgm:t>
    </dgm:pt>
    <dgm:pt modelId="{200F53C4-ED5E-4DBD-9D05-DF9D0A2A753D}" type="sibTrans" cxnId="{69A0BC5F-6E56-45CF-B268-FF066C93FC03}">
      <dgm:prSet/>
      <dgm:spPr/>
      <dgm:t>
        <a:bodyPr/>
        <a:lstStyle/>
        <a:p>
          <a:endParaRPr lang="ru-RU"/>
        </a:p>
      </dgm:t>
    </dgm:pt>
    <dgm:pt modelId="{53EB846E-ACA9-44E8-A456-5F2A8E1A3FBA}">
      <dgm:prSet custT="1"/>
      <dgm:spPr/>
      <dgm:t>
        <a:bodyPr/>
        <a:lstStyle/>
        <a:p>
          <a:r>
            <a:rPr lang="ru-RU" sz="1800" dirty="0" smtClean="0"/>
            <a:t>Краткосрочные (до 1года)</a:t>
          </a:r>
          <a:endParaRPr lang="ru-RU" sz="1800" dirty="0"/>
        </a:p>
      </dgm:t>
    </dgm:pt>
    <dgm:pt modelId="{DA8E7753-DB12-4E49-A5E1-6B13B4179F3E}" type="parTrans" cxnId="{9BB180FC-D915-43B3-98AC-AC0835698CC9}">
      <dgm:prSet/>
      <dgm:spPr/>
      <dgm:t>
        <a:bodyPr/>
        <a:lstStyle/>
        <a:p>
          <a:endParaRPr lang="ru-RU"/>
        </a:p>
      </dgm:t>
    </dgm:pt>
    <dgm:pt modelId="{EE630940-45EB-4FA3-B98F-5C3D6E007E37}" type="sibTrans" cxnId="{9BB180FC-D915-43B3-98AC-AC0835698CC9}">
      <dgm:prSet/>
      <dgm:spPr/>
      <dgm:t>
        <a:bodyPr/>
        <a:lstStyle/>
        <a:p>
          <a:endParaRPr lang="ru-RU"/>
        </a:p>
      </dgm:t>
    </dgm:pt>
    <dgm:pt modelId="{4F4E3AD2-C04D-43AF-9427-DF71B33AA1E7}">
      <dgm:prSet custT="1"/>
      <dgm:spPr/>
      <dgm:t>
        <a:bodyPr/>
        <a:lstStyle/>
        <a:p>
          <a:r>
            <a:rPr lang="ru-RU" sz="1800" dirty="0" smtClean="0"/>
            <a:t>Среднесрочные (1-3 года)</a:t>
          </a:r>
          <a:endParaRPr lang="ru-RU" sz="1800" dirty="0"/>
        </a:p>
      </dgm:t>
    </dgm:pt>
    <dgm:pt modelId="{257CE6AB-0549-41A6-B01A-FAA796AFF012}" type="parTrans" cxnId="{E155F14E-249B-4130-9C58-30B20EC82A1B}">
      <dgm:prSet/>
      <dgm:spPr/>
      <dgm:t>
        <a:bodyPr/>
        <a:lstStyle/>
        <a:p>
          <a:endParaRPr lang="ru-RU"/>
        </a:p>
      </dgm:t>
    </dgm:pt>
    <dgm:pt modelId="{C0C41607-48C8-4D91-9EED-8B828923979F}" type="sibTrans" cxnId="{E155F14E-249B-4130-9C58-30B20EC82A1B}">
      <dgm:prSet/>
      <dgm:spPr/>
      <dgm:t>
        <a:bodyPr/>
        <a:lstStyle/>
        <a:p>
          <a:endParaRPr lang="ru-RU"/>
        </a:p>
      </dgm:t>
    </dgm:pt>
    <dgm:pt modelId="{771A11D9-6668-415B-868B-6F9333A90797}">
      <dgm:prSet custT="1"/>
      <dgm:spPr/>
      <dgm:t>
        <a:bodyPr/>
        <a:lstStyle/>
        <a:p>
          <a:r>
            <a:rPr lang="ru-RU" sz="1800" dirty="0" smtClean="0"/>
            <a:t>Долгосрочные (от 3-х лет)</a:t>
          </a:r>
          <a:endParaRPr lang="ru-RU" sz="1800" dirty="0"/>
        </a:p>
      </dgm:t>
    </dgm:pt>
    <dgm:pt modelId="{42F2665D-22F0-407B-BA9E-949960CD2755}" type="parTrans" cxnId="{A9EB4F6A-94FD-4381-A8E6-2FBC3969A807}">
      <dgm:prSet/>
      <dgm:spPr/>
      <dgm:t>
        <a:bodyPr/>
        <a:lstStyle/>
        <a:p>
          <a:endParaRPr lang="ru-RU"/>
        </a:p>
      </dgm:t>
    </dgm:pt>
    <dgm:pt modelId="{C1957732-2EC6-4FAB-A6C7-8ED85142BD04}" type="sibTrans" cxnId="{A9EB4F6A-94FD-4381-A8E6-2FBC3969A807}">
      <dgm:prSet/>
      <dgm:spPr/>
      <dgm:t>
        <a:bodyPr/>
        <a:lstStyle/>
        <a:p>
          <a:endParaRPr lang="ru-RU"/>
        </a:p>
      </dgm:t>
    </dgm:pt>
    <dgm:pt modelId="{F086C9DB-7C2B-43CD-BCD9-6DC95BA8EEF1}">
      <dgm:prSet custT="1"/>
      <dgm:spPr/>
      <dgm:t>
        <a:bodyPr/>
        <a:lstStyle/>
        <a:p>
          <a:r>
            <a:rPr lang="ru-RU" sz="1800" dirty="0" smtClean="0"/>
            <a:t>Инвестиции в нематериальные активы</a:t>
          </a:r>
          <a:endParaRPr lang="ru-RU" sz="1800" dirty="0"/>
        </a:p>
      </dgm:t>
    </dgm:pt>
    <dgm:pt modelId="{41FB52C3-4844-436C-9F97-5D01819C9251}" type="parTrans" cxnId="{8E65C0F4-6DCD-4161-8621-0921C1CFD671}">
      <dgm:prSet/>
      <dgm:spPr/>
      <dgm:t>
        <a:bodyPr/>
        <a:lstStyle/>
        <a:p>
          <a:endParaRPr lang="ru-RU"/>
        </a:p>
      </dgm:t>
    </dgm:pt>
    <dgm:pt modelId="{4BE08AEA-77EF-4791-9E1A-291ABD18096C}" type="sibTrans" cxnId="{8E65C0F4-6DCD-4161-8621-0921C1CFD671}">
      <dgm:prSet/>
      <dgm:spPr/>
      <dgm:t>
        <a:bodyPr/>
        <a:lstStyle/>
        <a:p>
          <a:endParaRPr lang="ru-RU"/>
        </a:p>
      </dgm:t>
    </dgm:pt>
    <dgm:pt modelId="{A4F19879-190C-43F9-9462-527D6FDE4EBB}">
      <dgm:prSet custT="1"/>
      <dgm:spPr/>
      <dgm:t>
        <a:bodyPr/>
        <a:lstStyle/>
        <a:p>
          <a:r>
            <a:rPr lang="ru-RU" sz="1800" dirty="0" smtClean="0"/>
            <a:t>Частные</a:t>
          </a:r>
          <a:endParaRPr lang="ru-RU" sz="1800" dirty="0"/>
        </a:p>
      </dgm:t>
    </dgm:pt>
    <dgm:pt modelId="{CF55331A-C175-42C2-8FDD-EDA106266297}" type="parTrans" cxnId="{15E09F82-2F87-478A-B673-AFA4CE027E78}">
      <dgm:prSet/>
      <dgm:spPr/>
      <dgm:t>
        <a:bodyPr/>
        <a:lstStyle/>
        <a:p>
          <a:endParaRPr lang="ru-RU"/>
        </a:p>
      </dgm:t>
    </dgm:pt>
    <dgm:pt modelId="{B20349B1-4884-4AC9-A2E0-4D606D533E1B}" type="sibTrans" cxnId="{15E09F82-2F87-478A-B673-AFA4CE027E78}">
      <dgm:prSet/>
      <dgm:spPr/>
      <dgm:t>
        <a:bodyPr/>
        <a:lstStyle/>
        <a:p>
          <a:endParaRPr lang="ru-RU"/>
        </a:p>
      </dgm:t>
    </dgm:pt>
    <dgm:pt modelId="{3B532057-5C4B-497A-982E-27C5DB1EEB03}">
      <dgm:prSet custT="1"/>
      <dgm:spPr/>
      <dgm:t>
        <a:bodyPr/>
        <a:lstStyle/>
        <a:p>
          <a:r>
            <a:rPr lang="ru-RU" sz="1800" dirty="0" smtClean="0"/>
            <a:t>Государственные</a:t>
          </a:r>
          <a:endParaRPr lang="ru-RU" sz="1800" dirty="0"/>
        </a:p>
      </dgm:t>
    </dgm:pt>
    <dgm:pt modelId="{4E2B63F3-C713-452E-B834-9135A2CD548F}" type="parTrans" cxnId="{E2E1A9E0-73C4-49C8-B4E1-0262DBD2476A}">
      <dgm:prSet/>
      <dgm:spPr/>
      <dgm:t>
        <a:bodyPr/>
        <a:lstStyle/>
        <a:p>
          <a:endParaRPr lang="ru-RU"/>
        </a:p>
      </dgm:t>
    </dgm:pt>
    <dgm:pt modelId="{62902C26-5D7A-41E3-8C08-A427953DF88A}" type="sibTrans" cxnId="{E2E1A9E0-73C4-49C8-B4E1-0262DBD2476A}">
      <dgm:prSet/>
      <dgm:spPr/>
      <dgm:t>
        <a:bodyPr/>
        <a:lstStyle/>
        <a:p>
          <a:endParaRPr lang="ru-RU"/>
        </a:p>
      </dgm:t>
    </dgm:pt>
    <dgm:pt modelId="{0CDB229B-7CDE-4671-91C1-8DB7985DD625}">
      <dgm:prSet custT="1"/>
      <dgm:spPr/>
      <dgm:t>
        <a:bodyPr/>
        <a:lstStyle/>
        <a:p>
          <a:r>
            <a:rPr lang="ru-RU" sz="1800" dirty="0" smtClean="0"/>
            <a:t>Иностранные</a:t>
          </a:r>
          <a:endParaRPr lang="ru-RU" sz="1800" dirty="0"/>
        </a:p>
      </dgm:t>
    </dgm:pt>
    <dgm:pt modelId="{2E03A4E9-DF18-457C-BC37-C1D55F0EA7B9}" type="parTrans" cxnId="{401A8468-B0D0-450E-8974-A13135946F28}">
      <dgm:prSet/>
      <dgm:spPr/>
      <dgm:t>
        <a:bodyPr/>
        <a:lstStyle/>
        <a:p>
          <a:endParaRPr lang="ru-RU"/>
        </a:p>
      </dgm:t>
    </dgm:pt>
    <dgm:pt modelId="{FDC9778C-6708-43AB-B757-C139844D228C}" type="sibTrans" cxnId="{401A8468-B0D0-450E-8974-A13135946F28}">
      <dgm:prSet/>
      <dgm:spPr/>
      <dgm:t>
        <a:bodyPr/>
        <a:lstStyle/>
        <a:p>
          <a:endParaRPr lang="ru-RU"/>
        </a:p>
      </dgm:t>
    </dgm:pt>
    <dgm:pt modelId="{BC9CB97B-63AE-4599-BD5B-24F2F1E9BAC6}">
      <dgm:prSet custT="1"/>
      <dgm:spPr/>
      <dgm:t>
        <a:bodyPr/>
        <a:lstStyle/>
        <a:p>
          <a:r>
            <a:rPr lang="ru-RU" sz="1800" dirty="0" smtClean="0"/>
            <a:t>Совместные</a:t>
          </a:r>
          <a:endParaRPr lang="ru-RU" sz="1800" dirty="0"/>
        </a:p>
      </dgm:t>
    </dgm:pt>
    <dgm:pt modelId="{1C6D84EA-78F3-4635-8BB7-2EE125BE2CA5}" type="parTrans" cxnId="{26C52707-A02A-4859-989C-06258159B437}">
      <dgm:prSet/>
      <dgm:spPr/>
      <dgm:t>
        <a:bodyPr/>
        <a:lstStyle/>
        <a:p>
          <a:endParaRPr lang="ru-RU"/>
        </a:p>
      </dgm:t>
    </dgm:pt>
    <dgm:pt modelId="{3780E9DD-B8BB-42CD-8ED3-68FFC204B556}" type="sibTrans" cxnId="{26C52707-A02A-4859-989C-06258159B437}">
      <dgm:prSet/>
      <dgm:spPr/>
      <dgm:t>
        <a:bodyPr/>
        <a:lstStyle/>
        <a:p>
          <a:endParaRPr lang="ru-RU"/>
        </a:p>
      </dgm:t>
    </dgm:pt>
    <dgm:pt modelId="{00E7059A-883E-416C-B219-2BB9391A0A67}">
      <dgm:prSet custT="1"/>
      <dgm:spPr/>
      <dgm:t>
        <a:bodyPr/>
        <a:lstStyle/>
        <a:p>
          <a:r>
            <a:rPr lang="ru-RU" sz="1800" dirty="0" smtClean="0"/>
            <a:t>С высокой степенью риска</a:t>
          </a:r>
          <a:endParaRPr lang="ru-RU" sz="1800" dirty="0"/>
        </a:p>
      </dgm:t>
    </dgm:pt>
    <dgm:pt modelId="{4598BA1D-019C-47DD-83ED-08EF8A2FDE15}" type="parTrans" cxnId="{C1D3BEEA-AAF3-491B-9CCA-60001032FA88}">
      <dgm:prSet/>
      <dgm:spPr/>
      <dgm:t>
        <a:bodyPr/>
        <a:lstStyle/>
        <a:p>
          <a:endParaRPr lang="ru-RU"/>
        </a:p>
      </dgm:t>
    </dgm:pt>
    <dgm:pt modelId="{4522E3EE-A79A-4E00-88FF-7BEB3058FABD}" type="sibTrans" cxnId="{C1D3BEEA-AAF3-491B-9CCA-60001032FA88}">
      <dgm:prSet/>
      <dgm:spPr/>
      <dgm:t>
        <a:bodyPr/>
        <a:lstStyle/>
        <a:p>
          <a:endParaRPr lang="ru-RU"/>
        </a:p>
      </dgm:t>
    </dgm:pt>
    <dgm:pt modelId="{36F19E48-3120-4650-A56B-D24F739FDB2F}" type="pres">
      <dgm:prSet presAssocID="{A7866A36-9EE1-44AE-B740-4268FE5C515A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B22F3967-FE7A-481F-AB79-17685B13828A}" type="pres">
      <dgm:prSet presAssocID="{0429D34B-9BA9-4B73-8C30-8D37B3740D5B}" presName="root" presStyleCnt="0"/>
      <dgm:spPr/>
    </dgm:pt>
    <dgm:pt modelId="{5B6A4565-C6D6-4317-A78D-AAD3267DEDF4}" type="pres">
      <dgm:prSet presAssocID="{0429D34B-9BA9-4B73-8C30-8D37B3740D5B}" presName="rootComposite" presStyleCnt="0"/>
      <dgm:spPr/>
    </dgm:pt>
    <dgm:pt modelId="{03D69C4D-9E9F-4513-B0DB-FC50CBF4C0B4}" type="pres">
      <dgm:prSet presAssocID="{0429D34B-9BA9-4B73-8C30-8D37B3740D5B}" presName="rootText" presStyleLbl="node1" presStyleIdx="0" presStyleCnt="4" custScaleX="135126" custScaleY="106405"/>
      <dgm:spPr/>
      <dgm:t>
        <a:bodyPr/>
        <a:lstStyle/>
        <a:p>
          <a:endParaRPr lang="ru-RU"/>
        </a:p>
      </dgm:t>
    </dgm:pt>
    <dgm:pt modelId="{FAC12BE9-F1B6-4A44-8DB9-F4A3B7FD9CFB}" type="pres">
      <dgm:prSet presAssocID="{0429D34B-9BA9-4B73-8C30-8D37B3740D5B}" presName="rootConnector" presStyleLbl="node1" presStyleIdx="0" presStyleCnt="4"/>
      <dgm:spPr/>
      <dgm:t>
        <a:bodyPr/>
        <a:lstStyle/>
        <a:p>
          <a:endParaRPr lang="ru-RU"/>
        </a:p>
      </dgm:t>
    </dgm:pt>
    <dgm:pt modelId="{CC6BC088-1C9C-48D1-84A3-419ED1F8FFF2}" type="pres">
      <dgm:prSet presAssocID="{0429D34B-9BA9-4B73-8C30-8D37B3740D5B}" presName="childShape" presStyleCnt="0"/>
      <dgm:spPr/>
    </dgm:pt>
    <dgm:pt modelId="{7C1A6946-6A99-4AAC-9627-1ECC25578A33}" type="pres">
      <dgm:prSet presAssocID="{480E1E09-1FD1-49EF-B4A2-DCE5E294C1E0}" presName="Name13" presStyleLbl="parChTrans1D2" presStyleIdx="0" presStyleCnt="13"/>
      <dgm:spPr/>
      <dgm:t>
        <a:bodyPr/>
        <a:lstStyle/>
        <a:p>
          <a:endParaRPr lang="ru-RU"/>
        </a:p>
      </dgm:t>
    </dgm:pt>
    <dgm:pt modelId="{2440B071-A67A-47A8-A083-9A628C20C278}" type="pres">
      <dgm:prSet presAssocID="{7D241592-A92F-4A30-90E7-5E85DAFAE5C9}" presName="childText" presStyleLbl="bgAcc1" presStyleIdx="0" presStyleCnt="13" custScaleX="15317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C1A1015-9C78-4C1C-8703-B65B167C50DB}" type="pres">
      <dgm:prSet presAssocID="{8B9851EE-5895-490D-A9DF-D8CF8E3EAA7B}" presName="Name13" presStyleLbl="parChTrans1D2" presStyleIdx="1" presStyleCnt="13"/>
      <dgm:spPr/>
      <dgm:t>
        <a:bodyPr/>
        <a:lstStyle/>
        <a:p>
          <a:endParaRPr lang="ru-RU"/>
        </a:p>
      </dgm:t>
    </dgm:pt>
    <dgm:pt modelId="{62518D37-69D2-4C8E-B2A1-2E6C60D4395E}" type="pres">
      <dgm:prSet presAssocID="{C8D29041-C079-4BEA-BEAA-8AF41BCEE1A2}" presName="childText" presStyleLbl="bgAcc1" presStyleIdx="1" presStyleCnt="13" custScaleX="15440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5A1DC4F-05A3-4281-AF43-125EF80CC7FA}" type="pres">
      <dgm:prSet presAssocID="{41FB52C3-4844-436C-9F97-5D01819C9251}" presName="Name13" presStyleLbl="parChTrans1D2" presStyleIdx="2" presStyleCnt="13"/>
      <dgm:spPr/>
      <dgm:t>
        <a:bodyPr/>
        <a:lstStyle/>
        <a:p>
          <a:endParaRPr lang="ru-RU"/>
        </a:p>
      </dgm:t>
    </dgm:pt>
    <dgm:pt modelId="{670139E6-E36C-4D0E-9DB9-81505D84A104}" type="pres">
      <dgm:prSet presAssocID="{F086C9DB-7C2B-43CD-BCD9-6DC95BA8EEF1}" presName="childText" presStyleLbl="bgAcc1" presStyleIdx="2" presStyleCnt="13" custScaleX="15317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CA16C42-132A-4C70-A19D-41E3DA0A92DD}" type="pres">
      <dgm:prSet presAssocID="{9C231743-AAEF-4765-8466-7F5CF97BC18D}" presName="root" presStyleCnt="0"/>
      <dgm:spPr/>
    </dgm:pt>
    <dgm:pt modelId="{929516B9-334F-4E75-BBA1-30F0DD867FB6}" type="pres">
      <dgm:prSet presAssocID="{9C231743-AAEF-4765-8466-7F5CF97BC18D}" presName="rootComposite" presStyleCnt="0"/>
      <dgm:spPr/>
    </dgm:pt>
    <dgm:pt modelId="{F551C18B-05E3-4244-B66F-58FBAF8C54F1}" type="pres">
      <dgm:prSet presAssocID="{9C231743-AAEF-4765-8466-7F5CF97BC18D}" presName="rootText" presStyleLbl="node1" presStyleIdx="1" presStyleCnt="4" custScaleX="143672" custScaleY="118957" custLinFactNeighborY="-1904"/>
      <dgm:spPr/>
      <dgm:t>
        <a:bodyPr/>
        <a:lstStyle/>
        <a:p>
          <a:endParaRPr lang="ru-RU"/>
        </a:p>
      </dgm:t>
    </dgm:pt>
    <dgm:pt modelId="{06185688-9C1A-4B3C-BD57-FD0043A1E784}" type="pres">
      <dgm:prSet presAssocID="{9C231743-AAEF-4765-8466-7F5CF97BC18D}" presName="rootConnector" presStyleLbl="node1" presStyleIdx="1" presStyleCnt="4"/>
      <dgm:spPr/>
      <dgm:t>
        <a:bodyPr/>
        <a:lstStyle/>
        <a:p>
          <a:endParaRPr lang="ru-RU"/>
        </a:p>
      </dgm:t>
    </dgm:pt>
    <dgm:pt modelId="{3576BE4F-9D7E-47E7-9AD3-A56454193AAB}" type="pres">
      <dgm:prSet presAssocID="{9C231743-AAEF-4765-8466-7F5CF97BC18D}" presName="childShape" presStyleCnt="0"/>
      <dgm:spPr/>
    </dgm:pt>
    <dgm:pt modelId="{293CEF81-9D68-4318-96D6-6C60111E60AF}" type="pres">
      <dgm:prSet presAssocID="{CF55331A-C175-42C2-8FDD-EDA106266297}" presName="Name13" presStyleLbl="parChTrans1D2" presStyleIdx="3" presStyleCnt="13"/>
      <dgm:spPr/>
      <dgm:t>
        <a:bodyPr/>
        <a:lstStyle/>
        <a:p>
          <a:endParaRPr lang="ru-RU"/>
        </a:p>
      </dgm:t>
    </dgm:pt>
    <dgm:pt modelId="{86850F49-548D-4B2B-B705-0DECE0D20F96}" type="pres">
      <dgm:prSet presAssocID="{A4F19879-190C-43F9-9462-527D6FDE4EBB}" presName="childText" presStyleLbl="bgAcc1" presStyleIdx="3" presStyleCnt="13" custScaleX="141864" custScaleY="6606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C5CF016-C1E0-4676-BB3C-09A67E9B9838}" type="pres">
      <dgm:prSet presAssocID="{4E2B63F3-C713-452E-B834-9135A2CD548F}" presName="Name13" presStyleLbl="parChTrans1D2" presStyleIdx="4" presStyleCnt="13"/>
      <dgm:spPr/>
      <dgm:t>
        <a:bodyPr/>
        <a:lstStyle/>
        <a:p>
          <a:endParaRPr lang="ru-RU"/>
        </a:p>
      </dgm:t>
    </dgm:pt>
    <dgm:pt modelId="{C88D6774-EB65-4A26-84D5-76B2C3AD064B}" type="pres">
      <dgm:prSet presAssocID="{3B532057-5C4B-497A-982E-27C5DB1EEB03}" presName="childText" presStyleLbl="bgAcc1" presStyleIdx="4" presStyleCnt="13" custScaleX="138181" custScaleY="8103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C3BD099-73CC-48F6-8A8C-2F81AE7DF3D7}" type="pres">
      <dgm:prSet presAssocID="{2E03A4E9-DF18-457C-BC37-C1D55F0EA7B9}" presName="Name13" presStyleLbl="parChTrans1D2" presStyleIdx="5" presStyleCnt="13"/>
      <dgm:spPr/>
      <dgm:t>
        <a:bodyPr/>
        <a:lstStyle/>
        <a:p>
          <a:endParaRPr lang="ru-RU"/>
        </a:p>
      </dgm:t>
    </dgm:pt>
    <dgm:pt modelId="{71007D3F-0A0A-4777-8149-2B74ABCDAA90}" type="pres">
      <dgm:prSet presAssocID="{0CDB229B-7CDE-4671-91C1-8DB7985DD625}" presName="childText" presStyleLbl="bgAcc1" presStyleIdx="5" presStyleCnt="13" custScaleX="142424" custScaleY="6182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D90E47B-4266-4998-ADF5-CA8AD5C7C1DE}" type="pres">
      <dgm:prSet presAssocID="{1C6D84EA-78F3-4635-8BB7-2EE125BE2CA5}" presName="Name13" presStyleLbl="parChTrans1D2" presStyleIdx="6" presStyleCnt="13"/>
      <dgm:spPr/>
      <dgm:t>
        <a:bodyPr/>
        <a:lstStyle/>
        <a:p>
          <a:endParaRPr lang="ru-RU"/>
        </a:p>
      </dgm:t>
    </dgm:pt>
    <dgm:pt modelId="{957246F7-6DA4-4EA6-9883-F7C12E271915}" type="pres">
      <dgm:prSet presAssocID="{BC9CB97B-63AE-4599-BD5B-24F2F1E9BAC6}" presName="childText" presStyleLbl="bgAcc1" presStyleIdx="6" presStyleCnt="13" custScaleX="142424" custScaleY="6297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A7B5BE3-AAC6-47EF-8C9C-9785A909E145}" type="pres">
      <dgm:prSet presAssocID="{FE3F814E-27C9-40D2-B7BD-C17A03B682E9}" presName="root" presStyleCnt="0"/>
      <dgm:spPr/>
    </dgm:pt>
    <dgm:pt modelId="{10685701-6E6B-458A-9510-FAADB32A66A7}" type="pres">
      <dgm:prSet presAssocID="{FE3F814E-27C9-40D2-B7BD-C17A03B682E9}" presName="rootComposite" presStyleCnt="0"/>
      <dgm:spPr/>
    </dgm:pt>
    <dgm:pt modelId="{D08C2CF7-1E0B-4FBE-8928-233A632B29AF}" type="pres">
      <dgm:prSet presAssocID="{FE3F814E-27C9-40D2-B7BD-C17A03B682E9}" presName="rootText" presStyleLbl="node1" presStyleIdx="2" presStyleCnt="4" custScaleX="175270" custScaleY="118397"/>
      <dgm:spPr/>
      <dgm:t>
        <a:bodyPr/>
        <a:lstStyle/>
        <a:p>
          <a:endParaRPr lang="ru-RU"/>
        </a:p>
      </dgm:t>
    </dgm:pt>
    <dgm:pt modelId="{DAEF9FE1-A440-435F-A3B7-FF3969697ACF}" type="pres">
      <dgm:prSet presAssocID="{FE3F814E-27C9-40D2-B7BD-C17A03B682E9}" presName="rootConnector" presStyleLbl="node1" presStyleIdx="2" presStyleCnt="4"/>
      <dgm:spPr/>
      <dgm:t>
        <a:bodyPr/>
        <a:lstStyle/>
        <a:p>
          <a:endParaRPr lang="ru-RU"/>
        </a:p>
      </dgm:t>
    </dgm:pt>
    <dgm:pt modelId="{19141DB5-04D3-484C-9E53-0A3DA9ECAD27}" type="pres">
      <dgm:prSet presAssocID="{FE3F814E-27C9-40D2-B7BD-C17A03B682E9}" presName="childShape" presStyleCnt="0"/>
      <dgm:spPr/>
    </dgm:pt>
    <dgm:pt modelId="{C4DB0237-9557-48E7-B160-C71873E1C844}" type="pres">
      <dgm:prSet presAssocID="{DA8E7753-DB12-4E49-A5E1-6B13B4179F3E}" presName="Name13" presStyleLbl="parChTrans1D2" presStyleIdx="7" presStyleCnt="13"/>
      <dgm:spPr/>
      <dgm:t>
        <a:bodyPr/>
        <a:lstStyle/>
        <a:p>
          <a:endParaRPr lang="ru-RU"/>
        </a:p>
      </dgm:t>
    </dgm:pt>
    <dgm:pt modelId="{FCE5D82F-BC7F-4BC8-AD6D-BB7747BD29D5}" type="pres">
      <dgm:prSet presAssocID="{53EB846E-ACA9-44E8-A456-5F2A8E1A3FBA}" presName="childText" presStyleLbl="bgAcc1" presStyleIdx="7" presStyleCnt="13" custScaleX="15090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D302F28-98A1-4E1C-B2CF-A5F01AD07007}" type="pres">
      <dgm:prSet presAssocID="{257CE6AB-0549-41A6-B01A-FAA796AFF012}" presName="Name13" presStyleLbl="parChTrans1D2" presStyleIdx="8" presStyleCnt="13"/>
      <dgm:spPr/>
      <dgm:t>
        <a:bodyPr/>
        <a:lstStyle/>
        <a:p>
          <a:endParaRPr lang="ru-RU"/>
        </a:p>
      </dgm:t>
    </dgm:pt>
    <dgm:pt modelId="{733D32E6-C60A-4CE3-A02B-8C5E2EC8B3EA}" type="pres">
      <dgm:prSet presAssocID="{4F4E3AD2-C04D-43AF-9427-DF71B33AA1E7}" presName="childText" presStyleLbl="bgAcc1" presStyleIdx="8" presStyleCnt="13" custScaleX="15515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4247799-56C4-43D7-994E-93463162A1AF}" type="pres">
      <dgm:prSet presAssocID="{42F2665D-22F0-407B-BA9E-949960CD2755}" presName="Name13" presStyleLbl="parChTrans1D2" presStyleIdx="9" presStyleCnt="13"/>
      <dgm:spPr/>
      <dgm:t>
        <a:bodyPr/>
        <a:lstStyle/>
        <a:p>
          <a:endParaRPr lang="ru-RU"/>
        </a:p>
      </dgm:t>
    </dgm:pt>
    <dgm:pt modelId="{4F5B5538-4C65-43B3-A06D-0FDCF7B7CEF6}" type="pres">
      <dgm:prSet presAssocID="{771A11D9-6668-415B-868B-6F9333A90797}" presName="childText" presStyleLbl="bgAcc1" presStyleIdx="9" presStyleCnt="13" custScaleX="15303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6F1E1D5-D9EA-4400-9CC9-387E2DA31650}" type="pres">
      <dgm:prSet presAssocID="{6CA2A3E0-1C20-472E-B023-6E9D780E3886}" presName="root" presStyleCnt="0"/>
      <dgm:spPr/>
    </dgm:pt>
    <dgm:pt modelId="{AC87EA08-EF8A-475B-BF57-E7EEAACA85E6}" type="pres">
      <dgm:prSet presAssocID="{6CA2A3E0-1C20-472E-B023-6E9D780E3886}" presName="rootComposite" presStyleCnt="0"/>
      <dgm:spPr/>
    </dgm:pt>
    <dgm:pt modelId="{97CFDDBB-FD6D-4AE5-9027-D61F89BDA764}" type="pres">
      <dgm:prSet presAssocID="{6CA2A3E0-1C20-472E-B023-6E9D780E3886}" presName="rootText" presStyleLbl="node1" presStyleIdx="3" presStyleCnt="4" custScaleX="158789" custScaleY="116823" custLinFactNeighborX="-6428" custLinFactNeighborY="-250"/>
      <dgm:spPr/>
      <dgm:t>
        <a:bodyPr/>
        <a:lstStyle/>
        <a:p>
          <a:endParaRPr lang="ru-RU"/>
        </a:p>
      </dgm:t>
    </dgm:pt>
    <dgm:pt modelId="{B60E612E-A0E8-4BED-A7A1-F8F84B82BBC8}" type="pres">
      <dgm:prSet presAssocID="{6CA2A3E0-1C20-472E-B023-6E9D780E3886}" presName="rootConnector" presStyleLbl="node1" presStyleIdx="3" presStyleCnt="4"/>
      <dgm:spPr/>
      <dgm:t>
        <a:bodyPr/>
        <a:lstStyle/>
        <a:p>
          <a:endParaRPr lang="ru-RU"/>
        </a:p>
      </dgm:t>
    </dgm:pt>
    <dgm:pt modelId="{925A4A57-DEF2-4876-BA1E-BD78A93547E6}" type="pres">
      <dgm:prSet presAssocID="{6CA2A3E0-1C20-472E-B023-6E9D780E3886}" presName="childShape" presStyleCnt="0"/>
      <dgm:spPr/>
    </dgm:pt>
    <dgm:pt modelId="{D5362E76-8237-42D8-ADE8-7543A2DC3CBA}" type="pres">
      <dgm:prSet presAssocID="{085BA794-4C44-4A7B-B223-C1F8B48143BC}" presName="Name13" presStyleLbl="parChTrans1D2" presStyleIdx="10" presStyleCnt="13"/>
      <dgm:spPr/>
      <dgm:t>
        <a:bodyPr/>
        <a:lstStyle/>
        <a:p>
          <a:endParaRPr lang="ru-RU"/>
        </a:p>
      </dgm:t>
    </dgm:pt>
    <dgm:pt modelId="{41E46124-54BB-4D3F-B41D-418E4DE8B842}" type="pres">
      <dgm:prSet presAssocID="{D818DFC0-6D7C-4088-B791-D308BFCA910D}" presName="childText" presStyleLbl="bgAcc1" presStyleIdx="10" presStyleCnt="13" custScaleX="14554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D35A87F-D902-4BCE-8416-25604E7DD3F4}" type="pres">
      <dgm:prSet presAssocID="{8043BCF6-6C09-4E4E-9EC0-EC74AE16DBEE}" presName="Name13" presStyleLbl="parChTrans1D2" presStyleIdx="11" presStyleCnt="13"/>
      <dgm:spPr/>
      <dgm:t>
        <a:bodyPr/>
        <a:lstStyle/>
        <a:p>
          <a:endParaRPr lang="ru-RU"/>
        </a:p>
      </dgm:t>
    </dgm:pt>
    <dgm:pt modelId="{B109DE30-845A-45F5-8E15-833919F74F13}" type="pres">
      <dgm:prSet presAssocID="{8462D356-C28C-4982-B8A3-87EC2AFA998C}" presName="childText" presStyleLbl="bgAcc1" presStyleIdx="11" presStyleCnt="13" custScaleX="14553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D0C13A5-E72E-43A1-B756-C758E2B377D5}" type="pres">
      <dgm:prSet presAssocID="{4598BA1D-019C-47DD-83ED-08EF8A2FDE15}" presName="Name13" presStyleLbl="parChTrans1D2" presStyleIdx="12" presStyleCnt="13"/>
      <dgm:spPr/>
      <dgm:t>
        <a:bodyPr/>
        <a:lstStyle/>
        <a:p>
          <a:endParaRPr lang="ru-RU"/>
        </a:p>
      </dgm:t>
    </dgm:pt>
    <dgm:pt modelId="{21D6B769-6A56-4D6D-8A75-72534D27CDA1}" type="pres">
      <dgm:prSet presAssocID="{00E7059A-883E-416C-B219-2BB9391A0A67}" presName="childText" presStyleLbl="bgAcc1" presStyleIdx="12" presStyleCnt="13" custScaleX="14134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A2E3FFBE-113F-490B-892B-5A7D4C97E26A}" type="presOf" srcId="{D818DFC0-6D7C-4088-B791-D308BFCA910D}" destId="{41E46124-54BB-4D3F-B41D-418E4DE8B842}" srcOrd="0" destOrd="0" presId="urn:microsoft.com/office/officeart/2005/8/layout/hierarchy3"/>
    <dgm:cxn modelId="{2548BCC0-1816-4707-AE0C-123ABA0AD108}" type="presOf" srcId="{4E2B63F3-C713-452E-B834-9135A2CD548F}" destId="{FC5CF016-C1E0-4676-BB3C-09A67E9B9838}" srcOrd="0" destOrd="0" presId="urn:microsoft.com/office/officeart/2005/8/layout/hierarchy3"/>
    <dgm:cxn modelId="{8632D91C-3909-4FCD-AE35-C600D6606327}" type="presOf" srcId="{FE3F814E-27C9-40D2-B7BD-C17A03B682E9}" destId="{D08C2CF7-1E0B-4FBE-8928-233A632B29AF}" srcOrd="0" destOrd="0" presId="urn:microsoft.com/office/officeart/2005/8/layout/hierarchy3"/>
    <dgm:cxn modelId="{0DB6C859-1136-40F3-8C71-48CE8780AAC7}" type="presOf" srcId="{4F4E3AD2-C04D-43AF-9427-DF71B33AA1E7}" destId="{733D32E6-C60A-4CE3-A02B-8C5E2EC8B3EA}" srcOrd="0" destOrd="0" presId="urn:microsoft.com/office/officeart/2005/8/layout/hierarchy3"/>
    <dgm:cxn modelId="{16AD7426-6B89-4D9D-B616-966623836C83}" srcId="{0429D34B-9BA9-4B73-8C30-8D37B3740D5B}" destId="{7D241592-A92F-4A30-90E7-5E85DAFAE5C9}" srcOrd="0" destOrd="0" parTransId="{480E1E09-1FD1-49EF-B4A2-DCE5E294C1E0}" sibTransId="{9B1D1BBD-7412-4DBB-9D29-86E6BF19E57E}"/>
    <dgm:cxn modelId="{9BB180FC-D915-43B3-98AC-AC0835698CC9}" srcId="{FE3F814E-27C9-40D2-B7BD-C17A03B682E9}" destId="{53EB846E-ACA9-44E8-A456-5F2A8E1A3FBA}" srcOrd="0" destOrd="0" parTransId="{DA8E7753-DB12-4E49-A5E1-6B13B4179F3E}" sibTransId="{EE630940-45EB-4FA3-B98F-5C3D6E007E37}"/>
    <dgm:cxn modelId="{F102E43D-8D67-4680-B8EE-564FB191CA64}" srcId="{0429D34B-9BA9-4B73-8C30-8D37B3740D5B}" destId="{C8D29041-C079-4BEA-BEAA-8AF41BCEE1A2}" srcOrd="1" destOrd="0" parTransId="{8B9851EE-5895-490D-A9DF-D8CF8E3EAA7B}" sibTransId="{C5AC8817-1C08-49E0-9DF7-DC94C9418A26}"/>
    <dgm:cxn modelId="{401A8468-B0D0-450E-8974-A13135946F28}" srcId="{9C231743-AAEF-4765-8466-7F5CF97BC18D}" destId="{0CDB229B-7CDE-4671-91C1-8DB7985DD625}" srcOrd="2" destOrd="0" parTransId="{2E03A4E9-DF18-457C-BC37-C1D55F0EA7B9}" sibTransId="{FDC9778C-6708-43AB-B757-C139844D228C}"/>
    <dgm:cxn modelId="{715CB0C1-95C8-47CE-A4A6-181B650C7956}" type="presOf" srcId="{7D241592-A92F-4A30-90E7-5E85DAFAE5C9}" destId="{2440B071-A67A-47A8-A083-9A628C20C278}" srcOrd="0" destOrd="0" presId="urn:microsoft.com/office/officeart/2005/8/layout/hierarchy3"/>
    <dgm:cxn modelId="{52A36B6D-FB92-45C2-9599-0F65F44D6F2A}" type="presOf" srcId="{9C231743-AAEF-4765-8466-7F5CF97BC18D}" destId="{06185688-9C1A-4B3C-BD57-FD0043A1E784}" srcOrd="1" destOrd="0" presId="urn:microsoft.com/office/officeart/2005/8/layout/hierarchy3"/>
    <dgm:cxn modelId="{BAE3598F-7C68-4E54-9FA2-F8A7DB035966}" type="presOf" srcId="{6CA2A3E0-1C20-472E-B023-6E9D780E3886}" destId="{97CFDDBB-FD6D-4AE5-9027-D61F89BDA764}" srcOrd="0" destOrd="0" presId="urn:microsoft.com/office/officeart/2005/8/layout/hierarchy3"/>
    <dgm:cxn modelId="{C58F97AE-5CDE-499A-98B9-464E2B249B7C}" type="presOf" srcId="{8462D356-C28C-4982-B8A3-87EC2AFA998C}" destId="{B109DE30-845A-45F5-8E15-833919F74F13}" srcOrd="0" destOrd="0" presId="urn:microsoft.com/office/officeart/2005/8/layout/hierarchy3"/>
    <dgm:cxn modelId="{44B0B89D-FFDF-4EAA-8F06-01EAB1C55318}" type="presOf" srcId="{41FB52C3-4844-436C-9F97-5D01819C9251}" destId="{35A1DC4F-05A3-4281-AF43-125EF80CC7FA}" srcOrd="0" destOrd="0" presId="urn:microsoft.com/office/officeart/2005/8/layout/hierarchy3"/>
    <dgm:cxn modelId="{2F2309BC-6AA6-4CAE-A6A3-151371D9AC3F}" type="presOf" srcId="{42F2665D-22F0-407B-BA9E-949960CD2755}" destId="{B4247799-56C4-43D7-994E-93463162A1AF}" srcOrd="0" destOrd="0" presId="urn:microsoft.com/office/officeart/2005/8/layout/hierarchy3"/>
    <dgm:cxn modelId="{2BC2CC7C-B963-4438-8B8E-E082A8F99E0D}" type="presOf" srcId="{0429D34B-9BA9-4B73-8C30-8D37B3740D5B}" destId="{FAC12BE9-F1B6-4A44-8DB9-F4A3B7FD9CFB}" srcOrd="1" destOrd="0" presId="urn:microsoft.com/office/officeart/2005/8/layout/hierarchy3"/>
    <dgm:cxn modelId="{D1C50215-1864-45B5-9E5C-218C275FC4A8}" type="presOf" srcId="{0CDB229B-7CDE-4671-91C1-8DB7985DD625}" destId="{71007D3F-0A0A-4777-8149-2B74ABCDAA90}" srcOrd="0" destOrd="0" presId="urn:microsoft.com/office/officeart/2005/8/layout/hierarchy3"/>
    <dgm:cxn modelId="{8E65C0F4-6DCD-4161-8621-0921C1CFD671}" srcId="{0429D34B-9BA9-4B73-8C30-8D37B3740D5B}" destId="{F086C9DB-7C2B-43CD-BCD9-6DC95BA8EEF1}" srcOrd="2" destOrd="0" parTransId="{41FB52C3-4844-436C-9F97-5D01819C9251}" sibTransId="{4BE08AEA-77EF-4791-9E1A-291ABD18096C}"/>
    <dgm:cxn modelId="{C41C8180-68DE-4819-ABBD-F36A17B84A87}" type="presOf" srcId="{F086C9DB-7C2B-43CD-BCD9-6DC95BA8EEF1}" destId="{670139E6-E36C-4D0E-9DB9-81505D84A104}" srcOrd="0" destOrd="0" presId="urn:microsoft.com/office/officeart/2005/8/layout/hierarchy3"/>
    <dgm:cxn modelId="{BA61EB0B-96BF-4BE9-80B9-39FF16C06AC1}" type="presOf" srcId="{085BA794-4C44-4A7B-B223-C1F8B48143BC}" destId="{D5362E76-8237-42D8-ADE8-7543A2DC3CBA}" srcOrd="0" destOrd="0" presId="urn:microsoft.com/office/officeart/2005/8/layout/hierarchy3"/>
    <dgm:cxn modelId="{096DC0DA-67A5-4375-9D5B-48843D248D86}" type="presOf" srcId="{480E1E09-1FD1-49EF-B4A2-DCE5E294C1E0}" destId="{7C1A6946-6A99-4AAC-9627-1ECC25578A33}" srcOrd="0" destOrd="0" presId="urn:microsoft.com/office/officeart/2005/8/layout/hierarchy3"/>
    <dgm:cxn modelId="{E4A1C783-0C8D-406E-9941-CAC9CAF04B04}" type="presOf" srcId="{771A11D9-6668-415B-868B-6F9333A90797}" destId="{4F5B5538-4C65-43B3-A06D-0FDCF7B7CEF6}" srcOrd="0" destOrd="0" presId="urn:microsoft.com/office/officeart/2005/8/layout/hierarchy3"/>
    <dgm:cxn modelId="{5C4A4C20-012D-45B6-9413-524EFE160FE2}" type="presOf" srcId="{9C231743-AAEF-4765-8466-7F5CF97BC18D}" destId="{F551C18B-05E3-4244-B66F-58FBAF8C54F1}" srcOrd="0" destOrd="0" presId="urn:microsoft.com/office/officeart/2005/8/layout/hierarchy3"/>
    <dgm:cxn modelId="{26C52707-A02A-4859-989C-06258159B437}" srcId="{9C231743-AAEF-4765-8466-7F5CF97BC18D}" destId="{BC9CB97B-63AE-4599-BD5B-24F2F1E9BAC6}" srcOrd="3" destOrd="0" parTransId="{1C6D84EA-78F3-4635-8BB7-2EE125BE2CA5}" sibTransId="{3780E9DD-B8BB-42CD-8ED3-68FFC204B556}"/>
    <dgm:cxn modelId="{E2E1A9E0-73C4-49C8-B4E1-0262DBD2476A}" srcId="{9C231743-AAEF-4765-8466-7F5CF97BC18D}" destId="{3B532057-5C4B-497A-982E-27C5DB1EEB03}" srcOrd="1" destOrd="0" parTransId="{4E2B63F3-C713-452E-B834-9135A2CD548F}" sibTransId="{62902C26-5D7A-41E3-8C08-A427953DF88A}"/>
    <dgm:cxn modelId="{5DE94E6A-D6FE-4EFD-A541-ABF613994D9E}" type="presOf" srcId="{53EB846E-ACA9-44E8-A456-5F2A8E1A3FBA}" destId="{FCE5D82F-BC7F-4BC8-AD6D-BB7747BD29D5}" srcOrd="0" destOrd="0" presId="urn:microsoft.com/office/officeart/2005/8/layout/hierarchy3"/>
    <dgm:cxn modelId="{45A872A8-64A4-430B-AB1D-56F67D1D0217}" type="presOf" srcId="{A4F19879-190C-43F9-9462-527D6FDE4EBB}" destId="{86850F49-548D-4B2B-B705-0DECE0D20F96}" srcOrd="0" destOrd="0" presId="urn:microsoft.com/office/officeart/2005/8/layout/hierarchy3"/>
    <dgm:cxn modelId="{2B4814BC-5C27-4269-8A7D-CAF2917DECF5}" srcId="{6CA2A3E0-1C20-472E-B023-6E9D780E3886}" destId="{8462D356-C28C-4982-B8A3-87EC2AFA998C}" srcOrd="1" destOrd="0" parTransId="{8043BCF6-6C09-4E4E-9EC0-EC74AE16DBEE}" sibTransId="{C4BF796B-4B79-4B94-B2AA-58A4F4F055C4}"/>
    <dgm:cxn modelId="{C1D3BEEA-AAF3-491B-9CCA-60001032FA88}" srcId="{6CA2A3E0-1C20-472E-B023-6E9D780E3886}" destId="{00E7059A-883E-416C-B219-2BB9391A0A67}" srcOrd="2" destOrd="0" parTransId="{4598BA1D-019C-47DD-83ED-08EF8A2FDE15}" sibTransId="{4522E3EE-A79A-4E00-88FF-7BEB3058FABD}"/>
    <dgm:cxn modelId="{15E09F82-2F87-478A-B673-AFA4CE027E78}" srcId="{9C231743-AAEF-4765-8466-7F5CF97BC18D}" destId="{A4F19879-190C-43F9-9462-527D6FDE4EBB}" srcOrd="0" destOrd="0" parTransId="{CF55331A-C175-42C2-8FDD-EDA106266297}" sibTransId="{B20349B1-4884-4AC9-A2E0-4D606D533E1B}"/>
    <dgm:cxn modelId="{A9EB4F6A-94FD-4381-A8E6-2FBC3969A807}" srcId="{FE3F814E-27C9-40D2-B7BD-C17A03B682E9}" destId="{771A11D9-6668-415B-868B-6F9333A90797}" srcOrd="2" destOrd="0" parTransId="{42F2665D-22F0-407B-BA9E-949960CD2755}" sibTransId="{C1957732-2EC6-4FAB-A6C7-8ED85142BD04}"/>
    <dgm:cxn modelId="{104893FB-40A6-43F2-9CAD-F004A22A6E56}" type="presOf" srcId="{BC9CB97B-63AE-4599-BD5B-24F2F1E9BAC6}" destId="{957246F7-6DA4-4EA6-9883-F7C12E271915}" srcOrd="0" destOrd="0" presId="urn:microsoft.com/office/officeart/2005/8/layout/hierarchy3"/>
    <dgm:cxn modelId="{1ED3E06D-556D-4014-B9DA-6F2B00E72363}" type="presOf" srcId="{8B9851EE-5895-490D-A9DF-D8CF8E3EAA7B}" destId="{1C1A1015-9C78-4C1C-8703-B65B167C50DB}" srcOrd="0" destOrd="0" presId="urn:microsoft.com/office/officeart/2005/8/layout/hierarchy3"/>
    <dgm:cxn modelId="{DAA2A6BD-D546-465F-AA09-8A174D9EF4D7}" srcId="{A7866A36-9EE1-44AE-B740-4268FE5C515A}" destId="{6CA2A3E0-1C20-472E-B023-6E9D780E3886}" srcOrd="3" destOrd="0" parTransId="{E9BF5F00-E349-4DEA-B673-F0727817517B}" sibTransId="{7048485D-87B1-4183-8D1B-9E28E5ED38BF}"/>
    <dgm:cxn modelId="{69A0BC5F-6E56-45CF-B268-FF066C93FC03}" srcId="{A7866A36-9EE1-44AE-B740-4268FE5C515A}" destId="{FE3F814E-27C9-40D2-B7BD-C17A03B682E9}" srcOrd="2" destOrd="0" parTransId="{A1CA95AB-C296-4E2D-A53B-04C509E1B057}" sibTransId="{200F53C4-ED5E-4DBD-9D05-DF9D0A2A753D}"/>
    <dgm:cxn modelId="{9FBF06E7-D716-4516-907F-7517584A270D}" type="presOf" srcId="{4598BA1D-019C-47DD-83ED-08EF8A2FDE15}" destId="{FD0C13A5-E72E-43A1-B756-C758E2B377D5}" srcOrd="0" destOrd="0" presId="urn:microsoft.com/office/officeart/2005/8/layout/hierarchy3"/>
    <dgm:cxn modelId="{89EBF301-A8D8-4A44-8C31-11B85393A995}" type="presOf" srcId="{A7866A36-9EE1-44AE-B740-4268FE5C515A}" destId="{36F19E48-3120-4650-A56B-D24F739FDB2F}" srcOrd="0" destOrd="0" presId="urn:microsoft.com/office/officeart/2005/8/layout/hierarchy3"/>
    <dgm:cxn modelId="{5B034F7B-9104-468C-9309-BE92226819DF}" type="presOf" srcId="{2E03A4E9-DF18-457C-BC37-C1D55F0EA7B9}" destId="{3C3BD099-73CC-48F6-8A8C-2F81AE7DF3D7}" srcOrd="0" destOrd="0" presId="urn:microsoft.com/office/officeart/2005/8/layout/hierarchy3"/>
    <dgm:cxn modelId="{F913D698-0CF9-4246-92B5-D67124A3EE60}" type="presOf" srcId="{3B532057-5C4B-497A-982E-27C5DB1EEB03}" destId="{C88D6774-EB65-4A26-84D5-76B2C3AD064B}" srcOrd="0" destOrd="0" presId="urn:microsoft.com/office/officeart/2005/8/layout/hierarchy3"/>
    <dgm:cxn modelId="{6B5FAD33-5E7F-49C3-93BA-C00CC900A096}" type="presOf" srcId="{1C6D84EA-78F3-4635-8BB7-2EE125BE2CA5}" destId="{4D90E47B-4266-4998-ADF5-CA8AD5C7C1DE}" srcOrd="0" destOrd="0" presId="urn:microsoft.com/office/officeart/2005/8/layout/hierarchy3"/>
    <dgm:cxn modelId="{7C0C0EF6-9EE4-4F99-A3FB-4A0778FDE3D9}" type="presOf" srcId="{0429D34B-9BA9-4B73-8C30-8D37B3740D5B}" destId="{03D69C4D-9E9F-4513-B0DB-FC50CBF4C0B4}" srcOrd="0" destOrd="0" presId="urn:microsoft.com/office/officeart/2005/8/layout/hierarchy3"/>
    <dgm:cxn modelId="{CDA7F150-4EFA-41C0-B291-89250DB4BF2C}" type="presOf" srcId="{CF55331A-C175-42C2-8FDD-EDA106266297}" destId="{293CEF81-9D68-4318-96D6-6C60111E60AF}" srcOrd="0" destOrd="0" presId="urn:microsoft.com/office/officeart/2005/8/layout/hierarchy3"/>
    <dgm:cxn modelId="{DACBC651-C921-4B2A-B4C7-7D54E62D6F1B}" srcId="{A7866A36-9EE1-44AE-B740-4268FE5C515A}" destId="{0429D34B-9BA9-4B73-8C30-8D37B3740D5B}" srcOrd="0" destOrd="0" parTransId="{4720EDE6-4A65-4230-8E1A-F554BF3CABC7}" sibTransId="{4622A034-34C3-4795-821B-CDD23337D623}"/>
    <dgm:cxn modelId="{B8A3EFED-38A9-4A4C-82F1-6DAC819A6FF2}" srcId="{6CA2A3E0-1C20-472E-B023-6E9D780E3886}" destId="{D818DFC0-6D7C-4088-B791-D308BFCA910D}" srcOrd="0" destOrd="0" parTransId="{085BA794-4C44-4A7B-B223-C1F8B48143BC}" sibTransId="{EBD085FF-760B-4412-B5A6-68FDFE0D0D77}"/>
    <dgm:cxn modelId="{32CC38DC-744C-43F3-A545-CE4F5012E515}" type="presOf" srcId="{6CA2A3E0-1C20-472E-B023-6E9D780E3886}" destId="{B60E612E-A0E8-4BED-A7A1-F8F84B82BBC8}" srcOrd="1" destOrd="0" presId="urn:microsoft.com/office/officeart/2005/8/layout/hierarchy3"/>
    <dgm:cxn modelId="{A593B7D0-E657-4CC1-A96A-69A0696C3FE0}" type="presOf" srcId="{C8D29041-C079-4BEA-BEAA-8AF41BCEE1A2}" destId="{62518D37-69D2-4C8E-B2A1-2E6C60D4395E}" srcOrd="0" destOrd="0" presId="urn:microsoft.com/office/officeart/2005/8/layout/hierarchy3"/>
    <dgm:cxn modelId="{23642AF4-CB33-4FD2-B937-94DF8FCCCD25}" type="presOf" srcId="{FE3F814E-27C9-40D2-B7BD-C17A03B682E9}" destId="{DAEF9FE1-A440-435F-A3B7-FF3969697ACF}" srcOrd="1" destOrd="0" presId="urn:microsoft.com/office/officeart/2005/8/layout/hierarchy3"/>
    <dgm:cxn modelId="{E5D51679-84C1-4D2E-8EB5-D7F3BD8247D6}" srcId="{A7866A36-9EE1-44AE-B740-4268FE5C515A}" destId="{9C231743-AAEF-4765-8466-7F5CF97BC18D}" srcOrd="1" destOrd="0" parTransId="{96944612-F00D-407E-96AC-8BE997CF476F}" sibTransId="{516AFE81-F8FC-43DE-87BA-DF241494D553}"/>
    <dgm:cxn modelId="{8E544BFD-9B1B-4F51-BD99-7FF86A45266A}" type="presOf" srcId="{8043BCF6-6C09-4E4E-9EC0-EC74AE16DBEE}" destId="{AD35A87F-D902-4BCE-8416-25604E7DD3F4}" srcOrd="0" destOrd="0" presId="urn:microsoft.com/office/officeart/2005/8/layout/hierarchy3"/>
    <dgm:cxn modelId="{04AC69A5-1BF8-403F-A450-81BE379D0A33}" type="presOf" srcId="{DA8E7753-DB12-4E49-A5E1-6B13B4179F3E}" destId="{C4DB0237-9557-48E7-B160-C71873E1C844}" srcOrd="0" destOrd="0" presId="urn:microsoft.com/office/officeart/2005/8/layout/hierarchy3"/>
    <dgm:cxn modelId="{C8188CED-87F5-4D8E-A982-7BB6252E5295}" type="presOf" srcId="{00E7059A-883E-416C-B219-2BB9391A0A67}" destId="{21D6B769-6A56-4D6D-8A75-72534D27CDA1}" srcOrd="0" destOrd="0" presId="urn:microsoft.com/office/officeart/2005/8/layout/hierarchy3"/>
    <dgm:cxn modelId="{600C5FA3-C705-4129-A125-F05B82CE5C98}" type="presOf" srcId="{257CE6AB-0549-41A6-B01A-FAA796AFF012}" destId="{5D302F28-98A1-4E1C-B2CF-A5F01AD07007}" srcOrd="0" destOrd="0" presId="urn:microsoft.com/office/officeart/2005/8/layout/hierarchy3"/>
    <dgm:cxn modelId="{E155F14E-249B-4130-9C58-30B20EC82A1B}" srcId="{FE3F814E-27C9-40D2-B7BD-C17A03B682E9}" destId="{4F4E3AD2-C04D-43AF-9427-DF71B33AA1E7}" srcOrd="1" destOrd="0" parTransId="{257CE6AB-0549-41A6-B01A-FAA796AFF012}" sibTransId="{C0C41607-48C8-4D91-9EED-8B828923979F}"/>
    <dgm:cxn modelId="{484CB0A4-11E3-40B9-9A42-DFFF71303B43}" type="presParOf" srcId="{36F19E48-3120-4650-A56B-D24F739FDB2F}" destId="{B22F3967-FE7A-481F-AB79-17685B13828A}" srcOrd="0" destOrd="0" presId="urn:microsoft.com/office/officeart/2005/8/layout/hierarchy3"/>
    <dgm:cxn modelId="{036E0111-885D-4E10-B5BB-71B7642A08E1}" type="presParOf" srcId="{B22F3967-FE7A-481F-AB79-17685B13828A}" destId="{5B6A4565-C6D6-4317-A78D-AAD3267DEDF4}" srcOrd="0" destOrd="0" presId="urn:microsoft.com/office/officeart/2005/8/layout/hierarchy3"/>
    <dgm:cxn modelId="{B30AE063-7823-4056-ABEF-6FD82A639A7F}" type="presParOf" srcId="{5B6A4565-C6D6-4317-A78D-AAD3267DEDF4}" destId="{03D69C4D-9E9F-4513-B0DB-FC50CBF4C0B4}" srcOrd="0" destOrd="0" presId="urn:microsoft.com/office/officeart/2005/8/layout/hierarchy3"/>
    <dgm:cxn modelId="{6A3BE137-6DFA-4D4F-82E8-3CED7714C744}" type="presParOf" srcId="{5B6A4565-C6D6-4317-A78D-AAD3267DEDF4}" destId="{FAC12BE9-F1B6-4A44-8DB9-F4A3B7FD9CFB}" srcOrd="1" destOrd="0" presId="urn:microsoft.com/office/officeart/2005/8/layout/hierarchy3"/>
    <dgm:cxn modelId="{B4033DF7-6C56-4151-BBA4-D46E35C72B47}" type="presParOf" srcId="{B22F3967-FE7A-481F-AB79-17685B13828A}" destId="{CC6BC088-1C9C-48D1-84A3-419ED1F8FFF2}" srcOrd="1" destOrd="0" presId="urn:microsoft.com/office/officeart/2005/8/layout/hierarchy3"/>
    <dgm:cxn modelId="{4A4A508F-A996-417B-801B-AA4076F97F55}" type="presParOf" srcId="{CC6BC088-1C9C-48D1-84A3-419ED1F8FFF2}" destId="{7C1A6946-6A99-4AAC-9627-1ECC25578A33}" srcOrd="0" destOrd="0" presId="urn:microsoft.com/office/officeart/2005/8/layout/hierarchy3"/>
    <dgm:cxn modelId="{B5B98734-3FBC-4BDB-93BC-8BDB00AEFF31}" type="presParOf" srcId="{CC6BC088-1C9C-48D1-84A3-419ED1F8FFF2}" destId="{2440B071-A67A-47A8-A083-9A628C20C278}" srcOrd="1" destOrd="0" presId="urn:microsoft.com/office/officeart/2005/8/layout/hierarchy3"/>
    <dgm:cxn modelId="{7C855CD0-8267-4D0D-A5C9-69AC193E7568}" type="presParOf" srcId="{CC6BC088-1C9C-48D1-84A3-419ED1F8FFF2}" destId="{1C1A1015-9C78-4C1C-8703-B65B167C50DB}" srcOrd="2" destOrd="0" presId="urn:microsoft.com/office/officeart/2005/8/layout/hierarchy3"/>
    <dgm:cxn modelId="{DC35C98F-9EDD-4053-817A-3B25981AF3F2}" type="presParOf" srcId="{CC6BC088-1C9C-48D1-84A3-419ED1F8FFF2}" destId="{62518D37-69D2-4C8E-B2A1-2E6C60D4395E}" srcOrd="3" destOrd="0" presId="urn:microsoft.com/office/officeart/2005/8/layout/hierarchy3"/>
    <dgm:cxn modelId="{987290ED-E50F-4D10-98F0-17036D15A1D6}" type="presParOf" srcId="{CC6BC088-1C9C-48D1-84A3-419ED1F8FFF2}" destId="{35A1DC4F-05A3-4281-AF43-125EF80CC7FA}" srcOrd="4" destOrd="0" presId="urn:microsoft.com/office/officeart/2005/8/layout/hierarchy3"/>
    <dgm:cxn modelId="{6F7FAFA5-E0B9-4733-BF90-17C5C4296723}" type="presParOf" srcId="{CC6BC088-1C9C-48D1-84A3-419ED1F8FFF2}" destId="{670139E6-E36C-4D0E-9DB9-81505D84A104}" srcOrd="5" destOrd="0" presId="urn:microsoft.com/office/officeart/2005/8/layout/hierarchy3"/>
    <dgm:cxn modelId="{63F67E29-405F-46DC-BEA4-8796EB88DDCE}" type="presParOf" srcId="{36F19E48-3120-4650-A56B-D24F739FDB2F}" destId="{0CA16C42-132A-4C70-A19D-41E3DA0A92DD}" srcOrd="1" destOrd="0" presId="urn:microsoft.com/office/officeart/2005/8/layout/hierarchy3"/>
    <dgm:cxn modelId="{47489C87-EF36-4729-9662-7CA85C06A4BD}" type="presParOf" srcId="{0CA16C42-132A-4C70-A19D-41E3DA0A92DD}" destId="{929516B9-334F-4E75-BBA1-30F0DD867FB6}" srcOrd="0" destOrd="0" presId="urn:microsoft.com/office/officeart/2005/8/layout/hierarchy3"/>
    <dgm:cxn modelId="{4FD532BB-572E-43E7-817A-5B6B040C9FD1}" type="presParOf" srcId="{929516B9-334F-4E75-BBA1-30F0DD867FB6}" destId="{F551C18B-05E3-4244-B66F-58FBAF8C54F1}" srcOrd="0" destOrd="0" presId="urn:microsoft.com/office/officeart/2005/8/layout/hierarchy3"/>
    <dgm:cxn modelId="{A5F1BF26-D85E-4209-AEC9-8D5B48255926}" type="presParOf" srcId="{929516B9-334F-4E75-BBA1-30F0DD867FB6}" destId="{06185688-9C1A-4B3C-BD57-FD0043A1E784}" srcOrd="1" destOrd="0" presId="urn:microsoft.com/office/officeart/2005/8/layout/hierarchy3"/>
    <dgm:cxn modelId="{8C463BA0-3011-41E5-B5F8-F90C28277554}" type="presParOf" srcId="{0CA16C42-132A-4C70-A19D-41E3DA0A92DD}" destId="{3576BE4F-9D7E-47E7-9AD3-A56454193AAB}" srcOrd="1" destOrd="0" presId="urn:microsoft.com/office/officeart/2005/8/layout/hierarchy3"/>
    <dgm:cxn modelId="{CA466638-0E4A-482B-9781-CEEBE49B9185}" type="presParOf" srcId="{3576BE4F-9D7E-47E7-9AD3-A56454193AAB}" destId="{293CEF81-9D68-4318-96D6-6C60111E60AF}" srcOrd="0" destOrd="0" presId="urn:microsoft.com/office/officeart/2005/8/layout/hierarchy3"/>
    <dgm:cxn modelId="{F10F3D6A-8EC3-4352-A368-FF4F569E2934}" type="presParOf" srcId="{3576BE4F-9D7E-47E7-9AD3-A56454193AAB}" destId="{86850F49-548D-4B2B-B705-0DECE0D20F96}" srcOrd="1" destOrd="0" presId="urn:microsoft.com/office/officeart/2005/8/layout/hierarchy3"/>
    <dgm:cxn modelId="{68E375DE-317A-4DC5-8F2A-179C83A63CE1}" type="presParOf" srcId="{3576BE4F-9D7E-47E7-9AD3-A56454193AAB}" destId="{FC5CF016-C1E0-4676-BB3C-09A67E9B9838}" srcOrd="2" destOrd="0" presId="urn:microsoft.com/office/officeart/2005/8/layout/hierarchy3"/>
    <dgm:cxn modelId="{BF9AEEE7-8049-4AB2-A1E3-3959EC5548B6}" type="presParOf" srcId="{3576BE4F-9D7E-47E7-9AD3-A56454193AAB}" destId="{C88D6774-EB65-4A26-84D5-76B2C3AD064B}" srcOrd="3" destOrd="0" presId="urn:microsoft.com/office/officeart/2005/8/layout/hierarchy3"/>
    <dgm:cxn modelId="{D3044701-28AC-46A0-A50A-7643F2326774}" type="presParOf" srcId="{3576BE4F-9D7E-47E7-9AD3-A56454193AAB}" destId="{3C3BD099-73CC-48F6-8A8C-2F81AE7DF3D7}" srcOrd="4" destOrd="0" presId="urn:microsoft.com/office/officeart/2005/8/layout/hierarchy3"/>
    <dgm:cxn modelId="{7764BBB6-CCB1-4080-A9BE-53F8FBDF9650}" type="presParOf" srcId="{3576BE4F-9D7E-47E7-9AD3-A56454193AAB}" destId="{71007D3F-0A0A-4777-8149-2B74ABCDAA90}" srcOrd="5" destOrd="0" presId="urn:microsoft.com/office/officeart/2005/8/layout/hierarchy3"/>
    <dgm:cxn modelId="{6160A0DF-E1F1-41A3-A94D-695946C183C2}" type="presParOf" srcId="{3576BE4F-9D7E-47E7-9AD3-A56454193AAB}" destId="{4D90E47B-4266-4998-ADF5-CA8AD5C7C1DE}" srcOrd="6" destOrd="0" presId="urn:microsoft.com/office/officeart/2005/8/layout/hierarchy3"/>
    <dgm:cxn modelId="{F8EFD649-D324-4108-9261-CEDC91E1AD77}" type="presParOf" srcId="{3576BE4F-9D7E-47E7-9AD3-A56454193AAB}" destId="{957246F7-6DA4-4EA6-9883-F7C12E271915}" srcOrd="7" destOrd="0" presId="urn:microsoft.com/office/officeart/2005/8/layout/hierarchy3"/>
    <dgm:cxn modelId="{B903389F-9CD0-43F9-BB7E-7F9047486105}" type="presParOf" srcId="{36F19E48-3120-4650-A56B-D24F739FDB2F}" destId="{7A7B5BE3-AAC6-47EF-8C9C-9785A909E145}" srcOrd="2" destOrd="0" presId="urn:microsoft.com/office/officeart/2005/8/layout/hierarchy3"/>
    <dgm:cxn modelId="{3CF73CA9-9DC4-4B16-A516-831F4EECD97C}" type="presParOf" srcId="{7A7B5BE3-AAC6-47EF-8C9C-9785A909E145}" destId="{10685701-6E6B-458A-9510-FAADB32A66A7}" srcOrd="0" destOrd="0" presId="urn:microsoft.com/office/officeart/2005/8/layout/hierarchy3"/>
    <dgm:cxn modelId="{EA5A9370-5F3E-48AB-BE83-FA725B33D24D}" type="presParOf" srcId="{10685701-6E6B-458A-9510-FAADB32A66A7}" destId="{D08C2CF7-1E0B-4FBE-8928-233A632B29AF}" srcOrd="0" destOrd="0" presId="urn:microsoft.com/office/officeart/2005/8/layout/hierarchy3"/>
    <dgm:cxn modelId="{7C558E73-36E8-44CB-8273-9FDAF857F644}" type="presParOf" srcId="{10685701-6E6B-458A-9510-FAADB32A66A7}" destId="{DAEF9FE1-A440-435F-A3B7-FF3969697ACF}" srcOrd="1" destOrd="0" presId="urn:microsoft.com/office/officeart/2005/8/layout/hierarchy3"/>
    <dgm:cxn modelId="{DAB88A8A-8C3A-4E9A-8CC6-76577C55B4F9}" type="presParOf" srcId="{7A7B5BE3-AAC6-47EF-8C9C-9785A909E145}" destId="{19141DB5-04D3-484C-9E53-0A3DA9ECAD27}" srcOrd="1" destOrd="0" presId="urn:microsoft.com/office/officeart/2005/8/layout/hierarchy3"/>
    <dgm:cxn modelId="{85381B75-F432-40B0-939C-6864F325F7D6}" type="presParOf" srcId="{19141DB5-04D3-484C-9E53-0A3DA9ECAD27}" destId="{C4DB0237-9557-48E7-B160-C71873E1C844}" srcOrd="0" destOrd="0" presId="urn:microsoft.com/office/officeart/2005/8/layout/hierarchy3"/>
    <dgm:cxn modelId="{5E4E44F3-541F-4876-8CA8-728A772B3031}" type="presParOf" srcId="{19141DB5-04D3-484C-9E53-0A3DA9ECAD27}" destId="{FCE5D82F-BC7F-4BC8-AD6D-BB7747BD29D5}" srcOrd="1" destOrd="0" presId="urn:microsoft.com/office/officeart/2005/8/layout/hierarchy3"/>
    <dgm:cxn modelId="{0F0019AE-5BD0-4C4B-82AB-BE409282EEAC}" type="presParOf" srcId="{19141DB5-04D3-484C-9E53-0A3DA9ECAD27}" destId="{5D302F28-98A1-4E1C-B2CF-A5F01AD07007}" srcOrd="2" destOrd="0" presId="urn:microsoft.com/office/officeart/2005/8/layout/hierarchy3"/>
    <dgm:cxn modelId="{6693D8C2-DC26-49D5-A97D-E5AEABDA7086}" type="presParOf" srcId="{19141DB5-04D3-484C-9E53-0A3DA9ECAD27}" destId="{733D32E6-C60A-4CE3-A02B-8C5E2EC8B3EA}" srcOrd="3" destOrd="0" presId="urn:microsoft.com/office/officeart/2005/8/layout/hierarchy3"/>
    <dgm:cxn modelId="{346E64FF-4E17-4D6A-A4E7-7262F85DF374}" type="presParOf" srcId="{19141DB5-04D3-484C-9E53-0A3DA9ECAD27}" destId="{B4247799-56C4-43D7-994E-93463162A1AF}" srcOrd="4" destOrd="0" presId="urn:microsoft.com/office/officeart/2005/8/layout/hierarchy3"/>
    <dgm:cxn modelId="{FC750D3E-86FF-4B48-B49A-51745A9D25DA}" type="presParOf" srcId="{19141DB5-04D3-484C-9E53-0A3DA9ECAD27}" destId="{4F5B5538-4C65-43B3-A06D-0FDCF7B7CEF6}" srcOrd="5" destOrd="0" presId="urn:microsoft.com/office/officeart/2005/8/layout/hierarchy3"/>
    <dgm:cxn modelId="{AE99E822-D34C-46FB-B1BE-CB246A82C184}" type="presParOf" srcId="{36F19E48-3120-4650-A56B-D24F739FDB2F}" destId="{06F1E1D5-D9EA-4400-9CC9-387E2DA31650}" srcOrd="3" destOrd="0" presId="urn:microsoft.com/office/officeart/2005/8/layout/hierarchy3"/>
    <dgm:cxn modelId="{80E977CB-2737-481B-BE46-C5841166F3EF}" type="presParOf" srcId="{06F1E1D5-D9EA-4400-9CC9-387E2DA31650}" destId="{AC87EA08-EF8A-475B-BF57-E7EEAACA85E6}" srcOrd="0" destOrd="0" presId="urn:microsoft.com/office/officeart/2005/8/layout/hierarchy3"/>
    <dgm:cxn modelId="{76C773D7-4C43-415F-A8F3-97EF23577667}" type="presParOf" srcId="{AC87EA08-EF8A-475B-BF57-E7EEAACA85E6}" destId="{97CFDDBB-FD6D-4AE5-9027-D61F89BDA764}" srcOrd="0" destOrd="0" presId="urn:microsoft.com/office/officeart/2005/8/layout/hierarchy3"/>
    <dgm:cxn modelId="{E4ADAE66-5F2B-4228-9545-C824DBB730EF}" type="presParOf" srcId="{AC87EA08-EF8A-475B-BF57-E7EEAACA85E6}" destId="{B60E612E-A0E8-4BED-A7A1-F8F84B82BBC8}" srcOrd="1" destOrd="0" presId="urn:microsoft.com/office/officeart/2005/8/layout/hierarchy3"/>
    <dgm:cxn modelId="{C8CA66B2-BD07-49C8-BE7C-B2DAEB9C1700}" type="presParOf" srcId="{06F1E1D5-D9EA-4400-9CC9-387E2DA31650}" destId="{925A4A57-DEF2-4876-BA1E-BD78A93547E6}" srcOrd="1" destOrd="0" presId="urn:microsoft.com/office/officeart/2005/8/layout/hierarchy3"/>
    <dgm:cxn modelId="{F934D9F7-E5FD-4581-ADD0-D198C9FA192A}" type="presParOf" srcId="{925A4A57-DEF2-4876-BA1E-BD78A93547E6}" destId="{D5362E76-8237-42D8-ADE8-7543A2DC3CBA}" srcOrd="0" destOrd="0" presId="urn:microsoft.com/office/officeart/2005/8/layout/hierarchy3"/>
    <dgm:cxn modelId="{E1B1D401-9B77-48D2-A21E-C974220532D2}" type="presParOf" srcId="{925A4A57-DEF2-4876-BA1E-BD78A93547E6}" destId="{41E46124-54BB-4D3F-B41D-418E4DE8B842}" srcOrd="1" destOrd="0" presId="urn:microsoft.com/office/officeart/2005/8/layout/hierarchy3"/>
    <dgm:cxn modelId="{12155D47-E886-44A3-BAF1-FDCFFF7A545D}" type="presParOf" srcId="{925A4A57-DEF2-4876-BA1E-BD78A93547E6}" destId="{AD35A87F-D902-4BCE-8416-25604E7DD3F4}" srcOrd="2" destOrd="0" presId="urn:microsoft.com/office/officeart/2005/8/layout/hierarchy3"/>
    <dgm:cxn modelId="{507210C6-F72E-4545-98A8-96A2179BB86C}" type="presParOf" srcId="{925A4A57-DEF2-4876-BA1E-BD78A93547E6}" destId="{B109DE30-845A-45F5-8E15-833919F74F13}" srcOrd="3" destOrd="0" presId="urn:microsoft.com/office/officeart/2005/8/layout/hierarchy3"/>
    <dgm:cxn modelId="{7159D6A1-6958-4EA0-BB36-A0211B047C65}" type="presParOf" srcId="{925A4A57-DEF2-4876-BA1E-BD78A93547E6}" destId="{FD0C13A5-E72E-43A1-B756-C758E2B377D5}" srcOrd="4" destOrd="0" presId="urn:microsoft.com/office/officeart/2005/8/layout/hierarchy3"/>
    <dgm:cxn modelId="{9EB179B9-646E-4BD6-9179-294C70E5DF8D}" type="presParOf" srcId="{925A4A57-DEF2-4876-BA1E-BD78A93547E6}" destId="{21D6B769-6A56-4D6D-8A75-72534D27CDA1}" srcOrd="5" destOrd="0" presId="urn:microsoft.com/office/officeart/2005/8/layout/hierarchy3"/>
  </dgm:cxnLst>
  <dgm:bg/>
  <dgm:whole/>
  <dgm:extLst>
    <a:ext uri="http://schemas.microsoft.com/office/drawing/2008/diagram">
      <dsp:dataModelExt xmlns=""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3D69C4D-9E9F-4513-B0DB-FC50CBF4C0B4}">
      <dsp:nvSpPr>
        <dsp:cNvPr id="0" name=""/>
        <dsp:cNvSpPr/>
      </dsp:nvSpPr>
      <dsp:spPr>
        <a:xfrm>
          <a:off x="4446" y="551353"/>
          <a:ext cx="2199381" cy="86595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6000"/>
                <a:lumMod val="104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По объектам инвестирования</a:t>
          </a:r>
          <a:endParaRPr lang="ru-RU" sz="1800" kern="1200" dirty="0"/>
        </a:p>
      </dsp:txBody>
      <dsp:txXfrm>
        <a:off x="29809" y="576716"/>
        <a:ext cx="2148655" cy="815225"/>
      </dsp:txXfrm>
    </dsp:sp>
    <dsp:sp modelId="{7C1A6946-6A99-4AAC-9627-1ECC25578A33}">
      <dsp:nvSpPr>
        <dsp:cNvPr id="0" name=""/>
        <dsp:cNvSpPr/>
      </dsp:nvSpPr>
      <dsp:spPr>
        <a:xfrm>
          <a:off x="224384" y="1417305"/>
          <a:ext cx="219938" cy="61036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10369"/>
              </a:lnTo>
              <a:lnTo>
                <a:pt x="219938" y="610369"/>
              </a:lnTo>
            </a:path>
          </a:pathLst>
        </a:custGeom>
        <a:noFill/>
        <a:ln w="9525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440B071-A67A-47A8-A083-9A628C20C278}">
      <dsp:nvSpPr>
        <dsp:cNvPr id="0" name=""/>
        <dsp:cNvSpPr/>
      </dsp:nvSpPr>
      <dsp:spPr>
        <a:xfrm>
          <a:off x="444322" y="1620761"/>
          <a:ext cx="1994498" cy="81382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Реальные (в физические активы)</a:t>
          </a:r>
          <a:endParaRPr lang="ru-RU" sz="1800" kern="1200" dirty="0"/>
        </a:p>
      </dsp:txBody>
      <dsp:txXfrm>
        <a:off x="468158" y="1644597"/>
        <a:ext cx="1946826" cy="766153"/>
      </dsp:txXfrm>
    </dsp:sp>
    <dsp:sp modelId="{1C1A1015-9C78-4C1C-8703-B65B167C50DB}">
      <dsp:nvSpPr>
        <dsp:cNvPr id="0" name=""/>
        <dsp:cNvSpPr/>
      </dsp:nvSpPr>
      <dsp:spPr>
        <a:xfrm>
          <a:off x="224384" y="1417305"/>
          <a:ext cx="219938" cy="162765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627651"/>
              </a:lnTo>
              <a:lnTo>
                <a:pt x="219938" y="1627651"/>
              </a:lnTo>
            </a:path>
          </a:pathLst>
        </a:custGeom>
        <a:noFill/>
        <a:ln w="9525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2518D37-69D2-4C8E-B2A1-2E6C60D4395E}">
      <dsp:nvSpPr>
        <dsp:cNvPr id="0" name=""/>
        <dsp:cNvSpPr/>
      </dsp:nvSpPr>
      <dsp:spPr>
        <a:xfrm>
          <a:off x="444322" y="2638044"/>
          <a:ext cx="2010553" cy="81382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Финансовые (портфельные)</a:t>
          </a:r>
          <a:endParaRPr lang="ru-RU" sz="1800" kern="1200" dirty="0"/>
        </a:p>
      </dsp:txBody>
      <dsp:txXfrm>
        <a:off x="468158" y="2661880"/>
        <a:ext cx="1962881" cy="766153"/>
      </dsp:txXfrm>
    </dsp:sp>
    <dsp:sp modelId="{35A1DC4F-05A3-4281-AF43-125EF80CC7FA}">
      <dsp:nvSpPr>
        <dsp:cNvPr id="0" name=""/>
        <dsp:cNvSpPr/>
      </dsp:nvSpPr>
      <dsp:spPr>
        <a:xfrm>
          <a:off x="224384" y="1417305"/>
          <a:ext cx="219938" cy="264493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644934"/>
              </a:lnTo>
              <a:lnTo>
                <a:pt x="219938" y="2644934"/>
              </a:lnTo>
            </a:path>
          </a:pathLst>
        </a:custGeom>
        <a:noFill/>
        <a:ln w="9525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70139E6-E36C-4D0E-9DB9-81505D84A104}">
      <dsp:nvSpPr>
        <dsp:cNvPr id="0" name=""/>
        <dsp:cNvSpPr/>
      </dsp:nvSpPr>
      <dsp:spPr>
        <a:xfrm>
          <a:off x="444322" y="3655326"/>
          <a:ext cx="1994498" cy="81382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Инвестиции в нематериальные активы</a:t>
          </a:r>
          <a:endParaRPr lang="ru-RU" sz="1800" kern="1200" dirty="0"/>
        </a:p>
      </dsp:txBody>
      <dsp:txXfrm>
        <a:off x="468158" y="3679162"/>
        <a:ext cx="1946826" cy="766153"/>
      </dsp:txXfrm>
    </dsp:sp>
    <dsp:sp modelId="{F551C18B-05E3-4244-B66F-58FBAF8C54F1}">
      <dsp:nvSpPr>
        <dsp:cNvPr id="0" name=""/>
        <dsp:cNvSpPr/>
      </dsp:nvSpPr>
      <dsp:spPr>
        <a:xfrm>
          <a:off x="2610740" y="535858"/>
          <a:ext cx="2338480" cy="96810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6000"/>
                <a:lumMod val="104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По формам собственности, инвестируемого объекта</a:t>
          </a:r>
          <a:endParaRPr lang="ru-RU" sz="1800" kern="1200" dirty="0"/>
        </a:p>
      </dsp:txBody>
      <dsp:txXfrm>
        <a:off x="2639095" y="564213"/>
        <a:ext cx="2281770" cy="911392"/>
      </dsp:txXfrm>
    </dsp:sp>
    <dsp:sp modelId="{293CEF81-9D68-4318-96D6-6C60111E60AF}">
      <dsp:nvSpPr>
        <dsp:cNvPr id="0" name=""/>
        <dsp:cNvSpPr/>
      </dsp:nvSpPr>
      <dsp:spPr>
        <a:xfrm>
          <a:off x="2844588" y="1503961"/>
          <a:ext cx="233848" cy="48776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87762"/>
              </a:lnTo>
              <a:lnTo>
                <a:pt x="233848" y="487762"/>
              </a:lnTo>
            </a:path>
          </a:pathLst>
        </a:custGeom>
        <a:noFill/>
        <a:ln w="9525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6850F49-548D-4B2B-B705-0DECE0D20F96}">
      <dsp:nvSpPr>
        <dsp:cNvPr id="0" name=""/>
        <dsp:cNvSpPr/>
      </dsp:nvSpPr>
      <dsp:spPr>
        <a:xfrm>
          <a:off x="3078436" y="1722912"/>
          <a:ext cx="1847241" cy="53762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Частные</a:t>
          </a:r>
          <a:endParaRPr lang="ru-RU" sz="1800" kern="1200" dirty="0"/>
        </a:p>
      </dsp:txBody>
      <dsp:txXfrm>
        <a:off x="3094182" y="1738658"/>
        <a:ext cx="1815749" cy="506129"/>
      </dsp:txXfrm>
    </dsp:sp>
    <dsp:sp modelId="{FC5CF016-C1E0-4676-BB3C-09A67E9B9838}">
      <dsp:nvSpPr>
        <dsp:cNvPr id="0" name=""/>
        <dsp:cNvSpPr/>
      </dsp:nvSpPr>
      <dsp:spPr>
        <a:xfrm>
          <a:off x="2844588" y="1503961"/>
          <a:ext cx="233848" cy="128978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89788"/>
              </a:lnTo>
              <a:lnTo>
                <a:pt x="233848" y="1289788"/>
              </a:lnTo>
            </a:path>
          </a:pathLst>
        </a:custGeom>
        <a:noFill/>
        <a:ln w="9525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88D6774-EB65-4A26-84D5-76B2C3AD064B}">
      <dsp:nvSpPr>
        <dsp:cNvPr id="0" name=""/>
        <dsp:cNvSpPr/>
      </dsp:nvSpPr>
      <dsp:spPr>
        <a:xfrm>
          <a:off x="3078436" y="2463991"/>
          <a:ext cx="1799284" cy="65951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Государственные</a:t>
          </a:r>
          <a:endParaRPr lang="ru-RU" sz="1800" kern="1200" dirty="0"/>
        </a:p>
      </dsp:txBody>
      <dsp:txXfrm>
        <a:off x="3097753" y="2483308"/>
        <a:ext cx="1760650" cy="620882"/>
      </dsp:txXfrm>
    </dsp:sp>
    <dsp:sp modelId="{3C3BD099-73CC-48F6-8A8C-2F81AE7DF3D7}">
      <dsp:nvSpPr>
        <dsp:cNvPr id="0" name=""/>
        <dsp:cNvSpPr/>
      </dsp:nvSpPr>
      <dsp:spPr>
        <a:xfrm>
          <a:off x="2844588" y="1503961"/>
          <a:ext cx="233848" cy="207457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074572"/>
              </a:lnTo>
              <a:lnTo>
                <a:pt x="233848" y="2074572"/>
              </a:lnTo>
            </a:path>
          </a:pathLst>
        </a:custGeom>
        <a:noFill/>
        <a:ln w="9525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1007D3F-0A0A-4777-8149-2B74ABCDAA90}">
      <dsp:nvSpPr>
        <dsp:cNvPr id="0" name=""/>
        <dsp:cNvSpPr/>
      </dsp:nvSpPr>
      <dsp:spPr>
        <a:xfrm>
          <a:off x="3078436" y="3326964"/>
          <a:ext cx="1854533" cy="50313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Иностранные</a:t>
          </a:r>
          <a:endParaRPr lang="ru-RU" sz="1800" kern="1200" dirty="0"/>
        </a:p>
      </dsp:txBody>
      <dsp:txXfrm>
        <a:off x="3093172" y="3341700"/>
        <a:ext cx="1825061" cy="473667"/>
      </dsp:txXfrm>
    </dsp:sp>
    <dsp:sp modelId="{4D90E47B-4266-4998-ADF5-CA8AD5C7C1DE}">
      <dsp:nvSpPr>
        <dsp:cNvPr id="0" name=""/>
        <dsp:cNvSpPr/>
      </dsp:nvSpPr>
      <dsp:spPr>
        <a:xfrm>
          <a:off x="2844588" y="1503961"/>
          <a:ext cx="233848" cy="278584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785844"/>
              </a:lnTo>
              <a:lnTo>
                <a:pt x="233848" y="2785844"/>
              </a:lnTo>
            </a:path>
          </a:pathLst>
        </a:custGeom>
        <a:noFill/>
        <a:ln w="9525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57246F7-6DA4-4EA6-9883-F7C12E271915}">
      <dsp:nvSpPr>
        <dsp:cNvPr id="0" name=""/>
        <dsp:cNvSpPr/>
      </dsp:nvSpPr>
      <dsp:spPr>
        <a:xfrm>
          <a:off x="3078436" y="4033560"/>
          <a:ext cx="1854533" cy="51249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Совместные</a:t>
          </a:r>
          <a:endParaRPr lang="ru-RU" sz="1800" kern="1200" dirty="0"/>
        </a:p>
      </dsp:txBody>
      <dsp:txXfrm>
        <a:off x="3093446" y="4048570"/>
        <a:ext cx="1824513" cy="482470"/>
      </dsp:txXfrm>
    </dsp:sp>
    <dsp:sp modelId="{D08C2CF7-1E0B-4FBE-8928-233A632B29AF}">
      <dsp:nvSpPr>
        <dsp:cNvPr id="0" name=""/>
        <dsp:cNvSpPr/>
      </dsp:nvSpPr>
      <dsp:spPr>
        <a:xfrm>
          <a:off x="5356133" y="551353"/>
          <a:ext cx="2852785" cy="96354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6000"/>
                <a:lumMod val="104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По продолжительности инвестировании капитала</a:t>
          </a:r>
          <a:endParaRPr lang="ru-RU" sz="1800" kern="1200" dirty="0"/>
        </a:p>
      </dsp:txBody>
      <dsp:txXfrm>
        <a:off x="5384354" y="579574"/>
        <a:ext cx="2796343" cy="907103"/>
      </dsp:txXfrm>
    </dsp:sp>
    <dsp:sp modelId="{C4DB0237-9557-48E7-B160-C71873E1C844}">
      <dsp:nvSpPr>
        <dsp:cNvPr id="0" name=""/>
        <dsp:cNvSpPr/>
      </dsp:nvSpPr>
      <dsp:spPr>
        <a:xfrm>
          <a:off x="5641412" y="1514899"/>
          <a:ext cx="285278" cy="61036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10369"/>
              </a:lnTo>
              <a:lnTo>
                <a:pt x="285278" y="610369"/>
              </a:lnTo>
            </a:path>
          </a:pathLst>
        </a:custGeom>
        <a:noFill/>
        <a:ln w="9525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CE5D82F-BC7F-4BC8-AD6D-BB7747BD29D5}">
      <dsp:nvSpPr>
        <dsp:cNvPr id="0" name=""/>
        <dsp:cNvSpPr/>
      </dsp:nvSpPr>
      <dsp:spPr>
        <a:xfrm>
          <a:off x="5926690" y="1718355"/>
          <a:ext cx="1965005" cy="81382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Краткосрочные (до 1года)</a:t>
          </a:r>
          <a:endParaRPr lang="ru-RU" sz="1800" kern="1200" dirty="0"/>
        </a:p>
      </dsp:txBody>
      <dsp:txXfrm>
        <a:off x="5950526" y="1742191"/>
        <a:ext cx="1917333" cy="766153"/>
      </dsp:txXfrm>
    </dsp:sp>
    <dsp:sp modelId="{5D302F28-98A1-4E1C-B2CF-A5F01AD07007}">
      <dsp:nvSpPr>
        <dsp:cNvPr id="0" name=""/>
        <dsp:cNvSpPr/>
      </dsp:nvSpPr>
      <dsp:spPr>
        <a:xfrm>
          <a:off x="5641412" y="1514899"/>
          <a:ext cx="285278" cy="162765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627651"/>
              </a:lnTo>
              <a:lnTo>
                <a:pt x="285278" y="1627651"/>
              </a:lnTo>
            </a:path>
          </a:pathLst>
        </a:custGeom>
        <a:noFill/>
        <a:ln w="9525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33D32E6-C60A-4CE3-A02B-8C5E2EC8B3EA}">
      <dsp:nvSpPr>
        <dsp:cNvPr id="0" name=""/>
        <dsp:cNvSpPr/>
      </dsp:nvSpPr>
      <dsp:spPr>
        <a:xfrm>
          <a:off x="5926690" y="2735638"/>
          <a:ext cx="2020254" cy="81382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Среднесрочные (1-3 года)</a:t>
          </a:r>
          <a:endParaRPr lang="ru-RU" sz="1800" kern="1200" dirty="0"/>
        </a:p>
      </dsp:txBody>
      <dsp:txXfrm>
        <a:off x="5950526" y="2759474"/>
        <a:ext cx="1972582" cy="766153"/>
      </dsp:txXfrm>
    </dsp:sp>
    <dsp:sp modelId="{B4247799-56C4-43D7-994E-93463162A1AF}">
      <dsp:nvSpPr>
        <dsp:cNvPr id="0" name=""/>
        <dsp:cNvSpPr/>
      </dsp:nvSpPr>
      <dsp:spPr>
        <a:xfrm>
          <a:off x="5641412" y="1514899"/>
          <a:ext cx="285278" cy="264493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644934"/>
              </a:lnTo>
              <a:lnTo>
                <a:pt x="285278" y="2644934"/>
              </a:lnTo>
            </a:path>
          </a:pathLst>
        </a:custGeom>
        <a:noFill/>
        <a:ln w="9525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F5B5538-4C65-43B3-A06D-0FDCF7B7CEF6}">
      <dsp:nvSpPr>
        <dsp:cNvPr id="0" name=""/>
        <dsp:cNvSpPr/>
      </dsp:nvSpPr>
      <dsp:spPr>
        <a:xfrm>
          <a:off x="5926690" y="3752920"/>
          <a:ext cx="1992636" cy="81382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Долгосрочные (от 3-х лет)</a:t>
          </a:r>
          <a:endParaRPr lang="ru-RU" sz="1800" kern="1200" dirty="0"/>
        </a:p>
      </dsp:txBody>
      <dsp:txXfrm>
        <a:off x="5950526" y="3776756"/>
        <a:ext cx="1944964" cy="766153"/>
      </dsp:txXfrm>
    </dsp:sp>
    <dsp:sp modelId="{97CFDDBB-FD6D-4AE5-9027-D61F89BDA764}">
      <dsp:nvSpPr>
        <dsp:cNvPr id="0" name=""/>
        <dsp:cNvSpPr/>
      </dsp:nvSpPr>
      <dsp:spPr>
        <a:xfrm>
          <a:off x="8511206" y="549318"/>
          <a:ext cx="2584532" cy="95073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6000"/>
                <a:lumMod val="104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По степени инвестиционного риска</a:t>
          </a:r>
          <a:endParaRPr lang="ru-RU" sz="1800" kern="1200" dirty="0"/>
        </a:p>
      </dsp:txBody>
      <dsp:txXfrm>
        <a:off x="8539052" y="577164"/>
        <a:ext cx="2528840" cy="895043"/>
      </dsp:txXfrm>
    </dsp:sp>
    <dsp:sp modelId="{D5362E76-8237-42D8-ADE8-7543A2DC3CBA}">
      <dsp:nvSpPr>
        <dsp:cNvPr id="0" name=""/>
        <dsp:cNvSpPr/>
      </dsp:nvSpPr>
      <dsp:spPr>
        <a:xfrm>
          <a:off x="8769660" y="1500054"/>
          <a:ext cx="363078" cy="61240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12404"/>
              </a:lnTo>
              <a:lnTo>
                <a:pt x="363078" y="612404"/>
              </a:lnTo>
            </a:path>
          </a:pathLst>
        </a:custGeom>
        <a:noFill/>
        <a:ln w="9525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1E46124-54BB-4D3F-B41D-418E4DE8B842}">
      <dsp:nvSpPr>
        <dsp:cNvPr id="0" name=""/>
        <dsp:cNvSpPr/>
      </dsp:nvSpPr>
      <dsp:spPr>
        <a:xfrm>
          <a:off x="9132738" y="1705545"/>
          <a:ext cx="1895211" cy="81382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С низкой степенью риска</a:t>
          </a:r>
          <a:endParaRPr lang="ru-RU" sz="1800" kern="1200" dirty="0"/>
        </a:p>
      </dsp:txBody>
      <dsp:txXfrm>
        <a:off x="9156574" y="1729381"/>
        <a:ext cx="1847539" cy="766153"/>
      </dsp:txXfrm>
    </dsp:sp>
    <dsp:sp modelId="{AD35A87F-D902-4BCE-8416-25604E7DD3F4}">
      <dsp:nvSpPr>
        <dsp:cNvPr id="0" name=""/>
        <dsp:cNvSpPr/>
      </dsp:nvSpPr>
      <dsp:spPr>
        <a:xfrm>
          <a:off x="8769660" y="1500054"/>
          <a:ext cx="363078" cy="162968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629686"/>
              </a:lnTo>
              <a:lnTo>
                <a:pt x="363078" y="1629686"/>
              </a:lnTo>
            </a:path>
          </a:pathLst>
        </a:custGeom>
        <a:noFill/>
        <a:ln w="9525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109DE30-845A-45F5-8E15-833919F74F13}">
      <dsp:nvSpPr>
        <dsp:cNvPr id="0" name=""/>
        <dsp:cNvSpPr/>
      </dsp:nvSpPr>
      <dsp:spPr>
        <a:xfrm>
          <a:off x="9132738" y="2722828"/>
          <a:ext cx="1895042" cy="81382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Со средней степенью риска</a:t>
          </a:r>
          <a:endParaRPr lang="ru-RU" sz="1800" kern="1200" dirty="0"/>
        </a:p>
      </dsp:txBody>
      <dsp:txXfrm>
        <a:off x="9156574" y="2746664"/>
        <a:ext cx="1847370" cy="766153"/>
      </dsp:txXfrm>
    </dsp:sp>
    <dsp:sp modelId="{FD0C13A5-E72E-43A1-B756-C758E2B377D5}">
      <dsp:nvSpPr>
        <dsp:cNvPr id="0" name=""/>
        <dsp:cNvSpPr/>
      </dsp:nvSpPr>
      <dsp:spPr>
        <a:xfrm>
          <a:off x="8769660" y="1500054"/>
          <a:ext cx="363078" cy="264696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646969"/>
              </a:lnTo>
              <a:lnTo>
                <a:pt x="363078" y="2646969"/>
              </a:lnTo>
            </a:path>
          </a:pathLst>
        </a:custGeom>
        <a:noFill/>
        <a:ln w="9525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1D6B769-6A56-4D6D-8A75-72534D27CDA1}">
      <dsp:nvSpPr>
        <dsp:cNvPr id="0" name=""/>
        <dsp:cNvSpPr/>
      </dsp:nvSpPr>
      <dsp:spPr>
        <a:xfrm>
          <a:off x="9132738" y="3740110"/>
          <a:ext cx="1840444" cy="81382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С высокой степенью риска</a:t>
          </a:r>
          <a:endParaRPr lang="ru-RU" sz="1800" kern="1200" dirty="0"/>
        </a:p>
      </dsp:txBody>
      <dsp:txXfrm>
        <a:off x="9156574" y="3763946"/>
        <a:ext cx="1792772" cy="76615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FFD294-8DDC-497C-83C6-24A186EA8C98}" type="datetimeFigureOut">
              <a:rPr lang="ru-RU" smtClean="0"/>
              <a:pPr/>
              <a:t>30.08.2017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EFCCA53-7B69-4532-B493-B1DC97EFBF0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937936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FFD294-8DDC-497C-83C6-24A186EA8C98}" type="datetimeFigureOut">
              <a:rPr lang="ru-RU" smtClean="0"/>
              <a:pPr/>
              <a:t>30.08.2017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EFCCA53-7B69-4532-B493-B1DC97EFBF0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3791731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FFD294-8DDC-497C-83C6-24A186EA8C98}" type="datetimeFigureOut">
              <a:rPr lang="ru-RU" smtClean="0"/>
              <a:pPr/>
              <a:t>30.08.2017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EFCCA53-7B69-4532-B493-B1DC97EFBF0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="" xmlns:p14="http://schemas.microsoft.com/office/powerpoint/2010/main" val="132230505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FFD294-8DDC-497C-83C6-24A186EA8C98}" type="datetimeFigureOut">
              <a:rPr lang="ru-RU" smtClean="0"/>
              <a:pPr/>
              <a:t>30.08.2017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EFCCA53-7B69-4532-B493-B1DC97EFBF0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60247241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FFD294-8DDC-497C-83C6-24A186EA8C98}" type="datetimeFigureOut">
              <a:rPr lang="ru-RU" smtClean="0"/>
              <a:pPr/>
              <a:t>30.08.2017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EFCCA53-7B69-4532-B493-B1DC97EFBF0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="" xmlns:p14="http://schemas.microsoft.com/office/powerpoint/2010/main" val="362914435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FFD294-8DDC-497C-83C6-24A186EA8C98}" type="datetimeFigureOut">
              <a:rPr lang="ru-RU" smtClean="0"/>
              <a:pPr/>
              <a:t>30.08.2017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EFCCA53-7B69-4532-B493-B1DC97EFBF0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29112032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FFD294-8DDC-497C-83C6-24A186EA8C98}" type="datetimeFigureOut">
              <a:rPr lang="ru-RU" smtClean="0"/>
              <a:pPr/>
              <a:t>30.08.2017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FCCA53-7B69-4532-B493-B1DC97EFBF0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6846004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FFD294-8DDC-497C-83C6-24A186EA8C98}" type="datetimeFigureOut">
              <a:rPr lang="ru-RU" smtClean="0"/>
              <a:pPr/>
              <a:t>30.08.2017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FCCA53-7B69-4532-B493-B1DC97EFBF0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0259416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FFD294-8DDC-497C-83C6-24A186EA8C98}" type="datetimeFigureOut">
              <a:rPr lang="ru-RU" smtClean="0"/>
              <a:pPr/>
              <a:t>30.08.2017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FCCA53-7B69-4532-B493-B1DC97EFBF0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9179934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FFD294-8DDC-497C-83C6-24A186EA8C98}" type="datetimeFigureOut">
              <a:rPr lang="ru-RU" smtClean="0"/>
              <a:pPr/>
              <a:t>30.08.2017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EFCCA53-7B69-4532-B493-B1DC97EFBF0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6765737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FFD294-8DDC-497C-83C6-24A186EA8C98}" type="datetimeFigureOut">
              <a:rPr lang="ru-RU" smtClean="0"/>
              <a:pPr/>
              <a:t>30.08.2017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EFCCA53-7B69-4532-B493-B1DC97EFBF0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5085713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FFD294-8DDC-497C-83C6-24A186EA8C98}" type="datetimeFigureOut">
              <a:rPr lang="ru-RU" smtClean="0"/>
              <a:pPr/>
              <a:t>30.08.2017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EFCCA53-7B69-4532-B493-B1DC97EFBF0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8983673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FFD294-8DDC-497C-83C6-24A186EA8C98}" type="datetimeFigureOut">
              <a:rPr lang="ru-RU" smtClean="0"/>
              <a:pPr/>
              <a:t>30.08.2017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FCCA53-7B69-4532-B493-B1DC97EFBF0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19929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FFD294-8DDC-497C-83C6-24A186EA8C98}" type="datetimeFigureOut">
              <a:rPr lang="ru-RU" smtClean="0"/>
              <a:pPr/>
              <a:t>30.08.2017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FCCA53-7B69-4532-B493-B1DC97EFBF0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7836145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FFD294-8DDC-497C-83C6-24A186EA8C98}" type="datetimeFigureOut">
              <a:rPr lang="ru-RU" smtClean="0"/>
              <a:pPr/>
              <a:t>30.08.2017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FCCA53-7B69-4532-B493-B1DC97EFBF0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9439293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FFD294-8DDC-497C-83C6-24A186EA8C98}" type="datetimeFigureOut">
              <a:rPr lang="ru-RU" smtClean="0"/>
              <a:pPr/>
              <a:t>30.08.2017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EFCCA53-7B69-4532-B493-B1DC97EFBF0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8505639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FFD294-8DDC-497C-83C6-24A186EA8C98}" type="datetimeFigureOut">
              <a:rPr lang="ru-RU" smtClean="0"/>
              <a:pPr/>
              <a:t>30.08.2017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EFCCA53-7B69-4532-B493-B1DC97EFBF0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1632716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8" r:id="rId1"/>
    <p:sldLayoutId id="2147483779" r:id="rId2"/>
    <p:sldLayoutId id="2147483780" r:id="rId3"/>
    <p:sldLayoutId id="2147483781" r:id="rId4"/>
    <p:sldLayoutId id="2147483782" r:id="rId5"/>
    <p:sldLayoutId id="2147483783" r:id="rId6"/>
    <p:sldLayoutId id="2147483784" r:id="rId7"/>
    <p:sldLayoutId id="2147483785" r:id="rId8"/>
    <p:sldLayoutId id="2147483786" r:id="rId9"/>
    <p:sldLayoutId id="2147483787" r:id="rId10"/>
    <p:sldLayoutId id="2147483788" r:id="rId11"/>
    <p:sldLayoutId id="2147483789" r:id="rId12"/>
    <p:sldLayoutId id="2147483790" r:id="rId13"/>
    <p:sldLayoutId id="2147483791" r:id="rId14"/>
    <p:sldLayoutId id="2147483792" r:id="rId15"/>
    <p:sldLayoutId id="21474837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7.png"/></Relationships>
</file>

<file path=ppt/slides/_rels/slide7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7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8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8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8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8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8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8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/Relationships>
</file>

<file path=ppt/slides/_rels/slide9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2.xml"/></Relationships>
</file>

<file path=ppt/slides/_rels/slide9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230489" y="282222"/>
            <a:ext cx="10260475" cy="6366934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600" b="1" dirty="0" smtClean="0">
                <a:solidFill>
                  <a:schemeClr val="accent1">
                    <a:lumMod val="75000"/>
                  </a:schemeClr>
                </a:solidFill>
              </a:rPr>
              <a:t>Технико-экономическое </a:t>
            </a:r>
            <a:r>
              <a:rPr lang="ru-RU" sz="3600" b="1" dirty="0">
                <a:solidFill>
                  <a:schemeClr val="accent1">
                    <a:lumMod val="75000"/>
                  </a:schemeClr>
                </a:solidFill>
              </a:rPr>
              <a:t>обоснование в проектах реконструкции зданий </a:t>
            </a:r>
            <a:r>
              <a:rPr lang="ru-RU" sz="3600" b="1" dirty="0" smtClean="0">
                <a:solidFill>
                  <a:schemeClr val="accent1">
                    <a:lumMod val="75000"/>
                  </a:schemeClr>
                </a:solidFill>
              </a:rPr>
              <a:t>и </a:t>
            </a:r>
            <a:r>
              <a:rPr lang="ru-RU" sz="3600" b="1" dirty="0" smtClean="0">
                <a:solidFill>
                  <a:schemeClr val="accent1">
                    <a:lumMod val="75000"/>
                  </a:schemeClr>
                </a:solidFill>
              </a:rPr>
              <a:t>застройки</a:t>
            </a:r>
            <a:r>
              <a:rPr lang="ru-RU" sz="2000" b="1" dirty="0" smtClean="0">
                <a:solidFill>
                  <a:schemeClr val="accent1">
                    <a:lumMod val="75000"/>
                  </a:schemeClr>
                </a:solidFill>
              </a:rPr>
              <a:t/>
            </a:r>
            <a:br>
              <a:rPr lang="ru-RU" sz="2000" b="1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ru-RU" sz="1400" b="1" dirty="0" smtClean="0">
                <a:solidFill>
                  <a:schemeClr val="accent1">
                    <a:lumMod val="75000"/>
                  </a:schemeClr>
                </a:solidFill>
              </a:rPr>
              <a:t/>
            </a:r>
            <a:br>
              <a:rPr lang="ru-RU" sz="1400" b="1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ru-RU" sz="2200" b="1" dirty="0" smtClean="0">
                <a:solidFill>
                  <a:schemeClr val="accent1">
                    <a:lumMod val="75000"/>
                  </a:schemeClr>
                </a:solidFill>
              </a:rPr>
              <a:t>Разработчик – доцент кафедры «Городского строительства и хозяйства»</a:t>
            </a:r>
            <a:br>
              <a:rPr lang="ru-RU" sz="2200" b="1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ru-RU" sz="2200" b="1" dirty="0" smtClean="0">
                <a:solidFill>
                  <a:schemeClr val="accent1">
                    <a:lumMod val="75000"/>
                  </a:schemeClr>
                </a:solidFill>
              </a:rPr>
              <a:t>Тимошенко М.С.</a:t>
            </a:r>
            <a:r>
              <a:rPr lang="ru-RU" sz="2200" dirty="0" smtClean="0">
                <a:solidFill>
                  <a:schemeClr val="accent1">
                    <a:lumMod val="75000"/>
                  </a:schemeClr>
                </a:solidFill>
              </a:rPr>
              <a:t/>
            </a:r>
            <a:br>
              <a:rPr lang="ru-RU" sz="2200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ru-RU" sz="1400" dirty="0" smtClean="0">
                <a:solidFill>
                  <a:schemeClr val="accent1">
                    <a:lumMod val="75000"/>
                  </a:schemeClr>
                </a:solidFill>
              </a:rPr>
              <a:t/>
            </a:r>
            <a:br>
              <a:rPr lang="ru-RU" sz="1400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ru-RU" sz="1400" dirty="0" smtClean="0">
                <a:solidFill>
                  <a:schemeClr val="accent1">
                    <a:lumMod val="75000"/>
                  </a:schemeClr>
                </a:solidFill>
              </a:rPr>
              <a:t/>
            </a:r>
            <a:br>
              <a:rPr lang="ru-RU" sz="1400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ru-RU" sz="1400" dirty="0" smtClean="0">
                <a:solidFill>
                  <a:schemeClr val="accent1">
                    <a:lumMod val="75000"/>
                  </a:schemeClr>
                </a:solidFill>
              </a:rPr>
              <a:t/>
            </a:r>
            <a:br>
              <a:rPr lang="ru-RU" sz="1400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ru-RU" sz="4000" dirty="0" smtClean="0">
                <a:solidFill>
                  <a:schemeClr val="accent1">
                    <a:lumMod val="75000"/>
                  </a:schemeClr>
                </a:solidFill>
              </a:rPr>
              <a:t/>
            </a:r>
            <a:br>
              <a:rPr lang="ru-RU" sz="4000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ru-RU" sz="4000" dirty="0" smtClean="0">
                <a:solidFill>
                  <a:schemeClr val="accent1">
                    <a:lumMod val="75000"/>
                  </a:schemeClr>
                </a:solidFill>
              </a:rPr>
              <a:t/>
            </a:r>
            <a:br>
              <a:rPr lang="ru-RU" sz="4000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ru-RU" sz="4000" dirty="0" smtClean="0">
                <a:solidFill>
                  <a:schemeClr val="accent1">
                    <a:lumMod val="75000"/>
                  </a:schemeClr>
                </a:solidFill>
              </a:rPr>
              <a:t/>
            </a:r>
            <a:br>
              <a:rPr lang="ru-RU" sz="4000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ru-RU" sz="4000" dirty="0" smtClean="0">
                <a:solidFill>
                  <a:schemeClr val="accent1">
                    <a:lumMod val="75000"/>
                  </a:schemeClr>
                </a:solidFill>
              </a:rPr>
              <a:t/>
            </a:r>
            <a:br>
              <a:rPr lang="ru-RU" sz="4000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ru-RU" sz="4000" dirty="0" smtClean="0">
                <a:solidFill>
                  <a:schemeClr val="accent1">
                    <a:lumMod val="75000"/>
                  </a:schemeClr>
                </a:solidFill>
              </a:rPr>
              <a:t/>
            </a:r>
            <a:br>
              <a:rPr lang="ru-RU" sz="4000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ru-RU" sz="4000" dirty="0" smtClean="0">
                <a:solidFill>
                  <a:schemeClr val="accent1">
                    <a:lumMod val="75000"/>
                  </a:schemeClr>
                </a:solidFill>
              </a:rPr>
              <a:t/>
            </a:r>
            <a:br>
              <a:rPr lang="ru-RU" sz="4000" dirty="0" smtClean="0">
                <a:solidFill>
                  <a:schemeClr val="accent1">
                    <a:lumMod val="75000"/>
                  </a:schemeClr>
                </a:solidFill>
              </a:rPr>
            </a:br>
            <a:endParaRPr lang="ru-RU" sz="4000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8641076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637731" y="755175"/>
            <a:ext cx="9826388" cy="580939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000" dirty="0" smtClean="0">
                <a:solidFill>
                  <a:schemeClr val="accent1">
                    <a:lumMod val="75000"/>
                  </a:schemeClr>
                </a:solidFill>
              </a:rPr>
              <a:t>ТЕМА: </a:t>
            </a:r>
            <a:r>
              <a:rPr lang="en-US" sz="2000" dirty="0" err="1">
                <a:solidFill>
                  <a:schemeClr val="accent1">
                    <a:lumMod val="75000"/>
                  </a:schemeClr>
                </a:solidFill>
              </a:rPr>
              <a:t>Рыночная</a:t>
            </a:r>
            <a:r>
              <a:rPr lang="en-US" sz="2000" dirty="0">
                <a:solidFill>
                  <a:schemeClr val="accent1">
                    <a:lumMod val="75000"/>
                  </a:schemeClr>
                </a:solidFill>
              </a:rPr>
              <a:t> и </a:t>
            </a:r>
            <a:r>
              <a:rPr lang="en-US" sz="2000" dirty="0" err="1">
                <a:solidFill>
                  <a:schemeClr val="accent1">
                    <a:lumMod val="75000"/>
                  </a:schemeClr>
                </a:solidFill>
              </a:rPr>
              <a:t>инвестиционная</a:t>
            </a:r>
            <a:r>
              <a:rPr lang="en-US" sz="20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accent1">
                    <a:lumMod val="75000"/>
                  </a:schemeClr>
                </a:solidFill>
              </a:rPr>
              <a:t>стоимость</a:t>
            </a:r>
            <a:r>
              <a:rPr lang="en-US" sz="20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accent1">
                    <a:lumMod val="75000"/>
                  </a:schemeClr>
                </a:solidFill>
              </a:rPr>
              <a:t>недвижимости</a:t>
            </a:r>
            <a:endParaRPr lang="ru-RU" sz="2000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ru-RU" dirty="0" smtClean="0"/>
              <a:t>Рыночная </a:t>
            </a:r>
            <a:r>
              <a:rPr lang="ru-RU" dirty="0"/>
              <a:t>стоимость объекта - это мера того, сколько гипотетический типичный покупатель готов заплатить за оцениваемую недвижимость.</a:t>
            </a:r>
            <a:endParaRPr lang="ru-RU" b="1" dirty="0"/>
          </a:p>
          <a:p>
            <a:r>
              <a:rPr lang="ru-RU" dirty="0"/>
              <a:t>В теории оценки недвижимости различаются понятия стоимости и цены. Под ценой понимают фактически заплаченную сумму за приобретенные объекты в прошлых сделках; кроме того, под ценой также понимают денежную сумму, которую желает получить продавец за объект недвижимости, выставленный на текущую продажу. Цены прошлых сделок и цены продавца могут не отражать обоснованную меру стоимости - рыночную стоимость недвижимости на дату ее оценки.</a:t>
            </a:r>
            <a:endParaRPr lang="ru-RU" b="1" dirty="0"/>
          </a:p>
          <a:p>
            <a:r>
              <a:rPr lang="ru-RU" dirty="0"/>
              <a:t>Рыночная стоимость недвижимости - базовое, опорное понятие теории (и практики) оценки недвижимости. В соответствии с статьей 3 </a:t>
            </a:r>
            <a:r>
              <a:rPr lang="ru-RU" dirty="0" smtClean="0"/>
              <a:t>ФЗ </a:t>
            </a:r>
            <a:r>
              <a:rPr lang="ru-RU" dirty="0"/>
              <a:t>от 29.07.1998 № 135-ФЗ «Об оценочной деятельности в Российской Федерации» «под рыночной стоимостью объекта оценки понимается наиболее вероятная цена, по которой данный объект оценки может быть отчужден на открытом рынке в условиях конкуренции, когда стороны сделки действуют разумно, располагая всей необходимой информацией, а на величине цены сделки не отражаются какие-либо чрезвычайные обстоятельства, то есть когда:</a:t>
            </a:r>
            <a:endParaRPr lang="ru-RU" b="1" dirty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40754209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678675" y="755175"/>
            <a:ext cx="9921922" cy="5836693"/>
          </a:xfrm>
        </p:spPr>
        <p:txBody>
          <a:bodyPr/>
          <a:lstStyle/>
          <a:p>
            <a:pPr marL="0" indent="0">
              <a:buNone/>
            </a:pPr>
            <a:r>
              <a:rPr lang="ru-RU" dirty="0" smtClean="0"/>
              <a:t> - одна </a:t>
            </a:r>
            <a:r>
              <a:rPr lang="ru-RU" dirty="0"/>
              <a:t>из сторон сделки не обязана отчуждать объект оценки, а другая сторона не обязана принимать исполнение;</a:t>
            </a:r>
            <a:endParaRPr lang="ru-RU" b="1" dirty="0"/>
          </a:p>
          <a:p>
            <a:pPr marL="0" indent="0">
              <a:buNone/>
            </a:pPr>
            <a:r>
              <a:rPr lang="ru-RU" dirty="0" smtClean="0"/>
              <a:t> - стороны </a:t>
            </a:r>
            <a:r>
              <a:rPr lang="ru-RU" dirty="0"/>
              <a:t>сделки хорошо осведомлены о предмете сделки и действуют в своих интересах;</a:t>
            </a:r>
            <a:endParaRPr lang="ru-RU" b="1" dirty="0"/>
          </a:p>
          <a:p>
            <a:pPr marL="0" indent="0">
              <a:buNone/>
            </a:pPr>
            <a:r>
              <a:rPr lang="ru-RU" dirty="0" smtClean="0"/>
              <a:t> - объект </a:t>
            </a:r>
            <a:r>
              <a:rPr lang="ru-RU" dirty="0"/>
              <a:t>оценки представлен на открытом рынке посредством публичной оферты, типичной для аналогичных объектов оценки;</a:t>
            </a:r>
            <a:endParaRPr lang="ru-RU" b="1" dirty="0"/>
          </a:p>
          <a:p>
            <a:pPr marL="0" indent="0">
              <a:buNone/>
            </a:pPr>
            <a:r>
              <a:rPr lang="ru-RU" dirty="0" smtClean="0"/>
              <a:t> - цена </a:t>
            </a:r>
            <a:r>
              <a:rPr lang="ru-RU" dirty="0"/>
              <a:t>сделки представляет собой разумное вознаграждение за объект оценки и принуждения к совершению сделки в отношении сторон сделки с чьей-либо стороны не было;</a:t>
            </a:r>
            <a:endParaRPr lang="ru-RU" b="1" dirty="0"/>
          </a:p>
          <a:p>
            <a:pPr marL="0" indent="0">
              <a:buNone/>
            </a:pPr>
            <a:r>
              <a:rPr lang="ru-RU" b="1" dirty="0" smtClean="0"/>
              <a:t> </a:t>
            </a:r>
            <a:r>
              <a:rPr lang="ru-RU" dirty="0" smtClean="0"/>
              <a:t>- платеж </a:t>
            </a:r>
            <a:r>
              <a:rPr lang="ru-RU" dirty="0"/>
              <a:t>за объект оценки выражен в денежной форме</a:t>
            </a:r>
            <a:r>
              <a:rPr lang="ru-RU" dirty="0" smtClean="0"/>
              <a:t>».</a:t>
            </a:r>
          </a:p>
          <a:p>
            <a:r>
              <a:rPr lang="ru-RU" dirty="0" smtClean="0"/>
              <a:t>Иными словами, </a:t>
            </a:r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рыночная 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стоимость - </a:t>
            </a:r>
            <a:r>
              <a:rPr lang="ru-RU" dirty="0" smtClean="0"/>
              <a:t>это </a:t>
            </a:r>
            <a:r>
              <a:rPr lang="ru-RU" dirty="0"/>
              <a:t>наиболее вероятная предполагаемая цена, по которой объект недвижимости может переходить из рук продавца, желающего ее продать, к покупателю, желающему ее прибрести, когда один из них не подвергается принуждению продать объект недвижимости, а другой - принуждению его купить. </a:t>
            </a:r>
            <a:r>
              <a:rPr lang="ru-RU" dirty="0" smtClean="0"/>
              <a:t> </a:t>
            </a: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6583853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idx="1"/>
          </p:nvPr>
        </p:nvSpPr>
        <p:spPr>
          <a:xfrm>
            <a:off x="1638300" y="728663"/>
            <a:ext cx="9880600" cy="5699125"/>
          </a:xfrm>
        </p:spPr>
        <p:txBody>
          <a:bodyPr/>
          <a:lstStyle/>
          <a:p>
            <a:r>
              <a:rPr lang="ru-RU" dirty="0"/>
              <a:t>Понятие </a:t>
            </a:r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инвестиционной стоимости </a:t>
            </a:r>
            <a:r>
              <a:rPr lang="ru-RU" dirty="0"/>
              <a:t>недвижимости отражено в Приказе МЭРТ РФ N 255 от 20 июля 2007 г. «Об утверждении федерального стандарта оценки «Цель оценки и виды стоимости (ФСО 2)», в соответствии с которым, при определении инвестиционной стоимости объекта оценки определяется стоимость для конкретного лица или группы лиц при установленных данным лицом (лицами) инвестиционных целях использования объекта оценки.</a:t>
            </a:r>
            <a:endParaRPr lang="ru-RU" b="1" dirty="0"/>
          </a:p>
          <a:p>
            <a:r>
              <a:rPr lang="ru-RU" dirty="0"/>
              <a:t>При определении инвестиционной стоимости, в отличие от определения рыночной стоимости, учет возможности отчуждения по инвестиционной стоимости на открытом рынке не </a:t>
            </a:r>
            <a:r>
              <a:rPr lang="ru-RU" dirty="0" smtClean="0"/>
              <a:t>обязателен.</a:t>
            </a:r>
            <a:endParaRPr lang="ru-RU" b="1" dirty="0"/>
          </a:p>
          <a:p>
            <a:r>
              <a:rPr lang="ru-RU" dirty="0"/>
              <a:t>Иными </a:t>
            </a:r>
            <a:r>
              <a:rPr lang="ru-RU" dirty="0" smtClean="0"/>
              <a:t>словами, </a:t>
            </a:r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инвестиционная стоимость </a:t>
            </a:r>
            <a:r>
              <a:rPr lang="ru-RU" dirty="0"/>
              <a:t>- это конкретная стоимость оцениваемого объекта недвижимости для конкретного инвестора, исходя из его пристрастий и личных инвестиционных целей. Может существовать множество весомых причин, по которым инвестиционная стоимость объекта недвижимости для данного конкретного потенциального владельца не будет совпадать с его рыночной стоимостью. В число таких причин входят: различия в оценках разными инвесторами будущей доходности объекта недвижимости; несовпадение в их оценках уровней риска; в налоговом статусе, в субъективных предпочтениях инвесторов и </a:t>
            </a:r>
            <a:r>
              <a:rPr lang="ru-RU" dirty="0" smtClean="0"/>
              <a:t>т.п.</a:t>
            </a:r>
            <a:endParaRPr lang="ru-RU" b="1" dirty="0"/>
          </a:p>
        </p:txBody>
      </p:sp>
    </p:spTree>
    <p:extLst>
      <p:ext uri="{BB962C8B-B14F-4D97-AF65-F5344CB8AC3E}">
        <p14:creationId xmlns="" xmlns:p14="http://schemas.microsoft.com/office/powerpoint/2010/main" val="18207944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idx="1"/>
          </p:nvPr>
        </p:nvSpPr>
        <p:spPr>
          <a:xfrm>
            <a:off x="1665027" y="714044"/>
            <a:ext cx="10031104" cy="5987007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sz="2200" dirty="0" smtClean="0">
                <a:solidFill>
                  <a:schemeClr val="accent1">
                    <a:lumMod val="75000"/>
                  </a:schemeClr>
                </a:solidFill>
              </a:rPr>
              <a:t>ТЕМА: </a:t>
            </a:r>
            <a:r>
              <a:rPr lang="en-US" sz="2200" dirty="0" err="1" smtClean="0">
                <a:solidFill>
                  <a:schemeClr val="accent1">
                    <a:lumMod val="75000"/>
                  </a:schemeClr>
                </a:solidFill>
              </a:rPr>
              <a:t>Вещественные</a:t>
            </a:r>
            <a:r>
              <a:rPr lang="en-US" sz="2200" dirty="0">
                <a:solidFill>
                  <a:schemeClr val="accent1">
                    <a:lumMod val="75000"/>
                  </a:schemeClr>
                </a:solidFill>
              </a:rPr>
              <a:t>, </a:t>
            </a:r>
            <a:r>
              <a:rPr lang="en-US" sz="2200" dirty="0" err="1">
                <a:solidFill>
                  <a:schemeClr val="accent1">
                    <a:lumMod val="75000"/>
                  </a:schemeClr>
                </a:solidFill>
              </a:rPr>
              <a:t>рыночные</a:t>
            </a:r>
            <a:r>
              <a:rPr lang="en-US" sz="2200" dirty="0">
                <a:solidFill>
                  <a:schemeClr val="accent1">
                    <a:lumMod val="75000"/>
                  </a:schemeClr>
                </a:solidFill>
              </a:rPr>
              <a:t> и </a:t>
            </a:r>
            <a:r>
              <a:rPr lang="en-US" sz="2200" dirty="0" err="1">
                <a:solidFill>
                  <a:schemeClr val="accent1">
                    <a:lumMod val="75000"/>
                  </a:schemeClr>
                </a:solidFill>
              </a:rPr>
              <a:t>организационно-правовые</a:t>
            </a:r>
            <a:r>
              <a:rPr lang="en-US" sz="22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2200" dirty="0" err="1">
                <a:solidFill>
                  <a:schemeClr val="accent1">
                    <a:lumMod val="75000"/>
                  </a:schemeClr>
                </a:solidFill>
              </a:rPr>
              <a:t>особенности</a:t>
            </a:r>
            <a:r>
              <a:rPr lang="en-US" sz="22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2200" dirty="0" err="1">
                <a:solidFill>
                  <a:schemeClr val="accent1">
                    <a:lumMod val="75000"/>
                  </a:schemeClr>
                </a:solidFill>
              </a:rPr>
              <a:t>недвижимости</a:t>
            </a:r>
            <a:r>
              <a:rPr lang="en-US" sz="22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2200" dirty="0" err="1">
                <a:solidFill>
                  <a:schemeClr val="accent1">
                    <a:lumMod val="75000"/>
                  </a:schemeClr>
                </a:solidFill>
              </a:rPr>
              <a:t>как</a:t>
            </a:r>
            <a:r>
              <a:rPr lang="en-US" sz="22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2200" dirty="0" err="1">
                <a:solidFill>
                  <a:schemeClr val="accent1">
                    <a:lumMod val="75000"/>
                  </a:schemeClr>
                </a:solidFill>
              </a:rPr>
              <a:t>потенциального</a:t>
            </a:r>
            <a:r>
              <a:rPr lang="en-US" sz="22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2200" dirty="0" err="1">
                <a:solidFill>
                  <a:schemeClr val="accent1">
                    <a:lumMod val="75000"/>
                  </a:schemeClr>
                </a:solidFill>
              </a:rPr>
              <a:t>объекта</a:t>
            </a:r>
            <a:r>
              <a:rPr lang="en-US" sz="22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2200" dirty="0" err="1">
                <a:solidFill>
                  <a:schemeClr val="accent1">
                    <a:lumMod val="75000"/>
                  </a:schemeClr>
                </a:solidFill>
              </a:rPr>
              <a:t>инвестиций</a:t>
            </a:r>
            <a:r>
              <a:rPr lang="en-US" sz="2200" dirty="0">
                <a:solidFill>
                  <a:schemeClr val="accent1">
                    <a:lumMod val="75000"/>
                  </a:schemeClr>
                </a:solidFill>
              </a:rPr>
              <a:t>.</a:t>
            </a:r>
            <a:endParaRPr lang="ru-RU" sz="2200" dirty="0">
              <a:solidFill>
                <a:schemeClr val="accent1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ru-RU" dirty="0" smtClean="0"/>
              <a:t>         Особенности </a:t>
            </a:r>
            <a:r>
              <a:rPr lang="ru-RU" dirty="0"/>
              <a:t>недвижимости как потенциального объекта инвестиций можно подразделить на три </a:t>
            </a:r>
            <a:r>
              <a:rPr lang="ru-RU" dirty="0" smtClean="0"/>
              <a:t>группы:</a:t>
            </a:r>
            <a:endParaRPr lang="ru-RU" b="1" dirty="0"/>
          </a:p>
          <a:p>
            <a:r>
              <a:rPr lang="ru-RU" dirty="0" smtClean="0"/>
              <a:t>1</a:t>
            </a:r>
            <a:r>
              <a:rPr lang="ru-RU" dirty="0"/>
              <a:t>. </a:t>
            </a:r>
            <a:r>
              <a:rPr lang="ru-RU" dirty="0" smtClean="0"/>
              <a:t>Фундаментальные </a:t>
            </a:r>
            <a:r>
              <a:rPr lang="ru-RU" dirty="0"/>
              <a:t>особенности - особенности природно-вещественного, физического, материального происхождения:</a:t>
            </a:r>
            <a:endParaRPr lang="ru-RU" b="1" dirty="0"/>
          </a:p>
          <a:p>
            <a:pPr marL="0" indent="0">
              <a:buNone/>
            </a:pPr>
            <a:r>
              <a:rPr lang="ru-RU" dirty="0" smtClean="0"/>
              <a:t>      - </a:t>
            </a:r>
            <a:r>
              <a:rPr lang="ru-RU" dirty="0" err="1"/>
              <a:t>иммобильность</a:t>
            </a:r>
            <a:r>
              <a:rPr lang="ru-RU" dirty="0"/>
              <a:t> объекта недвижимости;</a:t>
            </a:r>
            <a:endParaRPr lang="ru-RU" b="1" dirty="0"/>
          </a:p>
          <a:p>
            <a:pPr marL="0" indent="0">
              <a:buNone/>
            </a:pPr>
            <a:r>
              <a:rPr lang="ru-RU" dirty="0" smtClean="0"/>
              <a:t>      - </a:t>
            </a:r>
            <a:r>
              <a:rPr lang="ru-RU" dirty="0"/>
              <a:t>уникальность каждого объекта;</a:t>
            </a:r>
            <a:endParaRPr lang="ru-RU" b="1" dirty="0"/>
          </a:p>
          <a:p>
            <a:pPr marL="0" indent="0">
              <a:buNone/>
            </a:pPr>
            <a:r>
              <a:rPr lang="ru-RU" dirty="0" smtClean="0"/>
              <a:t>      - </a:t>
            </a:r>
            <a:r>
              <a:rPr lang="ru-RU" dirty="0"/>
              <a:t>долговечность, стабильность объекта (для земельных участков эта особенность трансформируется в бессрочность, вечность земли);</a:t>
            </a:r>
            <a:endParaRPr lang="ru-RU" b="1" dirty="0"/>
          </a:p>
          <a:p>
            <a:pPr marL="0" indent="0">
              <a:buNone/>
            </a:pPr>
            <a:r>
              <a:rPr lang="ru-RU" dirty="0" smtClean="0"/>
              <a:t>      - </a:t>
            </a:r>
            <a:r>
              <a:rPr lang="ru-RU" dirty="0"/>
              <a:t>дефицитность (причем с тенденцией к росту</a:t>
            </a:r>
            <a:r>
              <a:rPr lang="ru-RU" dirty="0" smtClean="0"/>
              <a:t>).</a:t>
            </a:r>
          </a:p>
          <a:p>
            <a:r>
              <a:rPr lang="ru-RU" dirty="0" smtClean="0"/>
              <a:t>2</a:t>
            </a:r>
            <a:r>
              <a:rPr lang="ru-RU" dirty="0"/>
              <a:t>. </a:t>
            </a:r>
            <a:r>
              <a:rPr lang="ru-RU" dirty="0" smtClean="0"/>
              <a:t>Особенности </a:t>
            </a:r>
            <a:r>
              <a:rPr lang="ru-RU" dirty="0"/>
              <a:t>объекта недвижимости как собственно рыночного объекта - товара:</a:t>
            </a:r>
            <a:endParaRPr lang="ru-RU" b="1" dirty="0"/>
          </a:p>
          <a:p>
            <a:pPr marL="0" indent="0">
              <a:buNone/>
            </a:pPr>
            <a:r>
              <a:rPr lang="ru-RU" dirty="0" smtClean="0"/>
              <a:t>      - </a:t>
            </a:r>
            <a:r>
              <a:rPr lang="ru-RU" dirty="0"/>
              <a:t>специфика оборота (через оборот прав);</a:t>
            </a:r>
            <a:endParaRPr lang="ru-RU" b="1" dirty="0"/>
          </a:p>
          <a:p>
            <a:pPr marL="0" indent="0">
              <a:buNone/>
            </a:pPr>
            <a:r>
              <a:rPr lang="ru-RU" dirty="0" smtClean="0"/>
              <a:t>      - </a:t>
            </a:r>
            <a:r>
              <a:rPr lang="ru-RU" dirty="0"/>
              <a:t>специфика жизненного цикла;</a:t>
            </a:r>
            <a:endParaRPr lang="ru-RU" b="1" dirty="0"/>
          </a:p>
          <a:p>
            <a:pPr marL="0" indent="0">
              <a:buNone/>
            </a:pPr>
            <a:r>
              <a:rPr lang="ru-RU" dirty="0" smtClean="0"/>
              <a:t>      - </a:t>
            </a:r>
            <a:r>
              <a:rPr lang="ru-RU" dirty="0"/>
              <a:t>несовпадение тенденций изменения стоимости компонентов недвижимости - земли и ее улучшений (зданий и сооружений);</a:t>
            </a:r>
            <a:endParaRPr lang="ru-RU" b="1" dirty="0"/>
          </a:p>
          <a:p>
            <a:pPr marL="0" indent="0">
              <a:buNone/>
            </a:pPr>
            <a:r>
              <a:rPr lang="ru-RU" dirty="0" smtClean="0"/>
              <a:t>      - </a:t>
            </a:r>
            <a:r>
              <a:rPr lang="ru-RU" dirty="0"/>
              <a:t>подверженность рыночной и инвестиционной стоимости недвижимости влиянию финансирования в различных формах</a:t>
            </a:r>
            <a:r>
              <a:rPr lang="ru-RU" dirty="0" smtClean="0"/>
              <a:t>;</a:t>
            </a: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6471328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87857" y="696035"/>
            <a:ext cx="9716755" cy="5882185"/>
          </a:xfrm>
        </p:spPr>
        <p:txBody>
          <a:bodyPr/>
          <a:lstStyle/>
          <a:p>
            <a:pPr marL="0" indent="0">
              <a:buNone/>
            </a:pPr>
            <a:r>
              <a:rPr lang="ru-RU" dirty="0" smtClean="0"/>
              <a:t>      - </a:t>
            </a:r>
            <a:r>
              <a:rPr lang="ru-RU" dirty="0"/>
              <a:t>подверженность рыночной и инвестиционной стоимости недвижимости влиянию финансирования в различных формах</a:t>
            </a:r>
            <a:r>
              <a:rPr lang="ru-RU" dirty="0" smtClean="0"/>
              <a:t>;</a:t>
            </a:r>
            <a:endParaRPr lang="ru-RU" b="1" dirty="0"/>
          </a:p>
          <a:p>
            <a:pPr marL="0" indent="0">
              <a:buNone/>
            </a:pPr>
            <a:r>
              <a:rPr lang="ru-RU" b="1" dirty="0"/>
              <a:t> </a:t>
            </a:r>
            <a:r>
              <a:rPr lang="ru-RU" b="1" dirty="0" smtClean="0"/>
              <a:t>     </a:t>
            </a:r>
            <a:r>
              <a:rPr lang="ru-RU" dirty="0" smtClean="0"/>
              <a:t>- низкая </a:t>
            </a:r>
            <a:r>
              <a:rPr lang="ru-RU" dirty="0"/>
              <a:t>ликвидность;</a:t>
            </a:r>
            <a:endParaRPr lang="ru-RU" b="1" dirty="0"/>
          </a:p>
          <a:p>
            <a:pPr marL="0" indent="0">
              <a:buNone/>
            </a:pPr>
            <a:r>
              <a:rPr lang="ru-RU" dirty="0" smtClean="0"/>
              <a:t>      - </a:t>
            </a:r>
            <a:r>
              <a:rPr lang="ru-RU" dirty="0"/>
              <a:t>незначительная эластичность предложения</a:t>
            </a:r>
            <a:r>
              <a:rPr lang="ru-RU" dirty="0" smtClean="0"/>
              <a:t>.</a:t>
            </a:r>
          </a:p>
          <a:p>
            <a:r>
              <a:rPr lang="ru-RU" dirty="0"/>
              <a:t>3. </a:t>
            </a:r>
            <a:r>
              <a:rPr lang="ru-RU" dirty="0" smtClean="0"/>
              <a:t>Организационно-правовые </a:t>
            </a:r>
            <a:r>
              <a:rPr lang="ru-RU" dirty="0"/>
              <a:t>особенности объектов недвижимости:</a:t>
            </a:r>
            <a:endParaRPr lang="ru-RU" b="1" dirty="0"/>
          </a:p>
          <a:p>
            <a:pPr marL="0" indent="0">
              <a:buNone/>
            </a:pPr>
            <a:r>
              <a:rPr lang="ru-RU" dirty="0" smtClean="0"/>
              <a:t>      - </a:t>
            </a:r>
            <a:r>
              <a:rPr lang="ru-RU" dirty="0"/>
              <a:t>раздельность (делимость) прав на недвижимость;</a:t>
            </a:r>
            <a:endParaRPr lang="ru-RU" b="1" dirty="0"/>
          </a:p>
          <a:p>
            <a:pPr marL="0" indent="0">
              <a:buNone/>
            </a:pPr>
            <a:r>
              <a:rPr lang="ru-RU" dirty="0" smtClean="0"/>
              <a:t>      - </a:t>
            </a:r>
            <a:r>
              <a:rPr lang="ru-RU" dirty="0"/>
              <a:t>особенности налогообложения объектов недвижимости;</a:t>
            </a:r>
            <a:endParaRPr lang="ru-RU" b="1" dirty="0"/>
          </a:p>
          <a:p>
            <a:pPr marL="0" indent="0">
              <a:buNone/>
            </a:pPr>
            <a:r>
              <a:rPr lang="ru-RU" dirty="0" smtClean="0"/>
              <a:t>      - </a:t>
            </a:r>
            <a:r>
              <a:rPr lang="ru-RU" dirty="0"/>
              <a:t>необходимость профессионального менеджмента.</a:t>
            </a:r>
            <a:endParaRPr lang="ru-RU" b="1" dirty="0"/>
          </a:p>
          <a:p>
            <a:pPr marL="0" indent="0">
              <a:buNone/>
            </a:pPr>
            <a:endParaRPr lang="ru-RU" b="1" dirty="0"/>
          </a:p>
          <a:p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25881906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10436" y="746940"/>
            <a:ext cx="9894176" cy="454063"/>
          </a:xfrm>
        </p:spPr>
        <p:txBody>
          <a:bodyPr>
            <a:noAutofit/>
          </a:bodyPr>
          <a:lstStyle/>
          <a:p>
            <a:r>
              <a:rPr lang="ru-RU" sz="2200" dirty="0" smtClean="0">
                <a:solidFill>
                  <a:schemeClr val="accent1">
                    <a:lumMod val="75000"/>
                  </a:schemeClr>
                </a:solidFill>
              </a:rPr>
              <a:t>ТЕМА: Основные </a:t>
            </a:r>
            <a:r>
              <a:rPr lang="ru-RU" sz="2200" dirty="0">
                <a:solidFill>
                  <a:schemeClr val="accent1">
                    <a:lumMod val="75000"/>
                  </a:schemeClr>
                </a:solidFill>
              </a:rPr>
              <a:t>инвестиционные характеристики </a:t>
            </a:r>
            <a:r>
              <a:rPr lang="ru-RU" sz="2200" dirty="0" smtClean="0">
                <a:solidFill>
                  <a:schemeClr val="accent1">
                    <a:lumMod val="75000"/>
                  </a:schemeClr>
                </a:solidFill>
              </a:rPr>
              <a:t>недвижимости</a:t>
            </a:r>
            <a:endParaRPr lang="ru-RU" sz="2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610435" y="1392071"/>
            <a:ext cx="9648967" cy="5186150"/>
          </a:xfrm>
        </p:spPr>
        <p:txBody>
          <a:bodyPr>
            <a:normAutofit lnSpcReduction="10000"/>
          </a:bodyPr>
          <a:lstStyle/>
          <a:p>
            <a:r>
              <a:rPr lang="ru-RU" dirty="0" smtClean="0"/>
              <a:t>К </a:t>
            </a:r>
            <a:r>
              <a:rPr lang="ru-RU" dirty="0"/>
              <a:t>основным инвестиционным характеристикам недвижимости, к таким особенностям недвижимости, которые являются наиболее важными для инвестора и требуют анализа и учета, относятся:</a:t>
            </a:r>
            <a:endParaRPr lang="ru-RU" b="1" dirty="0"/>
          </a:p>
          <a:p>
            <a:pPr marL="0" indent="0">
              <a:buNone/>
            </a:pPr>
            <a:r>
              <a:rPr lang="ru-RU" dirty="0" smtClean="0"/>
              <a:t>     - относительная стабильность </a:t>
            </a:r>
            <a:r>
              <a:rPr lang="ru-RU" dirty="0"/>
              <a:t>потока доходов;</a:t>
            </a:r>
            <a:endParaRPr lang="ru-RU" b="1" dirty="0"/>
          </a:p>
          <a:p>
            <a:pPr marL="0" indent="0">
              <a:buNone/>
            </a:pPr>
            <a:r>
              <a:rPr lang="ru-RU" dirty="0" smtClean="0"/>
              <a:t>     - </a:t>
            </a:r>
            <a:r>
              <a:rPr lang="ru-RU" dirty="0"/>
              <a:t>значительная зависимость основных параметров недвижимости от эффективности инвестиционного менеджмента;</a:t>
            </a:r>
            <a:endParaRPr lang="ru-RU" b="1" dirty="0"/>
          </a:p>
          <a:p>
            <a:pPr marL="0" indent="0">
              <a:buNone/>
            </a:pPr>
            <a:r>
              <a:rPr lang="ru-RU" dirty="0" smtClean="0"/>
              <a:t>     - </a:t>
            </a:r>
            <a:r>
              <a:rPr lang="ru-RU" dirty="0"/>
              <a:t>антиинфляционная устойчивость;</a:t>
            </a:r>
            <a:endParaRPr lang="ru-RU" b="1" dirty="0"/>
          </a:p>
          <a:p>
            <a:pPr marL="0" indent="0">
              <a:buNone/>
            </a:pPr>
            <a:r>
              <a:rPr lang="ru-RU" dirty="0" smtClean="0"/>
              <a:t>     - </a:t>
            </a:r>
            <a:r>
              <a:rPr lang="ru-RU" dirty="0"/>
              <a:t>повышенный уровень риска;</a:t>
            </a:r>
            <a:endParaRPr lang="ru-RU" b="1" dirty="0"/>
          </a:p>
          <a:p>
            <a:pPr marL="0" indent="0">
              <a:buNone/>
            </a:pPr>
            <a:r>
              <a:rPr lang="ru-RU" dirty="0" smtClean="0"/>
              <a:t>     - </a:t>
            </a:r>
            <a:r>
              <a:rPr lang="ru-RU" dirty="0"/>
              <a:t>отрицательная корреляция инвестиционной доходности недвижимости и доходности имущества других видов (например, финансовых активов</a:t>
            </a:r>
            <a:r>
              <a:rPr lang="ru-RU" dirty="0" smtClean="0"/>
              <a:t>).</a:t>
            </a:r>
          </a:p>
          <a:p>
            <a:r>
              <a:rPr lang="ru-RU" sz="2200" dirty="0" smtClean="0">
                <a:solidFill>
                  <a:schemeClr val="accent1">
                    <a:lumMod val="75000"/>
                  </a:schemeClr>
                </a:solidFill>
              </a:rPr>
              <a:t>ТЕМА: Основные </a:t>
            </a:r>
            <a:r>
              <a:rPr lang="ru-RU" sz="2200" dirty="0">
                <a:solidFill>
                  <a:schemeClr val="accent1">
                    <a:lumMod val="75000"/>
                  </a:schemeClr>
                </a:solidFill>
              </a:rPr>
              <a:t>особенности рынка недвижимости:</a:t>
            </a:r>
            <a:endParaRPr lang="ru-RU" sz="2200" b="1" dirty="0">
              <a:solidFill>
                <a:schemeClr val="accent1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ru-RU" dirty="0" smtClean="0"/>
              <a:t>     1</a:t>
            </a:r>
            <a:r>
              <a:rPr lang="ru-RU" dirty="0"/>
              <a:t>. Рыночные сделки с недвижимостью затрагивают имущественные права собственников недвижимости в широком спектре, которые могут меняться в зависимости от конкретного объекта недвижимости; каждая сделка с недвижимостью включает значительное число юридических формальностей и соответственно значительный объем сопутствующих документов</a:t>
            </a:r>
            <a:r>
              <a:rPr lang="ru-RU" dirty="0" smtClean="0"/>
              <a:t>;</a:t>
            </a:r>
            <a:endParaRPr lang="ru-RU" b="1" dirty="0"/>
          </a:p>
          <a:p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2580031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692321" y="796118"/>
            <a:ext cx="9689911" cy="571386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dirty="0" smtClean="0"/>
              <a:t>     2</a:t>
            </a:r>
            <a:r>
              <a:rPr lang="ru-RU" dirty="0"/>
              <a:t>. Финансирование сделок с недвижимостью может жестко ограничивать свободное конкурентное функционирование рынка недвижимости;</a:t>
            </a:r>
            <a:endParaRPr lang="ru-RU" b="1" dirty="0"/>
          </a:p>
          <a:p>
            <a:pPr marL="0" indent="0">
              <a:buNone/>
            </a:pPr>
            <a:r>
              <a:rPr lang="ru-RU" dirty="0" smtClean="0"/>
              <a:t>     3</a:t>
            </a:r>
            <a:r>
              <a:rPr lang="ru-RU" dirty="0"/>
              <a:t>. Информация о состоянии рынка недвижимости характеризуется недостаточностью степени достоверности и своевременности, неполнотой объема, что существенно увеличивает риски инвесторов и вызывает снижение их активности;</a:t>
            </a:r>
            <a:endParaRPr lang="ru-RU" b="1" dirty="0"/>
          </a:p>
          <a:p>
            <a:pPr marL="0" indent="0">
              <a:buNone/>
            </a:pPr>
            <a:r>
              <a:rPr lang="ru-RU" dirty="0" smtClean="0"/>
              <a:t>     4</a:t>
            </a:r>
            <a:r>
              <a:rPr lang="ru-RU" dirty="0"/>
              <a:t>. Недвижимость в отличие от другого рыночного объекта практически невозможно корректно стандартизировать (унифицировать), сортировать и, как следствие, покупать и продавать по образцам;</a:t>
            </a:r>
            <a:endParaRPr lang="ru-RU" b="1" dirty="0"/>
          </a:p>
          <a:p>
            <a:pPr marL="0" indent="0">
              <a:buNone/>
            </a:pPr>
            <a:r>
              <a:rPr lang="ru-RU" dirty="0" smtClean="0"/>
              <a:t>     5</a:t>
            </a:r>
            <a:r>
              <a:rPr lang="ru-RU" dirty="0"/>
              <a:t>. Операции на рынке недвижимости связаны со значительными операционными издержками</a:t>
            </a:r>
            <a:r>
              <a:rPr lang="ru-RU" dirty="0" smtClean="0"/>
              <a:t>.</a:t>
            </a:r>
          </a:p>
          <a:p>
            <a:r>
              <a:rPr lang="ru-RU" dirty="0"/>
              <a:t>Развитие рынка недвижимости в основном зависит от следующих факторов:</a:t>
            </a:r>
            <a:endParaRPr lang="ru-RU" b="1" dirty="0"/>
          </a:p>
          <a:p>
            <a:pPr marL="0" indent="0">
              <a:buNone/>
            </a:pPr>
            <a:r>
              <a:rPr lang="ru-RU" dirty="0" smtClean="0"/>
              <a:t>     - </a:t>
            </a:r>
            <a:r>
              <a:rPr lang="ru-RU" dirty="0"/>
              <a:t>экономический рост (спад) или ожидание такого роста (спада</a:t>
            </a:r>
            <a:r>
              <a:rPr lang="ru-RU" dirty="0" smtClean="0"/>
              <a:t>);</a:t>
            </a:r>
          </a:p>
          <a:p>
            <a:pPr marL="0" indent="0">
              <a:buNone/>
            </a:pPr>
            <a:r>
              <a:rPr lang="ru-RU" dirty="0" smtClean="0"/>
              <a:t>     - </a:t>
            </a:r>
            <a:r>
              <a:rPr lang="ru-RU" dirty="0"/>
              <a:t>финансовые возможности для приобретения недвижимости, которые, в свою очередь, зависят от степени и стадии экономического развития региона (кризис, застой, интенсивное развитие), наличия рабочих мест и структуры занятости;</a:t>
            </a:r>
            <a:endParaRPr lang="ru-RU" b="1" dirty="0"/>
          </a:p>
          <a:p>
            <a:pPr marL="0" indent="0">
              <a:buNone/>
            </a:pPr>
            <a:r>
              <a:rPr lang="ru-RU" dirty="0" smtClean="0"/>
              <a:t>      - </a:t>
            </a:r>
            <a:r>
              <a:rPr lang="ru-RU" dirty="0"/>
              <a:t>взаимосвязь между стоимостью недвижимости и экономической перспективой того или иного региона.</a:t>
            </a:r>
            <a:endParaRPr lang="ru-RU" b="1" dirty="0"/>
          </a:p>
          <a:p>
            <a:pPr marL="0" indent="0">
              <a:buNone/>
            </a:pPr>
            <a:endParaRPr lang="ru-RU" b="1" dirty="0"/>
          </a:p>
          <a:p>
            <a:endParaRPr lang="ru-RU" b="1" dirty="0"/>
          </a:p>
          <a:p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28312994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51379" y="774235"/>
            <a:ext cx="9853233" cy="481359"/>
          </a:xfrm>
        </p:spPr>
        <p:txBody>
          <a:bodyPr>
            <a:normAutofit fontScale="90000"/>
          </a:bodyPr>
          <a:lstStyle/>
          <a:p>
            <a:r>
              <a:rPr lang="ru-RU" sz="2400" dirty="0" smtClean="0">
                <a:solidFill>
                  <a:schemeClr val="accent1">
                    <a:lumMod val="75000"/>
                  </a:schemeClr>
                </a:solidFill>
              </a:rPr>
              <a:t>ТЕМА: Источники </a:t>
            </a:r>
            <a:r>
              <a:rPr lang="ru-RU" sz="2400" dirty="0">
                <a:solidFill>
                  <a:schemeClr val="accent1">
                    <a:lumMod val="75000"/>
                  </a:schemeClr>
                </a:solidFill>
              </a:rPr>
              <a:t>рисков инвестирования в недвижимость</a:t>
            </a:r>
            <a:r>
              <a:rPr lang="ru-RU" b="1" dirty="0"/>
              <a:t/>
            </a:r>
            <a:br>
              <a:rPr lang="ru-RU" b="1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33014" y="1382972"/>
            <a:ext cx="10071597" cy="5331727"/>
          </a:xfrm>
        </p:spPr>
        <p:txBody>
          <a:bodyPr>
            <a:normAutofit fontScale="92500" lnSpcReduction="20000"/>
          </a:bodyPr>
          <a:lstStyle/>
          <a:p>
            <a:r>
              <a:rPr lang="ru-RU" dirty="0" smtClean="0"/>
              <a:t>Риски</a:t>
            </a:r>
            <a:r>
              <a:rPr lang="ru-RU" dirty="0"/>
              <a:t>, присущие рынку недвижимости, можно разделить на три группы: </a:t>
            </a:r>
            <a:endParaRPr lang="ru-RU" dirty="0" smtClean="0"/>
          </a:p>
          <a:p>
            <a:pPr marL="0" indent="0">
              <a:buNone/>
            </a:pPr>
            <a:r>
              <a:rPr lang="ru-RU" dirty="0"/>
              <a:t> </a:t>
            </a:r>
            <a:r>
              <a:rPr lang="ru-RU" dirty="0" smtClean="0"/>
              <a:t>    1. Систематические;</a:t>
            </a:r>
          </a:p>
          <a:p>
            <a:pPr marL="0" indent="0">
              <a:buNone/>
            </a:pPr>
            <a:r>
              <a:rPr lang="ru-RU" dirty="0" smtClean="0"/>
              <a:t>     2. Несистематические</a:t>
            </a:r>
            <a:r>
              <a:rPr lang="ru-RU" dirty="0"/>
              <a:t>;</a:t>
            </a:r>
            <a:r>
              <a:rPr lang="ru-RU" dirty="0" smtClean="0"/>
              <a:t> </a:t>
            </a:r>
          </a:p>
          <a:p>
            <a:pPr marL="0" indent="0">
              <a:buNone/>
            </a:pPr>
            <a:r>
              <a:rPr lang="ru-RU" dirty="0" smtClean="0"/>
              <a:t>     3. Случайные </a:t>
            </a:r>
            <a:r>
              <a:rPr lang="ru-RU" dirty="0"/>
              <a:t>риски.</a:t>
            </a:r>
            <a:endParaRPr lang="ru-RU" b="1" dirty="0"/>
          </a:p>
          <a:p>
            <a:r>
              <a:rPr lang="ru-RU" dirty="0"/>
              <a:t> Систематические риски определяются такими факторами, как:</a:t>
            </a:r>
            <a:endParaRPr lang="ru-RU" b="1" dirty="0"/>
          </a:p>
          <a:p>
            <a:pPr marL="0" indent="0">
              <a:buNone/>
            </a:pPr>
            <a:r>
              <a:rPr lang="ru-RU" dirty="0" smtClean="0"/>
              <a:t>      - </a:t>
            </a:r>
            <a:r>
              <a:rPr lang="ru-RU" dirty="0"/>
              <a:t>низкая ликвидность актива,</a:t>
            </a:r>
            <a:endParaRPr lang="ru-RU" b="1" dirty="0"/>
          </a:p>
          <a:p>
            <a:pPr marL="0" indent="0">
              <a:buNone/>
            </a:pPr>
            <a:r>
              <a:rPr lang="ru-RU" dirty="0" smtClean="0"/>
              <a:t>      -  </a:t>
            </a:r>
            <a:r>
              <a:rPr lang="ru-RU" dirty="0"/>
              <a:t>нестабильность налогового законодательства,</a:t>
            </a:r>
            <a:endParaRPr lang="ru-RU" b="1" dirty="0"/>
          </a:p>
          <a:p>
            <a:pPr marL="0" indent="0">
              <a:buNone/>
            </a:pPr>
            <a:r>
              <a:rPr lang="ru-RU" dirty="0" smtClean="0"/>
              <a:t>      - </a:t>
            </a:r>
            <a:r>
              <a:rPr lang="ru-RU" dirty="0"/>
              <a:t>изменения в уровне конкуренции на рынке недвижимости и рынке капитала,</a:t>
            </a:r>
            <a:endParaRPr lang="ru-RU" b="1" dirty="0"/>
          </a:p>
          <a:p>
            <a:pPr marL="0" indent="0">
              <a:buNone/>
            </a:pPr>
            <a:r>
              <a:rPr lang="ru-RU" dirty="0" smtClean="0"/>
              <a:t>      - </a:t>
            </a:r>
            <a:r>
              <a:rPr lang="ru-RU" dirty="0"/>
              <a:t>продолжительность делового цикла на рынке недвижимости,</a:t>
            </a:r>
            <a:endParaRPr lang="ru-RU" b="1" dirty="0"/>
          </a:p>
          <a:p>
            <a:pPr marL="0" indent="0">
              <a:buNone/>
            </a:pPr>
            <a:r>
              <a:rPr lang="ru-RU" dirty="0" smtClean="0"/>
              <a:t>      - </a:t>
            </a:r>
            <a:r>
              <a:rPr lang="ru-RU" dirty="0" err="1"/>
              <a:t>демографигеские</a:t>
            </a:r>
            <a:r>
              <a:rPr lang="ru-RU" dirty="0"/>
              <a:t> характеристики (и тенденции их изменения) по стране в целом и по регионам,</a:t>
            </a:r>
            <a:endParaRPr lang="ru-RU" b="1" dirty="0"/>
          </a:p>
          <a:p>
            <a:pPr marL="0" indent="0">
              <a:buNone/>
            </a:pPr>
            <a:r>
              <a:rPr lang="ru-RU" dirty="0" smtClean="0"/>
              <a:t>      - </a:t>
            </a:r>
            <a:r>
              <a:rPr lang="ru-RU" dirty="0"/>
              <a:t>тенденции занятости населения,</a:t>
            </a:r>
            <a:endParaRPr lang="ru-RU" b="1" dirty="0"/>
          </a:p>
          <a:p>
            <a:pPr marL="0" indent="0">
              <a:buNone/>
            </a:pPr>
            <a:r>
              <a:rPr lang="ru-RU" dirty="0" smtClean="0"/>
              <a:t>      - </a:t>
            </a:r>
            <a:r>
              <a:rPr lang="ru-RU" dirty="0"/>
              <a:t>инфляция,</a:t>
            </a:r>
            <a:endParaRPr lang="ru-RU" b="1" dirty="0"/>
          </a:p>
          <a:p>
            <a:pPr marL="0" indent="0">
              <a:buNone/>
            </a:pPr>
            <a:r>
              <a:rPr lang="ru-RU" dirty="0" smtClean="0"/>
              <a:t>      - </a:t>
            </a:r>
            <a:r>
              <a:rPr lang="ru-RU" dirty="0"/>
              <a:t>изменения процентных ставок на рынке капитала. Систематический риск не поддается диверсификации и отражает связь уровня риска инвестиций в недвижимость со среднерыночным уровнем риска.</a:t>
            </a:r>
            <a:endParaRPr lang="ru-RU" b="1" dirty="0"/>
          </a:p>
          <a:p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42285613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665028" y="891654"/>
            <a:ext cx="10003808" cy="5713862"/>
          </a:xfrm>
        </p:spPr>
        <p:txBody>
          <a:bodyPr/>
          <a:lstStyle/>
          <a:p>
            <a:r>
              <a:rPr lang="ru-RU" dirty="0"/>
              <a:t>Несистематические риски - риски, характерные для различных типов недвижимости и различных регионов. Риск данного вида может быть диверсифицирован за счет формирования портфеля недвижимости, т.е. за счет распределения капитала между разного типа объектами доходной недвижимости, различия в местоположении объектов и в структуре заемного и привлеченного капитала.</a:t>
            </a:r>
            <a:endParaRPr lang="ru-RU" b="1" dirty="0"/>
          </a:p>
          <a:p>
            <a:r>
              <a:rPr lang="ru-RU" dirty="0"/>
              <a:t> Случайные риски связаны с возможными непредсказуемыми природными и социальными явлениями и, кроме этого, могут быть связаны с неэффективным управлением объектами недвижимости</a:t>
            </a:r>
            <a:r>
              <a:rPr lang="ru-RU" dirty="0" smtClean="0"/>
              <a:t>.</a:t>
            </a:r>
          </a:p>
          <a:p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Источники риска</a:t>
            </a:r>
            <a:r>
              <a:rPr lang="ru-RU" dirty="0" smtClean="0"/>
              <a:t>:</a:t>
            </a:r>
            <a:endParaRPr lang="ru-RU" b="1" dirty="0"/>
          </a:p>
          <a:p>
            <a:pPr marL="0" indent="0">
              <a:buNone/>
            </a:pPr>
            <a:r>
              <a:rPr lang="ru-RU" dirty="0" smtClean="0"/>
              <a:t>     1. Вид </a:t>
            </a:r>
            <a:r>
              <a:rPr lang="ru-RU" dirty="0"/>
              <a:t>недвижимого имущества (возможное изменение условий предложения и спроса на имущество данного вида безотносительно месторасположения объекта, например избыточное предложение офисных </a:t>
            </a:r>
            <a:r>
              <a:rPr lang="ru-RU" dirty="0" smtClean="0"/>
              <a:t>зданий и </a:t>
            </a:r>
            <a:r>
              <a:rPr lang="ru-RU" dirty="0"/>
              <a:t>помещений);</a:t>
            </a:r>
            <a:endParaRPr lang="ru-RU" b="1" dirty="0"/>
          </a:p>
          <a:p>
            <a:pPr marL="0" indent="0">
              <a:buNone/>
            </a:pPr>
            <a:r>
              <a:rPr lang="ru-RU" dirty="0" smtClean="0"/>
              <a:t>     2. Возможность </a:t>
            </a:r>
            <a:r>
              <a:rPr lang="ru-RU" dirty="0"/>
              <a:t>изменения соотношения предложения и спроса (из-за цикличности рынка недвижимости возможно повышение или снижение спроса на недвижимость в краткосрочном плане, когда предложение объектов недвижимости неэластично);</a:t>
            </a:r>
            <a:endParaRPr lang="ru-RU" b="1" dirty="0"/>
          </a:p>
          <a:p>
            <a:endParaRPr lang="ru-RU" b="1" dirty="0"/>
          </a:p>
          <a:p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40022393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idx="1"/>
          </p:nvPr>
        </p:nvSpPr>
        <p:spPr>
          <a:xfrm>
            <a:off x="1638300" y="750888"/>
            <a:ext cx="9866313" cy="58547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 smtClean="0"/>
              <a:t>3. Инфляция;</a:t>
            </a:r>
            <a:endParaRPr lang="ru-RU" b="1" dirty="0"/>
          </a:p>
          <a:p>
            <a:pPr marL="0" indent="0">
              <a:buNone/>
            </a:pPr>
            <a:r>
              <a:rPr lang="ru-RU" dirty="0" smtClean="0"/>
              <a:t>4. Местоположение </a:t>
            </a:r>
            <a:r>
              <a:rPr lang="ru-RU" dirty="0"/>
              <a:t>объекта (условия регионального рынка, перспективы социально-экономического развития региона; факторы, в силу которых недвижимость в пределах регионального рынка может стать менее привлекательной);</a:t>
            </a:r>
            <a:endParaRPr lang="ru-RU" b="1" dirty="0"/>
          </a:p>
          <a:p>
            <a:pPr marL="0" indent="0">
              <a:buNone/>
            </a:pPr>
            <a:r>
              <a:rPr lang="ru-RU" dirty="0" smtClean="0"/>
              <a:t>5. Условия </a:t>
            </a:r>
            <a:r>
              <a:rPr lang="ru-RU" dirty="0"/>
              <a:t>арендного договора (арендный риск связан с тем, что арендатор может не заплатить всю арендную плату, предусмотренную арендным договором);</a:t>
            </a:r>
            <a:endParaRPr lang="ru-RU" b="1" dirty="0"/>
          </a:p>
          <a:p>
            <a:pPr marL="0" indent="0">
              <a:buNone/>
            </a:pPr>
            <a:r>
              <a:rPr lang="ru-RU" dirty="0" smtClean="0"/>
              <a:t>6. Условия </a:t>
            </a:r>
            <a:r>
              <a:rPr lang="ru-RU" dirty="0"/>
              <a:t>предоставления кредитов (кредитный риск обусловлен способностью (возможностью) владельца недвижимости обслуживать долговые обязательства);</a:t>
            </a:r>
            <a:endParaRPr lang="ru-RU" b="1" dirty="0"/>
          </a:p>
          <a:p>
            <a:pPr marL="0" indent="0">
              <a:buNone/>
            </a:pPr>
            <a:r>
              <a:rPr lang="ru-RU" dirty="0" smtClean="0"/>
              <a:t>7. Физический </a:t>
            </a:r>
            <a:r>
              <a:rPr lang="ru-RU" dirty="0"/>
              <a:t>износ, устаревание, порча, утрата; моральный и экономический износ (риски физического, морального и экономического износа также могут снизить доходность недвижимости);</a:t>
            </a:r>
            <a:endParaRPr lang="ru-RU" b="1" dirty="0"/>
          </a:p>
          <a:p>
            <a:pPr marL="0" indent="0">
              <a:buNone/>
            </a:pPr>
            <a:r>
              <a:rPr lang="ru-RU" dirty="0" smtClean="0"/>
              <a:t>8. Возможности </a:t>
            </a:r>
            <a:r>
              <a:rPr lang="ru-RU" dirty="0"/>
              <a:t>и условия реинвестирования (действие источника данного риска противоположно действию инфляции, так как полученные денежные доходы не могут быть реинвестированы с той же ставкой дохода, что и первоначальные инвестиции);</a:t>
            </a:r>
            <a:endParaRPr lang="ru-RU" b="1" dirty="0"/>
          </a:p>
          <a:p>
            <a:pPr marL="0" indent="0">
              <a:buNone/>
            </a:pPr>
            <a:r>
              <a:rPr lang="ru-RU" dirty="0" smtClean="0"/>
              <a:t>9. Изменения </a:t>
            </a:r>
            <a:r>
              <a:rPr lang="ru-RU" dirty="0"/>
              <a:t>в законодательном регулировании и налогообложении.</a:t>
            </a:r>
            <a:endParaRPr lang="ru-RU" b="1" dirty="0"/>
          </a:p>
          <a:p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10908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37731" y="624110"/>
            <a:ext cx="9866881" cy="972678"/>
          </a:xfrm>
        </p:spPr>
        <p:txBody>
          <a:bodyPr>
            <a:normAutofit fontScale="90000"/>
          </a:bodyPr>
          <a:lstStyle/>
          <a:p>
            <a:r>
              <a:rPr lang="ru-RU" sz="3100" dirty="0" smtClean="0">
                <a:solidFill>
                  <a:schemeClr val="accent1">
                    <a:lumMod val="75000"/>
                  </a:schemeClr>
                </a:solidFill>
              </a:rPr>
              <a:t>РАЗДЕЛ1. ПОНЯТИЕ, ЭКОНОМИЧЕСКАЯ СУЩНОСТЬ И ВИДЫ ИНВЕСТИЦИЙ.</a:t>
            </a:r>
            <a:r>
              <a:rPr lang="ru-RU" b="1" dirty="0"/>
              <a:t/>
            </a:r>
            <a:br>
              <a:rPr lang="ru-RU" b="1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537276" y="1719618"/>
            <a:ext cx="5213445" cy="4885898"/>
          </a:xfrm>
        </p:spPr>
        <p:txBody>
          <a:bodyPr>
            <a:normAutofit lnSpcReduction="10000"/>
          </a:bodyPr>
          <a:lstStyle/>
          <a:p>
            <a:r>
              <a:rPr lang="ru-RU" dirty="0"/>
              <a:t>Термин </a:t>
            </a:r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«инвестиции» </a:t>
            </a:r>
            <a:r>
              <a:rPr lang="ru-RU" dirty="0"/>
              <a:t>происходит от латинского слова </a:t>
            </a:r>
            <a:r>
              <a:rPr lang="en-US" i="1" dirty="0"/>
              <a:t>invest</a:t>
            </a:r>
            <a:r>
              <a:rPr lang="ru-RU" dirty="0"/>
              <a:t>, что означает «вкладывать». </a:t>
            </a:r>
            <a:r>
              <a:rPr lang="en-US" dirty="0"/>
              <a:t>В </a:t>
            </a:r>
            <a:r>
              <a:rPr lang="en-US" dirty="0" err="1"/>
              <a:t>широкой</a:t>
            </a:r>
            <a:r>
              <a:rPr lang="en-US" dirty="0"/>
              <a:t> </a:t>
            </a:r>
            <a:r>
              <a:rPr lang="en-US" dirty="0" err="1"/>
              <a:t>трактовке</a:t>
            </a:r>
            <a:r>
              <a:rPr lang="en-US" dirty="0"/>
              <a:t> </a:t>
            </a:r>
            <a:r>
              <a:rPr lang="en-US" dirty="0" err="1"/>
              <a:t>инвестиции</a:t>
            </a:r>
            <a:r>
              <a:rPr lang="en-US" dirty="0"/>
              <a:t> </a:t>
            </a:r>
            <a:r>
              <a:rPr lang="en-US" dirty="0" err="1"/>
              <a:t>могут</a:t>
            </a:r>
            <a:r>
              <a:rPr lang="en-US" dirty="0"/>
              <a:t> </a:t>
            </a:r>
            <a:r>
              <a:rPr lang="en-US" dirty="0" err="1"/>
              <a:t>быть</a:t>
            </a:r>
            <a:r>
              <a:rPr lang="en-US" dirty="0"/>
              <a:t> </a:t>
            </a:r>
            <a:r>
              <a:rPr lang="en-US" dirty="0" err="1"/>
              <a:t>определены</a:t>
            </a:r>
            <a:r>
              <a:rPr lang="en-US" dirty="0"/>
              <a:t> </a:t>
            </a:r>
            <a:r>
              <a:rPr lang="en-US" dirty="0" err="1"/>
              <a:t>как</a:t>
            </a:r>
            <a:r>
              <a:rPr lang="en-US" dirty="0"/>
              <a:t>:</a:t>
            </a:r>
            <a:endParaRPr lang="ru-RU" b="1" dirty="0"/>
          </a:p>
          <a:p>
            <a:pPr marL="0" indent="0">
              <a:buNone/>
            </a:pPr>
            <a:r>
              <a:rPr lang="ru-RU" dirty="0" smtClean="0"/>
              <a:t>     </a:t>
            </a:r>
            <a:r>
              <a:rPr lang="en-US" dirty="0" smtClean="0"/>
              <a:t>- </a:t>
            </a:r>
            <a:r>
              <a:rPr lang="en-US" dirty="0" err="1"/>
              <a:t>долгосрочное</a:t>
            </a:r>
            <a:r>
              <a:rPr lang="en-US" dirty="0"/>
              <a:t> </a:t>
            </a:r>
            <a:r>
              <a:rPr lang="en-US" dirty="0" err="1"/>
              <a:t>вложение</a:t>
            </a:r>
            <a:r>
              <a:rPr lang="en-US" dirty="0"/>
              <a:t> </a:t>
            </a:r>
            <a:r>
              <a:rPr lang="en-US" dirty="0" err="1"/>
              <a:t>капитала</a:t>
            </a:r>
            <a:r>
              <a:rPr lang="en-US" dirty="0"/>
              <a:t> с </a:t>
            </a:r>
            <a:r>
              <a:rPr lang="en-US" dirty="0" err="1"/>
              <a:t>целью</a:t>
            </a:r>
            <a:r>
              <a:rPr lang="en-US" dirty="0"/>
              <a:t> </a:t>
            </a:r>
            <a:r>
              <a:rPr lang="en-US" dirty="0" err="1"/>
              <a:t>последующего</a:t>
            </a:r>
            <a:r>
              <a:rPr lang="en-US" dirty="0"/>
              <a:t> </a:t>
            </a:r>
            <a:r>
              <a:rPr lang="en-US" dirty="0" err="1"/>
              <a:t>его</a:t>
            </a:r>
            <a:r>
              <a:rPr lang="en-US" dirty="0"/>
              <a:t> </a:t>
            </a:r>
            <a:r>
              <a:rPr lang="en-US" dirty="0" err="1"/>
              <a:t>увеличения</a:t>
            </a:r>
            <a:r>
              <a:rPr lang="en-US" dirty="0"/>
              <a:t>, </a:t>
            </a:r>
            <a:r>
              <a:rPr lang="en-US" dirty="0" err="1"/>
              <a:t>т.е</a:t>
            </a:r>
            <a:r>
              <a:rPr lang="en-US" dirty="0"/>
              <a:t>. </a:t>
            </a:r>
            <a:r>
              <a:rPr lang="en-US" dirty="0" err="1"/>
              <a:t>вложение</a:t>
            </a:r>
            <a:r>
              <a:rPr lang="en-US" dirty="0"/>
              <a:t> </a:t>
            </a:r>
            <a:r>
              <a:rPr lang="en-US" dirty="0" err="1"/>
              <a:t>экономических</a:t>
            </a:r>
            <a:r>
              <a:rPr lang="en-US" dirty="0"/>
              <a:t> </a:t>
            </a:r>
            <a:r>
              <a:rPr lang="en-US" dirty="0" err="1"/>
              <a:t>ресурсов</a:t>
            </a:r>
            <a:r>
              <a:rPr lang="en-US" dirty="0"/>
              <a:t> с </a:t>
            </a:r>
            <a:r>
              <a:rPr lang="en-US" dirty="0" err="1"/>
              <a:t>целью</a:t>
            </a:r>
            <a:r>
              <a:rPr lang="en-US" dirty="0"/>
              <a:t> </a:t>
            </a:r>
            <a:r>
              <a:rPr lang="en-US" dirty="0" err="1"/>
              <a:t>создания</a:t>
            </a:r>
            <a:r>
              <a:rPr lang="en-US" dirty="0"/>
              <a:t> и </a:t>
            </a:r>
            <a:r>
              <a:rPr lang="en-US" dirty="0" err="1"/>
              <a:t>получения</a:t>
            </a:r>
            <a:r>
              <a:rPr lang="en-US" dirty="0"/>
              <a:t> в </a:t>
            </a:r>
            <a:r>
              <a:rPr lang="en-US" dirty="0" err="1"/>
              <a:t>будущем</a:t>
            </a:r>
            <a:r>
              <a:rPr lang="en-US" dirty="0"/>
              <a:t> </a:t>
            </a:r>
            <a:r>
              <a:rPr lang="en-US" dirty="0" err="1"/>
              <a:t>чистой</a:t>
            </a:r>
            <a:r>
              <a:rPr lang="en-US" dirty="0"/>
              <a:t> </a:t>
            </a:r>
            <a:r>
              <a:rPr lang="en-US" dirty="0" err="1"/>
              <a:t>прибыли</a:t>
            </a:r>
            <a:r>
              <a:rPr lang="en-US" dirty="0"/>
              <a:t>, </a:t>
            </a:r>
            <a:r>
              <a:rPr lang="en-US" dirty="0" err="1"/>
              <a:t>превышающей</a:t>
            </a:r>
            <a:r>
              <a:rPr lang="en-US" dirty="0"/>
              <a:t> </a:t>
            </a:r>
            <a:r>
              <a:rPr lang="en-US" dirty="0" err="1"/>
              <a:t>общую</a:t>
            </a:r>
            <a:r>
              <a:rPr lang="en-US" dirty="0"/>
              <a:t> </a:t>
            </a:r>
            <a:r>
              <a:rPr lang="en-US" dirty="0" err="1"/>
              <a:t>начальную</a:t>
            </a:r>
            <a:r>
              <a:rPr lang="en-US" dirty="0"/>
              <a:t> </a:t>
            </a:r>
            <a:r>
              <a:rPr lang="en-US" dirty="0" err="1"/>
              <a:t>величину</a:t>
            </a:r>
            <a:r>
              <a:rPr lang="en-US" dirty="0"/>
              <a:t> </a:t>
            </a:r>
            <a:r>
              <a:rPr lang="en-US" dirty="0" err="1"/>
              <a:t>инвестиций</a:t>
            </a:r>
            <a:r>
              <a:rPr lang="en-US" dirty="0"/>
              <a:t> (</a:t>
            </a:r>
            <a:r>
              <a:rPr lang="en-US" dirty="0" err="1"/>
              <a:t>вложенного</a:t>
            </a:r>
            <a:r>
              <a:rPr lang="en-US" dirty="0"/>
              <a:t> </a:t>
            </a:r>
            <a:r>
              <a:rPr lang="en-US" dirty="0" err="1"/>
              <a:t>капитала</a:t>
            </a:r>
            <a:r>
              <a:rPr lang="en-US" dirty="0"/>
              <a:t>). </a:t>
            </a:r>
            <a:r>
              <a:rPr lang="en-US" dirty="0" err="1"/>
              <a:t>При</a:t>
            </a:r>
            <a:r>
              <a:rPr lang="en-US" dirty="0"/>
              <a:t> </a:t>
            </a:r>
            <a:r>
              <a:rPr lang="en-US" dirty="0" err="1"/>
              <a:t>этом</a:t>
            </a:r>
            <a:r>
              <a:rPr lang="en-US" dirty="0"/>
              <a:t> </a:t>
            </a:r>
            <a:r>
              <a:rPr lang="en-US" dirty="0" err="1"/>
              <a:t>прирост</a:t>
            </a:r>
            <a:r>
              <a:rPr lang="en-US" dirty="0"/>
              <a:t> </a:t>
            </a:r>
            <a:r>
              <a:rPr lang="en-US" dirty="0" err="1"/>
              <a:t>капитала</a:t>
            </a:r>
            <a:r>
              <a:rPr lang="en-US" dirty="0"/>
              <a:t> </a:t>
            </a:r>
            <a:r>
              <a:rPr lang="en-US" dirty="0" err="1"/>
              <a:t>должен</a:t>
            </a:r>
            <a:r>
              <a:rPr lang="en-US" dirty="0"/>
              <a:t> </a:t>
            </a:r>
            <a:r>
              <a:rPr lang="en-US" dirty="0" err="1"/>
              <a:t>быть</a:t>
            </a:r>
            <a:r>
              <a:rPr lang="en-US" dirty="0"/>
              <a:t> </a:t>
            </a:r>
            <a:r>
              <a:rPr lang="en-US" dirty="0" err="1"/>
              <a:t>достаточным</a:t>
            </a:r>
            <a:r>
              <a:rPr lang="en-US" dirty="0"/>
              <a:t>, </a:t>
            </a:r>
            <a:r>
              <a:rPr lang="en-US" dirty="0" err="1"/>
              <a:t>чтобы</a:t>
            </a:r>
            <a:r>
              <a:rPr lang="en-US" dirty="0"/>
              <a:t> </a:t>
            </a:r>
            <a:r>
              <a:rPr lang="en-US" dirty="0" err="1"/>
              <a:t>компенсировать</a:t>
            </a:r>
            <a:r>
              <a:rPr lang="en-US" dirty="0"/>
              <a:t> </a:t>
            </a:r>
            <a:r>
              <a:rPr lang="en-US" dirty="0" err="1"/>
              <a:t>инвестору</a:t>
            </a:r>
            <a:r>
              <a:rPr lang="en-US" dirty="0"/>
              <a:t> </a:t>
            </a:r>
            <a:r>
              <a:rPr lang="en-US" dirty="0" err="1"/>
              <a:t>отказ</a:t>
            </a:r>
            <a:r>
              <a:rPr lang="en-US" dirty="0"/>
              <a:t> </a:t>
            </a:r>
            <a:r>
              <a:rPr lang="en-US" dirty="0" err="1"/>
              <a:t>от</a:t>
            </a:r>
            <a:r>
              <a:rPr lang="en-US" dirty="0"/>
              <a:t> </a:t>
            </a:r>
            <a:r>
              <a:rPr lang="en-US" dirty="0" err="1"/>
              <a:t>использования</a:t>
            </a:r>
            <a:r>
              <a:rPr lang="en-US" dirty="0"/>
              <a:t> </a:t>
            </a:r>
            <a:r>
              <a:rPr lang="en-US" dirty="0" err="1"/>
              <a:t>имеющихся</a:t>
            </a:r>
            <a:r>
              <a:rPr lang="en-US" dirty="0"/>
              <a:t> </a:t>
            </a:r>
            <a:r>
              <a:rPr lang="en-US" dirty="0" err="1"/>
              <a:t>средств</a:t>
            </a:r>
            <a:r>
              <a:rPr lang="en-US" dirty="0"/>
              <a:t> </a:t>
            </a:r>
            <a:r>
              <a:rPr lang="en-US" dirty="0" err="1"/>
              <a:t>на</a:t>
            </a:r>
            <a:r>
              <a:rPr lang="en-US" dirty="0"/>
              <a:t> </a:t>
            </a:r>
            <a:r>
              <a:rPr lang="en-US" dirty="0" err="1"/>
              <a:t>потребление</a:t>
            </a:r>
            <a:r>
              <a:rPr lang="en-US" dirty="0"/>
              <a:t> в </a:t>
            </a:r>
            <a:r>
              <a:rPr lang="en-US" dirty="0" err="1"/>
              <a:t>текущем</a:t>
            </a:r>
            <a:r>
              <a:rPr lang="en-US" dirty="0"/>
              <a:t> </a:t>
            </a:r>
            <a:r>
              <a:rPr lang="en-US" dirty="0" err="1"/>
              <a:t>периоде</a:t>
            </a:r>
            <a:r>
              <a:rPr lang="en-US" dirty="0"/>
              <a:t>, </a:t>
            </a:r>
            <a:r>
              <a:rPr lang="en-US" dirty="0" err="1"/>
              <a:t>вознаградить</a:t>
            </a:r>
            <a:r>
              <a:rPr lang="en-US" dirty="0"/>
              <a:t> </a:t>
            </a:r>
            <a:r>
              <a:rPr lang="en-US" dirty="0" err="1"/>
              <a:t>его</a:t>
            </a:r>
            <a:r>
              <a:rPr lang="en-US" dirty="0"/>
              <a:t> </a:t>
            </a:r>
            <a:r>
              <a:rPr lang="en-US" dirty="0" err="1"/>
              <a:t>за</a:t>
            </a:r>
            <a:r>
              <a:rPr lang="en-US" dirty="0"/>
              <a:t> </a:t>
            </a:r>
            <a:r>
              <a:rPr lang="en-US" dirty="0" err="1"/>
              <a:t>риск</a:t>
            </a:r>
            <a:r>
              <a:rPr lang="en-US" dirty="0"/>
              <a:t> и </a:t>
            </a:r>
            <a:r>
              <a:rPr lang="en-US" dirty="0" err="1"/>
              <a:t>возместить</a:t>
            </a:r>
            <a:r>
              <a:rPr lang="en-US" dirty="0"/>
              <a:t> </a:t>
            </a:r>
            <a:r>
              <a:rPr lang="en-US" dirty="0" err="1"/>
              <a:t>потери</a:t>
            </a:r>
            <a:r>
              <a:rPr lang="en-US" dirty="0"/>
              <a:t> </a:t>
            </a:r>
            <a:r>
              <a:rPr lang="en-US" dirty="0" err="1"/>
              <a:t>от</a:t>
            </a:r>
            <a:r>
              <a:rPr lang="en-US" dirty="0"/>
              <a:t> </a:t>
            </a:r>
            <a:r>
              <a:rPr lang="en-US" dirty="0" err="1"/>
              <a:t>инфляции</a:t>
            </a:r>
            <a:r>
              <a:rPr lang="en-US" dirty="0"/>
              <a:t> в </a:t>
            </a:r>
            <a:r>
              <a:rPr lang="en-US" dirty="0" err="1"/>
              <a:t>предстоящем</a:t>
            </a:r>
            <a:r>
              <a:rPr lang="en-US" dirty="0"/>
              <a:t> </a:t>
            </a:r>
            <a:r>
              <a:rPr lang="en-US" dirty="0" err="1"/>
              <a:t>периоде</a:t>
            </a:r>
            <a:r>
              <a:rPr lang="en-US" dirty="0"/>
              <a:t>.</a:t>
            </a:r>
            <a:endParaRPr lang="ru-RU" b="1" dirty="0"/>
          </a:p>
          <a:p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3707" y="2374710"/>
            <a:ext cx="5363570" cy="357571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="" xmlns:p14="http://schemas.microsoft.com/office/powerpoint/2010/main" val="20764951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51379" y="624110"/>
            <a:ext cx="9853233" cy="754314"/>
          </a:xfrm>
        </p:spPr>
        <p:txBody>
          <a:bodyPr>
            <a:normAutofit fontScale="90000"/>
          </a:bodyPr>
          <a:lstStyle/>
          <a:p>
            <a:r>
              <a:rPr lang="ru-RU" sz="2400" dirty="0" smtClean="0">
                <a:solidFill>
                  <a:schemeClr val="accent1">
                    <a:lumMod val="75000"/>
                  </a:schemeClr>
                </a:solidFill>
              </a:rPr>
              <a:t>ТЕМА: </a:t>
            </a:r>
            <a:r>
              <a:rPr lang="ru-RU" sz="2400" dirty="0">
                <a:solidFill>
                  <a:schemeClr val="accent1">
                    <a:lumMod val="75000"/>
                  </a:schemeClr>
                </a:solidFill>
              </a:rPr>
              <a:t>Факторы, определяющие рыночную и инвестиционную стоимость объектов недвижимости</a:t>
            </a:r>
            <a:r>
              <a:rPr lang="ru-RU" b="1" dirty="0"/>
              <a:t/>
            </a:r>
            <a:br>
              <a:rPr lang="ru-RU" b="1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651378" y="1655928"/>
            <a:ext cx="9853233" cy="4867701"/>
          </a:xfrm>
        </p:spPr>
        <p:txBody>
          <a:bodyPr>
            <a:normAutofit/>
          </a:bodyPr>
          <a:lstStyle/>
          <a:p>
            <a:r>
              <a:rPr lang="ru-RU" dirty="0" smtClean="0"/>
              <a:t>Основные </a:t>
            </a:r>
            <a:r>
              <a:rPr lang="ru-RU" dirty="0"/>
              <a:t>группы факторов, которые определяют рыночную и инвестиционную стоимость объектов недвижимости</a:t>
            </a:r>
            <a:r>
              <a:rPr lang="ru-RU" dirty="0" smtClean="0"/>
              <a:t>:</a:t>
            </a:r>
          </a:p>
          <a:p>
            <a:pPr marL="0" indent="0">
              <a:buNone/>
            </a:pPr>
            <a:r>
              <a:rPr lang="ru-RU" dirty="0"/>
              <a:t> </a:t>
            </a:r>
            <a:r>
              <a:rPr lang="ru-RU" dirty="0" smtClean="0"/>
              <a:t>1. Социальные</a:t>
            </a:r>
            <a:r>
              <a:rPr lang="ru-RU" dirty="0"/>
              <a:t>;</a:t>
            </a:r>
            <a:r>
              <a:rPr lang="ru-RU" dirty="0" smtClean="0"/>
              <a:t> </a:t>
            </a:r>
          </a:p>
          <a:p>
            <a:pPr marL="0" indent="0">
              <a:buNone/>
            </a:pPr>
            <a:r>
              <a:rPr lang="ru-RU" dirty="0" smtClean="0"/>
              <a:t> 2. Экономические;</a:t>
            </a:r>
          </a:p>
          <a:p>
            <a:pPr marL="0" indent="0">
              <a:buNone/>
            </a:pPr>
            <a:r>
              <a:rPr lang="ru-RU" dirty="0" smtClean="0"/>
              <a:t> 3. Государственное </a:t>
            </a:r>
            <a:r>
              <a:rPr lang="ru-RU" dirty="0"/>
              <a:t>правовое </a:t>
            </a:r>
            <a:r>
              <a:rPr lang="ru-RU" dirty="0" smtClean="0"/>
              <a:t>регулирование:</a:t>
            </a:r>
          </a:p>
          <a:p>
            <a:pPr marL="0" indent="0">
              <a:buNone/>
            </a:pPr>
            <a:r>
              <a:rPr lang="ru-RU" dirty="0" smtClean="0"/>
              <a:t>     - </a:t>
            </a:r>
            <a:r>
              <a:rPr lang="ru-RU" dirty="0"/>
              <a:t>регулирование (ограничение) оборота недвижимости и способов землепользования;</a:t>
            </a:r>
            <a:endParaRPr lang="ru-RU" b="1" dirty="0"/>
          </a:p>
          <a:p>
            <a:pPr marL="0" indent="0">
              <a:buNone/>
            </a:pPr>
            <a:r>
              <a:rPr lang="ru-RU" dirty="0" smtClean="0"/>
              <a:t>     - </a:t>
            </a:r>
            <a:r>
              <a:rPr lang="ru-RU" dirty="0"/>
              <a:t>стоимость коммунальных услуг и общественного транспорта;</a:t>
            </a:r>
            <a:endParaRPr lang="ru-RU" b="1" dirty="0"/>
          </a:p>
          <a:p>
            <a:pPr marL="0" indent="0">
              <a:buNone/>
            </a:pPr>
            <a:r>
              <a:rPr lang="ru-RU" dirty="0" smtClean="0"/>
              <a:t>     - </a:t>
            </a:r>
            <a:r>
              <a:rPr lang="ru-RU" dirty="0"/>
              <a:t>политика налоговых органов;</a:t>
            </a:r>
            <a:endParaRPr lang="ru-RU" b="1" dirty="0"/>
          </a:p>
          <a:p>
            <a:pPr marL="0" indent="0">
              <a:buNone/>
            </a:pPr>
            <a:r>
              <a:rPr lang="ru-RU" b="1" dirty="0" smtClean="0"/>
              <a:t>     </a:t>
            </a:r>
            <a:r>
              <a:rPr lang="ru-RU" dirty="0" smtClean="0"/>
              <a:t>- </a:t>
            </a:r>
            <a:r>
              <a:rPr lang="ru-RU" dirty="0"/>
              <a:t>специальные правовые </a:t>
            </a:r>
            <a:r>
              <a:rPr lang="ru-RU" dirty="0" smtClean="0"/>
              <a:t>нормы. </a:t>
            </a:r>
          </a:p>
          <a:p>
            <a:pPr marL="0" indent="0">
              <a:buNone/>
            </a:pPr>
            <a:r>
              <a:rPr lang="ru-RU" dirty="0" smtClean="0"/>
              <a:t> 4. Экологические факторы.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13574407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65027" y="624110"/>
            <a:ext cx="9839585" cy="877144"/>
          </a:xfrm>
        </p:spPr>
        <p:txBody>
          <a:bodyPr>
            <a:normAutofit fontScale="90000"/>
          </a:bodyPr>
          <a:lstStyle/>
          <a:p>
            <a:r>
              <a:rPr lang="ru-RU" sz="2400" dirty="0" smtClean="0">
                <a:solidFill>
                  <a:schemeClr val="accent1">
                    <a:lumMod val="75000"/>
                  </a:schemeClr>
                </a:solidFill>
              </a:rPr>
              <a:t>ТЕМА: </a:t>
            </a:r>
            <a:r>
              <a:rPr lang="en-US" sz="2400" dirty="0" err="1">
                <a:solidFill>
                  <a:schemeClr val="accent1">
                    <a:lumMod val="75000"/>
                  </a:schemeClr>
                </a:solidFill>
              </a:rPr>
              <a:t>Основные</a:t>
            </a:r>
            <a:r>
              <a:rPr lang="en-US" sz="24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accent1">
                    <a:lumMod val="75000"/>
                  </a:schemeClr>
                </a:solidFill>
              </a:rPr>
              <a:t>принципы</a:t>
            </a:r>
            <a:r>
              <a:rPr lang="en-US" sz="24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accent1">
                    <a:lumMod val="75000"/>
                  </a:schemeClr>
                </a:solidFill>
              </a:rPr>
              <a:t>оценки</a:t>
            </a:r>
            <a:r>
              <a:rPr lang="en-US" sz="24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accent1">
                    <a:lumMod val="75000"/>
                  </a:schemeClr>
                </a:solidFill>
              </a:rPr>
              <a:t>стоимости</a:t>
            </a:r>
            <a:r>
              <a:rPr lang="en-US" sz="24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accent1">
                    <a:lumMod val="75000"/>
                  </a:schemeClr>
                </a:solidFill>
              </a:rPr>
              <a:t>недвижимости</a:t>
            </a:r>
            <a:r>
              <a:rPr lang="en-US" sz="24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accent1">
                    <a:lumMod val="75000"/>
                  </a:schemeClr>
                </a:solidFill>
              </a:rPr>
              <a:t>для</a:t>
            </a:r>
            <a:r>
              <a:rPr lang="en-US" sz="24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accent1">
                    <a:lumMod val="75000"/>
                  </a:schemeClr>
                </a:solidFill>
              </a:rPr>
              <a:t>целей</a:t>
            </a:r>
            <a:r>
              <a:rPr lang="en-US" sz="24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accent1">
                    <a:lumMod val="75000"/>
                  </a:schemeClr>
                </a:solidFill>
              </a:rPr>
              <a:t>инвестирования</a:t>
            </a:r>
            <a:r>
              <a:rPr lang="ru-RU" b="1" dirty="0"/>
              <a:t/>
            </a:r>
            <a:br>
              <a:rPr lang="ru-RU" b="1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542197" y="1501254"/>
            <a:ext cx="9962415" cy="5104262"/>
          </a:xfrm>
        </p:spPr>
        <p:txBody>
          <a:bodyPr>
            <a:normAutofit/>
          </a:bodyPr>
          <a:lstStyle/>
          <a:p>
            <a:r>
              <a:rPr lang="ru-RU" dirty="0"/>
              <a:t>В результате многолетней практики и теоретических исследований в области оценки недвижимости сформировались три группы принципов </a:t>
            </a:r>
            <a:r>
              <a:rPr lang="ru-RU" dirty="0" smtClean="0"/>
              <a:t>оценки:</a:t>
            </a:r>
          </a:p>
          <a:p>
            <a:pPr marL="0" indent="0">
              <a:buNone/>
            </a:pPr>
            <a:r>
              <a:rPr lang="ru-RU" dirty="0"/>
              <a:t> </a:t>
            </a:r>
            <a:r>
              <a:rPr lang="ru-RU" dirty="0" smtClean="0"/>
              <a:t>    1. Группа</a:t>
            </a:r>
            <a:r>
              <a:rPr lang="en-US" dirty="0" smtClean="0"/>
              <a:t> </a:t>
            </a:r>
            <a:r>
              <a:rPr lang="en-US" dirty="0" err="1"/>
              <a:t>принципов</a:t>
            </a:r>
            <a:r>
              <a:rPr lang="en-US" dirty="0"/>
              <a:t>, </a:t>
            </a:r>
            <a:r>
              <a:rPr lang="en-US" dirty="0" err="1"/>
              <a:t>связанных</a:t>
            </a:r>
            <a:r>
              <a:rPr lang="en-US" dirty="0"/>
              <a:t> с </a:t>
            </a:r>
            <a:r>
              <a:rPr lang="en-US" dirty="0" err="1"/>
              <a:t>представлениями</a:t>
            </a:r>
            <a:r>
              <a:rPr lang="en-US" dirty="0"/>
              <a:t> </a:t>
            </a:r>
            <a:r>
              <a:rPr lang="en-US" dirty="0" err="1"/>
              <a:t>собственника</a:t>
            </a:r>
            <a:r>
              <a:rPr lang="en-US" dirty="0"/>
              <a:t> </a:t>
            </a:r>
            <a:r>
              <a:rPr lang="en-US" dirty="0" err="1"/>
              <a:t>об</a:t>
            </a:r>
            <a:r>
              <a:rPr lang="en-US" dirty="0"/>
              <a:t> </a:t>
            </a:r>
            <a:r>
              <a:rPr lang="en-US" dirty="0" err="1" smtClean="0"/>
              <a:t>имуществе</a:t>
            </a:r>
            <a:endParaRPr lang="ru-RU" dirty="0"/>
          </a:p>
          <a:p>
            <a:pPr marL="0" indent="0">
              <a:buNone/>
            </a:pPr>
            <a:r>
              <a:rPr lang="ru-RU" dirty="0" smtClean="0"/>
              <a:t>          - </a:t>
            </a:r>
            <a:r>
              <a:rPr lang="en-US" dirty="0" err="1"/>
              <a:t>принцип</a:t>
            </a:r>
            <a:r>
              <a:rPr lang="en-US" dirty="0"/>
              <a:t> </a:t>
            </a:r>
            <a:r>
              <a:rPr lang="en-US" dirty="0" err="1"/>
              <a:t>полезности</a:t>
            </a:r>
            <a:r>
              <a:rPr lang="en-US" dirty="0"/>
              <a:t>;</a:t>
            </a:r>
            <a:endParaRPr lang="ru-RU" dirty="0"/>
          </a:p>
          <a:p>
            <a:pPr marL="0" indent="0">
              <a:buNone/>
            </a:pPr>
            <a:r>
              <a:rPr lang="ru-RU" dirty="0" smtClean="0"/>
              <a:t>          </a:t>
            </a:r>
            <a:r>
              <a:rPr lang="en-US" dirty="0" smtClean="0"/>
              <a:t>- </a:t>
            </a:r>
            <a:r>
              <a:rPr lang="en-US" dirty="0" err="1"/>
              <a:t>принцип</a:t>
            </a:r>
            <a:r>
              <a:rPr lang="en-US" dirty="0"/>
              <a:t> </a:t>
            </a:r>
            <a:r>
              <a:rPr lang="en-US" dirty="0" err="1"/>
              <a:t>замещения</a:t>
            </a:r>
            <a:r>
              <a:rPr lang="en-US" dirty="0"/>
              <a:t>;</a:t>
            </a:r>
            <a:endParaRPr lang="ru-RU" dirty="0"/>
          </a:p>
          <a:p>
            <a:pPr marL="0" indent="0">
              <a:buNone/>
            </a:pPr>
            <a:r>
              <a:rPr lang="ru-RU" dirty="0" smtClean="0"/>
              <a:t>          </a:t>
            </a:r>
            <a:r>
              <a:rPr lang="en-US" dirty="0" smtClean="0"/>
              <a:t>- </a:t>
            </a:r>
            <a:r>
              <a:rPr lang="en-US" dirty="0" err="1"/>
              <a:t>принцип</a:t>
            </a:r>
            <a:r>
              <a:rPr lang="en-US" dirty="0"/>
              <a:t> </a:t>
            </a:r>
            <a:r>
              <a:rPr lang="en-US" dirty="0" err="1"/>
              <a:t>ожидания</a:t>
            </a:r>
            <a:r>
              <a:rPr lang="en-US" dirty="0" smtClean="0"/>
              <a:t>.</a:t>
            </a:r>
            <a:endParaRPr lang="ru-RU" dirty="0" smtClean="0"/>
          </a:p>
          <a:p>
            <a:pPr marL="0" indent="0">
              <a:buNone/>
            </a:pPr>
            <a:r>
              <a:rPr lang="ru-RU" dirty="0"/>
              <a:t> </a:t>
            </a:r>
            <a:r>
              <a:rPr lang="ru-RU" dirty="0" smtClean="0"/>
              <a:t>     2. </a:t>
            </a:r>
            <a:r>
              <a:rPr lang="ru-RU" dirty="0"/>
              <a:t>П</a:t>
            </a:r>
            <a:r>
              <a:rPr lang="en-US" dirty="0" err="1" smtClean="0"/>
              <a:t>ринципы</a:t>
            </a:r>
            <a:r>
              <a:rPr lang="ru-RU" dirty="0" smtClean="0"/>
              <a:t>,</a:t>
            </a:r>
            <a:r>
              <a:rPr lang="en-US" dirty="0" smtClean="0"/>
              <a:t> </a:t>
            </a:r>
            <a:r>
              <a:rPr lang="en-US" dirty="0" err="1" smtClean="0"/>
              <a:t>котор</a:t>
            </a:r>
            <a:r>
              <a:rPr lang="ru-RU" dirty="0" err="1" smtClean="0"/>
              <a:t>ые</a:t>
            </a:r>
            <a:r>
              <a:rPr lang="en-US" dirty="0" smtClean="0"/>
              <a:t> </a:t>
            </a:r>
            <a:r>
              <a:rPr lang="en-US" dirty="0" err="1"/>
              <a:t>обусловлены</a:t>
            </a:r>
            <a:r>
              <a:rPr lang="en-US" dirty="0"/>
              <a:t> </a:t>
            </a:r>
            <a:r>
              <a:rPr lang="en-US" dirty="0" err="1"/>
              <a:t>эксплуатацией</a:t>
            </a:r>
            <a:r>
              <a:rPr lang="en-US" dirty="0"/>
              <a:t> </a:t>
            </a:r>
            <a:r>
              <a:rPr lang="en-US" dirty="0" err="1"/>
              <a:t>недвижимости</a:t>
            </a:r>
            <a:r>
              <a:rPr lang="en-US" dirty="0"/>
              <a:t> и </a:t>
            </a:r>
            <a:r>
              <a:rPr lang="en-US" dirty="0" err="1"/>
              <a:t>связаны</a:t>
            </a:r>
            <a:r>
              <a:rPr lang="en-US" dirty="0"/>
              <a:t> с </a:t>
            </a:r>
            <a:r>
              <a:rPr lang="en-US" dirty="0" err="1"/>
              <a:t>представлениями</a:t>
            </a:r>
            <a:r>
              <a:rPr lang="en-US" dirty="0"/>
              <a:t> </a:t>
            </a:r>
            <a:r>
              <a:rPr lang="en-US" dirty="0" err="1"/>
              <a:t>производителей</a:t>
            </a:r>
            <a:r>
              <a:rPr lang="en-US" dirty="0"/>
              <a:t> о </a:t>
            </a:r>
            <a:r>
              <a:rPr lang="en-US" dirty="0" err="1"/>
              <a:t>недвижимом</a:t>
            </a:r>
            <a:r>
              <a:rPr lang="en-US" dirty="0"/>
              <a:t> </a:t>
            </a:r>
            <a:r>
              <a:rPr lang="en-US" dirty="0" err="1" smtClean="0"/>
              <a:t>имуществе</a:t>
            </a:r>
            <a:r>
              <a:rPr lang="ru-RU" dirty="0" smtClean="0"/>
              <a:t>:</a:t>
            </a:r>
          </a:p>
          <a:p>
            <a:pPr marL="0" indent="0">
              <a:buNone/>
            </a:pPr>
            <a:r>
              <a:rPr lang="ru-RU" dirty="0"/>
              <a:t> </a:t>
            </a:r>
            <a:r>
              <a:rPr lang="ru-RU" dirty="0" smtClean="0"/>
              <a:t>          </a:t>
            </a:r>
            <a:r>
              <a:rPr lang="en-US" dirty="0"/>
              <a:t>- </a:t>
            </a:r>
            <a:r>
              <a:rPr lang="en-US" dirty="0" err="1"/>
              <a:t>принцип</a:t>
            </a:r>
            <a:r>
              <a:rPr lang="en-US" dirty="0"/>
              <a:t> </a:t>
            </a:r>
            <a:r>
              <a:rPr lang="en-US" dirty="0" err="1"/>
              <a:t>вклада</a:t>
            </a:r>
            <a:r>
              <a:rPr lang="en-US" dirty="0"/>
              <a:t>;</a:t>
            </a:r>
            <a:endParaRPr lang="ru-RU" dirty="0"/>
          </a:p>
          <a:p>
            <a:pPr marL="0" indent="0">
              <a:buNone/>
            </a:pPr>
            <a:r>
              <a:rPr lang="ru-RU" dirty="0" smtClean="0"/>
              <a:t>           </a:t>
            </a:r>
            <a:r>
              <a:rPr lang="en-US" dirty="0" smtClean="0"/>
              <a:t>- </a:t>
            </a:r>
            <a:r>
              <a:rPr lang="en-US" dirty="0" err="1"/>
              <a:t>принцип</a:t>
            </a:r>
            <a:r>
              <a:rPr lang="en-US" dirty="0"/>
              <a:t> </a:t>
            </a:r>
            <a:r>
              <a:rPr lang="en-US" dirty="0" err="1"/>
              <a:t>остаточной</a:t>
            </a:r>
            <a:r>
              <a:rPr lang="en-US" dirty="0"/>
              <a:t> </a:t>
            </a:r>
            <a:r>
              <a:rPr lang="en-US" dirty="0" err="1"/>
              <a:t>продуктивности</a:t>
            </a:r>
            <a:r>
              <a:rPr lang="en-US" dirty="0"/>
              <a:t> </a:t>
            </a:r>
            <a:r>
              <a:rPr lang="en-US" dirty="0" err="1"/>
              <a:t>земельного</a:t>
            </a:r>
            <a:r>
              <a:rPr lang="en-US" dirty="0"/>
              <a:t> </a:t>
            </a:r>
            <a:r>
              <a:rPr lang="en-US" dirty="0" err="1"/>
              <a:t>участка</a:t>
            </a:r>
            <a:r>
              <a:rPr lang="en-US" dirty="0"/>
              <a:t>;</a:t>
            </a:r>
            <a:endParaRPr lang="ru-RU" dirty="0"/>
          </a:p>
          <a:p>
            <a:pPr marL="0" indent="0">
              <a:buNone/>
            </a:pPr>
            <a:r>
              <a:rPr lang="ru-RU" dirty="0" smtClean="0"/>
              <a:t>           </a:t>
            </a:r>
            <a:r>
              <a:rPr lang="en-US" dirty="0" smtClean="0"/>
              <a:t>- </a:t>
            </a:r>
            <a:r>
              <a:rPr lang="en-US" dirty="0" err="1"/>
              <a:t>принцип</a:t>
            </a:r>
            <a:r>
              <a:rPr lang="en-US" dirty="0"/>
              <a:t> </a:t>
            </a:r>
            <a:r>
              <a:rPr lang="en-US" dirty="0" err="1"/>
              <a:t>равновесия</a:t>
            </a:r>
            <a:r>
              <a:rPr lang="en-US" dirty="0"/>
              <a:t>;</a:t>
            </a:r>
            <a:endParaRPr lang="ru-RU" dirty="0"/>
          </a:p>
          <a:p>
            <a:pPr marL="0" indent="0">
              <a:buNone/>
            </a:pPr>
            <a:r>
              <a:rPr lang="ru-RU" dirty="0"/>
              <a:t> </a:t>
            </a:r>
            <a:r>
              <a:rPr lang="ru-RU" dirty="0" smtClean="0"/>
              <a:t>          </a:t>
            </a:r>
            <a:r>
              <a:rPr lang="en-US" dirty="0" smtClean="0"/>
              <a:t>- </a:t>
            </a:r>
            <a:r>
              <a:rPr lang="en-US" dirty="0" err="1"/>
              <a:t>принцип</a:t>
            </a:r>
            <a:r>
              <a:rPr lang="en-US" dirty="0"/>
              <a:t> </a:t>
            </a:r>
            <a:r>
              <a:rPr lang="en-US" dirty="0" err="1"/>
              <a:t>возрастающей</a:t>
            </a:r>
            <a:r>
              <a:rPr lang="en-US" dirty="0"/>
              <a:t> </a:t>
            </a:r>
            <a:r>
              <a:rPr lang="en-US" dirty="0" err="1"/>
              <a:t>или</a:t>
            </a:r>
            <a:r>
              <a:rPr lang="en-US" dirty="0"/>
              <a:t> </a:t>
            </a:r>
            <a:r>
              <a:rPr lang="en-US" dirty="0" err="1"/>
              <a:t>уменьшающейся</a:t>
            </a:r>
            <a:r>
              <a:rPr lang="en-US" dirty="0"/>
              <a:t> </a:t>
            </a:r>
            <a:r>
              <a:rPr lang="en-US" dirty="0" err="1"/>
              <a:t>отдачи</a:t>
            </a:r>
            <a:r>
              <a:rPr lang="en-US" dirty="0"/>
              <a:t> (</a:t>
            </a:r>
            <a:r>
              <a:rPr lang="en-US" dirty="0" err="1"/>
              <a:t>принцип</a:t>
            </a:r>
            <a:r>
              <a:rPr lang="en-US" dirty="0"/>
              <a:t> </a:t>
            </a:r>
            <a:r>
              <a:rPr lang="en-US" dirty="0" err="1"/>
              <a:t>предельной</a:t>
            </a:r>
            <a:r>
              <a:rPr lang="en-US" dirty="0"/>
              <a:t> </a:t>
            </a:r>
            <a:r>
              <a:rPr lang="en-US" dirty="0" err="1"/>
              <a:t>доходности</a:t>
            </a:r>
            <a:r>
              <a:rPr lang="en-US" dirty="0" smtClean="0"/>
              <a:t>);</a:t>
            </a:r>
            <a:endParaRPr lang="ru-RU" dirty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31198076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514902" y="864357"/>
            <a:ext cx="10072047" cy="5591033"/>
          </a:xfrm>
        </p:spPr>
        <p:txBody>
          <a:bodyPr/>
          <a:lstStyle/>
          <a:p>
            <a:pPr marL="0" indent="0">
              <a:buNone/>
            </a:pPr>
            <a:r>
              <a:rPr lang="ru-RU" dirty="0" smtClean="0"/>
              <a:t> 3. П</a:t>
            </a:r>
            <a:r>
              <a:rPr lang="en-US" dirty="0" err="1" smtClean="0"/>
              <a:t>ринципы</a:t>
            </a:r>
            <a:r>
              <a:rPr lang="en-US" dirty="0"/>
              <a:t>, </a:t>
            </a:r>
            <a:r>
              <a:rPr lang="en-US" dirty="0" err="1"/>
              <a:t>обусловленные</a:t>
            </a:r>
            <a:r>
              <a:rPr lang="en-US" dirty="0"/>
              <a:t> </a:t>
            </a:r>
            <a:r>
              <a:rPr lang="en-US" dirty="0" err="1"/>
              <a:t>рыночной</a:t>
            </a:r>
            <a:r>
              <a:rPr lang="en-US" dirty="0"/>
              <a:t> </a:t>
            </a:r>
            <a:r>
              <a:rPr lang="en-US" dirty="0" err="1" smtClean="0"/>
              <a:t>средой</a:t>
            </a:r>
            <a:r>
              <a:rPr lang="en-US" dirty="0" smtClean="0"/>
              <a:t>:</a:t>
            </a:r>
            <a:endParaRPr lang="ru-RU" dirty="0"/>
          </a:p>
          <a:p>
            <a:pPr marL="0" indent="0">
              <a:buNone/>
            </a:pPr>
            <a:r>
              <a:rPr lang="ru-RU" dirty="0" smtClean="0"/>
              <a:t>      </a:t>
            </a:r>
            <a:r>
              <a:rPr lang="en-US" dirty="0" smtClean="0"/>
              <a:t>- </a:t>
            </a:r>
            <a:r>
              <a:rPr lang="en-US" dirty="0" err="1"/>
              <a:t>принцип</a:t>
            </a:r>
            <a:r>
              <a:rPr lang="en-US" dirty="0"/>
              <a:t> </a:t>
            </a:r>
            <a:r>
              <a:rPr lang="en-US" dirty="0" err="1"/>
              <a:t>спроса</a:t>
            </a:r>
            <a:r>
              <a:rPr lang="en-US" dirty="0"/>
              <a:t> и </a:t>
            </a:r>
            <a:r>
              <a:rPr lang="en-US" dirty="0" err="1"/>
              <a:t>предложения</a:t>
            </a:r>
            <a:r>
              <a:rPr lang="en-US" dirty="0"/>
              <a:t>;</a:t>
            </a:r>
            <a:endParaRPr lang="ru-RU" dirty="0"/>
          </a:p>
          <a:p>
            <a:pPr marL="0" indent="0">
              <a:buNone/>
            </a:pPr>
            <a:r>
              <a:rPr lang="ru-RU" dirty="0" smtClean="0"/>
              <a:t>      </a:t>
            </a:r>
            <a:r>
              <a:rPr lang="en-US" dirty="0" smtClean="0"/>
              <a:t>- </a:t>
            </a:r>
            <a:r>
              <a:rPr lang="en-US" dirty="0" err="1"/>
              <a:t>принцип</a:t>
            </a:r>
            <a:r>
              <a:rPr lang="en-US" dirty="0"/>
              <a:t> </a:t>
            </a:r>
            <a:r>
              <a:rPr lang="en-US" dirty="0" err="1"/>
              <a:t>соответствия</a:t>
            </a:r>
            <a:r>
              <a:rPr lang="en-US" dirty="0"/>
              <a:t>;</a:t>
            </a:r>
            <a:endParaRPr lang="ru-RU" dirty="0"/>
          </a:p>
          <a:p>
            <a:pPr marL="0" indent="0">
              <a:buNone/>
            </a:pPr>
            <a:r>
              <a:rPr lang="ru-RU" dirty="0" smtClean="0"/>
              <a:t>      </a:t>
            </a:r>
            <a:r>
              <a:rPr lang="en-US" dirty="0" smtClean="0"/>
              <a:t>- </a:t>
            </a:r>
            <a:r>
              <a:rPr lang="en-US" dirty="0" err="1"/>
              <a:t>принцип</a:t>
            </a:r>
            <a:r>
              <a:rPr lang="en-US" dirty="0"/>
              <a:t> </a:t>
            </a:r>
            <a:r>
              <a:rPr lang="en-US" dirty="0" err="1"/>
              <a:t>конкуренции</a:t>
            </a:r>
            <a:r>
              <a:rPr lang="en-US" dirty="0"/>
              <a:t>;</a:t>
            </a:r>
            <a:endParaRPr lang="ru-RU" dirty="0"/>
          </a:p>
          <a:p>
            <a:pPr marL="0" indent="0">
              <a:buNone/>
            </a:pPr>
            <a:r>
              <a:rPr lang="ru-RU" dirty="0" smtClean="0"/>
              <a:t>      </a:t>
            </a:r>
            <a:r>
              <a:rPr lang="en-US" dirty="0" smtClean="0"/>
              <a:t>- </a:t>
            </a:r>
            <a:r>
              <a:rPr lang="en-US" dirty="0" err="1"/>
              <a:t>принцип</a:t>
            </a:r>
            <a:r>
              <a:rPr lang="en-US" dirty="0"/>
              <a:t> </a:t>
            </a:r>
            <a:r>
              <a:rPr lang="en-US" dirty="0" err="1"/>
              <a:t>изменения</a:t>
            </a:r>
            <a:r>
              <a:rPr lang="en-US" dirty="0"/>
              <a:t>.</a:t>
            </a:r>
            <a:endParaRPr lang="ru-RU" dirty="0"/>
          </a:p>
          <a:p>
            <a:r>
              <a:rPr lang="en-US" dirty="0" err="1"/>
              <a:t>При</a:t>
            </a:r>
            <a:r>
              <a:rPr lang="en-US" dirty="0"/>
              <a:t> </a:t>
            </a:r>
            <a:r>
              <a:rPr lang="en-US" dirty="0" err="1"/>
              <a:t>определении</a:t>
            </a:r>
            <a:r>
              <a:rPr lang="en-US" dirty="0"/>
              <a:t> </a:t>
            </a:r>
            <a:r>
              <a:rPr lang="en-US" dirty="0" err="1"/>
              <a:t>наилучшего</a:t>
            </a:r>
            <a:r>
              <a:rPr lang="en-US" dirty="0"/>
              <a:t> (</a:t>
            </a:r>
            <a:r>
              <a:rPr lang="en-US" dirty="0" err="1"/>
              <a:t>наиболее</a:t>
            </a:r>
            <a:r>
              <a:rPr lang="en-US" dirty="0"/>
              <a:t> </a:t>
            </a:r>
            <a:r>
              <a:rPr lang="en-US" dirty="0" err="1"/>
              <a:t>эффективного</a:t>
            </a:r>
            <a:r>
              <a:rPr lang="en-US" dirty="0"/>
              <a:t>) </a:t>
            </a:r>
            <a:r>
              <a:rPr lang="en-US" dirty="0" err="1"/>
              <a:t>использования</a:t>
            </a:r>
            <a:r>
              <a:rPr lang="en-US" dirty="0"/>
              <a:t> </a:t>
            </a:r>
            <a:r>
              <a:rPr lang="en-US" dirty="0" err="1"/>
              <a:t>объекта</a:t>
            </a:r>
            <a:r>
              <a:rPr lang="en-US" dirty="0"/>
              <a:t> </a:t>
            </a:r>
            <a:r>
              <a:rPr lang="en-US" dirty="0" err="1"/>
              <a:t>принимают</a:t>
            </a:r>
            <a:r>
              <a:rPr lang="en-US" dirty="0"/>
              <a:t> </a:t>
            </a:r>
            <a:r>
              <a:rPr lang="en-US" dirty="0" err="1"/>
              <a:t>во</a:t>
            </a:r>
            <a:r>
              <a:rPr lang="en-US" dirty="0"/>
              <a:t> </a:t>
            </a:r>
            <a:r>
              <a:rPr lang="en-US" dirty="0" err="1"/>
              <a:t>внимание</a:t>
            </a:r>
            <a:r>
              <a:rPr lang="en-US" dirty="0"/>
              <a:t> </a:t>
            </a:r>
            <a:r>
              <a:rPr lang="en-US" dirty="0" err="1"/>
              <a:t>следующее</a:t>
            </a:r>
            <a:r>
              <a:rPr lang="en-US" dirty="0"/>
              <a:t>:</a:t>
            </a:r>
            <a:endParaRPr lang="ru-RU" dirty="0"/>
          </a:p>
          <a:p>
            <a:pPr marL="0" indent="0">
              <a:buNone/>
            </a:pPr>
            <a:r>
              <a:rPr lang="ru-RU" dirty="0" smtClean="0"/>
              <a:t>      </a:t>
            </a:r>
            <a:r>
              <a:rPr lang="en-US" dirty="0" smtClean="0"/>
              <a:t>- </a:t>
            </a:r>
            <a:r>
              <a:rPr lang="en-US" dirty="0" err="1"/>
              <a:t>рыночные</a:t>
            </a:r>
            <a:r>
              <a:rPr lang="en-US" dirty="0"/>
              <a:t> </a:t>
            </a:r>
            <a:r>
              <a:rPr lang="en-US" dirty="0" err="1"/>
              <a:t>условия</a:t>
            </a:r>
            <a:r>
              <a:rPr lang="en-US" dirty="0"/>
              <a:t> (</a:t>
            </a:r>
            <a:r>
              <a:rPr lang="en-US" dirty="0" err="1"/>
              <a:t>прежде</a:t>
            </a:r>
            <a:r>
              <a:rPr lang="en-US" dirty="0"/>
              <a:t> </a:t>
            </a:r>
            <a:r>
              <a:rPr lang="en-US" dirty="0" err="1"/>
              <a:t>всего</a:t>
            </a:r>
            <a:r>
              <a:rPr lang="en-US" dirty="0"/>
              <a:t> </a:t>
            </a:r>
            <a:r>
              <a:rPr lang="en-US" dirty="0" err="1"/>
              <a:t>преобладающие</a:t>
            </a:r>
            <a:r>
              <a:rPr lang="en-US" dirty="0"/>
              <a:t> </a:t>
            </a:r>
            <a:r>
              <a:rPr lang="en-US" dirty="0" err="1"/>
              <a:t>способы</a:t>
            </a:r>
            <a:r>
              <a:rPr lang="en-US" dirty="0"/>
              <a:t> </a:t>
            </a:r>
            <a:r>
              <a:rPr lang="en-US" dirty="0" err="1"/>
              <a:t>землепользования</a:t>
            </a:r>
            <a:r>
              <a:rPr lang="en-US" dirty="0"/>
              <a:t> в </a:t>
            </a:r>
            <a:r>
              <a:rPr lang="en-US" dirty="0" err="1"/>
              <a:t>окрестностях</a:t>
            </a:r>
            <a:r>
              <a:rPr lang="en-US" dirty="0"/>
              <a:t> </a:t>
            </a:r>
            <a:r>
              <a:rPr lang="en-US" dirty="0" err="1"/>
              <a:t>оцениваемой</a:t>
            </a:r>
            <a:r>
              <a:rPr lang="en-US" dirty="0"/>
              <a:t> </a:t>
            </a:r>
            <a:r>
              <a:rPr lang="en-US" dirty="0" err="1"/>
              <a:t>недвижимости</a:t>
            </a:r>
            <a:r>
              <a:rPr lang="en-US" dirty="0"/>
              <a:t>);</a:t>
            </a:r>
            <a:endParaRPr lang="ru-RU" dirty="0"/>
          </a:p>
          <a:p>
            <a:pPr marL="0" indent="0">
              <a:buNone/>
            </a:pPr>
            <a:r>
              <a:rPr lang="ru-RU" dirty="0" smtClean="0"/>
              <a:t>      </a:t>
            </a:r>
            <a:r>
              <a:rPr lang="en-US" dirty="0" smtClean="0"/>
              <a:t>- </a:t>
            </a:r>
            <a:r>
              <a:rPr lang="en-US" dirty="0" err="1"/>
              <a:t>существующие</a:t>
            </a:r>
            <a:r>
              <a:rPr lang="en-US" dirty="0"/>
              <a:t> </a:t>
            </a:r>
            <a:r>
              <a:rPr lang="en-US" dirty="0" err="1"/>
              <a:t>нормы</a:t>
            </a:r>
            <a:r>
              <a:rPr lang="en-US" dirty="0"/>
              <a:t> </a:t>
            </a:r>
            <a:r>
              <a:rPr lang="en-US" dirty="0" err="1"/>
              <a:t>зонирования</a:t>
            </a:r>
            <a:r>
              <a:rPr lang="en-US" dirty="0"/>
              <a:t>;</a:t>
            </a:r>
            <a:endParaRPr lang="ru-RU" dirty="0"/>
          </a:p>
          <a:p>
            <a:pPr marL="0" indent="0">
              <a:buNone/>
            </a:pPr>
            <a:r>
              <a:rPr lang="ru-RU" dirty="0" smtClean="0"/>
              <a:t>      </a:t>
            </a:r>
            <a:r>
              <a:rPr lang="en-US" dirty="0" smtClean="0"/>
              <a:t>- </a:t>
            </a:r>
            <a:r>
              <a:rPr lang="en-US" dirty="0" err="1"/>
              <a:t>ожидаемые</a:t>
            </a:r>
            <a:r>
              <a:rPr lang="en-US" dirty="0"/>
              <a:t> </a:t>
            </a:r>
            <a:r>
              <a:rPr lang="en-US" dirty="0" err="1"/>
              <a:t>изменения</a:t>
            </a:r>
            <a:r>
              <a:rPr lang="en-US" dirty="0"/>
              <a:t> </a:t>
            </a:r>
            <a:r>
              <a:rPr lang="en-US" dirty="0" err="1"/>
              <a:t>на</a:t>
            </a:r>
            <a:r>
              <a:rPr lang="en-US" dirty="0"/>
              <a:t> </a:t>
            </a:r>
            <a:r>
              <a:rPr lang="en-US" dirty="0" err="1"/>
              <a:t>рынке</a:t>
            </a:r>
            <a:r>
              <a:rPr lang="en-US" dirty="0"/>
              <a:t> </a:t>
            </a:r>
            <a:r>
              <a:rPr lang="en-US" dirty="0" err="1"/>
              <a:t>недвижимости</a:t>
            </a:r>
            <a:r>
              <a:rPr lang="en-US" dirty="0"/>
              <a:t>;</a:t>
            </a:r>
            <a:endParaRPr lang="ru-RU" dirty="0"/>
          </a:p>
          <a:p>
            <a:pPr marL="0" indent="0">
              <a:buNone/>
            </a:pPr>
            <a:r>
              <a:rPr lang="ru-RU" dirty="0" smtClean="0"/>
              <a:t>      </a:t>
            </a:r>
            <a:r>
              <a:rPr lang="en-US" dirty="0" smtClean="0"/>
              <a:t>- </a:t>
            </a:r>
            <a:r>
              <a:rPr lang="en-US" dirty="0" err="1"/>
              <a:t>текущий</a:t>
            </a:r>
            <a:r>
              <a:rPr lang="en-US" dirty="0"/>
              <a:t> </a:t>
            </a:r>
            <a:r>
              <a:rPr lang="en-US" dirty="0" err="1"/>
              <a:t>способ</a:t>
            </a:r>
            <a:r>
              <a:rPr lang="en-US" dirty="0"/>
              <a:t> </a:t>
            </a:r>
            <a:r>
              <a:rPr lang="en-US" dirty="0" err="1"/>
              <a:t>использования</a:t>
            </a:r>
            <a:r>
              <a:rPr lang="en-US" dirty="0"/>
              <a:t> </a:t>
            </a:r>
            <a:r>
              <a:rPr lang="en-US" dirty="0" err="1"/>
              <a:t>недвижимого</a:t>
            </a:r>
            <a:r>
              <a:rPr lang="en-US" dirty="0"/>
              <a:t> </a:t>
            </a:r>
            <a:r>
              <a:rPr lang="en-US" dirty="0" err="1"/>
              <a:t>имущества</a:t>
            </a:r>
            <a:r>
              <a:rPr lang="en-US" dirty="0"/>
              <a:t>. </a:t>
            </a: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20467451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51379" y="774235"/>
            <a:ext cx="9853233" cy="495006"/>
          </a:xfrm>
        </p:spPr>
        <p:txBody>
          <a:bodyPr>
            <a:normAutofit fontScale="90000"/>
          </a:bodyPr>
          <a:lstStyle/>
          <a:p>
            <a:r>
              <a:rPr lang="ru-RU" sz="2200" dirty="0" smtClean="0">
                <a:solidFill>
                  <a:schemeClr val="accent1">
                    <a:lumMod val="75000"/>
                  </a:schemeClr>
                </a:solidFill>
              </a:rPr>
              <a:t>ТЕМА: </a:t>
            </a:r>
            <a:r>
              <a:rPr lang="ru-RU" sz="2200" dirty="0">
                <a:solidFill>
                  <a:schemeClr val="accent1">
                    <a:lumMod val="75000"/>
                  </a:schemeClr>
                </a:solidFill>
              </a:rPr>
              <a:t>Процесс оценки стоимости недвижимости</a:t>
            </a:r>
            <a:r>
              <a:rPr lang="ru-RU" b="1" dirty="0"/>
              <a:t/>
            </a:r>
            <a:br>
              <a:rPr lang="ru-RU" b="1" dirty="0"/>
            </a:b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651378" y="1269240"/>
            <a:ext cx="9853233" cy="5268037"/>
          </a:xfrm>
        </p:spPr>
        <p:txBody>
          <a:bodyPr/>
          <a:lstStyle/>
          <a:p>
            <a:r>
              <a:rPr lang="en-US" dirty="0" err="1" smtClean="0"/>
              <a:t>Процесс</a:t>
            </a:r>
            <a:r>
              <a:rPr lang="en-US" dirty="0" smtClean="0"/>
              <a:t> </a:t>
            </a:r>
            <a:r>
              <a:rPr lang="en-US" dirty="0" err="1"/>
              <a:t>оценки</a:t>
            </a:r>
            <a:r>
              <a:rPr lang="en-US" dirty="0"/>
              <a:t> </a:t>
            </a:r>
            <a:r>
              <a:rPr lang="en-US" dirty="0" err="1"/>
              <a:t>стоимости</a:t>
            </a:r>
            <a:r>
              <a:rPr lang="en-US" dirty="0"/>
              <a:t> </a:t>
            </a:r>
            <a:r>
              <a:rPr lang="en-US" dirty="0" err="1"/>
              <a:t>объекта</a:t>
            </a:r>
            <a:r>
              <a:rPr lang="en-US" dirty="0"/>
              <a:t> </a:t>
            </a:r>
            <a:r>
              <a:rPr lang="en-US" dirty="0" err="1"/>
              <a:t>недвижимости</a:t>
            </a:r>
            <a:r>
              <a:rPr lang="en-US" dirty="0"/>
              <a:t> - </a:t>
            </a:r>
            <a:r>
              <a:rPr lang="en-US" dirty="0" err="1"/>
              <a:t>последовательность</a:t>
            </a:r>
            <a:r>
              <a:rPr lang="en-US" dirty="0"/>
              <a:t> </a:t>
            </a:r>
            <a:r>
              <a:rPr lang="en-US" dirty="0" err="1"/>
              <a:t>действий</a:t>
            </a:r>
            <a:r>
              <a:rPr lang="en-US" dirty="0"/>
              <a:t>, </a:t>
            </a:r>
            <a:r>
              <a:rPr lang="en-US" dirty="0" err="1"/>
              <a:t>выполняемых</a:t>
            </a:r>
            <a:r>
              <a:rPr lang="en-US" dirty="0"/>
              <a:t> </a:t>
            </a:r>
            <a:r>
              <a:rPr lang="en-US" dirty="0" err="1"/>
              <a:t>оценщиком</a:t>
            </a:r>
            <a:r>
              <a:rPr lang="en-US" dirty="0"/>
              <a:t> в </a:t>
            </a:r>
            <a:r>
              <a:rPr lang="en-US" dirty="0" err="1"/>
              <a:t>ходе</a:t>
            </a:r>
            <a:r>
              <a:rPr lang="en-US" dirty="0"/>
              <a:t> </a:t>
            </a:r>
            <a:r>
              <a:rPr lang="en-US" dirty="0" err="1"/>
              <a:t>определения</a:t>
            </a:r>
            <a:r>
              <a:rPr lang="en-US" dirty="0"/>
              <a:t> </a:t>
            </a:r>
            <a:r>
              <a:rPr lang="en-US" dirty="0" err="1"/>
              <a:t>стоимости</a:t>
            </a:r>
            <a:r>
              <a:rPr lang="en-US" dirty="0"/>
              <a:t>. В </a:t>
            </a:r>
            <a:r>
              <a:rPr lang="en-US" dirty="0" err="1"/>
              <a:t>начале</a:t>
            </a:r>
            <a:r>
              <a:rPr lang="en-US" dirty="0"/>
              <a:t> </a:t>
            </a:r>
            <a:r>
              <a:rPr lang="en-US" dirty="0" err="1"/>
              <a:t>процесса</a:t>
            </a:r>
            <a:r>
              <a:rPr lang="en-US" dirty="0"/>
              <a:t> </a:t>
            </a:r>
            <a:r>
              <a:rPr lang="en-US" dirty="0" err="1"/>
              <a:t>оценки</a:t>
            </a:r>
            <a:r>
              <a:rPr lang="en-US" dirty="0"/>
              <a:t> </a:t>
            </a:r>
            <a:r>
              <a:rPr lang="en-US" dirty="0" err="1"/>
              <a:t>необходимы</a:t>
            </a:r>
            <a:r>
              <a:rPr lang="en-US" dirty="0"/>
              <a:t> </a:t>
            </a:r>
            <a:r>
              <a:rPr lang="en-US" dirty="0" err="1"/>
              <a:t>сбор</a:t>
            </a:r>
            <a:r>
              <a:rPr lang="en-US" dirty="0"/>
              <a:t> и </a:t>
            </a:r>
            <a:r>
              <a:rPr lang="en-US" dirty="0" err="1"/>
              <a:t>обработка</a:t>
            </a:r>
            <a:r>
              <a:rPr lang="en-US" dirty="0"/>
              <a:t> </a:t>
            </a:r>
            <a:r>
              <a:rPr lang="en-US" dirty="0" err="1"/>
              <a:t>информации</a:t>
            </a:r>
            <a:r>
              <a:rPr lang="en-US" dirty="0"/>
              <a:t>, </a:t>
            </a:r>
            <a:r>
              <a:rPr lang="en-US" dirty="0" err="1"/>
              <a:t>касающейся</a:t>
            </a:r>
            <a:r>
              <a:rPr lang="en-US" dirty="0"/>
              <a:t> </a:t>
            </a:r>
            <a:r>
              <a:rPr lang="en-US" dirty="0" err="1"/>
              <a:t>не</a:t>
            </a:r>
            <a:r>
              <a:rPr lang="en-US" dirty="0"/>
              <a:t> </a:t>
            </a:r>
            <a:r>
              <a:rPr lang="en-US" dirty="0" err="1"/>
              <a:t>только</a:t>
            </a:r>
            <a:r>
              <a:rPr lang="en-US" dirty="0"/>
              <a:t> </a:t>
            </a:r>
            <a:r>
              <a:rPr lang="en-US" dirty="0" err="1"/>
              <a:t>самого</a:t>
            </a:r>
            <a:r>
              <a:rPr lang="en-US" dirty="0"/>
              <a:t> </a:t>
            </a:r>
            <a:r>
              <a:rPr lang="en-US" dirty="0" err="1"/>
              <a:t>оцениваемого</a:t>
            </a:r>
            <a:r>
              <a:rPr lang="en-US" dirty="0"/>
              <a:t> </a:t>
            </a:r>
            <a:r>
              <a:rPr lang="en-US" dirty="0" err="1"/>
              <a:t>объекта</a:t>
            </a:r>
            <a:r>
              <a:rPr lang="en-US" dirty="0"/>
              <a:t>, </a:t>
            </a:r>
            <a:r>
              <a:rPr lang="en-US" dirty="0" err="1"/>
              <a:t>но</a:t>
            </a:r>
            <a:r>
              <a:rPr lang="en-US" dirty="0"/>
              <a:t> и </a:t>
            </a:r>
            <a:r>
              <a:rPr lang="en-US" dirty="0" err="1"/>
              <a:t>его</a:t>
            </a:r>
            <a:r>
              <a:rPr lang="en-US" dirty="0"/>
              <a:t> </a:t>
            </a:r>
            <a:r>
              <a:rPr lang="en-US" dirty="0" err="1"/>
              <a:t>ближайшего</a:t>
            </a:r>
            <a:r>
              <a:rPr lang="en-US" dirty="0"/>
              <a:t> </a:t>
            </a:r>
            <a:r>
              <a:rPr lang="en-US" dirty="0" err="1"/>
              <a:t>окружения</a:t>
            </a:r>
            <a:r>
              <a:rPr lang="en-US" dirty="0"/>
              <a:t> с </a:t>
            </a:r>
            <a:r>
              <a:rPr lang="en-US" dirty="0" err="1"/>
              <a:t>учетом</a:t>
            </a:r>
            <a:r>
              <a:rPr lang="en-US" dirty="0"/>
              <a:t> </a:t>
            </a:r>
            <a:r>
              <a:rPr lang="en-US" dirty="0" err="1"/>
              <a:t>всех</a:t>
            </a:r>
            <a:r>
              <a:rPr lang="en-US" dirty="0"/>
              <a:t> </a:t>
            </a:r>
            <a:r>
              <a:rPr lang="en-US" dirty="0" err="1"/>
              <a:t>факторов</a:t>
            </a:r>
            <a:r>
              <a:rPr lang="en-US" dirty="0"/>
              <a:t>, </a:t>
            </a:r>
            <a:r>
              <a:rPr lang="en-US" dirty="0" err="1"/>
              <a:t>влияющих</a:t>
            </a:r>
            <a:r>
              <a:rPr lang="en-US" dirty="0"/>
              <a:t> </a:t>
            </a:r>
            <a:r>
              <a:rPr lang="en-US" dirty="0" err="1"/>
              <a:t>на</a:t>
            </a:r>
            <a:r>
              <a:rPr lang="en-US" dirty="0"/>
              <a:t> </a:t>
            </a:r>
            <a:r>
              <a:rPr lang="en-US" dirty="0" err="1"/>
              <a:t>оценочную</a:t>
            </a:r>
            <a:r>
              <a:rPr lang="en-US" dirty="0"/>
              <a:t> </a:t>
            </a:r>
            <a:r>
              <a:rPr lang="en-US" dirty="0" err="1"/>
              <a:t>стоимость</a:t>
            </a:r>
            <a:r>
              <a:rPr lang="en-US" dirty="0"/>
              <a:t> </a:t>
            </a:r>
            <a:r>
              <a:rPr lang="en-US" dirty="0" err="1"/>
              <a:t>объекта</a:t>
            </a:r>
            <a:r>
              <a:rPr lang="en-US" dirty="0"/>
              <a:t> </a:t>
            </a:r>
            <a:r>
              <a:rPr lang="en-US" dirty="0" err="1"/>
              <a:t>недвижимости</a:t>
            </a:r>
            <a:r>
              <a:rPr lang="en-US" dirty="0" smtClean="0"/>
              <a:t>.</a:t>
            </a:r>
            <a:r>
              <a:rPr lang="ru-RU" dirty="0" smtClean="0"/>
              <a:t> </a:t>
            </a:r>
          </a:p>
          <a:p>
            <a:pPr marL="0" indent="0">
              <a:buNone/>
            </a:pPr>
            <a:r>
              <a:rPr lang="en-US" dirty="0" err="1" smtClean="0"/>
              <a:t>Основным</a:t>
            </a:r>
            <a:r>
              <a:rPr lang="en-US" dirty="0" smtClean="0"/>
              <a:t> </a:t>
            </a:r>
            <a:r>
              <a:rPr lang="en-US" dirty="0" err="1"/>
              <a:t>этапом</a:t>
            </a:r>
            <a:r>
              <a:rPr lang="en-US" dirty="0"/>
              <a:t> </a:t>
            </a:r>
            <a:r>
              <a:rPr lang="en-US" dirty="0" err="1"/>
              <a:t>процесса</a:t>
            </a:r>
            <a:r>
              <a:rPr lang="en-US" dirty="0"/>
              <a:t> </a:t>
            </a:r>
            <a:r>
              <a:rPr lang="en-US" dirty="0" err="1"/>
              <a:t>оценки</a:t>
            </a:r>
            <a:r>
              <a:rPr lang="en-US" dirty="0"/>
              <a:t> </a:t>
            </a:r>
            <a:r>
              <a:rPr lang="en-US" dirty="0" err="1"/>
              <a:t>недвижимости</a:t>
            </a:r>
            <a:r>
              <a:rPr lang="en-US" dirty="0"/>
              <a:t> </a:t>
            </a:r>
            <a:r>
              <a:rPr lang="en-US" dirty="0" err="1"/>
              <a:t>является</a:t>
            </a:r>
            <a:r>
              <a:rPr lang="en-US" dirty="0"/>
              <a:t> </a:t>
            </a:r>
            <a:r>
              <a:rPr lang="en-US" dirty="0" err="1"/>
              <a:t>собственно</a:t>
            </a:r>
            <a:r>
              <a:rPr lang="en-US" dirty="0"/>
              <a:t> </a:t>
            </a:r>
            <a:r>
              <a:rPr lang="en-US" dirty="0" err="1"/>
              <a:t>оценивание</a:t>
            </a:r>
            <a:r>
              <a:rPr lang="en-US" dirty="0"/>
              <a:t> - </a:t>
            </a:r>
            <a:r>
              <a:rPr lang="en-US" dirty="0" err="1"/>
              <a:t>оценка</a:t>
            </a:r>
            <a:r>
              <a:rPr lang="en-US" dirty="0"/>
              <a:t> </a:t>
            </a:r>
            <a:r>
              <a:rPr lang="en-US" dirty="0" err="1"/>
              <a:t>стоимости</a:t>
            </a:r>
            <a:r>
              <a:rPr lang="en-US" dirty="0"/>
              <a:t> </a:t>
            </a:r>
            <a:r>
              <a:rPr lang="en-US" dirty="0" err="1"/>
              <a:t>объекта</a:t>
            </a:r>
            <a:r>
              <a:rPr lang="en-US" dirty="0"/>
              <a:t> </a:t>
            </a:r>
            <a:r>
              <a:rPr lang="en-US" dirty="0" err="1"/>
              <a:t>на</a:t>
            </a:r>
            <a:r>
              <a:rPr lang="en-US" dirty="0"/>
              <a:t> </a:t>
            </a:r>
            <a:r>
              <a:rPr lang="en-US" dirty="0" err="1"/>
              <a:t>основе</a:t>
            </a:r>
            <a:r>
              <a:rPr lang="en-US" dirty="0"/>
              <a:t> </a:t>
            </a:r>
            <a:r>
              <a:rPr lang="en-US" dirty="0" err="1"/>
              <a:t>трех</a:t>
            </a:r>
            <a:r>
              <a:rPr lang="en-US" dirty="0"/>
              <a:t> </a:t>
            </a:r>
            <a:r>
              <a:rPr lang="en-US" dirty="0" err="1"/>
              <a:t>классических</a:t>
            </a:r>
            <a:r>
              <a:rPr lang="en-US" dirty="0"/>
              <a:t> </a:t>
            </a:r>
            <a:r>
              <a:rPr lang="en-US" dirty="0" err="1"/>
              <a:t>оценочных</a:t>
            </a:r>
            <a:r>
              <a:rPr lang="en-US" dirty="0"/>
              <a:t> </a:t>
            </a:r>
            <a:r>
              <a:rPr lang="en-US" dirty="0" err="1" smtClean="0"/>
              <a:t>подходов</a:t>
            </a:r>
            <a:r>
              <a:rPr lang="ru-RU" dirty="0" smtClean="0"/>
              <a:t>:</a:t>
            </a:r>
            <a:r>
              <a:rPr lang="en-US" dirty="0" smtClean="0"/>
              <a:t> </a:t>
            </a:r>
            <a:r>
              <a:rPr lang="en-US" dirty="0" err="1"/>
              <a:t>сравнительный</a:t>
            </a:r>
            <a:r>
              <a:rPr lang="en-US" dirty="0"/>
              <a:t> (</a:t>
            </a:r>
            <a:r>
              <a:rPr lang="en-US" dirty="0" err="1"/>
              <a:t>рыночный</a:t>
            </a:r>
            <a:r>
              <a:rPr lang="en-US" dirty="0"/>
              <a:t>), </a:t>
            </a:r>
            <a:r>
              <a:rPr lang="en-US" dirty="0" err="1"/>
              <a:t>затратный</a:t>
            </a:r>
            <a:r>
              <a:rPr lang="en-US" dirty="0"/>
              <a:t> и </a:t>
            </a:r>
            <a:r>
              <a:rPr lang="en-US" dirty="0" err="1"/>
              <a:t>доходный</a:t>
            </a:r>
            <a:r>
              <a:rPr lang="en-US" dirty="0"/>
              <a:t> </a:t>
            </a:r>
            <a:r>
              <a:rPr lang="en-US" dirty="0" err="1"/>
              <a:t>подходы</a:t>
            </a:r>
            <a:r>
              <a:rPr lang="en-US" dirty="0" smtClean="0"/>
              <a:t>.</a:t>
            </a:r>
            <a:endParaRPr lang="ru-RU" dirty="0" smtClean="0"/>
          </a:p>
          <a:p>
            <a:r>
              <a:rPr lang="en-US" b="1" dirty="0" err="1" smtClean="0">
                <a:solidFill>
                  <a:schemeClr val="accent1">
                    <a:lumMod val="75000"/>
                  </a:schemeClr>
                </a:solidFill>
              </a:rPr>
              <a:t>Рыночный</a:t>
            </a: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</a:rPr>
              <a:t>подход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dirty="0" err="1"/>
              <a:t>основан</a:t>
            </a:r>
            <a:r>
              <a:rPr lang="en-US" dirty="0"/>
              <a:t> </a:t>
            </a:r>
            <a:r>
              <a:rPr lang="en-US" dirty="0" err="1"/>
              <a:t>на</a:t>
            </a:r>
            <a:r>
              <a:rPr lang="en-US" dirty="0"/>
              <a:t> </a:t>
            </a:r>
            <a:r>
              <a:rPr lang="en-US" dirty="0" err="1"/>
              <a:t>сопоставлении</a:t>
            </a:r>
            <a:r>
              <a:rPr lang="en-US" dirty="0"/>
              <a:t> (</a:t>
            </a:r>
            <a:r>
              <a:rPr lang="en-US" dirty="0" err="1"/>
              <a:t>сравнении</a:t>
            </a:r>
            <a:r>
              <a:rPr lang="en-US" dirty="0"/>
              <a:t>) </a:t>
            </a:r>
            <a:r>
              <a:rPr lang="en-US" dirty="0" err="1"/>
              <a:t>оцениваемого</a:t>
            </a:r>
            <a:r>
              <a:rPr lang="en-US" dirty="0"/>
              <a:t> </a:t>
            </a:r>
            <a:r>
              <a:rPr lang="en-US" dirty="0" err="1"/>
              <a:t>объекта</a:t>
            </a:r>
            <a:r>
              <a:rPr lang="en-US" dirty="0"/>
              <a:t> </a:t>
            </a:r>
            <a:r>
              <a:rPr lang="en-US" dirty="0" err="1"/>
              <a:t>недвижимости</a:t>
            </a:r>
            <a:r>
              <a:rPr lang="en-US" dirty="0"/>
              <a:t> и </a:t>
            </a:r>
            <a:r>
              <a:rPr lang="en-US" dirty="0" err="1"/>
              <a:t>аналогичных</a:t>
            </a:r>
            <a:r>
              <a:rPr lang="en-US" dirty="0"/>
              <a:t> </a:t>
            </a:r>
            <a:r>
              <a:rPr lang="en-US" dirty="0" err="1"/>
              <a:t>ему</a:t>
            </a:r>
            <a:r>
              <a:rPr lang="en-US" dirty="0"/>
              <a:t> </a:t>
            </a:r>
            <a:r>
              <a:rPr lang="en-US" dirty="0" err="1"/>
              <a:t>по</a:t>
            </a:r>
            <a:r>
              <a:rPr lang="en-US" dirty="0"/>
              <a:t> </a:t>
            </a:r>
            <a:r>
              <a:rPr lang="en-US" dirty="0" err="1"/>
              <a:t>своим</a:t>
            </a:r>
            <a:r>
              <a:rPr lang="en-US" dirty="0"/>
              <a:t> </a:t>
            </a:r>
            <a:r>
              <a:rPr lang="en-US" dirty="0" err="1"/>
              <a:t>свойствам</a:t>
            </a:r>
            <a:r>
              <a:rPr lang="en-US" dirty="0"/>
              <a:t> </a:t>
            </a:r>
            <a:r>
              <a:rPr lang="en-US" dirty="0" err="1"/>
              <a:t>объектов</a:t>
            </a:r>
            <a:r>
              <a:rPr lang="en-US" dirty="0"/>
              <a:t>, </a:t>
            </a:r>
            <a:r>
              <a:rPr lang="en-US" dirty="0" err="1"/>
              <a:t>относительно</a:t>
            </a:r>
            <a:r>
              <a:rPr lang="en-US" dirty="0"/>
              <a:t> </a:t>
            </a:r>
            <a:r>
              <a:rPr lang="en-US" dirty="0" err="1"/>
              <a:t>недавно</a:t>
            </a:r>
            <a:r>
              <a:rPr lang="en-US" dirty="0"/>
              <a:t> </a:t>
            </a:r>
            <a:r>
              <a:rPr lang="en-US" dirty="0" err="1"/>
              <a:t>проданных</a:t>
            </a:r>
            <a:r>
              <a:rPr lang="en-US" dirty="0"/>
              <a:t> </a:t>
            </a:r>
            <a:r>
              <a:rPr lang="en-US" dirty="0" err="1"/>
              <a:t>на</a:t>
            </a:r>
            <a:r>
              <a:rPr lang="en-US" dirty="0"/>
              <a:t> </a:t>
            </a:r>
            <a:r>
              <a:rPr lang="en-US" dirty="0" err="1"/>
              <a:t>рынке</a:t>
            </a:r>
            <a:r>
              <a:rPr lang="en-US" dirty="0"/>
              <a:t>.</a:t>
            </a:r>
            <a:endParaRPr lang="ru-RU" dirty="0"/>
          </a:p>
          <a:p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В 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</a:rPr>
              <a:t>затратном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</a:rPr>
              <a:t>подходе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dirty="0" err="1"/>
              <a:t>оценочная</a:t>
            </a:r>
            <a:r>
              <a:rPr lang="en-US" dirty="0"/>
              <a:t> </a:t>
            </a:r>
            <a:r>
              <a:rPr lang="en-US" dirty="0" err="1"/>
              <a:t>стоимость</a:t>
            </a:r>
            <a:r>
              <a:rPr lang="en-US" dirty="0"/>
              <a:t> </a:t>
            </a:r>
            <a:r>
              <a:rPr lang="en-US" dirty="0" err="1"/>
              <a:t>определяется</a:t>
            </a:r>
            <a:r>
              <a:rPr lang="en-US" dirty="0"/>
              <a:t> </a:t>
            </a:r>
            <a:r>
              <a:rPr lang="en-US" dirty="0" err="1"/>
              <a:t>исходя</a:t>
            </a:r>
            <a:r>
              <a:rPr lang="en-US" dirty="0"/>
              <a:t> </a:t>
            </a:r>
            <a:r>
              <a:rPr lang="en-US" dirty="0" err="1"/>
              <a:t>из</a:t>
            </a:r>
            <a:r>
              <a:rPr lang="en-US" dirty="0"/>
              <a:t> </a:t>
            </a:r>
            <a:r>
              <a:rPr lang="en-US" dirty="0" err="1"/>
              <a:t>затрат</a:t>
            </a:r>
            <a:r>
              <a:rPr lang="en-US" dirty="0"/>
              <a:t> </a:t>
            </a:r>
            <a:r>
              <a:rPr lang="en-US" dirty="0" err="1"/>
              <a:t>на</a:t>
            </a:r>
            <a:r>
              <a:rPr lang="en-US" dirty="0"/>
              <a:t> </a:t>
            </a:r>
            <a:r>
              <a:rPr lang="en-US" dirty="0" err="1"/>
              <a:t>воспроизводство</a:t>
            </a:r>
            <a:r>
              <a:rPr lang="en-US" dirty="0"/>
              <a:t> </a:t>
            </a:r>
            <a:r>
              <a:rPr lang="en-US" dirty="0" err="1"/>
              <a:t>или</a:t>
            </a:r>
            <a:r>
              <a:rPr lang="en-US" dirty="0"/>
              <a:t> </a:t>
            </a:r>
            <a:r>
              <a:rPr lang="en-US" dirty="0" err="1"/>
              <a:t>замещение</a:t>
            </a:r>
            <a:r>
              <a:rPr lang="en-US" dirty="0"/>
              <a:t> </a:t>
            </a:r>
            <a:r>
              <a:rPr lang="en-US" dirty="0" err="1"/>
              <a:t>оцениваемого</a:t>
            </a:r>
            <a:r>
              <a:rPr lang="en-US" dirty="0"/>
              <a:t> </a:t>
            </a:r>
            <a:r>
              <a:rPr lang="en-US" dirty="0" err="1"/>
              <a:t>объекта</a:t>
            </a:r>
            <a:r>
              <a:rPr lang="en-US" dirty="0"/>
              <a:t> с </a:t>
            </a:r>
            <a:r>
              <a:rPr lang="en-US" dirty="0" err="1"/>
              <a:t>учетом</a:t>
            </a:r>
            <a:r>
              <a:rPr lang="en-US" dirty="0"/>
              <a:t> </a:t>
            </a:r>
            <a:r>
              <a:rPr lang="en-US" dirty="0" err="1"/>
              <a:t>износа</a:t>
            </a:r>
            <a:r>
              <a:rPr lang="en-US" dirty="0"/>
              <a:t> - </a:t>
            </a:r>
            <a:r>
              <a:rPr lang="en-US" dirty="0" err="1"/>
              <a:t>снижения</a:t>
            </a:r>
            <a:r>
              <a:rPr lang="en-US" dirty="0"/>
              <a:t> </a:t>
            </a:r>
            <a:r>
              <a:rPr lang="en-US" dirty="0" err="1"/>
              <a:t>стоимости</a:t>
            </a:r>
            <a:r>
              <a:rPr lang="en-US" dirty="0"/>
              <a:t> в </a:t>
            </a:r>
            <a:r>
              <a:rPr lang="en-US" dirty="0" err="1"/>
              <a:t>результате</a:t>
            </a:r>
            <a:r>
              <a:rPr lang="en-US" dirty="0"/>
              <a:t> </a:t>
            </a:r>
            <a:r>
              <a:rPr lang="en-US" dirty="0" err="1"/>
              <a:t>негативного</a:t>
            </a:r>
            <a:r>
              <a:rPr lang="en-US" dirty="0"/>
              <a:t> </a:t>
            </a:r>
            <a:r>
              <a:rPr lang="en-US" dirty="0" err="1"/>
              <a:t>воздействия</a:t>
            </a:r>
            <a:r>
              <a:rPr lang="en-US" dirty="0"/>
              <a:t> </a:t>
            </a:r>
            <a:r>
              <a:rPr lang="en-US" dirty="0" err="1"/>
              <a:t>всевозможных</a:t>
            </a:r>
            <a:r>
              <a:rPr lang="en-US" dirty="0"/>
              <a:t> </a:t>
            </a:r>
            <a:r>
              <a:rPr lang="en-US" dirty="0" err="1"/>
              <a:t>внутренних</a:t>
            </a:r>
            <a:r>
              <a:rPr lang="en-US" dirty="0"/>
              <a:t> и </a:t>
            </a:r>
            <a:r>
              <a:rPr lang="en-US" dirty="0" err="1"/>
              <a:t>внешних</a:t>
            </a:r>
            <a:r>
              <a:rPr lang="en-US" dirty="0"/>
              <a:t> </a:t>
            </a:r>
            <a:r>
              <a:rPr lang="en-US" dirty="0" err="1"/>
              <a:t>факторов</a:t>
            </a:r>
            <a:r>
              <a:rPr lang="en-US" dirty="0"/>
              <a:t>.</a:t>
            </a:r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7297727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idx="1"/>
          </p:nvPr>
        </p:nvSpPr>
        <p:spPr>
          <a:xfrm>
            <a:off x="1692275" y="1000125"/>
            <a:ext cx="9785350" cy="5483225"/>
          </a:xfrm>
        </p:spPr>
        <p:txBody>
          <a:bodyPr/>
          <a:lstStyle/>
          <a:p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В 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</a:rPr>
              <a:t>основе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</a:rPr>
              <a:t>доходного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</a:rPr>
              <a:t>подхода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dirty="0" err="1"/>
              <a:t>лежит</a:t>
            </a:r>
            <a:r>
              <a:rPr lang="en-US" dirty="0"/>
              <a:t> </a:t>
            </a:r>
            <a:r>
              <a:rPr lang="en-US" dirty="0" err="1"/>
              <a:t>представление</a:t>
            </a:r>
            <a:r>
              <a:rPr lang="en-US" dirty="0"/>
              <a:t> о </a:t>
            </a:r>
            <a:r>
              <a:rPr lang="en-US" dirty="0" err="1"/>
              <a:t>стоимости</a:t>
            </a:r>
            <a:r>
              <a:rPr lang="en-US" dirty="0"/>
              <a:t> </a:t>
            </a:r>
            <a:r>
              <a:rPr lang="en-US" dirty="0" err="1"/>
              <a:t>объекта</a:t>
            </a:r>
            <a:r>
              <a:rPr lang="en-US" dirty="0"/>
              <a:t> </a:t>
            </a:r>
            <a:r>
              <a:rPr lang="en-US" dirty="0" err="1"/>
              <a:t>как</a:t>
            </a:r>
            <a:r>
              <a:rPr lang="en-US" dirty="0"/>
              <a:t> </a:t>
            </a:r>
            <a:r>
              <a:rPr lang="en-US" dirty="0" err="1"/>
              <a:t>текущем</a:t>
            </a:r>
            <a:r>
              <a:rPr lang="en-US" dirty="0"/>
              <a:t> </a:t>
            </a:r>
            <a:r>
              <a:rPr lang="en-US" dirty="0" err="1"/>
              <a:t>эквиваленте</a:t>
            </a:r>
            <a:r>
              <a:rPr lang="en-US" dirty="0"/>
              <a:t> </a:t>
            </a:r>
            <a:r>
              <a:rPr lang="en-US" dirty="0" err="1"/>
              <a:t>всех</a:t>
            </a:r>
            <a:r>
              <a:rPr lang="en-US" dirty="0"/>
              <a:t> </a:t>
            </a:r>
            <a:r>
              <a:rPr lang="en-US" dirty="0" err="1"/>
              <a:t>ожидаемых</a:t>
            </a:r>
            <a:r>
              <a:rPr lang="en-US" dirty="0"/>
              <a:t> </a:t>
            </a:r>
            <a:r>
              <a:rPr lang="en-US" dirty="0" err="1"/>
              <a:t>чистых</a:t>
            </a:r>
            <a:r>
              <a:rPr lang="en-US" dirty="0"/>
              <a:t> </a:t>
            </a:r>
            <a:r>
              <a:rPr lang="en-US" dirty="0" err="1"/>
              <a:t>доходов</a:t>
            </a:r>
            <a:r>
              <a:rPr lang="en-US" dirty="0"/>
              <a:t>, </a:t>
            </a:r>
            <a:r>
              <a:rPr lang="en-US" dirty="0" err="1"/>
              <a:t>которые</a:t>
            </a:r>
            <a:r>
              <a:rPr lang="en-US" dirty="0"/>
              <a:t> </a:t>
            </a:r>
            <a:r>
              <a:rPr lang="en-US" dirty="0" err="1"/>
              <a:t>оцениваемый</a:t>
            </a:r>
            <a:r>
              <a:rPr lang="en-US" dirty="0"/>
              <a:t> </a:t>
            </a:r>
            <a:r>
              <a:rPr lang="en-US" dirty="0" err="1"/>
              <a:t>объект</a:t>
            </a:r>
            <a:r>
              <a:rPr lang="en-US" dirty="0"/>
              <a:t> </a:t>
            </a:r>
            <a:r>
              <a:rPr lang="en-US" dirty="0" err="1"/>
              <a:t>при</a:t>
            </a:r>
            <a:r>
              <a:rPr lang="en-US" dirty="0"/>
              <a:t> </a:t>
            </a:r>
            <a:r>
              <a:rPr lang="en-US" dirty="0" err="1"/>
              <a:t>рациональном</a:t>
            </a:r>
            <a:r>
              <a:rPr lang="en-US" dirty="0"/>
              <a:t> </a:t>
            </a:r>
            <a:r>
              <a:rPr lang="en-US" dirty="0" err="1"/>
              <a:t>использовании</a:t>
            </a:r>
            <a:r>
              <a:rPr lang="en-US" dirty="0"/>
              <a:t> </a:t>
            </a:r>
            <a:r>
              <a:rPr lang="en-US" dirty="0" err="1"/>
              <a:t>может</a:t>
            </a:r>
            <a:r>
              <a:rPr lang="en-US" dirty="0"/>
              <a:t> </a:t>
            </a:r>
            <a:r>
              <a:rPr lang="en-US" dirty="0" err="1"/>
              <a:t>принести</a:t>
            </a:r>
            <a:r>
              <a:rPr lang="en-US" dirty="0"/>
              <a:t> в </a:t>
            </a:r>
            <a:r>
              <a:rPr lang="en-US" dirty="0" err="1"/>
              <a:t>будущем</a:t>
            </a:r>
            <a:r>
              <a:rPr lang="en-US" dirty="0"/>
              <a:t>. </a:t>
            </a:r>
            <a:r>
              <a:rPr lang="en-US" dirty="0" err="1"/>
              <a:t>При</a:t>
            </a:r>
            <a:r>
              <a:rPr lang="en-US" dirty="0"/>
              <a:t> </a:t>
            </a:r>
            <a:r>
              <a:rPr lang="en-US" dirty="0" err="1"/>
              <a:t>этом</a:t>
            </a:r>
            <a:r>
              <a:rPr lang="en-US" dirty="0"/>
              <a:t> </a:t>
            </a:r>
            <a:r>
              <a:rPr lang="en-US" dirty="0" err="1"/>
              <a:t>учитываются</a:t>
            </a:r>
            <a:r>
              <a:rPr lang="en-US" dirty="0"/>
              <a:t> </a:t>
            </a:r>
            <a:r>
              <a:rPr lang="en-US" dirty="0" err="1"/>
              <a:t>не</a:t>
            </a:r>
            <a:r>
              <a:rPr lang="en-US" dirty="0"/>
              <a:t> </a:t>
            </a:r>
            <a:r>
              <a:rPr lang="en-US" dirty="0" err="1"/>
              <a:t>только</a:t>
            </a:r>
            <a:r>
              <a:rPr lang="en-US" dirty="0"/>
              <a:t> </a:t>
            </a:r>
            <a:r>
              <a:rPr lang="en-US" dirty="0" err="1"/>
              <a:t>размеры</a:t>
            </a:r>
            <a:r>
              <a:rPr lang="en-US" dirty="0"/>
              <a:t>, </a:t>
            </a:r>
            <a:r>
              <a:rPr lang="en-US" dirty="0" err="1"/>
              <a:t>но</a:t>
            </a:r>
            <a:r>
              <a:rPr lang="en-US" dirty="0"/>
              <a:t> и </a:t>
            </a:r>
            <a:r>
              <a:rPr lang="en-US" dirty="0" err="1"/>
              <a:t>время</a:t>
            </a:r>
            <a:r>
              <a:rPr lang="en-US" dirty="0"/>
              <a:t> </a:t>
            </a:r>
            <a:r>
              <a:rPr lang="en-US" dirty="0" err="1"/>
              <a:t>поступления</a:t>
            </a:r>
            <a:r>
              <a:rPr lang="en-US" dirty="0"/>
              <a:t> </a:t>
            </a:r>
            <a:r>
              <a:rPr lang="en-US" dirty="0" err="1"/>
              <a:t>доходов</a:t>
            </a:r>
            <a:r>
              <a:rPr lang="en-US" dirty="0"/>
              <a:t>, а </a:t>
            </a:r>
            <a:r>
              <a:rPr lang="en-US" dirty="0" err="1"/>
              <a:t>также</a:t>
            </a:r>
            <a:r>
              <a:rPr lang="en-US" dirty="0"/>
              <a:t> </a:t>
            </a:r>
            <a:r>
              <a:rPr lang="en-US" dirty="0" err="1"/>
              <a:t>уровень</a:t>
            </a:r>
            <a:r>
              <a:rPr lang="en-US" dirty="0"/>
              <a:t> </a:t>
            </a:r>
            <a:r>
              <a:rPr lang="en-US" dirty="0" err="1"/>
              <a:t>риска</a:t>
            </a:r>
            <a:r>
              <a:rPr lang="en-US" dirty="0"/>
              <a:t>, </a:t>
            </a:r>
            <a:r>
              <a:rPr lang="en-US" dirty="0" err="1"/>
              <a:t>связанного</a:t>
            </a:r>
            <a:r>
              <a:rPr lang="en-US" dirty="0"/>
              <a:t> с </a:t>
            </a:r>
            <a:r>
              <a:rPr lang="en-US" dirty="0" err="1"/>
              <a:t>их</a:t>
            </a:r>
            <a:r>
              <a:rPr lang="en-US" dirty="0"/>
              <a:t> </a:t>
            </a:r>
            <a:r>
              <a:rPr lang="en-US" dirty="0" err="1"/>
              <a:t>получением</a:t>
            </a:r>
            <a:r>
              <a:rPr lang="en-US" dirty="0"/>
              <a:t>.</a:t>
            </a:r>
            <a:endParaRPr lang="ru-RU" dirty="0"/>
          </a:p>
          <a:p>
            <a:r>
              <a:rPr lang="en-US" dirty="0" err="1"/>
              <a:t>Заключительным</a:t>
            </a:r>
            <a:r>
              <a:rPr lang="en-US" dirty="0"/>
              <a:t> </a:t>
            </a:r>
            <a:r>
              <a:rPr lang="en-US" dirty="0" err="1"/>
              <a:t>этапом</a:t>
            </a:r>
            <a:r>
              <a:rPr lang="en-US" dirty="0"/>
              <a:t> </a:t>
            </a:r>
            <a:r>
              <a:rPr lang="en-US" dirty="0" err="1"/>
              <a:t>процесса</a:t>
            </a:r>
            <a:r>
              <a:rPr lang="en-US" dirty="0"/>
              <a:t> </a:t>
            </a:r>
            <a:r>
              <a:rPr lang="en-US" dirty="0" err="1"/>
              <a:t>оценки</a:t>
            </a:r>
            <a:r>
              <a:rPr lang="en-US" dirty="0"/>
              <a:t> </a:t>
            </a:r>
            <a:r>
              <a:rPr lang="en-US" dirty="0" err="1"/>
              <a:t>является</a:t>
            </a:r>
            <a:r>
              <a:rPr lang="en-US" dirty="0"/>
              <a:t> 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</a:rPr>
              <a:t>согласование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</a:rPr>
              <a:t>результатов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</a:rPr>
              <a:t>оценки</a:t>
            </a:r>
            <a:r>
              <a:rPr lang="en-US" dirty="0"/>
              <a:t> (с </a:t>
            </a:r>
            <a:r>
              <a:rPr lang="en-US" dirty="0" err="1"/>
              <a:t>учетом</a:t>
            </a:r>
            <a:r>
              <a:rPr lang="en-US" dirty="0"/>
              <a:t> </a:t>
            </a:r>
            <a:r>
              <a:rPr lang="en-US" dirty="0" err="1"/>
              <a:t>весовых</a:t>
            </a:r>
            <a:r>
              <a:rPr lang="en-US" dirty="0"/>
              <a:t> </a:t>
            </a:r>
            <a:r>
              <a:rPr lang="en-US" dirty="0" err="1"/>
              <a:t>коэффициентов</a:t>
            </a:r>
            <a:r>
              <a:rPr lang="en-US" dirty="0"/>
              <a:t>) - </a:t>
            </a:r>
            <a:r>
              <a:rPr lang="en-US" dirty="0" err="1"/>
              <a:t>сведение</a:t>
            </a:r>
            <a:r>
              <a:rPr lang="en-US" dirty="0"/>
              <a:t> </a:t>
            </a:r>
            <a:r>
              <a:rPr lang="en-US" dirty="0" err="1"/>
              <a:t>величин</a:t>
            </a:r>
            <a:r>
              <a:rPr lang="en-US" dirty="0"/>
              <a:t> </a:t>
            </a:r>
            <a:r>
              <a:rPr lang="en-US" dirty="0" err="1"/>
              <a:t>оценочных</a:t>
            </a:r>
            <a:r>
              <a:rPr lang="en-US" dirty="0"/>
              <a:t> </a:t>
            </a:r>
            <a:r>
              <a:rPr lang="en-US" dirty="0" err="1"/>
              <a:t>стоимостей</a:t>
            </a:r>
            <a:r>
              <a:rPr lang="en-US" dirty="0"/>
              <a:t>, </a:t>
            </a:r>
            <a:r>
              <a:rPr lang="en-US" dirty="0" err="1"/>
              <a:t>полученных</a:t>
            </a:r>
            <a:r>
              <a:rPr lang="en-US" dirty="0"/>
              <a:t> с </a:t>
            </a:r>
            <a:r>
              <a:rPr lang="en-US" dirty="0" err="1"/>
              <a:t>использованием</a:t>
            </a:r>
            <a:r>
              <a:rPr lang="en-US" dirty="0"/>
              <a:t> </a:t>
            </a:r>
            <a:r>
              <a:rPr lang="en-US" dirty="0" err="1"/>
              <a:t>трех</a:t>
            </a:r>
            <a:r>
              <a:rPr lang="en-US" dirty="0"/>
              <a:t> </a:t>
            </a:r>
            <a:r>
              <a:rPr lang="en-US" dirty="0" err="1"/>
              <a:t>подходов</a:t>
            </a:r>
            <a:r>
              <a:rPr lang="en-US" dirty="0"/>
              <a:t> </a:t>
            </a:r>
            <a:r>
              <a:rPr lang="en-US" dirty="0" err="1"/>
              <a:t>оценки</a:t>
            </a:r>
            <a:r>
              <a:rPr lang="en-US" dirty="0"/>
              <a:t> в </a:t>
            </a:r>
            <a:r>
              <a:rPr lang="en-US" dirty="0" err="1"/>
              <a:t>одну</a:t>
            </a:r>
            <a:r>
              <a:rPr lang="en-US" dirty="0"/>
              <a:t> </a:t>
            </a:r>
            <a:r>
              <a:rPr lang="en-US" dirty="0" err="1"/>
              <a:t>величину</a:t>
            </a:r>
            <a:r>
              <a:rPr lang="en-US" dirty="0"/>
              <a:t> - в </a:t>
            </a:r>
            <a:r>
              <a:rPr lang="en-US" dirty="0" err="1"/>
              <a:t>единое</a:t>
            </a:r>
            <a:r>
              <a:rPr lang="en-US" dirty="0"/>
              <a:t> </a:t>
            </a:r>
            <a:r>
              <a:rPr lang="en-US" dirty="0" err="1"/>
              <a:t>заключение</a:t>
            </a:r>
            <a:r>
              <a:rPr lang="en-US" dirty="0"/>
              <a:t> </a:t>
            </a:r>
            <a:r>
              <a:rPr lang="en-US" dirty="0" err="1"/>
              <a:t>об</a:t>
            </a:r>
            <a:r>
              <a:rPr lang="en-US" dirty="0"/>
              <a:t> </a:t>
            </a:r>
            <a:r>
              <a:rPr lang="en-US" dirty="0" err="1"/>
              <a:t>оценочной</a:t>
            </a:r>
            <a:r>
              <a:rPr lang="en-US" dirty="0"/>
              <a:t> </a:t>
            </a:r>
            <a:r>
              <a:rPr lang="en-US" dirty="0" err="1"/>
              <a:t>стоимости</a:t>
            </a:r>
            <a:r>
              <a:rPr lang="en-US" dirty="0"/>
              <a:t> </a:t>
            </a:r>
            <a:r>
              <a:rPr lang="en-US" dirty="0" err="1"/>
              <a:t>оцениваемого</a:t>
            </a:r>
            <a:r>
              <a:rPr lang="en-US" dirty="0"/>
              <a:t> </a:t>
            </a:r>
            <a:r>
              <a:rPr lang="en-US" dirty="0" err="1"/>
              <a:t>объекта</a:t>
            </a:r>
            <a:r>
              <a:rPr lang="en-US" dirty="0"/>
              <a:t>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13375328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78675" y="791570"/>
            <a:ext cx="9825937" cy="436728"/>
          </a:xfrm>
        </p:spPr>
        <p:txBody>
          <a:bodyPr>
            <a:normAutofit fontScale="90000"/>
          </a:bodyPr>
          <a:lstStyle/>
          <a:p>
            <a:r>
              <a:rPr lang="ru-RU" sz="2400" dirty="0" smtClean="0">
                <a:solidFill>
                  <a:schemeClr val="accent1">
                    <a:lumMod val="75000"/>
                  </a:schemeClr>
                </a:solidFill>
              </a:rPr>
              <a:t>ТЕМА: </a:t>
            </a:r>
            <a:r>
              <a:rPr lang="en-US" sz="2400" dirty="0" err="1">
                <a:solidFill>
                  <a:schemeClr val="accent1">
                    <a:lumMod val="75000"/>
                  </a:schemeClr>
                </a:solidFill>
              </a:rPr>
              <a:t>Основные</a:t>
            </a:r>
            <a:r>
              <a:rPr lang="en-US" sz="24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accent1">
                    <a:lumMod val="75000"/>
                  </a:schemeClr>
                </a:solidFill>
              </a:rPr>
              <a:t>подходы</a:t>
            </a:r>
            <a:r>
              <a:rPr lang="en-US" sz="2400" dirty="0">
                <a:solidFill>
                  <a:schemeClr val="accent1">
                    <a:lumMod val="75000"/>
                  </a:schemeClr>
                </a:solidFill>
              </a:rPr>
              <a:t> к </a:t>
            </a:r>
            <a:r>
              <a:rPr lang="en-US" sz="2400" dirty="0" err="1">
                <a:solidFill>
                  <a:schemeClr val="accent1">
                    <a:lumMod val="75000"/>
                  </a:schemeClr>
                </a:solidFill>
              </a:rPr>
              <a:t>оценке</a:t>
            </a:r>
            <a:r>
              <a:rPr lang="en-US" sz="24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accent1">
                    <a:lumMod val="75000"/>
                  </a:schemeClr>
                </a:solidFill>
              </a:rPr>
              <a:t>стоимости</a:t>
            </a:r>
            <a:r>
              <a:rPr lang="en-US" sz="24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accent1">
                    <a:lumMod val="75000"/>
                  </a:schemeClr>
                </a:solidFill>
              </a:rPr>
              <a:t>недвижимости</a:t>
            </a:r>
            <a:r>
              <a:rPr lang="ru-RU" b="1" dirty="0"/>
              <a:t/>
            </a:r>
            <a:br>
              <a:rPr lang="ru-RU" b="1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678675" y="1410268"/>
            <a:ext cx="9921922" cy="5113361"/>
          </a:xfrm>
        </p:spPr>
        <p:txBody>
          <a:bodyPr>
            <a:normAutofit/>
          </a:bodyPr>
          <a:lstStyle/>
          <a:p>
            <a:r>
              <a:rPr lang="en-US" dirty="0" err="1" smtClean="0"/>
              <a:t>Оценка</a:t>
            </a:r>
            <a:r>
              <a:rPr lang="en-US" dirty="0" smtClean="0"/>
              <a:t> </a:t>
            </a:r>
            <a:r>
              <a:rPr lang="en-US" dirty="0" err="1"/>
              <a:t>объектов</a:t>
            </a:r>
            <a:r>
              <a:rPr lang="en-US" dirty="0"/>
              <a:t> </a:t>
            </a:r>
            <a:r>
              <a:rPr lang="en-US" dirty="0" err="1"/>
              <a:t>недвижимости</a:t>
            </a:r>
            <a:r>
              <a:rPr lang="en-US" dirty="0"/>
              <a:t> </a:t>
            </a:r>
            <a:r>
              <a:rPr lang="en-US" dirty="0" err="1"/>
              <a:t>имеет</a:t>
            </a:r>
            <a:r>
              <a:rPr lang="en-US" dirty="0"/>
              <a:t> </a:t>
            </a:r>
            <a:r>
              <a:rPr lang="en-US" dirty="0" err="1"/>
              <a:t>некоторые</a:t>
            </a:r>
            <a:r>
              <a:rPr lang="en-US" dirty="0"/>
              <a:t> </a:t>
            </a:r>
            <a:r>
              <a:rPr lang="en-US" dirty="0" err="1"/>
              <a:t>особенности</a:t>
            </a:r>
            <a:r>
              <a:rPr lang="en-US" dirty="0"/>
              <a:t>:</a:t>
            </a:r>
            <a:endParaRPr lang="ru-RU" dirty="0"/>
          </a:p>
          <a:p>
            <a:pPr marL="0" indent="0">
              <a:buNone/>
            </a:pPr>
            <a:r>
              <a:rPr lang="ru-RU" dirty="0" smtClean="0"/>
              <a:t>     </a:t>
            </a:r>
            <a:r>
              <a:rPr lang="en-US" dirty="0" smtClean="0"/>
              <a:t>- </a:t>
            </a:r>
            <a:r>
              <a:rPr lang="en-US" dirty="0" err="1"/>
              <a:t>оценка</a:t>
            </a:r>
            <a:r>
              <a:rPr lang="en-US" dirty="0"/>
              <a:t> </a:t>
            </a:r>
            <a:r>
              <a:rPr lang="en-US" dirty="0" err="1"/>
              <a:t>недвижимости</a:t>
            </a:r>
            <a:r>
              <a:rPr lang="en-US" dirty="0"/>
              <a:t> в </a:t>
            </a:r>
            <a:r>
              <a:rPr lang="en-US" dirty="0" err="1"/>
              <a:t>отличие</a:t>
            </a:r>
            <a:r>
              <a:rPr lang="en-US" dirty="0"/>
              <a:t> </a:t>
            </a:r>
            <a:r>
              <a:rPr lang="en-US" dirty="0" err="1"/>
              <a:t>от</a:t>
            </a:r>
            <a:r>
              <a:rPr lang="en-US" dirty="0"/>
              <a:t> </a:t>
            </a:r>
            <a:r>
              <a:rPr lang="en-US" dirty="0" err="1"/>
              <a:t>других</a:t>
            </a:r>
            <a:r>
              <a:rPr lang="en-US" dirty="0"/>
              <a:t> </a:t>
            </a:r>
            <a:r>
              <a:rPr lang="en-US" dirty="0" err="1"/>
              <a:t>активов</a:t>
            </a:r>
            <a:r>
              <a:rPr lang="en-US" dirty="0"/>
              <a:t> </a:t>
            </a:r>
            <a:r>
              <a:rPr lang="en-US" dirty="0" err="1"/>
              <a:t>связана</a:t>
            </a:r>
            <a:r>
              <a:rPr lang="en-US" dirty="0"/>
              <a:t> с </a:t>
            </a:r>
            <a:r>
              <a:rPr lang="en-US" dirty="0" err="1"/>
              <a:t>длительным</a:t>
            </a:r>
            <a:r>
              <a:rPr lang="en-US" dirty="0"/>
              <a:t> </a:t>
            </a:r>
            <a:r>
              <a:rPr lang="en-US" dirty="0" err="1"/>
              <a:t>сроком</a:t>
            </a:r>
            <a:r>
              <a:rPr lang="en-US" dirty="0"/>
              <a:t> </a:t>
            </a:r>
            <a:r>
              <a:rPr lang="en-US" dirty="0" err="1"/>
              <a:t>инвестирования</a:t>
            </a:r>
            <a:r>
              <a:rPr lang="en-US" dirty="0"/>
              <a:t>, </a:t>
            </a:r>
            <a:r>
              <a:rPr lang="en-US" dirty="0" err="1"/>
              <a:t>поскольку</a:t>
            </a:r>
            <a:r>
              <a:rPr lang="en-US" dirty="0"/>
              <a:t> </a:t>
            </a:r>
            <a:r>
              <a:rPr lang="en-US" dirty="0" err="1"/>
              <a:t>капитал</a:t>
            </a:r>
            <a:r>
              <a:rPr lang="en-US" dirty="0"/>
              <a:t>, </a:t>
            </a:r>
            <a:r>
              <a:rPr lang="en-US" dirty="0" err="1"/>
              <a:t>вложенный</a:t>
            </a:r>
            <a:r>
              <a:rPr lang="en-US" dirty="0"/>
              <a:t> в </a:t>
            </a:r>
            <a:r>
              <a:rPr lang="en-US" dirty="0" err="1"/>
              <a:t>недвижимость</a:t>
            </a:r>
            <a:r>
              <a:rPr lang="en-US" dirty="0"/>
              <a:t> - </a:t>
            </a:r>
            <a:r>
              <a:rPr lang="en-US" dirty="0" err="1"/>
              <a:t>это</a:t>
            </a:r>
            <a:r>
              <a:rPr lang="en-US" dirty="0"/>
              <a:t> </a:t>
            </a:r>
            <a:r>
              <a:rPr lang="en-US" dirty="0" err="1"/>
              <a:t>капитал</a:t>
            </a:r>
            <a:r>
              <a:rPr lang="en-US" dirty="0"/>
              <a:t>, «</a:t>
            </a:r>
            <a:r>
              <a:rPr lang="en-US" dirty="0" err="1"/>
              <a:t>запертый</a:t>
            </a:r>
            <a:r>
              <a:rPr lang="en-US" dirty="0"/>
              <a:t>» в </a:t>
            </a:r>
            <a:r>
              <a:rPr lang="en-US" dirty="0" err="1"/>
              <a:t>малоликвидный</a:t>
            </a:r>
            <a:r>
              <a:rPr lang="en-US" dirty="0"/>
              <a:t> </a:t>
            </a:r>
            <a:r>
              <a:rPr lang="en-US" dirty="0" err="1"/>
              <a:t>актив</a:t>
            </a:r>
            <a:r>
              <a:rPr lang="en-US" dirty="0"/>
              <a:t>;</a:t>
            </a:r>
            <a:endParaRPr lang="ru-RU" dirty="0"/>
          </a:p>
          <a:p>
            <a:pPr marL="0" indent="0">
              <a:buNone/>
            </a:pPr>
            <a:r>
              <a:rPr lang="ru-RU" dirty="0" smtClean="0"/>
              <a:t>     </a:t>
            </a:r>
            <a:r>
              <a:rPr lang="en-US" dirty="0" smtClean="0"/>
              <a:t>- </a:t>
            </a:r>
            <a:r>
              <a:rPr lang="en-US" dirty="0" err="1"/>
              <a:t>трудность</a:t>
            </a:r>
            <a:r>
              <a:rPr lang="en-US" dirty="0"/>
              <a:t> </a:t>
            </a:r>
            <a:r>
              <a:rPr lang="en-US" dirty="0" err="1"/>
              <a:t>определения</a:t>
            </a:r>
            <a:r>
              <a:rPr lang="en-US" dirty="0"/>
              <a:t> </a:t>
            </a:r>
            <a:r>
              <a:rPr lang="en-US" dirty="0" err="1"/>
              <a:t>ожидаемого</a:t>
            </a:r>
            <a:r>
              <a:rPr lang="en-US" dirty="0"/>
              <a:t> </a:t>
            </a:r>
            <a:r>
              <a:rPr lang="en-US" dirty="0" err="1"/>
              <a:t>периода</a:t>
            </a:r>
            <a:r>
              <a:rPr lang="en-US" dirty="0"/>
              <a:t> </a:t>
            </a:r>
            <a:r>
              <a:rPr lang="en-US" dirty="0" err="1"/>
              <a:t>владения</a:t>
            </a:r>
            <a:r>
              <a:rPr lang="en-US" dirty="0"/>
              <a:t> </a:t>
            </a:r>
            <a:r>
              <a:rPr lang="en-US" dirty="0" err="1"/>
              <a:t>активом</a:t>
            </a:r>
            <a:r>
              <a:rPr lang="en-US" dirty="0"/>
              <a:t>, а </a:t>
            </a:r>
            <a:r>
              <a:rPr lang="en-US" dirty="0" err="1"/>
              <a:t>также</a:t>
            </a:r>
            <a:r>
              <a:rPr lang="en-US" dirty="0"/>
              <a:t> </a:t>
            </a:r>
            <a:r>
              <a:rPr lang="en-US" dirty="0" err="1"/>
              <a:t>определение</a:t>
            </a:r>
            <a:r>
              <a:rPr lang="en-US" dirty="0"/>
              <a:t> </a:t>
            </a:r>
            <a:r>
              <a:rPr lang="en-US" dirty="0" err="1"/>
              <a:t>цены</a:t>
            </a:r>
            <a:r>
              <a:rPr lang="en-US" dirty="0"/>
              <a:t> </a:t>
            </a:r>
            <a:r>
              <a:rPr lang="en-US" dirty="0" err="1"/>
              <a:t>объекта</a:t>
            </a:r>
            <a:r>
              <a:rPr lang="en-US" dirty="0"/>
              <a:t> </a:t>
            </a:r>
            <a:r>
              <a:rPr lang="en-US" dirty="0" err="1"/>
              <a:t>при</a:t>
            </a:r>
            <a:r>
              <a:rPr lang="en-US" dirty="0"/>
              <a:t> </a:t>
            </a:r>
            <a:r>
              <a:rPr lang="en-US" dirty="0" err="1"/>
              <a:t>его</a:t>
            </a:r>
            <a:r>
              <a:rPr lang="en-US" dirty="0"/>
              <a:t> </a:t>
            </a:r>
            <a:r>
              <a:rPr lang="en-US" dirty="0" err="1"/>
              <a:t>возможной</a:t>
            </a:r>
            <a:r>
              <a:rPr lang="en-US" dirty="0"/>
              <a:t> </a:t>
            </a:r>
            <a:r>
              <a:rPr lang="en-US" dirty="0" err="1"/>
              <a:t>реализации</a:t>
            </a:r>
            <a:r>
              <a:rPr lang="en-US" dirty="0"/>
              <a:t> в </a:t>
            </a:r>
            <a:r>
              <a:rPr lang="en-US" dirty="0" err="1"/>
              <a:t>будущем</a:t>
            </a:r>
            <a:r>
              <a:rPr lang="en-US" dirty="0"/>
              <a:t>, </a:t>
            </a:r>
            <a:r>
              <a:rPr lang="en-US" dirty="0" err="1"/>
              <a:t>по</a:t>
            </a:r>
            <a:r>
              <a:rPr lang="en-US" dirty="0"/>
              <a:t> </a:t>
            </a:r>
            <a:r>
              <a:rPr lang="en-US" dirty="0" err="1"/>
              <a:t>окончании</a:t>
            </a:r>
            <a:r>
              <a:rPr lang="en-US" dirty="0"/>
              <a:t> </a:t>
            </a:r>
            <a:r>
              <a:rPr lang="en-US" dirty="0" err="1"/>
              <a:t>срока</a:t>
            </a:r>
            <a:r>
              <a:rPr lang="en-US" dirty="0"/>
              <a:t> </a:t>
            </a:r>
            <a:r>
              <a:rPr lang="en-US" dirty="0" err="1"/>
              <a:t>владения</a:t>
            </a:r>
            <a:r>
              <a:rPr lang="en-US" dirty="0"/>
              <a:t> </a:t>
            </a:r>
            <a:r>
              <a:rPr lang="en-US" dirty="0" err="1"/>
              <a:t>этим</a:t>
            </a:r>
            <a:r>
              <a:rPr lang="en-US" dirty="0"/>
              <a:t> </a:t>
            </a:r>
            <a:r>
              <a:rPr lang="en-US" dirty="0" err="1"/>
              <a:t>объектом</a:t>
            </a:r>
            <a:r>
              <a:rPr lang="en-US" dirty="0"/>
              <a:t>;</a:t>
            </a:r>
            <a:endParaRPr lang="ru-RU" dirty="0"/>
          </a:p>
          <a:p>
            <a:pPr marL="0" indent="0">
              <a:buNone/>
            </a:pPr>
            <a:r>
              <a:rPr lang="ru-RU" dirty="0" smtClean="0"/>
              <a:t>     </a:t>
            </a:r>
            <a:r>
              <a:rPr lang="en-US" dirty="0" smtClean="0"/>
              <a:t>- </a:t>
            </a:r>
            <a:r>
              <a:rPr lang="en-US" dirty="0" err="1"/>
              <a:t>относительно</a:t>
            </a:r>
            <a:r>
              <a:rPr lang="en-US" dirty="0"/>
              <a:t> </a:t>
            </a:r>
            <a:r>
              <a:rPr lang="en-US" dirty="0" err="1"/>
              <a:t>длительный</a:t>
            </a:r>
            <a:r>
              <a:rPr lang="en-US" dirty="0"/>
              <a:t> </a:t>
            </a:r>
            <a:r>
              <a:rPr lang="en-US" dirty="0" err="1"/>
              <a:t>период</a:t>
            </a:r>
            <a:r>
              <a:rPr lang="en-US" dirty="0"/>
              <a:t> (</a:t>
            </a:r>
            <a:r>
              <a:rPr lang="en-US" dirty="0" err="1"/>
              <a:t>по</a:t>
            </a:r>
            <a:r>
              <a:rPr lang="en-US" dirty="0"/>
              <a:t> </a:t>
            </a:r>
            <a:r>
              <a:rPr lang="en-US" dirty="0" err="1"/>
              <a:t>сравнению</a:t>
            </a:r>
            <a:r>
              <a:rPr lang="en-US" dirty="0"/>
              <a:t>, </a:t>
            </a:r>
            <a:r>
              <a:rPr lang="en-US" dirty="0" err="1"/>
              <a:t>например</a:t>
            </a:r>
            <a:r>
              <a:rPr lang="en-US" dirty="0"/>
              <a:t>, с </a:t>
            </a:r>
            <a:r>
              <a:rPr lang="en-US" dirty="0" err="1"/>
              <a:t>ценными</a:t>
            </a:r>
            <a:r>
              <a:rPr lang="en-US" dirty="0"/>
              <a:t> </a:t>
            </a:r>
            <a:r>
              <a:rPr lang="en-US" dirty="0" err="1"/>
              <a:t>бумагами</a:t>
            </a:r>
            <a:r>
              <a:rPr lang="en-US" dirty="0"/>
              <a:t>) </a:t>
            </a:r>
            <a:r>
              <a:rPr lang="en-US" dirty="0" err="1"/>
              <a:t>владения</a:t>
            </a:r>
            <a:r>
              <a:rPr lang="en-US" dirty="0"/>
              <a:t> </a:t>
            </a:r>
            <a:r>
              <a:rPr lang="en-US" dirty="0" err="1"/>
              <a:t>активом</a:t>
            </a:r>
            <a:r>
              <a:rPr lang="en-US" dirty="0"/>
              <a:t>, </a:t>
            </a:r>
            <a:r>
              <a:rPr lang="en-US" dirty="0" err="1"/>
              <a:t>включающий</a:t>
            </a:r>
            <a:r>
              <a:rPr lang="en-US" dirty="0"/>
              <a:t> </a:t>
            </a:r>
            <a:r>
              <a:rPr lang="en-US" dirty="0" err="1"/>
              <a:t>несколько</a:t>
            </a:r>
            <a:r>
              <a:rPr lang="en-US" dirty="0"/>
              <a:t> </a:t>
            </a:r>
            <a:r>
              <a:rPr lang="en-US" dirty="0" err="1"/>
              <a:t>циклов</a:t>
            </a:r>
            <a:r>
              <a:rPr lang="en-US" dirty="0"/>
              <a:t> </a:t>
            </a:r>
            <a:r>
              <a:rPr lang="en-US" dirty="0" err="1"/>
              <a:t>развития</a:t>
            </a:r>
            <a:r>
              <a:rPr lang="en-US" dirty="0"/>
              <a:t> </a:t>
            </a:r>
            <a:r>
              <a:rPr lang="en-US" dirty="0" err="1"/>
              <a:t>рынка</a:t>
            </a:r>
            <a:r>
              <a:rPr lang="en-US" dirty="0"/>
              <a:t> </a:t>
            </a:r>
            <a:r>
              <a:rPr lang="en-US" dirty="0" err="1"/>
              <a:t>недвижимости</a:t>
            </a:r>
            <a:r>
              <a:rPr lang="en-US" dirty="0"/>
              <a:t>;</a:t>
            </a:r>
            <a:endParaRPr lang="ru-RU" dirty="0"/>
          </a:p>
          <a:p>
            <a:pPr marL="0" indent="0">
              <a:buNone/>
            </a:pPr>
            <a:r>
              <a:rPr lang="ru-RU" dirty="0" smtClean="0"/>
              <a:t>     </a:t>
            </a:r>
            <a:r>
              <a:rPr lang="en-US" dirty="0" smtClean="0"/>
              <a:t>- </a:t>
            </a:r>
            <a:r>
              <a:rPr lang="en-US" dirty="0" err="1"/>
              <a:t>сложность</a:t>
            </a:r>
            <a:r>
              <a:rPr lang="en-US" dirty="0"/>
              <a:t> </a:t>
            </a:r>
            <a:r>
              <a:rPr lang="en-US" dirty="0" err="1"/>
              <a:t>получения</a:t>
            </a:r>
            <a:r>
              <a:rPr lang="en-US" dirty="0"/>
              <a:t> </a:t>
            </a:r>
            <a:r>
              <a:rPr lang="en-US" dirty="0" err="1"/>
              <a:t>достоверной</a:t>
            </a:r>
            <a:r>
              <a:rPr lang="en-US" dirty="0"/>
              <a:t> и </a:t>
            </a:r>
            <a:r>
              <a:rPr lang="en-US" dirty="0" err="1"/>
              <a:t>актуальной</a:t>
            </a:r>
            <a:r>
              <a:rPr lang="en-US" dirty="0"/>
              <a:t> </a:t>
            </a:r>
            <a:r>
              <a:rPr lang="en-US" dirty="0" err="1"/>
              <a:t>информации</a:t>
            </a:r>
            <a:r>
              <a:rPr lang="en-US" dirty="0"/>
              <a:t> о </a:t>
            </a:r>
            <a:r>
              <a:rPr lang="en-US" dirty="0" err="1"/>
              <a:t>сделках</a:t>
            </a:r>
            <a:r>
              <a:rPr lang="en-US" dirty="0"/>
              <a:t> </a:t>
            </a:r>
            <a:r>
              <a:rPr lang="en-US" dirty="0" err="1"/>
              <a:t>на</a:t>
            </a:r>
            <a:r>
              <a:rPr lang="en-US" dirty="0"/>
              <a:t> </a:t>
            </a:r>
            <a:r>
              <a:rPr lang="en-US" dirty="0" err="1"/>
              <a:t>рынке</a:t>
            </a:r>
            <a:r>
              <a:rPr lang="en-US" dirty="0"/>
              <a:t> </a:t>
            </a:r>
            <a:r>
              <a:rPr lang="en-US" dirty="0" err="1"/>
              <a:t>недвижимости</a:t>
            </a:r>
            <a:r>
              <a:rPr lang="en-US" dirty="0"/>
              <a:t>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8720467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651379" y="1096370"/>
            <a:ext cx="9280027" cy="4976884"/>
          </a:xfrm>
        </p:spPr>
        <p:txBody>
          <a:bodyPr/>
          <a:lstStyle/>
          <a:p>
            <a:r>
              <a:rPr lang="en-US" dirty="0" err="1"/>
              <a:t>Стоимость</a:t>
            </a:r>
            <a:r>
              <a:rPr lang="en-US" dirty="0"/>
              <a:t> </a:t>
            </a:r>
            <a:r>
              <a:rPr lang="en-US" dirty="0" err="1"/>
              <a:t>объектов</a:t>
            </a:r>
            <a:r>
              <a:rPr lang="en-US" dirty="0"/>
              <a:t> </a:t>
            </a:r>
            <a:r>
              <a:rPr lang="en-US" dirty="0" err="1"/>
              <a:t>недвижимости</a:t>
            </a:r>
            <a:r>
              <a:rPr lang="en-US" dirty="0"/>
              <a:t>, </a:t>
            </a:r>
            <a:r>
              <a:rPr lang="en-US" dirty="0" err="1"/>
              <a:t>как</a:t>
            </a:r>
            <a:r>
              <a:rPr lang="en-US" dirty="0"/>
              <a:t> и </a:t>
            </a:r>
            <a:r>
              <a:rPr lang="en-US" dirty="0" err="1"/>
              <a:t>любого</a:t>
            </a:r>
            <a:r>
              <a:rPr lang="en-US" dirty="0"/>
              <a:t> </a:t>
            </a:r>
            <a:r>
              <a:rPr lang="en-US" dirty="0" err="1"/>
              <a:t>другого</a:t>
            </a:r>
            <a:r>
              <a:rPr lang="en-US" dirty="0"/>
              <a:t> </a:t>
            </a:r>
            <a:r>
              <a:rPr lang="en-US" dirty="0" err="1"/>
              <a:t>объекта</a:t>
            </a:r>
            <a:r>
              <a:rPr lang="en-US" dirty="0"/>
              <a:t> </a:t>
            </a:r>
            <a:r>
              <a:rPr lang="en-US" dirty="0" err="1"/>
              <a:t>имущества</a:t>
            </a:r>
            <a:r>
              <a:rPr lang="en-US" dirty="0"/>
              <a:t>, </a:t>
            </a:r>
            <a:r>
              <a:rPr lang="en-US" dirty="0" err="1"/>
              <a:t>оценивается</a:t>
            </a:r>
            <a:r>
              <a:rPr lang="en-US" dirty="0"/>
              <a:t> в </a:t>
            </a:r>
            <a:r>
              <a:rPr lang="en-US" dirty="0" err="1"/>
              <a:t>соответствии</a:t>
            </a:r>
            <a:r>
              <a:rPr lang="en-US" dirty="0"/>
              <a:t> с </a:t>
            </a:r>
            <a:r>
              <a:rPr lang="en-US" dirty="0" err="1"/>
              <a:t>методологией</a:t>
            </a:r>
            <a:r>
              <a:rPr lang="en-US" dirty="0"/>
              <a:t> </a:t>
            </a:r>
            <a:r>
              <a:rPr lang="en-US" dirty="0" err="1"/>
              <a:t>отраженной</a:t>
            </a:r>
            <a:r>
              <a:rPr lang="en-US" dirty="0"/>
              <a:t> в </a:t>
            </a:r>
            <a:r>
              <a:rPr lang="en-US" dirty="0" err="1"/>
              <a:t>законодательстве</a:t>
            </a:r>
            <a:r>
              <a:rPr lang="en-US" dirty="0"/>
              <a:t> </a:t>
            </a:r>
            <a:r>
              <a:rPr lang="en-US" dirty="0" err="1"/>
              <a:t>Российской</a:t>
            </a:r>
            <a:r>
              <a:rPr lang="en-US" dirty="0"/>
              <a:t> </a:t>
            </a:r>
            <a:r>
              <a:rPr lang="en-US" dirty="0" err="1"/>
              <a:t>Федерации</a:t>
            </a:r>
            <a:r>
              <a:rPr lang="en-US" dirty="0"/>
              <a:t> </a:t>
            </a:r>
            <a:r>
              <a:rPr lang="en-US" dirty="0" err="1"/>
              <a:t>об</a:t>
            </a:r>
            <a:r>
              <a:rPr lang="en-US" dirty="0"/>
              <a:t> </a:t>
            </a:r>
            <a:r>
              <a:rPr lang="en-US" dirty="0" err="1"/>
              <a:t>оценочной</a:t>
            </a:r>
            <a:r>
              <a:rPr lang="en-US" dirty="0"/>
              <a:t> </a:t>
            </a:r>
            <a:r>
              <a:rPr lang="en-US" dirty="0" err="1"/>
              <a:t>деятельности</a:t>
            </a:r>
            <a:r>
              <a:rPr lang="en-US" dirty="0"/>
              <a:t> </a:t>
            </a:r>
            <a:r>
              <a:rPr lang="en-US" dirty="0" err="1"/>
              <a:t>оценочными</a:t>
            </a:r>
            <a:r>
              <a:rPr lang="en-US" dirty="0"/>
              <a:t> </a:t>
            </a:r>
            <a:r>
              <a:rPr lang="en-US" dirty="0" err="1"/>
              <a:t>методами</a:t>
            </a:r>
            <a:r>
              <a:rPr lang="en-US" dirty="0"/>
              <a:t> </a:t>
            </a:r>
            <a:r>
              <a:rPr lang="en-US" dirty="0" err="1"/>
              <a:t>на</a:t>
            </a:r>
            <a:r>
              <a:rPr lang="en-US" dirty="0"/>
              <a:t> </a:t>
            </a:r>
            <a:r>
              <a:rPr lang="en-US" dirty="0" err="1"/>
              <a:t>основе</a:t>
            </a:r>
            <a:r>
              <a:rPr lang="en-US" dirty="0"/>
              <a:t> </a:t>
            </a:r>
            <a:r>
              <a:rPr lang="en-US" dirty="0" err="1"/>
              <a:t>трех</a:t>
            </a:r>
            <a:r>
              <a:rPr lang="en-US" dirty="0"/>
              <a:t> </a:t>
            </a:r>
            <a:r>
              <a:rPr lang="en-US" dirty="0" err="1"/>
              <a:t>классических</a:t>
            </a:r>
            <a:r>
              <a:rPr lang="en-US" dirty="0"/>
              <a:t> </a:t>
            </a:r>
            <a:r>
              <a:rPr lang="en-US" dirty="0" err="1"/>
              <a:t>подходов</a:t>
            </a:r>
            <a:r>
              <a:rPr lang="en-US" dirty="0"/>
              <a:t>:</a:t>
            </a:r>
            <a:endParaRPr lang="ru-RU" dirty="0"/>
          </a:p>
          <a:p>
            <a:pPr marL="0" indent="0">
              <a:buNone/>
            </a:pPr>
            <a:r>
              <a:rPr lang="ru-RU" dirty="0" smtClean="0"/>
              <a:t>     </a:t>
            </a:r>
            <a:r>
              <a:rPr lang="en-US" dirty="0" smtClean="0"/>
              <a:t>1</a:t>
            </a:r>
            <a:r>
              <a:rPr lang="en-US" dirty="0"/>
              <a:t>) </a:t>
            </a:r>
            <a:r>
              <a:rPr lang="en-US" dirty="0" err="1"/>
              <a:t>доходного</a:t>
            </a:r>
            <a:r>
              <a:rPr lang="en-US" dirty="0"/>
              <a:t> </a:t>
            </a:r>
            <a:r>
              <a:rPr lang="en-US" dirty="0" err="1"/>
              <a:t>подхода</a:t>
            </a:r>
            <a:r>
              <a:rPr lang="en-US" dirty="0"/>
              <a:t>, </a:t>
            </a:r>
            <a:r>
              <a:rPr lang="en-US" dirty="0" err="1"/>
              <a:t>основанного</a:t>
            </a:r>
            <a:r>
              <a:rPr lang="en-US" dirty="0"/>
              <a:t> </a:t>
            </a:r>
            <a:r>
              <a:rPr lang="en-US" dirty="0" err="1"/>
              <a:t>на</a:t>
            </a:r>
            <a:r>
              <a:rPr lang="en-US" dirty="0"/>
              <a:t> </a:t>
            </a:r>
            <a:r>
              <a:rPr lang="en-US" dirty="0" err="1"/>
              <a:t>дисконтировании</a:t>
            </a:r>
            <a:r>
              <a:rPr lang="en-US" dirty="0"/>
              <a:t> </a:t>
            </a:r>
            <a:r>
              <a:rPr lang="en-US" dirty="0" err="1"/>
              <a:t>денежных</a:t>
            </a:r>
            <a:r>
              <a:rPr lang="en-US" dirty="0"/>
              <a:t> </a:t>
            </a:r>
            <a:r>
              <a:rPr lang="en-US" dirty="0" err="1"/>
              <a:t>потоков</a:t>
            </a:r>
            <a:r>
              <a:rPr lang="en-US" dirty="0"/>
              <a:t> </a:t>
            </a:r>
            <a:r>
              <a:rPr lang="en-US" dirty="0" err="1"/>
              <a:t>или</a:t>
            </a:r>
            <a:r>
              <a:rPr lang="en-US" dirty="0"/>
              <a:t> </a:t>
            </a:r>
            <a:r>
              <a:rPr lang="en-US" dirty="0" err="1"/>
              <a:t>капитализации</a:t>
            </a:r>
            <a:r>
              <a:rPr lang="en-US" dirty="0"/>
              <a:t> </a:t>
            </a:r>
            <a:r>
              <a:rPr lang="en-US" dirty="0" err="1"/>
              <a:t>ожидаемых</a:t>
            </a:r>
            <a:r>
              <a:rPr lang="en-US" dirty="0"/>
              <a:t> </a:t>
            </a:r>
            <a:r>
              <a:rPr lang="en-US" dirty="0" err="1"/>
              <a:t>доходов</a:t>
            </a:r>
            <a:r>
              <a:rPr lang="en-US" dirty="0"/>
              <a:t> </a:t>
            </a:r>
            <a:r>
              <a:rPr lang="en-US" dirty="0" err="1"/>
              <a:t>от</a:t>
            </a:r>
            <a:r>
              <a:rPr lang="en-US" dirty="0"/>
              <a:t> </a:t>
            </a:r>
            <a:r>
              <a:rPr lang="en-US" dirty="0" err="1"/>
              <a:t>недвижимости</a:t>
            </a:r>
            <a:r>
              <a:rPr lang="en-US" dirty="0"/>
              <a:t>;</a:t>
            </a:r>
            <a:endParaRPr lang="ru-RU" dirty="0"/>
          </a:p>
          <a:p>
            <a:pPr marL="0" indent="0">
              <a:buNone/>
            </a:pPr>
            <a:r>
              <a:rPr lang="ru-RU" dirty="0" smtClean="0"/>
              <a:t>     </a:t>
            </a:r>
            <a:r>
              <a:rPr lang="en-US" dirty="0" smtClean="0"/>
              <a:t>2</a:t>
            </a:r>
            <a:r>
              <a:rPr lang="en-US" dirty="0"/>
              <a:t>) </a:t>
            </a:r>
            <a:r>
              <a:rPr lang="en-US" dirty="0" err="1"/>
              <a:t>сравнительного</a:t>
            </a:r>
            <a:r>
              <a:rPr lang="en-US" dirty="0"/>
              <a:t> </a:t>
            </a:r>
            <a:r>
              <a:rPr lang="en-US" dirty="0" err="1"/>
              <a:t>подхода</a:t>
            </a:r>
            <a:r>
              <a:rPr lang="en-US" dirty="0"/>
              <a:t>, </a:t>
            </a:r>
            <a:r>
              <a:rPr lang="en-US" dirty="0" err="1"/>
              <a:t>предусматривающего</a:t>
            </a:r>
            <a:r>
              <a:rPr lang="en-US" dirty="0"/>
              <a:t> </a:t>
            </a:r>
            <a:r>
              <a:rPr lang="en-US" dirty="0" err="1"/>
              <a:t>сравнительный</a:t>
            </a:r>
            <a:r>
              <a:rPr lang="en-US" dirty="0"/>
              <a:t> </a:t>
            </a:r>
            <a:r>
              <a:rPr lang="en-US" dirty="0" err="1"/>
              <a:t>анализ</a:t>
            </a:r>
            <a:r>
              <a:rPr lang="en-US" dirty="0"/>
              <a:t> </a:t>
            </a:r>
            <a:r>
              <a:rPr lang="en-US" dirty="0" err="1"/>
              <a:t>рыночных</a:t>
            </a:r>
            <a:r>
              <a:rPr lang="en-US" dirty="0"/>
              <a:t> </a:t>
            </a:r>
            <a:r>
              <a:rPr lang="en-US" dirty="0" err="1"/>
              <a:t>сделок</a:t>
            </a:r>
            <a:r>
              <a:rPr lang="en-US" dirty="0"/>
              <a:t> </a:t>
            </a:r>
            <a:r>
              <a:rPr lang="en-US" dirty="0" err="1"/>
              <a:t>купли-продажи</a:t>
            </a:r>
            <a:r>
              <a:rPr lang="en-US" dirty="0"/>
              <a:t> </a:t>
            </a:r>
            <a:r>
              <a:rPr lang="en-US" dirty="0" err="1"/>
              <a:t>объектов</a:t>
            </a:r>
            <a:r>
              <a:rPr lang="en-US" dirty="0"/>
              <a:t> </a:t>
            </a:r>
            <a:r>
              <a:rPr lang="en-US" dirty="0" err="1"/>
              <a:t>недвижимости</a:t>
            </a:r>
            <a:r>
              <a:rPr lang="en-US" dirty="0"/>
              <a:t>;</a:t>
            </a:r>
            <a:endParaRPr lang="ru-RU" dirty="0"/>
          </a:p>
          <a:p>
            <a:pPr marL="0" indent="0">
              <a:buNone/>
            </a:pPr>
            <a:r>
              <a:rPr lang="ru-RU" dirty="0"/>
              <a:t> </a:t>
            </a:r>
            <a:r>
              <a:rPr lang="ru-RU" dirty="0" smtClean="0"/>
              <a:t>    </a:t>
            </a:r>
            <a:r>
              <a:rPr lang="en-US" dirty="0" smtClean="0"/>
              <a:t>3</a:t>
            </a:r>
            <a:r>
              <a:rPr lang="en-US" dirty="0"/>
              <a:t>) </a:t>
            </a:r>
            <a:r>
              <a:rPr lang="en-US" dirty="0" err="1"/>
              <a:t>затратного</a:t>
            </a:r>
            <a:r>
              <a:rPr lang="en-US" dirty="0"/>
              <a:t> </a:t>
            </a:r>
            <a:r>
              <a:rPr lang="en-US" dirty="0" err="1"/>
              <a:t>подхода</a:t>
            </a:r>
            <a:r>
              <a:rPr lang="en-US" dirty="0"/>
              <a:t>, </a:t>
            </a:r>
            <a:r>
              <a:rPr lang="en-US" dirty="0" err="1"/>
              <a:t>базирующегося</a:t>
            </a:r>
            <a:r>
              <a:rPr lang="en-US" dirty="0"/>
              <a:t> </a:t>
            </a:r>
            <a:r>
              <a:rPr lang="en-US" dirty="0" err="1"/>
              <a:t>на</a:t>
            </a:r>
            <a:r>
              <a:rPr lang="en-US" dirty="0"/>
              <a:t> </a:t>
            </a:r>
            <a:r>
              <a:rPr lang="en-US" dirty="0" err="1"/>
              <a:t>определении</a:t>
            </a:r>
            <a:r>
              <a:rPr lang="en-US" dirty="0"/>
              <a:t> </a:t>
            </a:r>
            <a:r>
              <a:rPr lang="en-US" dirty="0" err="1"/>
              <a:t>стоимости</a:t>
            </a:r>
            <a:r>
              <a:rPr lang="en-US" dirty="0"/>
              <a:t> </a:t>
            </a:r>
            <a:r>
              <a:rPr lang="en-US" dirty="0" err="1"/>
              <a:t>недвижимости</a:t>
            </a:r>
            <a:r>
              <a:rPr lang="en-US" dirty="0"/>
              <a:t> </a:t>
            </a:r>
            <a:r>
              <a:rPr lang="en-US" dirty="0" err="1"/>
              <a:t>путем</a:t>
            </a:r>
            <a:r>
              <a:rPr lang="en-US" dirty="0"/>
              <a:t> </a:t>
            </a:r>
            <a:r>
              <a:rPr lang="en-US" dirty="0" err="1"/>
              <a:t>расчета</a:t>
            </a:r>
            <a:r>
              <a:rPr lang="en-US" dirty="0"/>
              <a:t> </a:t>
            </a:r>
            <a:r>
              <a:rPr lang="en-US" dirty="0" err="1"/>
              <a:t>затрат</a:t>
            </a:r>
            <a:r>
              <a:rPr lang="en-US" dirty="0"/>
              <a:t>, </a:t>
            </a:r>
            <a:r>
              <a:rPr lang="en-US" dirty="0" err="1"/>
              <a:t>необходимых</a:t>
            </a:r>
            <a:r>
              <a:rPr lang="en-US" dirty="0"/>
              <a:t> </a:t>
            </a:r>
            <a:r>
              <a:rPr lang="en-US" dirty="0" err="1"/>
              <a:t>на</a:t>
            </a:r>
            <a:r>
              <a:rPr lang="en-US" dirty="0"/>
              <a:t> </a:t>
            </a:r>
            <a:r>
              <a:rPr lang="en-US" dirty="0" err="1"/>
              <a:t>восстановление</a:t>
            </a:r>
            <a:r>
              <a:rPr lang="en-US" dirty="0"/>
              <a:t> </a:t>
            </a:r>
            <a:r>
              <a:rPr lang="en-US" dirty="0" err="1"/>
              <a:t>или</a:t>
            </a:r>
            <a:r>
              <a:rPr lang="en-US" dirty="0"/>
              <a:t> </a:t>
            </a:r>
            <a:r>
              <a:rPr lang="en-US" dirty="0" err="1"/>
              <a:t>замещение</a:t>
            </a:r>
            <a:r>
              <a:rPr lang="en-US" dirty="0"/>
              <a:t> </a:t>
            </a:r>
            <a:r>
              <a:rPr lang="en-US" dirty="0" err="1"/>
              <a:t>оцениваемых</a:t>
            </a:r>
            <a:r>
              <a:rPr lang="en-US" dirty="0"/>
              <a:t> </a:t>
            </a:r>
            <a:r>
              <a:rPr lang="en-US" dirty="0" err="1"/>
              <a:t>зданий</a:t>
            </a:r>
            <a:r>
              <a:rPr lang="en-US" dirty="0"/>
              <a:t> и </a:t>
            </a:r>
            <a:r>
              <a:rPr lang="en-US" dirty="0" err="1"/>
              <a:t>сооружений</a:t>
            </a:r>
            <a:r>
              <a:rPr lang="en-US" dirty="0"/>
              <a:t> с </a:t>
            </a:r>
            <a:r>
              <a:rPr lang="en-US" dirty="0" err="1"/>
              <a:t>учетом</a:t>
            </a:r>
            <a:r>
              <a:rPr lang="en-US" dirty="0"/>
              <a:t> </a:t>
            </a:r>
            <a:r>
              <a:rPr lang="en-US" dirty="0" err="1"/>
              <a:t>износа</a:t>
            </a:r>
            <a:r>
              <a:rPr lang="en-US" dirty="0"/>
              <a:t> </a:t>
            </a:r>
            <a:r>
              <a:rPr lang="en-US" dirty="0" err="1"/>
              <a:t>всех</a:t>
            </a:r>
            <a:r>
              <a:rPr lang="en-US" dirty="0"/>
              <a:t> </a:t>
            </a:r>
            <a:r>
              <a:rPr lang="en-US" dirty="0" err="1"/>
              <a:t>видов</a:t>
            </a:r>
            <a:r>
              <a:rPr lang="en-US" dirty="0"/>
              <a:t> и </a:t>
            </a:r>
            <a:r>
              <a:rPr lang="en-US" dirty="0" err="1"/>
              <a:t>рыночной</a:t>
            </a:r>
            <a:r>
              <a:rPr lang="en-US" dirty="0"/>
              <a:t> </a:t>
            </a:r>
            <a:r>
              <a:rPr lang="en-US" dirty="0" err="1"/>
              <a:t>стоимости</a:t>
            </a:r>
            <a:r>
              <a:rPr lang="en-US" dirty="0"/>
              <a:t> </a:t>
            </a:r>
            <a:r>
              <a:rPr lang="en-US" dirty="0" err="1"/>
              <a:t>земельного</a:t>
            </a:r>
            <a:r>
              <a:rPr lang="en-US" dirty="0"/>
              <a:t> </a:t>
            </a:r>
            <a:r>
              <a:rPr lang="en-US" dirty="0" err="1"/>
              <a:t>участка</a:t>
            </a:r>
            <a:r>
              <a:rPr lang="en-US" dirty="0"/>
              <a:t>.</a:t>
            </a: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29497557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51379" y="624110"/>
            <a:ext cx="9853233" cy="822553"/>
          </a:xfrm>
        </p:spPr>
        <p:txBody>
          <a:bodyPr>
            <a:normAutofit fontScale="90000"/>
          </a:bodyPr>
          <a:lstStyle/>
          <a:p>
            <a:r>
              <a:rPr lang="ru-RU" sz="2400" dirty="0" smtClean="0">
                <a:solidFill>
                  <a:schemeClr val="accent1">
                    <a:lumMod val="75000"/>
                  </a:schemeClr>
                </a:solidFill>
              </a:rPr>
              <a:t>ТЕМА: </a:t>
            </a:r>
            <a:r>
              <a:rPr lang="en-US" sz="2400" dirty="0" err="1">
                <a:solidFill>
                  <a:schemeClr val="accent1">
                    <a:lumMod val="75000"/>
                  </a:schemeClr>
                </a:solidFill>
              </a:rPr>
              <a:t>Определение</a:t>
            </a:r>
            <a:r>
              <a:rPr lang="en-US" sz="24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accent1">
                    <a:lumMod val="75000"/>
                  </a:schemeClr>
                </a:solidFill>
              </a:rPr>
              <a:t>стоимости</a:t>
            </a:r>
            <a:r>
              <a:rPr lang="en-US" sz="24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accent1">
                    <a:lumMod val="75000"/>
                  </a:schemeClr>
                </a:solidFill>
              </a:rPr>
              <a:t>объекта</a:t>
            </a:r>
            <a:r>
              <a:rPr lang="en-US" sz="24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accent1">
                    <a:lumMod val="75000"/>
                  </a:schemeClr>
                </a:solidFill>
              </a:rPr>
              <a:t>недвижимости</a:t>
            </a:r>
            <a:r>
              <a:rPr lang="en-US" sz="24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accent1">
                    <a:lumMod val="75000"/>
                  </a:schemeClr>
                </a:solidFill>
              </a:rPr>
              <a:t>на</a:t>
            </a:r>
            <a:r>
              <a:rPr lang="en-US" sz="24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accent1">
                    <a:lumMod val="75000"/>
                  </a:schemeClr>
                </a:solidFill>
              </a:rPr>
              <a:t>основе</a:t>
            </a:r>
            <a:r>
              <a:rPr lang="en-US" sz="24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accent1">
                    <a:lumMod val="75000"/>
                  </a:schemeClr>
                </a:solidFill>
              </a:rPr>
              <a:t>доходного</a:t>
            </a:r>
            <a:r>
              <a:rPr lang="en-US" sz="24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accent1">
                    <a:lumMod val="75000"/>
                  </a:schemeClr>
                </a:solidFill>
              </a:rPr>
              <a:t>подхода</a:t>
            </a:r>
            <a:r>
              <a:rPr lang="ru-RU" b="1" dirty="0"/>
              <a:t/>
            </a:r>
            <a:br>
              <a:rPr lang="ru-RU" b="1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651378" y="1446662"/>
            <a:ext cx="9853233" cy="5049671"/>
          </a:xfrm>
        </p:spPr>
        <p:txBody>
          <a:bodyPr>
            <a:normAutofit fontScale="92500"/>
          </a:bodyPr>
          <a:lstStyle/>
          <a:p>
            <a:r>
              <a:rPr lang="en-US" dirty="0" err="1" smtClean="0"/>
              <a:t>Доходный</a:t>
            </a:r>
            <a:r>
              <a:rPr lang="en-US" dirty="0" smtClean="0"/>
              <a:t> </a:t>
            </a:r>
            <a:r>
              <a:rPr lang="en-US" dirty="0" err="1"/>
              <a:t>подход</a:t>
            </a:r>
            <a:r>
              <a:rPr lang="en-US" dirty="0"/>
              <a:t> в </a:t>
            </a:r>
            <a:r>
              <a:rPr lang="en-US" dirty="0" err="1"/>
              <a:t>оценке</a:t>
            </a:r>
            <a:r>
              <a:rPr lang="en-US" dirty="0"/>
              <a:t> </a:t>
            </a:r>
            <a:r>
              <a:rPr lang="en-US" dirty="0" err="1"/>
              <a:t>недвижимости</a:t>
            </a:r>
            <a:r>
              <a:rPr lang="en-US" dirty="0"/>
              <a:t> </a:t>
            </a:r>
            <a:r>
              <a:rPr lang="en-US" dirty="0" err="1"/>
              <a:t>позволяет</a:t>
            </a:r>
            <a:r>
              <a:rPr lang="en-US" dirty="0"/>
              <a:t> </a:t>
            </a:r>
            <a:r>
              <a:rPr lang="en-US" dirty="0" err="1"/>
              <a:t>провести</a:t>
            </a:r>
            <a:r>
              <a:rPr lang="en-US" dirty="0"/>
              <a:t> </a:t>
            </a:r>
            <a:r>
              <a:rPr lang="en-US" dirty="0" err="1"/>
              <a:t>прямую</a:t>
            </a:r>
            <a:r>
              <a:rPr lang="en-US" dirty="0"/>
              <a:t> </a:t>
            </a:r>
            <a:r>
              <a:rPr lang="en-US" dirty="0" err="1"/>
              <a:t>оценку</a:t>
            </a:r>
            <a:r>
              <a:rPr lang="en-US" dirty="0"/>
              <a:t> </a:t>
            </a:r>
            <a:r>
              <a:rPr lang="en-US" dirty="0" err="1"/>
              <a:t>стоимости</a:t>
            </a:r>
            <a:r>
              <a:rPr lang="en-US" dirty="0"/>
              <a:t> </a:t>
            </a:r>
            <a:r>
              <a:rPr lang="en-US" dirty="0" err="1"/>
              <a:t>объекта</a:t>
            </a:r>
            <a:r>
              <a:rPr lang="en-US" dirty="0"/>
              <a:t> </a:t>
            </a:r>
            <a:r>
              <a:rPr lang="en-US" dirty="0" err="1"/>
              <a:t>недвижимости</a:t>
            </a:r>
            <a:r>
              <a:rPr lang="en-US" dirty="0"/>
              <a:t> в </a:t>
            </a:r>
            <a:r>
              <a:rPr lang="en-US" dirty="0" err="1"/>
              <a:t>зависимости</a:t>
            </a:r>
            <a:r>
              <a:rPr lang="en-US" dirty="0"/>
              <a:t> </a:t>
            </a:r>
            <a:r>
              <a:rPr lang="en-US" dirty="0" err="1"/>
              <a:t>от</a:t>
            </a:r>
            <a:r>
              <a:rPr lang="en-US" dirty="0"/>
              <a:t> </a:t>
            </a:r>
            <a:r>
              <a:rPr lang="en-US" dirty="0" err="1"/>
              <a:t>ожидаемых</a:t>
            </a:r>
            <a:r>
              <a:rPr lang="en-US" dirty="0"/>
              <a:t> </a:t>
            </a:r>
            <a:r>
              <a:rPr lang="en-US" dirty="0" err="1"/>
              <a:t>будущих</a:t>
            </a:r>
            <a:r>
              <a:rPr lang="en-US" dirty="0"/>
              <a:t> </a:t>
            </a:r>
            <a:r>
              <a:rPr lang="en-US" dirty="0" err="1"/>
              <a:t>доходов</a:t>
            </a:r>
            <a:r>
              <a:rPr lang="en-US" dirty="0"/>
              <a:t>, </a:t>
            </a:r>
            <a:r>
              <a:rPr lang="en-US" dirty="0" err="1"/>
              <a:t>генерируемых</a:t>
            </a:r>
            <a:r>
              <a:rPr lang="en-US" dirty="0"/>
              <a:t> </a:t>
            </a:r>
            <a:r>
              <a:rPr lang="en-US" dirty="0" err="1"/>
              <a:t>этим</a:t>
            </a:r>
            <a:r>
              <a:rPr lang="en-US" dirty="0"/>
              <a:t> </a:t>
            </a:r>
            <a:r>
              <a:rPr lang="en-US" dirty="0" err="1"/>
              <a:t>объектом</a:t>
            </a:r>
            <a:r>
              <a:rPr lang="en-US" dirty="0"/>
              <a:t>. </a:t>
            </a:r>
            <a:r>
              <a:rPr lang="en-US" dirty="0" err="1"/>
              <a:t>Приведенная</a:t>
            </a:r>
            <a:r>
              <a:rPr lang="en-US" dirty="0"/>
              <a:t> к </a:t>
            </a:r>
            <a:r>
              <a:rPr lang="en-US" dirty="0" err="1"/>
              <a:t>текущему</a:t>
            </a:r>
            <a:r>
              <a:rPr lang="en-US" dirty="0"/>
              <a:t> </a:t>
            </a:r>
            <a:r>
              <a:rPr lang="en-US" dirty="0" err="1"/>
              <a:t>моменту</a:t>
            </a:r>
            <a:r>
              <a:rPr lang="en-US" dirty="0"/>
              <a:t> </a:t>
            </a:r>
            <a:r>
              <a:rPr lang="en-US" dirty="0" err="1"/>
              <a:t>стоимость</a:t>
            </a:r>
            <a:r>
              <a:rPr lang="en-US" dirty="0"/>
              <a:t> </a:t>
            </a:r>
            <a:r>
              <a:rPr lang="en-US" dirty="0" err="1"/>
              <a:t>будущих</a:t>
            </a:r>
            <a:r>
              <a:rPr lang="en-US" dirty="0"/>
              <a:t> </a:t>
            </a:r>
            <a:r>
              <a:rPr lang="en-US" dirty="0" err="1"/>
              <a:t>доходов</a:t>
            </a:r>
            <a:r>
              <a:rPr lang="en-US" dirty="0"/>
              <a:t>, </a:t>
            </a:r>
            <a:r>
              <a:rPr lang="en-US" dirty="0" err="1"/>
              <a:t>т.е</a:t>
            </a:r>
            <a:r>
              <a:rPr lang="en-US" dirty="0"/>
              <a:t>. </a:t>
            </a:r>
            <a:r>
              <a:rPr lang="en-US" dirty="0" err="1"/>
              <a:t>их</a:t>
            </a:r>
            <a:r>
              <a:rPr lang="en-US" dirty="0"/>
              <a:t> </a:t>
            </a:r>
            <a:r>
              <a:rPr lang="en-US" dirty="0" err="1"/>
              <a:t>дисконтированная</a:t>
            </a:r>
            <a:r>
              <a:rPr lang="en-US" dirty="0"/>
              <a:t> </a:t>
            </a:r>
            <a:r>
              <a:rPr lang="en-US" dirty="0" err="1"/>
              <a:t>стоимость</a:t>
            </a:r>
            <a:r>
              <a:rPr lang="en-US" dirty="0"/>
              <a:t>, </a:t>
            </a:r>
            <a:r>
              <a:rPr lang="en-US" dirty="0" err="1"/>
              <a:t>служит</a:t>
            </a:r>
            <a:r>
              <a:rPr lang="en-US" dirty="0"/>
              <a:t> </a:t>
            </a:r>
            <a:r>
              <a:rPr lang="en-US" dirty="0" err="1"/>
              <a:t>ориентиром</a:t>
            </a:r>
            <a:r>
              <a:rPr lang="en-US" dirty="0"/>
              <a:t> </a:t>
            </a:r>
            <a:r>
              <a:rPr lang="en-US" dirty="0" err="1"/>
              <a:t>того</a:t>
            </a:r>
            <a:r>
              <a:rPr lang="en-US" dirty="0"/>
              <a:t>, </a:t>
            </a:r>
            <a:r>
              <a:rPr lang="en-US" dirty="0" err="1"/>
              <a:t>сколько</a:t>
            </a:r>
            <a:r>
              <a:rPr lang="en-US" dirty="0"/>
              <a:t> </a:t>
            </a:r>
            <a:r>
              <a:rPr lang="en-US" dirty="0" err="1"/>
              <a:t>готов</a:t>
            </a:r>
            <a:r>
              <a:rPr lang="en-US" dirty="0"/>
              <a:t> </a:t>
            </a:r>
            <a:r>
              <a:rPr lang="en-US" dirty="0" err="1"/>
              <a:t>заплатить</a:t>
            </a:r>
            <a:r>
              <a:rPr lang="en-US" dirty="0"/>
              <a:t> </a:t>
            </a:r>
            <a:r>
              <a:rPr lang="en-US" dirty="0" err="1"/>
              <a:t>за</a:t>
            </a:r>
            <a:r>
              <a:rPr lang="en-US" dirty="0"/>
              <a:t> </a:t>
            </a:r>
            <a:r>
              <a:rPr lang="en-US" dirty="0" err="1"/>
              <a:t>оцениваемый</a:t>
            </a:r>
            <a:r>
              <a:rPr lang="en-US" dirty="0"/>
              <a:t> </a:t>
            </a:r>
            <a:r>
              <a:rPr lang="en-US" dirty="0" err="1"/>
              <a:t>объект</a:t>
            </a:r>
            <a:r>
              <a:rPr lang="en-US" dirty="0"/>
              <a:t> </a:t>
            </a:r>
            <a:r>
              <a:rPr lang="en-US" dirty="0" err="1"/>
              <a:t>потенциальный</a:t>
            </a:r>
            <a:r>
              <a:rPr lang="en-US" dirty="0"/>
              <a:t> </a:t>
            </a:r>
            <a:r>
              <a:rPr lang="en-US" dirty="0" err="1"/>
              <a:t>инвестор</a:t>
            </a:r>
            <a:r>
              <a:rPr lang="en-US" dirty="0" smtClean="0"/>
              <a:t>.</a:t>
            </a:r>
            <a:endParaRPr lang="ru-RU" dirty="0" smtClean="0"/>
          </a:p>
          <a:p>
            <a:r>
              <a:rPr lang="en-US" dirty="0" err="1"/>
              <a:t>Прогнозирование</a:t>
            </a:r>
            <a:r>
              <a:rPr lang="en-US" dirty="0"/>
              <a:t> </a:t>
            </a:r>
            <a:r>
              <a:rPr lang="en-US" dirty="0" err="1"/>
              <a:t>дохода</a:t>
            </a:r>
            <a:r>
              <a:rPr lang="en-US" dirty="0"/>
              <a:t> </a:t>
            </a:r>
            <a:r>
              <a:rPr lang="en-US" dirty="0" err="1"/>
              <a:t>от</a:t>
            </a:r>
            <a:r>
              <a:rPr lang="en-US" dirty="0"/>
              <a:t> </a:t>
            </a:r>
            <a:r>
              <a:rPr lang="en-US" dirty="0" err="1"/>
              <a:t>недвижимости</a:t>
            </a:r>
            <a:r>
              <a:rPr lang="en-US" dirty="0"/>
              <a:t> </a:t>
            </a:r>
            <a:r>
              <a:rPr lang="en-US" dirty="0" err="1"/>
              <a:t>основывается</a:t>
            </a:r>
            <a:r>
              <a:rPr lang="en-US" dirty="0"/>
              <a:t> </a:t>
            </a:r>
            <a:r>
              <a:rPr lang="en-US" dirty="0" err="1"/>
              <a:t>на</a:t>
            </a:r>
            <a:r>
              <a:rPr lang="en-US" dirty="0"/>
              <a:t> </a:t>
            </a:r>
            <a:r>
              <a:rPr lang="en-US" dirty="0" err="1" smtClean="0"/>
              <a:t>следующем</a:t>
            </a:r>
            <a:r>
              <a:rPr lang="ru-RU" dirty="0" smtClean="0"/>
              <a:t>: в</a:t>
            </a:r>
            <a:r>
              <a:rPr lang="en-US" dirty="0" err="1" smtClean="0"/>
              <a:t>кладывая</a:t>
            </a:r>
            <a:r>
              <a:rPr lang="en-US" dirty="0" smtClean="0"/>
              <a:t> </a:t>
            </a:r>
            <a:r>
              <a:rPr lang="en-US" dirty="0" err="1"/>
              <a:t>капитал</a:t>
            </a:r>
            <a:r>
              <a:rPr lang="en-US" dirty="0"/>
              <a:t> в </a:t>
            </a:r>
            <a:r>
              <a:rPr lang="en-US" dirty="0" err="1"/>
              <a:t>недвижимость</a:t>
            </a:r>
            <a:r>
              <a:rPr lang="en-US" dirty="0"/>
              <a:t> </a:t>
            </a:r>
            <a:r>
              <a:rPr lang="en-US" dirty="0" err="1"/>
              <a:t>для</a:t>
            </a:r>
            <a:r>
              <a:rPr lang="en-US" dirty="0"/>
              <a:t> </a:t>
            </a:r>
            <a:r>
              <a:rPr lang="en-US" dirty="0" err="1"/>
              <a:t>ее</a:t>
            </a:r>
            <a:r>
              <a:rPr lang="en-US" dirty="0"/>
              <a:t> </a:t>
            </a:r>
            <a:r>
              <a:rPr lang="en-US" dirty="0" err="1"/>
              <a:t>использования</a:t>
            </a:r>
            <a:r>
              <a:rPr lang="en-US" dirty="0"/>
              <a:t> в </a:t>
            </a:r>
            <a:r>
              <a:rPr lang="en-US" dirty="0" err="1"/>
              <a:t>производственно-коммерческой</a:t>
            </a:r>
            <a:r>
              <a:rPr lang="en-US" dirty="0"/>
              <a:t> </a:t>
            </a:r>
            <a:r>
              <a:rPr lang="en-US" dirty="0" err="1"/>
              <a:t>или</a:t>
            </a:r>
            <a:r>
              <a:rPr lang="en-US" dirty="0"/>
              <a:t> </a:t>
            </a:r>
            <a:r>
              <a:rPr lang="en-US" dirty="0" err="1"/>
              <a:t>иной</a:t>
            </a:r>
            <a:r>
              <a:rPr lang="en-US" dirty="0"/>
              <a:t> </a:t>
            </a:r>
            <a:r>
              <a:rPr lang="en-US" dirty="0" err="1"/>
              <a:t>деятельности</a:t>
            </a:r>
            <a:r>
              <a:rPr lang="en-US" dirty="0"/>
              <a:t>, </a:t>
            </a:r>
            <a:r>
              <a:rPr lang="en-US" dirty="0" err="1"/>
              <a:t>инвестор</a:t>
            </a:r>
            <a:r>
              <a:rPr lang="en-US" dirty="0"/>
              <a:t> </a:t>
            </a:r>
            <a:r>
              <a:rPr lang="en-US" dirty="0" err="1"/>
              <a:t>рассчитывает</a:t>
            </a:r>
            <a:r>
              <a:rPr lang="en-US" dirty="0"/>
              <a:t> в </a:t>
            </a:r>
            <a:r>
              <a:rPr lang="en-US" dirty="0" err="1"/>
              <a:t>результате</a:t>
            </a:r>
            <a:r>
              <a:rPr lang="en-US" dirty="0"/>
              <a:t> </a:t>
            </a:r>
            <a:r>
              <a:rPr lang="en-US" dirty="0" err="1"/>
              <a:t>получить</a:t>
            </a:r>
            <a:r>
              <a:rPr lang="en-US" dirty="0"/>
              <a:t> </a:t>
            </a:r>
            <a:r>
              <a:rPr lang="en-US" dirty="0" err="1"/>
              <a:t>определенные</a:t>
            </a:r>
            <a:r>
              <a:rPr lang="en-US" dirty="0"/>
              <a:t> </a:t>
            </a:r>
            <a:r>
              <a:rPr lang="en-US" dirty="0" err="1"/>
              <a:t>материальные</a:t>
            </a:r>
            <a:r>
              <a:rPr lang="en-US" dirty="0"/>
              <a:t>, </a:t>
            </a:r>
            <a:r>
              <a:rPr lang="en-US" dirty="0" err="1"/>
              <a:t>финансовые</a:t>
            </a:r>
            <a:r>
              <a:rPr lang="en-US" dirty="0"/>
              <a:t> </a:t>
            </a:r>
            <a:r>
              <a:rPr lang="en-US" dirty="0" err="1"/>
              <a:t>или</a:t>
            </a:r>
            <a:r>
              <a:rPr lang="en-US" dirty="0"/>
              <a:t> </a:t>
            </a:r>
            <a:r>
              <a:rPr lang="en-US" dirty="0" err="1"/>
              <a:t>иные</a:t>
            </a:r>
            <a:r>
              <a:rPr lang="en-US" dirty="0"/>
              <a:t> </a:t>
            </a:r>
            <a:r>
              <a:rPr lang="en-US" dirty="0" err="1"/>
              <a:t>выгоды</a:t>
            </a:r>
            <a:r>
              <a:rPr lang="en-US" dirty="0"/>
              <a:t>. </a:t>
            </a:r>
            <a:r>
              <a:rPr lang="en-US" dirty="0" err="1"/>
              <a:t>Значительная</a:t>
            </a:r>
            <a:r>
              <a:rPr lang="en-US" dirty="0"/>
              <a:t> </a:t>
            </a:r>
            <a:r>
              <a:rPr lang="en-US" dirty="0" err="1"/>
              <a:t>часть</a:t>
            </a:r>
            <a:r>
              <a:rPr lang="en-US" dirty="0"/>
              <a:t> </a:t>
            </a:r>
            <a:r>
              <a:rPr lang="en-US" dirty="0" err="1"/>
              <a:t>этих</a:t>
            </a:r>
            <a:r>
              <a:rPr lang="en-US" dirty="0"/>
              <a:t> </a:t>
            </a:r>
            <a:r>
              <a:rPr lang="en-US" dirty="0" err="1"/>
              <a:t>выгод</a:t>
            </a:r>
            <a:r>
              <a:rPr lang="en-US" dirty="0"/>
              <a:t> </a:t>
            </a:r>
            <a:r>
              <a:rPr lang="en-US" dirty="0" err="1"/>
              <a:t>может</a:t>
            </a:r>
            <a:r>
              <a:rPr lang="en-US" dirty="0"/>
              <a:t> </a:t>
            </a:r>
            <a:r>
              <a:rPr lang="en-US" dirty="0" err="1"/>
              <a:t>быть</a:t>
            </a:r>
            <a:r>
              <a:rPr lang="en-US" dirty="0"/>
              <a:t> </a:t>
            </a:r>
            <a:r>
              <a:rPr lang="en-US" dirty="0" err="1"/>
              <a:t>выражена</a:t>
            </a:r>
            <a:r>
              <a:rPr lang="en-US" dirty="0"/>
              <a:t> в </a:t>
            </a:r>
            <a:r>
              <a:rPr lang="en-US" dirty="0" err="1"/>
              <a:t>виде</a:t>
            </a:r>
            <a:r>
              <a:rPr lang="en-US" dirty="0"/>
              <a:t> </a:t>
            </a:r>
            <a:r>
              <a:rPr lang="en-US" dirty="0" err="1"/>
              <a:t>финансовых</a:t>
            </a:r>
            <a:r>
              <a:rPr lang="en-US" dirty="0"/>
              <a:t> </a:t>
            </a:r>
            <a:r>
              <a:rPr lang="en-US" dirty="0" err="1"/>
              <a:t>результатов</a:t>
            </a:r>
            <a:r>
              <a:rPr lang="en-US" dirty="0"/>
              <a:t>, в </a:t>
            </a:r>
            <a:r>
              <a:rPr lang="en-US" dirty="0" err="1"/>
              <a:t>число</a:t>
            </a:r>
            <a:r>
              <a:rPr lang="en-US" dirty="0"/>
              <a:t> </a:t>
            </a:r>
            <a:r>
              <a:rPr lang="en-US" dirty="0" err="1"/>
              <a:t>которых</a:t>
            </a:r>
            <a:r>
              <a:rPr lang="en-US" dirty="0"/>
              <a:t> </a:t>
            </a:r>
            <a:r>
              <a:rPr lang="en-US" dirty="0" err="1"/>
              <a:t>входят</a:t>
            </a:r>
            <a:r>
              <a:rPr lang="en-US" dirty="0"/>
              <a:t>:</a:t>
            </a:r>
            <a:endParaRPr lang="ru-RU" dirty="0"/>
          </a:p>
          <a:p>
            <a:pPr marL="0" indent="0">
              <a:buNone/>
            </a:pPr>
            <a:r>
              <a:rPr lang="ru-RU" dirty="0" smtClean="0"/>
              <a:t>      </a:t>
            </a:r>
            <a:r>
              <a:rPr lang="en-US" dirty="0" smtClean="0"/>
              <a:t>- </a:t>
            </a:r>
            <a:r>
              <a:rPr lang="en-US" dirty="0" err="1"/>
              <a:t>поток</a:t>
            </a:r>
            <a:r>
              <a:rPr lang="en-US" dirty="0"/>
              <a:t> </a:t>
            </a:r>
            <a:r>
              <a:rPr lang="en-US" dirty="0" err="1"/>
              <a:t>денежных</a:t>
            </a:r>
            <a:r>
              <a:rPr lang="en-US" dirty="0"/>
              <a:t> </a:t>
            </a:r>
            <a:r>
              <a:rPr lang="en-US" dirty="0" err="1"/>
              <a:t>средств</a:t>
            </a:r>
            <a:r>
              <a:rPr lang="en-US" dirty="0"/>
              <a:t> (</a:t>
            </a:r>
            <a:r>
              <a:rPr lang="en-US" dirty="0" err="1"/>
              <a:t>текущие</a:t>
            </a:r>
            <a:r>
              <a:rPr lang="en-US" dirty="0"/>
              <a:t> </a:t>
            </a:r>
            <a:r>
              <a:rPr lang="en-US" dirty="0" err="1"/>
              <a:t>денежные</a:t>
            </a:r>
            <a:r>
              <a:rPr lang="en-US" dirty="0"/>
              <a:t> </a:t>
            </a:r>
            <a:r>
              <a:rPr lang="en-US" dirty="0" err="1"/>
              <a:t>поступления</a:t>
            </a:r>
            <a:r>
              <a:rPr lang="en-US" dirty="0"/>
              <a:t>);</a:t>
            </a:r>
            <a:endParaRPr lang="ru-RU" dirty="0"/>
          </a:p>
          <a:p>
            <a:pPr marL="0" indent="0">
              <a:buNone/>
            </a:pPr>
            <a:r>
              <a:rPr lang="ru-RU" dirty="0" smtClean="0"/>
              <a:t>      </a:t>
            </a:r>
            <a:r>
              <a:rPr lang="en-US" dirty="0" smtClean="0"/>
              <a:t>- </a:t>
            </a:r>
            <a:r>
              <a:rPr lang="en-US" dirty="0" err="1"/>
              <a:t>экономия</a:t>
            </a:r>
            <a:r>
              <a:rPr lang="en-US" dirty="0"/>
              <a:t> </a:t>
            </a:r>
            <a:r>
              <a:rPr lang="en-US" dirty="0" err="1"/>
              <a:t>на</a:t>
            </a:r>
            <a:r>
              <a:rPr lang="en-US" dirty="0"/>
              <a:t> </a:t>
            </a:r>
            <a:r>
              <a:rPr lang="en-US" dirty="0" err="1"/>
              <a:t>налогах</a:t>
            </a:r>
            <a:r>
              <a:rPr lang="en-US" dirty="0"/>
              <a:t>;</a:t>
            </a:r>
            <a:endParaRPr lang="ru-RU" dirty="0"/>
          </a:p>
          <a:p>
            <a:pPr marL="0" indent="0">
              <a:buNone/>
            </a:pPr>
            <a:r>
              <a:rPr lang="ru-RU" dirty="0" smtClean="0"/>
              <a:t>      </a:t>
            </a:r>
            <a:r>
              <a:rPr lang="en-US" dirty="0" smtClean="0"/>
              <a:t>- </a:t>
            </a:r>
            <a:r>
              <a:rPr lang="en-US" dirty="0" err="1"/>
              <a:t>будущие</a:t>
            </a:r>
            <a:r>
              <a:rPr lang="en-US" dirty="0"/>
              <a:t> </a:t>
            </a:r>
            <a:r>
              <a:rPr lang="en-US" dirty="0" err="1"/>
              <a:t>доходы</a:t>
            </a:r>
            <a:r>
              <a:rPr lang="en-US" dirty="0"/>
              <a:t> </a:t>
            </a:r>
            <a:r>
              <a:rPr lang="en-US" dirty="0" err="1"/>
              <a:t>от</a:t>
            </a:r>
            <a:r>
              <a:rPr lang="en-US" dirty="0"/>
              <a:t> </a:t>
            </a:r>
            <a:r>
              <a:rPr lang="en-US" dirty="0" err="1"/>
              <a:t>арендной</a:t>
            </a:r>
            <a:r>
              <a:rPr lang="en-US" dirty="0"/>
              <a:t> </a:t>
            </a:r>
            <a:r>
              <a:rPr lang="en-US" dirty="0" err="1"/>
              <a:t>платы</a:t>
            </a:r>
            <a:r>
              <a:rPr lang="en-US" dirty="0"/>
              <a:t>;</a:t>
            </a:r>
            <a:endParaRPr lang="ru-RU" dirty="0"/>
          </a:p>
          <a:p>
            <a:pPr marL="0" indent="0">
              <a:buNone/>
            </a:pPr>
            <a:r>
              <a:rPr lang="ru-RU" dirty="0" smtClean="0"/>
              <a:t>      </a:t>
            </a:r>
            <a:r>
              <a:rPr lang="en-US" dirty="0" smtClean="0"/>
              <a:t>- </a:t>
            </a:r>
            <a:r>
              <a:rPr lang="en-US" dirty="0" err="1"/>
              <a:t>доходы</a:t>
            </a:r>
            <a:r>
              <a:rPr lang="en-US" dirty="0"/>
              <a:t> </a:t>
            </a:r>
            <a:r>
              <a:rPr lang="en-US" dirty="0" err="1"/>
              <a:t>от</a:t>
            </a:r>
            <a:r>
              <a:rPr lang="en-US" dirty="0"/>
              <a:t> </a:t>
            </a:r>
            <a:r>
              <a:rPr lang="en-US" dirty="0" err="1"/>
              <a:t>перепродажи</a:t>
            </a:r>
            <a:r>
              <a:rPr lang="en-US" dirty="0"/>
              <a:t> </a:t>
            </a:r>
            <a:r>
              <a:rPr lang="en-US" dirty="0" err="1"/>
              <a:t>недвижимости</a:t>
            </a:r>
            <a:r>
              <a:rPr lang="en-US" dirty="0"/>
              <a:t>;</a:t>
            </a:r>
            <a:endParaRPr lang="ru-RU" dirty="0"/>
          </a:p>
          <a:p>
            <a:pPr marL="0" indent="0">
              <a:buNone/>
            </a:pPr>
            <a:r>
              <a:rPr lang="ru-RU" dirty="0" smtClean="0"/>
              <a:t>      </a:t>
            </a:r>
            <a:r>
              <a:rPr lang="en-US" dirty="0" smtClean="0"/>
              <a:t>- </a:t>
            </a:r>
            <a:r>
              <a:rPr lang="en-US" dirty="0" err="1"/>
              <a:t>уменьшение</a:t>
            </a:r>
            <a:r>
              <a:rPr lang="en-US" dirty="0"/>
              <a:t> </a:t>
            </a:r>
            <a:r>
              <a:rPr lang="en-US" dirty="0" err="1"/>
              <a:t>ипотечного</a:t>
            </a:r>
            <a:r>
              <a:rPr lang="en-US" dirty="0"/>
              <a:t> </a:t>
            </a:r>
            <a:r>
              <a:rPr lang="en-US" dirty="0" err="1"/>
              <a:t>долга</a:t>
            </a:r>
            <a:r>
              <a:rPr lang="en-US" dirty="0"/>
              <a:t>.</a:t>
            </a:r>
            <a:endParaRPr lang="ru-RU" dirty="0"/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10177913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583140" y="878005"/>
            <a:ext cx="9935570" cy="5563737"/>
          </a:xfrm>
        </p:spPr>
        <p:txBody>
          <a:bodyPr>
            <a:normAutofit fontScale="92500" lnSpcReduction="20000"/>
          </a:bodyPr>
          <a:lstStyle/>
          <a:p>
            <a:r>
              <a:rPr lang="en-US" dirty="0" err="1"/>
              <a:t>Определение</a:t>
            </a:r>
            <a:r>
              <a:rPr lang="en-US" dirty="0"/>
              <a:t> </a:t>
            </a:r>
            <a:r>
              <a:rPr lang="en-US" dirty="0" err="1"/>
              <a:t>стоимости</a:t>
            </a:r>
            <a:r>
              <a:rPr lang="en-US" dirty="0"/>
              <a:t> </a:t>
            </a:r>
            <a:r>
              <a:rPr lang="en-US" dirty="0" err="1"/>
              <a:t>объекта</a:t>
            </a:r>
            <a:r>
              <a:rPr lang="en-US" dirty="0"/>
              <a:t> </a:t>
            </a:r>
            <a:r>
              <a:rPr lang="en-US" dirty="0" err="1"/>
              <a:t>недвижимости</a:t>
            </a:r>
            <a:r>
              <a:rPr lang="en-US" dirty="0"/>
              <a:t> </a:t>
            </a:r>
            <a:r>
              <a:rPr lang="en-US" dirty="0" err="1"/>
              <a:t>на</a:t>
            </a:r>
            <a:r>
              <a:rPr lang="en-US" dirty="0"/>
              <a:t> </a:t>
            </a:r>
            <a:r>
              <a:rPr lang="en-US" dirty="0" err="1"/>
              <a:t>основе</a:t>
            </a:r>
            <a:r>
              <a:rPr lang="en-US" dirty="0"/>
              <a:t> </a:t>
            </a:r>
            <a:r>
              <a:rPr lang="en-US" dirty="0" err="1"/>
              <a:t>доходного</a:t>
            </a:r>
            <a:r>
              <a:rPr lang="en-US" dirty="0"/>
              <a:t> </a:t>
            </a:r>
            <a:r>
              <a:rPr lang="en-US" dirty="0" err="1"/>
              <a:t>подхода</a:t>
            </a:r>
            <a:r>
              <a:rPr lang="en-US" dirty="0"/>
              <a:t> </a:t>
            </a:r>
            <a:r>
              <a:rPr lang="en-US" dirty="0" err="1"/>
              <a:t>возможно</a:t>
            </a:r>
            <a:r>
              <a:rPr lang="en-US" dirty="0"/>
              <a:t> </a:t>
            </a:r>
            <a:r>
              <a:rPr lang="ru-RU" dirty="0" smtClean="0"/>
              <a:t>следующими</a:t>
            </a:r>
            <a:r>
              <a:rPr lang="en-US" dirty="0" smtClean="0"/>
              <a:t> </a:t>
            </a:r>
            <a:r>
              <a:rPr lang="en-US" dirty="0" err="1"/>
              <a:t>методами</a:t>
            </a:r>
            <a:r>
              <a:rPr lang="en-US" dirty="0"/>
              <a:t>:</a:t>
            </a:r>
            <a:endParaRPr lang="ru-RU" dirty="0"/>
          </a:p>
          <a:p>
            <a:pPr marL="0" indent="0">
              <a:buNone/>
            </a:pPr>
            <a:r>
              <a:rPr lang="ru-RU" dirty="0" smtClean="0"/>
              <a:t>      1.</a:t>
            </a:r>
            <a:r>
              <a:rPr lang="en-US" dirty="0" smtClean="0"/>
              <a:t> </a:t>
            </a:r>
            <a:r>
              <a:rPr lang="ru-RU" dirty="0" err="1"/>
              <a:t>М</a:t>
            </a:r>
            <a:r>
              <a:rPr lang="en-US" dirty="0" err="1" smtClean="0"/>
              <a:t>етодом</a:t>
            </a:r>
            <a:r>
              <a:rPr lang="en-US" dirty="0" smtClean="0"/>
              <a:t> </a:t>
            </a:r>
            <a:r>
              <a:rPr lang="en-US" dirty="0" err="1"/>
              <a:t>дисконтирования</a:t>
            </a:r>
            <a:r>
              <a:rPr lang="en-US" dirty="0"/>
              <a:t> </a:t>
            </a:r>
            <a:r>
              <a:rPr lang="en-US" dirty="0" err="1"/>
              <a:t>денежных</a:t>
            </a:r>
            <a:r>
              <a:rPr lang="en-US" dirty="0"/>
              <a:t> </a:t>
            </a:r>
            <a:r>
              <a:rPr lang="en-US" dirty="0" err="1" smtClean="0"/>
              <a:t>потоков</a:t>
            </a:r>
            <a:r>
              <a:rPr lang="ru-RU" dirty="0" smtClean="0"/>
              <a:t>: </a:t>
            </a:r>
          </a:p>
          <a:p>
            <a:pPr marL="0" indent="0">
              <a:buNone/>
            </a:pPr>
            <a:r>
              <a:rPr lang="ru-RU" dirty="0" smtClean="0"/>
              <a:t> - </a:t>
            </a:r>
            <a:r>
              <a:rPr lang="en-US" dirty="0" err="1" smtClean="0"/>
              <a:t>производится</a:t>
            </a:r>
            <a:r>
              <a:rPr lang="en-US" dirty="0" smtClean="0"/>
              <a:t> </a:t>
            </a:r>
            <a:r>
              <a:rPr lang="en-US" dirty="0" err="1"/>
              <a:t>путем</a:t>
            </a:r>
            <a:r>
              <a:rPr lang="en-US" dirty="0"/>
              <a:t> </a:t>
            </a:r>
            <a:r>
              <a:rPr lang="en-US" dirty="0" err="1"/>
              <a:t>прогнозирования</a:t>
            </a:r>
            <a:r>
              <a:rPr lang="en-US" dirty="0"/>
              <a:t> </a:t>
            </a:r>
            <a:r>
              <a:rPr lang="en-US" dirty="0" err="1"/>
              <a:t>будущих</a:t>
            </a:r>
            <a:r>
              <a:rPr lang="en-US" dirty="0"/>
              <a:t> </a:t>
            </a:r>
            <a:r>
              <a:rPr lang="en-US" dirty="0" err="1"/>
              <a:t>доходов</a:t>
            </a:r>
            <a:r>
              <a:rPr lang="en-US" dirty="0"/>
              <a:t>, </a:t>
            </a:r>
            <a:r>
              <a:rPr lang="en-US" dirty="0" err="1"/>
              <a:t>которые</a:t>
            </a:r>
            <a:r>
              <a:rPr lang="en-US" dirty="0"/>
              <a:t> </a:t>
            </a:r>
            <a:r>
              <a:rPr lang="en-US" dirty="0" err="1"/>
              <a:t>потенциально</a:t>
            </a:r>
            <a:r>
              <a:rPr lang="en-US" dirty="0"/>
              <a:t> </a:t>
            </a:r>
            <a:r>
              <a:rPr lang="en-US" dirty="0" err="1"/>
              <a:t>могут</a:t>
            </a:r>
            <a:r>
              <a:rPr lang="en-US" dirty="0"/>
              <a:t> </a:t>
            </a:r>
            <a:r>
              <a:rPr lang="en-US" dirty="0" err="1"/>
              <a:t>быть</a:t>
            </a:r>
            <a:r>
              <a:rPr lang="en-US" dirty="0"/>
              <a:t> </a:t>
            </a:r>
            <a:r>
              <a:rPr lang="en-US" dirty="0" err="1"/>
              <a:t>генерированы</a:t>
            </a:r>
            <a:r>
              <a:rPr lang="en-US" dirty="0"/>
              <a:t> </a:t>
            </a:r>
            <a:r>
              <a:rPr lang="en-US" dirty="0" err="1"/>
              <a:t>объектом</a:t>
            </a:r>
            <a:r>
              <a:rPr lang="en-US" dirty="0"/>
              <a:t> </a:t>
            </a:r>
            <a:r>
              <a:rPr lang="en-US" dirty="0" err="1"/>
              <a:t>недвижимости</a:t>
            </a:r>
            <a:r>
              <a:rPr lang="en-US" dirty="0"/>
              <a:t>, с </a:t>
            </a:r>
            <a:r>
              <a:rPr lang="en-US" dirty="0" err="1"/>
              <a:t>последующим</a:t>
            </a:r>
            <a:r>
              <a:rPr lang="en-US" dirty="0"/>
              <a:t> </a:t>
            </a:r>
            <a:r>
              <a:rPr lang="en-US" dirty="0" err="1"/>
              <a:t>приведением</a:t>
            </a:r>
            <a:r>
              <a:rPr lang="en-US" dirty="0"/>
              <a:t> </a:t>
            </a:r>
            <a:r>
              <a:rPr lang="en-US" dirty="0" err="1"/>
              <a:t>их</a:t>
            </a:r>
            <a:r>
              <a:rPr lang="en-US" dirty="0"/>
              <a:t> к </a:t>
            </a:r>
            <a:r>
              <a:rPr lang="en-US" dirty="0" err="1"/>
              <a:t>текущей</a:t>
            </a:r>
            <a:r>
              <a:rPr lang="en-US" dirty="0"/>
              <a:t> </a:t>
            </a:r>
            <a:r>
              <a:rPr lang="en-US" dirty="0" err="1"/>
              <a:t>стоимости</a:t>
            </a:r>
            <a:r>
              <a:rPr lang="en-US" dirty="0"/>
              <a:t> </a:t>
            </a:r>
            <a:r>
              <a:rPr lang="en-US" dirty="0" err="1"/>
              <a:t>по</a:t>
            </a:r>
            <a:r>
              <a:rPr lang="en-US" dirty="0"/>
              <a:t> </a:t>
            </a:r>
            <a:r>
              <a:rPr lang="en-US" dirty="0" err="1"/>
              <a:t>ставке</a:t>
            </a:r>
            <a:r>
              <a:rPr lang="en-US" dirty="0"/>
              <a:t> </a:t>
            </a:r>
            <a:r>
              <a:rPr lang="en-US" dirty="0" err="1"/>
              <a:t>дисконтирования</a:t>
            </a:r>
            <a:r>
              <a:rPr lang="en-US" dirty="0"/>
              <a:t> (</a:t>
            </a:r>
            <a:r>
              <a:rPr lang="en-US" dirty="0" err="1"/>
              <a:t>требуемой</a:t>
            </a:r>
            <a:r>
              <a:rPr lang="en-US" dirty="0"/>
              <a:t> </a:t>
            </a:r>
            <a:r>
              <a:rPr lang="en-US" dirty="0" err="1"/>
              <a:t>инвесторами</a:t>
            </a:r>
            <a:r>
              <a:rPr lang="en-US" dirty="0"/>
              <a:t> </a:t>
            </a:r>
            <a:r>
              <a:rPr lang="en-US" dirty="0" err="1"/>
              <a:t>ставке</a:t>
            </a:r>
            <a:r>
              <a:rPr lang="en-US" dirty="0"/>
              <a:t> </a:t>
            </a:r>
            <a:r>
              <a:rPr lang="en-US" dirty="0" err="1"/>
              <a:t>дохода</a:t>
            </a:r>
            <a:r>
              <a:rPr lang="en-US" dirty="0"/>
              <a:t> </a:t>
            </a:r>
            <a:r>
              <a:rPr lang="en-US" dirty="0" err="1"/>
              <a:t>на</a:t>
            </a:r>
            <a:r>
              <a:rPr lang="en-US" dirty="0"/>
              <a:t> </a:t>
            </a:r>
            <a:r>
              <a:rPr lang="en-US" dirty="0" err="1"/>
              <a:t>инвестиции</a:t>
            </a:r>
            <a:r>
              <a:rPr lang="en-US" dirty="0"/>
              <a:t>), </a:t>
            </a:r>
            <a:r>
              <a:rPr lang="en-US" dirty="0" err="1"/>
              <a:t>выбранной</a:t>
            </a:r>
            <a:r>
              <a:rPr lang="en-US" dirty="0"/>
              <a:t> с </a:t>
            </a:r>
            <a:r>
              <a:rPr lang="en-US" dirty="0" err="1"/>
              <a:t>учетом</a:t>
            </a:r>
            <a:r>
              <a:rPr lang="en-US" dirty="0"/>
              <a:t> </a:t>
            </a:r>
            <a:r>
              <a:rPr lang="en-US" dirty="0" err="1"/>
              <a:t>риска</a:t>
            </a:r>
            <a:r>
              <a:rPr lang="en-US" dirty="0"/>
              <a:t> </a:t>
            </a:r>
            <a:r>
              <a:rPr lang="en-US" dirty="0" err="1"/>
              <a:t>инвестирования</a:t>
            </a:r>
            <a:r>
              <a:rPr lang="en-US" dirty="0"/>
              <a:t> в </a:t>
            </a:r>
            <a:r>
              <a:rPr lang="en-US" dirty="0" err="1"/>
              <a:t>данную</a:t>
            </a:r>
            <a:r>
              <a:rPr lang="en-US" dirty="0"/>
              <a:t> </a:t>
            </a:r>
            <a:r>
              <a:rPr lang="en-US" dirty="0" err="1"/>
              <a:t>недвижимость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      2.</a:t>
            </a:r>
            <a:r>
              <a:rPr lang="en-US" dirty="0" smtClean="0"/>
              <a:t> </a:t>
            </a:r>
            <a:r>
              <a:rPr lang="ru-RU" dirty="0" err="1"/>
              <a:t>М</a:t>
            </a:r>
            <a:r>
              <a:rPr lang="en-US" dirty="0" err="1" smtClean="0"/>
              <a:t>етодом</a:t>
            </a:r>
            <a:r>
              <a:rPr lang="en-US" dirty="0" smtClean="0"/>
              <a:t> </a:t>
            </a:r>
            <a:r>
              <a:rPr lang="en-US" dirty="0" err="1"/>
              <a:t>прямой</a:t>
            </a:r>
            <a:r>
              <a:rPr lang="en-US" dirty="0"/>
              <a:t> </a:t>
            </a:r>
            <a:r>
              <a:rPr lang="en-US" dirty="0" err="1"/>
              <a:t>капитализации</a:t>
            </a:r>
            <a:r>
              <a:rPr lang="en-US" dirty="0"/>
              <a:t> </a:t>
            </a:r>
            <a:r>
              <a:rPr lang="en-US" dirty="0" err="1" smtClean="0"/>
              <a:t>дохода</a:t>
            </a:r>
            <a:r>
              <a:rPr lang="ru-RU" dirty="0" smtClean="0"/>
              <a:t>:</a:t>
            </a:r>
          </a:p>
          <a:p>
            <a:pPr marL="0" indent="0">
              <a:buNone/>
            </a:pPr>
            <a:r>
              <a:rPr lang="ru-RU" dirty="0" smtClean="0"/>
              <a:t> </a:t>
            </a:r>
            <a:r>
              <a:rPr lang="en-US" dirty="0" smtClean="0"/>
              <a:t>- </a:t>
            </a:r>
            <a:r>
              <a:rPr lang="en-US" dirty="0" err="1"/>
              <a:t>определение</a:t>
            </a:r>
            <a:r>
              <a:rPr lang="en-US" dirty="0"/>
              <a:t> </a:t>
            </a:r>
            <a:r>
              <a:rPr lang="en-US" dirty="0" err="1"/>
              <a:t>стоимости</a:t>
            </a:r>
            <a:r>
              <a:rPr lang="en-US" dirty="0"/>
              <a:t> </a:t>
            </a:r>
            <a:r>
              <a:rPr lang="en-US" dirty="0" err="1"/>
              <a:t>объекта</a:t>
            </a:r>
            <a:r>
              <a:rPr lang="en-US" dirty="0"/>
              <a:t> </a:t>
            </a:r>
            <a:r>
              <a:rPr lang="en-US" dirty="0" err="1"/>
              <a:t>недвижимого</a:t>
            </a:r>
            <a:r>
              <a:rPr lang="en-US" dirty="0"/>
              <a:t> </a:t>
            </a:r>
            <a:r>
              <a:rPr lang="en-US" dirty="0" err="1"/>
              <a:t>имущества</a:t>
            </a:r>
            <a:r>
              <a:rPr lang="en-US" dirty="0"/>
              <a:t> </a:t>
            </a:r>
            <a:r>
              <a:rPr lang="en-US" dirty="0" err="1"/>
              <a:t>методом</a:t>
            </a:r>
            <a:r>
              <a:rPr lang="en-US" dirty="0"/>
              <a:t> </a:t>
            </a:r>
            <a:r>
              <a:rPr lang="en-US" dirty="0" err="1"/>
              <a:t>прямой</a:t>
            </a:r>
            <a:r>
              <a:rPr lang="en-US" dirty="0"/>
              <a:t> </a:t>
            </a:r>
            <a:r>
              <a:rPr lang="en-US" dirty="0" err="1"/>
              <a:t>капитализации</a:t>
            </a:r>
            <a:r>
              <a:rPr lang="en-US" dirty="0"/>
              <a:t> </a:t>
            </a:r>
            <a:r>
              <a:rPr lang="en-US" dirty="0" err="1"/>
              <a:t>дохода</a:t>
            </a:r>
            <a:r>
              <a:rPr lang="en-US" dirty="0"/>
              <a:t> с </a:t>
            </a:r>
            <a:r>
              <a:rPr lang="en-US" dirty="0" err="1"/>
              <a:t>использованием</a:t>
            </a:r>
            <a:r>
              <a:rPr lang="en-US" dirty="0"/>
              <a:t> </a:t>
            </a:r>
            <a:r>
              <a:rPr lang="en-US" dirty="0" err="1"/>
              <a:t>коэффициента</a:t>
            </a:r>
            <a:r>
              <a:rPr lang="en-US" dirty="0"/>
              <a:t> </a:t>
            </a:r>
            <a:r>
              <a:rPr lang="en-US" dirty="0" err="1"/>
              <a:t>капитализации</a:t>
            </a:r>
            <a:r>
              <a:rPr lang="en-US" dirty="0"/>
              <a:t> </a:t>
            </a:r>
            <a:r>
              <a:rPr lang="en-US" dirty="0" err="1"/>
              <a:t>при</a:t>
            </a:r>
            <a:r>
              <a:rPr lang="en-US" dirty="0"/>
              <a:t> </a:t>
            </a:r>
            <a:r>
              <a:rPr lang="en-US" dirty="0" err="1"/>
              <a:t>условии</a:t>
            </a:r>
            <a:r>
              <a:rPr lang="en-US" dirty="0"/>
              <a:t> </a:t>
            </a:r>
            <a:r>
              <a:rPr lang="en-US" dirty="0" err="1"/>
              <a:t>получения</a:t>
            </a:r>
            <a:r>
              <a:rPr lang="en-US" dirty="0"/>
              <a:t> </a:t>
            </a:r>
            <a:r>
              <a:rPr lang="en-US" dirty="0" err="1"/>
              <a:t>стабильного</a:t>
            </a:r>
            <a:r>
              <a:rPr lang="en-US" dirty="0"/>
              <a:t> </a:t>
            </a:r>
            <a:r>
              <a:rPr lang="en-US" dirty="0" err="1"/>
              <a:t>дохода</a:t>
            </a:r>
            <a:r>
              <a:rPr lang="en-US" dirty="0"/>
              <a:t> в </a:t>
            </a:r>
            <a:r>
              <a:rPr lang="en-US" dirty="0" err="1"/>
              <a:t>длительном</a:t>
            </a:r>
            <a:r>
              <a:rPr lang="en-US" dirty="0"/>
              <a:t> </a:t>
            </a:r>
            <a:r>
              <a:rPr lang="en-US" dirty="0" err="1"/>
              <a:t>периоде</a:t>
            </a:r>
            <a:r>
              <a:rPr lang="en-US" dirty="0"/>
              <a:t> (</a:t>
            </a:r>
            <a:r>
              <a:rPr lang="en-US" dirty="0" err="1"/>
              <a:t>прямая</a:t>
            </a:r>
            <a:r>
              <a:rPr lang="en-US" dirty="0"/>
              <a:t> </a:t>
            </a:r>
            <a:r>
              <a:rPr lang="en-US" dirty="0" err="1"/>
              <a:t>капитализация</a:t>
            </a:r>
            <a:r>
              <a:rPr lang="en-US" dirty="0"/>
              <a:t>).</a:t>
            </a:r>
            <a:endParaRPr lang="ru-RU" dirty="0"/>
          </a:p>
          <a:p>
            <a:r>
              <a:rPr lang="en-US" dirty="0" err="1"/>
              <a:t>Величину</a:t>
            </a:r>
            <a:r>
              <a:rPr lang="en-US" dirty="0"/>
              <a:t> </a:t>
            </a:r>
            <a:r>
              <a:rPr lang="en-US" dirty="0" err="1"/>
              <a:t>коэффициента</a:t>
            </a:r>
            <a:r>
              <a:rPr lang="en-US" dirty="0"/>
              <a:t> </a:t>
            </a:r>
            <a:r>
              <a:rPr lang="en-US" dirty="0" err="1"/>
              <a:t>капитализации</a:t>
            </a:r>
            <a:r>
              <a:rPr lang="en-US" dirty="0"/>
              <a:t> </a:t>
            </a:r>
            <a:r>
              <a:rPr lang="en-US" dirty="0" err="1"/>
              <a:t>можно</a:t>
            </a:r>
            <a:r>
              <a:rPr lang="en-US" dirty="0"/>
              <a:t> </a:t>
            </a:r>
            <a:r>
              <a:rPr lang="en-US" dirty="0" err="1"/>
              <a:t>рассчитать</a:t>
            </a:r>
            <a:r>
              <a:rPr lang="en-US" dirty="0"/>
              <a:t> </a:t>
            </a:r>
            <a:r>
              <a:rPr lang="en-US" dirty="0" err="1"/>
              <a:t>тремя</a:t>
            </a:r>
            <a:r>
              <a:rPr lang="en-US" dirty="0"/>
              <a:t> </a:t>
            </a:r>
            <a:r>
              <a:rPr lang="en-US" dirty="0" err="1"/>
              <a:t>способами</a:t>
            </a:r>
            <a:r>
              <a:rPr lang="en-US" dirty="0"/>
              <a:t>:</a:t>
            </a:r>
            <a:endParaRPr lang="ru-RU" dirty="0"/>
          </a:p>
          <a:p>
            <a:pPr marL="0" indent="0">
              <a:buNone/>
            </a:pPr>
            <a:r>
              <a:rPr lang="ru-RU" dirty="0" smtClean="0"/>
              <a:t>     </a:t>
            </a:r>
            <a:r>
              <a:rPr lang="en-US" dirty="0" smtClean="0"/>
              <a:t>1</a:t>
            </a:r>
            <a:r>
              <a:rPr lang="en-US" dirty="0"/>
              <a:t>) </a:t>
            </a:r>
            <a:r>
              <a:rPr lang="en-US" dirty="0" err="1"/>
              <a:t>кумулятивным</a:t>
            </a:r>
            <a:r>
              <a:rPr lang="en-US" dirty="0"/>
              <a:t> </a:t>
            </a:r>
            <a:r>
              <a:rPr lang="en-US" dirty="0" err="1"/>
              <a:t>методом</a:t>
            </a:r>
            <a:r>
              <a:rPr lang="en-US" dirty="0"/>
              <a:t> </a:t>
            </a:r>
            <a:r>
              <a:rPr lang="en-US" dirty="0" err="1"/>
              <a:t>на</a:t>
            </a:r>
            <a:r>
              <a:rPr lang="en-US" dirty="0"/>
              <a:t> </a:t>
            </a:r>
            <a:r>
              <a:rPr lang="en-US" dirty="0" err="1"/>
              <a:t>основе</a:t>
            </a:r>
            <a:r>
              <a:rPr lang="en-US" dirty="0"/>
              <a:t> </a:t>
            </a:r>
            <a:r>
              <a:rPr lang="en-US" dirty="0" err="1"/>
              <a:t>суммирования</a:t>
            </a:r>
            <a:r>
              <a:rPr lang="en-US" dirty="0"/>
              <a:t> </a:t>
            </a:r>
            <a:r>
              <a:rPr lang="en-US" dirty="0" err="1"/>
              <a:t>безрисковой</a:t>
            </a:r>
            <a:r>
              <a:rPr lang="en-US" dirty="0"/>
              <a:t> </a:t>
            </a:r>
            <a:r>
              <a:rPr lang="en-US" dirty="0" err="1"/>
              <a:t>ставки</a:t>
            </a:r>
            <a:r>
              <a:rPr lang="en-US" dirty="0"/>
              <a:t> </a:t>
            </a:r>
            <a:r>
              <a:rPr lang="en-US" dirty="0" err="1"/>
              <a:t>дохода</a:t>
            </a:r>
            <a:r>
              <a:rPr lang="en-US" dirty="0"/>
              <a:t> с </a:t>
            </a:r>
            <a:r>
              <a:rPr lang="en-US" dirty="0" err="1"/>
              <a:t>компонентами</a:t>
            </a:r>
            <a:r>
              <a:rPr lang="en-US" dirty="0"/>
              <a:t>, </a:t>
            </a:r>
            <a:r>
              <a:rPr lang="en-US" dirty="0" err="1"/>
              <a:t>учитывающими</a:t>
            </a:r>
            <a:r>
              <a:rPr lang="en-US" dirty="0"/>
              <a:t> </a:t>
            </a:r>
            <a:r>
              <a:rPr lang="en-US" dirty="0" err="1"/>
              <a:t>величину</a:t>
            </a:r>
            <a:r>
              <a:rPr lang="en-US" dirty="0"/>
              <a:t> </a:t>
            </a:r>
            <a:r>
              <a:rPr lang="en-US" dirty="0" err="1"/>
              <a:t>риска</a:t>
            </a:r>
            <a:r>
              <a:rPr lang="en-US" dirty="0"/>
              <a:t>, </a:t>
            </a:r>
            <a:r>
              <a:rPr lang="en-US" dirty="0" err="1"/>
              <a:t>характерную</a:t>
            </a:r>
            <a:r>
              <a:rPr lang="en-US" dirty="0"/>
              <a:t> </a:t>
            </a:r>
            <a:r>
              <a:rPr lang="en-US" dirty="0" err="1"/>
              <a:t>для</a:t>
            </a:r>
            <a:r>
              <a:rPr lang="en-US" dirty="0"/>
              <a:t> </a:t>
            </a:r>
            <a:r>
              <a:rPr lang="en-US" dirty="0" err="1"/>
              <a:t>инвестирования</a:t>
            </a:r>
            <a:r>
              <a:rPr lang="en-US" dirty="0"/>
              <a:t> в </a:t>
            </a:r>
            <a:r>
              <a:rPr lang="en-US" dirty="0" err="1"/>
              <a:t>данный</a:t>
            </a:r>
            <a:r>
              <a:rPr lang="en-US" dirty="0"/>
              <a:t> </a:t>
            </a:r>
            <a:r>
              <a:rPr lang="en-US" dirty="0" err="1"/>
              <a:t>объект</a:t>
            </a:r>
            <a:r>
              <a:rPr lang="en-US" dirty="0"/>
              <a:t> </a:t>
            </a:r>
            <a:r>
              <a:rPr lang="en-US" dirty="0" err="1"/>
              <a:t>недвижимости</a:t>
            </a:r>
            <a:r>
              <a:rPr lang="en-US" dirty="0"/>
              <a:t>;</a:t>
            </a:r>
            <a:endParaRPr lang="ru-RU" dirty="0"/>
          </a:p>
          <a:p>
            <a:pPr marL="0" indent="0">
              <a:buNone/>
            </a:pPr>
            <a:r>
              <a:rPr lang="ru-RU" dirty="0" smtClean="0"/>
              <a:t>     </a:t>
            </a:r>
            <a:r>
              <a:rPr lang="en-US" dirty="0" smtClean="0"/>
              <a:t>2</a:t>
            </a:r>
            <a:r>
              <a:rPr lang="ru-RU" dirty="0"/>
              <a:t>)</a:t>
            </a:r>
            <a:r>
              <a:rPr lang="en-US" dirty="0" smtClean="0"/>
              <a:t> </a:t>
            </a:r>
            <a:r>
              <a:rPr lang="en-US" dirty="0" err="1"/>
              <a:t>исходя</a:t>
            </a:r>
            <a:r>
              <a:rPr lang="en-US" dirty="0"/>
              <a:t> </a:t>
            </a:r>
            <a:r>
              <a:rPr lang="en-US" dirty="0" err="1"/>
              <a:t>из</a:t>
            </a:r>
            <a:r>
              <a:rPr lang="en-US" dirty="0"/>
              <a:t> </a:t>
            </a:r>
            <a:r>
              <a:rPr lang="en-US" dirty="0" err="1"/>
              <a:t>анализа</a:t>
            </a:r>
            <a:r>
              <a:rPr lang="en-US" dirty="0"/>
              <a:t> </a:t>
            </a:r>
            <a:r>
              <a:rPr lang="en-US" dirty="0" err="1"/>
              <a:t>рыночных</a:t>
            </a:r>
            <a:r>
              <a:rPr lang="en-US" dirty="0"/>
              <a:t> </a:t>
            </a:r>
            <a:r>
              <a:rPr lang="en-US" dirty="0" err="1"/>
              <a:t>данных</a:t>
            </a:r>
            <a:r>
              <a:rPr lang="en-US" dirty="0"/>
              <a:t>, </a:t>
            </a:r>
            <a:r>
              <a:rPr lang="en-US" dirty="0" err="1"/>
              <a:t>т.е</a:t>
            </a:r>
            <a:r>
              <a:rPr lang="en-US" dirty="0"/>
              <a:t>. </a:t>
            </a:r>
            <a:r>
              <a:rPr lang="en-US" dirty="0" err="1"/>
              <a:t>делением</a:t>
            </a:r>
            <a:r>
              <a:rPr lang="en-US" dirty="0"/>
              <a:t> </a:t>
            </a:r>
            <a:r>
              <a:rPr lang="en-US" dirty="0" err="1"/>
              <a:t>чистого</a:t>
            </a:r>
            <a:r>
              <a:rPr lang="en-US" dirty="0"/>
              <a:t> </a:t>
            </a:r>
            <a:r>
              <a:rPr lang="en-US" dirty="0" err="1"/>
              <a:t>дохода</a:t>
            </a:r>
            <a:r>
              <a:rPr lang="en-US" dirty="0"/>
              <a:t>, </a:t>
            </a:r>
            <a:r>
              <a:rPr lang="en-US" dirty="0" err="1"/>
              <a:t>приносимого</a:t>
            </a:r>
            <a:r>
              <a:rPr lang="en-US" dirty="0"/>
              <a:t> </a:t>
            </a:r>
            <a:r>
              <a:rPr lang="en-US" dirty="0" err="1"/>
              <a:t>сопоставимыми</a:t>
            </a:r>
            <a:r>
              <a:rPr lang="en-US" dirty="0"/>
              <a:t> </a:t>
            </a:r>
            <a:r>
              <a:rPr lang="en-US" dirty="0" err="1"/>
              <a:t>объектами</a:t>
            </a:r>
            <a:r>
              <a:rPr lang="en-US" dirty="0"/>
              <a:t> </a:t>
            </a:r>
            <a:r>
              <a:rPr lang="en-US" dirty="0" err="1"/>
              <a:t>недвижимости</a:t>
            </a:r>
            <a:r>
              <a:rPr lang="en-US" dirty="0"/>
              <a:t>, </a:t>
            </a:r>
            <a:r>
              <a:rPr lang="en-US" dirty="0" err="1"/>
              <a:t>на</a:t>
            </a:r>
            <a:r>
              <a:rPr lang="en-US" dirty="0"/>
              <a:t> </a:t>
            </a:r>
            <a:r>
              <a:rPr lang="en-US" dirty="0" err="1"/>
              <a:t>цену</a:t>
            </a:r>
            <a:r>
              <a:rPr lang="en-US" dirty="0"/>
              <a:t> </a:t>
            </a:r>
            <a:r>
              <a:rPr lang="en-US" dirty="0" err="1"/>
              <a:t>их</a:t>
            </a:r>
            <a:r>
              <a:rPr lang="en-US" dirty="0"/>
              <a:t> </a:t>
            </a:r>
            <a:r>
              <a:rPr lang="en-US" dirty="0" err="1"/>
              <a:t>фактической</a:t>
            </a:r>
            <a:r>
              <a:rPr lang="en-US" dirty="0"/>
              <a:t> </a:t>
            </a:r>
            <a:r>
              <a:rPr lang="en-US" dirty="0" err="1"/>
              <a:t>продажи</a:t>
            </a:r>
            <a:r>
              <a:rPr lang="en-US" dirty="0"/>
              <a:t> с </a:t>
            </a:r>
            <a:r>
              <a:rPr lang="en-US" dirty="0" err="1"/>
              <a:t>последующим</a:t>
            </a:r>
            <a:r>
              <a:rPr lang="en-US" dirty="0"/>
              <a:t> </a:t>
            </a:r>
            <a:r>
              <a:rPr lang="en-US" dirty="0" err="1"/>
              <a:t>адекватным</a:t>
            </a:r>
            <a:r>
              <a:rPr lang="en-US" dirty="0"/>
              <a:t> </a:t>
            </a:r>
            <a:r>
              <a:rPr lang="en-US" dirty="0" err="1"/>
              <a:t>усреднением</a:t>
            </a:r>
            <a:r>
              <a:rPr lang="en-US" dirty="0"/>
              <a:t>;</a:t>
            </a:r>
            <a:endParaRPr lang="ru-RU" dirty="0"/>
          </a:p>
          <a:p>
            <a:pPr marL="0" indent="0">
              <a:buNone/>
            </a:pPr>
            <a:r>
              <a:rPr lang="ru-RU" dirty="0" smtClean="0"/>
              <a:t>     </a:t>
            </a:r>
            <a:r>
              <a:rPr lang="en-US" dirty="0" smtClean="0"/>
              <a:t>3</a:t>
            </a:r>
            <a:r>
              <a:rPr lang="en-US" dirty="0"/>
              <a:t>) </a:t>
            </a:r>
            <a:r>
              <a:rPr lang="en-US" dirty="0" err="1"/>
              <a:t>на</a:t>
            </a:r>
            <a:r>
              <a:rPr lang="en-US" dirty="0"/>
              <a:t> </a:t>
            </a:r>
            <a:r>
              <a:rPr lang="en-US" dirty="0" err="1"/>
              <a:t>основе</a:t>
            </a:r>
            <a:r>
              <a:rPr lang="en-US" dirty="0"/>
              <a:t> </a:t>
            </a:r>
            <a:r>
              <a:rPr lang="en-US" dirty="0" err="1"/>
              <a:t>требуемой</a:t>
            </a:r>
            <a:r>
              <a:rPr lang="en-US" dirty="0"/>
              <a:t> </a:t>
            </a:r>
            <a:r>
              <a:rPr lang="en-US" dirty="0" err="1"/>
              <a:t>ставки</a:t>
            </a:r>
            <a:r>
              <a:rPr lang="en-US" dirty="0"/>
              <a:t> </a:t>
            </a:r>
            <a:r>
              <a:rPr lang="en-US" dirty="0" err="1"/>
              <a:t>доходности</a:t>
            </a:r>
            <a:r>
              <a:rPr lang="en-US" dirty="0"/>
              <a:t> (в </a:t>
            </a:r>
            <a:r>
              <a:rPr lang="en-US" dirty="0" err="1"/>
              <a:t>качестве</a:t>
            </a:r>
            <a:r>
              <a:rPr lang="en-US" dirty="0"/>
              <a:t> </a:t>
            </a:r>
            <a:r>
              <a:rPr lang="en-US" dirty="0" err="1"/>
              <a:t>которой</a:t>
            </a:r>
            <a:r>
              <a:rPr lang="en-US" dirty="0"/>
              <a:t> </a:t>
            </a:r>
            <a:r>
              <a:rPr lang="en-US" dirty="0" err="1"/>
              <a:t>можно</a:t>
            </a:r>
            <a:r>
              <a:rPr lang="en-US" dirty="0"/>
              <a:t> </a:t>
            </a:r>
            <a:r>
              <a:rPr lang="en-US" dirty="0" err="1"/>
              <a:t>принять</a:t>
            </a:r>
            <a:r>
              <a:rPr lang="en-US" dirty="0"/>
              <a:t> </a:t>
            </a:r>
            <a:r>
              <a:rPr lang="en-US" dirty="0" err="1"/>
              <a:t>ставку</a:t>
            </a:r>
            <a:r>
              <a:rPr lang="en-US" dirty="0"/>
              <a:t> </a:t>
            </a:r>
            <a:r>
              <a:rPr lang="en-US" dirty="0" err="1"/>
              <a:t>дисконтирования</a:t>
            </a:r>
            <a:r>
              <a:rPr lang="en-US" dirty="0"/>
              <a:t>) </a:t>
            </a:r>
            <a:r>
              <a:rPr lang="en-US" dirty="0" err="1"/>
              <a:t>за</a:t>
            </a:r>
            <a:r>
              <a:rPr lang="en-US" dirty="0"/>
              <a:t> </a:t>
            </a:r>
            <a:r>
              <a:rPr lang="en-US" dirty="0" err="1"/>
              <a:t>вычетом</a:t>
            </a:r>
            <a:r>
              <a:rPr lang="en-US" dirty="0"/>
              <a:t> </a:t>
            </a:r>
            <a:r>
              <a:rPr lang="en-US" dirty="0" err="1"/>
              <a:t>темпа</a:t>
            </a:r>
            <a:r>
              <a:rPr lang="en-US" dirty="0"/>
              <a:t> </a:t>
            </a:r>
            <a:r>
              <a:rPr lang="en-US" dirty="0" err="1"/>
              <a:t>роста</a:t>
            </a:r>
            <a:r>
              <a:rPr lang="en-US" dirty="0"/>
              <a:t> </a:t>
            </a:r>
            <a:r>
              <a:rPr lang="en-US" dirty="0" err="1"/>
              <a:t>потока</a:t>
            </a:r>
            <a:r>
              <a:rPr lang="en-US" dirty="0"/>
              <a:t> </a:t>
            </a:r>
            <a:r>
              <a:rPr lang="en-US" dirty="0" err="1"/>
              <a:t>доходов</a:t>
            </a:r>
            <a:r>
              <a:rPr lang="en-US" dirty="0"/>
              <a:t>.</a:t>
            </a:r>
            <a:endParaRPr lang="ru-RU" dirty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23758547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92322" y="787883"/>
            <a:ext cx="9812290" cy="495006"/>
          </a:xfrm>
        </p:spPr>
        <p:txBody>
          <a:bodyPr>
            <a:normAutofit fontScale="90000"/>
          </a:bodyPr>
          <a:lstStyle/>
          <a:p>
            <a:r>
              <a:rPr lang="ru-RU" sz="2400" dirty="0" smtClean="0">
                <a:solidFill>
                  <a:schemeClr val="accent1">
                    <a:lumMod val="75000"/>
                  </a:schemeClr>
                </a:solidFill>
              </a:rPr>
              <a:t>ТЕМА: </a:t>
            </a:r>
            <a:r>
              <a:rPr lang="en-US" sz="2400" dirty="0" err="1">
                <a:solidFill>
                  <a:schemeClr val="accent1">
                    <a:lumMod val="75000"/>
                  </a:schemeClr>
                </a:solidFill>
              </a:rPr>
              <a:t>Возмещение</a:t>
            </a:r>
            <a:r>
              <a:rPr lang="en-US" sz="24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accent1">
                    <a:lumMod val="75000"/>
                  </a:schemeClr>
                </a:solidFill>
              </a:rPr>
              <a:t>инвестированного</a:t>
            </a:r>
            <a:r>
              <a:rPr lang="en-US" sz="2400" dirty="0">
                <a:solidFill>
                  <a:schemeClr val="accent1">
                    <a:lumMod val="75000"/>
                  </a:schemeClr>
                </a:solidFill>
              </a:rPr>
              <a:t> в </a:t>
            </a:r>
            <a:r>
              <a:rPr lang="en-US" sz="2400" dirty="0" err="1">
                <a:solidFill>
                  <a:schemeClr val="accent1">
                    <a:lumMod val="75000"/>
                  </a:schemeClr>
                </a:solidFill>
              </a:rPr>
              <a:t>недвижимость</a:t>
            </a:r>
            <a:r>
              <a:rPr lang="en-US" sz="24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accent1">
                    <a:lumMod val="75000"/>
                  </a:schemeClr>
                </a:solidFill>
              </a:rPr>
              <a:t>капитала</a:t>
            </a:r>
            <a:r>
              <a:rPr lang="ru-RU" b="1" dirty="0"/>
              <a:t/>
            </a:r>
            <a:br>
              <a:rPr lang="ru-RU" b="1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692322" y="1560393"/>
            <a:ext cx="9812290" cy="4894997"/>
          </a:xfrm>
        </p:spPr>
        <p:txBody>
          <a:bodyPr/>
          <a:lstStyle/>
          <a:p>
            <a:r>
              <a:rPr lang="en-US" dirty="0" err="1" smtClean="0"/>
              <a:t>Возмещение</a:t>
            </a:r>
            <a:r>
              <a:rPr lang="en-US" dirty="0" smtClean="0"/>
              <a:t> </a:t>
            </a:r>
            <a:r>
              <a:rPr lang="en-US" dirty="0" err="1"/>
              <a:t>инвестированного</a:t>
            </a:r>
            <a:r>
              <a:rPr lang="en-US" dirty="0"/>
              <a:t> </a:t>
            </a:r>
            <a:r>
              <a:rPr lang="en-US" dirty="0" err="1"/>
              <a:t>капитала</a:t>
            </a:r>
            <a:r>
              <a:rPr lang="en-US" dirty="0"/>
              <a:t> </a:t>
            </a:r>
            <a:r>
              <a:rPr lang="en-US" dirty="0" err="1"/>
              <a:t>возможно</a:t>
            </a:r>
            <a:r>
              <a:rPr lang="en-US" dirty="0"/>
              <a:t> </a:t>
            </a:r>
            <a:r>
              <a:rPr lang="en-US" dirty="0" err="1"/>
              <a:t>путем</a:t>
            </a:r>
            <a:r>
              <a:rPr lang="en-US" dirty="0"/>
              <a:t> </a:t>
            </a:r>
            <a:r>
              <a:rPr lang="en-US" dirty="0" err="1"/>
              <a:t>перепродажи</a:t>
            </a:r>
            <a:r>
              <a:rPr lang="en-US" dirty="0"/>
              <a:t> </a:t>
            </a:r>
            <a:r>
              <a:rPr lang="en-US" dirty="0" err="1"/>
              <a:t>объекта</a:t>
            </a:r>
            <a:r>
              <a:rPr lang="en-US" dirty="0"/>
              <a:t> </a:t>
            </a:r>
            <a:r>
              <a:rPr lang="en-US" dirty="0" err="1"/>
              <a:t>недвижимости</a:t>
            </a:r>
            <a:r>
              <a:rPr lang="en-US" dirty="0"/>
              <a:t> </a:t>
            </a:r>
            <a:r>
              <a:rPr lang="en-US" dirty="0" err="1"/>
              <a:t>или</a:t>
            </a:r>
            <a:r>
              <a:rPr lang="en-US" dirty="0"/>
              <a:t> </a:t>
            </a:r>
            <a:r>
              <a:rPr lang="en-US" dirty="0" err="1"/>
              <a:t>путем</a:t>
            </a:r>
            <a:r>
              <a:rPr lang="en-US" dirty="0"/>
              <a:t> </a:t>
            </a:r>
            <a:r>
              <a:rPr lang="en-US" dirty="0" err="1"/>
              <a:t>получения</a:t>
            </a:r>
            <a:r>
              <a:rPr lang="en-US" dirty="0"/>
              <a:t> </a:t>
            </a:r>
            <a:r>
              <a:rPr lang="en-US" dirty="0" err="1"/>
              <a:t>дохода</a:t>
            </a:r>
            <a:r>
              <a:rPr lang="en-US" dirty="0"/>
              <a:t>, </a:t>
            </a:r>
            <a:r>
              <a:rPr lang="en-US" dirty="0" err="1"/>
              <a:t>величина</a:t>
            </a:r>
            <a:r>
              <a:rPr lang="en-US" dirty="0"/>
              <a:t> </a:t>
            </a:r>
            <a:r>
              <a:rPr lang="en-US" dirty="0" err="1"/>
              <a:t>которого</a:t>
            </a:r>
            <a:r>
              <a:rPr lang="en-US" dirty="0"/>
              <a:t> </a:t>
            </a:r>
            <a:r>
              <a:rPr lang="en-US" dirty="0" err="1"/>
              <a:t>обеспечивает</a:t>
            </a:r>
            <a:r>
              <a:rPr lang="en-US" dirty="0"/>
              <a:t> </a:t>
            </a:r>
            <a:r>
              <a:rPr lang="en-US" dirty="0" err="1"/>
              <a:t>не</a:t>
            </a:r>
            <a:r>
              <a:rPr lang="en-US" dirty="0"/>
              <a:t> </a:t>
            </a:r>
            <a:r>
              <a:rPr lang="en-US" dirty="0" err="1"/>
              <a:t>только</a:t>
            </a:r>
            <a:r>
              <a:rPr lang="en-US" dirty="0"/>
              <a:t> </a:t>
            </a:r>
            <a:r>
              <a:rPr lang="en-US" dirty="0" err="1"/>
              <a:t>получение</a:t>
            </a:r>
            <a:r>
              <a:rPr lang="en-US" dirty="0"/>
              <a:t> </a:t>
            </a:r>
            <a:r>
              <a:rPr lang="en-US" dirty="0" err="1"/>
              <a:t>процентного</a:t>
            </a:r>
            <a:r>
              <a:rPr lang="en-US" dirty="0"/>
              <a:t> </a:t>
            </a:r>
            <a:r>
              <a:rPr lang="en-US" dirty="0" err="1"/>
              <a:t>дохода</a:t>
            </a:r>
            <a:r>
              <a:rPr lang="en-US" dirty="0"/>
              <a:t> </a:t>
            </a:r>
            <a:r>
              <a:rPr lang="en-US" dirty="0" err="1"/>
              <a:t>на</a:t>
            </a:r>
            <a:r>
              <a:rPr lang="en-US" dirty="0"/>
              <a:t> </a:t>
            </a:r>
            <a:r>
              <a:rPr lang="en-US" dirty="0" err="1"/>
              <a:t>капитал</a:t>
            </a:r>
            <a:r>
              <a:rPr lang="en-US" dirty="0"/>
              <a:t>, </a:t>
            </a:r>
            <a:r>
              <a:rPr lang="en-US" dirty="0" err="1"/>
              <a:t>но</a:t>
            </a:r>
            <a:r>
              <a:rPr lang="en-US" dirty="0"/>
              <a:t> и </a:t>
            </a:r>
            <a:r>
              <a:rPr lang="en-US" dirty="0" err="1"/>
              <a:t>постепенное</a:t>
            </a:r>
            <a:r>
              <a:rPr lang="en-US" dirty="0"/>
              <a:t> </a:t>
            </a:r>
            <a:r>
              <a:rPr lang="en-US" dirty="0" err="1"/>
              <a:t>его</a:t>
            </a:r>
            <a:r>
              <a:rPr lang="en-US" dirty="0"/>
              <a:t> </a:t>
            </a:r>
            <a:r>
              <a:rPr lang="en-US" dirty="0" err="1"/>
              <a:t>возмещение</a:t>
            </a:r>
            <a:r>
              <a:rPr lang="en-US" dirty="0"/>
              <a:t> </a:t>
            </a:r>
            <a:r>
              <a:rPr lang="en-US" dirty="0" err="1"/>
              <a:t>за</a:t>
            </a:r>
            <a:r>
              <a:rPr lang="en-US" dirty="0"/>
              <a:t> </a:t>
            </a:r>
            <a:r>
              <a:rPr lang="en-US" dirty="0" err="1"/>
              <a:t>определенный</a:t>
            </a:r>
            <a:r>
              <a:rPr lang="en-US" dirty="0"/>
              <a:t> </a:t>
            </a:r>
            <a:r>
              <a:rPr lang="en-US" dirty="0" err="1"/>
              <a:t>период</a:t>
            </a:r>
            <a:r>
              <a:rPr lang="en-US" dirty="0"/>
              <a:t> </a:t>
            </a:r>
            <a:r>
              <a:rPr lang="en-US" dirty="0" err="1"/>
              <a:t>времени</a:t>
            </a:r>
            <a:r>
              <a:rPr lang="en-US" dirty="0"/>
              <a:t>. </a:t>
            </a:r>
            <a:endParaRPr lang="ru-RU" dirty="0" smtClean="0"/>
          </a:p>
          <a:p>
            <a:r>
              <a:rPr lang="ru-RU" dirty="0" err="1"/>
              <a:t>И</a:t>
            </a:r>
            <a:r>
              <a:rPr lang="en-US" dirty="0" err="1" smtClean="0"/>
              <a:t>нвестор</a:t>
            </a:r>
            <a:r>
              <a:rPr lang="en-US" dirty="0"/>
              <a:t>, </a:t>
            </a:r>
            <a:r>
              <a:rPr lang="en-US" dirty="0" err="1"/>
              <a:t>помещая</a:t>
            </a:r>
            <a:r>
              <a:rPr lang="en-US" dirty="0"/>
              <a:t> </a:t>
            </a:r>
            <a:r>
              <a:rPr lang="en-US" dirty="0" err="1"/>
              <a:t>свой</a:t>
            </a:r>
            <a:r>
              <a:rPr lang="en-US" dirty="0"/>
              <a:t> </a:t>
            </a:r>
            <a:r>
              <a:rPr lang="en-US" dirty="0" err="1"/>
              <a:t>капитал</a:t>
            </a:r>
            <a:r>
              <a:rPr lang="en-US" dirty="0"/>
              <a:t> в </a:t>
            </a:r>
            <a:r>
              <a:rPr lang="en-US" dirty="0" err="1"/>
              <a:t>тот</a:t>
            </a:r>
            <a:r>
              <a:rPr lang="en-US" dirty="0"/>
              <a:t> </a:t>
            </a:r>
            <a:r>
              <a:rPr lang="en-US" dirty="0" err="1"/>
              <a:t>или</a:t>
            </a:r>
            <a:r>
              <a:rPr lang="en-US" dirty="0"/>
              <a:t> </a:t>
            </a:r>
            <a:r>
              <a:rPr lang="en-US" dirty="0" err="1"/>
              <a:t>иной</a:t>
            </a:r>
            <a:r>
              <a:rPr lang="en-US" dirty="0"/>
              <a:t> </a:t>
            </a:r>
            <a:r>
              <a:rPr lang="en-US" dirty="0" err="1"/>
              <a:t>объект</a:t>
            </a:r>
            <a:r>
              <a:rPr lang="en-US" dirty="0"/>
              <a:t> </a:t>
            </a:r>
            <a:r>
              <a:rPr lang="en-US" dirty="0" err="1"/>
              <a:t>недвижи­мости</a:t>
            </a:r>
            <a:r>
              <a:rPr lang="en-US" dirty="0"/>
              <a:t>, </a:t>
            </a:r>
            <a:r>
              <a:rPr lang="en-US" dirty="0" err="1"/>
              <a:t>предполагает</a:t>
            </a:r>
            <a:r>
              <a:rPr lang="en-US" dirty="0"/>
              <a:t>, </a:t>
            </a:r>
            <a:r>
              <a:rPr lang="en-US" dirty="0" err="1"/>
              <a:t>прежде</a:t>
            </a:r>
            <a:r>
              <a:rPr lang="en-US" dirty="0"/>
              <a:t> </a:t>
            </a:r>
            <a:r>
              <a:rPr lang="en-US" dirty="0" err="1"/>
              <a:t>всего</a:t>
            </a:r>
            <a:r>
              <a:rPr lang="en-US" dirty="0"/>
              <a:t>, </a:t>
            </a:r>
            <a:r>
              <a:rPr lang="en-US" dirty="0" err="1"/>
              <a:t>возмещение</a:t>
            </a:r>
            <a:r>
              <a:rPr lang="en-US" dirty="0"/>
              <a:t> </a:t>
            </a:r>
            <a:r>
              <a:rPr lang="en-US" dirty="0" err="1"/>
              <a:t>вложенного</a:t>
            </a:r>
            <a:r>
              <a:rPr lang="en-US" dirty="0"/>
              <a:t> </a:t>
            </a:r>
            <a:r>
              <a:rPr lang="en-US" dirty="0" err="1"/>
              <a:t>капитала</a:t>
            </a:r>
            <a:r>
              <a:rPr lang="en-US" dirty="0"/>
              <a:t> и </a:t>
            </a:r>
            <a:r>
              <a:rPr lang="en-US" dirty="0" err="1"/>
              <a:t>получение</a:t>
            </a:r>
            <a:r>
              <a:rPr lang="en-US" dirty="0"/>
              <a:t> </a:t>
            </a:r>
            <a:r>
              <a:rPr lang="en-US" dirty="0" err="1"/>
              <a:t>прибыли</a:t>
            </a:r>
            <a:r>
              <a:rPr lang="en-US" dirty="0"/>
              <a:t>. </a:t>
            </a:r>
            <a:r>
              <a:rPr lang="en-US" dirty="0" err="1"/>
              <a:t>Существуют</a:t>
            </a:r>
            <a:r>
              <a:rPr lang="en-US" dirty="0"/>
              <a:t> </a:t>
            </a:r>
            <a:r>
              <a:rPr lang="en-US" dirty="0" err="1"/>
              <a:t>три</a:t>
            </a:r>
            <a:r>
              <a:rPr lang="en-US" dirty="0"/>
              <a:t> </a:t>
            </a:r>
            <a:r>
              <a:rPr lang="en-US" dirty="0" err="1"/>
              <a:t>способа</a:t>
            </a:r>
            <a:r>
              <a:rPr lang="en-US" dirty="0"/>
              <a:t> </a:t>
            </a:r>
            <a:r>
              <a:rPr lang="en-US" dirty="0" err="1"/>
              <a:t>расчета</a:t>
            </a:r>
            <a:r>
              <a:rPr lang="en-US" dirty="0"/>
              <a:t> </a:t>
            </a:r>
            <a:r>
              <a:rPr lang="en-US" dirty="0" err="1"/>
              <a:t>возмещения</a:t>
            </a:r>
            <a:r>
              <a:rPr lang="en-US" dirty="0"/>
              <a:t> </a:t>
            </a:r>
            <a:r>
              <a:rPr lang="en-US" dirty="0" err="1"/>
              <a:t>инвестированного</a:t>
            </a:r>
            <a:r>
              <a:rPr lang="en-US" dirty="0"/>
              <a:t> в </a:t>
            </a:r>
            <a:r>
              <a:rPr lang="en-US" dirty="0" err="1"/>
              <a:t>недвижимость</a:t>
            </a:r>
            <a:r>
              <a:rPr lang="en-US" dirty="0"/>
              <a:t> </a:t>
            </a:r>
            <a:r>
              <a:rPr lang="en-US" dirty="0" err="1"/>
              <a:t>капитала</a:t>
            </a:r>
            <a:r>
              <a:rPr lang="en-US" dirty="0"/>
              <a:t>:</a:t>
            </a:r>
            <a:endParaRPr lang="ru-RU" dirty="0"/>
          </a:p>
          <a:p>
            <a:pPr marL="0" indent="0">
              <a:buNone/>
            </a:pPr>
            <a:r>
              <a:rPr lang="ru-RU" dirty="0" smtClean="0"/>
              <a:t>     </a:t>
            </a:r>
            <a:r>
              <a:rPr lang="en-US" dirty="0" smtClean="0"/>
              <a:t>- </a:t>
            </a:r>
            <a:r>
              <a:rPr lang="en-US" dirty="0" err="1"/>
              <a:t>метод</a:t>
            </a:r>
            <a:r>
              <a:rPr lang="en-US" dirty="0"/>
              <a:t> </a:t>
            </a:r>
            <a:r>
              <a:rPr lang="en-US" dirty="0" err="1"/>
              <a:t>прямолинейного</a:t>
            </a:r>
            <a:r>
              <a:rPr lang="en-US" dirty="0"/>
              <a:t> </a:t>
            </a:r>
            <a:r>
              <a:rPr lang="en-US" dirty="0" err="1"/>
              <a:t>возврата</a:t>
            </a:r>
            <a:r>
              <a:rPr lang="en-US" dirty="0"/>
              <a:t> </a:t>
            </a:r>
            <a:r>
              <a:rPr lang="en-US" dirty="0" err="1"/>
              <a:t>капитала</a:t>
            </a:r>
            <a:r>
              <a:rPr lang="en-US" dirty="0"/>
              <a:t>;</a:t>
            </a:r>
            <a:endParaRPr lang="ru-RU" dirty="0"/>
          </a:p>
          <a:p>
            <a:pPr marL="0" indent="0">
              <a:buNone/>
            </a:pPr>
            <a:r>
              <a:rPr lang="ru-RU" dirty="0" smtClean="0"/>
              <a:t>     </a:t>
            </a:r>
            <a:r>
              <a:rPr lang="en-US" dirty="0" smtClean="0"/>
              <a:t>- </a:t>
            </a:r>
            <a:r>
              <a:rPr lang="en-US" dirty="0" err="1"/>
              <a:t>метод</a:t>
            </a:r>
            <a:r>
              <a:rPr lang="en-US" dirty="0"/>
              <a:t> </a:t>
            </a:r>
            <a:r>
              <a:rPr lang="en-US" dirty="0" err="1"/>
              <a:t>возврата</a:t>
            </a:r>
            <a:r>
              <a:rPr lang="en-US" dirty="0"/>
              <a:t> </a:t>
            </a:r>
            <a:r>
              <a:rPr lang="en-US" dirty="0" err="1"/>
              <a:t>капитала</a:t>
            </a:r>
            <a:r>
              <a:rPr lang="en-US" dirty="0"/>
              <a:t> </a:t>
            </a:r>
            <a:r>
              <a:rPr lang="en-US" dirty="0" err="1"/>
              <a:t>по</a:t>
            </a:r>
            <a:r>
              <a:rPr lang="en-US" dirty="0"/>
              <a:t> </a:t>
            </a:r>
            <a:r>
              <a:rPr lang="en-US" dirty="0" err="1"/>
              <a:t>фонду</a:t>
            </a:r>
            <a:r>
              <a:rPr lang="en-US" dirty="0"/>
              <a:t> </a:t>
            </a:r>
            <a:r>
              <a:rPr lang="en-US" dirty="0" err="1"/>
              <a:t>возмещения</a:t>
            </a:r>
            <a:r>
              <a:rPr lang="en-US" dirty="0"/>
              <a:t> и </a:t>
            </a:r>
            <a:r>
              <a:rPr lang="en-US" dirty="0" err="1"/>
              <a:t>ставке</a:t>
            </a:r>
            <a:r>
              <a:rPr lang="en-US" dirty="0"/>
              <a:t> </a:t>
            </a:r>
            <a:r>
              <a:rPr lang="en-US" dirty="0" err="1"/>
              <a:t>дохода</a:t>
            </a:r>
            <a:r>
              <a:rPr lang="en-US" dirty="0"/>
              <a:t> </a:t>
            </a:r>
            <a:r>
              <a:rPr lang="en-US" dirty="0" err="1"/>
              <a:t>на</a:t>
            </a:r>
            <a:r>
              <a:rPr lang="en-US" dirty="0"/>
              <a:t> </a:t>
            </a:r>
            <a:r>
              <a:rPr lang="en-US" dirty="0" err="1"/>
              <a:t>инвестиции</a:t>
            </a:r>
            <a:r>
              <a:rPr lang="en-US" dirty="0"/>
              <a:t>;</a:t>
            </a:r>
            <a:endParaRPr lang="ru-RU" dirty="0"/>
          </a:p>
          <a:p>
            <a:pPr marL="0" indent="0">
              <a:buNone/>
            </a:pPr>
            <a:r>
              <a:rPr lang="ru-RU" dirty="0" smtClean="0"/>
              <a:t>     </a:t>
            </a:r>
            <a:r>
              <a:rPr lang="en-US" dirty="0" smtClean="0"/>
              <a:t>- </a:t>
            </a:r>
            <a:r>
              <a:rPr lang="en-US" dirty="0" err="1"/>
              <a:t>метод</a:t>
            </a:r>
            <a:r>
              <a:rPr lang="en-US" dirty="0"/>
              <a:t> </a:t>
            </a:r>
            <a:r>
              <a:rPr lang="en-US" dirty="0" err="1"/>
              <a:t>возврата</a:t>
            </a:r>
            <a:r>
              <a:rPr lang="en-US" dirty="0"/>
              <a:t> </a:t>
            </a:r>
            <a:r>
              <a:rPr lang="en-US" dirty="0" err="1"/>
              <a:t>капитала</a:t>
            </a:r>
            <a:r>
              <a:rPr lang="en-US" dirty="0"/>
              <a:t> </a:t>
            </a:r>
            <a:r>
              <a:rPr lang="en-US" dirty="0" err="1"/>
              <a:t>по</a:t>
            </a:r>
            <a:r>
              <a:rPr lang="en-US" dirty="0"/>
              <a:t> </a:t>
            </a:r>
            <a:r>
              <a:rPr lang="en-US" dirty="0" err="1"/>
              <a:t>фонду</a:t>
            </a:r>
            <a:r>
              <a:rPr lang="en-US" dirty="0"/>
              <a:t> </a:t>
            </a:r>
            <a:r>
              <a:rPr lang="en-US" dirty="0" err="1"/>
              <a:t>возмещения</a:t>
            </a:r>
            <a:r>
              <a:rPr lang="en-US" dirty="0"/>
              <a:t> и </a:t>
            </a:r>
            <a:r>
              <a:rPr lang="en-US" dirty="0" err="1"/>
              <a:t>безрисковой</a:t>
            </a:r>
            <a:r>
              <a:rPr lang="en-US" dirty="0"/>
              <a:t> </a:t>
            </a:r>
            <a:r>
              <a:rPr lang="en-US" dirty="0" err="1"/>
              <a:t>процентной</a:t>
            </a:r>
            <a:r>
              <a:rPr lang="en-US" dirty="0"/>
              <a:t> </a:t>
            </a:r>
            <a:r>
              <a:rPr lang="en-US" dirty="0" err="1"/>
              <a:t>ставке</a:t>
            </a:r>
            <a:r>
              <a:rPr lang="en-US" dirty="0"/>
              <a:t>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42502238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852233" y="1492156"/>
            <a:ext cx="9652830" cy="3777622"/>
          </a:xfrm>
        </p:spPr>
        <p:txBody>
          <a:bodyPr/>
          <a:lstStyle/>
          <a:p>
            <a:r>
              <a:rPr lang="en-US" dirty="0"/>
              <a:t>В </a:t>
            </a:r>
            <a:r>
              <a:rPr lang="en-US" dirty="0" err="1"/>
              <a:t>соответствии</a:t>
            </a:r>
            <a:r>
              <a:rPr lang="en-US" dirty="0"/>
              <a:t> с </a:t>
            </a:r>
            <a:r>
              <a:rPr lang="en-US" dirty="0" err="1"/>
              <a:t>Федеральным</a:t>
            </a:r>
            <a:r>
              <a:rPr lang="en-US" dirty="0"/>
              <a:t> </a:t>
            </a:r>
            <a:r>
              <a:rPr lang="en-US" dirty="0" err="1"/>
              <a:t>законом</a:t>
            </a:r>
            <a:r>
              <a:rPr lang="en-US" dirty="0"/>
              <a:t> </a:t>
            </a:r>
            <a:r>
              <a:rPr lang="en-US" dirty="0" err="1"/>
              <a:t>от</a:t>
            </a:r>
            <a:r>
              <a:rPr lang="en-US" dirty="0"/>
              <a:t> 25.02.1999 № 39-ФЗ «</a:t>
            </a:r>
            <a:r>
              <a:rPr lang="en-US" dirty="0" err="1"/>
              <a:t>Об</a:t>
            </a:r>
            <a:r>
              <a:rPr lang="en-US" dirty="0"/>
              <a:t> </a:t>
            </a:r>
            <a:r>
              <a:rPr lang="en-US" dirty="0" err="1"/>
              <a:t>инвестиционной</a:t>
            </a:r>
            <a:r>
              <a:rPr lang="en-US" dirty="0"/>
              <a:t> </a:t>
            </a:r>
            <a:r>
              <a:rPr lang="en-US" dirty="0" err="1"/>
              <a:t>деятельности</a:t>
            </a:r>
            <a:r>
              <a:rPr lang="en-US" dirty="0"/>
              <a:t> в </a:t>
            </a:r>
            <a:r>
              <a:rPr lang="en-US" dirty="0" err="1"/>
              <a:t>Российской</a:t>
            </a:r>
            <a:r>
              <a:rPr lang="en-US" dirty="0"/>
              <a:t> </a:t>
            </a:r>
            <a:r>
              <a:rPr lang="en-US" dirty="0" err="1"/>
              <a:t>Федерации</a:t>
            </a:r>
            <a:r>
              <a:rPr lang="en-US" dirty="0"/>
              <a:t>, </a:t>
            </a:r>
            <a:r>
              <a:rPr lang="en-US" dirty="0" err="1"/>
              <a:t>осуществляемой</a:t>
            </a:r>
            <a:r>
              <a:rPr lang="en-US" dirty="0"/>
              <a:t> в </a:t>
            </a:r>
            <a:r>
              <a:rPr lang="en-US" dirty="0" err="1"/>
              <a:t>форме</a:t>
            </a:r>
            <a:r>
              <a:rPr lang="en-US" dirty="0"/>
              <a:t> </a:t>
            </a:r>
            <a:r>
              <a:rPr lang="en-US" dirty="0" err="1"/>
              <a:t>капитальных</a:t>
            </a:r>
            <a:r>
              <a:rPr lang="en-US" dirty="0"/>
              <a:t> </a:t>
            </a:r>
            <a:r>
              <a:rPr lang="en-US" dirty="0" err="1"/>
              <a:t>вложений</a:t>
            </a:r>
            <a:r>
              <a:rPr lang="en-US" dirty="0"/>
              <a:t>» 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</a:rPr>
              <a:t>инвестиции</a:t>
            </a:r>
            <a:r>
              <a:rPr lang="en-US" dirty="0"/>
              <a:t> - </a:t>
            </a:r>
            <a:r>
              <a:rPr lang="en-US" dirty="0" err="1"/>
              <a:t>это</a:t>
            </a:r>
            <a:r>
              <a:rPr lang="en-US" dirty="0"/>
              <a:t> </a:t>
            </a:r>
            <a:r>
              <a:rPr lang="en-US" dirty="0" err="1"/>
              <a:t>денежные</a:t>
            </a:r>
            <a:r>
              <a:rPr lang="en-US" dirty="0"/>
              <a:t> </a:t>
            </a:r>
            <a:r>
              <a:rPr lang="en-US" dirty="0" err="1"/>
              <a:t>средства</a:t>
            </a:r>
            <a:r>
              <a:rPr lang="en-US" dirty="0"/>
              <a:t>, </a:t>
            </a:r>
            <a:r>
              <a:rPr lang="en-US" dirty="0" err="1"/>
              <a:t>ценные</a:t>
            </a:r>
            <a:r>
              <a:rPr lang="en-US" dirty="0"/>
              <a:t> </a:t>
            </a:r>
            <a:r>
              <a:rPr lang="en-US" dirty="0" err="1"/>
              <a:t>бумаги</a:t>
            </a:r>
            <a:r>
              <a:rPr lang="en-US" dirty="0"/>
              <a:t>, </a:t>
            </a:r>
            <a:r>
              <a:rPr lang="en-US" dirty="0" err="1"/>
              <a:t>иное</a:t>
            </a:r>
            <a:r>
              <a:rPr lang="en-US" dirty="0"/>
              <a:t> </a:t>
            </a:r>
            <a:r>
              <a:rPr lang="en-US" dirty="0" err="1"/>
              <a:t>имущество</a:t>
            </a:r>
            <a:r>
              <a:rPr lang="en-US" dirty="0"/>
              <a:t>, в </a:t>
            </a:r>
            <a:r>
              <a:rPr lang="en-US" dirty="0" err="1"/>
              <a:t>том</a:t>
            </a:r>
            <a:r>
              <a:rPr lang="en-US" dirty="0"/>
              <a:t> </a:t>
            </a:r>
            <a:r>
              <a:rPr lang="en-US" dirty="0" err="1"/>
              <a:t>числе</a:t>
            </a:r>
            <a:r>
              <a:rPr lang="en-US" dirty="0"/>
              <a:t> </a:t>
            </a:r>
            <a:r>
              <a:rPr lang="en-US" dirty="0" err="1"/>
              <a:t>имущественные</a:t>
            </a:r>
            <a:r>
              <a:rPr lang="en-US" dirty="0"/>
              <a:t> </a:t>
            </a:r>
            <a:r>
              <a:rPr lang="en-US" dirty="0" err="1"/>
              <a:t>права</a:t>
            </a:r>
            <a:r>
              <a:rPr lang="en-US" dirty="0"/>
              <a:t>, </a:t>
            </a:r>
            <a:r>
              <a:rPr lang="en-US" dirty="0" err="1"/>
              <a:t>иные</a:t>
            </a:r>
            <a:r>
              <a:rPr lang="en-US" dirty="0"/>
              <a:t> </a:t>
            </a:r>
            <a:r>
              <a:rPr lang="en-US" dirty="0" err="1"/>
              <a:t>права</a:t>
            </a:r>
            <a:r>
              <a:rPr lang="en-US" dirty="0"/>
              <a:t>, </a:t>
            </a:r>
            <a:r>
              <a:rPr lang="en-US" dirty="0" err="1"/>
              <a:t>имеющие</a:t>
            </a:r>
            <a:r>
              <a:rPr lang="en-US" dirty="0"/>
              <a:t> </a:t>
            </a:r>
            <a:r>
              <a:rPr lang="en-US" dirty="0" err="1"/>
              <a:t>денежную</a:t>
            </a:r>
            <a:r>
              <a:rPr lang="en-US" dirty="0"/>
              <a:t> </a:t>
            </a:r>
            <a:r>
              <a:rPr lang="en-US" dirty="0" err="1"/>
              <a:t>оценку</a:t>
            </a:r>
            <a:r>
              <a:rPr lang="en-US" dirty="0"/>
              <a:t>, </a:t>
            </a:r>
            <a:r>
              <a:rPr lang="en-US" dirty="0" err="1"/>
              <a:t>вкладываемые</a:t>
            </a:r>
            <a:r>
              <a:rPr lang="en-US" dirty="0"/>
              <a:t> в </a:t>
            </a:r>
            <a:r>
              <a:rPr lang="en-US" dirty="0" err="1"/>
              <a:t>объекты</a:t>
            </a:r>
            <a:r>
              <a:rPr lang="en-US" dirty="0"/>
              <a:t> </a:t>
            </a:r>
            <a:r>
              <a:rPr lang="en-US" dirty="0" err="1"/>
              <a:t>предпринимательской</a:t>
            </a:r>
            <a:r>
              <a:rPr lang="en-US" dirty="0"/>
              <a:t> и (</a:t>
            </a:r>
            <a:r>
              <a:rPr lang="en-US" dirty="0" err="1"/>
              <a:t>или</a:t>
            </a:r>
            <a:r>
              <a:rPr lang="en-US" dirty="0"/>
              <a:t>) </a:t>
            </a:r>
            <a:r>
              <a:rPr lang="en-US" dirty="0" err="1"/>
              <a:t>иной</a:t>
            </a:r>
            <a:r>
              <a:rPr lang="en-US" dirty="0"/>
              <a:t> </a:t>
            </a:r>
            <a:r>
              <a:rPr lang="en-US" dirty="0" err="1"/>
              <a:t>деятельности</a:t>
            </a:r>
            <a:r>
              <a:rPr lang="en-US" dirty="0"/>
              <a:t> в </a:t>
            </a:r>
            <a:r>
              <a:rPr lang="en-US" dirty="0" err="1"/>
              <a:t>целях</a:t>
            </a:r>
            <a:r>
              <a:rPr lang="en-US" dirty="0"/>
              <a:t> </a:t>
            </a:r>
            <a:r>
              <a:rPr lang="en-US" dirty="0" err="1"/>
              <a:t>получения</a:t>
            </a:r>
            <a:r>
              <a:rPr lang="en-US" dirty="0"/>
              <a:t> </a:t>
            </a:r>
            <a:r>
              <a:rPr lang="en-US" dirty="0" err="1"/>
              <a:t>прибыли</a:t>
            </a:r>
            <a:r>
              <a:rPr lang="en-US" dirty="0"/>
              <a:t> и (</a:t>
            </a:r>
            <a:r>
              <a:rPr lang="en-US" dirty="0" err="1"/>
              <a:t>или</a:t>
            </a:r>
            <a:r>
              <a:rPr lang="en-US" dirty="0"/>
              <a:t>) </a:t>
            </a:r>
            <a:r>
              <a:rPr lang="en-US" dirty="0" err="1"/>
              <a:t>достижения</a:t>
            </a:r>
            <a:r>
              <a:rPr lang="en-US" dirty="0"/>
              <a:t> </a:t>
            </a:r>
            <a:r>
              <a:rPr lang="en-US" dirty="0" err="1"/>
              <a:t>иного</a:t>
            </a:r>
            <a:r>
              <a:rPr lang="en-US" dirty="0"/>
              <a:t> </a:t>
            </a:r>
            <a:r>
              <a:rPr lang="en-US" dirty="0" err="1"/>
              <a:t>полезного</a:t>
            </a:r>
            <a:r>
              <a:rPr lang="en-US" dirty="0"/>
              <a:t> </a:t>
            </a:r>
            <a:r>
              <a:rPr lang="en-US" dirty="0" err="1" smtClean="0"/>
              <a:t>эффекта</a:t>
            </a:r>
            <a:r>
              <a:rPr lang="en-US" dirty="0" smtClean="0"/>
              <a:t>.</a:t>
            </a:r>
            <a:endParaRPr lang="ru-RU" b="1" dirty="0"/>
          </a:p>
          <a:p>
            <a:r>
              <a:rPr lang="en-US" dirty="0" err="1"/>
              <a:t>Инвестиционная</a:t>
            </a:r>
            <a:r>
              <a:rPr lang="en-US" dirty="0"/>
              <a:t> </a:t>
            </a:r>
            <a:r>
              <a:rPr lang="en-US" dirty="0" err="1"/>
              <a:t>деятельность</a:t>
            </a:r>
            <a:r>
              <a:rPr lang="en-US" dirty="0"/>
              <a:t>, </a:t>
            </a:r>
            <a:r>
              <a:rPr lang="en-US" dirty="0" err="1"/>
              <a:t>это</a:t>
            </a:r>
            <a:r>
              <a:rPr lang="en-US" dirty="0"/>
              <a:t> </a:t>
            </a:r>
            <a:r>
              <a:rPr lang="en-US" dirty="0" err="1"/>
              <a:t>вложение</a:t>
            </a:r>
            <a:r>
              <a:rPr lang="en-US" dirty="0"/>
              <a:t> </a:t>
            </a:r>
            <a:r>
              <a:rPr lang="en-US" dirty="0" err="1"/>
              <a:t>инвестиций</a:t>
            </a:r>
            <a:r>
              <a:rPr lang="en-US" dirty="0"/>
              <a:t> и </a:t>
            </a:r>
            <a:r>
              <a:rPr lang="en-US" dirty="0" err="1"/>
              <a:t>осуществление</a:t>
            </a:r>
            <a:r>
              <a:rPr lang="en-US" dirty="0"/>
              <a:t> </a:t>
            </a:r>
            <a:r>
              <a:rPr lang="en-US" dirty="0" err="1"/>
              <a:t>практических</a:t>
            </a:r>
            <a:r>
              <a:rPr lang="en-US" dirty="0"/>
              <a:t> </a:t>
            </a:r>
            <a:r>
              <a:rPr lang="en-US" dirty="0" err="1"/>
              <a:t>действий</a:t>
            </a:r>
            <a:r>
              <a:rPr lang="en-US" dirty="0"/>
              <a:t> в </a:t>
            </a:r>
            <a:r>
              <a:rPr lang="en-US" dirty="0" err="1"/>
              <a:t>целях</a:t>
            </a:r>
            <a:r>
              <a:rPr lang="en-US" dirty="0"/>
              <a:t> </a:t>
            </a:r>
            <a:r>
              <a:rPr lang="en-US" dirty="0" err="1"/>
              <a:t>получения</a:t>
            </a:r>
            <a:r>
              <a:rPr lang="en-US" dirty="0"/>
              <a:t> </a:t>
            </a:r>
            <a:r>
              <a:rPr lang="en-US" dirty="0" err="1"/>
              <a:t>прибыли</a:t>
            </a:r>
            <a:r>
              <a:rPr lang="en-US" dirty="0"/>
              <a:t> и (</a:t>
            </a:r>
            <a:r>
              <a:rPr lang="en-US" dirty="0" err="1"/>
              <a:t>или</a:t>
            </a:r>
            <a:r>
              <a:rPr lang="en-US" dirty="0"/>
              <a:t>) </a:t>
            </a:r>
            <a:r>
              <a:rPr lang="en-US" dirty="0" err="1"/>
              <a:t>достижения</a:t>
            </a:r>
            <a:r>
              <a:rPr lang="en-US" dirty="0"/>
              <a:t> </a:t>
            </a:r>
            <a:r>
              <a:rPr lang="en-US" dirty="0" err="1"/>
              <a:t>иного</a:t>
            </a:r>
            <a:r>
              <a:rPr lang="en-US" dirty="0"/>
              <a:t> </a:t>
            </a:r>
            <a:r>
              <a:rPr lang="en-US" dirty="0" err="1" smtClean="0"/>
              <a:t>полезного</a:t>
            </a:r>
            <a:r>
              <a:rPr lang="ru-RU" dirty="0"/>
              <a:t> </a:t>
            </a:r>
            <a:r>
              <a:rPr lang="en-US" dirty="0" err="1" smtClean="0"/>
              <a:t>эффекта</a:t>
            </a:r>
            <a:r>
              <a:rPr lang="en-US" dirty="0" smtClean="0"/>
              <a:t>.</a:t>
            </a:r>
            <a:endParaRPr lang="ru-RU" b="1" dirty="0"/>
          </a:p>
          <a:p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6708466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78675" y="624110"/>
            <a:ext cx="9825937" cy="822553"/>
          </a:xfrm>
        </p:spPr>
        <p:txBody>
          <a:bodyPr>
            <a:normAutofit fontScale="90000"/>
          </a:bodyPr>
          <a:lstStyle/>
          <a:p>
            <a:r>
              <a:rPr lang="ru-RU" sz="2400" dirty="0" smtClean="0">
                <a:solidFill>
                  <a:schemeClr val="accent1">
                    <a:lumMod val="75000"/>
                  </a:schemeClr>
                </a:solidFill>
              </a:rPr>
              <a:t>ТЕМА: </a:t>
            </a:r>
            <a:r>
              <a:rPr lang="en-US" sz="2400" dirty="0" err="1">
                <a:solidFill>
                  <a:schemeClr val="accent1">
                    <a:lumMod val="75000"/>
                  </a:schemeClr>
                </a:solidFill>
              </a:rPr>
              <a:t>Определение</a:t>
            </a:r>
            <a:r>
              <a:rPr lang="en-US" sz="24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accent1">
                    <a:lumMod val="75000"/>
                  </a:schemeClr>
                </a:solidFill>
              </a:rPr>
              <a:t>стоимости</a:t>
            </a:r>
            <a:r>
              <a:rPr lang="en-US" sz="24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accent1">
                    <a:lumMod val="75000"/>
                  </a:schemeClr>
                </a:solidFill>
              </a:rPr>
              <a:t>объекта</a:t>
            </a:r>
            <a:r>
              <a:rPr lang="en-US" sz="24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accent1">
                    <a:lumMod val="75000"/>
                  </a:schemeClr>
                </a:solidFill>
              </a:rPr>
              <a:t>недвижимости</a:t>
            </a:r>
            <a:r>
              <a:rPr lang="en-US" sz="2400" dirty="0">
                <a:solidFill>
                  <a:schemeClr val="accent1">
                    <a:lumMod val="75000"/>
                  </a:schemeClr>
                </a:solidFill>
              </a:rPr>
              <a:t> с </a:t>
            </a:r>
            <a:r>
              <a:rPr lang="en-US" sz="2400" dirty="0" err="1">
                <a:solidFill>
                  <a:schemeClr val="accent1">
                    <a:lumMod val="75000"/>
                  </a:schemeClr>
                </a:solidFill>
              </a:rPr>
              <a:t>использованием</a:t>
            </a:r>
            <a:r>
              <a:rPr lang="en-US" sz="24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accent1">
                    <a:lumMod val="75000"/>
                  </a:schemeClr>
                </a:solidFill>
              </a:rPr>
              <a:t>сравнительного</a:t>
            </a:r>
            <a:r>
              <a:rPr lang="en-US" sz="24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accent1">
                    <a:lumMod val="75000"/>
                  </a:schemeClr>
                </a:solidFill>
              </a:rPr>
              <a:t>подхода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678674" y="1601337"/>
            <a:ext cx="9825937" cy="4717576"/>
          </a:xfrm>
        </p:spPr>
        <p:txBody>
          <a:bodyPr>
            <a:normAutofit fontScale="92500" lnSpcReduction="10000"/>
          </a:bodyPr>
          <a:lstStyle/>
          <a:p>
            <a:r>
              <a:rPr lang="en-US" dirty="0" err="1" smtClean="0"/>
              <a:t>Определение</a:t>
            </a:r>
            <a:r>
              <a:rPr lang="en-US" dirty="0" smtClean="0"/>
              <a:t> </a:t>
            </a:r>
            <a:r>
              <a:rPr lang="en-US" dirty="0" err="1"/>
              <a:t>стоимости</a:t>
            </a:r>
            <a:r>
              <a:rPr lang="en-US" dirty="0"/>
              <a:t> </a:t>
            </a:r>
            <a:r>
              <a:rPr lang="en-US" dirty="0" err="1"/>
              <a:t>объекта</a:t>
            </a:r>
            <a:r>
              <a:rPr lang="en-US" dirty="0"/>
              <a:t> </a:t>
            </a:r>
            <a:r>
              <a:rPr lang="en-US" dirty="0" err="1"/>
              <a:t>недвижимости</a:t>
            </a:r>
            <a:r>
              <a:rPr lang="en-US" dirty="0"/>
              <a:t> с </a:t>
            </a:r>
            <a:r>
              <a:rPr lang="en-US" dirty="0" err="1"/>
              <a:t>использованием</a:t>
            </a:r>
            <a:r>
              <a:rPr lang="en-US" dirty="0"/>
              <a:t> </a:t>
            </a:r>
            <a:r>
              <a:rPr lang="en-US" dirty="0" err="1"/>
              <a:t>сравнительного</a:t>
            </a:r>
            <a:r>
              <a:rPr lang="en-US" dirty="0"/>
              <a:t> </a:t>
            </a:r>
            <a:r>
              <a:rPr lang="en-US" dirty="0" err="1"/>
              <a:t>подхода</a:t>
            </a:r>
            <a:r>
              <a:rPr lang="en-US" dirty="0"/>
              <a:t> </a:t>
            </a:r>
            <a:r>
              <a:rPr lang="en-US" dirty="0" err="1"/>
              <a:t>на</a:t>
            </a:r>
            <a:r>
              <a:rPr lang="en-US" dirty="0"/>
              <a:t> </a:t>
            </a:r>
            <a:r>
              <a:rPr lang="en-US" dirty="0" err="1"/>
              <a:t>основе</a:t>
            </a:r>
            <a:r>
              <a:rPr lang="en-US" dirty="0"/>
              <a:t> </a:t>
            </a:r>
            <a:r>
              <a:rPr lang="en-US" dirty="0" err="1"/>
              <a:t>метода</a:t>
            </a:r>
            <a:r>
              <a:rPr lang="en-US" dirty="0"/>
              <a:t> </a:t>
            </a:r>
            <a:r>
              <a:rPr lang="en-US" dirty="0" err="1"/>
              <a:t>сравнительного</a:t>
            </a:r>
            <a:r>
              <a:rPr lang="en-US" dirty="0"/>
              <a:t> </a:t>
            </a:r>
            <a:r>
              <a:rPr lang="en-US" dirty="0" err="1"/>
              <a:t>анализа</a:t>
            </a:r>
            <a:r>
              <a:rPr lang="en-US" dirty="0"/>
              <a:t> </a:t>
            </a:r>
            <a:r>
              <a:rPr lang="en-US" dirty="0" err="1"/>
              <a:t>продаж</a:t>
            </a:r>
            <a:r>
              <a:rPr lang="en-US" dirty="0"/>
              <a:t> </a:t>
            </a:r>
            <a:r>
              <a:rPr lang="en-US" dirty="0" err="1"/>
              <a:t>производится</a:t>
            </a:r>
            <a:r>
              <a:rPr lang="en-US" dirty="0"/>
              <a:t> в </a:t>
            </a:r>
            <a:r>
              <a:rPr lang="en-US" dirty="0" err="1"/>
              <a:t>следующем</a:t>
            </a:r>
            <a:r>
              <a:rPr lang="en-US" dirty="0"/>
              <a:t> </a:t>
            </a:r>
            <a:r>
              <a:rPr lang="en-US" dirty="0" err="1"/>
              <a:t>порядке</a:t>
            </a:r>
            <a:r>
              <a:rPr lang="en-US" dirty="0"/>
              <a:t>:</a:t>
            </a:r>
            <a:endParaRPr lang="ru-RU" dirty="0"/>
          </a:p>
          <a:p>
            <a:pPr marL="0" indent="0">
              <a:buNone/>
            </a:pPr>
            <a:r>
              <a:rPr lang="ru-RU" dirty="0" smtClean="0"/>
              <a:t>     </a:t>
            </a:r>
            <a:r>
              <a:rPr lang="en-US" dirty="0" smtClean="0"/>
              <a:t>1</a:t>
            </a:r>
            <a:r>
              <a:rPr lang="en-US" dirty="0"/>
              <a:t>) </a:t>
            </a:r>
            <a:r>
              <a:rPr lang="en-US" dirty="0" err="1"/>
              <a:t>анализируют</a:t>
            </a:r>
            <a:r>
              <a:rPr lang="en-US" dirty="0"/>
              <a:t> </a:t>
            </a:r>
            <a:r>
              <a:rPr lang="en-US" dirty="0" err="1"/>
              <a:t>рыночную</a:t>
            </a:r>
            <a:r>
              <a:rPr lang="en-US" dirty="0"/>
              <a:t> </a:t>
            </a:r>
            <a:r>
              <a:rPr lang="en-US" dirty="0" err="1"/>
              <a:t>ситуацию</a:t>
            </a:r>
            <a:r>
              <a:rPr lang="en-US" dirty="0"/>
              <a:t> и </a:t>
            </a:r>
            <a:r>
              <a:rPr lang="en-US" dirty="0" err="1"/>
              <a:t>выявляют</a:t>
            </a:r>
            <a:r>
              <a:rPr lang="en-US" dirty="0"/>
              <a:t> </a:t>
            </a:r>
            <a:r>
              <a:rPr lang="en-US" dirty="0" err="1"/>
              <a:t>недавние</a:t>
            </a:r>
            <a:r>
              <a:rPr lang="en-US" dirty="0"/>
              <a:t> </a:t>
            </a:r>
            <a:r>
              <a:rPr lang="en-US" dirty="0" err="1"/>
              <a:t>сделки</a:t>
            </a:r>
            <a:r>
              <a:rPr lang="en-US" dirty="0"/>
              <a:t> </a:t>
            </a:r>
            <a:r>
              <a:rPr lang="en-US" dirty="0" err="1"/>
              <a:t>продажи</a:t>
            </a:r>
            <a:r>
              <a:rPr lang="en-US" dirty="0"/>
              <a:t> </a:t>
            </a:r>
            <a:r>
              <a:rPr lang="en-US" dirty="0" err="1"/>
              <a:t>сопоставимых</a:t>
            </a:r>
            <a:r>
              <a:rPr lang="en-US" dirty="0"/>
              <a:t> (</a:t>
            </a:r>
            <a:r>
              <a:rPr lang="en-US" dirty="0" err="1"/>
              <a:t>аналогичных</a:t>
            </a:r>
            <a:r>
              <a:rPr lang="en-US" dirty="0"/>
              <a:t> </a:t>
            </a:r>
            <a:r>
              <a:rPr lang="en-US" dirty="0" err="1"/>
              <a:t>оцениваемому</a:t>
            </a:r>
            <a:r>
              <a:rPr lang="en-US" dirty="0"/>
              <a:t> </a:t>
            </a:r>
            <a:r>
              <a:rPr lang="en-US" dirty="0" err="1"/>
              <a:t>объекту</a:t>
            </a:r>
            <a:r>
              <a:rPr lang="en-US" dirty="0"/>
              <a:t>) </a:t>
            </a:r>
            <a:r>
              <a:rPr lang="en-US" dirty="0" err="1"/>
              <a:t>объектов</a:t>
            </a:r>
            <a:r>
              <a:rPr lang="en-US" dirty="0"/>
              <a:t> </a:t>
            </a:r>
            <a:r>
              <a:rPr lang="en-US" dirty="0" err="1"/>
              <a:t>недвижимости</a:t>
            </a:r>
            <a:r>
              <a:rPr lang="en-US" dirty="0"/>
              <a:t> (</a:t>
            </a:r>
            <a:r>
              <a:rPr lang="en-US" dirty="0" err="1"/>
              <a:t>таких</a:t>
            </a:r>
            <a:r>
              <a:rPr lang="en-US" dirty="0"/>
              <a:t>, </a:t>
            </a:r>
            <a:r>
              <a:rPr lang="en-US" dirty="0" err="1"/>
              <a:t>которые</a:t>
            </a:r>
            <a:r>
              <a:rPr lang="en-US" dirty="0"/>
              <a:t> </a:t>
            </a:r>
            <a:r>
              <a:rPr lang="en-US" dirty="0" err="1"/>
              <a:t>близки</a:t>
            </a:r>
            <a:r>
              <a:rPr lang="en-US" dirty="0"/>
              <a:t> </a:t>
            </a:r>
            <a:r>
              <a:rPr lang="en-US" dirty="0" err="1"/>
              <a:t>по</a:t>
            </a:r>
            <a:r>
              <a:rPr lang="en-US" dirty="0"/>
              <a:t> </a:t>
            </a:r>
            <a:r>
              <a:rPr lang="en-US" dirty="0" err="1"/>
              <a:t>своим</a:t>
            </a:r>
            <a:r>
              <a:rPr lang="en-US" dirty="0"/>
              <a:t> </a:t>
            </a:r>
            <a:r>
              <a:rPr lang="en-US" dirty="0" err="1"/>
              <a:t>основным</a:t>
            </a:r>
            <a:r>
              <a:rPr lang="en-US" dirty="0"/>
              <a:t> </a:t>
            </a:r>
            <a:r>
              <a:rPr lang="en-US" dirty="0" err="1"/>
              <a:t>свойствам</a:t>
            </a:r>
            <a:r>
              <a:rPr lang="en-US" dirty="0"/>
              <a:t> и </a:t>
            </a:r>
            <a:r>
              <a:rPr lang="en-US" dirty="0" err="1"/>
              <a:t>полезности</a:t>
            </a:r>
            <a:r>
              <a:rPr lang="en-US" dirty="0"/>
              <a:t> к </a:t>
            </a:r>
            <a:r>
              <a:rPr lang="en-US" dirty="0" err="1"/>
              <a:t>оцениваемому</a:t>
            </a:r>
            <a:r>
              <a:rPr lang="en-US" dirty="0"/>
              <a:t> </a:t>
            </a:r>
            <a:r>
              <a:rPr lang="en-US" dirty="0" err="1"/>
              <a:t>объекту</a:t>
            </a:r>
            <a:r>
              <a:rPr lang="en-US" dirty="0"/>
              <a:t>, </a:t>
            </a:r>
            <a:r>
              <a:rPr lang="en-US" dirty="0" err="1"/>
              <a:t>при</a:t>
            </a:r>
            <a:r>
              <a:rPr lang="en-US" dirty="0"/>
              <a:t> </a:t>
            </a:r>
            <a:r>
              <a:rPr lang="en-US" dirty="0" err="1"/>
              <a:t>этом</a:t>
            </a:r>
            <a:r>
              <a:rPr lang="en-US" dirty="0"/>
              <a:t> </a:t>
            </a:r>
            <a:r>
              <a:rPr lang="en-US" dirty="0" err="1"/>
              <a:t>объектов-аналогов</a:t>
            </a:r>
            <a:r>
              <a:rPr lang="en-US" dirty="0"/>
              <a:t> </a:t>
            </a:r>
            <a:r>
              <a:rPr lang="en-US" dirty="0" err="1"/>
              <a:t>должно</a:t>
            </a:r>
            <a:r>
              <a:rPr lang="en-US" dirty="0"/>
              <a:t> </a:t>
            </a:r>
            <a:r>
              <a:rPr lang="en-US" dirty="0" err="1"/>
              <a:t>быть</a:t>
            </a:r>
            <a:r>
              <a:rPr lang="en-US" dirty="0"/>
              <a:t> </a:t>
            </a:r>
            <a:r>
              <a:rPr lang="en-US" dirty="0" err="1"/>
              <a:t>не</a:t>
            </a:r>
            <a:r>
              <a:rPr lang="en-US" dirty="0"/>
              <a:t> </a:t>
            </a:r>
            <a:r>
              <a:rPr lang="en-US" dirty="0" err="1"/>
              <a:t>меньше</a:t>
            </a:r>
            <a:r>
              <a:rPr lang="en-US" dirty="0"/>
              <a:t> </a:t>
            </a:r>
            <a:r>
              <a:rPr lang="en-US" dirty="0" err="1"/>
              <a:t>пяти-семи</a:t>
            </a:r>
            <a:r>
              <a:rPr lang="en-US" dirty="0"/>
              <a:t>);</a:t>
            </a:r>
            <a:endParaRPr lang="ru-RU" dirty="0"/>
          </a:p>
          <a:p>
            <a:pPr marL="0" indent="0">
              <a:buNone/>
            </a:pPr>
            <a:r>
              <a:rPr lang="ru-RU" dirty="0" smtClean="0"/>
              <a:t>     </a:t>
            </a:r>
            <a:r>
              <a:rPr lang="en-US" dirty="0" smtClean="0"/>
              <a:t>2</a:t>
            </a:r>
            <a:r>
              <a:rPr lang="en-US" dirty="0"/>
              <a:t>) </a:t>
            </a:r>
            <a:r>
              <a:rPr lang="en-US" dirty="0" err="1"/>
              <a:t>тщательно</a:t>
            </a:r>
            <a:r>
              <a:rPr lang="en-US" dirty="0"/>
              <a:t> </a:t>
            </a:r>
            <a:r>
              <a:rPr lang="en-US" dirty="0" err="1"/>
              <a:t>проверяют</a:t>
            </a:r>
            <a:r>
              <a:rPr lang="en-US" dirty="0"/>
              <a:t> </a:t>
            </a:r>
            <a:r>
              <a:rPr lang="en-US" dirty="0" err="1"/>
              <a:t>информацию</a:t>
            </a:r>
            <a:r>
              <a:rPr lang="en-US" dirty="0"/>
              <a:t> о </a:t>
            </a:r>
            <a:r>
              <a:rPr lang="en-US" dirty="0" err="1"/>
              <a:t>сделках</a:t>
            </a:r>
            <a:r>
              <a:rPr lang="en-US" dirty="0"/>
              <a:t>;</a:t>
            </a:r>
            <a:endParaRPr lang="ru-RU" dirty="0"/>
          </a:p>
          <a:p>
            <a:pPr marL="0" indent="0">
              <a:buNone/>
            </a:pPr>
            <a:r>
              <a:rPr lang="ru-RU" dirty="0" smtClean="0"/>
              <a:t>     </a:t>
            </a:r>
            <a:r>
              <a:rPr lang="en-US" dirty="0" smtClean="0"/>
              <a:t>3</a:t>
            </a:r>
            <a:r>
              <a:rPr lang="en-US" dirty="0"/>
              <a:t>) </a:t>
            </a:r>
            <a:r>
              <a:rPr lang="en-US" dirty="0" err="1"/>
              <a:t>выбирают</a:t>
            </a:r>
            <a:r>
              <a:rPr lang="en-US" dirty="0"/>
              <a:t> </a:t>
            </a:r>
            <a:r>
              <a:rPr lang="en-US" dirty="0" err="1"/>
              <a:t>соответствующие</a:t>
            </a:r>
            <a:r>
              <a:rPr lang="en-US" dirty="0"/>
              <a:t> </a:t>
            </a:r>
            <a:r>
              <a:rPr lang="en-US" dirty="0" err="1"/>
              <a:t>единицы</a:t>
            </a:r>
            <a:r>
              <a:rPr lang="en-US" dirty="0"/>
              <a:t> </a:t>
            </a:r>
            <a:r>
              <a:rPr lang="en-US" dirty="0" err="1"/>
              <a:t>сравнения</a:t>
            </a:r>
            <a:r>
              <a:rPr lang="en-US" dirty="0"/>
              <a:t> </a:t>
            </a:r>
            <a:r>
              <a:rPr lang="en-US" dirty="0" err="1"/>
              <a:t>объектов</a:t>
            </a:r>
            <a:r>
              <a:rPr lang="en-US" dirty="0"/>
              <a:t> (</a:t>
            </a:r>
            <a:r>
              <a:rPr lang="en-US" dirty="0" err="1"/>
              <a:t>например</a:t>
            </a:r>
            <a:r>
              <a:rPr lang="en-US" dirty="0"/>
              <a:t>, </a:t>
            </a:r>
            <a:r>
              <a:rPr lang="en-US" dirty="0" err="1"/>
              <a:t>квадратный</a:t>
            </a:r>
            <a:r>
              <a:rPr lang="en-US" dirty="0"/>
              <a:t> </a:t>
            </a:r>
            <a:r>
              <a:rPr lang="en-US" dirty="0" err="1"/>
              <a:t>метр</a:t>
            </a:r>
            <a:r>
              <a:rPr lang="en-US" dirty="0"/>
              <a:t> </a:t>
            </a:r>
            <a:r>
              <a:rPr lang="en-US" dirty="0" err="1"/>
              <a:t>общей</a:t>
            </a:r>
            <a:r>
              <a:rPr lang="en-US" dirty="0"/>
              <a:t> </a:t>
            </a:r>
            <a:r>
              <a:rPr lang="en-US" dirty="0" err="1"/>
              <a:t>площади</a:t>
            </a:r>
            <a:r>
              <a:rPr lang="en-US" dirty="0"/>
              <a:t>, </a:t>
            </a:r>
            <a:r>
              <a:rPr lang="en-US" dirty="0" err="1"/>
              <a:t>кубический</a:t>
            </a:r>
            <a:r>
              <a:rPr lang="en-US" dirty="0"/>
              <a:t> </a:t>
            </a:r>
            <a:r>
              <a:rPr lang="en-US" dirty="0" err="1"/>
              <a:t>метр</a:t>
            </a:r>
            <a:r>
              <a:rPr lang="en-US" dirty="0"/>
              <a:t> (</a:t>
            </a:r>
            <a:r>
              <a:rPr lang="en-US" dirty="0" err="1"/>
              <a:t>для</a:t>
            </a:r>
            <a:r>
              <a:rPr lang="en-US" dirty="0"/>
              <a:t> </a:t>
            </a:r>
            <a:r>
              <a:rPr lang="en-US" dirty="0" err="1"/>
              <a:t>складских</a:t>
            </a:r>
            <a:r>
              <a:rPr lang="en-US" dirty="0"/>
              <a:t> </a:t>
            </a:r>
            <a:r>
              <a:rPr lang="en-US" dirty="0" err="1"/>
              <a:t>помещений</a:t>
            </a:r>
            <a:r>
              <a:rPr lang="en-US" dirty="0"/>
              <a:t>), </a:t>
            </a:r>
            <a:r>
              <a:rPr lang="en-US" dirty="0" err="1"/>
              <a:t>гектар</a:t>
            </a:r>
            <a:r>
              <a:rPr lang="en-US" dirty="0"/>
              <a:t> </a:t>
            </a:r>
            <a:r>
              <a:rPr lang="en-US" dirty="0" err="1"/>
              <a:t>или</a:t>
            </a:r>
            <a:r>
              <a:rPr lang="en-US" dirty="0"/>
              <a:t> </a:t>
            </a:r>
            <a:r>
              <a:rPr lang="en-US" dirty="0" err="1"/>
              <a:t>сотка</a:t>
            </a:r>
            <a:r>
              <a:rPr lang="en-US" dirty="0"/>
              <a:t> (</a:t>
            </a:r>
            <a:r>
              <a:rPr lang="en-US" dirty="0" err="1"/>
              <a:t>для</a:t>
            </a:r>
            <a:r>
              <a:rPr lang="en-US" dirty="0"/>
              <a:t> </a:t>
            </a:r>
            <a:r>
              <a:rPr lang="en-US" dirty="0" err="1"/>
              <a:t>участков</a:t>
            </a:r>
            <a:r>
              <a:rPr lang="en-US" dirty="0"/>
              <a:t> </a:t>
            </a:r>
            <a:r>
              <a:rPr lang="en-US" dirty="0" err="1"/>
              <a:t>земли</a:t>
            </a:r>
            <a:r>
              <a:rPr lang="en-US" dirty="0"/>
              <a:t>), </a:t>
            </a:r>
            <a:r>
              <a:rPr lang="en-US" dirty="0" err="1"/>
              <a:t>квартира</a:t>
            </a:r>
            <a:r>
              <a:rPr lang="en-US" dirty="0"/>
              <a:t>, </a:t>
            </a:r>
            <a:r>
              <a:rPr lang="en-US" dirty="0" err="1"/>
              <a:t>офис</a:t>
            </a:r>
            <a:r>
              <a:rPr lang="en-US" dirty="0"/>
              <a:t>;</a:t>
            </a:r>
            <a:endParaRPr lang="ru-RU" dirty="0"/>
          </a:p>
          <a:p>
            <a:pPr marL="0" indent="0">
              <a:buNone/>
            </a:pPr>
            <a:r>
              <a:rPr lang="ru-RU" dirty="0" smtClean="0"/>
              <a:t>     </a:t>
            </a:r>
            <a:r>
              <a:rPr lang="en-US" dirty="0" smtClean="0"/>
              <a:t>4</a:t>
            </a:r>
            <a:r>
              <a:rPr lang="en-US" dirty="0"/>
              <a:t>) </a:t>
            </a:r>
            <a:r>
              <a:rPr lang="en-US" dirty="0" err="1"/>
              <a:t>выявляют</a:t>
            </a:r>
            <a:r>
              <a:rPr lang="en-US" dirty="0"/>
              <a:t> </a:t>
            </a:r>
            <a:r>
              <a:rPr lang="en-US" dirty="0" err="1"/>
              <a:t>адекватные</a:t>
            </a:r>
            <a:r>
              <a:rPr lang="en-US" dirty="0"/>
              <a:t> </a:t>
            </a:r>
            <a:r>
              <a:rPr lang="en-US" dirty="0" err="1"/>
              <a:t>данному</a:t>
            </a:r>
            <a:r>
              <a:rPr lang="en-US" dirty="0"/>
              <a:t> </a:t>
            </a:r>
            <a:r>
              <a:rPr lang="en-US" dirty="0" err="1"/>
              <a:t>случаю</a:t>
            </a:r>
            <a:r>
              <a:rPr lang="en-US" dirty="0"/>
              <a:t> </a:t>
            </a:r>
            <a:r>
              <a:rPr lang="en-US" dirty="0" err="1"/>
              <a:t>оценки</a:t>
            </a:r>
            <a:r>
              <a:rPr lang="en-US" dirty="0"/>
              <a:t> </a:t>
            </a:r>
            <a:r>
              <a:rPr lang="en-US" dirty="0" err="1"/>
              <a:t>элементы</a:t>
            </a:r>
            <a:r>
              <a:rPr lang="en-US" dirty="0"/>
              <a:t> </a:t>
            </a:r>
            <a:r>
              <a:rPr lang="en-US" dirty="0" err="1"/>
              <a:t>сравнения</a:t>
            </a:r>
            <a:r>
              <a:rPr lang="en-US" dirty="0"/>
              <a:t>;</a:t>
            </a:r>
            <a:endParaRPr lang="ru-RU" dirty="0"/>
          </a:p>
          <a:p>
            <a:pPr marL="0" indent="0">
              <a:buNone/>
            </a:pPr>
            <a:r>
              <a:rPr lang="ru-RU" dirty="0" smtClean="0"/>
              <a:t>     </a:t>
            </a:r>
            <a:r>
              <a:rPr lang="en-US" dirty="0" smtClean="0"/>
              <a:t>5</a:t>
            </a:r>
            <a:r>
              <a:rPr lang="en-US" dirty="0"/>
              <a:t>) в </a:t>
            </a:r>
            <a:r>
              <a:rPr lang="en-US" dirty="0" err="1"/>
              <a:t>цены</a:t>
            </a:r>
            <a:r>
              <a:rPr lang="en-US" dirty="0"/>
              <a:t> </a:t>
            </a:r>
            <a:r>
              <a:rPr lang="en-US" dirty="0" err="1"/>
              <a:t>продаж</a:t>
            </a:r>
            <a:r>
              <a:rPr lang="en-US" dirty="0"/>
              <a:t> </a:t>
            </a:r>
            <a:r>
              <a:rPr lang="en-US" dirty="0" err="1"/>
              <a:t>сопоставимых</a:t>
            </a:r>
            <a:r>
              <a:rPr lang="en-US" dirty="0"/>
              <a:t> </a:t>
            </a:r>
            <a:r>
              <a:rPr lang="en-US" dirty="0" err="1"/>
              <a:t>объектов</a:t>
            </a:r>
            <a:r>
              <a:rPr lang="en-US" dirty="0"/>
              <a:t> </a:t>
            </a:r>
            <a:r>
              <a:rPr lang="en-US" dirty="0" err="1"/>
              <a:t>вносят</a:t>
            </a:r>
            <a:r>
              <a:rPr lang="en-US" dirty="0"/>
              <a:t> </a:t>
            </a:r>
            <a:r>
              <a:rPr lang="en-US" dirty="0" err="1"/>
              <a:t>корректировки</a:t>
            </a:r>
            <a:r>
              <a:rPr lang="en-US" dirty="0"/>
              <a:t> </a:t>
            </a:r>
            <a:r>
              <a:rPr lang="en-US" dirty="0" err="1"/>
              <a:t>на</a:t>
            </a:r>
            <a:r>
              <a:rPr lang="en-US" dirty="0"/>
              <a:t> </a:t>
            </a:r>
            <a:r>
              <a:rPr lang="en-US" dirty="0" err="1"/>
              <a:t>различия</a:t>
            </a:r>
            <a:r>
              <a:rPr lang="en-US" dirty="0"/>
              <a:t> </a:t>
            </a:r>
            <a:r>
              <a:rPr lang="en-US" dirty="0" err="1"/>
              <a:t>между</a:t>
            </a:r>
            <a:r>
              <a:rPr lang="en-US" dirty="0"/>
              <a:t> </a:t>
            </a:r>
            <a:r>
              <a:rPr lang="en-US" dirty="0" err="1"/>
              <a:t>ними</a:t>
            </a:r>
            <a:r>
              <a:rPr lang="en-US" dirty="0"/>
              <a:t> и </a:t>
            </a:r>
            <a:r>
              <a:rPr lang="en-US" dirty="0" err="1"/>
              <a:t>оцениваемым</a:t>
            </a:r>
            <a:r>
              <a:rPr lang="en-US" dirty="0"/>
              <a:t> </a:t>
            </a:r>
            <a:r>
              <a:rPr lang="en-US" dirty="0" err="1"/>
              <a:t>объектом</a:t>
            </a:r>
            <a:r>
              <a:rPr lang="en-US" dirty="0"/>
              <a:t> </a:t>
            </a:r>
            <a:r>
              <a:rPr lang="en-US" dirty="0" err="1"/>
              <a:t>по</a:t>
            </a:r>
            <a:r>
              <a:rPr lang="en-US" dirty="0"/>
              <a:t> </a:t>
            </a:r>
            <a:r>
              <a:rPr lang="en-US" dirty="0" err="1"/>
              <a:t>единицам</a:t>
            </a:r>
            <a:r>
              <a:rPr lang="en-US" dirty="0"/>
              <a:t> и </a:t>
            </a:r>
            <a:r>
              <a:rPr lang="en-US" dirty="0" err="1"/>
              <a:t>элементам</a:t>
            </a:r>
            <a:r>
              <a:rPr lang="en-US" dirty="0"/>
              <a:t> </a:t>
            </a:r>
            <a:r>
              <a:rPr lang="en-US" dirty="0" err="1"/>
              <a:t>сравнения</a:t>
            </a:r>
            <a:r>
              <a:rPr lang="en-US" dirty="0"/>
              <a:t>;</a:t>
            </a:r>
            <a:endParaRPr lang="ru-RU" dirty="0"/>
          </a:p>
          <a:p>
            <a:pPr marL="0" indent="0">
              <a:buNone/>
            </a:pPr>
            <a:r>
              <a:rPr lang="ru-RU" dirty="0" smtClean="0"/>
              <a:t>     </a:t>
            </a:r>
            <a:r>
              <a:rPr lang="en-US" dirty="0" smtClean="0"/>
              <a:t>6</a:t>
            </a:r>
            <a:r>
              <a:rPr lang="en-US" dirty="0"/>
              <a:t>) </a:t>
            </a:r>
            <a:r>
              <a:rPr lang="en-US" dirty="0" err="1"/>
              <a:t>скорректированные</a:t>
            </a:r>
            <a:r>
              <a:rPr lang="en-US" dirty="0"/>
              <a:t> </a:t>
            </a:r>
            <a:r>
              <a:rPr lang="en-US" dirty="0" err="1"/>
              <a:t>величины</a:t>
            </a:r>
            <a:r>
              <a:rPr lang="en-US" dirty="0"/>
              <a:t> </a:t>
            </a:r>
            <a:r>
              <a:rPr lang="en-US" dirty="0" err="1"/>
              <a:t>стоимости</a:t>
            </a:r>
            <a:r>
              <a:rPr lang="en-US" dirty="0"/>
              <a:t> </a:t>
            </a:r>
            <a:r>
              <a:rPr lang="en-US" dirty="0" err="1"/>
              <a:t>сопоставимых</a:t>
            </a:r>
            <a:r>
              <a:rPr lang="en-US" dirty="0"/>
              <a:t> (</a:t>
            </a:r>
            <a:r>
              <a:rPr lang="en-US" dirty="0" err="1"/>
              <a:t>аналогичных</a:t>
            </a:r>
            <a:r>
              <a:rPr lang="en-US" dirty="0"/>
              <a:t>) </a:t>
            </a:r>
            <a:r>
              <a:rPr lang="en-US" dirty="0" err="1"/>
              <a:t>объектов</a:t>
            </a:r>
            <a:r>
              <a:rPr lang="en-US" dirty="0"/>
              <a:t> </a:t>
            </a:r>
            <a:r>
              <a:rPr lang="en-US" dirty="0" err="1"/>
              <a:t>сводят</a:t>
            </a:r>
            <a:r>
              <a:rPr lang="en-US" dirty="0"/>
              <a:t> к </a:t>
            </a:r>
            <a:r>
              <a:rPr lang="en-US" dirty="0" err="1"/>
              <a:t>одной</a:t>
            </a:r>
            <a:r>
              <a:rPr lang="en-US" dirty="0"/>
              <a:t> </a:t>
            </a:r>
            <a:r>
              <a:rPr lang="en-US" dirty="0" err="1"/>
              <a:t>величине</a:t>
            </a:r>
            <a:r>
              <a:rPr lang="en-US" dirty="0"/>
              <a:t> - к </a:t>
            </a:r>
            <a:r>
              <a:rPr lang="en-US" dirty="0" err="1"/>
              <a:t>стоимости</a:t>
            </a:r>
            <a:r>
              <a:rPr lang="en-US" dirty="0"/>
              <a:t> </a:t>
            </a:r>
            <a:r>
              <a:rPr lang="en-US" dirty="0" err="1"/>
              <a:t>оцениваемого</a:t>
            </a:r>
            <a:r>
              <a:rPr lang="en-US" dirty="0"/>
              <a:t> </a:t>
            </a:r>
            <a:r>
              <a:rPr lang="en-US" dirty="0" err="1"/>
              <a:t>объекта</a:t>
            </a:r>
            <a:r>
              <a:rPr lang="en-US" dirty="0"/>
              <a:t>.</a:t>
            </a: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5142833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692322" y="987188"/>
            <a:ext cx="9853684" cy="5427259"/>
          </a:xfrm>
        </p:spPr>
        <p:txBody>
          <a:bodyPr>
            <a:normAutofit/>
          </a:bodyPr>
          <a:lstStyle/>
          <a:p>
            <a:r>
              <a:rPr lang="en-US" dirty="0" err="1"/>
              <a:t>При</a:t>
            </a:r>
            <a:r>
              <a:rPr lang="en-US" dirty="0"/>
              <a:t> </a:t>
            </a:r>
            <a:r>
              <a:rPr lang="en-US" dirty="0" err="1"/>
              <a:t>оценке</a:t>
            </a:r>
            <a:r>
              <a:rPr lang="en-US" dirty="0"/>
              <a:t> </a:t>
            </a:r>
            <a:r>
              <a:rPr lang="en-US" dirty="0" err="1"/>
              <a:t>недвижимого</a:t>
            </a:r>
            <a:r>
              <a:rPr lang="en-US" dirty="0"/>
              <a:t> </a:t>
            </a:r>
            <a:r>
              <a:rPr lang="en-US" dirty="0" err="1"/>
              <a:t>имущества</a:t>
            </a:r>
            <a:r>
              <a:rPr lang="en-US" dirty="0"/>
              <a:t> </a:t>
            </a:r>
            <a:r>
              <a:rPr lang="en-US" dirty="0" err="1"/>
              <a:t>необходимо</a:t>
            </a:r>
            <a:r>
              <a:rPr lang="en-US" dirty="0"/>
              <a:t> </a:t>
            </a:r>
            <a:r>
              <a:rPr lang="en-US" dirty="0" err="1"/>
              <a:t>учитывать</a:t>
            </a:r>
            <a:r>
              <a:rPr lang="en-US" dirty="0"/>
              <a:t> </a:t>
            </a:r>
            <a:r>
              <a:rPr lang="en-US" dirty="0" err="1"/>
              <a:t>те</a:t>
            </a:r>
            <a:r>
              <a:rPr lang="en-US" dirty="0"/>
              <a:t> </a:t>
            </a:r>
            <a:r>
              <a:rPr lang="en-US" dirty="0" err="1"/>
              <a:t>характеристики</a:t>
            </a:r>
            <a:r>
              <a:rPr lang="en-US" dirty="0"/>
              <a:t> </a:t>
            </a:r>
            <a:r>
              <a:rPr lang="en-US" dirty="0" err="1"/>
              <a:t>объектов</a:t>
            </a:r>
            <a:r>
              <a:rPr lang="en-US" dirty="0"/>
              <a:t> (</a:t>
            </a:r>
            <a:r>
              <a:rPr lang="en-US" dirty="0" err="1"/>
              <a:t>элементы</a:t>
            </a:r>
            <a:r>
              <a:rPr lang="en-US" dirty="0"/>
              <a:t> </a:t>
            </a:r>
            <a:r>
              <a:rPr lang="en-US" dirty="0" err="1"/>
              <a:t>сравнения</a:t>
            </a:r>
            <a:r>
              <a:rPr lang="en-US" dirty="0"/>
              <a:t>), </a:t>
            </a:r>
            <a:r>
              <a:rPr lang="en-US" dirty="0" err="1"/>
              <a:t>которые</a:t>
            </a:r>
            <a:r>
              <a:rPr lang="en-US" dirty="0"/>
              <a:t> </a:t>
            </a:r>
            <a:r>
              <a:rPr lang="en-US" dirty="0" err="1"/>
              <a:t>оказывают</a:t>
            </a:r>
            <a:r>
              <a:rPr lang="en-US" dirty="0"/>
              <a:t> </a:t>
            </a:r>
            <a:r>
              <a:rPr lang="en-US" dirty="0" err="1"/>
              <a:t>непосредственное</a:t>
            </a:r>
            <a:r>
              <a:rPr lang="en-US" dirty="0"/>
              <a:t> и </a:t>
            </a:r>
            <a:r>
              <a:rPr lang="en-US" dirty="0" err="1"/>
              <a:t>существенное</a:t>
            </a:r>
            <a:r>
              <a:rPr lang="en-US" dirty="0"/>
              <a:t> </a:t>
            </a:r>
            <a:r>
              <a:rPr lang="en-US" dirty="0" err="1"/>
              <a:t>влияние</a:t>
            </a:r>
            <a:r>
              <a:rPr lang="en-US" dirty="0"/>
              <a:t> </a:t>
            </a:r>
            <a:r>
              <a:rPr lang="en-US" dirty="0" err="1"/>
              <a:t>на</a:t>
            </a:r>
            <a:r>
              <a:rPr lang="en-US" dirty="0"/>
              <a:t> </a:t>
            </a:r>
            <a:r>
              <a:rPr lang="en-US" dirty="0" err="1"/>
              <a:t>их</a:t>
            </a:r>
            <a:r>
              <a:rPr lang="en-US" dirty="0"/>
              <a:t> </a:t>
            </a:r>
            <a:r>
              <a:rPr lang="en-US" dirty="0" err="1"/>
              <a:t>стоимость</a:t>
            </a:r>
            <a:r>
              <a:rPr lang="en-US" dirty="0"/>
              <a:t>. </a:t>
            </a:r>
            <a:r>
              <a:rPr lang="en-US" dirty="0" err="1"/>
              <a:t>Наиболее</a:t>
            </a:r>
            <a:r>
              <a:rPr lang="en-US" dirty="0"/>
              <a:t> </a:t>
            </a:r>
            <a:r>
              <a:rPr lang="en-US" dirty="0" err="1" smtClean="0"/>
              <a:t>важны</a:t>
            </a:r>
            <a:r>
              <a:rPr lang="ru-RU" dirty="0" smtClean="0"/>
              <a:t>е</a:t>
            </a:r>
            <a:r>
              <a:rPr lang="en-US" dirty="0" smtClean="0"/>
              <a:t> </a:t>
            </a:r>
            <a:r>
              <a:rPr lang="en-US" dirty="0"/>
              <a:t>и </a:t>
            </a:r>
            <a:r>
              <a:rPr lang="en-US" dirty="0" err="1" smtClean="0"/>
              <a:t>подлежащи</a:t>
            </a:r>
            <a:r>
              <a:rPr lang="ru-RU" dirty="0" smtClean="0"/>
              <a:t>е </a:t>
            </a:r>
            <a:r>
              <a:rPr lang="en-US" dirty="0" err="1" smtClean="0"/>
              <a:t>обязательному</a:t>
            </a:r>
            <a:r>
              <a:rPr lang="en-US" dirty="0" smtClean="0"/>
              <a:t> </a:t>
            </a:r>
            <a:r>
              <a:rPr lang="en-US" dirty="0" err="1"/>
              <a:t>учету</a:t>
            </a:r>
            <a:r>
              <a:rPr lang="en-US" dirty="0"/>
              <a:t> </a:t>
            </a:r>
            <a:r>
              <a:rPr lang="en-US" dirty="0" err="1"/>
              <a:t>при</a:t>
            </a:r>
            <a:r>
              <a:rPr lang="en-US" dirty="0"/>
              <a:t> </a:t>
            </a:r>
            <a:r>
              <a:rPr lang="en-US" dirty="0" err="1"/>
              <a:t>оценке</a:t>
            </a:r>
            <a:r>
              <a:rPr lang="en-US" dirty="0"/>
              <a:t> </a:t>
            </a:r>
            <a:r>
              <a:rPr lang="en-US" dirty="0" err="1"/>
              <a:t>являются</a:t>
            </a:r>
            <a:r>
              <a:rPr lang="en-US" dirty="0"/>
              <a:t>:</a:t>
            </a:r>
            <a:endParaRPr lang="ru-RU" dirty="0"/>
          </a:p>
          <a:p>
            <a:pPr marL="0" indent="0">
              <a:buNone/>
            </a:pPr>
            <a:r>
              <a:rPr lang="ru-RU" dirty="0" smtClean="0"/>
              <a:t>     </a:t>
            </a:r>
            <a:r>
              <a:rPr lang="en-US" dirty="0" smtClean="0"/>
              <a:t>1</a:t>
            </a:r>
            <a:r>
              <a:rPr lang="en-US" dirty="0"/>
              <a:t>) </a:t>
            </a:r>
            <a:r>
              <a:rPr lang="en-US" dirty="0" err="1"/>
              <a:t>передаваемые</a:t>
            </a:r>
            <a:r>
              <a:rPr lang="en-US" dirty="0"/>
              <a:t> </a:t>
            </a:r>
            <a:r>
              <a:rPr lang="en-US" dirty="0" err="1"/>
              <a:t>при</a:t>
            </a:r>
            <a:r>
              <a:rPr lang="en-US" dirty="0"/>
              <a:t> </a:t>
            </a:r>
            <a:r>
              <a:rPr lang="en-US" dirty="0" err="1"/>
              <a:t>возможной</a:t>
            </a:r>
            <a:r>
              <a:rPr lang="en-US" dirty="0"/>
              <a:t> </a:t>
            </a:r>
            <a:r>
              <a:rPr lang="en-US" dirty="0" err="1"/>
              <a:t>сделке</a:t>
            </a:r>
            <a:r>
              <a:rPr lang="en-US" dirty="0"/>
              <a:t> </a:t>
            </a:r>
            <a:r>
              <a:rPr lang="en-US" dirty="0" err="1"/>
              <a:t>имущественные</a:t>
            </a:r>
            <a:r>
              <a:rPr lang="en-US" dirty="0"/>
              <a:t> </a:t>
            </a:r>
            <a:r>
              <a:rPr lang="en-US" dirty="0" err="1"/>
              <a:t>права</a:t>
            </a:r>
            <a:r>
              <a:rPr lang="en-US" dirty="0"/>
              <a:t>;</a:t>
            </a:r>
            <a:endParaRPr lang="ru-RU" dirty="0"/>
          </a:p>
          <a:p>
            <a:pPr marL="0" indent="0">
              <a:buNone/>
            </a:pPr>
            <a:r>
              <a:rPr lang="ru-RU" dirty="0" smtClean="0"/>
              <a:t>     </a:t>
            </a:r>
            <a:r>
              <a:rPr lang="en-US" dirty="0" smtClean="0"/>
              <a:t>2</a:t>
            </a:r>
            <a:r>
              <a:rPr lang="en-US" dirty="0"/>
              <a:t>) </a:t>
            </a:r>
            <a:r>
              <a:rPr lang="en-US" dirty="0" err="1"/>
              <a:t>условия</a:t>
            </a:r>
            <a:r>
              <a:rPr lang="en-US" dirty="0"/>
              <a:t> </a:t>
            </a:r>
            <a:r>
              <a:rPr lang="en-US" dirty="0" err="1"/>
              <a:t>финансирования</a:t>
            </a:r>
            <a:r>
              <a:rPr lang="en-US" dirty="0"/>
              <a:t> </a:t>
            </a:r>
            <a:r>
              <a:rPr lang="en-US" dirty="0" err="1"/>
              <a:t>сделки</a:t>
            </a:r>
            <a:r>
              <a:rPr lang="en-US" dirty="0"/>
              <a:t> (</a:t>
            </a:r>
            <a:r>
              <a:rPr lang="en-US" dirty="0" err="1"/>
              <a:t>учет</a:t>
            </a:r>
            <a:r>
              <a:rPr lang="en-US" dirty="0"/>
              <a:t> </a:t>
            </a:r>
            <a:r>
              <a:rPr lang="en-US" dirty="0" err="1"/>
              <a:t>заемного</a:t>
            </a:r>
            <a:r>
              <a:rPr lang="en-US" dirty="0"/>
              <a:t> и </a:t>
            </a:r>
            <a:r>
              <a:rPr lang="en-US" dirty="0" err="1"/>
              <a:t>привлеченного</a:t>
            </a:r>
            <a:r>
              <a:rPr lang="en-US" dirty="0"/>
              <a:t> </a:t>
            </a:r>
            <a:r>
              <a:rPr lang="en-US" dirty="0" err="1"/>
              <a:t>капитала</a:t>
            </a:r>
            <a:r>
              <a:rPr lang="en-US" dirty="0"/>
              <a:t>)</a:t>
            </a:r>
            <a:endParaRPr lang="ru-RU" dirty="0"/>
          </a:p>
          <a:p>
            <a:pPr marL="0" indent="0">
              <a:buNone/>
            </a:pPr>
            <a:r>
              <a:rPr lang="ru-RU" dirty="0" smtClean="0"/>
              <a:t>     </a:t>
            </a:r>
            <a:r>
              <a:rPr lang="en-US" dirty="0" smtClean="0"/>
              <a:t>3</a:t>
            </a:r>
            <a:r>
              <a:rPr lang="ru-RU" dirty="0" smtClean="0"/>
              <a:t>)</a:t>
            </a:r>
            <a:r>
              <a:rPr lang="en-US" dirty="0" smtClean="0"/>
              <a:t> </a:t>
            </a:r>
            <a:r>
              <a:rPr lang="en-US" dirty="0" err="1"/>
              <a:t>условия</a:t>
            </a:r>
            <a:r>
              <a:rPr lang="en-US" dirty="0"/>
              <a:t> и </a:t>
            </a:r>
            <a:r>
              <a:rPr lang="en-US" dirty="0" err="1"/>
              <a:t>время</a:t>
            </a:r>
            <a:r>
              <a:rPr lang="en-US" dirty="0"/>
              <a:t> </a:t>
            </a:r>
            <a:r>
              <a:rPr lang="en-US" dirty="0" err="1"/>
              <a:t>продажи</a:t>
            </a:r>
            <a:r>
              <a:rPr lang="en-US" dirty="0"/>
              <a:t> (в </a:t>
            </a:r>
            <a:r>
              <a:rPr lang="en-US" dirty="0" err="1"/>
              <a:t>том</a:t>
            </a:r>
            <a:r>
              <a:rPr lang="en-US" dirty="0"/>
              <a:t> </a:t>
            </a:r>
            <a:r>
              <a:rPr lang="en-US" dirty="0" err="1"/>
              <a:t>числе</a:t>
            </a:r>
            <a:r>
              <a:rPr lang="en-US" dirty="0"/>
              <a:t> </a:t>
            </a:r>
            <a:r>
              <a:rPr lang="en-US" dirty="0" err="1"/>
              <a:t>юридическая</a:t>
            </a:r>
            <a:r>
              <a:rPr lang="en-US" dirty="0"/>
              <a:t> </a:t>
            </a:r>
            <a:r>
              <a:rPr lang="en-US" dirty="0" err="1"/>
              <a:t>чистота</a:t>
            </a:r>
            <a:r>
              <a:rPr lang="en-US" dirty="0"/>
              <a:t> </a:t>
            </a:r>
            <a:r>
              <a:rPr lang="en-US" dirty="0" err="1"/>
              <a:t>сделки</a:t>
            </a:r>
            <a:r>
              <a:rPr lang="en-US" dirty="0"/>
              <a:t>);</a:t>
            </a:r>
            <a:endParaRPr lang="ru-RU" dirty="0"/>
          </a:p>
          <a:p>
            <a:pPr marL="0" indent="0">
              <a:buNone/>
            </a:pPr>
            <a:r>
              <a:rPr lang="ru-RU" dirty="0" smtClean="0"/>
              <a:t>     </a:t>
            </a:r>
            <a:r>
              <a:rPr lang="en-US" dirty="0" smtClean="0"/>
              <a:t>4</a:t>
            </a:r>
            <a:r>
              <a:rPr lang="en-US" dirty="0"/>
              <a:t>) </a:t>
            </a:r>
            <a:r>
              <a:rPr lang="en-US" dirty="0" err="1"/>
              <a:t>местоположение</a:t>
            </a:r>
            <a:r>
              <a:rPr lang="en-US" dirty="0"/>
              <a:t> </a:t>
            </a:r>
            <a:r>
              <a:rPr lang="en-US" dirty="0" err="1"/>
              <a:t>объекта</a:t>
            </a:r>
            <a:r>
              <a:rPr lang="en-US" dirty="0"/>
              <a:t>;</a:t>
            </a:r>
            <a:endParaRPr lang="ru-RU" dirty="0"/>
          </a:p>
          <a:p>
            <a:pPr marL="0" indent="0">
              <a:buNone/>
            </a:pPr>
            <a:r>
              <a:rPr lang="ru-RU" dirty="0" smtClean="0"/>
              <a:t>     </a:t>
            </a:r>
            <a:r>
              <a:rPr lang="en-US" dirty="0" smtClean="0"/>
              <a:t>5</a:t>
            </a:r>
            <a:r>
              <a:rPr lang="en-US" dirty="0"/>
              <a:t>) </a:t>
            </a:r>
            <a:r>
              <a:rPr lang="en-US" dirty="0" err="1"/>
              <a:t>физические</a:t>
            </a:r>
            <a:r>
              <a:rPr lang="en-US" dirty="0"/>
              <a:t> {</a:t>
            </a:r>
            <a:r>
              <a:rPr lang="en-US" dirty="0" err="1"/>
              <a:t>технические</a:t>
            </a:r>
            <a:r>
              <a:rPr lang="en-US" dirty="0"/>
              <a:t>) </a:t>
            </a:r>
            <a:r>
              <a:rPr lang="en-US" dirty="0" err="1"/>
              <a:t>параметры</a:t>
            </a:r>
            <a:r>
              <a:rPr lang="en-US" dirty="0"/>
              <a:t> </a:t>
            </a:r>
            <a:r>
              <a:rPr lang="en-US" dirty="0" err="1"/>
              <a:t>объекта</a:t>
            </a:r>
            <a:r>
              <a:rPr lang="en-US" dirty="0"/>
              <a:t>;</a:t>
            </a:r>
            <a:endParaRPr lang="ru-RU" dirty="0"/>
          </a:p>
          <a:p>
            <a:pPr marL="0" indent="0">
              <a:buNone/>
            </a:pPr>
            <a:r>
              <a:rPr lang="ru-RU" dirty="0" smtClean="0"/>
              <a:t>     </a:t>
            </a:r>
            <a:r>
              <a:rPr lang="en-US" dirty="0" smtClean="0"/>
              <a:t>6</a:t>
            </a:r>
            <a:r>
              <a:rPr lang="en-US" dirty="0"/>
              <a:t>) </a:t>
            </a:r>
            <a:r>
              <a:rPr lang="en-US" dirty="0" err="1"/>
              <a:t>экономические</a:t>
            </a:r>
            <a:r>
              <a:rPr lang="en-US" dirty="0"/>
              <a:t> </a:t>
            </a:r>
            <a:r>
              <a:rPr lang="en-US" dirty="0" err="1"/>
              <a:t>параметры</a:t>
            </a:r>
            <a:r>
              <a:rPr lang="en-US" dirty="0"/>
              <a:t> </a:t>
            </a:r>
            <a:r>
              <a:rPr lang="en-US" dirty="0" err="1"/>
              <a:t>объекта</a:t>
            </a:r>
            <a:r>
              <a:rPr lang="en-US" dirty="0"/>
              <a:t> и </a:t>
            </a:r>
            <a:r>
              <a:rPr lang="en-US" dirty="0" err="1"/>
              <a:t>окружения</a:t>
            </a:r>
            <a:r>
              <a:rPr lang="en-US" dirty="0"/>
              <a:t>;</a:t>
            </a:r>
            <a:endParaRPr lang="ru-RU" dirty="0"/>
          </a:p>
          <a:p>
            <a:pPr marL="0" indent="0">
              <a:buNone/>
            </a:pPr>
            <a:r>
              <a:rPr lang="ru-RU" dirty="0" smtClean="0"/>
              <a:t>     </a:t>
            </a:r>
            <a:r>
              <a:rPr lang="en-US" dirty="0" smtClean="0"/>
              <a:t>7</a:t>
            </a:r>
            <a:r>
              <a:rPr lang="en-US" dirty="0"/>
              <a:t>) </a:t>
            </a:r>
            <a:r>
              <a:rPr lang="en-US" dirty="0" err="1"/>
              <a:t>экологические</a:t>
            </a:r>
            <a:r>
              <a:rPr lang="en-US" dirty="0"/>
              <a:t> </a:t>
            </a:r>
            <a:r>
              <a:rPr lang="en-US" dirty="0" err="1"/>
              <a:t>параметры</a:t>
            </a:r>
            <a:r>
              <a:rPr lang="en-US" dirty="0"/>
              <a:t> </a:t>
            </a:r>
            <a:r>
              <a:rPr lang="en-US" dirty="0" err="1"/>
              <a:t>объекта</a:t>
            </a:r>
            <a:r>
              <a:rPr lang="en-US" dirty="0"/>
              <a:t> и </a:t>
            </a:r>
            <a:r>
              <a:rPr lang="en-US" dirty="0" err="1"/>
              <a:t>окружения</a:t>
            </a:r>
            <a:r>
              <a:rPr lang="en-US" dirty="0"/>
              <a:t>;</a:t>
            </a:r>
            <a:endParaRPr lang="ru-RU" dirty="0"/>
          </a:p>
          <a:p>
            <a:pPr marL="0" indent="0">
              <a:buNone/>
            </a:pPr>
            <a:r>
              <a:rPr lang="ru-RU" dirty="0" smtClean="0"/>
              <a:t>     </a:t>
            </a:r>
            <a:r>
              <a:rPr lang="en-US" dirty="0" smtClean="0"/>
              <a:t>8</a:t>
            </a:r>
            <a:r>
              <a:rPr lang="en-US" dirty="0"/>
              <a:t>) </a:t>
            </a:r>
            <a:r>
              <a:rPr lang="en-US" dirty="0" err="1"/>
              <a:t>характер</a:t>
            </a:r>
            <a:r>
              <a:rPr lang="en-US" dirty="0"/>
              <a:t>, </a:t>
            </a:r>
            <a:r>
              <a:rPr lang="en-US" dirty="0" err="1"/>
              <a:t>интенсивность</a:t>
            </a:r>
            <a:r>
              <a:rPr lang="en-US" dirty="0"/>
              <a:t> </a:t>
            </a:r>
            <a:r>
              <a:rPr lang="en-US" dirty="0" err="1"/>
              <a:t>использования</a:t>
            </a:r>
            <a:r>
              <a:rPr lang="en-US" dirty="0"/>
              <a:t>;</a:t>
            </a:r>
            <a:endParaRPr lang="ru-RU" dirty="0"/>
          </a:p>
          <a:p>
            <a:pPr marL="0" indent="0">
              <a:buNone/>
            </a:pPr>
            <a:r>
              <a:rPr lang="ru-RU" dirty="0" smtClean="0"/>
              <a:t>     </a:t>
            </a:r>
            <a:r>
              <a:rPr lang="en-US" dirty="0" smtClean="0"/>
              <a:t>9</a:t>
            </a:r>
            <a:r>
              <a:rPr lang="en-US" dirty="0"/>
              <a:t>) </a:t>
            </a:r>
            <a:r>
              <a:rPr lang="en-US" dirty="0" err="1"/>
              <a:t>наличие</a:t>
            </a:r>
            <a:r>
              <a:rPr lang="en-US" dirty="0"/>
              <a:t> </a:t>
            </a:r>
            <a:r>
              <a:rPr lang="en-US" dirty="0" err="1"/>
              <a:t>стоимостных</a:t>
            </a:r>
            <a:r>
              <a:rPr lang="en-US" dirty="0"/>
              <a:t> </a:t>
            </a:r>
            <a:r>
              <a:rPr lang="en-US" dirty="0" err="1"/>
              <a:t>факторов</a:t>
            </a:r>
            <a:r>
              <a:rPr lang="en-US" dirty="0"/>
              <a:t>, </a:t>
            </a:r>
            <a:r>
              <a:rPr lang="en-US" dirty="0" err="1"/>
              <a:t>не</a:t>
            </a:r>
            <a:r>
              <a:rPr lang="en-US" dirty="0"/>
              <a:t> </a:t>
            </a:r>
            <a:r>
              <a:rPr lang="en-US" dirty="0" err="1"/>
              <a:t>связанных</a:t>
            </a:r>
            <a:r>
              <a:rPr lang="en-US" dirty="0"/>
              <a:t> </a:t>
            </a:r>
            <a:r>
              <a:rPr lang="en-US" dirty="0" err="1"/>
              <a:t>непосредственно</a:t>
            </a:r>
            <a:r>
              <a:rPr lang="en-US" dirty="0"/>
              <a:t> с </a:t>
            </a:r>
            <a:r>
              <a:rPr lang="en-US" dirty="0" err="1"/>
              <a:t>недвижимостью</a:t>
            </a:r>
            <a:r>
              <a:rPr lang="en-US" dirty="0"/>
              <a:t>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209713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37731" y="624110"/>
            <a:ext cx="9866881" cy="699723"/>
          </a:xfrm>
        </p:spPr>
        <p:txBody>
          <a:bodyPr>
            <a:normAutofit fontScale="90000"/>
          </a:bodyPr>
          <a:lstStyle/>
          <a:p>
            <a:r>
              <a:rPr lang="ru-RU" sz="2200" dirty="0" smtClean="0">
                <a:solidFill>
                  <a:schemeClr val="accent1">
                    <a:lumMod val="75000"/>
                  </a:schemeClr>
                </a:solidFill>
              </a:rPr>
              <a:t>ТЕМА: </a:t>
            </a:r>
            <a:r>
              <a:rPr lang="en-US" sz="2200" dirty="0" err="1" smtClean="0">
                <a:solidFill>
                  <a:schemeClr val="accent1">
                    <a:lumMod val="75000"/>
                  </a:schemeClr>
                </a:solidFill>
              </a:rPr>
              <a:t>Определение</a:t>
            </a:r>
            <a:r>
              <a:rPr lang="en-US" sz="22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2200" dirty="0" err="1">
                <a:solidFill>
                  <a:schemeClr val="accent1">
                    <a:lumMod val="75000"/>
                  </a:schemeClr>
                </a:solidFill>
              </a:rPr>
              <a:t>стоимости</a:t>
            </a:r>
            <a:r>
              <a:rPr lang="en-US" sz="22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2200" dirty="0" err="1">
                <a:solidFill>
                  <a:schemeClr val="accent1">
                    <a:lumMod val="75000"/>
                  </a:schemeClr>
                </a:solidFill>
              </a:rPr>
              <a:t>объекта</a:t>
            </a:r>
            <a:r>
              <a:rPr lang="en-US" sz="22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2200" dirty="0" err="1">
                <a:solidFill>
                  <a:schemeClr val="accent1">
                    <a:lumMod val="75000"/>
                  </a:schemeClr>
                </a:solidFill>
              </a:rPr>
              <a:t>недвижимости</a:t>
            </a:r>
            <a:r>
              <a:rPr lang="en-US" sz="2200" dirty="0">
                <a:solidFill>
                  <a:schemeClr val="accent1">
                    <a:lumMod val="75000"/>
                  </a:schemeClr>
                </a:solidFill>
              </a:rPr>
              <a:t> с </a:t>
            </a:r>
            <a:r>
              <a:rPr lang="en-US" sz="2200" dirty="0" err="1">
                <a:solidFill>
                  <a:schemeClr val="accent1">
                    <a:lumMod val="75000"/>
                  </a:schemeClr>
                </a:solidFill>
              </a:rPr>
              <a:t>использованием</a:t>
            </a:r>
            <a:r>
              <a:rPr lang="en-US" sz="22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2200" dirty="0" err="1">
                <a:solidFill>
                  <a:schemeClr val="accent1">
                    <a:lumMod val="75000"/>
                  </a:schemeClr>
                </a:solidFill>
              </a:rPr>
              <a:t>затратного</a:t>
            </a:r>
            <a:r>
              <a:rPr lang="en-US" sz="22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2200" dirty="0" err="1">
                <a:solidFill>
                  <a:schemeClr val="accent1">
                    <a:lumMod val="75000"/>
                  </a:schemeClr>
                </a:solidFill>
              </a:rPr>
              <a:t>подхода</a:t>
            </a:r>
            <a:r>
              <a:rPr lang="ru-RU" b="1" dirty="0"/>
              <a:t/>
            </a:r>
            <a:br>
              <a:rPr lang="ru-RU" b="1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46662" y="1451212"/>
            <a:ext cx="10057949" cy="4935940"/>
          </a:xfrm>
        </p:spPr>
        <p:txBody>
          <a:bodyPr>
            <a:normAutofit fontScale="92500" lnSpcReduction="10000"/>
          </a:bodyPr>
          <a:lstStyle/>
          <a:p>
            <a:r>
              <a:rPr lang="en-US" dirty="0" err="1" smtClean="0"/>
              <a:t>Определение</a:t>
            </a:r>
            <a:r>
              <a:rPr lang="en-US" dirty="0" smtClean="0"/>
              <a:t> </a:t>
            </a:r>
            <a:r>
              <a:rPr lang="en-US" dirty="0" err="1"/>
              <a:t>стоимости</a:t>
            </a:r>
            <a:r>
              <a:rPr lang="en-US" dirty="0"/>
              <a:t> </a:t>
            </a:r>
            <a:r>
              <a:rPr lang="en-US" dirty="0" err="1"/>
              <a:t>объекта</a:t>
            </a:r>
            <a:r>
              <a:rPr lang="en-US" dirty="0"/>
              <a:t> </a:t>
            </a:r>
            <a:r>
              <a:rPr lang="en-US" dirty="0" err="1"/>
              <a:t>недвижимости</a:t>
            </a:r>
            <a:r>
              <a:rPr lang="en-US" dirty="0"/>
              <a:t> </a:t>
            </a:r>
            <a:r>
              <a:rPr lang="en-US" dirty="0" err="1"/>
              <a:t>на</a:t>
            </a:r>
            <a:r>
              <a:rPr lang="en-US" dirty="0"/>
              <a:t> </a:t>
            </a:r>
            <a:r>
              <a:rPr lang="en-US" dirty="0" err="1"/>
              <a:t>основе</a:t>
            </a:r>
            <a:r>
              <a:rPr lang="en-US" dirty="0"/>
              <a:t> </a:t>
            </a:r>
            <a:r>
              <a:rPr lang="en-US" dirty="0" err="1"/>
              <a:t>затратного</a:t>
            </a:r>
            <a:r>
              <a:rPr lang="en-US" dirty="0"/>
              <a:t> </a:t>
            </a:r>
            <a:r>
              <a:rPr lang="en-US" dirty="0" err="1"/>
              <a:t>подхода</a:t>
            </a:r>
            <a:r>
              <a:rPr lang="en-US" dirty="0"/>
              <a:t> </a:t>
            </a:r>
            <a:r>
              <a:rPr lang="en-US" dirty="0" err="1"/>
              <a:t>производится</a:t>
            </a:r>
            <a:r>
              <a:rPr lang="en-US" dirty="0"/>
              <a:t> в </a:t>
            </a:r>
            <a:r>
              <a:rPr lang="en-US" dirty="0" err="1"/>
              <a:t>следующей</a:t>
            </a:r>
            <a:r>
              <a:rPr lang="en-US" dirty="0"/>
              <a:t> </a:t>
            </a:r>
            <a:r>
              <a:rPr lang="en-US" dirty="0" err="1"/>
              <a:t>последовательности</a:t>
            </a:r>
            <a:r>
              <a:rPr lang="en-US" dirty="0"/>
              <a:t>:</a:t>
            </a:r>
            <a:endParaRPr lang="ru-RU" dirty="0"/>
          </a:p>
          <a:p>
            <a:pPr marL="0" indent="0">
              <a:buNone/>
            </a:pPr>
            <a:r>
              <a:rPr lang="ru-RU" dirty="0" smtClean="0"/>
              <a:t>      </a:t>
            </a:r>
            <a:r>
              <a:rPr lang="en-US" dirty="0" smtClean="0"/>
              <a:t>1</a:t>
            </a:r>
            <a:r>
              <a:rPr lang="en-US" dirty="0"/>
              <a:t>) </a:t>
            </a:r>
            <a:r>
              <a:rPr lang="en-US" dirty="0" err="1"/>
              <a:t>определяется</a:t>
            </a:r>
            <a:r>
              <a:rPr lang="en-US" dirty="0"/>
              <a:t> </a:t>
            </a:r>
            <a:r>
              <a:rPr lang="en-US" dirty="0" err="1"/>
              <a:t>рыночная</a:t>
            </a:r>
            <a:r>
              <a:rPr lang="en-US" dirty="0"/>
              <a:t> </a:t>
            </a:r>
            <a:r>
              <a:rPr lang="en-US" dirty="0" err="1"/>
              <a:t>стоимость</a:t>
            </a:r>
            <a:r>
              <a:rPr lang="en-US" dirty="0"/>
              <a:t> </a:t>
            </a:r>
            <a:r>
              <a:rPr lang="en-US" dirty="0" err="1"/>
              <a:t>участка</a:t>
            </a:r>
            <a:r>
              <a:rPr lang="en-US" dirty="0"/>
              <a:t> </a:t>
            </a:r>
            <a:r>
              <a:rPr lang="en-US" dirty="0" err="1"/>
              <a:t>земли</a:t>
            </a:r>
            <a:r>
              <a:rPr lang="en-US" dirty="0"/>
              <a:t>;</a:t>
            </a:r>
            <a:endParaRPr lang="ru-RU" dirty="0"/>
          </a:p>
          <a:p>
            <a:pPr marL="0" indent="0">
              <a:buNone/>
            </a:pPr>
            <a:r>
              <a:rPr lang="ru-RU" dirty="0" smtClean="0"/>
              <a:t>      </a:t>
            </a:r>
            <a:r>
              <a:rPr lang="en-US" dirty="0" smtClean="0"/>
              <a:t>2</a:t>
            </a:r>
            <a:r>
              <a:rPr lang="en-US" dirty="0"/>
              <a:t>) </a:t>
            </a:r>
            <a:r>
              <a:rPr lang="en-US" dirty="0" err="1"/>
              <a:t>рассчитывается</a:t>
            </a:r>
            <a:r>
              <a:rPr lang="en-US" dirty="0"/>
              <a:t> </a:t>
            </a:r>
            <a:r>
              <a:rPr lang="en-US" dirty="0" err="1"/>
              <a:t>величина</a:t>
            </a:r>
            <a:r>
              <a:rPr lang="en-US" dirty="0"/>
              <a:t> </a:t>
            </a:r>
            <a:r>
              <a:rPr lang="en-US" dirty="0" err="1"/>
              <a:t>восстановительной</a:t>
            </a:r>
            <a:r>
              <a:rPr lang="en-US" dirty="0"/>
              <a:t> </a:t>
            </a:r>
            <a:r>
              <a:rPr lang="en-US" dirty="0" err="1"/>
              <a:t>стоимости</a:t>
            </a:r>
            <a:r>
              <a:rPr lang="en-US" dirty="0"/>
              <a:t> </a:t>
            </a:r>
            <a:r>
              <a:rPr lang="en-US" dirty="0" err="1"/>
              <a:t>строительства</a:t>
            </a:r>
            <a:r>
              <a:rPr lang="en-US" dirty="0"/>
              <a:t> </a:t>
            </a:r>
            <a:r>
              <a:rPr lang="en-US" dirty="0" err="1"/>
              <a:t>объекта</a:t>
            </a:r>
            <a:r>
              <a:rPr lang="en-US" dirty="0"/>
              <a:t> </a:t>
            </a:r>
            <a:r>
              <a:rPr lang="en-US" dirty="0" err="1"/>
              <a:t>недвижимости</a:t>
            </a:r>
            <a:r>
              <a:rPr lang="en-US" dirty="0"/>
              <a:t> (</a:t>
            </a:r>
            <a:r>
              <a:rPr lang="en-US" dirty="0" err="1"/>
              <a:t>здания</a:t>
            </a:r>
            <a:r>
              <a:rPr lang="en-US" dirty="0"/>
              <a:t> </a:t>
            </a:r>
            <a:r>
              <a:rPr lang="en-US" dirty="0" err="1"/>
              <a:t>или</a:t>
            </a:r>
            <a:r>
              <a:rPr lang="en-US" dirty="0"/>
              <a:t> </a:t>
            </a:r>
            <a:r>
              <a:rPr lang="en-US" dirty="0" err="1"/>
              <a:t>сооружения</a:t>
            </a:r>
            <a:r>
              <a:rPr lang="en-US" dirty="0"/>
              <a:t>);</a:t>
            </a:r>
            <a:endParaRPr lang="ru-RU" dirty="0"/>
          </a:p>
          <a:p>
            <a:pPr marL="0" indent="0">
              <a:buNone/>
            </a:pPr>
            <a:r>
              <a:rPr lang="ru-RU" dirty="0" smtClean="0"/>
              <a:t>      </a:t>
            </a:r>
            <a:r>
              <a:rPr lang="en-US" dirty="0" smtClean="0"/>
              <a:t>3</a:t>
            </a:r>
            <a:r>
              <a:rPr lang="en-US" dirty="0"/>
              <a:t>) </a:t>
            </a:r>
            <a:r>
              <a:rPr lang="en-US" dirty="0" err="1"/>
              <a:t>оценивается</a:t>
            </a:r>
            <a:r>
              <a:rPr lang="en-US" dirty="0"/>
              <a:t> </a:t>
            </a:r>
            <a:r>
              <a:rPr lang="en-US" dirty="0" err="1"/>
              <a:t>величина</a:t>
            </a:r>
            <a:r>
              <a:rPr lang="en-US" dirty="0"/>
              <a:t> </a:t>
            </a:r>
            <a:r>
              <a:rPr lang="en-US" dirty="0" err="1"/>
              <a:t>совокупного</a:t>
            </a:r>
            <a:r>
              <a:rPr lang="en-US" dirty="0"/>
              <a:t> </a:t>
            </a:r>
            <a:r>
              <a:rPr lang="en-US" dirty="0" err="1"/>
              <a:t>износа</a:t>
            </a:r>
            <a:r>
              <a:rPr lang="en-US" dirty="0"/>
              <a:t>, </a:t>
            </a:r>
            <a:r>
              <a:rPr lang="en-US" dirty="0" err="1"/>
              <a:t>т.е</a:t>
            </a:r>
            <a:r>
              <a:rPr lang="en-US" dirty="0"/>
              <a:t>. </a:t>
            </a:r>
            <a:r>
              <a:rPr lang="en-US" dirty="0" err="1"/>
              <a:t>износа</a:t>
            </a:r>
            <a:r>
              <a:rPr lang="en-US" dirty="0"/>
              <a:t> </a:t>
            </a:r>
            <a:r>
              <a:rPr lang="en-US" dirty="0" err="1"/>
              <a:t>всех</a:t>
            </a:r>
            <a:r>
              <a:rPr lang="en-US" dirty="0"/>
              <a:t> </a:t>
            </a:r>
            <a:r>
              <a:rPr lang="en-US" dirty="0" err="1"/>
              <a:t>трех</a:t>
            </a:r>
            <a:r>
              <a:rPr lang="en-US" dirty="0"/>
              <a:t> </a:t>
            </a:r>
            <a:r>
              <a:rPr lang="en-US" dirty="0" err="1"/>
              <a:t>видов</a:t>
            </a:r>
            <a:r>
              <a:rPr lang="en-US" dirty="0"/>
              <a:t>;</a:t>
            </a:r>
            <a:endParaRPr lang="ru-RU" dirty="0"/>
          </a:p>
          <a:p>
            <a:pPr marL="0" indent="0">
              <a:buNone/>
            </a:pPr>
            <a:r>
              <a:rPr lang="ru-RU" dirty="0" smtClean="0"/>
              <a:t>      </a:t>
            </a:r>
            <a:r>
              <a:rPr lang="en-US" dirty="0" smtClean="0"/>
              <a:t>4</a:t>
            </a:r>
            <a:r>
              <a:rPr lang="en-US" dirty="0"/>
              <a:t>) </a:t>
            </a:r>
            <a:r>
              <a:rPr lang="en-US" dirty="0" err="1"/>
              <a:t>производится</a:t>
            </a:r>
            <a:r>
              <a:rPr lang="en-US" dirty="0"/>
              <a:t> </a:t>
            </a:r>
            <a:r>
              <a:rPr lang="en-US" dirty="0" err="1"/>
              <a:t>итоговое</a:t>
            </a:r>
            <a:r>
              <a:rPr lang="en-US" dirty="0"/>
              <a:t> </a:t>
            </a:r>
            <a:r>
              <a:rPr lang="en-US" dirty="0" err="1"/>
              <a:t>определение</a:t>
            </a:r>
            <a:r>
              <a:rPr lang="en-US" dirty="0"/>
              <a:t> </a:t>
            </a:r>
            <a:r>
              <a:rPr lang="en-US" dirty="0" err="1"/>
              <a:t>стоимости</a:t>
            </a:r>
            <a:r>
              <a:rPr lang="en-US" dirty="0"/>
              <a:t> </a:t>
            </a:r>
            <a:r>
              <a:rPr lang="en-US" dirty="0" err="1"/>
              <a:t>как</a:t>
            </a:r>
            <a:r>
              <a:rPr lang="en-US" dirty="0"/>
              <a:t> </a:t>
            </a:r>
            <a:r>
              <a:rPr lang="en-US" dirty="0" err="1"/>
              <a:t>суммы</a:t>
            </a:r>
            <a:r>
              <a:rPr lang="en-US" dirty="0"/>
              <a:t> </a:t>
            </a:r>
            <a:r>
              <a:rPr lang="en-US" dirty="0" err="1"/>
              <a:t>стоимости</a:t>
            </a:r>
            <a:r>
              <a:rPr lang="en-US" dirty="0"/>
              <a:t> </a:t>
            </a:r>
            <a:r>
              <a:rPr lang="en-US" dirty="0" err="1"/>
              <a:t>участка</a:t>
            </a:r>
            <a:r>
              <a:rPr lang="en-US" dirty="0"/>
              <a:t> </a:t>
            </a:r>
            <a:r>
              <a:rPr lang="en-US" dirty="0" err="1"/>
              <a:t>земли</a:t>
            </a:r>
            <a:r>
              <a:rPr lang="en-US" dirty="0"/>
              <a:t> и </a:t>
            </a:r>
            <a:r>
              <a:rPr lang="en-US" dirty="0" err="1"/>
              <a:t>восстановительной</a:t>
            </a:r>
            <a:r>
              <a:rPr lang="en-US" dirty="0"/>
              <a:t> </a:t>
            </a:r>
            <a:r>
              <a:rPr lang="en-US" dirty="0" err="1"/>
              <a:t>стоимости</a:t>
            </a:r>
            <a:r>
              <a:rPr lang="en-US" dirty="0"/>
              <a:t> </a:t>
            </a:r>
            <a:r>
              <a:rPr lang="en-US" dirty="0" err="1"/>
              <a:t>за</a:t>
            </a:r>
            <a:r>
              <a:rPr lang="en-US" dirty="0"/>
              <a:t> </a:t>
            </a:r>
            <a:r>
              <a:rPr lang="en-US" dirty="0" err="1"/>
              <a:t>вычетом</a:t>
            </a:r>
            <a:r>
              <a:rPr lang="en-US" dirty="0"/>
              <a:t> </a:t>
            </a:r>
            <a:r>
              <a:rPr lang="en-US" dirty="0" err="1"/>
              <a:t>совокупного</a:t>
            </a:r>
            <a:r>
              <a:rPr lang="en-US" dirty="0"/>
              <a:t> </a:t>
            </a:r>
            <a:r>
              <a:rPr lang="en-US" dirty="0" err="1"/>
              <a:t>износа</a:t>
            </a:r>
            <a:r>
              <a:rPr lang="en-US" dirty="0"/>
              <a:t>.</a:t>
            </a:r>
            <a:endParaRPr lang="ru-RU" dirty="0"/>
          </a:p>
          <a:p>
            <a:r>
              <a:rPr lang="en-US" dirty="0" err="1"/>
              <a:t>При</a:t>
            </a:r>
            <a:r>
              <a:rPr lang="en-US" dirty="0"/>
              <a:t> </a:t>
            </a:r>
            <a:r>
              <a:rPr lang="en-US" dirty="0" err="1"/>
              <a:t>применении</a:t>
            </a:r>
            <a:r>
              <a:rPr lang="en-US" dirty="0"/>
              <a:t> </a:t>
            </a:r>
            <a:r>
              <a:rPr lang="en-US" dirty="0" err="1"/>
              <a:t>затратного</a:t>
            </a:r>
            <a:r>
              <a:rPr lang="en-US" dirty="0"/>
              <a:t> </a:t>
            </a:r>
            <a:r>
              <a:rPr lang="en-US" dirty="0" err="1"/>
              <a:t>подхода</a:t>
            </a:r>
            <a:r>
              <a:rPr lang="en-US" dirty="0"/>
              <a:t> </a:t>
            </a:r>
            <a:r>
              <a:rPr lang="en-US" dirty="0" err="1"/>
              <a:t>участок</a:t>
            </a:r>
            <a:r>
              <a:rPr lang="en-US" dirty="0"/>
              <a:t> </a:t>
            </a:r>
            <a:r>
              <a:rPr lang="en-US" dirty="0" err="1"/>
              <a:t>земли</a:t>
            </a:r>
            <a:r>
              <a:rPr lang="en-US" dirty="0"/>
              <a:t> </a:t>
            </a:r>
            <a:r>
              <a:rPr lang="en-US" dirty="0" err="1"/>
              <a:t>оценивается</a:t>
            </a:r>
            <a:r>
              <a:rPr lang="en-US" dirty="0"/>
              <a:t> </a:t>
            </a:r>
            <a:r>
              <a:rPr lang="en-US" dirty="0" err="1"/>
              <a:t>таким</a:t>
            </a:r>
            <a:r>
              <a:rPr lang="en-US" dirty="0"/>
              <a:t> </a:t>
            </a:r>
            <a:r>
              <a:rPr lang="en-US" dirty="0" err="1"/>
              <a:t>образом</a:t>
            </a:r>
            <a:r>
              <a:rPr lang="en-US" dirty="0"/>
              <a:t>, </a:t>
            </a:r>
            <a:r>
              <a:rPr lang="en-US" dirty="0" err="1"/>
              <a:t>как</a:t>
            </a:r>
            <a:r>
              <a:rPr lang="en-US" dirty="0"/>
              <a:t> </a:t>
            </a:r>
            <a:r>
              <a:rPr lang="en-US" dirty="0" err="1"/>
              <a:t>если</a:t>
            </a:r>
            <a:r>
              <a:rPr lang="en-US" dirty="0"/>
              <a:t> </a:t>
            </a:r>
            <a:r>
              <a:rPr lang="en-US" dirty="0" err="1"/>
              <a:t>бы</a:t>
            </a:r>
            <a:r>
              <a:rPr lang="en-US" dirty="0"/>
              <a:t> </a:t>
            </a:r>
            <a:r>
              <a:rPr lang="en-US" dirty="0" err="1"/>
              <a:t>он</a:t>
            </a:r>
            <a:r>
              <a:rPr lang="en-US" dirty="0"/>
              <a:t> </a:t>
            </a:r>
            <a:r>
              <a:rPr lang="en-US" dirty="0" err="1"/>
              <a:t>был</a:t>
            </a:r>
            <a:r>
              <a:rPr lang="en-US" dirty="0"/>
              <a:t> </a:t>
            </a:r>
            <a:r>
              <a:rPr lang="en-US" dirty="0" err="1"/>
              <a:t>свободным</a:t>
            </a:r>
            <a:r>
              <a:rPr lang="en-US" dirty="0"/>
              <a:t> в </a:t>
            </a:r>
            <a:r>
              <a:rPr lang="en-US" dirty="0" err="1"/>
              <a:t>варианте</a:t>
            </a:r>
            <a:r>
              <a:rPr lang="en-US" dirty="0"/>
              <a:t> </a:t>
            </a:r>
            <a:r>
              <a:rPr lang="en-US" dirty="0" err="1"/>
              <a:t>его</a:t>
            </a:r>
            <a:r>
              <a:rPr lang="en-US" dirty="0"/>
              <a:t> </a:t>
            </a:r>
            <a:r>
              <a:rPr lang="en-US" dirty="0" err="1"/>
              <a:t>наилучшего</a:t>
            </a:r>
            <a:r>
              <a:rPr lang="en-US" dirty="0"/>
              <a:t> (</a:t>
            </a:r>
            <a:r>
              <a:rPr lang="en-US" dirty="0" err="1"/>
              <a:t>наиболее</a:t>
            </a:r>
            <a:r>
              <a:rPr lang="en-US" dirty="0"/>
              <a:t> </a:t>
            </a:r>
            <a:r>
              <a:rPr lang="en-US" dirty="0" err="1"/>
              <a:t>эффективного</a:t>
            </a:r>
            <a:r>
              <a:rPr lang="en-US" dirty="0"/>
              <a:t>) </a:t>
            </a:r>
            <a:r>
              <a:rPr lang="en-US" dirty="0" err="1"/>
              <a:t>использования</a:t>
            </a:r>
            <a:r>
              <a:rPr lang="en-US" dirty="0"/>
              <a:t>. </a:t>
            </a:r>
            <a:r>
              <a:rPr lang="en-US" dirty="0" err="1"/>
              <a:t>При</a:t>
            </a:r>
            <a:r>
              <a:rPr lang="en-US" dirty="0"/>
              <a:t> </a:t>
            </a:r>
            <a:r>
              <a:rPr lang="en-US" dirty="0" err="1"/>
              <a:t>отсутствии</a:t>
            </a:r>
            <a:r>
              <a:rPr lang="en-US" dirty="0"/>
              <a:t> </a:t>
            </a:r>
            <a:r>
              <a:rPr lang="en-US" dirty="0" err="1"/>
              <a:t>полного</a:t>
            </a:r>
            <a:r>
              <a:rPr lang="en-US" dirty="0"/>
              <a:t> </a:t>
            </a:r>
            <a:r>
              <a:rPr lang="en-US" dirty="0" err="1"/>
              <a:t>права</a:t>
            </a:r>
            <a:r>
              <a:rPr lang="en-US" dirty="0"/>
              <a:t> </a:t>
            </a:r>
            <a:r>
              <a:rPr lang="en-US" dirty="0" err="1"/>
              <a:t>на</a:t>
            </a:r>
            <a:r>
              <a:rPr lang="en-US" dirty="0"/>
              <a:t> </a:t>
            </a:r>
            <a:r>
              <a:rPr lang="en-US" dirty="0" err="1"/>
              <a:t>землю</a:t>
            </a:r>
            <a:r>
              <a:rPr lang="en-US" dirty="0"/>
              <a:t> </a:t>
            </a:r>
            <a:r>
              <a:rPr lang="en-US" dirty="0" err="1"/>
              <a:t>допустимо</a:t>
            </a:r>
            <a:r>
              <a:rPr lang="en-US" dirty="0"/>
              <a:t> </a:t>
            </a:r>
            <a:r>
              <a:rPr lang="en-US" dirty="0" err="1"/>
              <a:t>нахождение</a:t>
            </a:r>
            <a:r>
              <a:rPr lang="en-US" dirty="0"/>
              <a:t> </a:t>
            </a:r>
            <a:r>
              <a:rPr lang="en-US" dirty="0" err="1"/>
              <a:t>стоимости</a:t>
            </a:r>
            <a:r>
              <a:rPr lang="en-US" dirty="0"/>
              <a:t> </a:t>
            </a:r>
            <a:r>
              <a:rPr lang="en-US" dirty="0" err="1"/>
              <a:t>участка</a:t>
            </a:r>
            <a:r>
              <a:rPr lang="en-US" dirty="0"/>
              <a:t> </a:t>
            </a:r>
            <a:r>
              <a:rPr lang="en-US" dirty="0" err="1"/>
              <a:t>земли</a:t>
            </a:r>
            <a:r>
              <a:rPr lang="en-US" dirty="0"/>
              <a:t> </a:t>
            </a:r>
            <a:r>
              <a:rPr lang="en-US" dirty="0" err="1"/>
              <a:t>как</a:t>
            </a:r>
            <a:r>
              <a:rPr lang="en-US" dirty="0"/>
              <a:t> </a:t>
            </a:r>
            <a:r>
              <a:rPr lang="en-US" dirty="0" err="1"/>
              <a:t>стоимости</a:t>
            </a:r>
            <a:r>
              <a:rPr lang="en-US" dirty="0"/>
              <a:t> </a:t>
            </a:r>
            <a:r>
              <a:rPr lang="en-US" dirty="0" err="1"/>
              <a:t>права</a:t>
            </a:r>
            <a:r>
              <a:rPr lang="en-US" dirty="0"/>
              <a:t> </a:t>
            </a:r>
            <a:r>
              <a:rPr lang="en-US" dirty="0" err="1"/>
              <a:t>долгосрочной</a:t>
            </a:r>
            <a:r>
              <a:rPr lang="en-US" dirty="0"/>
              <a:t> </a:t>
            </a:r>
            <a:r>
              <a:rPr lang="en-US" dirty="0" err="1"/>
              <a:t>аренды</a:t>
            </a:r>
            <a:r>
              <a:rPr lang="en-US" dirty="0"/>
              <a:t>. </a:t>
            </a:r>
            <a:r>
              <a:rPr lang="en-US" dirty="0" err="1"/>
              <a:t>Определение</a:t>
            </a:r>
            <a:r>
              <a:rPr lang="en-US" dirty="0"/>
              <a:t> </a:t>
            </a:r>
            <a:r>
              <a:rPr lang="en-US" dirty="0" err="1"/>
              <a:t>восстановительной</a:t>
            </a:r>
            <a:r>
              <a:rPr lang="en-US" dirty="0"/>
              <a:t> </a:t>
            </a:r>
            <a:r>
              <a:rPr lang="en-US" dirty="0" err="1"/>
              <a:t>стоимости</a:t>
            </a:r>
            <a:r>
              <a:rPr lang="en-US" dirty="0"/>
              <a:t> (</a:t>
            </a:r>
            <a:r>
              <a:rPr lang="en-US" dirty="0" err="1"/>
              <a:t>величины</a:t>
            </a:r>
            <a:r>
              <a:rPr lang="en-US" dirty="0"/>
              <a:t> </a:t>
            </a:r>
            <a:r>
              <a:rPr lang="en-US" dirty="0" err="1"/>
              <a:t>затрат</a:t>
            </a:r>
            <a:r>
              <a:rPr lang="en-US" dirty="0"/>
              <a:t>) </a:t>
            </a:r>
            <a:r>
              <a:rPr lang="en-US" dirty="0" err="1"/>
              <a:t>может</a:t>
            </a:r>
            <a:r>
              <a:rPr lang="en-US" dirty="0"/>
              <a:t> </a:t>
            </a:r>
            <a:r>
              <a:rPr lang="en-US" dirty="0" err="1"/>
              <a:t>производиться</a:t>
            </a:r>
            <a:r>
              <a:rPr lang="en-US" dirty="0"/>
              <a:t> </a:t>
            </a:r>
            <a:r>
              <a:rPr lang="en-US" dirty="0" err="1"/>
              <a:t>тремя</a:t>
            </a:r>
            <a:r>
              <a:rPr lang="en-US" dirty="0"/>
              <a:t> </a:t>
            </a:r>
            <a:r>
              <a:rPr lang="en-US" dirty="0" err="1"/>
              <a:t>способами</a:t>
            </a:r>
            <a:r>
              <a:rPr lang="en-US" dirty="0"/>
              <a:t>:</a:t>
            </a:r>
            <a:endParaRPr lang="ru-RU" dirty="0"/>
          </a:p>
          <a:p>
            <a:pPr marL="0" indent="0">
              <a:buNone/>
            </a:pPr>
            <a:r>
              <a:rPr lang="ru-RU" dirty="0" smtClean="0"/>
              <a:t>      1. Н</a:t>
            </a:r>
            <a:r>
              <a:rPr lang="en-US" dirty="0" smtClean="0"/>
              <a:t>а </a:t>
            </a:r>
            <a:r>
              <a:rPr lang="en-US" dirty="0" err="1"/>
              <a:t>основе</a:t>
            </a:r>
            <a:r>
              <a:rPr lang="en-US" dirty="0"/>
              <a:t> </a:t>
            </a:r>
            <a:r>
              <a:rPr lang="en-US" dirty="0" err="1"/>
              <a:t>данных</a:t>
            </a:r>
            <a:r>
              <a:rPr lang="en-US" dirty="0"/>
              <a:t> о </a:t>
            </a:r>
            <a:r>
              <a:rPr lang="en-US" dirty="0" err="1"/>
              <a:t>восстановительной</a:t>
            </a:r>
            <a:r>
              <a:rPr lang="en-US" dirty="0"/>
              <a:t> </a:t>
            </a:r>
            <a:r>
              <a:rPr lang="en-US" dirty="0" err="1"/>
              <a:t>стоимости</a:t>
            </a:r>
            <a:r>
              <a:rPr lang="en-US" dirty="0"/>
              <a:t> </a:t>
            </a:r>
            <a:r>
              <a:rPr lang="en-US" dirty="0" err="1"/>
              <a:t>объекта</a:t>
            </a:r>
            <a:r>
              <a:rPr lang="en-US" dirty="0"/>
              <a:t> </a:t>
            </a:r>
            <a:r>
              <a:rPr lang="en-US" dirty="0" err="1"/>
              <a:t>на</a:t>
            </a:r>
            <a:r>
              <a:rPr lang="en-US" dirty="0"/>
              <a:t> </a:t>
            </a:r>
            <a:r>
              <a:rPr lang="en-US" dirty="0" err="1"/>
              <a:t>дату</a:t>
            </a:r>
            <a:r>
              <a:rPr lang="en-US" dirty="0"/>
              <a:t> </a:t>
            </a:r>
            <a:r>
              <a:rPr lang="en-US" dirty="0" err="1"/>
              <a:t>последней</a:t>
            </a:r>
            <a:r>
              <a:rPr lang="en-US" dirty="0"/>
              <a:t> </a:t>
            </a:r>
            <a:r>
              <a:rPr lang="en-US" dirty="0" err="1"/>
              <a:t>переоценки</a:t>
            </a:r>
            <a:r>
              <a:rPr lang="en-US" dirty="0"/>
              <a:t> с </a:t>
            </a:r>
            <a:r>
              <a:rPr lang="en-US" dirty="0" err="1"/>
              <a:t>последующим</a:t>
            </a:r>
            <a:r>
              <a:rPr lang="en-US" dirty="0"/>
              <a:t> </a:t>
            </a:r>
            <a:r>
              <a:rPr lang="en-US" dirty="0" err="1"/>
              <a:t>пересчетом</a:t>
            </a:r>
            <a:r>
              <a:rPr lang="en-US" dirty="0"/>
              <a:t> в </a:t>
            </a:r>
            <a:r>
              <a:rPr lang="en-US" dirty="0" err="1"/>
              <a:t>текущую</a:t>
            </a:r>
            <a:r>
              <a:rPr lang="en-US" dirty="0"/>
              <a:t> </a:t>
            </a:r>
            <a:r>
              <a:rPr lang="en-US" dirty="0" err="1"/>
              <a:t>стоимость</a:t>
            </a:r>
            <a:r>
              <a:rPr lang="en-US" dirty="0"/>
              <a:t> (в </a:t>
            </a:r>
            <a:r>
              <a:rPr lang="en-US" dirty="0" err="1"/>
              <a:t>масштабе</a:t>
            </a:r>
            <a:r>
              <a:rPr lang="en-US" dirty="0"/>
              <a:t> </a:t>
            </a:r>
            <a:r>
              <a:rPr lang="en-US" dirty="0" err="1"/>
              <a:t>текущих</a:t>
            </a:r>
            <a:r>
              <a:rPr lang="en-US" dirty="0"/>
              <a:t> </a:t>
            </a:r>
            <a:r>
              <a:rPr lang="en-US" dirty="0" err="1"/>
              <a:t>цен</a:t>
            </a:r>
            <a:r>
              <a:rPr lang="en-US" dirty="0"/>
              <a:t>);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29555329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678675" y="696037"/>
            <a:ext cx="9825937" cy="5788392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dirty="0" smtClean="0"/>
              <a:t>      2. П</a:t>
            </a:r>
            <a:r>
              <a:rPr lang="en-US" dirty="0" err="1" smtClean="0"/>
              <a:t>утем</a:t>
            </a:r>
            <a:r>
              <a:rPr lang="en-US" dirty="0" smtClean="0"/>
              <a:t> </a:t>
            </a:r>
            <a:r>
              <a:rPr lang="en-US" dirty="0" err="1"/>
              <a:t>расчета</a:t>
            </a:r>
            <a:r>
              <a:rPr lang="en-US" dirty="0"/>
              <a:t> </a:t>
            </a:r>
            <a:r>
              <a:rPr lang="en-US" dirty="0" err="1"/>
              <a:t>средневзвешенной</a:t>
            </a:r>
            <a:r>
              <a:rPr lang="en-US" dirty="0"/>
              <a:t> </a:t>
            </a:r>
            <a:r>
              <a:rPr lang="en-US" dirty="0" err="1"/>
              <a:t>величины</a:t>
            </a:r>
            <a:r>
              <a:rPr lang="en-US" dirty="0"/>
              <a:t> </a:t>
            </a:r>
            <a:r>
              <a:rPr lang="en-US" dirty="0" err="1"/>
              <a:t>фактической</a:t>
            </a:r>
            <a:r>
              <a:rPr lang="en-US" dirty="0"/>
              <a:t> </a:t>
            </a:r>
            <a:r>
              <a:rPr lang="en-US" dirty="0" err="1"/>
              <a:t>сметной</a:t>
            </a:r>
            <a:r>
              <a:rPr lang="en-US" dirty="0"/>
              <a:t> </a:t>
            </a:r>
            <a:r>
              <a:rPr lang="en-US" dirty="0" err="1"/>
              <a:t>стоимости</a:t>
            </a:r>
            <a:r>
              <a:rPr lang="en-US" dirty="0"/>
              <a:t> </a:t>
            </a:r>
            <a:r>
              <a:rPr lang="en-US" dirty="0" err="1"/>
              <a:t>строительства</a:t>
            </a:r>
            <a:r>
              <a:rPr lang="en-US" dirty="0"/>
              <a:t> </a:t>
            </a:r>
            <a:r>
              <a:rPr lang="en-US" dirty="0" err="1"/>
              <a:t>аналогичного</a:t>
            </a:r>
            <a:r>
              <a:rPr lang="en-US" dirty="0"/>
              <a:t> </a:t>
            </a:r>
            <a:r>
              <a:rPr lang="en-US" dirty="0" err="1"/>
              <a:t>объекта</a:t>
            </a:r>
            <a:r>
              <a:rPr lang="en-US" dirty="0"/>
              <a:t> (</a:t>
            </a:r>
            <a:r>
              <a:rPr lang="en-US" dirty="0" err="1"/>
              <a:t>по</a:t>
            </a:r>
            <a:r>
              <a:rPr lang="en-US" dirty="0"/>
              <a:t> </a:t>
            </a:r>
            <a:r>
              <a:rPr lang="en-US" dirty="0" err="1"/>
              <a:t>данным</a:t>
            </a:r>
            <a:r>
              <a:rPr lang="en-US" dirty="0"/>
              <a:t> </a:t>
            </a:r>
            <a:r>
              <a:rPr lang="en-US" dirty="0" err="1"/>
              <a:t>подрядных</a:t>
            </a:r>
            <a:r>
              <a:rPr lang="en-US" dirty="0"/>
              <a:t> </a:t>
            </a:r>
            <a:r>
              <a:rPr lang="en-US" dirty="0" err="1"/>
              <a:t>строительных</a:t>
            </a:r>
            <a:r>
              <a:rPr lang="en-US" dirty="0"/>
              <a:t> </a:t>
            </a:r>
            <a:r>
              <a:rPr lang="en-US" dirty="0" err="1"/>
              <a:t>организаций</a:t>
            </a:r>
            <a:r>
              <a:rPr lang="en-US" dirty="0" smtClean="0"/>
              <a:t>);</a:t>
            </a:r>
            <a:endParaRPr lang="ru-RU" dirty="0"/>
          </a:p>
          <a:p>
            <a:pPr marL="0" indent="0">
              <a:buNone/>
            </a:pPr>
            <a:r>
              <a:rPr lang="ru-RU" dirty="0" smtClean="0"/>
              <a:t>      3.</a:t>
            </a:r>
            <a:r>
              <a:rPr lang="en-US" dirty="0" smtClean="0"/>
              <a:t> </a:t>
            </a:r>
            <a:r>
              <a:rPr lang="ru-RU" dirty="0" err="1"/>
              <a:t>Н</a:t>
            </a:r>
            <a:r>
              <a:rPr lang="en-US" dirty="0" smtClean="0"/>
              <a:t>а </a:t>
            </a:r>
            <a:r>
              <a:rPr lang="en-US" dirty="0" err="1"/>
              <a:t>основе</a:t>
            </a:r>
            <a:r>
              <a:rPr lang="en-US" dirty="0"/>
              <a:t> </a:t>
            </a:r>
            <a:r>
              <a:rPr lang="en-US" dirty="0" err="1"/>
              <a:t>анализа</a:t>
            </a:r>
            <a:r>
              <a:rPr lang="en-US" dirty="0"/>
              <a:t> </a:t>
            </a:r>
            <a:r>
              <a:rPr lang="en-US" dirty="0" err="1"/>
              <a:t>укрупненных</a:t>
            </a:r>
            <a:r>
              <a:rPr lang="en-US" dirty="0"/>
              <a:t> </a:t>
            </a:r>
            <a:r>
              <a:rPr lang="en-US" dirty="0" err="1"/>
              <a:t>статей</a:t>
            </a:r>
            <a:r>
              <a:rPr lang="en-US" dirty="0"/>
              <a:t> </a:t>
            </a:r>
            <a:r>
              <a:rPr lang="en-US" dirty="0" err="1"/>
              <a:t>затрат</a:t>
            </a:r>
            <a:r>
              <a:rPr lang="en-US" dirty="0"/>
              <a:t> </a:t>
            </a:r>
            <a:r>
              <a:rPr lang="en-US" dirty="0" err="1"/>
              <a:t>на</a:t>
            </a:r>
            <a:r>
              <a:rPr lang="en-US" dirty="0"/>
              <a:t> </a:t>
            </a:r>
            <a:r>
              <a:rPr lang="en-US" dirty="0" err="1"/>
              <a:t>строительство</a:t>
            </a:r>
            <a:r>
              <a:rPr lang="en-US" dirty="0"/>
              <a:t> </a:t>
            </a:r>
            <a:r>
              <a:rPr lang="en-US" dirty="0" err="1"/>
              <a:t>нового</a:t>
            </a:r>
            <a:r>
              <a:rPr lang="en-US" dirty="0"/>
              <a:t> </a:t>
            </a:r>
            <a:r>
              <a:rPr lang="en-US" dirty="0" err="1"/>
              <a:t>объекта</a:t>
            </a:r>
            <a:r>
              <a:rPr lang="en-US" dirty="0"/>
              <a:t>.</a:t>
            </a:r>
            <a:endParaRPr lang="ru-RU" dirty="0"/>
          </a:p>
          <a:p>
            <a:r>
              <a:rPr lang="en-US" dirty="0" err="1"/>
              <a:t>При</a:t>
            </a:r>
            <a:r>
              <a:rPr lang="en-US" dirty="0"/>
              <a:t> </a:t>
            </a:r>
            <a:r>
              <a:rPr lang="en-US" dirty="0" err="1"/>
              <a:t>определении</a:t>
            </a:r>
            <a:r>
              <a:rPr lang="en-US" dirty="0"/>
              <a:t> </a:t>
            </a:r>
            <a:r>
              <a:rPr lang="en-US" dirty="0" err="1"/>
              <a:t>стоимости</a:t>
            </a:r>
            <a:r>
              <a:rPr lang="en-US" dirty="0"/>
              <a:t> </a:t>
            </a:r>
            <a:r>
              <a:rPr lang="en-US" dirty="0" err="1"/>
              <a:t>нового</a:t>
            </a:r>
            <a:r>
              <a:rPr lang="en-US" dirty="0"/>
              <a:t> </a:t>
            </a:r>
            <a:r>
              <a:rPr lang="en-US" dirty="0" err="1"/>
              <a:t>строительства</a:t>
            </a:r>
            <a:r>
              <a:rPr lang="en-US" dirty="0"/>
              <a:t> в </a:t>
            </a:r>
            <a:r>
              <a:rPr lang="en-US" dirty="0" err="1"/>
              <a:t>расчет</a:t>
            </a:r>
            <a:r>
              <a:rPr lang="en-US" dirty="0"/>
              <a:t> </a:t>
            </a:r>
            <a:r>
              <a:rPr lang="en-US" dirty="0" err="1"/>
              <a:t>принимаются</a:t>
            </a:r>
            <a:r>
              <a:rPr lang="en-US" dirty="0"/>
              <a:t> </a:t>
            </a:r>
            <a:r>
              <a:rPr lang="en-US" dirty="0" err="1"/>
              <a:t>прямые</a:t>
            </a:r>
            <a:r>
              <a:rPr lang="en-US" dirty="0"/>
              <a:t> и </a:t>
            </a:r>
            <a:r>
              <a:rPr lang="en-US" dirty="0" err="1"/>
              <a:t>косвенные</a:t>
            </a:r>
            <a:r>
              <a:rPr lang="en-US" dirty="0"/>
              <a:t> </a:t>
            </a:r>
            <a:r>
              <a:rPr lang="en-US" dirty="0" err="1"/>
              <a:t>издержки</a:t>
            </a:r>
            <a:r>
              <a:rPr lang="en-US" dirty="0"/>
              <a:t>, а </a:t>
            </a:r>
            <a:r>
              <a:rPr lang="en-US" dirty="0" err="1"/>
              <a:t>также</a:t>
            </a:r>
            <a:r>
              <a:rPr lang="en-US" dirty="0"/>
              <a:t> </a:t>
            </a:r>
            <a:r>
              <a:rPr lang="en-US" dirty="0" err="1"/>
              <a:t>предпринимательская</a:t>
            </a:r>
            <a:r>
              <a:rPr lang="en-US" dirty="0"/>
              <a:t> </a:t>
            </a:r>
            <a:r>
              <a:rPr lang="en-US" dirty="0" err="1"/>
              <a:t>прибыль</a:t>
            </a:r>
            <a:r>
              <a:rPr lang="en-US" dirty="0"/>
              <a:t> (</a:t>
            </a:r>
            <a:r>
              <a:rPr lang="en-US" dirty="0" err="1"/>
              <a:t>прибыль</a:t>
            </a:r>
            <a:r>
              <a:rPr lang="en-US" dirty="0"/>
              <a:t> </a:t>
            </a:r>
            <a:r>
              <a:rPr lang="en-US" dirty="0" err="1"/>
              <a:t>застройщика</a:t>
            </a:r>
            <a:r>
              <a:rPr lang="en-US" dirty="0"/>
              <a:t>).</a:t>
            </a:r>
            <a:endParaRPr lang="ru-RU" dirty="0"/>
          </a:p>
          <a:p>
            <a:r>
              <a:rPr lang="en-US" dirty="0"/>
              <a:t>К </a:t>
            </a:r>
            <a:r>
              <a:rPr lang="en-US" dirty="0" err="1"/>
              <a:t>прямым</a:t>
            </a:r>
            <a:r>
              <a:rPr lang="en-US" dirty="0"/>
              <a:t> </a:t>
            </a:r>
            <a:r>
              <a:rPr lang="en-US" dirty="0" err="1"/>
              <a:t>издержкам</a:t>
            </a:r>
            <a:r>
              <a:rPr lang="en-US" dirty="0"/>
              <a:t> </a:t>
            </a:r>
            <a:r>
              <a:rPr lang="en-US" dirty="0" err="1"/>
              <a:t>относятся</a:t>
            </a:r>
            <a:r>
              <a:rPr lang="en-US" dirty="0"/>
              <a:t> </a:t>
            </a:r>
            <a:r>
              <a:rPr lang="en-US" dirty="0" err="1"/>
              <a:t>затраты</a:t>
            </a:r>
            <a:r>
              <a:rPr lang="en-US" dirty="0"/>
              <a:t> </a:t>
            </a:r>
            <a:r>
              <a:rPr lang="en-US" dirty="0" err="1"/>
              <a:t>непосредственно</a:t>
            </a:r>
            <a:r>
              <a:rPr lang="en-US" dirty="0"/>
              <a:t> </a:t>
            </a:r>
            <a:r>
              <a:rPr lang="en-US" dirty="0" err="1"/>
              <a:t>на</a:t>
            </a:r>
            <a:r>
              <a:rPr lang="en-US" dirty="0"/>
              <a:t> </a:t>
            </a:r>
            <a:r>
              <a:rPr lang="en-US" dirty="0" err="1"/>
              <a:t>строительство</a:t>
            </a:r>
            <a:r>
              <a:rPr lang="en-US" dirty="0"/>
              <a:t> (</a:t>
            </a:r>
            <a:r>
              <a:rPr lang="en-US" dirty="0" err="1"/>
              <a:t>стоимость</a:t>
            </a:r>
            <a:r>
              <a:rPr lang="en-US" dirty="0"/>
              <a:t> </a:t>
            </a:r>
            <a:r>
              <a:rPr lang="en-US" dirty="0" err="1"/>
              <a:t>стройматериалов</a:t>
            </a:r>
            <a:r>
              <a:rPr lang="en-US" dirty="0"/>
              <a:t> и </a:t>
            </a:r>
            <a:r>
              <a:rPr lang="en-US" dirty="0" err="1"/>
              <a:t>их</a:t>
            </a:r>
            <a:r>
              <a:rPr lang="en-US" dirty="0"/>
              <a:t> </a:t>
            </a:r>
            <a:r>
              <a:rPr lang="en-US" dirty="0" err="1"/>
              <a:t>доставки</a:t>
            </a:r>
            <a:r>
              <a:rPr lang="en-US" dirty="0"/>
              <a:t>, </a:t>
            </a:r>
            <a:r>
              <a:rPr lang="en-US" dirty="0" err="1"/>
              <a:t>заработная</a:t>
            </a:r>
            <a:r>
              <a:rPr lang="en-US" dirty="0"/>
              <a:t> </a:t>
            </a:r>
            <a:r>
              <a:rPr lang="en-US" dirty="0" err="1"/>
              <a:t>плата</a:t>
            </a:r>
            <a:r>
              <a:rPr lang="en-US" dirty="0"/>
              <a:t> </a:t>
            </a:r>
            <a:r>
              <a:rPr lang="en-US" dirty="0" err="1"/>
              <a:t>строителей</a:t>
            </a:r>
            <a:r>
              <a:rPr lang="en-US" dirty="0"/>
              <a:t>, </a:t>
            </a:r>
            <a:r>
              <a:rPr lang="en-US" dirty="0" err="1"/>
              <a:t>стоимость</a:t>
            </a:r>
            <a:r>
              <a:rPr lang="en-US" dirty="0"/>
              <a:t> </a:t>
            </a:r>
            <a:r>
              <a:rPr lang="en-US" dirty="0" err="1"/>
              <a:t>использования</a:t>
            </a:r>
            <a:r>
              <a:rPr lang="en-US" dirty="0"/>
              <a:t> </a:t>
            </a:r>
            <a:r>
              <a:rPr lang="en-US" dirty="0" err="1"/>
              <a:t>машин</a:t>
            </a:r>
            <a:r>
              <a:rPr lang="en-US" dirty="0"/>
              <a:t> и </a:t>
            </a:r>
            <a:r>
              <a:rPr lang="en-US" dirty="0" err="1" smtClean="0"/>
              <a:t>механизмов</a:t>
            </a:r>
            <a:r>
              <a:rPr lang="ru-RU" dirty="0" smtClean="0"/>
              <a:t>)</a:t>
            </a:r>
          </a:p>
          <a:p>
            <a:r>
              <a:rPr lang="en-US" dirty="0" smtClean="0"/>
              <a:t>К </a:t>
            </a:r>
            <a:r>
              <a:rPr lang="en-US" dirty="0" err="1"/>
              <a:t>косвенным</a:t>
            </a:r>
            <a:r>
              <a:rPr lang="en-US" dirty="0"/>
              <a:t> </a:t>
            </a:r>
            <a:r>
              <a:rPr lang="en-US" dirty="0" err="1"/>
              <a:t>издержкам</a:t>
            </a:r>
            <a:r>
              <a:rPr lang="en-US" dirty="0"/>
              <a:t> </a:t>
            </a:r>
            <a:r>
              <a:rPr lang="en-US" dirty="0" err="1"/>
              <a:t>относятся</a:t>
            </a:r>
            <a:r>
              <a:rPr lang="en-US" dirty="0"/>
              <a:t> </a:t>
            </a:r>
            <a:r>
              <a:rPr lang="en-US" dirty="0" err="1"/>
              <a:t>затраты</a:t>
            </a:r>
            <a:r>
              <a:rPr lang="en-US" dirty="0"/>
              <a:t>, </a:t>
            </a:r>
            <a:r>
              <a:rPr lang="en-US" dirty="0" err="1"/>
              <a:t>не</a:t>
            </a:r>
            <a:r>
              <a:rPr lang="en-US" dirty="0"/>
              <a:t> </a:t>
            </a:r>
            <a:r>
              <a:rPr lang="en-US" dirty="0" err="1"/>
              <a:t>включаемые</a:t>
            </a:r>
            <a:r>
              <a:rPr lang="en-US" dirty="0"/>
              <a:t> </a:t>
            </a:r>
            <a:r>
              <a:rPr lang="en-US" dirty="0" err="1"/>
              <a:t>непосредственно</a:t>
            </a:r>
            <a:r>
              <a:rPr lang="en-US" dirty="0"/>
              <a:t> в </a:t>
            </a:r>
            <a:r>
              <a:rPr lang="en-US" dirty="0" err="1"/>
              <a:t>стоимость</a:t>
            </a:r>
            <a:r>
              <a:rPr lang="en-US" dirty="0"/>
              <a:t> </a:t>
            </a:r>
            <a:r>
              <a:rPr lang="en-US" dirty="0" err="1"/>
              <a:t>строительно-монтажных</a:t>
            </a:r>
            <a:r>
              <a:rPr lang="en-US" dirty="0"/>
              <a:t> </a:t>
            </a:r>
            <a:r>
              <a:rPr lang="en-US" dirty="0" err="1"/>
              <a:t>работ</a:t>
            </a:r>
            <a:r>
              <a:rPr lang="en-US" dirty="0"/>
              <a:t> (</a:t>
            </a:r>
            <a:r>
              <a:rPr lang="en-US" dirty="0" err="1"/>
              <a:t>расходы</a:t>
            </a:r>
            <a:r>
              <a:rPr lang="en-US" dirty="0"/>
              <a:t> </a:t>
            </a:r>
            <a:r>
              <a:rPr lang="en-US" dirty="0" err="1"/>
              <a:t>на</a:t>
            </a:r>
            <a:r>
              <a:rPr lang="en-US" dirty="0"/>
              <a:t> </a:t>
            </a:r>
            <a:r>
              <a:rPr lang="en-US" dirty="0" err="1"/>
              <a:t>проектирование</a:t>
            </a:r>
            <a:r>
              <a:rPr lang="en-US" dirty="0"/>
              <a:t>, </a:t>
            </a:r>
            <a:r>
              <a:rPr lang="en-US" dirty="0" err="1"/>
              <a:t>технический</a:t>
            </a:r>
            <a:r>
              <a:rPr lang="en-US" dirty="0"/>
              <a:t> </a:t>
            </a:r>
            <a:r>
              <a:rPr lang="en-US" dirty="0" err="1"/>
              <a:t>надзор</a:t>
            </a:r>
            <a:r>
              <a:rPr lang="en-US" dirty="0"/>
              <a:t>, </a:t>
            </a:r>
            <a:r>
              <a:rPr lang="en-US" dirty="0" err="1"/>
              <a:t>геодезический</a:t>
            </a:r>
            <a:r>
              <a:rPr lang="en-US" dirty="0"/>
              <a:t> </a:t>
            </a:r>
            <a:r>
              <a:rPr lang="en-US" dirty="0" err="1"/>
              <a:t>контроль</a:t>
            </a:r>
            <a:r>
              <a:rPr lang="en-US" dirty="0"/>
              <a:t>, </a:t>
            </a:r>
            <a:r>
              <a:rPr lang="en-US" dirty="0" err="1"/>
              <a:t>оплата</a:t>
            </a:r>
            <a:r>
              <a:rPr lang="en-US" dirty="0"/>
              <a:t> </a:t>
            </a:r>
            <a:r>
              <a:rPr lang="en-US" dirty="0" err="1"/>
              <a:t>юридических</a:t>
            </a:r>
            <a:r>
              <a:rPr lang="en-US" dirty="0"/>
              <a:t>, </a:t>
            </a:r>
            <a:r>
              <a:rPr lang="en-US" dirty="0" err="1"/>
              <a:t>бухгалтерских</a:t>
            </a:r>
            <a:r>
              <a:rPr lang="en-US" dirty="0"/>
              <a:t>, </a:t>
            </a:r>
            <a:r>
              <a:rPr lang="en-US" dirty="0" err="1"/>
              <a:t>аудиторских</a:t>
            </a:r>
            <a:r>
              <a:rPr lang="en-US" dirty="0"/>
              <a:t> и </a:t>
            </a:r>
            <a:r>
              <a:rPr lang="en-US" dirty="0" err="1"/>
              <a:t>оценочных</a:t>
            </a:r>
            <a:r>
              <a:rPr lang="en-US" dirty="0"/>
              <a:t> </a:t>
            </a:r>
            <a:r>
              <a:rPr lang="en-US" dirty="0" err="1"/>
              <a:t>услуг</a:t>
            </a:r>
            <a:r>
              <a:rPr lang="en-US" dirty="0"/>
              <a:t>; </a:t>
            </a:r>
            <a:r>
              <a:rPr lang="en-US" dirty="0" err="1"/>
              <a:t>затраты</a:t>
            </a:r>
            <a:r>
              <a:rPr lang="en-US" dirty="0"/>
              <a:t> </a:t>
            </a:r>
            <a:r>
              <a:rPr lang="en-US" dirty="0" err="1"/>
              <a:t>на</a:t>
            </a:r>
            <a:r>
              <a:rPr lang="en-US" dirty="0"/>
              <a:t> </a:t>
            </a:r>
            <a:r>
              <a:rPr lang="en-US" dirty="0" err="1"/>
              <a:t>рекламу</a:t>
            </a:r>
            <a:r>
              <a:rPr lang="en-US" dirty="0"/>
              <a:t>, </a:t>
            </a:r>
            <a:r>
              <a:rPr lang="en-US" dirty="0" err="1"/>
              <a:t>административные</a:t>
            </a:r>
            <a:r>
              <a:rPr lang="en-US" dirty="0"/>
              <a:t> и </a:t>
            </a:r>
            <a:r>
              <a:rPr lang="en-US" dirty="0" err="1"/>
              <a:t>другие</a:t>
            </a:r>
            <a:r>
              <a:rPr lang="en-US" dirty="0"/>
              <a:t> </a:t>
            </a:r>
            <a:r>
              <a:rPr lang="en-US" dirty="0" err="1"/>
              <a:t>расходы</a:t>
            </a:r>
            <a:r>
              <a:rPr lang="en-US" dirty="0"/>
              <a:t> </a:t>
            </a:r>
            <a:r>
              <a:rPr lang="en-US" dirty="0" err="1"/>
              <a:t>застройщика</a:t>
            </a:r>
            <a:r>
              <a:rPr lang="en-US" dirty="0" smtClean="0"/>
              <a:t>).</a:t>
            </a:r>
            <a:endParaRPr lang="ru-RU" dirty="0" smtClean="0"/>
          </a:p>
          <a:p>
            <a:r>
              <a:rPr lang="en-US" dirty="0" err="1"/>
              <a:t>Предпринимательскую</a:t>
            </a:r>
            <a:r>
              <a:rPr lang="en-US" dirty="0"/>
              <a:t> </a:t>
            </a:r>
            <a:r>
              <a:rPr lang="en-US" dirty="0" err="1"/>
              <a:t>прибыль</a:t>
            </a:r>
            <a:r>
              <a:rPr lang="en-US" dirty="0"/>
              <a:t> (</a:t>
            </a:r>
            <a:r>
              <a:rPr lang="en-US" dirty="0" err="1"/>
              <a:t>прибыль</a:t>
            </a:r>
            <a:r>
              <a:rPr lang="en-US" dirty="0"/>
              <a:t> </a:t>
            </a:r>
            <a:r>
              <a:rPr lang="en-US" dirty="0" err="1"/>
              <a:t>застройщика</a:t>
            </a:r>
            <a:r>
              <a:rPr lang="en-US" dirty="0"/>
              <a:t>) </a:t>
            </a:r>
            <a:r>
              <a:rPr lang="en-US" dirty="0" err="1"/>
              <a:t>оценщик</a:t>
            </a:r>
            <a:r>
              <a:rPr lang="en-US" dirty="0"/>
              <a:t> </a:t>
            </a:r>
            <a:r>
              <a:rPr lang="en-US" dirty="0" err="1"/>
              <a:t>может</a:t>
            </a:r>
            <a:r>
              <a:rPr lang="en-US" dirty="0"/>
              <a:t> </a:t>
            </a:r>
            <a:r>
              <a:rPr lang="en-US" dirty="0" err="1"/>
              <a:t>рассчитать</a:t>
            </a:r>
            <a:r>
              <a:rPr lang="en-US" dirty="0"/>
              <a:t> </a:t>
            </a:r>
            <a:r>
              <a:rPr lang="en-US" dirty="0" err="1"/>
              <a:t>как</a:t>
            </a:r>
            <a:r>
              <a:rPr lang="en-US" dirty="0"/>
              <a:t> </a:t>
            </a:r>
            <a:r>
              <a:rPr lang="en-US" dirty="0" err="1"/>
              <a:t>долю</a:t>
            </a:r>
            <a:r>
              <a:rPr lang="en-US" dirty="0"/>
              <a:t> </a:t>
            </a:r>
            <a:r>
              <a:rPr lang="en-US" dirty="0" err="1"/>
              <a:t>общей</a:t>
            </a:r>
            <a:r>
              <a:rPr lang="en-US" dirty="0"/>
              <a:t> </a:t>
            </a:r>
            <a:r>
              <a:rPr lang="en-US" dirty="0" err="1"/>
              <a:t>суммы</a:t>
            </a:r>
            <a:r>
              <a:rPr lang="en-US" dirty="0"/>
              <a:t> </a:t>
            </a:r>
            <a:r>
              <a:rPr lang="en-US" dirty="0" err="1"/>
              <a:t>прямых</a:t>
            </a:r>
            <a:r>
              <a:rPr lang="en-US" dirty="0"/>
              <a:t> и </a:t>
            </a:r>
            <a:r>
              <a:rPr lang="en-US" dirty="0" err="1"/>
              <a:t>косвенных</a:t>
            </a:r>
            <a:r>
              <a:rPr lang="en-US" dirty="0"/>
              <a:t> </a:t>
            </a:r>
            <a:r>
              <a:rPr lang="en-US" dirty="0" err="1"/>
              <a:t>затрат</a:t>
            </a:r>
            <a:r>
              <a:rPr lang="en-US" dirty="0"/>
              <a:t>, </a:t>
            </a:r>
            <a:r>
              <a:rPr lang="en-US" dirty="0" err="1"/>
              <a:t>исходя</a:t>
            </a:r>
            <a:r>
              <a:rPr lang="en-US" dirty="0"/>
              <a:t> </a:t>
            </a:r>
            <a:r>
              <a:rPr lang="en-US" dirty="0" err="1"/>
              <a:t>из</a:t>
            </a:r>
            <a:r>
              <a:rPr lang="en-US" dirty="0"/>
              <a:t> </a:t>
            </a:r>
            <a:r>
              <a:rPr lang="en-US" dirty="0" err="1"/>
              <a:t>средних</a:t>
            </a:r>
            <a:r>
              <a:rPr lang="en-US" dirty="0"/>
              <a:t> </a:t>
            </a:r>
            <a:r>
              <a:rPr lang="en-US" dirty="0" err="1"/>
              <a:t>по</a:t>
            </a:r>
            <a:r>
              <a:rPr lang="en-US" dirty="0"/>
              <a:t> </a:t>
            </a:r>
            <a:r>
              <a:rPr lang="en-US" dirty="0" err="1"/>
              <a:t>данному</a:t>
            </a:r>
            <a:r>
              <a:rPr lang="en-US" dirty="0"/>
              <a:t> </a:t>
            </a:r>
            <a:r>
              <a:rPr lang="en-US" dirty="0" err="1"/>
              <a:t>региону</a:t>
            </a:r>
            <a:r>
              <a:rPr lang="en-US" dirty="0"/>
              <a:t> </a:t>
            </a:r>
            <a:r>
              <a:rPr lang="en-US" dirty="0" err="1"/>
              <a:t>норм</a:t>
            </a:r>
            <a:r>
              <a:rPr lang="en-US" dirty="0"/>
              <a:t> </a:t>
            </a:r>
            <a:r>
              <a:rPr lang="en-US" dirty="0" err="1"/>
              <a:t>предпринимательской</a:t>
            </a:r>
            <a:r>
              <a:rPr lang="en-US" dirty="0"/>
              <a:t> </a:t>
            </a:r>
            <a:r>
              <a:rPr lang="en-US" dirty="0" err="1" smtClean="0"/>
              <a:t>прибыли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30556753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96789" y="624110"/>
            <a:ext cx="9907824" cy="727018"/>
          </a:xfrm>
        </p:spPr>
        <p:txBody>
          <a:bodyPr>
            <a:normAutofit fontScale="90000"/>
          </a:bodyPr>
          <a:lstStyle/>
          <a:p>
            <a:r>
              <a:rPr lang="ru-RU" sz="2200" dirty="0" smtClean="0"/>
              <a:t>ТЕМА: </a:t>
            </a:r>
            <a:r>
              <a:rPr lang="en-US" sz="2200" dirty="0" err="1"/>
              <a:t>Учет</a:t>
            </a:r>
            <a:r>
              <a:rPr lang="en-US" sz="2200" dirty="0"/>
              <a:t> </a:t>
            </a:r>
            <a:r>
              <a:rPr lang="en-US" sz="2200" dirty="0" err="1"/>
              <a:t>износа</a:t>
            </a:r>
            <a:r>
              <a:rPr lang="en-US" sz="2200" dirty="0"/>
              <a:t> </a:t>
            </a:r>
            <a:r>
              <a:rPr lang="en-US" sz="2200" dirty="0" err="1"/>
              <a:t>при</a:t>
            </a:r>
            <a:r>
              <a:rPr lang="en-US" sz="2200" dirty="0"/>
              <a:t> </a:t>
            </a:r>
            <a:r>
              <a:rPr lang="en-US" sz="2200" dirty="0" err="1"/>
              <a:t>оценке</a:t>
            </a:r>
            <a:r>
              <a:rPr lang="en-US" sz="2200" dirty="0"/>
              <a:t> </a:t>
            </a:r>
            <a:r>
              <a:rPr lang="en-US" sz="2200" dirty="0" err="1"/>
              <a:t>недвижимого</a:t>
            </a:r>
            <a:r>
              <a:rPr lang="en-US" sz="2200" dirty="0"/>
              <a:t> </a:t>
            </a:r>
            <a:r>
              <a:rPr lang="en-US" sz="2200" dirty="0" err="1"/>
              <a:t>имущества</a:t>
            </a:r>
            <a:r>
              <a:rPr lang="en-US" sz="2200" dirty="0"/>
              <a:t> </a:t>
            </a:r>
            <a:r>
              <a:rPr lang="en-US" sz="2200" dirty="0" err="1"/>
              <a:t>на</a:t>
            </a:r>
            <a:r>
              <a:rPr lang="en-US" sz="2200" dirty="0"/>
              <a:t> </a:t>
            </a:r>
            <a:r>
              <a:rPr lang="en-US" sz="2200" dirty="0" err="1"/>
              <a:t>основе</a:t>
            </a:r>
            <a:r>
              <a:rPr lang="en-US" sz="2200" dirty="0"/>
              <a:t> </a:t>
            </a:r>
            <a:r>
              <a:rPr lang="en-US" sz="2200" dirty="0" err="1"/>
              <a:t>затратного</a:t>
            </a:r>
            <a:r>
              <a:rPr lang="en-US" sz="2200" dirty="0"/>
              <a:t> </a:t>
            </a:r>
            <a:r>
              <a:rPr lang="en-US" sz="2200" dirty="0" err="1"/>
              <a:t>подхода</a:t>
            </a:r>
            <a:r>
              <a:rPr lang="ru-RU" b="1" dirty="0"/>
              <a:t/>
            </a:r>
            <a:br>
              <a:rPr lang="ru-RU" b="1" dirty="0"/>
            </a:b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596789" y="1533098"/>
            <a:ext cx="9907824" cy="4854054"/>
          </a:xfrm>
        </p:spPr>
        <p:txBody>
          <a:bodyPr>
            <a:normAutofit/>
          </a:bodyPr>
          <a:lstStyle/>
          <a:p>
            <a:r>
              <a:rPr lang="ru-RU" dirty="0" smtClean="0"/>
              <a:t>Данный этап </a:t>
            </a:r>
            <a:r>
              <a:rPr lang="en-US" dirty="0" err="1" smtClean="0"/>
              <a:t>является</a:t>
            </a:r>
            <a:r>
              <a:rPr lang="en-US" dirty="0" smtClean="0"/>
              <a:t> </a:t>
            </a:r>
            <a:r>
              <a:rPr lang="en-US" dirty="0" err="1"/>
              <a:t>неотъемлемым</a:t>
            </a:r>
            <a:r>
              <a:rPr lang="en-US" dirty="0"/>
              <a:t> </a:t>
            </a:r>
            <a:r>
              <a:rPr lang="en-US" dirty="0" err="1"/>
              <a:t>компонентом</a:t>
            </a:r>
            <a:r>
              <a:rPr lang="en-US" dirty="0"/>
              <a:t> </a:t>
            </a:r>
            <a:r>
              <a:rPr lang="en-US" dirty="0" err="1"/>
              <a:t>процедуры</a:t>
            </a:r>
            <a:r>
              <a:rPr lang="en-US" dirty="0"/>
              <a:t> </a:t>
            </a:r>
            <a:r>
              <a:rPr lang="en-US" dirty="0" err="1"/>
              <a:t>оценки</a:t>
            </a:r>
            <a:r>
              <a:rPr lang="en-US" dirty="0"/>
              <a:t> </a:t>
            </a:r>
            <a:r>
              <a:rPr lang="en-US" dirty="0" err="1"/>
              <a:t>имущества</a:t>
            </a:r>
            <a:r>
              <a:rPr lang="en-US" dirty="0"/>
              <a:t>. </a:t>
            </a:r>
            <a:r>
              <a:rPr lang="en-US" dirty="0" err="1"/>
              <a:t>Совокупный</a:t>
            </a:r>
            <a:r>
              <a:rPr lang="en-US" dirty="0"/>
              <a:t> </a:t>
            </a:r>
            <a:r>
              <a:rPr lang="en-US" dirty="0" err="1"/>
              <a:t>износ</a:t>
            </a:r>
            <a:r>
              <a:rPr lang="en-US" dirty="0"/>
              <a:t> </a:t>
            </a:r>
            <a:r>
              <a:rPr lang="en-US" dirty="0" err="1"/>
              <a:t>зданий</a:t>
            </a:r>
            <a:r>
              <a:rPr lang="en-US" dirty="0"/>
              <a:t> и </a:t>
            </a:r>
            <a:r>
              <a:rPr lang="en-US" dirty="0" err="1"/>
              <a:t>сооружений</a:t>
            </a:r>
            <a:r>
              <a:rPr lang="en-US" dirty="0"/>
              <a:t> </a:t>
            </a:r>
            <a:r>
              <a:rPr lang="en-US" dirty="0" err="1"/>
              <a:t>характеризуется</a:t>
            </a:r>
            <a:r>
              <a:rPr lang="en-US" dirty="0"/>
              <a:t> </a:t>
            </a:r>
            <a:r>
              <a:rPr lang="en-US" dirty="0" err="1"/>
              <a:t>потерей</a:t>
            </a:r>
            <a:r>
              <a:rPr lang="en-US" dirty="0"/>
              <a:t> </a:t>
            </a:r>
            <a:r>
              <a:rPr lang="en-US" dirty="0" err="1"/>
              <a:t>ими</a:t>
            </a:r>
            <a:r>
              <a:rPr lang="en-US" dirty="0"/>
              <a:t> </a:t>
            </a:r>
            <a:r>
              <a:rPr lang="en-US" dirty="0" err="1"/>
              <a:t>своей</a:t>
            </a:r>
            <a:r>
              <a:rPr lang="en-US" dirty="0"/>
              <a:t> </a:t>
            </a:r>
            <a:r>
              <a:rPr lang="en-US" dirty="0" err="1"/>
              <a:t>стоимости</a:t>
            </a:r>
            <a:r>
              <a:rPr lang="en-US" dirty="0"/>
              <a:t> в </a:t>
            </a:r>
            <a:r>
              <a:rPr lang="en-US" dirty="0" err="1"/>
              <a:t>результате</a:t>
            </a:r>
            <a:r>
              <a:rPr lang="en-US" dirty="0"/>
              <a:t> </a:t>
            </a:r>
            <a:r>
              <a:rPr lang="en-US" dirty="0" err="1"/>
              <a:t>совместного</a:t>
            </a:r>
            <a:r>
              <a:rPr lang="en-US" dirty="0"/>
              <a:t> </a:t>
            </a:r>
            <a:r>
              <a:rPr lang="en-US" dirty="0" err="1"/>
              <a:t>воздействия</a:t>
            </a:r>
            <a:r>
              <a:rPr lang="en-US" dirty="0"/>
              <a:t> </a:t>
            </a:r>
            <a:r>
              <a:rPr lang="en-US" dirty="0" err="1"/>
              <a:t>физического</a:t>
            </a:r>
            <a:r>
              <a:rPr lang="en-US" dirty="0"/>
              <a:t>, </a:t>
            </a:r>
            <a:r>
              <a:rPr lang="en-US" dirty="0" err="1"/>
              <a:t>функционального</a:t>
            </a:r>
            <a:r>
              <a:rPr lang="en-US" dirty="0"/>
              <a:t> (</a:t>
            </a:r>
            <a:r>
              <a:rPr lang="en-US" dirty="0" err="1"/>
              <a:t>морального</a:t>
            </a:r>
            <a:r>
              <a:rPr lang="en-US" dirty="0"/>
              <a:t>) и </a:t>
            </a:r>
            <a:r>
              <a:rPr lang="en-US" dirty="0" err="1"/>
              <a:t>экономического</a:t>
            </a:r>
            <a:r>
              <a:rPr lang="en-US" dirty="0"/>
              <a:t> (</a:t>
            </a:r>
            <a:r>
              <a:rPr lang="en-US" dirty="0" err="1"/>
              <a:t>внешнего</a:t>
            </a:r>
            <a:r>
              <a:rPr lang="en-US" dirty="0"/>
              <a:t>) </a:t>
            </a:r>
            <a:r>
              <a:rPr lang="en-US" dirty="0" err="1"/>
              <a:t>износа</a:t>
            </a:r>
            <a:r>
              <a:rPr lang="en-US" dirty="0" smtClean="0"/>
              <a:t>.</a:t>
            </a:r>
            <a:endParaRPr lang="ru-RU" dirty="0" smtClean="0"/>
          </a:p>
          <a:p>
            <a:r>
              <a:rPr lang="en-US" dirty="0" err="1"/>
              <a:t>Для</a:t>
            </a:r>
            <a:r>
              <a:rPr lang="en-US" dirty="0"/>
              <a:t> </a:t>
            </a:r>
            <a:r>
              <a:rPr lang="en-US" dirty="0" err="1"/>
              <a:t>оценки</a:t>
            </a:r>
            <a:r>
              <a:rPr lang="en-US" dirty="0"/>
              <a:t> </a:t>
            </a:r>
            <a:r>
              <a:rPr lang="en-US" dirty="0" err="1"/>
              <a:t>совокупного</a:t>
            </a:r>
            <a:r>
              <a:rPr lang="en-US" dirty="0"/>
              <a:t> </a:t>
            </a:r>
            <a:r>
              <a:rPr lang="en-US" dirty="0" err="1"/>
              <a:t>износа</a:t>
            </a:r>
            <a:r>
              <a:rPr lang="en-US" dirty="0"/>
              <a:t> в </a:t>
            </a:r>
            <a:r>
              <a:rPr lang="en-US" dirty="0" err="1"/>
              <a:t>зависимости</a:t>
            </a:r>
            <a:r>
              <a:rPr lang="en-US" dirty="0"/>
              <a:t> </a:t>
            </a:r>
            <a:r>
              <a:rPr lang="en-US" dirty="0" err="1"/>
              <a:t>от</a:t>
            </a:r>
            <a:r>
              <a:rPr lang="en-US" dirty="0"/>
              <a:t> </a:t>
            </a:r>
            <a:r>
              <a:rPr lang="en-US" dirty="0" err="1"/>
              <a:t>наличия</a:t>
            </a:r>
            <a:r>
              <a:rPr lang="en-US" dirty="0"/>
              <a:t> </a:t>
            </a:r>
            <a:r>
              <a:rPr lang="en-US" dirty="0" err="1"/>
              <a:t>достоверной</a:t>
            </a:r>
            <a:r>
              <a:rPr lang="en-US" dirty="0"/>
              <a:t> </a:t>
            </a:r>
            <a:r>
              <a:rPr lang="en-US" dirty="0" err="1"/>
              <a:t>информации</a:t>
            </a:r>
            <a:r>
              <a:rPr lang="en-US" dirty="0"/>
              <a:t> </a:t>
            </a:r>
            <a:r>
              <a:rPr lang="en-US" dirty="0" err="1"/>
              <a:t>могут</a:t>
            </a:r>
            <a:r>
              <a:rPr lang="en-US" dirty="0"/>
              <a:t> </a:t>
            </a:r>
            <a:r>
              <a:rPr lang="en-US" dirty="0" err="1"/>
              <a:t>применяться</a:t>
            </a:r>
            <a:r>
              <a:rPr lang="en-US" dirty="0"/>
              <a:t> </a:t>
            </a:r>
            <a:r>
              <a:rPr lang="en-US" dirty="0" err="1"/>
              <a:t>следующие</a:t>
            </a:r>
            <a:r>
              <a:rPr lang="en-US" dirty="0"/>
              <a:t> </a:t>
            </a:r>
            <a:r>
              <a:rPr lang="en-US" dirty="0" err="1"/>
              <a:t>методы</a:t>
            </a:r>
            <a:r>
              <a:rPr lang="en-US" dirty="0"/>
              <a:t>:</a:t>
            </a:r>
            <a:endParaRPr lang="ru-RU" dirty="0"/>
          </a:p>
          <a:p>
            <a:pPr marL="0" indent="0">
              <a:buNone/>
            </a:pPr>
            <a:r>
              <a:rPr lang="ru-RU" dirty="0" smtClean="0"/>
              <a:t>         </a:t>
            </a:r>
            <a:r>
              <a:rPr lang="en-US" dirty="0" smtClean="0"/>
              <a:t>1</a:t>
            </a:r>
            <a:r>
              <a:rPr lang="en-US" dirty="0"/>
              <a:t>) </a:t>
            </a:r>
            <a:r>
              <a:rPr lang="en-US" dirty="0" err="1"/>
              <a:t>метод</a:t>
            </a:r>
            <a:r>
              <a:rPr lang="en-US" dirty="0"/>
              <a:t> </a:t>
            </a:r>
            <a:r>
              <a:rPr lang="en-US" dirty="0" err="1"/>
              <a:t>экономического</a:t>
            </a:r>
            <a:r>
              <a:rPr lang="en-US" dirty="0"/>
              <a:t> </a:t>
            </a:r>
            <a:r>
              <a:rPr lang="en-US" dirty="0" err="1"/>
              <a:t>возраста</a:t>
            </a:r>
            <a:r>
              <a:rPr lang="en-US" dirty="0"/>
              <a:t> (</a:t>
            </a:r>
            <a:r>
              <a:rPr lang="en-US" dirty="0" err="1"/>
              <a:t>метод</a:t>
            </a:r>
            <a:r>
              <a:rPr lang="en-US" dirty="0"/>
              <a:t> </a:t>
            </a:r>
            <a:r>
              <a:rPr lang="en-US" dirty="0" err="1"/>
              <a:t>срока</a:t>
            </a:r>
            <a:r>
              <a:rPr lang="en-US" dirty="0"/>
              <a:t> </a:t>
            </a:r>
            <a:r>
              <a:rPr lang="en-US" dirty="0" err="1"/>
              <a:t>жизни</a:t>
            </a:r>
            <a:r>
              <a:rPr lang="en-US" dirty="0" smtClean="0"/>
              <a:t>);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        </a:t>
            </a:r>
            <a:r>
              <a:rPr lang="en-US" dirty="0" err="1" smtClean="0"/>
              <a:t>Срок</a:t>
            </a:r>
            <a:r>
              <a:rPr lang="en-US" dirty="0" smtClean="0"/>
              <a:t> </a:t>
            </a:r>
            <a:r>
              <a:rPr lang="en-US" dirty="0" err="1"/>
              <a:t>жизни</a:t>
            </a:r>
            <a:r>
              <a:rPr lang="en-US" dirty="0"/>
              <a:t> </a:t>
            </a:r>
            <a:r>
              <a:rPr lang="en-US" dirty="0" err="1"/>
              <a:t>каждого</a:t>
            </a:r>
            <a:r>
              <a:rPr lang="en-US" dirty="0"/>
              <a:t> </a:t>
            </a:r>
            <a:r>
              <a:rPr lang="en-US" dirty="0" err="1"/>
              <a:t>объекта</a:t>
            </a:r>
            <a:r>
              <a:rPr lang="en-US" dirty="0"/>
              <a:t> </a:t>
            </a:r>
            <a:r>
              <a:rPr lang="en-US" dirty="0" err="1"/>
              <a:t>недвижимости</a:t>
            </a:r>
            <a:r>
              <a:rPr lang="en-US" dirty="0"/>
              <a:t> </a:t>
            </a:r>
            <a:r>
              <a:rPr lang="en-US" dirty="0" err="1"/>
              <a:t>закладывается</a:t>
            </a:r>
            <a:r>
              <a:rPr lang="en-US" dirty="0"/>
              <a:t> </a:t>
            </a:r>
            <a:r>
              <a:rPr lang="en-US" dirty="0" err="1"/>
              <a:t>при</a:t>
            </a:r>
            <a:r>
              <a:rPr lang="en-US" dirty="0"/>
              <a:t> </a:t>
            </a:r>
            <a:r>
              <a:rPr lang="en-US" dirty="0" err="1"/>
              <a:t>его</a:t>
            </a:r>
            <a:r>
              <a:rPr lang="en-US" dirty="0"/>
              <a:t> </a:t>
            </a:r>
            <a:r>
              <a:rPr lang="en-US" dirty="0" err="1"/>
              <a:t>проектировании</a:t>
            </a:r>
            <a:r>
              <a:rPr lang="en-US" dirty="0"/>
              <a:t>. В </a:t>
            </a:r>
            <a:r>
              <a:rPr lang="en-US" dirty="0" err="1"/>
              <a:t>теории</a:t>
            </a:r>
            <a:r>
              <a:rPr lang="en-US" dirty="0"/>
              <a:t> </a:t>
            </a:r>
            <a:r>
              <a:rPr lang="en-US" dirty="0" err="1"/>
              <a:t>оценки</a:t>
            </a:r>
            <a:r>
              <a:rPr lang="en-US" dirty="0"/>
              <a:t> </a:t>
            </a:r>
            <a:r>
              <a:rPr lang="en-US" dirty="0" err="1"/>
              <a:t>существуют</a:t>
            </a:r>
            <a:r>
              <a:rPr lang="en-US" dirty="0"/>
              <a:t> </a:t>
            </a:r>
            <a:r>
              <a:rPr lang="en-US" dirty="0" err="1"/>
              <a:t>следующие</a:t>
            </a:r>
            <a:r>
              <a:rPr lang="en-US" dirty="0"/>
              <a:t> </a:t>
            </a:r>
            <a:r>
              <a:rPr lang="en-US" dirty="0" err="1"/>
              <a:t>понятия</a:t>
            </a:r>
            <a:r>
              <a:rPr lang="en-US" dirty="0"/>
              <a:t>, </a:t>
            </a:r>
            <a:r>
              <a:rPr lang="en-US" dirty="0" err="1"/>
              <a:t>определяющие</a:t>
            </a:r>
            <a:r>
              <a:rPr lang="en-US" dirty="0"/>
              <a:t> </a:t>
            </a:r>
            <a:r>
              <a:rPr lang="en-US" dirty="0" err="1"/>
              <a:t>различные</a:t>
            </a:r>
            <a:r>
              <a:rPr lang="en-US" dirty="0"/>
              <a:t> </a:t>
            </a:r>
            <a:r>
              <a:rPr lang="en-US" dirty="0" err="1"/>
              <a:t>сроки</a:t>
            </a:r>
            <a:r>
              <a:rPr lang="en-US" dirty="0"/>
              <a:t> </a:t>
            </a:r>
            <a:r>
              <a:rPr lang="en-US" dirty="0" err="1"/>
              <a:t>функционирования</a:t>
            </a:r>
            <a:r>
              <a:rPr lang="en-US" dirty="0"/>
              <a:t> </a:t>
            </a:r>
            <a:r>
              <a:rPr lang="en-US" dirty="0" err="1"/>
              <a:t>объекта</a:t>
            </a:r>
            <a:r>
              <a:rPr lang="en-US" dirty="0"/>
              <a:t> </a:t>
            </a:r>
            <a:r>
              <a:rPr lang="en-US" dirty="0" err="1"/>
              <a:t>недвижимости</a:t>
            </a:r>
            <a:r>
              <a:rPr lang="en-US" dirty="0"/>
              <a:t>: </a:t>
            </a:r>
            <a:r>
              <a:rPr lang="en-US" dirty="0" err="1"/>
              <a:t>срок</a:t>
            </a:r>
            <a:r>
              <a:rPr lang="en-US" dirty="0"/>
              <a:t> </a:t>
            </a:r>
            <a:r>
              <a:rPr lang="en-US" dirty="0" err="1"/>
              <a:t>физической</a:t>
            </a:r>
            <a:r>
              <a:rPr lang="en-US" dirty="0"/>
              <a:t> </a:t>
            </a:r>
            <a:r>
              <a:rPr lang="en-US" dirty="0" err="1"/>
              <a:t>жизни</a:t>
            </a:r>
            <a:r>
              <a:rPr lang="en-US" dirty="0"/>
              <a:t>, </a:t>
            </a:r>
            <a:r>
              <a:rPr lang="en-US" dirty="0" err="1"/>
              <a:t>срок</a:t>
            </a:r>
            <a:r>
              <a:rPr lang="en-US" dirty="0"/>
              <a:t> </a:t>
            </a:r>
            <a:r>
              <a:rPr lang="en-US" dirty="0" err="1"/>
              <a:t>экономической</a:t>
            </a:r>
            <a:r>
              <a:rPr lang="en-US" dirty="0"/>
              <a:t> </a:t>
            </a:r>
            <a:r>
              <a:rPr lang="en-US" dirty="0" err="1"/>
              <a:t>жизни</a:t>
            </a:r>
            <a:r>
              <a:rPr lang="en-US" dirty="0"/>
              <a:t>, </a:t>
            </a:r>
            <a:r>
              <a:rPr lang="en-US" dirty="0" err="1"/>
              <a:t>эффективный</a:t>
            </a:r>
            <a:r>
              <a:rPr lang="en-US" dirty="0"/>
              <a:t> </a:t>
            </a:r>
            <a:r>
              <a:rPr lang="en-US" dirty="0" err="1"/>
              <a:t>возраст</a:t>
            </a:r>
            <a:r>
              <a:rPr lang="en-US" dirty="0"/>
              <a:t>.</a:t>
            </a:r>
            <a:endParaRPr lang="ru-RU" dirty="0"/>
          </a:p>
          <a:p>
            <a:r>
              <a:rPr lang="en-US" b="1" dirty="0" err="1">
                <a:solidFill>
                  <a:schemeClr val="accent1">
                    <a:lumMod val="75000"/>
                  </a:schemeClr>
                </a:solidFill>
              </a:rPr>
              <a:t>Срок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</a:rPr>
              <a:t>физической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</a:rPr>
              <a:t>жизни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dirty="0"/>
              <a:t>- </a:t>
            </a:r>
            <a:r>
              <a:rPr lang="en-US" dirty="0" err="1"/>
              <a:t>это</a:t>
            </a:r>
            <a:r>
              <a:rPr lang="en-US" dirty="0"/>
              <a:t> </a:t>
            </a:r>
            <a:r>
              <a:rPr lang="en-US" dirty="0" err="1"/>
              <a:t>срок</a:t>
            </a:r>
            <a:r>
              <a:rPr lang="en-US" dirty="0"/>
              <a:t>, в </a:t>
            </a:r>
            <a:r>
              <a:rPr lang="en-US" dirty="0" err="1"/>
              <a:t>течение</a:t>
            </a:r>
            <a:r>
              <a:rPr lang="en-US" dirty="0"/>
              <a:t> </a:t>
            </a:r>
            <a:r>
              <a:rPr lang="en-US" dirty="0" err="1"/>
              <a:t>которого</a:t>
            </a:r>
            <a:r>
              <a:rPr lang="en-US" dirty="0"/>
              <a:t> </a:t>
            </a:r>
            <a:r>
              <a:rPr lang="en-US" dirty="0" err="1"/>
              <a:t>объект</a:t>
            </a:r>
            <a:r>
              <a:rPr lang="en-US" dirty="0"/>
              <a:t> </a:t>
            </a:r>
            <a:r>
              <a:rPr lang="en-US" dirty="0" err="1"/>
              <a:t>недвижимости</a:t>
            </a:r>
            <a:r>
              <a:rPr lang="en-US" dirty="0"/>
              <a:t> </a:t>
            </a:r>
            <a:r>
              <a:rPr lang="en-US" dirty="0" err="1"/>
              <a:t>реально</a:t>
            </a:r>
            <a:r>
              <a:rPr lang="en-US" dirty="0"/>
              <a:t> </a:t>
            </a:r>
            <a:r>
              <a:rPr lang="en-US" dirty="0" err="1"/>
              <a:t>существует</a:t>
            </a:r>
            <a:r>
              <a:rPr lang="en-US" dirty="0"/>
              <a:t> и </a:t>
            </a:r>
            <a:r>
              <a:rPr lang="en-US" dirty="0" err="1"/>
              <a:t>его</a:t>
            </a:r>
            <a:r>
              <a:rPr lang="en-US" dirty="0"/>
              <a:t> </a:t>
            </a:r>
            <a:r>
              <a:rPr lang="en-US" dirty="0" err="1"/>
              <a:t>можно</a:t>
            </a:r>
            <a:r>
              <a:rPr lang="en-US" dirty="0"/>
              <a:t> </a:t>
            </a:r>
            <a:r>
              <a:rPr lang="en-US" dirty="0" err="1"/>
              <a:t>использовать</a:t>
            </a:r>
            <a:r>
              <a:rPr lang="en-US" dirty="0"/>
              <a:t> </a:t>
            </a:r>
            <a:r>
              <a:rPr lang="en-US" dirty="0" err="1"/>
              <a:t>по</a:t>
            </a:r>
            <a:r>
              <a:rPr lang="en-US" dirty="0"/>
              <a:t> </a:t>
            </a:r>
            <a:r>
              <a:rPr lang="en-US" dirty="0" err="1"/>
              <a:t>назначению</a:t>
            </a:r>
            <a:r>
              <a:rPr lang="en-US" dirty="0" smtClean="0"/>
              <a:t>.</a:t>
            </a:r>
            <a:endParaRPr lang="ru-RU" dirty="0" smtClean="0"/>
          </a:p>
          <a:p>
            <a:pPr marL="0" indent="0">
              <a:buNone/>
            </a:pPr>
            <a:endParaRPr lang="ru-RU" dirty="0"/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17230562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665027" y="741528"/>
            <a:ext cx="9935570" cy="5877636"/>
          </a:xfrm>
        </p:spPr>
        <p:txBody>
          <a:bodyPr>
            <a:normAutofit fontScale="92500" lnSpcReduction="10000"/>
          </a:bodyPr>
          <a:lstStyle/>
          <a:p>
            <a:r>
              <a:rPr lang="en-US" b="1" dirty="0" err="1">
                <a:solidFill>
                  <a:schemeClr val="accent1">
                    <a:lumMod val="75000"/>
                  </a:schemeClr>
                </a:solidFill>
              </a:rPr>
              <a:t>Срок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</a:rPr>
              <a:t>экономической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</a:rPr>
              <a:t>жизни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dirty="0"/>
              <a:t>- </a:t>
            </a:r>
            <a:r>
              <a:rPr lang="en-US" dirty="0" err="1"/>
              <a:t>это</a:t>
            </a:r>
            <a:r>
              <a:rPr lang="en-US" dirty="0"/>
              <a:t> </a:t>
            </a:r>
            <a:r>
              <a:rPr lang="en-US" dirty="0" err="1"/>
              <a:t>срок</a:t>
            </a:r>
            <a:r>
              <a:rPr lang="en-US" dirty="0"/>
              <a:t>, в </a:t>
            </a:r>
            <a:r>
              <a:rPr lang="en-US" dirty="0" err="1"/>
              <a:t>течение</a:t>
            </a:r>
            <a:r>
              <a:rPr lang="en-US" dirty="0"/>
              <a:t> </a:t>
            </a:r>
            <a:r>
              <a:rPr lang="en-US" dirty="0" err="1"/>
              <a:t>которого</a:t>
            </a:r>
            <a:r>
              <a:rPr lang="en-US" dirty="0"/>
              <a:t> </a:t>
            </a:r>
            <a:r>
              <a:rPr lang="en-US" dirty="0" err="1"/>
              <a:t>объект</a:t>
            </a:r>
            <a:r>
              <a:rPr lang="en-US" dirty="0"/>
              <a:t> </a:t>
            </a:r>
            <a:r>
              <a:rPr lang="en-US" dirty="0" err="1"/>
              <a:t>недвижимости</a:t>
            </a:r>
            <a:r>
              <a:rPr lang="en-US" dirty="0"/>
              <a:t> </a:t>
            </a:r>
            <a:r>
              <a:rPr lang="en-US" dirty="0" err="1"/>
              <a:t>приносит</a:t>
            </a:r>
            <a:r>
              <a:rPr lang="en-US" dirty="0"/>
              <a:t> </a:t>
            </a:r>
            <a:r>
              <a:rPr lang="en-US" dirty="0" err="1"/>
              <a:t>прибыль</a:t>
            </a:r>
            <a:r>
              <a:rPr lang="en-US" dirty="0"/>
              <a:t> (</a:t>
            </a:r>
            <a:r>
              <a:rPr lang="en-US" dirty="0" err="1"/>
              <a:t>доход</a:t>
            </a:r>
            <a:r>
              <a:rPr lang="en-US" dirty="0"/>
              <a:t>). </a:t>
            </a:r>
            <a:r>
              <a:rPr lang="en-US" dirty="0" err="1"/>
              <a:t>Конец</a:t>
            </a:r>
            <a:r>
              <a:rPr lang="en-US" dirty="0"/>
              <a:t> </a:t>
            </a:r>
            <a:r>
              <a:rPr lang="en-US" dirty="0" err="1"/>
              <a:t>экономической</a:t>
            </a:r>
            <a:r>
              <a:rPr lang="en-US" dirty="0"/>
              <a:t> </a:t>
            </a:r>
            <a:r>
              <a:rPr lang="en-US" dirty="0" err="1"/>
              <a:t>жизни</a:t>
            </a:r>
            <a:r>
              <a:rPr lang="en-US" dirty="0"/>
              <a:t> </a:t>
            </a:r>
            <a:r>
              <a:rPr lang="en-US" dirty="0" err="1"/>
              <a:t>наступает</a:t>
            </a:r>
            <a:r>
              <a:rPr lang="en-US" dirty="0"/>
              <a:t> </a:t>
            </a:r>
            <a:r>
              <a:rPr lang="en-US" dirty="0" err="1"/>
              <a:t>тогда</a:t>
            </a:r>
            <a:r>
              <a:rPr lang="en-US" dirty="0"/>
              <a:t>, </a:t>
            </a:r>
            <a:r>
              <a:rPr lang="en-US" dirty="0" err="1"/>
              <a:t>когда</a:t>
            </a:r>
            <a:r>
              <a:rPr lang="en-US" dirty="0"/>
              <a:t> </a:t>
            </a:r>
            <a:r>
              <a:rPr lang="en-US" dirty="0" err="1"/>
              <a:t>объект</a:t>
            </a:r>
            <a:r>
              <a:rPr lang="en-US" dirty="0"/>
              <a:t> </a:t>
            </a:r>
            <a:r>
              <a:rPr lang="en-US" dirty="0" err="1"/>
              <a:t>недвижимости</a:t>
            </a:r>
            <a:r>
              <a:rPr lang="en-US" dirty="0"/>
              <a:t> </a:t>
            </a:r>
            <a:r>
              <a:rPr lang="en-US" dirty="0" err="1"/>
              <a:t>перестает</a:t>
            </a:r>
            <a:r>
              <a:rPr lang="en-US" dirty="0"/>
              <a:t> </a:t>
            </a:r>
            <a:r>
              <a:rPr lang="en-US" dirty="0" err="1"/>
              <a:t>приносить</a:t>
            </a:r>
            <a:r>
              <a:rPr lang="en-US" dirty="0"/>
              <a:t> </a:t>
            </a:r>
            <a:r>
              <a:rPr lang="en-US" dirty="0" err="1"/>
              <a:t>доход</a:t>
            </a:r>
            <a:r>
              <a:rPr lang="en-US" dirty="0"/>
              <a:t>.</a:t>
            </a:r>
            <a:endParaRPr lang="ru-RU" dirty="0"/>
          </a:p>
          <a:p>
            <a:r>
              <a:rPr lang="en-US" b="1" dirty="0" err="1">
                <a:solidFill>
                  <a:schemeClr val="accent1">
                    <a:lumMod val="75000"/>
                  </a:schemeClr>
                </a:solidFill>
              </a:rPr>
              <a:t>Эффективный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</a:rPr>
              <a:t>возраст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dirty="0" err="1"/>
              <a:t>определяется</a:t>
            </a:r>
            <a:r>
              <a:rPr lang="en-US" dirty="0"/>
              <a:t> </a:t>
            </a:r>
            <a:r>
              <a:rPr lang="en-US" dirty="0" err="1"/>
              <a:t>состоянием</a:t>
            </a:r>
            <a:r>
              <a:rPr lang="en-US" dirty="0"/>
              <a:t> и </a:t>
            </a:r>
            <a:r>
              <a:rPr lang="en-US" dirty="0" err="1"/>
              <a:t>внешним</a:t>
            </a:r>
            <a:r>
              <a:rPr lang="en-US" dirty="0"/>
              <a:t> </a:t>
            </a:r>
            <a:r>
              <a:rPr lang="en-US" dirty="0" err="1"/>
              <a:t>видом</a:t>
            </a:r>
            <a:r>
              <a:rPr lang="en-US" dirty="0"/>
              <a:t> </a:t>
            </a:r>
            <a:r>
              <a:rPr lang="en-US" dirty="0" err="1"/>
              <a:t>объекта</a:t>
            </a:r>
            <a:r>
              <a:rPr lang="en-US" dirty="0"/>
              <a:t>, </a:t>
            </a:r>
            <a:r>
              <a:rPr lang="en-US" dirty="0" err="1"/>
              <a:t>дизайном</a:t>
            </a:r>
            <a:r>
              <a:rPr lang="en-US" dirty="0"/>
              <a:t>, </a:t>
            </a:r>
            <a:r>
              <a:rPr lang="en-US" dirty="0" err="1"/>
              <a:t>экономическими</a:t>
            </a:r>
            <a:r>
              <a:rPr lang="en-US" dirty="0"/>
              <a:t> </a:t>
            </a:r>
            <a:r>
              <a:rPr lang="en-US" dirty="0" err="1"/>
              <a:t>факторами</a:t>
            </a:r>
            <a:r>
              <a:rPr lang="en-US" dirty="0"/>
              <a:t>, </a:t>
            </a:r>
            <a:r>
              <a:rPr lang="en-US" dirty="0" err="1"/>
              <a:t>влияющими</a:t>
            </a:r>
            <a:r>
              <a:rPr lang="en-US" dirty="0"/>
              <a:t> </a:t>
            </a:r>
            <a:r>
              <a:rPr lang="en-US" dirty="0" err="1"/>
              <a:t>на</a:t>
            </a:r>
            <a:r>
              <a:rPr lang="en-US" dirty="0"/>
              <a:t> </a:t>
            </a:r>
            <a:r>
              <a:rPr lang="en-US" dirty="0" err="1"/>
              <a:t>его</a:t>
            </a:r>
            <a:r>
              <a:rPr lang="en-US" dirty="0"/>
              <a:t> </a:t>
            </a:r>
            <a:r>
              <a:rPr lang="en-US" dirty="0" err="1"/>
              <a:t>стоимость</a:t>
            </a:r>
            <a:r>
              <a:rPr lang="en-US" dirty="0"/>
              <a:t>. 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      2. М</a:t>
            </a:r>
            <a:r>
              <a:rPr lang="en-US" dirty="0" err="1" smtClean="0"/>
              <a:t>етод</a:t>
            </a:r>
            <a:r>
              <a:rPr lang="en-US" dirty="0" smtClean="0"/>
              <a:t> </a:t>
            </a:r>
            <a:r>
              <a:rPr lang="en-US" dirty="0" err="1"/>
              <a:t>разбивки</a:t>
            </a:r>
            <a:r>
              <a:rPr lang="en-US" dirty="0"/>
              <a:t> </a:t>
            </a:r>
            <a:r>
              <a:rPr lang="en-US" dirty="0" err="1"/>
              <a:t>по</a:t>
            </a:r>
            <a:r>
              <a:rPr lang="en-US" dirty="0"/>
              <a:t> </a:t>
            </a:r>
            <a:r>
              <a:rPr lang="en-US" dirty="0" err="1"/>
              <a:t>компонентам</a:t>
            </a:r>
            <a:r>
              <a:rPr lang="en-US" dirty="0"/>
              <a:t> </a:t>
            </a:r>
            <a:r>
              <a:rPr lang="en-US" dirty="0" err="1" smtClean="0"/>
              <a:t>износа</a:t>
            </a:r>
            <a:endParaRPr lang="ru-RU" dirty="0" smtClean="0"/>
          </a:p>
          <a:p>
            <a:r>
              <a:rPr lang="en-US" dirty="0"/>
              <a:t>В </a:t>
            </a:r>
            <a:r>
              <a:rPr lang="en-US" dirty="0" err="1"/>
              <a:t>соответствии</a:t>
            </a:r>
            <a:r>
              <a:rPr lang="en-US" dirty="0"/>
              <a:t> с </a:t>
            </a:r>
            <a:r>
              <a:rPr lang="ru-RU" dirty="0" smtClean="0"/>
              <a:t>данным </a:t>
            </a:r>
            <a:r>
              <a:rPr lang="en-US" dirty="0" err="1" smtClean="0"/>
              <a:t>методом</a:t>
            </a:r>
            <a:r>
              <a:rPr lang="en-US" b="1" dirty="0" smtClean="0"/>
              <a:t> </a:t>
            </a:r>
            <a:r>
              <a:rPr lang="en-US" dirty="0" err="1" smtClean="0"/>
              <a:t>выделяются</a:t>
            </a:r>
            <a:r>
              <a:rPr lang="en-US" dirty="0" smtClean="0"/>
              <a:t> </a:t>
            </a:r>
            <a:r>
              <a:rPr lang="en-US" dirty="0"/>
              <a:t>и </a:t>
            </a:r>
            <a:r>
              <a:rPr lang="en-US" dirty="0" err="1"/>
              <a:t>отдельно</a:t>
            </a:r>
            <a:r>
              <a:rPr lang="en-US" dirty="0"/>
              <a:t> </a:t>
            </a:r>
            <a:r>
              <a:rPr lang="en-US" dirty="0" err="1"/>
              <a:t>оцениваются</a:t>
            </a:r>
            <a:r>
              <a:rPr lang="en-US" dirty="0"/>
              <a:t> </a:t>
            </a:r>
            <a:r>
              <a:rPr lang="en-US" dirty="0" err="1"/>
              <a:t>следующие</a:t>
            </a:r>
            <a:r>
              <a:rPr lang="en-US" dirty="0"/>
              <a:t> </a:t>
            </a:r>
            <a:r>
              <a:rPr lang="en-US" dirty="0" err="1"/>
              <a:t>составляющие</a:t>
            </a:r>
            <a:r>
              <a:rPr lang="en-US" dirty="0"/>
              <a:t> </a:t>
            </a:r>
            <a:r>
              <a:rPr lang="en-US" dirty="0" err="1"/>
              <a:t>совокупного</a:t>
            </a:r>
            <a:r>
              <a:rPr lang="en-US" dirty="0"/>
              <a:t> </a:t>
            </a:r>
            <a:r>
              <a:rPr lang="en-US" dirty="0" err="1"/>
              <a:t>износа</a:t>
            </a:r>
            <a:r>
              <a:rPr lang="en-US" dirty="0"/>
              <a:t>:</a:t>
            </a:r>
            <a:endParaRPr lang="ru-RU" dirty="0"/>
          </a:p>
          <a:p>
            <a:pPr marL="0" indent="0">
              <a:buNone/>
            </a:pPr>
            <a:r>
              <a:rPr lang="ru-RU" dirty="0" smtClean="0"/>
              <a:t>      </a:t>
            </a:r>
            <a:r>
              <a:rPr lang="en-US" dirty="0" smtClean="0"/>
              <a:t>- </a:t>
            </a:r>
            <a:r>
              <a:rPr lang="en-US" dirty="0" err="1"/>
              <a:t>устранимый</a:t>
            </a:r>
            <a:r>
              <a:rPr lang="en-US" dirty="0"/>
              <a:t> </a:t>
            </a:r>
            <a:r>
              <a:rPr lang="en-US" dirty="0" err="1"/>
              <a:t>физический</a:t>
            </a:r>
            <a:r>
              <a:rPr lang="en-US" dirty="0"/>
              <a:t> </a:t>
            </a:r>
            <a:r>
              <a:rPr lang="en-US" dirty="0" err="1"/>
              <a:t>износ</a:t>
            </a:r>
            <a:r>
              <a:rPr lang="en-US" dirty="0"/>
              <a:t>, </a:t>
            </a:r>
            <a:r>
              <a:rPr lang="en-US" dirty="0" err="1"/>
              <a:t>т.е</a:t>
            </a:r>
            <a:r>
              <a:rPr lang="en-US" dirty="0"/>
              <a:t>. </a:t>
            </a:r>
            <a:r>
              <a:rPr lang="en-US" dirty="0" err="1"/>
              <a:t>физический</a:t>
            </a:r>
            <a:r>
              <a:rPr lang="en-US" dirty="0"/>
              <a:t> </a:t>
            </a:r>
            <a:r>
              <a:rPr lang="en-US" dirty="0" err="1"/>
              <a:t>износ</a:t>
            </a:r>
            <a:r>
              <a:rPr lang="en-US" dirty="0"/>
              <a:t>, </a:t>
            </a:r>
            <a:r>
              <a:rPr lang="en-US" dirty="0" err="1"/>
              <a:t>устранение</a:t>
            </a:r>
            <a:r>
              <a:rPr lang="en-US" dirty="0"/>
              <a:t> </a:t>
            </a:r>
            <a:r>
              <a:rPr lang="en-US" dirty="0" err="1"/>
              <a:t>которого</a:t>
            </a:r>
            <a:r>
              <a:rPr lang="en-US" dirty="0"/>
              <a:t> </a:t>
            </a:r>
            <a:r>
              <a:rPr lang="en-US" dirty="0" err="1"/>
              <a:t>экономически</a:t>
            </a:r>
            <a:r>
              <a:rPr lang="en-US" dirty="0"/>
              <a:t> </a:t>
            </a:r>
            <a:r>
              <a:rPr lang="en-US" dirty="0" err="1"/>
              <a:t>оправдано</a:t>
            </a:r>
            <a:r>
              <a:rPr lang="en-US" dirty="0"/>
              <a:t> - </a:t>
            </a:r>
            <a:r>
              <a:rPr lang="en-US" dirty="0" err="1"/>
              <a:t>затраты</a:t>
            </a:r>
            <a:r>
              <a:rPr lang="en-US" dirty="0"/>
              <a:t> </a:t>
            </a:r>
            <a:r>
              <a:rPr lang="en-US" dirty="0" err="1"/>
              <a:t>на</a:t>
            </a:r>
            <a:r>
              <a:rPr lang="en-US" dirty="0"/>
              <a:t> </a:t>
            </a:r>
            <a:r>
              <a:rPr lang="en-US" dirty="0" err="1"/>
              <a:t>устранение</a:t>
            </a:r>
            <a:r>
              <a:rPr lang="en-US" dirty="0"/>
              <a:t> </a:t>
            </a:r>
            <a:r>
              <a:rPr lang="en-US" dirty="0" err="1"/>
              <a:t>которого</a:t>
            </a:r>
            <a:r>
              <a:rPr lang="en-US" dirty="0"/>
              <a:t> </a:t>
            </a:r>
            <a:r>
              <a:rPr lang="en-US" dirty="0" err="1"/>
              <a:t>не</a:t>
            </a:r>
            <a:r>
              <a:rPr lang="en-US" dirty="0"/>
              <a:t> </a:t>
            </a:r>
            <a:r>
              <a:rPr lang="en-US" dirty="0" err="1"/>
              <a:t>превышают</a:t>
            </a:r>
            <a:r>
              <a:rPr lang="en-US" dirty="0"/>
              <a:t> </a:t>
            </a:r>
            <a:r>
              <a:rPr lang="en-US" dirty="0" err="1"/>
              <a:t>денежной</a:t>
            </a:r>
            <a:r>
              <a:rPr lang="en-US" dirty="0"/>
              <a:t> </a:t>
            </a:r>
            <a:r>
              <a:rPr lang="en-US" dirty="0" err="1"/>
              <a:t>величины</a:t>
            </a:r>
            <a:r>
              <a:rPr lang="en-US" dirty="0"/>
              <a:t>, </a:t>
            </a:r>
            <a:r>
              <a:rPr lang="en-US" dirty="0" err="1"/>
              <a:t>добавляемой</a:t>
            </a:r>
            <a:r>
              <a:rPr lang="en-US" dirty="0"/>
              <a:t> к </a:t>
            </a:r>
            <a:r>
              <a:rPr lang="en-US" dirty="0" err="1"/>
              <a:t>стоимости</a:t>
            </a:r>
            <a:r>
              <a:rPr lang="en-US" dirty="0"/>
              <a:t> </a:t>
            </a:r>
            <a:r>
              <a:rPr lang="en-US" dirty="0" err="1"/>
              <a:t>объекта</a:t>
            </a:r>
            <a:r>
              <a:rPr lang="en-US" dirty="0"/>
              <a:t> в </a:t>
            </a:r>
            <a:r>
              <a:rPr lang="en-US" dirty="0" err="1"/>
              <a:t>результате</a:t>
            </a:r>
            <a:r>
              <a:rPr lang="en-US" dirty="0"/>
              <a:t> </a:t>
            </a:r>
            <a:r>
              <a:rPr lang="en-US" dirty="0" err="1"/>
              <a:t>этого</a:t>
            </a:r>
            <a:r>
              <a:rPr lang="en-US" dirty="0"/>
              <a:t> </a:t>
            </a:r>
            <a:r>
              <a:rPr lang="en-US" dirty="0" err="1"/>
              <a:t>устранения</a:t>
            </a:r>
            <a:r>
              <a:rPr lang="en-US" dirty="0"/>
              <a:t>;</a:t>
            </a:r>
            <a:endParaRPr lang="ru-RU" dirty="0"/>
          </a:p>
          <a:p>
            <a:pPr marL="0" indent="0">
              <a:buNone/>
            </a:pPr>
            <a:r>
              <a:rPr lang="ru-RU" dirty="0" smtClean="0"/>
              <a:t>      </a:t>
            </a:r>
            <a:r>
              <a:rPr lang="en-US" dirty="0" smtClean="0"/>
              <a:t>- </a:t>
            </a:r>
            <a:r>
              <a:rPr lang="en-US" dirty="0" err="1"/>
              <a:t>неустранимый</a:t>
            </a:r>
            <a:r>
              <a:rPr lang="en-US" dirty="0"/>
              <a:t> </a:t>
            </a:r>
            <a:r>
              <a:rPr lang="en-US" dirty="0" err="1"/>
              <a:t>физический</a:t>
            </a:r>
            <a:r>
              <a:rPr lang="en-US" dirty="0"/>
              <a:t> </a:t>
            </a:r>
            <a:r>
              <a:rPr lang="en-US" dirty="0" err="1"/>
              <a:t>износ</a:t>
            </a:r>
            <a:r>
              <a:rPr lang="en-US" dirty="0"/>
              <a:t> - </a:t>
            </a:r>
            <a:r>
              <a:rPr lang="en-US" dirty="0" err="1"/>
              <a:t>износ</a:t>
            </a:r>
            <a:r>
              <a:rPr lang="en-US" dirty="0"/>
              <a:t>, </a:t>
            </a:r>
            <a:r>
              <a:rPr lang="en-US" dirty="0" err="1"/>
              <a:t>затраты</a:t>
            </a:r>
            <a:r>
              <a:rPr lang="en-US" dirty="0"/>
              <a:t> </a:t>
            </a:r>
            <a:r>
              <a:rPr lang="en-US" dirty="0" err="1"/>
              <a:t>на</a:t>
            </a:r>
            <a:r>
              <a:rPr lang="en-US" dirty="0"/>
              <a:t> </a:t>
            </a:r>
            <a:r>
              <a:rPr lang="en-US" dirty="0" err="1"/>
              <a:t>устранение</a:t>
            </a:r>
            <a:r>
              <a:rPr lang="en-US" dirty="0"/>
              <a:t> </a:t>
            </a:r>
            <a:r>
              <a:rPr lang="en-US" dirty="0" err="1"/>
              <a:t>которого</a:t>
            </a:r>
            <a:r>
              <a:rPr lang="en-US" dirty="0"/>
              <a:t> в </a:t>
            </a:r>
            <a:r>
              <a:rPr lang="en-US" dirty="0" err="1"/>
              <a:t>результате</a:t>
            </a:r>
            <a:r>
              <a:rPr lang="en-US" dirty="0"/>
              <a:t> </a:t>
            </a:r>
            <a:r>
              <a:rPr lang="en-US" dirty="0" err="1"/>
              <a:t>превышают</a:t>
            </a:r>
            <a:r>
              <a:rPr lang="en-US" dirty="0"/>
              <a:t> </a:t>
            </a:r>
            <a:r>
              <a:rPr lang="en-US" dirty="0" err="1"/>
              <a:t>соответствующее</a:t>
            </a:r>
            <a:r>
              <a:rPr lang="en-US" dirty="0"/>
              <a:t> </a:t>
            </a:r>
            <a:r>
              <a:rPr lang="en-US" dirty="0" err="1"/>
              <a:t>увеличение</a:t>
            </a:r>
            <a:r>
              <a:rPr lang="en-US" dirty="0"/>
              <a:t> </a:t>
            </a:r>
            <a:r>
              <a:rPr lang="en-US" dirty="0" err="1"/>
              <a:t>стоимости</a:t>
            </a:r>
            <a:r>
              <a:rPr lang="en-US" dirty="0"/>
              <a:t> </a:t>
            </a:r>
            <a:r>
              <a:rPr lang="en-US" dirty="0" err="1"/>
              <a:t>объекта</a:t>
            </a:r>
            <a:r>
              <a:rPr lang="en-US" dirty="0"/>
              <a:t> (</a:t>
            </a:r>
            <a:r>
              <a:rPr lang="en-US" dirty="0" err="1"/>
              <a:t>образно</a:t>
            </a:r>
            <a:r>
              <a:rPr lang="en-US" dirty="0"/>
              <a:t> </a:t>
            </a:r>
            <a:r>
              <a:rPr lang="en-US" dirty="0" err="1"/>
              <a:t>говоря</a:t>
            </a:r>
            <a:r>
              <a:rPr lang="en-US" dirty="0"/>
              <a:t>, </a:t>
            </a:r>
            <a:r>
              <a:rPr lang="en-US" dirty="0" err="1"/>
              <a:t>овчинка</a:t>
            </a:r>
            <a:r>
              <a:rPr lang="en-US" dirty="0"/>
              <a:t> </a:t>
            </a:r>
            <a:r>
              <a:rPr lang="en-US" dirty="0" err="1"/>
              <a:t>выделки</a:t>
            </a:r>
            <a:r>
              <a:rPr lang="en-US" dirty="0"/>
              <a:t> </a:t>
            </a:r>
            <a:r>
              <a:rPr lang="en-US" dirty="0" err="1"/>
              <a:t>не</a:t>
            </a:r>
            <a:r>
              <a:rPr lang="en-US" dirty="0"/>
              <a:t> </a:t>
            </a:r>
            <a:r>
              <a:rPr lang="en-US" dirty="0" err="1"/>
              <a:t>стоит</a:t>
            </a:r>
            <a:r>
              <a:rPr lang="en-US" dirty="0"/>
              <a:t>);</a:t>
            </a:r>
            <a:endParaRPr lang="ru-RU" dirty="0"/>
          </a:p>
          <a:p>
            <a:pPr marL="0" indent="0">
              <a:buNone/>
            </a:pPr>
            <a:r>
              <a:rPr lang="ru-RU" dirty="0" smtClean="0"/>
              <a:t>      </a:t>
            </a:r>
            <a:r>
              <a:rPr lang="en-US" dirty="0" smtClean="0"/>
              <a:t>- </a:t>
            </a:r>
            <a:r>
              <a:rPr lang="en-US" dirty="0" err="1"/>
              <a:t>устранимый</a:t>
            </a:r>
            <a:r>
              <a:rPr lang="en-US" dirty="0"/>
              <a:t> </a:t>
            </a:r>
            <a:r>
              <a:rPr lang="en-US" dirty="0" err="1"/>
              <a:t>моральный</a:t>
            </a:r>
            <a:r>
              <a:rPr lang="en-US" dirty="0"/>
              <a:t> (</a:t>
            </a:r>
            <a:r>
              <a:rPr lang="en-US" dirty="0" err="1"/>
              <a:t>функциональный</a:t>
            </a:r>
            <a:r>
              <a:rPr lang="en-US" dirty="0"/>
              <a:t>) </a:t>
            </a:r>
            <a:r>
              <a:rPr lang="en-US" dirty="0" err="1"/>
              <a:t>износ</a:t>
            </a:r>
            <a:r>
              <a:rPr lang="en-US" dirty="0"/>
              <a:t>;</a:t>
            </a:r>
            <a:endParaRPr lang="ru-RU" dirty="0"/>
          </a:p>
          <a:p>
            <a:pPr marL="0" indent="0">
              <a:buNone/>
            </a:pPr>
            <a:r>
              <a:rPr lang="ru-RU" dirty="0" smtClean="0"/>
              <a:t>      </a:t>
            </a:r>
            <a:r>
              <a:rPr lang="en-US" dirty="0" smtClean="0"/>
              <a:t>- </a:t>
            </a:r>
            <a:r>
              <a:rPr lang="en-US" dirty="0" err="1"/>
              <a:t>неустранимый</a:t>
            </a:r>
            <a:r>
              <a:rPr lang="en-US" dirty="0"/>
              <a:t> </a:t>
            </a:r>
            <a:r>
              <a:rPr lang="en-US" dirty="0" err="1"/>
              <a:t>моральный</a:t>
            </a:r>
            <a:r>
              <a:rPr lang="en-US" dirty="0"/>
              <a:t> (</a:t>
            </a:r>
            <a:r>
              <a:rPr lang="en-US" dirty="0" err="1"/>
              <a:t>функциональный</a:t>
            </a:r>
            <a:r>
              <a:rPr lang="en-US" dirty="0"/>
              <a:t>) </a:t>
            </a:r>
            <a:r>
              <a:rPr lang="en-US" dirty="0" err="1"/>
              <a:t>износ</a:t>
            </a:r>
            <a:r>
              <a:rPr lang="en-US" dirty="0"/>
              <a:t>;</a:t>
            </a:r>
            <a:endParaRPr lang="ru-RU" dirty="0"/>
          </a:p>
          <a:p>
            <a:pPr marL="0" indent="0">
              <a:buNone/>
            </a:pPr>
            <a:r>
              <a:rPr lang="ru-RU" dirty="0" smtClean="0"/>
              <a:t>      </a:t>
            </a:r>
            <a:r>
              <a:rPr lang="en-US" dirty="0" smtClean="0"/>
              <a:t>- </a:t>
            </a:r>
            <a:r>
              <a:rPr lang="en-US" dirty="0" err="1"/>
              <a:t>экономический</a:t>
            </a:r>
            <a:r>
              <a:rPr lang="en-US" dirty="0"/>
              <a:t> (</a:t>
            </a:r>
            <a:r>
              <a:rPr lang="en-US" dirty="0" err="1"/>
              <a:t>внешний</a:t>
            </a:r>
            <a:r>
              <a:rPr lang="en-US" dirty="0"/>
              <a:t>) </a:t>
            </a:r>
            <a:r>
              <a:rPr lang="en-US" dirty="0" err="1"/>
              <a:t>износ</a:t>
            </a:r>
            <a:r>
              <a:rPr lang="en-US" dirty="0"/>
              <a:t> (</a:t>
            </a:r>
            <a:r>
              <a:rPr lang="en-US" dirty="0" err="1"/>
              <a:t>устаревание</a:t>
            </a:r>
            <a:r>
              <a:rPr lang="en-US" dirty="0"/>
              <a:t>) - </a:t>
            </a:r>
            <a:r>
              <a:rPr lang="en-US" dirty="0" err="1"/>
              <a:t>по</a:t>
            </a:r>
            <a:r>
              <a:rPr lang="en-US" dirty="0"/>
              <a:t> </a:t>
            </a:r>
            <a:r>
              <a:rPr lang="en-US" dirty="0" err="1"/>
              <a:t>определению</a:t>
            </a:r>
            <a:r>
              <a:rPr lang="en-US" dirty="0"/>
              <a:t> </a:t>
            </a:r>
            <a:r>
              <a:rPr lang="en-US" dirty="0" err="1"/>
              <a:t>является</a:t>
            </a:r>
            <a:r>
              <a:rPr lang="en-US" dirty="0"/>
              <a:t> </a:t>
            </a:r>
            <a:r>
              <a:rPr lang="en-US" dirty="0" err="1"/>
              <a:t>практически</a:t>
            </a:r>
            <a:r>
              <a:rPr lang="en-US" dirty="0"/>
              <a:t> </a:t>
            </a:r>
            <a:r>
              <a:rPr lang="en-US" dirty="0" err="1"/>
              <a:t>неустранимым</a:t>
            </a:r>
            <a:r>
              <a:rPr lang="en-US" dirty="0"/>
              <a:t>, </a:t>
            </a:r>
            <a:r>
              <a:rPr lang="en-US" dirty="0" err="1"/>
              <a:t>единственный</a:t>
            </a:r>
            <a:r>
              <a:rPr lang="en-US" dirty="0"/>
              <a:t> </a:t>
            </a:r>
            <a:r>
              <a:rPr lang="en-US" dirty="0" err="1"/>
              <a:t>способ</a:t>
            </a:r>
            <a:r>
              <a:rPr lang="en-US" dirty="0"/>
              <a:t> </a:t>
            </a:r>
            <a:r>
              <a:rPr lang="en-US" dirty="0" err="1"/>
              <a:t>его</a:t>
            </a:r>
            <a:r>
              <a:rPr lang="en-US" dirty="0"/>
              <a:t> </a:t>
            </a:r>
            <a:r>
              <a:rPr lang="en-US" dirty="0" err="1"/>
              <a:t>устранения</a:t>
            </a:r>
            <a:r>
              <a:rPr lang="en-US" dirty="0"/>
              <a:t> - </a:t>
            </a:r>
            <a:r>
              <a:rPr lang="en-US" dirty="0" err="1"/>
              <a:t>изменение</a:t>
            </a:r>
            <a:r>
              <a:rPr lang="en-US" dirty="0"/>
              <a:t> </a:t>
            </a:r>
            <a:r>
              <a:rPr lang="en-US" dirty="0" err="1"/>
              <a:t>внешнего</a:t>
            </a:r>
            <a:r>
              <a:rPr lang="en-US" dirty="0"/>
              <a:t> </a:t>
            </a:r>
            <a:r>
              <a:rPr lang="en-US" dirty="0" err="1"/>
              <a:t>окружения</a:t>
            </a:r>
            <a:r>
              <a:rPr lang="en-US" dirty="0"/>
              <a:t>, </a:t>
            </a:r>
            <a:r>
              <a:rPr lang="en-US" dirty="0" err="1"/>
              <a:t>что</a:t>
            </a:r>
            <a:r>
              <a:rPr lang="en-US" dirty="0"/>
              <a:t> в </a:t>
            </a:r>
            <a:r>
              <a:rPr lang="en-US" dirty="0" err="1"/>
              <a:t>большинстве</a:t>
            </a:r>
            <a:r>
              <a:rPr lang="en-US" dirty="0"/>
              <a:t> </a:t>
            </a:r>
            <a:r>
              <a:rPr lang="en-US" dirty="0" err="1"/>
              <a:t>случаев</a:t>
            </a:r>
            <a:r>
              <a:rPr lang="en-US" dirty="0"/>
              <a:t> </a:t>
            </a:r>
            <a:r>
              <a:rPr lang="en-US" dirty="0" err="1"/>
              <a:t>представляется</a:t>
            </a:r>
            <a:r>
              <a:rPr lang="en-US" dirty="0"/>
              <a:t> </a:t>
            </a:r>
            <a:r>
              <a:rPr lang="en-US" dirty="0" err="1"/>
              <a:t>неразрешимой</a:t>
            </a:r>
            <a:r>
              <a:rPr lang="en-US" dirty="0"/>
              <a:t> </a:t>
            </a:r>
            <a:r>
              <a:rPr lang="en-US" dirty="0" err="1"/>
              <a:t>задачей</a:t>
            </a:r>
            <a:r>
              <a:rPr lang="en-US" dirty="0" smtClean="0"/>
              <a:t>.</a:t>
            </a:r>
            <a:endParaRPr lang="ru-RU" dirty="0" smtClean="0"/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37532619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83141" y="624110"/>
            <a:ext cx="9921472" cy="658780"/>
          </a:xfrm>
        </p:spPr>
        <p:txBody>
          <a:bodyPr>
            <a:normAutofit fontScale="90000"/>
          </a:bodyPr>
          <a:lstStyle/>
          <a:p>
            <a:r>
              <a:rPr lang="ru-RU" sz="4000" dirty="0" smtClean="0">
                <a:solidFill>
                  <a:schemeClr val="accent1">
                    <a:lumMod val="75000"/>
                  </a:schemeClr>
                </a:solidFill>
              </a:rPr>
              <a:t>РАЗДЕЛ 3. Инвестиционный процесс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583141" y="1460311"/>
            <a:ext cx="10031104" cy="487225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000" dirty="0" smtClean="0">
                <a:solidFill>
                  <a:schemeClr val="accent1">
                    <a:lumMod val="75000"/>
                  </a:schemeClr>
                </a:solidFill>
              </a:rPr>
              <a:t>ТЕМА: Этапы </a:t>
            </a:r>
            <a:r>
              <a:rPr lang="ru-RU" sz="2000" dirty="0">
                <a:solidFill>
                  <a:schemeClr val="accent1">
                    <a:lumMod val="75000"/>
                  </a:schemeClr>
                </a:solidFill>
              </a:rPr>
              <a:t>и фазы инвестиционного процесса</a:t>
            </a:r>
          </a:p>
          <a:p>
            <a:r>
              <a:rPr lang="en-US" dirty="0" err="1"/>
              <a:t>Инвестиционный</a:t>
            </a:r>
            <a:r>
              <a:rPr lang="en-US" dirty="0"/>
              <a:t> </a:t>
            </a:r>
            <a:r>
              <a:rPr lang="en-US" dirty="0" err="1"/>
              <a:t>процесс</a:t>
            </a:r>
            <a:r>
              <a:rPr lang="en-US" dirty="0"/>
              <a:t> - </a:t>
            </a:r>
            <a:r>
              <a:rPr lang="en-US" dirty="0" err="1"/>
              <a:t>это</a:t>
            </a:r>
            <a:r>
              <a:rPr lang="en-US" dirty="0"/>
              <a:t> </a:t>
            </a:r>
            <a:r>
              <a:rPr lang="en-US" dirty="0" err="1"/>
              <a:t>последовательность</a:t>
            </a:r>
            <a:r>
              <a:rPr lang="en-US" dirty="0"/>
              <a:t> </a:t>
            </a:r>
            <a:r>
              <a:rPr lang="en-US" dirty="0" err="1"/>
              <a:t>этапов</a:t>
            </a:r>
            <a:r>
              <a:rPr lang="en-US" dirty="0"/>
              <a:t>, </a:t>
            </a:r>
            <a:r>
              <a:rPr lang="en-US" dirty="0" err="1"/>
              <a:t>действий</a:t>
            </a:r>
            <a:r>
              <a:rPr lang="en-US" dirty="0"/>
              <a:t>, </a:t>
            </a:r>
            <a:r>
              <a:rPr lang="en-US" dirty="0" err="1"/>
              <a:t>процедур</a:t>
            </a:r>
            <a:r>
              <a:rPr lang="en-US" dirty="0"/>
              <a:t> и </a:t>
            </a:r>
            <a:r>
              <a:rPr lang="en-US" dirty="0" err="1"/>
              <a:t>операций</a:t>
            </a:r>
            <a:r>
              <a:rPr lang="en-US" dirty="0"/>
              <a:t> </a:t>
            </a:r>
            <a:r>
              <a:rPr lang="en-US" dirty="0" err="1"/>
              <a:t>по</a:t>
            </a:r>
            <a:r>
              <a:rPr lang="en-US" dirty="0"/>
              <a:t> </a:t>
            </a:r>
            <a:r>
              <a:rPr lang="en-US" dirty="0" err="1"/>
              <a:t>осуществлению</a:t>
            </a:r>
            <a:r>
              <a:rPr lang="en-US" dirty="0"/>
              <a:t> </a:t>
            </a:r>
            <a:r>
              <a:rPr lang="en-US" dirty="0" err="1"/>
              <a:t>инвестиционной</a:t>
            </a:r>
            <a:r>
              <a:rPr lang="en-US" dirty="0"/>
              <a:t> </a:t>
            </a:r>
            <a:r>
              <a:rPr lang="en-US" dirty="0" err="1"/>
              <a:t>деятельности</a:t>
            </a:r>
            <a:r>
              <a:rPr lang="en-US" dirty="0"/>
              <a:t>. </a:t>
            </a:r>
            <a:r>
              <a:rPr lang="en-US" dirty="0" err="1"/>
              <a:t>Конкретное</a:t>
            </a:r>
            <a:r>
              <a:rPr lang="en-US" dirty="0"/>
              <a:t> </a:t>
            </a:r>
            <a:r>
              <a:rPr lang="en-US" dirty="0" err="1"/>
              <a:t>течение</a:t>
            </a:r>
            <a:r>
              <a:rPr lang="en-US" dirty="0"/>
              <a:t> </a:t>
            </a:r>
            <a:r>
              <a:rPr lang="en-US" dirty="0" err="1"/>
              <a:t>инвестиционного</a:t>
            </a:r>
            <a:r>
              <a:rPr lang="en-US" dirty="0"/>
              <a:t> </a:t>
            </a:r>
            <a:r>
              <a:rPr lang="en-US" dirty="0" err="1"/>
              <a:t>процесса</a:t>
            </a:r>
            <a:r>
              <a:rPr lang="en-US" dirty="0"/>
              <a:t> </a:t>
            </a:r>
            <a:r>
              <a:rPr lang="en-US" dirty="0" err="1"/>
              <a:t>определяется</a:t>
            </a:r>
            <a:r>
              <a:rPr lang="en-US" dirty="0"/>
              <a:t> </a:t>
            </a:r>
            <a:r>
              <a:rPr lang="en-US" dirty="0" err="1"/>
              <a:t>объектом</a:t>
            </a:r>
            <a:r>
              <a:rPr lang="en-US" dirty="0"/>
              <a:t> </a:t>
            </a:r>
            <a:r>
              <a:rPr lang="en-US" dirty="0" err="1"/>
              <a:t>инвестирования</a:t>
            </a:r>
            <a:r>
              <a:rPr lang="en-US" dirty="0"/>
              <a:t> и </a:t>
            </a:r>
            <a:r>
              <a:rPr lang="en-US" dirty="0" err="1"/>
              <a:t>видами</a:t>
            </a:r>
            <a:r>
              <a:rPr lang="en-US" dirty="0"/>
              <a:t> </a:t>
            </a:r>
            <a:r>
              <a:rPr lang="en-US" dirty="0" err="1"/>
              <a:t>инвестирования</a:t>
            </a:r>
            <a:r>
              <a:rPr lang="en-US" dirty="0"/>
              <a:t> (</a:t>
            </a:r>
            <a:r>
              <a:rPr lang="en-US" dirty="0" err="1"/>
              <a:t>реальные</a:t>
            </a:r>
            <a:r>
              <a:rPr lang="en-US" dirty="0"/>
              <a:t> </a:t>
            </a:r>
            <a:r>
              <a:rPr lang="en-US" dirty="0" err="1"/>
              <a:t>или</a:t>
            </a:r>
            <a:r>
              <a:rPr lang="en-US" dirty="0"/>
              <a:t> </a:t>
            </a:r>
            <a:r>
              <a:rPr lang="en-US" dirty="0" err="1"/>
              <a:t>финансовые</a:t>
            </a:r>
            <a:r>
              <a:rPr lang="en-US" dirty="0"/>
              <a:t> </a:t>
            </a:r>
            <a:r>
              <a:rPr lang="en-US" dirty="0" err="1"/>
              <a:t>инвестиции</a:t>
            </a:r>
            <a:r>
              <a:rPr lang="en-US" dirty="0" smtClean="0"/>
              <a:t>).</a:t>
            </a:r>
            <a:endParaRPr lang="ru-RU" dirty="0" smtClean="0"/>
          </a:p>
          <a:p>
            <a:r>
              <a:rPr lang="en-US" dirty="0"/>
              <a:t>В </a:t>
            </a:r>
            <a:r>
              <a:rPr lang="en-US" dirty="0" err="1"/>
              <a:t>качестве</a:t>
            </a:r>
            <a:r>
              <a:rPr lang="en-US" dirty="0"/>
              <a:t> </a:t>
            </a:r>
            <a:r>
              <a:rPr lang="en-US" dirty="0" err="1"/>
              <a:t>основных</a:t>
            </a:r>
            <a:r>
              <a:rPr lang="en-US" dirty="0"/>
              <a:t> </a:t>
            </a:r>
            <a:r>
              <a:rPr lang="en-US" dirty="0" err="1"/>
              <a:t>этапов</a:t>
            </a:r>
            <a:r>
              <a:rPr lang="en-US" dirty="0"/>
              <a:t> </a:t>
            </a:r>
            <a:r>
              <a:rPr lang="en-US" dirty="0" err="1"/>
              <a:t>инвестиционного</a:t>
            </a:r>
            <a:r>
              <a:rPr lang="en-US" dirty="0"/>
              <a:t> </a:t>
            </a:r>
            <a:r>
              <a:rPr lang="en-US" dirty="0" err="1"/>
              <a:t>процесса</a:t>
            </a:r>
            <a:r>
              <a:rPr lang="en-US" dirty="0"/>
              <a:t> </a:t>
            </a:r>
            <a:r>
              <a:rPr lang="en-US" dirty="0" err="1"/>
              <a:t>выделяются</a:t>
            </a:r>
            <a:r>
              <a:rPr lang="en-US" dirty="0"/>
              <a:t> </a:t>
            </a:r>
            <a:r>
              <a:rPr lang="en-US" dirty="0" err="1"/>
              <a:t>три</a:t>
            </a:r>
            <a:r>
              <a:rPr lang="en-US" dirty="0"/>
              <a:t> </a:t>
            </a:r>
            <a:r>
              <a:rPr lang="en-US" dirty="0" err="1" smtClean="0"/>
              <a:t>этапа</a:t>
            </a:r>
            <a:r>
              <a:rPr lang="ru-RU" dirty="0"/>
              <a:t>:</a:t>
            </a:r>
          </a:p>
          <a:p>
            <a:pPr marL="0" indent="0">
              <a:buNone/>
            </a:pPr>
            <a:r>
              <a:rPr lang="ru-RU" dirty="0" smtClean="0"/>
              <a:t>   1. П</a:t>
            </a:r>
            <a:r>
              <a:rPr lang="en-US" dirty="0" err="1" smtClean="0"/>
              <a:t>одготовительн</a:t>
            </a:r>
            <a:r>
              <a:rPr lang="ru-RU" dirty="0" err="1" smtClean="0"/>
              <a:t>ый</a:t>
            </a:r>
            <a:r>
              <a:rPr lang="ru-RU" dirty="0" smtClean="0"/>
              <a:t> этап</a:t>
            </a:r>
            <a:r>
              <a:rPr lang="en-US" dirty="0" smtClean="0"/>
              <a:t> </a:t>
            </a:r>
            <a:r>
              <a:rPr lang="en-US" dirty="0"/>
              <a:t>- </a:t>
            </a:r>
            <a:r>
              <a:rPr lang="en-US" dirty="0" err="1" smtClean="0"/>
              <a:t>этап</a:t>
            </a:r>
            <a:r>
              <a:rPr lang="en-US" dirty="0" smtClean="0"/>
              <a:t> </a:t>
            </a:r>
            <a:r>
              <a:rPr lang="en-US" dirty="0" err="1"/>
              <a:t>принятия</a:t>
            </a:r>
            <a:r>
              <a:rPr lang="en-US" dirty="0"/>
              <a:t> </a:t>
            </a:r>
            <a:r>
              <a:rPr lang="en-US" dirty="0" err="1"/>
              <a:t>решения</a:t>
            </a:r>
            <a:r>
              <a:rPr lang="en-US" dirty="0"/>
              <a:t> </a:t>
            </a:r>
            <a:r>
              <a:rPr lang="en-US" dirty="0" err="1"/>
              <a:t>об</a:t>
            </a:r>
            <a:r>
              <a:rPr lang="en-US" dirty="0"/>
              <a:t> </a:t>
            </a:r>
            <a:r>
              <a:rPr lang="en-US" dirty="0" err="1"/>
              <a:t>инвестировании</a:t>
            </a:r>
            <a:r>
              <a:rPr lang="en-US" dirty="0"/>
              <a:t> </a:t>
            </a:r>
            <a:endParaRPr lang="ru-RU" dirty="0"/>
          </a:p>
          <a:p>
            <a:pPr marL="0" indent="0">
              <a:buNone/>
            </a:pPr>
            <a:r>
              <a:rPr lang="ru-RU" dirty="0" smtClean="0"/>
              <a:t>      </a:t>
            </a:r>
            <a:r>
              <a:rPr lang="en-US" dirty="0" smtClean="0"/>
              <a:t>- </a:t>
            </a:r>
            <a:r>
              <a:rPr lang="en-US" dirty="0"/>
              <a:t>в </a:t>
            </a:r>
            <a:r>
              <a:rPr lang="en-US" dirty="0" err="1"/>
              <a:t>рамках</a:t>
            </a:r>
            <a:r>
              <a:rPr lang="en-US" dirty="0"/>
              <a:t> </a:t>
            </a:r>
            <a:r>
              <a:rPr lang="en-US" dirty="0" err="1"/>
              <a:t>его</a:t>
            </a:r>
            <a:r>
              <a:rPr lang="en-US" dirty="0"/>
              <a:t> </a:t>
            </a:r>
            <a:r>
              <a:rPr lang="en-US" dirty="0" err="1"/>
              <a:t>первой</a:t>
            </a:r>
            <a:r>
              <a:rPr lang="en-US" dirty="0"/>
              <a:t> </a:t>
            </a:r>
            <a:r>
              <a:rPr lang="en-US" dirty="0" err="1"/>
              <a:t>фазы</a:t>
            </a:r>
            <a:r>
              <a:rPr lang="en-US" dirty="0"/>
              <a:t> </a:t>
            </a:r>
            <a:r>
              <a:rPr lang="en-US" dirty="0" err="1"/>
              <a:t>формируют</a:t>
            </a:r>
            <a:r>
              <a:rPr lang="en-US" dirty="0"/>
              <a:t> </a:t>
            </a:r>
            <a:r>
              <a:rPr lang="en-US" dirty="0" err="1"/>
              <a:t>цели</a:t>
            </a:r>
            <a:r>
              <a:rPr lang="en-US" dirty="0"/>
              <a:t> </a:t>
            </a:r>
            <a:r>
              <a:rPr lang="en-US" dirty="0" err="1"/>
              <a:t>инвестирования</a:t>
            </a:r>
            <a:r>
              <a:rPr lang="en-US" dirty="0"/>
              <a:t>,</a:t>
            </a:r>
            <a:endParaRPr lang="ru-RU" dirty="0"/>
          </a:p>
          <a:p>
            <a:pPr marL="0" indent="0">
              <a:buNone/>
            </a:pPr>
            <a:r>
              <a:rPr lang="ru-RU" dirty="0" smtClean="0"/>
              <a:t>      </a:t>
            </a:r>
            <a:r>
              <a:rPr lang="en-US" dirty="0" smtClean="0"/>
              <a:t>- </a:t>
            </a:r>
            <a:r>
              <a:rPr lang="en-US" dirty="0" err="1"/>
              <a:t>во</a:t>
            </a:r>
            <a:r>
              <a:rPr lang="en-US" dirty="0"/>
              <a:t> </a:t>
            </a:r>
            <a:r>
              <a:rPr lang="en-US" dirty="0" err="1"/>
              <a:t>второй</a:t>
            </a:r>
            <a:r>
              <a:rPr lang="en-US" dirty="0"/>
              <a:t> </a:t>
            </a:r>
            <a:r>
              <a:rPr lang="en-US" dirty="0" err="1"/>
              <a:t>фазе</a:t>
            </a:r>
            <a:r>
              <a:rPr lang="en-US" dirty="0"/>
              <a:t> </a:t>
            </a:r>
            <a:r>
              <a:rPr lang="en-US" dirty="0" err="1"/>
              <a:t>определяют</a:t>
            </a:r>
            <a:r>
              <a:rPr lang="en-US" dirty="0"/>
              <a:t> </a:t>
            </a:r>
            <a:r>
              <a:rPr lang="en-US" dirty="0" err="1"/>
              <a:t>направление</a:t>
            </a:r>
            <a:r>
              <a:rPr lang="en-US" dirty="0"/>
              <a:t> </a:t>
            </a:r>
            <a:r>
              <a:rPr lang="en-US" dirty="0" err="1"/>
              <a:t>инвестирования</a:t>
            </a:r>
            <a:r>
              <a:rPr lang="en-US" dirty="0"/>
              <a:t>,</a:t>
            </a:r>
            <a:endParaRPr lang="ru-RU" dirty="0"/>
          </a:p>
          <a:p>
            <a:pPr marL="0" indent="0">
              <a:buNone/>
            </a:pPr>
            <a:r>
              <a:rPr lang="ru-RU" dirty="0" smtClean="0"/>
              <a:t>      </a:t>
            </a:r>
            <a:r>
              <a:rPr lang="en-US" dirty="0" smtClean="0"/>
              <a:t>- </a:t>
            </a:r>
            <a:r>
              <a:rPr lang="en-US" dirty="0"/>
              <a:t>в </a:t>
            </a:r>
            <a:r>
              <a:rPr lang="en-US" dirty="0" err="1"/>
              <a:t>третьей</a:t>
            </a:r>
            <a:r>
              <a:rPr lang="en-US" dirty="0"/>
              <a:t> </a:t>
            </a:r>
            <a:r>
              <a:rPr lang="en-US" dirty="0" err="1"/>
              <a:t>фазе</a:t>
            </a:r>
            <a:r>
              <a:rPr lang="en-US" dirty="0"/>
              <a:t> </a:t>
            </a:r>
            <a:r>
              <a:rPr lang="en-US" dirty="0" err="1"/>
              <a:t>происходит</a:t>
            </a:r>
            <a:r>
              <a:rPr lang="en-US" dirty="0"/>
              <a:t> </a:t>
            </a:r>
            <a:r>
              <a:rPr lang="en-US" dirty="0" err="1"/>
              <a:t>выбор</a:t>
            </a:r>
            <a:r>
              <a:rPr lang="en-US" dirty="0"/>
              <a:t> </a:t>
            </a:r>
            <a:r>
              <a:rPr lang="en-US" dirty="0" err="1"/>
              <a:t>конкретных</a:t>
            </a:r>
            <a:r>
              <a:rPr lang="en-US" dirty="0"/>
              <a:t> </a:t>
            </a:r>
            <a:r>
              <a:rPr lang="en-US" dirty="0" err="1"/>
              <a:t>объектов</a:t>
            </a:r>
            <a:r>
              <a:rPr lang="en-US" dirty="0"/>
              <a:t> </a:t>
            </a:r>
            <a:r>
              <a:rPr lang="en-US" dirty="0" err="1"/>
              <a:t>для</a:t>
            </a:r>
            <a:r>
              <a:rPr lang="en-US" dirty="0"/>
              <a:t> </a:t>
            </a:r>
            <a:r>
              <a:rPr lang="en-US" dirty="0" err="1"/>
              <a:t>инвестирования</a:t>
            </a:r>
            <a:r>
              <a:rPr lang="en-US" dirty="0"/>
              <a:t>, </a:t>
            </a:r>
            <a:r>
              <a:rPr lang="en-US" dirty="0" err="1"/>
              <a:t>подготовка</a:t>
            </a:r>
            <a:r>
              <a:rPr lang="en-US" dirty="0"/>
              <a:t> и </a:t>
            </a:r>
            <a:r>
              <a:rPr lang="en-US" dirty="0" err="1"/>
              <a:t>заключение</a:t>
            </a:r>
            <a:r>
              <a:rPr lang="en-US" dirty="0"/>
              <a:t> </a:t>
            </a:r>
            <a:r>
              <a:rPr lang="en-US" dirty="0" err="1"/>
              <a:t>инвестиционного</a:t>
            </a:r>
            <a:r>
              <a:rPr lang="en-US" dirty="0"/>
              <a:t> </a:t>
            </a:r>
            <a:r>
              <a:rPr lang="en-US" dirty="0" err="1" smtClean="0"/>
              <a:t>договора</a:t>
            </a:r>
            <a:endParaRPr lang="ru-RU" dirty="0" smtClean="0"/>
          </a:p>
          <a:p>
            <a:pPr marL="0" indent="0">
              <a:buNone/>
            </a:pPr>
            <a:r>
              <a:rPr lang="ru-RU" dirty="0"/>
              <a:t> </a:t>
            </a:r>
            <a:r>
              <a:rPr lang="ru-RU" dirty="0" smtClean="0"/>
              <a:t>   2. </a:t>
            </a:r>
            <a:r>
              <a:rPr lang="en-US" dirty="0" err="1"/>
              <a:t>Второй</a:t>
            </a:r>
            <a:r>
              <a:rPr lang="en-US" dirty="0"/>
              <a:t> </a:t>
            </a:r>
            <a:r>
              <a:rPr lang="en-US" dirty="0" err="1" smtClean="0"/>
              <a:t>этап</a:t>
            </a:r>
            <a:r>
              <a:rPr lang="en-US" dirty="0" smtClean="0"/>
              <a:t> </a:t>
            </a:r>
            <a:r>
              <a:rPr lang="en-US" dirty="0"/>
              <a:t>- </a:t>
            </a:r>
            <a:r>
              <a:rPr lang="en-US" dirty="0" err="1"/>
              <a:t>осуществление</a:t>
            </a:r>
            <a:r>
              <a:rPr lang="en-US" dirty="0"/>
              <a:t> </a:t>
            </a:r>
            <a:r>
              <a:rPr lang="en-US" dirty="0" err="1"/>
              <a:t>инвестиций</a:t>
            </a:r>
            <a:r>
              <a:rPr lang="en-US" dirty="0"/>
              <a:t>, </a:t>
            </a:r>
            <a:r>
              <a:rPr lang="en-US" dirty="0" err="1"/>
              <a:t>практические</a:t>
            </a:r>
            <a:r>
              <a:rPr lang="en-US" dirty="0"/>
              <a:t> </a:t>
            </a:r>
            <a:r>
              <a:rPr lang="en-US" dirty="0" err="1"/>
              <a:t>действия</a:t>
            </a:r>
            <a:r>
              <a:rPr lang="en-US" dirty="0"/>
              <a:t> </a:t>
            </a:r>
            <a:r>
              <a:rPr lang="en-US" dirty="0" err="1"/>
              <a:t>по</a:t>
            </a:r>
            <a:r>
              <a:rPr lang="en-US" dirty="0"/>
              <a:t> </a:t>
            </a:r>
            <a:r>
              <a:rPr lang="en-US" dirty="0" err="1"/>
              <a:t>реализации</a:t>
            </a:r>
            <a:r>
              <a:rPr lang="en-US" dirty="0"/>
              <a:t> </a:t>
            </a:r>
            <a:r>
              <a:rPr lang="en-US" dirty="0" err="1"/>
              <a:t>инвестиций</a:t>
            </a:r>
            <a:r>
              <a:rPr lang="en-US" dirty="0"/>
              <a:t>, </a:t>
            </a:r>
            <a:r>
              <a:rPr lang="en-US" dirty="0" err="1"/>
              <a:t>облекаемые</a:t>
            </a:r>
            <a:r>
              <a:rPr lang="en-US" dirty="0"/>
              <a:t> в </a:t>
            </a:r>
            <a:r>
              <a:rPr lang="en-US" dirty="0" err="1"/>
              <a:t>правовую</a:t>
            </a:r>
            <a:r>
              <a:rPr lang="en-US" dirty="0"/>
              <a:t> </a:t>
            </a:r>
            <a:r>
              <a:rPr lang="en-US" dirty="0" err="1"/>
              <a:t>форму</a:t>
            </a:r>
            <a:r>
              <a:rPr lang="en-US" dirty="0"/>
              <a:t> </a:t>
            </a:r>
            <a:r>
              <a:rPr lang="en-US" dirty="0" err="1"/>
              <a:t>путем</a:t>
            </a:r>
            <a:r>
              <a:rPr lang="en-US" dirty="0"/>
              <a:t> </a:t>
            </a:r>
            <a:r>
              <a:rPr lang="en-US" dirty="0" err="1"/>
              <a:t>заключения</a:t>
            </a:r>
            <a:r>
              <a:rPr lang="en-US" dirty="0"/>
              <a:t> </a:t>
            </a:r>
            <a:r>
              <a:rPr lang="en-US" dirty="0" err="1"/>
              <a:t>различных</a:t>
            </a:r>
            <a:r>
              <a:rPr lang="en-US" dirty="0"/>
              <a:t> </a:t>
            </a:r>
            <a:r>
              <a:rPr lang="en-US" dirty="0" err="1"/>
              <a:t>договоров</a:t>
            </a:r>
            <a:r>
              <a:rPr lang="en-US" dirty="0"/>
              <a:t>. 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37208742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637731" y="755175"/>
            <a:ext cx="9990162" cy="5413613"/>
          </a:xfrm>
        </p:spPr>
        <p:txBody>
          <a:bodyPr>
            <a:normAutofit/>
          </a:bodyPr>
          <a:lstStyle/>
          <a:p>
            <a:r>
              <a:rPr lang="en-US" dirty="0" err="1"/>
              <a:t>Третий</a:t>
            </a:r>
            <a:r>
              <a:rPr lang="en-US" dirty="0"/>
              <a:t> (</a:t>
            </a:r>
            <a:r>
              <a:rPr lang="en-US" dirty="0" err="1"/>
              <a:t>эксплуатационный</a:t>
            </a:r>
            <a:r>
              <a:rPr lang="en-US" dirty="0"/>
              <a:t>) </a:t>
            </a:r>
            <a:r>
              <a:rPr lang="en-US" dirty="0" err="1"/>
              <a:t>этап</a:t>
            </a:r>
            <a:r>
              <a:rPr lang="en-US" dirty="0"/>
              <a:t> - </a:t>
            </a:r>
            <a:r>
              <a:rPr lang="en-US" dirty="0" err="1"/>
              <a:t>этап</a:t>
            </a:r>
            <a:r>
              <a:rPr lang="en-US" dirty="0"/>
              <a:t>, </a:t>
            </a:r>
            <a:r>
              <a:rPr lang="en-US" dirty="0" err="1"/>
              <a:t>связанный</a:t>
            </a:r>
            <a:r>
              <a:rPr lang="en-US" dirty="0"/>
              <a:t> с </a:t>
            </a:r>
            <a:r>
              <a:rPr lang="en-US" dirty="0" err="1"/>
              <a:t>эксплуатацией</a:t>
            </a:r>
            <a:r>
              <a:rPr lang="en-US" dirty="0"/>
              <a:t> </a:t>
            </a:r>
            <a:r>
              <a:rPr lang="en-US" dirty="0" err="1"/>
              <a:t>созданного</a:t>
            </a:r>
            <a:r>
              <a:rPr lang="en-US" dirty="0"/>
              <a:t> </a:t>
            </a:r>
            <a:r>
              <a:rPr lang="en-US" dirty="0" err="1"/>
              <a:t>объекта</a:t>
            </a:r>
            <a:r>
              <a:rPr lang="en-US" dirty="0"/>
              <a:t> </a:t>
            </a:r>
            <a:r>
              <a:rPr lang="en-US" dirty="0" err="1"/>
              <a:t>инвестиционной</a:t>
            </a:r>
            <a:r>
              <a:rPr lang="en-US" dirty="0"/>
              <a:t> </a:t>
            </a:r>
            <a:r>
              <a:rPr lang="en-US" dirty="0" err="1"/>
              <a:t>деятельности</a:t>
            </a:r>
            <a:r>
              <a:rPr lang="en-US" dirty="0"/>
              <a:t>. В </a:t>
            </a:r>
            <a:r>
              <a:rPr lang="en-US" dirty="0" err="1"/>
              <a:t>рамках</a:t>
            </a:r>
            <a:r>
              <a:rPr lang="en-US" dirty="0"/>
              <a:t> </a:t>
            </a:r>
            <a:r>
              <a:rPr lang="en-US" dirty="0" err="1"/>
              <a:t>этого</a:t>
            </a:r>
            <a:r>
              <a:rPr lang="en-US" dirty="0"/>
              <a:t> </a:t>
            </a:r>
            <a:r>
              <a:rPr lang="en-US" dirty="0" err="1"/>
              <a:t>этапа</a:t>
            </a:r>
            <a:r>
              <a:rPr lang="en-US" dirty="0"/>
              <a:t> </a:t>
            </a:r>
            <a:r>
              <a:rPr lang="en-US" dirty="0" err="1"/>
              <a:t>организуется</a:t>
            </a:r>
            <a:r>
              <a:rPr lang="en-US" dirty="0"/>
              <a:t> </a:t>
            </a:r>
            <a:r>
              <a:rPr lang="en-US" dirty="0" err="1"/>
              <a:t>производство</a:t>
            </a:r>
            <a:r>
              <a:rPr lang="en-US" dirty="0"/>
              <a:t> </a:t>
            </a:r>
            <a:r>
              <a:rPr lang="en-US" dirty="0" err="1"/>
              <a:t>товаров</a:t>
            </a:r>
            <a:r>
              <a:rPr lang="en-US" dirty="0"/>
              <a:t>, </a:t>
            </a:r>
            <a:r>
              <a:rPr lang="en-US" dirty="0" err="1"/>
              <a:t>выполнение</a:t>
            </a:r>
            <a:r>
              <a:rPr lang="en-US" dirty="0"/>
              <a:t> </a:t>
            </a:r>
            <a:r>
              <a:rPr lang="en-US" dirty="0" err="1"/>
              <a:t>работ</a:t>
            </a:r>
            <a:r>
              <a:rPr lang="en-US" dirty="0"/>
              <a:t>, </a:t>
            </a:r>
            <a:r>
              <a:rPr lang="en-US" dirty="0" err="1"/>
              <a:t>оказание</a:t>
            </a:r>
            <a:r>
              <a:rPr lang="en-US" dirty="0"/>
              <a:t> </a:t>
            </a:r>
            <a:r>
              <a:rPr lang="en-US" dirty="0" err="1"/>
              <a:t>услуг</a:t>
            </a:r>
            <a:r>
              <a:rPr lang="en-US" dirty="0"/>
              <a:t>; </a:t>
            </a:r>
            <a:r>
              <a:rPr lang="en-US" dirty="0" err="1"/>
              <a:t>создается</a:t>
            </a:r>
            <a:r>
              <a:rPr lang="en-US" dirty="0"/>
              <a:t> </a:t>
            </a:r>
            <a:r>
              <a:rPr lang="en-US" dirty="0" err="1"/>
              <a:t>система</a:t>
            </a:r>
            <a:r>
              <a:rPr lang="en-US" dirty="0"/>
              <a:t> </a:t>
            </a:r>
            <a:r>
              <a:rPr lang="en-US" dirty="0" err="1"/>
              <a:t>маркетинга</a:t>
            </a:r>
            <a:r>
              <a:rPr lang="en-US" dirty="0"/>
              <a:t> и </a:t>
            </a:r>
            <a:r>
              <a:rPr lang="en-US" dirty="0" err="1"/>
              <a:t>сбыта</a:t>
            </a:r>
            <a:r>
              <a:rPr lang="en-US" dirty="0"/>
              <a:t> </a:t>
            </a:r>
            <a:r>
              <a:rPr lang="en-US" dirty="0" err="1"/>
              <a:t>нового</a:t>
            </a:r>
            <a:r>
              <a:rPr lang="en-US" dirty="0"/>
              <a:t> </a:t>
            </a:r>
            <a:r>
              <a:rPr lang="en-US" dirty="0" err="1"/>
              <a:t>товара</a:t>
            </a:r>
            <a:r>
              <a:rPr lang="en-US" dirty="0"/>
              <a:t>. </a:t>
            </a:r>
            <a:endParaRPr lang="ru-RU" dirty="0" smtClean="0"/>
          </a:p>
          <a:p>
            <a:pPr marL="0" indent="0">
              <a:buNone/>
            </a:pPr>
            <a:r>
              <a:rPr lang="ru-RU" sz="2000" dirty="0" smtClean="0">
                <a:solidFill>
                  <a:schemeClr val="accent1">
                    <a:lumMod val="75000"/>
                  </a:schemeClr>
                </a:solidFill>
              </a:rPr>
              <a:t>ТЕМА: </a:t>
            </a:r>
            <a:r>
              <a:rPr lang="en-US" sz="2000" dirty="0" err="1">
                <a:solidFill>
                  <a:schemeClr val="accent1">
                    <a:lumMod val="75000"/>
                  </a:schemeClr>
                </a:solidFill>
              </a:rPr>
              <a:t>Цели</a:t>
            </a:r>
            <a:r>
              <a:rPr lang="en-US" sz="2000" dirty="0">
                <a:solidFill>
                  <a:schemeClr val="accent1">
                    <a:lumMod val="75000"/>
                  </a:schemeClr>
                </a:solidFill>
              </a:rPr>
              <a:t> и </a:t>
            </a:r>
            <a:r>
              <a:rPr lang="en-US" sz="2000" dirty="0" err="1">
                <a:solidFill>
                  <a:schemeClr val="accent1">
                    <a:lumMod val="75000"/>
                  </a:schemeClr>
                </a:solidFill>
              </a:rPr>
              <a:t>направления</a:t>
            </a:r>
            <a:r>
              <a:rPr lang="en-US" sz="20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accent1">
                    <a:lumMod val="75000"/>
                  </a:schemeClr>
                </a:solidFill>
              </a:rPr>
              <a:t>инвестирования</a:t>
            </a:r>
            <a:endParaRPr lang="ru-RU" sz="2000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en-US" dirty="0" err="1"/>
              <a:t>Разработка</a:t>
            </a:r>
            <a:r>
              <a:rPr lang="en-US" dirty="0"/>
              <a:t> </a:t>
            </a:r>
            <a:r>
              <a:rPr lang="en-US" dirty="0" err="1"/>
              <a:t>направлений</a:t>
            </a:r>
            <a:r>
              <a:rPr lang="en-US" dirty="0"/>
              <a:t> </a:t>
            </a:r>
            <a:r>
              <a:rPr lang="en-US" dirty="0" err="1"/>
              <a:t>инвестиционной</a:t>
            </a:r>
            <a:r>
              <a:rPr lang="en-US" dirty="0"/>
              <a:t> </a:t>
            </a:r>
            <a:r>
              <a:rPr lang="en-US" dirty="0" err="1"/>
              <a:t>деятельности</a:t>
            </a:r>
            <a:r>
              <a:rPr lang="en-US" dirty="0"/>
              <a:t> </a:t>
            </a:r>
            <a:r>
              <a:rPr lang="en-US" dirty="0" err="1"/>
              <a:t>связана</a:t>
            </a:r>
            <a:r>
              <a:rPr lang="en-US" dirty="0"/>
              <a:t> с </a:t>
            </a:r>
            <a:r>
              <a:rPr lang="en-US" dirty="0" err="1"/>
              <a:t>определением</a:t>
            </a:r>
            <a:r>
              <a:rPr lang="en-US" dirty="0"/>
              <a:t> </a:t>
            </a:r>
            <a:r>
              <a:rPr lang="en-US" dirty="0" err="1"/>
              <a:t>как</a:t>
            </a:r>
            <a:r>
              <a:rPr lang="en-US" dirty="0"/>
              <a:t> </a:t>
            </a:r>
            <a:r>
              <a:rPr lang="en-US" dirty="0" err="1"/>
              <a:t>соотношения</a:t>
            </a:r>
            <a:r>
              <a:rPr lang="en-US" dirty="0"/>
              <a:t> </a:t>
            </a:r>
            <a:r>
              <a:rPr lang="en-US" dirty="0" err="1"/>
              <a:t>различных</a:t>
            </a:r>
            <a:r>
              <a:rPr lang="en-US" dirty="0"/>
              <a:t> </a:t>
            </a:r>
            <a:r>
              <a:rPr lang="en-US" dirty="0" err="1"/>
              <a:t>форм</a:t>
            </a:r>
            <a:r>
              <a:rPr lang="en-US" dirty="0"/>
              <a:t> </a:t>
            </a:r>
            <a:r>
              <a:rPr lang="en-US" dirty="0" err="1"/>
              <a:t>инвестирования</a:t>
            </a:r>
            <a:r>
              <a:rPr lang="en-US" dirty="0"/>
              <a:t> </a:t>
            </a:r>
            <a:r>
              <a:rPr lang="en-US" dirty="0" err="1"/>
              <a:t>на</a:t>
            </a:r>
            <a:r>
              <a:rPr lang="en-US" dirty="0"/>
              <a:t> </a:t>
            </a:r>
            <a:r>
              <a:rPr lang="en-US" dirty="0" err="1"/>
              <a:t>конкретных</a:t>
            </a:r>
            <a:r>
              <a:rPr lang="en-US" dirty="0"/>
              <a:t> </a:t>
            </a:r>
            <a:r>
              <a:rPr lang="en-US" dirty="0" err="1"/>
              <a:t>этапах</a:t>
            </a:r>
            <a:r>
              <a:rPr lang="en-US" dirty="0"/>
              <a:t>, </a:t>
            </a:r>
            <a:r>
              <a:rPr lang="en-US" dirty="0" err="1"/>
              <a:t>так</a:t>
            </a:r>
            <a:r>
              <a:rPr lang="en-US" dirty="0"/>
              <a:t> и </a:t>
            </a:r>
            <a:r>
              <a:rPr lang="en-US" dirty="0" err="1"/>
              <a:t>направленности</a:t>
            </a:r>
            <a:r>
              <a:rPr lang="en-US" dirty="0"/>
              <a:t> </a:t>
            </a:r>
            <a:r>
              <a:rPr lang="en-US" dirty="0" err="1"/>
              <a:t>инвестиционной</a:t>
            </a:r>
            <a:r>
              <a:rPr lang="en-US" dirty="0"/>
              <a:t> </a:t>
            </a:r>
            <a:r>
              <a:rPr lang="en-US" dirty="0" err="1"/>
              <a:t>деятельности</a:t>
            </a:r>
            <a:r>
              <a:rPr lang="en-US" dirty="0"/>
              <a:t>, </a:t>
            </a:r>
            <a:r>
              <a:rPr lang="en-US" dirty="0" err="1"/>
              <a:t>включая</a:t>
            </a:r>
            <a:r>
              <a:rPr lang="en-US" dirty="0"/>
              <a:t> </a:t>
            </a:r>
            <a:r>
              <a:rPr lang="en-US" dirty="0" err="1"/>
              <a:t>ее</a:t>
            </a:r>
            <a:r>
              <a:rPr lang="en-US" dirty="0"/>
              <a:t> </a:t>
            </a:r>
            <a:r>
              <a:rPr lang="en-US" dirty="0" err="1"/>
              <a:t>отраслевой</a:t>
            </a:r>
            <a:r>
              <a:rPr lang="en-US" dirty="0"/>
              <a:t> </a:t>
            </a:r>
            <a:r>
              <a:rPr lang="en-US" dirty="0" err="1"/>
              <a:t>компонент</a:t>
            </a:r>
            <a:r>
              <a:rPr lang="en-US" dirty="0" smtClean="0"/>
              <a:t>.</a:t>
            </a:r>
            <a:endParaRPr lang="ru-RU" dirty="0" smtClean="0"/>
          </a:p>
          <a:p>
            <a:r>
              <a:rPr lang="en-US" dirty="0" err="1"/>
              <a:t>Приоритеты</a:t>
            </a:r>
            <a:r>
              <a:rPr lang="en-US" dirty="0"/>
              <a:t> </a:t>
            </a:r>
            <a:r>
              <a:rPr lang="ru-RU" dirty="0" smtClean="0"/>
              <a:t>различных</a:t>
            </a:r>
            <a:r>
              <a:rPr lang="en-US" dirty="0" smtClean="0"/>
              <a:t> </a:t>
            </a:r>
            <a:r>
              <a:rPr lang="en-US" dirty="0" err="1"/>
              <a:t>форм</a:t>
            </a:r>
            <a:r>
              <a:rPr lang="en-US" dirty="0"/>
              <a:t> </a:t>
            </a:r>
            <a:r>
              <a:rPr lang="en-US" dirty="0" err="1"/>
              <a:t>инвестирования</a:t>
            </a:r>
            <a:r>
              <a:rPr lang="en-US" dirty="0"/>
              <a:t> </a:t>
            </a:r>
            <a:r>
              <a:rPr lang="en-US" dirty="0" err="1"/>
              <a:t>определяются</a:t>
            </a:r>
            <a:r>
              <a:rPr lang="en-US" dirty="0"/>
              <a:t> </a:t>
            </a:r>
            <a:r>
              <a:rPr lang="ru-RU" dirty="0" smtClean="0"/>
              <a:t>следующими</a:t>
            </a:r>
            <a:r>
              <a:rPr lang="en-US" dirty="0" smtClean="0"/>
              <a:t> </a:t>
            </a:r>
            <a:r>
              <a:rPr lang="en-US" dirty="0" err="1" smtClean="0"/>
              <a:t>факторами</a:t>
            </a:r>
            <a:r>
              <a:rPr lang="ru-RU" dirty="0" smtClean="0"/>
              <a:t>:</a:t>
            </a:r>
          </a:p>
          <a:p>
            <a:pPr marL="0" indent="0">
              <a:buNone/>
            </a:pPr>
            <a:r>
              <a:rPr lang="ru-RU" dirty="0" smtClean="0"/>
              <a:t>         - внутренние (</a:t>
            </a:r>
            <a:r>
              <a:rPr lang="en-US" dirty="0" err="1"/>
              <a:t>функциональная</a:t>
            </a:r>
            <a:r>
              <a:rPr lang="en-US" dirty="0"/>
              <a:t> </a:t>
            </a:r>
            <a:r>
              <a:rPr lang="en-US" dirty="0" err="1"/>
              <a:t>направленность</a:t>
            </a:r>
            <a:r>
              <a:rPr lang="en-US" dirty="0"/>
              <a:t>, </a:t>
            </a:r>
            <a:r>
              <a:rPr lang="en-US" dirty="0" err="1"/>
              <a:t>т.е</a:t>
            </a:r>
            <a:r>
              <a:rPr lang="en-US" dirty="0"/>
              <a:t>. </a:t>
            </a:r>
            <a:r>
              <a:rPr lang="en-US" dirty="0" err="1"/>
              <a:t>основная</a:t>
            </a:r>
            <a:r>
              <a:rPr lang="en-US" dirty="0"/>
              <a:t> </a:t>
            </a:r>
            <a:r>
              <a:rPr lang="en-US" dirty="0" err="1"/>
              <a:t>деятельность</a:t>
            </a:r>
            <a:r>
              <a:rPr lang="en-US" dirty="0"/>
              <a:t> </a:t>
            </a:r>
            <a:r>
              <a:rPr lang="en-US" dirty="0" err="1" smtClean="0"/>
              <a:t>компании-инвестора</a:t>
            </a:r>
            <a:r>
              <a:rPr lang="ru-RU" dirty="0" smtClean="0"/>
              <a:t>;</a:t>
            </a:r>
            <a:r>
              <a:rPr lang="en-US" dirty="0" smtClean="0"/>
              <a:t> </a:t>
            </a:r>
            <a:r>
              <a:rPr lang="en-US" dirty="0" err="1"/>
              <a:t>стратегическая</a:t>
            </a:r>
            <a:r>
              <a:rPr lang="en-US" dirty="0"/>
              <a:t> </a:t>
            </a:r>
            <a:r>
              <a:rPr lang="en-US" dirty="0" err="1"/>
              <a:t>направленность</a:t>
            </a:r>
            <a:r>
              <a:rPr lang="en-US" dirty="0"/>
              <a:t> </a:t>
            </a:r>
            <a:r>
              <a:rPr lang="en-US" dirty="0" err="1"/>
              <a:t>операционной</a:t>
            </a:r>
            <a:r>
              <a:rPr lang="en-US" dirty="0"/>
              <a:t> </a:t>
            </a:r>
            <a:r>
              <a:rPr lang="en-US" dirty="0" err="1" smtClean="0"/>
              <a:t>деятельности</a:t>
            </a:r>
            <a:r>
              <a:rPr lang="ru-RU" dirty="0"/>
              <a:t>;</a:t>
            </a:r>
            <a:r>
              <a:rPr lang="en-US" dirty="0" smtClean="0"/>
              <a:t> </a:t>
            </a:r>
            <a:r>
              <a:rPr lang="en-US" dirty="0" err="1"/>
              <a:t>величина</a:t>
            </a:r>
            <a:r>
              <a:rPr lang="en-US" dirty="0"/>
              <a:t> </a:t>
            </a:r>
            <a:r>
              <a:rPr lang="en-US" dirty="0" err="1" smtClean="0"/>
              <a:t>предприятия</a:t>
            </a:r>
            <a:r>
              <a:rPr lang="ru-RU" dirty="0"/>
              <a:t> </a:t>
            </a:r>
            <a:r>
              <a:rPr lang="ru-RU" dirty="0" smtClean="0"/>
              <a:t>и</a:t>
            </a:r>
            <a:r>
              <a:rPr lang="en-US" dirty="0" smtClean="0"/>
              <a:t> </a:t>
            </a:r>
            <a:r>
              <a:rPr lang="en-US" dirty="0" err="1" smtClean="0"/>
              <a:t>этап</a:t>
            </a:r>
            <a:r>
              <a:rPr lang="en-US" dirty="0" smtClean="0"/>
              <a:t> </a:t>
            </a:r>
            <a:r>
              <a:rPr lang="en-US" dirty="0" err="1"/>
              <a:t>жизненного</a:t>
            </a:r>
            <a:r>
              <a:rPr lang="en-US" dirty="0"/>
              <a:t> </a:t>
            </a:r>
            <a:r>
              <a:rPr lang="en-US" dirty="0" err="1" smtClean="0"/>
              <a:t>цикла</a:t>
            </a:r>
            <a:r>
              <a:rPr lang="ru-RU" dirty="0" smtClean="0"/>
              <a:t>;</a:t>
            </a:r>
            <a:r>
              <a:rPr lang="en-US" dirty="0" smtClean="0"/>
              <a:t> </a:t>
            </a:r>
            <a:r>
              <a:rPr lang="en-US" dirty="0" err="1"/>
              <a:t>рост</a:t>
            </a:r>
            <a:r>
              <a:rPr lang="en-US" dirty="0"/>
              <a:t> </a:t>
            </a:r>
            <a:r>
              <a:rPr lang="en-US" dirty="0" err="1"/>
              <a:t>финансовых</a:t>
            </a:r>
            <a:r>
              <a:rPr lang="en-US" dirty="0"/>
              <a:t> </a:t>
            </a:r>
            <a:r>
              <a:rPr lang="en-US" dirty="0" err="1" smtClean="0"/>
              <a:t>инвестиций</a:t>
            </a:r>
            <a:r>
              <a:rPr lang="ru-RU" dirty="0" smtClean="0"/>
              <a:t>)</a:t>
            </a:r>
          </a:p>
          <a:p>
            <a:pPr marL="0" indent="0">
              <a:buNone/>
            </a:pPr>
            <a:r>
              <a:rPr lang="ru-RU" dirty="0"/>
              <a:t> </a:t>
            </a:r>
            <a:r>
              <a:rPr lang="ru-RU" dirty="0" smtClean="0"/>
              <a:t>        - </a:t>
            </a:r>
            <a:r>
              <a:rPr lang="en-US" dirty="0" err="1" smtClean="0"/>
              <a:t>внешн</a:t>
            </a:r>
            <a:r>
              <a:rPr lang="ru-RU" dirty="0" err="1" smtClean="0"/>
              <a:t>ие</a:t>
            </a:r>
            <a:r>
              <a:rPr lang="ru-RU" dirty="0"/>
              <a:t> </a:t>
            </a:r>
            <a:r>
              <a:rPr lang="ru-RU" dirty="0" smtClean="0"/>
              <a:t>(</a:t>
            </a:r>
            <a:r>
              <a:rPr lang="en-US" dirty="0" err="1" smtClean="0"/>
              <a:t>оказывающи</a:t>
            </a:r>
            <a:r>
              <a:rPr lang="ru-RU" dirty="0" smtClean="0"/>
              <a:t>е</a:t>
            </a:r>
            <a:r>
              <a:rPr lang="en-US" dirty="0" smtClean="0"/>
              <a:t> </a:t>
            </a:r>
            <a:r>
              <a:rPr lang="en-US" dirty="0" err="1"/>
              <a:t>влияние</a:t>
            </a:r>
            <a:r>
              <a:rPr lang="en-US" dirty="0"/>
              <a:t> </a:t>
            </a:r>
            <a:r>
              <a:rPr lang="en-US" dirty="0" err="1"/>
              <a:t>на</a:t>
            </a:r>
            <a:r>
              <a:rPr lang="en-US" dirty="0"/>
              <a:t> </a:t>
            </a:r>
            <a:r>
              <a:rPr lang="en-US" dirty="0" err="1"/>
              <a:t>выбор</a:t>
            </a:r>
            <a:r>
              <a:rPr lang="en-US" dirty="0"/>
              <a:t> </a:t>
            </a:r>
            <a:r>
              <a:rPr lang="en-US" dirty="0" err="1"/>
              <a:t>форм</a:t>
            </a:r>
            <a:r>
              <a:rPr lang="en-US" dirty="0"/>
              <a:t> </a:t>
            </a:r>
            <a:r>
              <a:rPr lang="en-US" dirty="0" err="1" smtClean="0"/>
              <a:t>инвестирования</a:t>
            </a:r>
            <a:r>
              <a:rPr lang="ru-RU" dirty="0" smtClean="0"/>
              <a:t> - </a:t>
            </a:r>
            <a:r>
              <a:rPr lang="en-US" dirty="0" err="1" smtClean="0"/>
              <a:t>инфляция</a:t>
            </a:r>
            <a:r>
              <a:rPr lang="en-US" dirty="0" smtClean="0"/>
              <a:t> </a:t>
            </a:r>
            <a:r>
              <a:rPr lang="en-US" dirty="0"/>
              <a:t>и </a:t>
            </a:r>
            <a:r>
              <a:rPr lang="en-US" dirty="0" err="1"/>
              <a:t>процентные</a:t>
            </a:r>
            <a:r>
              <a:rPr lang="en-US" dirty="0"/>
              <a:t> </a:t>
            </a:r>
            <a:r>
              <a:rPr lang="en-US" dirty="0" err="1"/>
              <a:t>ставки</a:t>
            </a:r>
            <a:r>
              <a:rPr lang="en-US" dirty="0"/>
              <a:t> </a:t>
            </a:r>
            <a:r>
              <a:rPr lang="en-US" dirty="0" err="1"/>
              <a:t>на</a:t>
            </a:r>
            <a:r>
              <a:rPr lang="en-US" dirty="0"/>
              <a:t> </a:t>
            </a:r>
            <a:r>
              <a:rPr lang="en-US" dirty="0" err="1"/>
              <a:t>финансовом</a:t>
            </a:r>
            <a:r>
              <a:rPr lang="en-US" dirty="0"/>
              <a:t> </a:t>
            </a:r>
            <a:r>
              <a:rPr lang="en-US" dirty="0" err="1" smtClean="0"/>
              <a:t>рынке</a:t>
            </a:r>
            <a:r>
              <a:rPr lang="ru-RU" dirty="0" smtClean="0"/>
              <a:t>)</a:t>
            </a: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31358421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33266" y="809766"/>
            <a:ext cx="9908275" cy="5454556"/>
          </a:xfrm>
        </p:spPr>
        <p:txBody>
          <a:bodyPr>
            <a:normAutofit/>
          </a:bodyPr>
          <a:lstStyle/>
          <a:p>
            <a:r>
              <a:rPr lang="en-US" dirty="0" err="1" smtClean="0">
                <a:solidFill>
                  <a:schemeClr val="accent1">
                    <a:lumMod val="75000"/>
                  </a:schemeClr>
                </a:solidFill>
              </a:rPr>
              <a:t>Цел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и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1">
                    <a:lumMod val="75000"/>
                  </a:schemeClr>
                </a:solidFill>
              </a:rPr>
              <a:t>инвестирования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:</a:t>
            </a:r>
            <a:endParaRPr lang="ru-RU" dirty="0">
              <a:solidFill>
                <a:schemeClr val="accent1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ru-RU" dirty="0" smtClean="0"/>
              <a:t>     </a:t>
            </a:r>
            <a:r>
              <a:rPr lang="en-US" dirty="0" smtClean="0"/>
              <a:t>- </a:t>
            </a:r>
            <a:r>
              <a:rPr lang="en-US" dirty="0" err="1"/>
              <a:t>стремление</a:t>
            </a:r>
            <a:r>
              <a:rPr lang="en-US" dirty="0"/>
              <a:t> </a:t>
            </a:r>
            <a:r>
              <a:rPr lang="en-US" dirty="0" err="1"/>
              <a:t>компании</a:t>
            </a:r>
            <a:r>
              <a:rPr lang="en-US" dirty="0"/>
              <a:t> к </a:t>
            </a:r>
            <a:r>
              <a:rPr lang="en-US" dirty="0" err="1"/>
              <a:t>увеличению</a:t>
            </a:r>
            <a:r>
              <a:rPr lang="en-US" dirty="0"/>
              <a:t> </a:t>
            </a:r>
            <a:r>
              <a:rPr lang="en-US" dirty="0" err="1"/>
              <a:t>прибыли</a:t>
            </a:r>
            <a:r>
              <a:rPr lang="en-US" dirty="0"/>
              <a:t>;</a:t>
            </a:r>
            <a:endParaRPr lang="ru-RU" dirty="0"/>
          </a:p>
          <a:p>
            <a:pPr marL="0" indent="0">
              <a:buNone/>
            </a:pPr>
            <a:r>
              <a:rPr lang="ru-RU" dirty="0" smtClean="0"/>
              <a:t>     </a:t>
            </a:r>
            <a:r>
              <a:rPr lang="en-US" dirty="0" smtClean="0"/>
              <a:t>- </a:t>
            </a:r>
            <a:r>
              <a:rPr lang="en-US" dirty="0" err="1"/>
              <a:t>расширение</a:t>
            </a:r>
            <a:r>
              <a:rPr lang="en-US" dirty="0"/>
              <a:t> </a:t>
            </a:r>
            <a:r>
              <a:rPr lang="en-US" dirty="0" err="1"/>
              <a:t>масштабов</a:t>
            </a:r>
            <a:r>
              <a:rPr lang="en-US" dirty="0"/>
              <a:t> </a:t>
            </a:r>
            <a:r>
              <a:rPr lang="en-US" dirty="0" err="1"/>
              <a:t>деятельности</a:t>
            </a:r>
            <a:r>
              <a:rPr lang="en-US" dirty="0"/>
              <a:t> </a:t>
            </a:r>
            <a:r>
              <a:rPr lang="en-US" dirty="0" err="1"/>
              <a:t>компании</a:t>
            </a:r>
            <a:r>
              <a:rPr lang="en-US" dirty="0"/>
              <a:t>;</a:t>
            </a:r>
            <a:endParaRPr lang="ru-RU" dirty="0"/>
          </a:p>
          <a:p>
            <a:pPr marL="0" indent="0">
              <a:buNone/>
            </a:pPr>
            <a:r>
              <a:rPr lang="ru-RU" dirty="0" smtClean="0"/>
              <a:t>     </a:t>
            </a:r>
            <a:r>
              <a:rPr lang="en-US" dirty="0" smtClean="0"/>
              <a:t>- </a:t>
            </a:r>
            <a:r>
              <a:rPr lang="en-US" dirty="0" err="1"/>
              <a:t>стремление</a:t>
            </a:r>
            <a:r>
              <a:rPr lang="en-US" dirty="0"/>
              <a:t> к </a:t>
            </a:r>
            <a:r>
              <a:rPr lang="en-US" dirty="0" err="1"/>
              <a:t>престижу</a:t>
            </a:r>
            <a:r>
              <a:rPr lang="en-US" dirty="0"/>
              <a:t>, </a:t>
            </a:r>
            <a:r>
              <a:rPr lang="en-US" dirty="0" err="1"/>
              <a:t>общественному</a:t>
            </a:r>
            <a:r>
              <a:rPr lang="en-US" dirty="0"/>
              <a:t> </a:t>
            </a:r>
            <a:r>
              <a:rPr lang="en-US" dirty="0" err="1"/>
              <a:t>влиянию</a:t>
            </a:r>
            <a:r>
              <a:rPr lang="en-US" dirty="0"/>
              <a:t>, </a:t>
            </a:r>
            <a:r>
              <a:rPr lang="en-US" dirty="0" err="1"/>
              <a:t>власти</a:t>
            </a:r>
            <a:r>
              <a:rPr lang="en-US" dirty="0"/>
              <a:t>;</a:t>
            </a:r>
            <a:endParaRPr lang="ru-RU" dirty="0"/>
          </a:p>
          <a:p>
            <a:pPr marL="0" indent="0">
              <a:buNone/>
            </a:pPr>
            <a:r>
              <a:rPr lang="ru-RU" dirty="0" smtClean="0"/>
              <a:t>     </a:t>
            </a:r>
            <a:r>
              <a:rPr lang="en-US" dirty="0" smtClean="0"/>
              <a:t>- </a:t>
            </a:r>
            <a:r>
              <a:rPr lang="en-US" dirty="0" err="1"/>
              <a:t>решение</a:t>
            </a:r>
            <a:r>
              <a:rPr lang="en-US" dirty="0"/>
              <a:t> </a:t>
            </a:r>
            <a:r>
              <a:rPr lang="en-US" dirty="0" err="1"/>
              <a:t>социальных</a:t>
            </a:r>
            <a:r>
              <a:rPr lang="en-US" dirty="0"/>
              <a:t> </a:t>
            </a:r>
            <a:r>
              <a:rPr lang="en-US" dirty="0" err="1"/>
              <a:t>задач</a:t>
            </a:r>
            <a:r>
              <a:rPr lang="en-US" dirty="0"/>
              <a:t>, </a:t>
            </a:r>
            <a:r>
              <a:rPr lang="en-US" dirty="0" err="1"/>
              <a:t>например</a:t>
            </a:r>
            <a:r>
              <a:rPr lang="en-US" dirty="0"/>
              <a:t> </a:t>
            </a:r>
            <a:r>
              <a:rPr lang="en-US" dirty="0" err="1"/>
              <a:t>сохранение</a:t>
            </a:r>
            <a:r>
              <a:rPr lang="en-US" dirty="0"/>
              <a:t> и </a:t>
            </a:r>
            <a:r>
              <a:rPr lang="en-US" dirty="0" err="1"/>
              <a:t>увеличение</a:t>
            </a:r>
            <a:r>
              <a:rPr lang="en-US" dirty="0"/>
              <a:t> </a:t>
            </a:r>
            <a:r>
              <a:rPr lang="en-US" dirty="0" err="1"/>
              <a:t>рабочих</a:t>
            </a:r>
            <a:r>
              <a:rPr lang="en-US" dirty="0"/>
              <a:t> </a:t>
            </a:r>
            <a:r>
              <a:rPr lang="en-US" dirty="0" err="1"/>
              <a:t>мест</a:t>
            </a:r>
            <a:r>
              <a:rPr lang="en-US" dirty="0"/>
              <a:t>, </a:t>
            </a:r>
            <a:r>
              <a:rPr lang="en-US" dirty="0" err="1"/>
              <a:t>снижение</a:t>
            </a:r>
            <a:r>
              <a:rPr lang="en-US" dirty="0"/>
              <a:t> </a:t>
            </a:r>
            <a:r>
              <a:rPr lang="en-US" dirty="0" err="1"/>
              <a:t>уровня</a:t>
            </a:r>
            <a:r>
              <a:rPr lang="en-US" dirty="0"/>
              <a:t> </a:t>
            </a:r>
            <a:r>
              <a:rPr lang="en-US" dirty="0" err="1"/>
              <a:t>безработицы</a:t>
            </a:r>
            <a:r>
              <a:rPr lang="en-US" dirty="0"/>
              <a:t>, </a:t>
            </a:r>
            <a:r>
              <a:rPr lang="en-US" dirty="0" err="1"/>
              <a:t>повышение</a:t>
            </a:r>
            <a:r>
              <a:rPr lang="en-US" dirty="0"/>
              <a:t> </a:t>
            </a:r>
            <a:r>
              <a:rPr lang="en-US" dirty="0" err="1"/>
              <a:t>культурного</a:t>
            </a:r>
            <a:r>
              <a:rPr lang="en-US" dirty="0"/>
              <a:t> и </a:t>
            </a:r>
            <a:r>
              <a:rPr lang="en-US" dirty="0" err="1"/>
              <a:t>образовательного</a:t>
            </a:r>
            <a:r>
              <a:rPr lang="en-US" dirty="0"/>
              <a:t> </a:t>
            </a:r>
            <a:r>
              <a:rPr lang="en-US" dirty="0" err="1"/>
              <a:t>уровня</a:t>
            </a:r>
            <a:r>
              <a:rPr lang="en-US" dirty="0"/>
              <a:t> </a:t>
            </a:r>
            <a:r>
              <a:rPr lang="en-US" dirty="0" err="1"/>
              <a:t>людей</a:t>
            </a:r>
            <a:r>
              <a:rPr lang="en-US" dirty="0"/>
              <a:t>;</a:t>
            </a:r>
            <a:endParaRPr lang="ru-RU" dirty="0"/>
          </a:p>
          <a:p>
            <a:pPr marL="0" indent="0">
              <a:buNone/>
            </a:pPr>
            <a:r>
              <a:rPr lang="ru-RU" dirty="0" smtClean="0"/>
              <a:t>     </a:t>
            </a:r>
            <a:r>
              <a:rPr lang="en-US" dirty="0" smtClean="0"/>
              <a:t>- </a:t>
            </a:r>
            <a:r>
              <a:rPr lang="en-US" dirty="0" err="1"/>
              <a:t>решение</a:t>
            </a:r>
            <a:r>
              <a:rPr lang="en-US" dirty="0"/>
              <a:t> </a:t>
            </a:r>
            <a:r>
              <a:rPr lang="en-US" dirty="0" err="1"/>
              <a:t>экологических</a:t>
            </a:r>
            <a:r>
              <a:rPr lang="en-US" dirty="0"/>
              <a:t> </a:t>
            </a:r>
            <a:r>
              <a:rPr lang="en-US" dirty="0" err="1"/>
              <a:t>проблем</a:t>
            </a:r>
            <a:r>
              <a:rPr lang="en-US" dirty="0"/>
              <a:t> и </a:t>
            </a:r>
            <a:r>
              <a:rPr lang="en-US" dirty="0" err="1"/>
              <a:t>т.д</a:t>
            </a:r>
            <a:r>
              <a:rPr lang="en-US" dirty="0" smtClean="0"/>
              <a:t>.</a:t>
            </a:r>
            <a:endParaRPr lang="ru-RU" dirty="0" smtClean="0"/>
          </a:p>
          <a:p>
            <a:r>
              <a:rPr lang="en-US" dirty="0" err="1"/>
              <a:t>Четко</a:t>
            </a:r>
            <a:r>
              <a:rPr lang="en-US" dirty="0"/>
              <a:t> и </a:t>
            </a:r>
            <a:r>
              <a:rPr lang="en-US" dirty="0" err="1"/>
              <a:t>корректно</a:t>
            </a:r>
            <a:r>
              <a:rPr lang="en-US" dirty="0"/>
              <a:t> </a:t>
            </a:r>
            <a:r>
              <a:rPr lang="en-US" dirty="0" err="1"/>
              <a:t>сформированные</a:t>
            </a:r>
            <a:r>
              <a:rPr lang="en-US" dirty="0"/>
              <a:t> и </a:t>
            </a:r>
            <a:r>
              <a:rPr lang="en-US" dirty="0" err="1"/>
              <a:t>сформулированные</a:t>
            </a:r>
            <a:r>
              <a:rPr lang="en-US" dirty="0"/>
              <a:t> </a:t>
            </a:r>
            <a:r>
              <a:rPr lang="en-US" dirty="0" err="1"/>
              <a:t>цели</a:t>
            </a:r>
            <a:r>
              <a:rPr lang="en-US" dirty="0"/>
              <a:t> </a:t>
            </a:r>
            <a:r>
              <a:rPr lang="en-US" dirty="0" err="1"/>
              <a:t>инвестирования</a:t>
            </a:r>
            <a:r>
              <a:rPr lang="en-US" dirty="0"/>
              <a:t> </a:t>
            </a:r>
            <a:r>
              <a:rPr lang="en-US" dirty="0" err="1"/>
              <a:t>упрощают</a:t>
            </a:r>
            <a:r>
              <a:rPr lang="en-US" dirty="0"/>
              <a:t> </a:t>
            </a:r>
            <a:r>
              <a:rPr lang="en-US" dirty="0" err="1"/>
              <a:t>решение</a:t>
            </a:r>
            <a:r>
              <a:rPr lang="en-US" dirty="0"/>
              <a:t> </a:t>
            </a:r>
            <a:r>
              <a:rPr lang="en-US" dirty="0" err="1"/>
              <a:t>задач</a:t>
            </a:r>
            <a:r>
              <a:rPr lang="en-US" dirty="0"/>
              <a:t>, </a:t>
            </a:r>
            <a:r>
              <a:rPr lang="en-US" dirty="0" err="1"/>
              <a:t>связанных</a:t>
            </a:r>
            <a:r>
              <a:rPr lang="en-US" dirty="0"/>
              <a:t> с </a:t>
            </a:r>
            <a:r>
              <a:rPr lang="en-US" dirty="0" err="1"/>
              <a:t>выбором</a:t>
            </a:r>
            <a:r>
              <a:rPr lang="en-US" dirty="0"/>
              <a:t> </a:t>
            </a:r>
            <a:r>
              <a:rPr lang="en-US" dirty="0" err="1"/>
              <a:t>направлений</a:t>
            </a:r>
            <a:r>
              <a:rPr lang="en-US" dirty="0"/>
              <a:t> </a:t>
            </a:r>
            <a:r>
              <a:rPr lang="en-US" dirty="0" err="1"/>
              <a:t>инвестирования</a:t>
            </a:r>
            <a:r>
              <a:rPr lang="en-US" dirty="0"/>
              <a:t>, </a:t>
            </a:r>
            <a:r>
              <a:rPr lang="en-US" dirty="0" err="1"/>
              <a:t>повышают</a:t>
            </a:r>
            <a:r>
              <a:rPr lang="en-US" dirty="0"/>
              <a:t> </a:t>
            </a:r>
            <a:r>
              <a:rPr lang="en-US" dirty="0" err="1"/>
              <a:t>эффективность</a:t>
            </a:r>
            <a:r>
              <a:rPr lang="en-US" dirty="0"/>
              <a:t> </a:t>
            </a:r>
            <a:r>
              <a:rPr lang="en-US" dirty="0" err="1"/>
              <a:t>их</a:t>
            </a:r>
            <a:r>
              <a:rPr lang="en-US" dirty="0"/>
              <a:t> </a:t>
            </a:r>
            <a:r>
              <a:rPr lang="en-US" dirty="0" err="1"/>
              <a:t>достижения</a:t>
            </a:r>
            <a:r>
              <a:rPr lang="en-US" dirty="0"/>
              <a:t>. </a:t>
            </a:r>
            <a:r>
              <a:rPr lang="en-US" dirty="0" err="1"/>
              <a:t>Среди</a:t>
            </a:r>
            <a:r>
              <a:rPr lang="en-US" dirty="0"/>
              <a:t> </a:t>
            </a:r>
            <a:r>
              <a:rPr lang="en-US" dirty="0" err="1"/>
              <a:t>направлений</a:t>
            </a:r>
            <a:r>
              <a:rPr lang="en-US" dirty="0"/>
              <a:t> </a:t>
            </a:r>
            <a:r>
              <a:rPr lang="en-US" dirty="0" err="1"/>
              <a:t>инвестирования</a:t>
            </a:r>
            <a:r>
              <a:rPr lang="en-US" dirty="0"/>
              <a:t> </a:t>
            </a:r>
            <a:r>
              <a:rPr lang="en-US" dirty="0" err="1"/>
              <a:t>могут</a:t>
            </a:r>
            <a:r>
              <a:rPr lang="en-US" dirty="0"/>
              <a:t> </a:t>
            </a:r>
            <a:r>
              <a:rPr lang="en-US" dirty="0" err="1"/>
              <a:t>быть</a:t>
            </a:r>
            <a:r>
              <a:rPr lang="en-US" dirty="0"/>
              <a:t>:</a:t>
            </a:r>
            <a:endParaRPr lang="ru-RU" dirty="0"/>
          </a:p>
          <a:p>
            <a:pPr marL="0" indent="0">
              <a:buNone/>
            </a:pPr>
            <a:r>
              <a:rPr lang="ru-RU" dirty="0" smtClean="0"/>
              <a:t>     </a:t>
            </a:r>
            <a:r>
              <a:rPr lang="en-US" dirty="0" smtClean="0"/>
              <a:t>- </a:t>
            </a:r>
            <a:r>
              <a:rPr lang="en-US" dirty="0" err="1"/>
              <a:t>взаимозависимые</a:t>
            </a:r>
            <a:r>
              <a:rPr lang="en-US" dirty="0"/>
              <a:t> </a:t>
            </a:r>
            <a:r>
              <a:rPr lang="en-US" dirty="0" err="1" smtClean="0"/>
              <a:t>инвестиции</a:t>
            </a:r>
            <a:r>
              <a:rPr lang="ru-RU" dirty="0" smtClean="0"/>
              <a:t>;</a:t>
            </a:r>
          </a:p>
          <a:p>
            <a:pPr marL="0" indent="0">
              <a:buNone/>
            </a:pPr>
            <a:r>
              <a:rPr lang="ru-RU" dirty="0" smtClean="0"/>
              <a:t>     </a:t>
            </a:r>
            <a:r>
              <a:rPr lang="en-US" dirty="0" smtClean="0"/>
              <a:t>-</a:t>
            </a:r>
            <a:r>
              <a:rPr lang="ru-RU" dirty="0" smtClean="0"/>
              <a:t> </a:t>
            </a:r>
            <a:r>
              <a:rPr lang="en-US" dirty="0" err="1" smtClean="0"/>
              <a:t>независимые</a:t>
            </a:r>
            <a:r>
              <a:rPr lang="en-US" dirty="0" smtClean="0"/>
              <a:t> </a:t>
            </a:r>
            <a:r>
              <a:rPr lang="en-US" dirty="0" err="1"/>
              <a:t>друг</a:t>
            </a:r>
            <a:r>
              <a:rPr lang="en-US" dirty="0"/>
              <a:t> </a:t>
            </a:r>
            <a:r>
              <a:rPr lang="en-US" dirty="0" err="1"/>
              <a:t>от</a:t>
            </a:r>
            <a:r>
              <a:rPr lang="en-US" dirty="0"/>
              <a:t> </a:t>
            </a:r>
            <a:r>
              <a:rPr lang="en-US" dirty="0" err="1"/>
              <a:t>друга</a:t>
            </a:r>
            <a:r>
              <a:rPr lang="en-US" dirty="0"/>
              <a:t> </a:t>
            </a:r>
            <a:r>
              <a:rPr lang="en-US" dirty="0" err="1"/>
              <a:t>инвестиции</a:t>
            </a:r>
            <a:r>
              <a:rPr lang="en-US" dirty="0"/>
              <a:t>,</a:t>
            </a:r>
            <a:endParaRPr lang="ru-RU" dirty="0"/>
          </a:p>
          <a:p>
            <a:pPr marL="0" indent="0">
              <a:buNone/>
            </a:pPr>
            <a:r>
              <a:rPr lang="ru-RU" dirty="0" smtClean="0"/>
              <a:t>     </a:t>
            </a:r>
            <a:r>
              <a:rPr lang="en-US" dirty="0" smtClean="0"/>
              <a:t>-</a:t>
            </a:r>
            <a:r>
              <a:rPr lang="ru-RU" dirty="0" smtClean="0"/>
              <a:t> </a:t>
            </a:r>
            <a:r>
              <a:rPr lang="en-US" dirty="0" err="1" smtClean="0"/>
              <a:t>взаимоисключающие</a:t>
            </a:r>
            <a:r>
              <a:rPr lang="en-US" dirty="0" smtClean="0"/>
              <a:t> </a:t>
            </a:r>
            <a:r>
              <a:rPr lang="en-US" dirty="0"/>
              <a:t>(</a:t>
            </a:r>
            <a:r>
              <a:rPr lang="en-US" dirty="0" err="1"/>
              <a:t>альтернативные</a:t>
            </a:r>
            <a:r>
              <a:rPr lang="en-US" dirty="0"/>
              <a:t>) </a:t>
            </a:r>
            <a:r>
              <a:rPr lang="en-US" dirty="0" err="1"/>
              <a:t>инвестиции</a:t>
            </a:r>
            <a:r>
              <a:rPr lang="en-US" dirty="0"/>
              <a:t>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39094457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92322" y="760588"/>
            <a:ext cx="9812290" cy="440415"/>
          </a:xfrm>
        </p:spPr>
        <p:txBody>
          <a:bodyPr>
            <a:normAutofit fontScale="90000"/>
          </a:bodyPr>
          <a:lstStyle/>
          <a:p>
            <a:r>
              <a:rPr lang="ru-RU" sz="2700" dirty="0" smtClean="0">
                <a:solidFill>
                  <a:schemeClr val="accent1">
                    <a:lumMod val="75000"/>
                  </a:schemeClr>
                </a:solidFill>
              </a:rPr>
              <a:t>ТЕМА: </a:t>
            </a:r>
            <a:r>
              <a:rPr lang="en-US" sz="2700" dirty="0" err="1" smtClean="0">
                <a:solidFill>
                  <a:schemeClr val="accent1">
                    <a:lumMod val="75000"/>
                  </a:schemeClr>
                </a:solidFill>
              </a:rPr>
              <a:t>Участники</a:t>
            </a:r>
            <a:r>
              <a:rPr lang="en-US" sz="27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2700" dirty="0" err="1">
                <a:solidFill>
                  <a:schemeClr val="accent1">
                    <a:lumMod val="75000"/>
                  </a:schemeClr>
                </a:solidFill>
              </a:rPr>
              <a:t>инвестиционного</a:t>
            </a:r>
            <a:r>
              <a:rPr lang="en-US" sz="27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2700" dirty="0" err="1">
                <a:solidFill>
                  <a:schemeClr val="accent1">
                    <a:lumMod val="75000"/>
                  </a:schemeClr>
                </a:solidFill>
              </a:rPr>
              <a:t>процесса</a:t>
            </a:r>
            <a:r>
              <a:rPr lang="ru-RU" b="1" dirty="0"/>
              <a:t/>
            </a:r>
            <a:br>
              <a:rPr lang="ru-RU" b="1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692323" y="1396621"/>
            <a:ext cx="9812290" cy="5167952"/>
          </a:xfrm>
        </p:spPr>
        <p:txBody>
          <a:bodyPr/>
          <a:lstStyle/>
          <a:p>
            <a:r>
              <a:rPr lang="en-US" i="1" dirty="0" err="1" smtClean="0">
                <a:solidFill>
                  <a:schemeClr val="accent1">
                    <a:lumMod val="75000"/>
                  </a:schemeClr>
                </a:solidFill>
              </a:rPr>
              <a:t>Участниками</a:t>
            </a:r>
            <a:r>
              <a:rPr lang="en-US" i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i="1" dirty="0">
                <a:solidFill>
                  <a:schemeClr val="accent1">
                    <a:lumMod val="75000"/>
                  </a:schemeClr>
                </a:solidFill>
              </a:rPr>
              <a:t>(</a:t>
            </a:r>
            <a:r>
              <a:rPr lang="en-US" i="1" dirty="0" err="1">
                <a:solidFill>
                  <a:schemeClr val="accent1">
                    <a:lumMod val="75000"/>
                  </a:schemeClr>
                </a:solidFill>
              </a:rPr>
              <a:t>субъектами</a:t>
            </a:r>
            <a:r>
              <a:rPr lang="en-US" i="1" dirty="0">
                <a:solidFill>
                  <a:schemeClr val="accent1">
                    <a:lumMod val="75000"/>
                  </a:schemeClr>
                </a:solidFill>
              </a:rPr>
              <a:t>) </a:t>
            </a:r>
            <a:r>
              <a:rPr lang="en-US" dirty="0" err="1"/>
              <a:t>инвестиционной</a:t>
            </a:r>
            <a:r>
              <a:rPr lang="en-US" dirty="0"/>
              <a:t> </a:t>
            </a:r>
            <a:r>
              <a:rPr lang="en-US" dirty="0" err="1"/>
              <a:t>деятельности</a:t>
            </a:r>
            <a:r>
              <a:rPr lang="en-US" dirty="0"/>
              <a:t> </a:t>
            </a:r>
            <a:r>
              <a:rPr lang="en-US" dirty="0" err="1"/>
              <a:t>являются</a:t>
            </a:r>
            <a:r>
              <a:rPr lang="en-US" dirty="0"/>
              <a:t> </a:t>
            </a:r>
            <a:r>
              <a:rPr lang="en-US" dirty="0" err="1"/>
              <a:t>все</a:t>
            </a:r>
            <a:r>
              <a:rPr lang="en-US" dirty="0"/>
              <a:t> </a:t>
            </a:r>
            <a:r>
              <a:rPr lang="en-US" dirty="0" err="1"/>
              <a:t>участники</a:t>
            </a:r>
            <a:r>
              <a:rPr lang="en-US" dirty="0"/>
              <a:t> </a:t>
            </a:r>
            <a:r>
              <a:rPr lang="en-US" dirty="0" err="1"/>
              <a:t>реализации</a:t>
            </a:r>
            <a:r>
              <a:rPr lang="en-US" dirty="0"/>
              <a:t> </a:t>
            </a:r>
            <a:r>
              <a:rPr lang="en-US" dirty="0" err="1"/>
              <a:t>инвестиционных</a:t>
            </a:r>
            <a:r>
              <a:rPr lang="en-US" dirty="0"/>
              <a:t> </a:t>
            </a:r>
            <a:r>
              <a:rPr lang="en-US" dirty="0" err="1"/>
              <a:t>проектов</a:t>
            </a:r>
            <a:r>
              <a:rPr lang="en-US" dirty="0"/>
              <a:t>: </a:t>
            </a:r>
            <a:r>
              <a:rPr lang="en-US" dirty="0" err="1"/>
              <a:t>инвесторы</a:t>
            </a:r>
            <a:r>
              <a:rPr lang="en-US" dirty="0"/>
              <a:t>, </a:t>
            </a:r>
            <a:r>
              <a:rPr lang="en-US" dirty="0" err="1"/>
              <a:t>заказчики</a:t>
            </a:r>
            <a:r>
              <a:rPr lang="en-US" dirty="0"/>
              <a:t>, </a:t>
            </a:r>
            <a:r>
              <a:rPr lang="en-US" dirty="0" err="1"/>
              <a:t>подрядчики</a:t>
            </a:r>
            <a:r>
              <a:rPr lang="en-US" dirty="0"/>
              <a:t> (</a:t>
            </a:r>
            <a:r>
              <a:rPr lang="en-US" dirty="0" err="1"/>
              <a:t>исполнители</a:t>
            </a:r>
            <a:r>
              <a:rPr lang="en-US" dirty="0"/>
              <a:t> </a:t>
            </a:r>
            <a:r>
              <a:rPr lang="en-US" dirty="0" err="1"/>
              <a:t>работ</a:t>
            </a:r>
            <a:r>
              <a:rPr lang="en-US" dirty="0"/>
              <a:t>), </a:t>
            </a:r>
            <a:r>
              <a:rPr lang="en-US" dirty="0" err="1"/>
              <a:t>пользователи</a:t>
            </a:r>
            <a:r>
              <a:rPr lang="en-US" dirty="0"/>
              <a:t> </a:t>
            </a:r>
            <a:r>
              <a:rPr lang="en-US" dirty="0" err="1"/>
              <a:t>объектов</a:t>
            </a:r>
            <a:r>
              <a:rPr lang="en-US" dirty="0"/>
              <a:t> </a:t>
            </a:r>
            <a:r>
              <a:rPr lang="en-US" dirty="0" err="1"/>
              <a:t>инвестиционной</a:t>
            </a:r>
            <a:r>
              <a:rPr lang="en-US" dirty="0"/>
              <a:t> </a:t>
            </a:r>
            <a:r>
              <a:rPr lang="en-US" dirty="0" err="1"/>
              <a:t>деятельности</a:t>
            </a:r>
            <a:r>
              <a:rPr lang="en-US" dirty="0"/>
              <a:t>, </a:t>
            </a:r>
            <a:r>
              <a:rPr lang="en-US" dirty="0" err="1"/>
              <a:t>поставщики</a:t>
            </a:r>
            <a:r>
              <a:rPr lang="en-US" dirty="0"/>
              <a:t>; </a:t>
            </a:r>
            <a:r>
              <a:rPr lang="en-US" dirty="0" err="1"/>
              <a:t>банковские</a:t>
            </a:r>
            <a:r>
              <a:rPr lang="en-US" dirty="0"/>
              <a:t>, </a:t>
            </a:r>
            <a:r>
              <a:rPr lang="en-US" dirty="0" err="1"/>
              <a:t>страховые</a:t>
            </a:r>
            <a:r>
              <a:rPr lang="en-US" dirty="0"/>
              <a:t> и </a:t>
            </a:r>
            <a:r>
              <a:rPr lang="en-US" dirty="0" err="1"/>
              <a:t>посреднические</a:t>
            </a:r>
            <a:r>
              <a:rPr lang="en-US" dirty="0"/>
              <a:t> </a:t>
            </a:r>
            <a:r>
              <a:rPr lang="en-US" dirty="0" err="1"/>
              <a:t>организации</a:t>
            </a:r>
            <a:r>
              <a:rPr lang="en-US" dirty="0"/>
              <a:t>, </a:t>
            </a:r>
            <a:r>
              <a:rPr lang="en-US" dirty="0" err="1"/>
              <a:t>инвестиционные</a:t>
            </a:r>
            <a:r>
              <a:rPr lang="en-US" dirty="0"/>
              <a:t> </a:t>
            </a:r>
            <a:r>
              <a:rPr lang="en-US" dirty="0" err="1"/>
              <a:t>биржи</a:t>
            </a:r>
            <a:r>
              <a:rPr lang="en-US" dirty="0" smtClean="0"/>
              <a:t>.</a:t>
            </a:r>
            <a:endParaRPr lang="ru-RU" dirty="0" smtClean="0"/>
          </a:p>
          <a:p>
            <a:r>
              <a:rPr lang="en-US" i="1" dirty="0" err="1">
                <a:solidFill>
                  <a:schemeClr val="accent1">
                    <a:lumMod val="75000"/>
                  </a:schemeClr>
                </a:solidFill>
              </a:rPr>
              <a:t>Субъектами</a:t>
            </a:r>
            <a:r>
              <a:rPr lang="en-US" dirty="0"/>
              <a:t> </a:t>
            </a:r>
            <a:r>
              <a:rPr lang="en-US" dirty="0" err="1"/>
              <a:t>инвестиционной</a:t>
            </a:r>
            <a:r>
              <a:rPr lang="en-US" dirty="0"/>
              <a:t> </a:t>
            </a:r>
            <a:r>
              <a:rPr lang="en-US" dirty="0" err="1"/>
              <a:t>деятельности</a:t>
            </a:r>
            <a:r>
              <a:rPr lang="en-US" dirty="0"/>
              <a:t> в </a:t>
            </a:r>
            <a:r>
              <a:rPr lang="en-US" dirty="0" err="1"/>
              <a:t>Российской</a:t>
            </a:r>
            <a:r>
              <a:rPr lang="en-US" dirty="0"/>
              <a:t> </a:t>
            </a:r>
            <a:r>
              <a:rPr lang="en-US" dirty="0" err="1"/>
              <a:t>Федерации</a:t>
            </a:r>
            <a:r>
              <a:rPr lang="en-US" dirty="0"/>
              <a:t> </a:t>
            </a:r>
            <a:r>
              <a:rPr lang="en-US" dirty="0" err="1"/>
              <a:t>являются</a:t>
            </a:r>
            <a:r>
              <a:rPr lang="en-US" dirty="0"/>
              <a:t> в </a:t>
            </a:r>
            <a:r>
              <a:rPr lang="en-US" dirty="0" err="1"/>
              <a:t>основном</a:t>
            </a:r>
            <a:r>
              <a:rPr lang="en-US" dirty="0"/>
              <a:t> </a:t>
            </a:r>
            <a:r>
              <a:rPr lang="en-US" dirty="0" err="1"/>
              <a:t>юридические</a:t>
            </a:r>
            <a:r>
              <a:rPr lang="en-US" dirty="0"/>
              <a:t> </a:t>
            </a:r>
            <a:r>
              <a:rPr lang="en-US" dirty="0" err="1"/>
              <a:t>лица</a:t>
            </a:r>
            <a:r>
              <a:rPr lang="en-US" dirty="0"/>
              <a:t>. </a:t>
            </a:r>
            <a:r>
              <a:rPr lang="en-US" dirty="0" err="1"/>
              <a:t>Согласно</a:t>
            </a:r>
            <a:r>
              <a:rPr lang="en-US" dirty="0"/>
              <a:t> </a:t>
            </a:r>
            <a:r>
              <a:rPr lang="en-US" dirty="0" err="1"/>
              <a:t>Гражданскому</a:t>
            </a:r>
            <a:r>
              <a:rPr lang="en-US" dirty="0"/>
              <a:t> </a:t>
            </a:r>
            <a:r>
              <a:rPr lang="en-US" dirty="0" err="1"/>
              <a:t>кодексу</a:t>
            </a:r>
            <a:r>
              <a:rPr lang="en-US" dirty="0"/>
              <a:t> РФ к </a:t>
            </a:r>
            <a:r>
              <a:rPr lang="en-US" dirty="0" err="1"/>
              <a:t>юридическим</a:t>
            </a:r>
            <a:r>
              <a:rPr lang="en-US" dirty="0"/>
              <a:t> </a:t>
            </a:r>
            <a:r>
              <a:rPr lang="en-US" dirty="0" err="1"/>
              <a:t>лицам</a:t>
            </a:r>
            <a:r>
              <a:rPr lang="en-US" dirty="0"/>
              <a:t> </a:t>
            </a:r>
            <a:r>
              <a:rPr lang="en-US" dirty="0" err="1"/>
              <a:t>относятся</a:t>
            </a:r>
            <a:r>
              <a:rPr lang="en-US" dirty="0"/>
              <a:t>: </a:t>
            </a:r>
            <a:r>
              <a:rPr lang="en-US" dirty="0" err="1"/>
              <a:t>хозяйственные</a:t>
            </a:r>
            <a:r>
              <a:rPr lang="en-US" dirty="0"/>
              <a:t> </a:t>
            </a:r>
            <a:r>
              <a:rPr lang="en-US" dirty="0" err="1"/>
              <a:t>товарищества</a:t>
            </a:r>
            <a:r>
              <a:rPr lang="en-US" dirty="0"/>
              <a:t> и </a:t>
            </a:r>
            <a:r>
              <a:rPr lang="en-US" dirty="0" err="1"/>
              <a:t>общества</a:t>
            </a:r>
            <a:r>
              <a:rPr lang="en-US" dirty="0"/>
              <a:t>; </a:t>
            </a:r>
            <a:r>
              <a:rPr lang="en-US" dirty="0" err="1"/>
              <a:t>акционерные</a:t>
            </a:r>
            <a:r>
              <a:rPr lang="en-US" dirty="0"/>
              <a:t> </a:t>
            </a:r>
            <a:r>
              <a:rPr lang="en-US" dirty="0" err="1"/>
              <a:t>общества</a:t>
            </a:r>
            <a:r>
              <a:rPr lang="en-US" dirty="0"/>
              <a:t>; </a:t>
            </a:r>
            <a:r>
              <a:rPr lang="en-US" dirty="0" err="1"/>
              <a:t>производственные</a:t>
            </a:r>
            <a:r>
              <a:rPr lang="en-US" dirty="0"/>
              <a:t> </a:t>
            </a:r>
            <a:r>
              <a:rPr lang="en-US" dirty="0" err="1"/>
              <a:t>кооперативы</a:t>
            </a:r>
            <a:r>
              <a:rPr lang="en-US" dirty="0"/>
              <a:t>; </a:t>
            </a:r>
            <a:r>
              <a:rPr lang="en-US" dirty="0" err="1"/>
              <a:t>государственные</a:t>
            </a:r>
            <a:r>
              <a:rPr lang="en-US" dirty="0"/>
              <a:t> и </a:t>
            </a:r>
            <a:r>
              <a:rPr lang="en-US" dirty="0" err="1"/>
              <a:t>муниципальные</a:t>
            </a:r>
            <a:r>
              <a:rPr lang="en-US" dirty="0"/>
              <a:t> </a:t>
            </a:r>
            <a:r>
              <a:rPr lang="en-US" dirty="0" err="1"/>
              <a:t>унитарные</a:t>
            </a:r>
            <a:r>
              <a:rPr lang="en-US" dirty="0"/>
              <a:t> </a:t>
            </a:r>
            <a:r>
              <a:rPr lang="en-US" dirty="0" err="1"/>
              <a:t>предприятия</a:t>
            </a:r>
            <a:r>
              <a:rPr lang="en-US" dirty="0"/>
              <a:t>; </a:t>
            </a:r>
            <a:r>
              <a:rPr lang="en-US" dirty="0" err="1"/>
              <a:t>некоммерческие</a:t>
            </a:r>
            <a:r>
              <a:rPr lang="en-US" dirty="0"/>
              <a:t> </a:t>
            </a:r>
            <a:r>
              <a:rPr lang="en-US" dirty="0" err="1"/>
              <a:t>организации</a:t>
            </a:r>
            <a:r>
              <a:rPr lang="en-US" dirty="0" smtClean="0"/>
              <a:t>.</a:t>
            </a:r>
            <a:endParaRPr lang="ru-RU" dirty="0" smtClean="0"/>
          </a:p>
          <a:p>
            <a:r>
              <a:rPr lang="en-US" dirty="0" err="1">
                <a:solidFill>
                  <a:schemeClr val="accent1">
                    <a:lumMod val="75000"/>
                  </a:schemeClr>
                </a:solidFill>
              </a:rPr>
              <a:t>Инвесторы</a:t>
            </a:r>
            <a:r>
              <a:rPr lang="en-US" dirty="0"/>
              <a:t> - </a:t>
            </a:r>
            <a:r>
              <a:rPr lang="en-US" dirty="0" err="1"/>
              <a:t>субъекты</a:t>
            </a:r>
            <a:r>
              <a:rPr lang="en-US" dirty="0"/>
              <a:t> </a:t>
            </a:r>
            <a:r>
              <a:rPr lang="en-US" dirty="0" err="1"/>
              <a:t>инвестиционной</a:t>
            </a:r>
            <a:r>
              <a:rPr lang="en-US" dirty="0"/>
              <a:t> </a:t>
            </a:r>
            <a:r>
              <a:rPr lang="en-US" dirty="0" err="1"/>
              <a:t>деятельности</a:t>
            </a:r>
            <a:r>
              <a:rPr lang="en-US" dirty="0"/>
              <a:t>, </a:t>
            </a:r>
            <a:r>
              <a:rPr lang="en-US" dirty="0" err="1"/>
              <a:t>осуществляющие</a:t>
            </a:r>
            <a:r>
              <a:rPr lang="en-US" dirty="0"/>
              <a:t> </a:t>
            </a:r>
            <a:r>
              <a:rPr lang="en-US" dirty="0" err="1"/>
              <a:t>вложение</a:t>
            </a:r>
            <a:r>
              <a:rPr lang="en-US" dirty="0"/>
              <a:t> </a:t>
            </a:r>
            <a:r>
              <a:rPr lang="en-US" dirty="0" err="1"/>
              <a:t>собственных</a:t>
            </a:r>
            <a:r>
              <a:rPr lang="en-US" dirty="0"/>
              <a:t>, </a:t>
            </a:r>
            <a:r>
              <a:rPr lang="en-US" dirty="0" err="1"/>
              <a:t>заемных</a:t>
            </a:r>
            <a:r>
              <a:rPr lang="en-US" dirty="0"/>
              <a:t> и (</a:t>
            </a:r>
            <a:r>
              <a:rPr lang="en-US" dirty="0" err="1"/>
              <a:t>или</a:t>
            </a:r>
            <a:r>
              <a:rPr lang="en-US" dirty="0"/>
              <a:t>) </a:t>
            </a:r>
            <a:r>
              <a:rPr lang="en-US" dirty="0" err="1"/>
              <a:t>привлеченных</a:t>
            </a:r>
            <a:r>
              <a:rPr lang="en-US" dirty="0"/>
              <a:t> </a:t>
            </a:r>
            <a:r>
              <a:rPr lang="en-US" dirty="0" err="1"/>
              <a:t>средств</a:t>
            </a:r>
            <a:r>
              <a:rPr lang="en-US" dirty="0"/>
              <a:t> и </a:t>
            </a:r>
            <a:r>
              <a:rPr lang="en-US" dirty="0" err="1"/>
              <a:t>обеспечивающие</a:t>
            </a:r>
            <a:r>
              <a:rPr lang="en-US" dirty="0"/>
              <a:t> </a:t>
            </a:r>
            <a:r>
              <a:rPr lang="en-US" dirty="0" err="1"/>
              <a:t>их</a:t>
            </a:r>
            <a:r>
              <a:rPr lang="en-US" dirty="0"/>
              <a:t> </a:t>
            </a:r>
            <a:r>
              <a:rPr lang="en-US" dirty="0" err="1"/>
              <a:t>целевое</a:t>
            </a:r>
            <a:r>
              <a:rPr lang="en-US" dirty="0"/>
              <a:t> </a:t>
            </a:r>
            <a:r>
              <a:rPr lang="en-US" dirty="0" err="1"/>
              <a:t>использование</a:t>
            </a:r>
            <a:r>
              <a:rPr lang="en-US" dirty="0"/>
              <a:t> в </a:t>
            </a:r>
            <a:r>
              <a:rPr lang="en-US" dirty="0" err="1"/>
              <a:t>соответствии</a:t>
            </a:r>
            <a:r>
              <a:rPr lang="en-US" dirty="0"/>
              <a:t> с </a:t>
            </a:r>
            <a:r>
              <a:rPr lang="en-US" dirty="0" err="1"/>
              <a:t>законодательством</a:t>
            </a:r>
            <a:r>
              <a:rPr lang="en-US" dirty="0"/>
              <a:t> </a:t>
            </a:r>
            <a:r>
              <a:rPr lang="en-US" dirty="0" err="1"/>
              <a:t>Российской</a:t>
            </a:r>
            <a:r>
              <a:rPr lang="en-US" dirty="0"/>
              <a:t> </a:t>
            </a:r>
            <a:r>
              <a:rPr lang="en-US" dirty="0" err="1"/>
              <a:t>Федерации</a:t>
            </a:r>
            <a:r>
              <a:rPr lang="en-US" dirty="0"/>
              <a:t>.</a:t>
            </a:r>
            <a:endParaRPr lang="ru-RU" dirty="0"/>
          </a:p>
          <a:p>
            <a:r>
              <a:rPr lang="en-US" dirty="0" err="1"/>
              <a:t>Инвесторами</a:t>
            </a:r>
            <a:r>
              <a:rPr lang="en-US" dirty="0"/>
              <a:t> </a:t>
            </a:r>
            <a:r>
              <a:rPr lang="en-US" dirty="0" err="1"/>
              <a:t>могут</a:t>
            </a:r>
            <a:r>
              <a:rPr lang="en-US" dirty="0"/>
              <a:t> </a:t>
            </a:r>
            <a:r>
              <a:rPr lang="en-US" dirty="0" err="1"/>
              <a:t>быть</a:t>
            </a:r>
            <a:r>
              <a:rPr lang="en-US" dirty="0"/>
              <a:t>:</a:t>
            </a:r>
            <a:endParaRPr lang="ru-RU" dirty="0"/>
          </a:p>
          <a:p>
            <a:pPr marL="0" indent="0">
              <a:buNone/>
            </a:pPr>
            <a:r>
              <a:rPr lang="ru-RU" dirty="0" smtClean="0"/>
              <a:t>      </a:t>
            </a:r>
            <a:r>
              <a:rPr lang="en-US" dirty="0" smtClean="0"/>
              <a:t>- </a:t>
            </a:r>
            <a:r>
              <a:rPr lang="en-US" dirty="0" err="1"/>
              <a:t>физические</a:t>
            </a:r>
            <a:r>
              <a:rPr lang="en-US" dirty="0"/>
              <a:t> </a:t>
            </a:r>
            <a:r>
              <a:rPr lang="en-US" dirty="0" err="1"/>
              <a:t>лица</a:t>
            </a:r>
            <a:r>
              <a:rPr lang="en-US" dirty="0"/>
              <a:t>;</a:t>
            </a:r>
            <a:endParaRPr lang="ru-RU" dirty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18462676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37731" y="733293"/>
            <a:ext cx="9866881" cy="576893"/>
          </a:xfrm>
        </p:spPr>
        <p:txBody>
          <a:bodyPr>
            <a:normAutofit/>
          </a:bodyPr>
          <a:lstStyle/>
          <a:p>
            <a:r>
              <a:rPr lang="ru-RU" sz="2400" dirty="0" smtClean="0">
                <a:solidFill>
                  <a:schemeClr val="accent1">
                    <a:lumMod val="75000"/>
                  </a:schemeClr>
                </a:solidFill>
              </a:rPr>
              <a:t>ТЕМА: Классификация инвестиций </a:t>
            </a:r>
            <a:endParaRPr lang="ru-RU" sz="2400" dirty="0">
              <a:solidFill>
                <a:schemeClr val="accent1">
                  <a:lumMod val="75000"/>
                </a:schemeClr>
              </a:solidFill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870727912"/>
              </p:ext>
            </p:extLst>
          </p:nvPr>
        </p:nvGraphicFramePr>
        <p:xfrm>
          <a:off x="641445" y="928050"/>
          <a:ext cx="11204811" cy="51181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="" xmlns:p14="http://schemas.microsoft.com/office/powerpoint/2010/main" val="33058168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678676" y="823415"/>
            <a:ext cx="9730852" cy="5659272"/>
          </a:xfrm>
        </p:spPr>
        <p:txBody>
          <a:bodyPr/>
          <a:lstStyle/>
          <a:p>
            <a:r>
              <a:rPr lang="en-US" dirty="0"/>
              <a:t>- </a:t>
            </a:r>
            <a:r>
              <a:rPr lang="en-US" dirty="0" err="1"/>
              <a:t>отечественные</a:t>
            </a:r>
            <a:r>
              <a:rPr lang="en-US" dirty="0"/>
              <a:t> </a:t>
            </a:r>
            <a:r>
              <a:rPr lang="en-US" dirty="0" err="1"/>
              <a:t>предприятия</a:t>
            </a:r>
            <a:r>
              <a:rPr lang="en-US" dirty="0"/>
              <a:t>, а </a:t>
            </a:r>
            <a:r>
              <a:rPr lang="en-US" dirty="0" err="1"/>
              <a:t>также</a:t>
            </a:r>
            <a:r>
              <a:rPr lang="en-US" dirty="0"/>
              <a:t> </a:t>
            </a:r>
            <a:r>
              <a:rPr lang="en-US" dirty="0" err="1"/>
              <a:t>предпринимательские</a:t>
            </a:r>
            <a:r>
              <a:rPr lang="en-US" dirty="0"/>
              <a:t> </a:t>
            </a:r>
            <a:r>
              <a:rPr lang="en-US" dirty="0" err="1"/>
              <a:t>объединения</a:t>
            </a:r>
            <a:r>
              <a:rPr lang="en-US" dirty="0"/>
              <a:t>, </a:t>
            </a:r>
            <a:r>
              <a:rPr lang="en-US" dirty="0" err="1"/>
              <a:t>организации</a:t>
            </a:r>
            <a:r>
              <a:rPr lang="en-US" dirty="0"/>
              <a:t> и </a:t>
            </a:r>
            <a:r>
              <a:rPr lang="en-US" dirty="0" err="1"/>
              <a:t>другие</a:t>
            </a:r>
            <a:r>
              <a:rPr lang="en-US" dirty="0"/>
              <a:t> </a:t>
            </a:r>
            <a:r>
              <a:rPr lang="en-US" dirty="0" err="1"/>
              <a:t>юридические</a:t>
            </a:r>
            <a:r>
              <a:rPr lang="en-US" dirty="0"/>
              <a:t> </a:t>
            </a:r>
            <a:r>
              <a:rPr lang="en-US" dirty="0" err="1"/>
              <a:t>лица</a:t>
            </a:r>
            <a:r>
              <a:rPr lang="en-US" dirty="0"/>
              <a:t>, </a:t>
            </a:r>
            <a:r>
              <a:rPr lang="en-US" dirty="0" err="1"/>
              <a:t>наделенные</a:t>
            </a:r>
            <a:r>
              <a:rPr lang="en-US" dirty="0"/>
              <a:t> (в </a:t>
            </a:r>
            <a:r>
              <a:rPr lang="en-US" dirty="0" err="1"/>
              <a:t>соответствии</a:t>
            </a:r>
            <a:r>
              <a:rPr lang="en-US" dirty="0"/>
              <a:t> с </a:t>
            </a:r>
            <a:r>
              <a:rPr lang="en-US" dirty="0" err="1"/>
              <a:t>их</a:t>
            </a:r>
            <a:r>
              <a:rPr lang="en-US" dirty="0"/>
              <a:t> </a:t>
            </a:r>
            <a:r>
              <a:rPr lang="en-US" dirty="0" err="1"/>
              <a:t>уставами</a:t>
            </a:r>
            <a:r>
              <a:rPr lang="en-US" dirty="0"/>
              <a:t>) </a:t>
            </a:r>
            <a:r>
              <a:rPr lang="en-US" dirty="0" err="1"/>
              <a:t>необходимыми</a:t>
            </a:r>
            <a:r>
              <a:rPr lang="en-US" dirty="0"/>
              <a:t> в </a:t>
            </a:r>
            <a:r>
              <a:rPr lang="en-US" dirty="0" err="1"/>
              <a:t>этом</a:t>
            </a:r>
            <a:r>
              <a:rPr lang="en-US" dirty="0"/>
              <a:t> </a:t>
            </a:r>
            <a:r>
              <a:rPr lang="en-US" dirty="0" err="1"/>
              <a:t>правами</a:t>
            </a:r>
            <a:r>
              <a:rPr lang="en-US" dirty="0"/>
              <a:t>;</a:t>
            </a:r>
            <a:endParaRPr lang="ru-RU" dirty="0"/>
          </a:p>
          <a:p>
            <a:r>
              <a:rPr lang="en-US" dirty="0"/>
              <a:t>- </a:t>
            </a:r>
            <a:r>
              <a:rPr lang="en-US" dirty="0" err="1"/>
              <a:t>совместные</a:t>
            </a:r>
            <a:r>
              <a:rPr lang="en-US" dirty="0"/>
              <a:t> </a:t>
            </a:r>
            <a:r>
              <a:rPr lang="en-US" dirty="0" err="1"/>
              <a:t>российско-зарубежные</a:t>
            </a:r>
            <a:r>
              <a:rPr lang="en-US" dirty="0"/>
              <a:t> </a:t>
            </a:r>
            <a:r>
              <a:rPr lang="en-US" dirty="0" err="1"/>
              <a:t>предприятия</a:t>
            </a:r>
            <a:r>
              <a:rPr lang="en-US" dirty="0"/>
              <a:t>, </a:t>
            </a:r>
            <a:r>
              <a:rPr lang="en-US" dirty="0" err="1"/>
              <a:t>организации</a:t>
            </a:r>
            <a:r>
              <a:rPr lang="en-US" dirty="0"/>
              <a:t> и </a:t>
            </a:r>
            <a:r>
              <a:rPr lang="en-US" dirty="0" err="1"/>
              <a:t>другие</a:t>
            </a:r>
            <a:r>
              <a:rPr lang="en-US" dirty="0"/>
              <a:t> </a:t>
            </a:r>
            <a:r>
              <a:rPr lang="en-US" dirty="0" err="1"/>
              <a:t>юридические</a:t>
            </a:r>
            <a:r>
              <a:rPr lang="en-US" dirty="0"/>
              <a:t> </a:t>
            </a:r>
            <a:r>
              <a:rPr lang="en-US" dirty="0" err="1"/>
              <a:t>лица</a:t>
            </a:r>
            <a:r>
              <a:rPr lang="en-US" dirty="0"/>
              <a:t>;</a:t>
            </a:r>
            <a:endParaRPr lang="ru-RU" dirty="0"/>
          </a:p>
          <a:p>
            <a:r>
              <a:rPr lang="en-US" dirty="0"/>
              <a:t>- </a:t>
            </a:r>
            <a:r>
              <a:rPr lang="en-US" dirty="0" err="1"/>
              <a:t>Правительство</a:t>
            </a:r>
            <a:r>
              <a:rPr lang="en-US" dirty="0"/>
              <a:t> </a:t>
            </a:r>
            <a:r>
              <a:rPr lang="en-US" dirty="0" err="1"/>
              <a:t>Российской</a:t>
            </a:r>
            <a:r>
              <a:rPr lang="en-US" dirty="0"/>
              <a:t> </a:t>
            </a:r>
            <a:r>
              <a:rPr lang="en-US" dirty="0" err="1"/>
              <a:t>Федерации</a:t>
            </a:r>
            <a:r>
              <a:rPr lang="en-US" dirty="0"/>
              <a:t> и </a:t>
            </a:r>
            <a:r>
              <a:rPr lang="en-US" dirty="0" err="1"/>
              <a:t>правительства</a:t>
            </a:r>
            <a:r>
              <a:rPr lang="en-US" dirty="0"/>
              <a:t> </a:t>
            </a:r>
            <a:r>
              <a:rPr lang="en-US" dirty="0" err="1"/>
              <a:t>субъектов</a:t>
            </a:r>
            <a:r>
              <a:rPr lang="en-US" dirty="0"/>
              <a:t> </a:t>
            </a:r>
            <a:r>
              <a:rPr lang="en-US" dirty="0" err="1"/>
              <a:t>Российской</a:t>
            </a:r>
            <a:r>
              <a:rPr lang="en-US" dirty="0"/>
              <a:t> </a:t>
            </a:r>
            <a:r>
              <a:rPr lang="en-US" dirty="0" err="1"/>
              <a:t>Федерации</a:t>
            </a:r>
            <a:r>
              <a:rPr lang="en-US" dirty="0"/>
              <a:t> в </a:t>
            </a:r>
            <a:r>
              <a:rPr lang="en-US" dirty="0" err="1"/>
              <a:t>лице</a:t>
            </a:r>
            <a:r>
              <a:rPr lang="en-US" dirty="0"/>
              <a:t> </a:t>
            </a:r>
            <a:r>
              <a:rPr lang="en-US" dirty="0" err="1"/>
              <a:t>органов</a:t>
            </a:r>
            <a:r>
              <a:rPr lang="en-US" dirty="0"/>
              <a:t>, </a:t>
            </a:r>
            <a:r>
              <a:rPr lang="en-US" dirty="0" err="1"/>
              <a:t>уполномоченных</a:t>
            </a:r>
            <a:r>
              <a:rPr lang="en-US" dirty="0"/>
              <a:t> </a:t>
            </a:r>
            <a:r>
              <a:rPr lang="en-US" dirty="0" err="1"/>
              <a:t>управлять</a:t>
            </a:r>
            <a:r>
              <a:rPr lang="en-US" dirty="0"/>
              <a:t> </a:t>
            </a:r>
            <a:r>
              <a:rPr lang="en-US" dirty="0" err="1"/>
              <a:t>государственным</a:t>
            </a:r>
            <a:r>
              <a:rPr lang="en-US" dirty="0"/>
              <a:t> </a:t>
            </a:r>
            <a:r>
              <a:rPr lang="en-US" dirty="0" err="1"/>
              <a:t>имуществом</a:t>
            </a:r>
            <a:r>
              <a:rPr lang="en-US" dirty="0"/>
              <a:t> </a:t>
            </a:r>
            <a:r>
              <a:rPr lang="en-US" dirty="0" err="1"/>
              <a:t>или</a:t>
            </a:r>
            <a:r>
              <a:rPr lang="en-US" dirty="0"/>
              <a:t> </a:t>
            </a:r>
            <a:r>
              <a:rPr lang="en-US" dirty="0" err="1"/>
              <a:t>наделенных</a:t>
            </a:r>
            <a:r>
              <a:rPr lang="en-US" dirty="0"/>
              <a:t> </a:t>
            </a:r>
            <a:r>
              <a:rPr lang="en-US" dirty="0" err="1"/>
              <a:t>имущественными</a:t>
            </a:r>
            <a:r>
              <a:rPr lang="en-US" dirty="0"/>
              <a:t> </a:t>
            </a:r>
            <a:r>
              <a:rPr lang="en-US" dirty="0" err="1"/>
              <a:t>правами</a:t>
            </a:r>
            <a:r>
              <a:rPr lang="en-US" dirty="0"/>
              <a:t>;</a:t>
            </a:r>
            <a:endParaRPr lang="ru-RU" dirty="0"/>
          </a:p>
          <a:p>
            <a:r>
              <a:rPr lang="en-US" dirty="0"/>
              <a:t>- </a:t>
            </a:r>
            <a:r>
              <a:rPr lang="en-US" dirty="0" err="1"/>
              <a:t>органы</a:t>
            </a:r>
            <a:r>
              <a:rPr lang="en-US" dirty="0"/>
              <a:t> </a:t>
            </a:r>
            <a:r>
              <a:rPr lang="en-US" dirty="0" err="1"/>
              <a:t>местного</a:t>
            </a:r>
            <a:r>
              <a:rPr lang="en-US" dirty="0"/>
              <a:t> </a:t>
            </a:r>
            <a:r>
              <a:rPr lang="en-US" dirty="0" err="1"/>
              <a:t>самоуправления</a:t>
            </a:r>
            <a:r>
              <a:rPr lang="en-US" dirty="0"/>
              <a:t>, </a:t>
            </a:r>
            <a:r>
              <a:rPr lang="en-US" dirty="0" err="1"/>
              <a:t>муниципалитеты</a:t>
            </a:r>
            <a:r>
              <a:rPr lang="en-US" dirty="0"/>
              <a:t> в </a:t>
            </a:r>
            <a:r>
              <a:rPr lang="en-US" dirty="0" err="1"/>
              <a:t>лице</a:t>
            </a:r>
            <a:r>
              <a:rPr lang="en-US" dirty="0"/>
              <a:t> </a:t>
            </a:r>
            <a:r>
              <a:rPr lang="en-US" dirty="0" err="1"/>
              <a:t>органов</a:t>
            </a:r>
            <a:r>
              <a:rPr lang="en-US" dirty="0"/>
              <a:t> и </a:t>
            </a:r>
            <a:r>
              <a:rPr lang="en-US" dirty="0" err="1"/>
              <a:t>служб</a:t>
            </a:r>
            <a:r>
              <a:rPr lang="en-US" dirty="0"/>
              <a:t>, </a:t>
            </a:r>
            <a:r>
              <a:rPr lang="en-US" dirty="0" err="1"/>
              <a:t>уполномоченных</a:t>
            </a:r>
            <a:r>
              <a:rPr lang="en-US" dirty="0"/>
              <a:t> в </a:t>
            </a:r>
            <a:r>
              <a:rPr lang="en-US" dirty="0" err="1"/>
              <a:t>законодательном</a:t>
            </a:r>
            <a:r>
              <a:rPr lang="en-US" dirty="0"/>
              <a:t> </a:t>
            </a:r>
            <a:r>
              <a:rPr lang="en-US" dirty="0" err="1"/>
              <a:t>порядке</a:t>
            </a:r>
            <a:r>
              <a:rPr lang="en-US" dirty="0"/>
              <a:t>;</a:t>
            </a:r>
            <a:endParaRPr lang="ru-RU" dirty="0"/>
          </a:p>
          <a:p>
            <a:r>
              <a:rPr lang="en-US" dirty="0"/>
              <a:t>- </a:t>
            </a:r>
            <a:r>
              <a:rPr lang="en-US" dirty="0" err="1"/>
              <a:t>иностранные</a:t>
            </a:r>
            <a:r>
              <a:rPr lang="en-US" dirty="0"/>
              <a:t> </a:t>
            </a:r>
            <a:r>
              <a:rPr lang="en-US" dirty="0" err="1"/>
              <a:t>юридические</a:t>
            </a:r>
            <a:r>
              <a:rPr lang="en-US" dirty="0"/>
              <a:t> </a:t>
            </a:r>
            <a:r>
              <a:rPr lang="en-US" dirty="0" err="1"/>
              <a:t>лица</a:t>
            </a:r>
            <a:r>
              <a:rPr lang="en-US" dirty="0"/>
              <a:t>;</a:t>
            </a:r>
            <a:endParaRPr lang="ru-RU" dirty="0"/>
          </a:p>
          <a:p>
            <a:r>
              <a:rPr lang="en-US" dirty="0"/>
              <a:t>- </a:t>
            </a:r>
            <a:r>
              <a:rPr lang="en-US" dirty="0" err="1"/>
              <a:t>иностранные</a:t>
            </a:r>
            <a:r>
              <a:rPr lang="en-US" dirty="0"/>
              <a:t> </a:t>
            </a:r>
            <a:r>
              <a:rPr lang="en-US" dirty="0" err="1"/>
              <a:t>государства</a:t>
            </a:r>
            <a:r>
              <a:rPr lang="en-US" dirty="0"/>
              <a:t> в </a:t>
            </a:r>
            <a:r>
              <a:rPr lang="en-US" dirty="0" err="1"/>
              <a:t>лице</a:t>
            </a:r>
            <a:r>
              <a:rPr lang="en-US" dirty="0"/>
              <a:t> </a:t>
            </a:r>
            <a:r>
              <a:rPr lang="en-US" dirty="0" err="1"/>
              <a:t>органов</a:t>
            </a:r>
            <a:r>
              <a:rPr lang="en-US" dirty="0"/>
              <a:t>, </a:t>
            </a:r>
            <a:r>
              <a:rPr lang="en-US" dirty="0" err="1"/>
              <a:t>уполномоченных</a:t>
            </a:r>
            <a:r>
              <a:rPr lang="en-US" dirty="0"/>
              <a:t> </a:t>
            </a:r>
            <a:r>
              <a:rPr lang="en-US" dirty="0" err="1"/>
              <a:t>их</a:t>
            </a:r>
            <a:r>
              <a:rPr lang="en-US" dirty="0"/>
              <a:t> </a:t>
            </a:r>
            <a:r>
              <a:rPr lang="en-US" dirty="0" err="1"/>
              <a:t>правительствами</a:t>
            </a:r>
            <a:r>
              <a:rPr lang="en-US" dirty="0"/>
              <a:t>;</a:t>
            </a:r>
            <a:endParaRPr lang="ru-RU" dirty="0"/>
          </a:p>
          <a:p>
            <a:r>
              <a:rPr lang="en-US" dirty="0"/>
              <a:t>- </a:t>
            </a:r>
            <a:r>
              <a:rPr lang="en-US" dirty="0" err="1"/>
              <a:t>международные</a:t>
            </a:r>
            <a:r>
              <a:rPr lang="en-US" dirty="0"/>
              <a:t> </a:t>
            </a:r>
            <a:r>
              <a:rPr lang="en-US" dirty="0" err="1"/>
              <a:t>организации</a:t>
            </a:r>
            <a:r>
              <a:rPr lang="en-US" dirty="0"/>
              <a:t>.</a:t>
            </a:r>
            <a:endParaRPr lang="ru-RU" dirty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36736826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651378" y="809767"/>
            <a:ext cx="9990161" cy="5550090"/>
          </a:xfrm>
        </p:spPr>
        <p:txBody>
          <a:bodyPr/>
          <a:lstStyle/>
          <a:p>
            <a:r>
              <a:rPr lang="en-US" i="1" dirty="0" err="1">
                <a:solidFill>
                  <a:schemeClr val="accent1">
                    <a:lumMod val="75000"/>
                  </a:schemeClr>
                </a:solidFill>
              </a:rPr>
              <a:t>Заказчики</a:t>
            </a:r>
            <a:r>
              <a:rPr lang="en-US" dirty="0"/>
              <a:t> - </a:t>
            </a:r>
            <a:r>
              <a:rPr lang="en-US" dirty="0" err="1"/>
              <a:t>уполномоченные</a:t>
            </a:r>
            <a:r>
              <a:rPr lang="en-US" dirty="0"/>
              <a:t> </a:t>
            </a:r>
            <a:r>
              <a:rPr lang="en-US" dirty="0" err="1"/>
              <a:t>инвесторами</a:t>
            </a:r>
            <a:r>
              <a:rPr lang="en-US" dirty="0"/>
              <a:t> </a:t>
            </a:r>
            <a:r>
              <a:rPr lang="en-US" dirty="0" err="1"/>
              <a:t>посреднические</a:t>
            </a:r>
            <a:r>
              <a:rPr lang="en-US" dirty="0"/>
              <a:t> </a:t>
            </a:r>
            <a:r>
              <a:rPr lang="en-US" dirty="0" err="1"/>
              <a:t>юридические</a:t>
            </a:r>
            <a:r>
              <a:rPr lang="en-US" dirty="0"/>
              <a:t> </a:t>
            </a:r>
            <a:r>
              <a:rPr lang="en-US" dirty="0" err="1"/>
              <a:t>или</a:t>
            </a:r>
            <a:r>
              <a:rPr lang="en-US" dirty="0"/>
              <a:t> </a:t>
            </a:r>
            <a:r>
              <a:rPr lang="en-US" dirty="0" err="1"/>
              <a:t>физические</a:t>
            </a:r>
            <a:r>
              <a:rPr lang="en-US" dirty="0"/>
              <a:t> </a:t>
            </a:r>
            <a:r>
              <a:rPr lang="en-US" dirty="0" err="1"/>
              <a:t>лица</a:t>
            </a:r>
            <a:r>
              <a:rPr lang="en-US" dirty="0"/>
              <a:t>, </a:t>
            </a:r>
            <a:r>
              <a:rPr lang="en-US" dirty="0" err="1"/>
              <a:t>которые</a:t>
            </a:r>
            <a:r>
              <a:rPr lang="en-US" dirty="0"/>
              <a:t> </a:t>
            </a:r>
            <a:r>
              <a:rPr lang="en-US" dirty="0" err="1"/>
              <a:t>организуют</a:t>
            </a:r>
            <a:r>
              <a:rPr lang="en-US" dirty="0"/>
              <a:t> и </a:t>
            </a:r>
            <a:r>
              <a:rPr lang="en-US" dirty="0" err="1"/>
              <a:t>осуществляют</a:t>
            </a:r>
            <a:r>
              <a:rPr lang="en-US" dirty="0"/>
              <a:t> </a:t>
            </a:r>
            <a:r>
              <a:rPr lang="en-US" dirty="0" err="1"/>
              <a:t>реализацию</a:t>
            </a:r>
            <a:r>
              <a:rPr lang="en-US" dirty="0"/>
              <a:t> </a:t>
            </a:r>
            <a:r>
              <a:rPr lang="en-US" dirty="0" err="1"/>
              <a:t>соответствующих</a:t>
            </a:r>
            <a:r>
              <a:rPr lang="en-US" dirty="0"/>
              <a:t> </a:t>
            </a:r>
            <a:r>
              <a:rPr lang="en-US" dirty="0" err="1"/>
              <a:t>инвестиционных</a:t>
            </a:r>
            <a:r>
              <a:rPr lang="en-US" dirty="0"/>
              <a:t> </a:t>
            </a:r>
            <a:r>
              <a:rPr lang="en-US" dirty="0" err="1"/>
              <a:t>проектов</a:t>
            </a:r>
            <a:r>
              <a:rPr lang="en-US" dirty="0"/>
              <a:t>. </a:t>
            </a:r>
            <a:endParaRPr lang="ru-RU" dirty="0" smtClean="0"/>
          </a:p>
          <a:p>
            <a:r>
              <a:rPr lang="en-US" dirty="0" err="1"/>
              <a:t>Чтобы</a:t>
            </a:r>
            <a:r>
              <a:rPr lang="en-US" dirty="0"/>
              <a:t> </a:t>
            </a:r>
            <a:r>
              <a:rPr lang="en-US" dirty="0" err="1"/>
              <a:t>реализовать</a:t>
            </a:r>
            <a:r>
              <a:rPr lang="en-US" dirty="0"/>
              <a:t> </a:t>
            </a:r>
            <a:r>
              <a:rPr lang="en-US" dirty="0" err="1"/>
              <a:t>инвестиционные</a:t>
            </a:r>
            <a:r>
              <a:rPr lang="en-US" dirty="0"/>
              <a:t> </a:t>
            </a:r>
            <a:r>
              <a:rPr lang="en-US" dirty="0" err="1"/>
              <a:t>проекты</a:t>
            </a:r>
            <a:r>
              <a:rPr lang="en-US" dirty="0"/>
              <a:t>, </a:t>
            </a:r>
            <a:r>
              <a:rPr lang="en-US" dirty="0" err="1"/>
              <a:t>необходимы</a:t>
            </a:r>
            <a:r>
              <a:rPr lang="en-US" dirty="0"/>
              <a:t>: </a:t>
            </a:r>
            <a:endParaRPr lang="ru-RU" dirty="0" smtClean="0"/>
          </a:p>
          <a:p>
            <a:pPr marL="0" indent="0">
              <a:buNone/>
            </a:pPr>
            <a:r>
              <a:rPr lang="ru-RU" dirty="0"/>
              <a:t> </a:t>
            </a:r>
            <a:r>
              <a:rPr lang="ru-RU" dirty="0" smtClean="0"/>
              <a:t>- </a:t>
            </a:r>
            <a:r>
              <a:rPr lang="en-US" dirty="0" err="1" smtClean="0"/>
              <a:t>разработка</a:t>
            </a:r>
            <a:r>
              <a:rPr lang="en-US" dirty="0" smtClean="0"/>
              <a:t> </a:t>
            </a:r>
            <a:r>
              <a:rPr lang="en-US" dirty="0" err="1"/>
              <a:t>технико-экономического</a:t>
            </a:r>
            <a:r>
              <a:rPr lang="en-US" dirty="0"/>
              <a:t> </a:t>
            </a:r>
            <a:r>
              <a:rPr lang="en-US" dirty="0" err="1"/>
              <a:t>обоснования</a:t>
            </a:r>
            <a:r>
              <a:rPr lang="en-US" dirty="0" smtClean="0"/>
              <a:t>,</a:t>
            </a:r>
            <a:endParaRPr lang="ru-RU" dirty="0" smtClean="0"/>
          </a:p>
          <a:p>
            <a:pPr marL="0" indent="0">
              <a:buNone/>
            </a:pPr>
            <a:r>
              <a:rPr lang="ru-RU" dirty="0"/>
              <a:t> </a:t>
            </a:r>
            <a:r>
              <a:rPr lang="ru-RU" dirty="0" smtClean="0"/>
              <a:t>- </a:t>
            </a:r>
            <a:r>
              <a:rPr lang="en-US" dirty="0" smtClean="0"/>
              <a:t> </a:t>
            </a:r>
            <a:r>
              <a:rPr lang="en-US" dirty="0" err="1"/>
              <a:t>проведение</a:t>
            </a:r>
            <a:r>
              <a:rPr lang="en-US" dirty="0"/>
              <a:t> </a:t>
            </a:r>
            <a:r>
              <a:rPr lang="en-US" dirty="0" err="1"/>
              <a:t>инженерных</a:t>
            </a:r>
            <a:r>
              <a:rPr lang="en-US" dirty="0"/>
              <a:t> </a:t>
            </a:r>
            <a:r>
              <a:rPr lang="en-US" dirty="0" err="1"/>
              <a:t>изысканий</a:t>
            </a:r>
            <a:r>
              <a:rPr lang="en-US" dirty="0"/>
              <a:t>, </a:t>
            </a:r>
            <a:endParaRPr lang="ru-RU" dirty="0" smtClean="0"/>
          </a:p>
          <a:p>
            <a:pPr marL="0" indent="0">
              <a:buNone/>
            </a:pPr>
            <a:r>
              <a:rPr lang="ru-RU" dirty="0"/>
              <a:t> </a:t>
            </a:r>
            <a:r>
              <a:rPr lang="ru-RU" dirty="0" smtClean="0"/>
              <a:t>- </a:t>
            </a:r>
            <a:r>
              <a:rPr lang="en-US" dirty="0" err="1" smtClean="0"/>
              <a:t>разработка</a:t>
            </a:r>
            <a:r>
              <a:rPr lang="en-US" dirty="0" smtClean="0"/>
              <a:t> </a:t>
            </a:r>
            <a:r>
              <a:rPr lang="en-US" dirty="0" err="1"/>
              <a:t>проектной</a:t>
            </a:r>
            <a:r>
              <a:rPr lang="en-US" dirty="0"/>
              <a:t> </a:t>
            </a:r>
            <a:r>
              <a:rPr lang="en-US" dirty="0" err="1"/>
              <a:t>документации</a:t>
            </a:r>
            <a:r>
              <a:rPr lang="en-US" dirty="0"/>
              <a:t> </a:t>
            </a:r>
            <a:r>
              <a:rPr lang="en-US" dirty="0" err="1"/>
              <a:t>на</a:t>
            </a:r>
            <a:r>
              <a:rPr lang="en-US" dirty="0"/>
              <a:t> </a:t>
            </a:r>
            <a:r>
              <a:rPr lang="en-US" dirty="0" err="1"/>
              <a:t>строительство</a:t>
            </a:r>
            <a:r>
              <a:rPr lang="en-US" dirty="0"/>
              <a:t> и </a:t>
            </a:r>
            <a:r>
              <a:rPr lang="en-US" dirty="0" err="1"/>
              <a:t>возведение</a:t>
            </a:r>
            <a:r>
              <a:rPr lang="en-US" dirty="0"/>
              <a:t> </a:t>
            </a:r>
            <a:r>
              <a:rPr lang="en-US" dirty="0" err="1"/>
              <a:t>зданий</a:t>
            </a:r>
            <a:r>
              <a:rPr lang="en-US" dirty="0"/>
              <a:t> и </a:t>
            </a:r>
            <a:r>
              <a:rPr lang="en-US" dirty="0" err="1"/>
              <a:t>сооружений</a:t>
            </a:r>
            <a:r>
              <a:rPr lang="en-US" dirty="0"/>
              <a:t>, </a:t>
            </a:r>
            <a:endParaRPr lang="ru-RU" dirty="0" smtClean="0"/>
          </a:p>
          <a:p>
            <a:pPr marL="0" indent="0">
              <a:buNone/>
            </a:pPr>
            <a:r>
              <a:rPr lang="ru-RU" dirty="0"/>
              <a:t> </a:t>
            </a:r>
            <a:r>
              <a:rPr lang="ru-RU" dirty="0" smtClean="0"/>
              <a:t>- </a:t>
            </a:r>
            <a:r>
              <a:rPr lang="en-US" dirty="0" err="1" smtClean="0"/>
              <a:t>проведение</a:t>
            </a:r>
            <a:r>
              <a:rPr lang="en-US" dirty="0" smtClean="0"/>
              <a:t> </a:t>
            </a:r>
            <a:r>
              <a:rPr lang="en-US" dirty="0" err="1"/>
              <a:t>работ</a:t>
            </a:r>
            <a:r>
              <a:rPr lang="en-US" dirty="0"/>
              <a:t> </a:t>
            </a:r>
            <a:r>
              <a:rPr lang="en-US" dirty="0" err="1"/>
              <a:t>по</a:t>
            </a:r>
            <a:r>
              <a:rPr lang="en-US" dirty="0"/>
              <a:t> </a:t>
            </a:r>
            <a:r>
              <a:rPr lang="en-US" dirty="0" err="1"/>
              <a:t>реконструкции</a:t>
            </a:r>
            <a:r>
              <a:rPr lang="en-US" dirty="0"/>
              <a:t>, </a:t>
            </a:r>
            <a:endParaRPr lang="ru-RU" dirty="0" smtClean="0"/>
          </a:p>
          <a:p>
            <a:pPr marL="0" indent="0">
              <a:buNone/>
            </a:pPr>
            <a:r>
              <a:rPr lang="ru-RU" dirty="0"/>
              <a:t> </a:t>
            </a:r>
            <a:r>
              <a:rPr lang="ru-RU" dirty="0" smtClean="0"/>
              <a:t>- </a:t>
            </a:r>
            <a:r>
              <a:rPr lang="en-US" dirty="0" err="1" smtClean="0"/>
              <a:t>заключение</a:t>
            </a:r>
            <a:r>
              <a:rPr lang="en-US" dirty="0" smtClean="0"/>
              <a:t> </a:t>
            </a:r>
            <a:r>
              <a:rPr lang="en-US" dirty="0" err="1"/>
              <a:t>договоров</a:t>
            </a:r>
            <a:r>
              <a:rPr lang="en-US" dirty="0"/>
              <a:t> с </a:t>
            </a:r>
            <a:r>
              <a:rPr lang="en-US" dirty="0" err="1"/>
              <a:t>подрядными</a:t>
            </a:r>
            <a:r>
              <a:rPr lang="en-US" dirty="0"/>
              <a:t> </a:t>
            </a:r>
            <a:r>
              <a:rPr lang="en-US" dirty="0" err="1"/>
              <a:t>строительно-монтажными</a:t>
            </a:r>
            <a:r>
              <a:rPr lang="en-US" dirty="0"/>
              <a:t> </a:t>
            </a:r>
            <a:r>
              <a:rPr lang="en-US" dirty="0" err="1"/>
              <a:t>организациями</a:t>
            </a:r>
            <a:r>
              <a:rPr lang="en-US" dirty="0"/>
              <a:t> </a:t>
            </a:r>
            <a:r>
              <a:rPr lang="en-US" dirty="0" err="1"/>
              <a:t>на</a:t>
            </a:r>
            <a:r>
              <a:rPr lang="en-US" dirty="0"/>
              <a:t> </a:t>
            </a:r>
            <a:r>
              <a:rPr lang="en-US" dirty="0" err="1"/>
              <a:t>осуществление</a:t>
            </a:r>
            <a:r>
              <a:rPr lang="en-US" dirty="0"/>
              <a:t> </a:t>
            </a:r>
            <a:r>
              <a:rPr lang="en-US" dirty="0" err="1"/>
              <a:t>строительно-монтажных</a:t>
            </a:r>
            <a:r>
              <a:rPr lang="en-US" dirty="0"/>
              <a:t>, </a:t>
            </a:r>
            <a:endParaRPr lang="ru-RU" dirty="0" smtClean="0"/>
          </a:p>
          <a:p>
            <a:pPr marL="0" indent="0">
              <a:buNone/>
            </a:pPr>
            <a:r>
              <a:rPr lang="ru-RU" dirty="0"/>
              <a:t> </a:t>
            </a:r>
            <a:r>
              <a:rPr lang="ru-RU" dirty="0" smtClean="0"/>
              <a:t>- </a:t>
            </a:r>
            <a:r>
              <a:rPr lang="en-US" dirty="0" err="1" smtClean="0"/>
              <a:t>пусконаладочных</a:t>
            </a:r>
            <a:r>
              <a:rPr lang="en-US" dirty="0" smtClean="0"/>
              <a:t> </a:t>
            </a:r>
            <a:r>
              <a:rPr lang="en-US" dirty="0" err="1"/>
              <a:t>работ</a:t>
            </a:r>
            <a:r>
              <a:rPr lang="en-US" dirty="0"/>
              <a:t> и </a:t>
            </a:r>
            <a:r>
              <a:rPr lang="en-US" dirty="0" err="1"/>
              <a:t>т.д</a:t>
            </a:r>
            <a:r>
              <a:rPr lang="en-US" dirty="0" smtClean="0"/>
              <a:t>.</a:t>
            </a:r>
            <a:endParaRPr lang="ru-RU" dirty="0" smtClean="0"/>
          </a:p>
          <a:p>
            <a:pPr marL="0" indent="0">
              <a:buNone/>
            </a:pPr>
            <a:r>
              <a:rPr lang="en-US" dirty="0" smtClean="0"/>
              <a:t> </a:t>
            </a:r>
            <a:r>
              <a:rPr lang="en-US" dirty="0" err="1"/>
              <a:t>Эти</a:t>
            </a:r>
            <a:r>
              <a:rPr lang="en-US" dirty="0"/>
              <a:t> </a:t>
            </a:r>
            <a:r>
              <a:rPr lang="en-US" dirty="0" err="1"/>
              <a:t>функции</a:t>
            </a:r>
            <a:r>
              <a:rPr lang="en-US" dirty="0"/>
              <a:t> </a:t>
            </a:r>
            <a:r>
              <a:rPr lang="en-US" dirty="0" err="1"/>
              <a:t>инвесторы</a:t>
            </a:r>
            <a:r>
              <a:rPr lang="en-US" dirty="0"/>
              <a:t> </a:t>
            </a:r>
            <a:r>
              <a:rPr lang="en-US" dirty="0" err="1"/>
              <a:t>могут</a:t>
            </a:r>
            <a:r>
              <a:rPr lang="en-US" dirty="0"/>
              <a:t> </a:t>
            </a:r>
            <a:r>
              <a:rPr lang="en-US" dirty="0" err="1"/>
              <a:t>осуществить</a:t>
            </a:r>
            <a:r>
              <a:rPr lang="en-US" dirty="0"/>
              <a:t> </a:t>
            </a:r>
            <a:r>
              <a:rPr lang="en-US" dirty="0" err="1"/>
              <a:t>сами</a:t>
            </a:r>
            <a:r>
              <a:rPr lang="en-US" dirty="0"/>
              <a:t> </a:t>
            </a:r>
            <a:r>
              <a:rPr lang="en-US" dirty="0" err="1"/>
              <a:t>через</a:t>
            </a:r>
            <a:r>
              <a:rPr lang="en-US" dirty="0"/>
              <a:t> </a:t>
            </a:r>
            <a:r>
              <a:rPr lang="en-US" dirty="0" err="1"/>
              <a:t>свои</a:t>
            </a:r>
            <a:r>
              <a:rPr lang="en-US" dirty="0"/>
              <a:t> </a:t>
            </a:r>
            <a:r>
              <a:rPr lang="en-US" dirty="0" err="1"/>
              <a:t>соответствующие</a:t>
            </a:r>
            <a:r>
              <a:rPr lang="en-US" dirty="0"/>
              <a:t> </a:t>
            </a:r>
            <a:r>
              <a:rPr lang="en-US" dirty="0" err="1"/>
              <a:t>службы</a:t>
            </a:r>
            <a:r>
              <a:rPr lang="en-US" dirty="0"/>
              <a:t>, </a:t>
            </a:r>
            <a:r>
              <a:rPr lang="en-US" dirty="0" err="1"/>
              <a:t>либо</a:t>
            </a:r>
            <a:r>
              <a:rPr lang="en-US" dirty="0"/>
              <a:t> </a:t>
            </a:r>
            <a:r>
              <a:rPr lang="en-US" dirty="0" err="1"/>
              <a:t>уполномочивают</a:t>
            </a:r>
            <a:r>
              <a:rPr lang="en-US" dirty="0"/>
              <a:t> </a:t>
            </a:r>
            <a:r>
              <a:rPr lang="en-US" dirty="0" err="1"/>
              <a:t>на</a:t>
            </a:r>
            <a:r>
              <a:rPr lang="en-US" dirty="0"/>
              <a:t> </a:t>
            </a:r>
            <a:r>
              <a:rPr lang="en-US" dirty="0" err="1"/>
              <a:t>это</a:t>
            </a:r>
            <a:r>
              <a:rPr lang="en-US" dirty="0"/>
              <a:t> </a:t>
            </a:r>
            <a:r>
              <a:rPr lang="en-US" dirty="0" err="1"/>
              <a:t>заказчика</a:t>
            </a:r>
            <a:r>
              <a:rPr lang="en-US" dirty="0"/>
              <a:t>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20229898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665027" y="796120"/>
            <a:ext cx="9880979" cy="5713862"/>
          </a:xfrm>
        </p:spPr>
        <p:txBody>
          <a:bodyPr>
            <a:normAutofit fontScale="92500" lnSpcReduction="10000"/>
          </a:bodyPr>
          <a:lstStyle/>
          <a:p>
            <a:r>
              <a:rPr lang="en-US" i="1" dirty="0" err="1">
                <a:solidFill>
                  <a:schemeClr val="accent1">
                    <a:lumMod val="75000"/>
                  </a:schemeClr>
                </a:solidFill>
              </a:rPr>
              <a:t>Исполнителями</a:t>
            </a:r>
            <a:r>
              <a:rPr lang="en-US" dirty="0"/>
              <a:t> </a:t>
            </a:r>
            <a:r>
              <a:rPr lang="en-US" dirty="0" err="1"/>
              <a:t>работ</a:t>
            </a:r>
            <a:r>
              <a:rPr lang="en-US" dirty="0"/>
              <a:t> (</a:t>
            </a:r>
            <a:r>
              <a:rPr lang="en-US" dirty="0" err="1"/>
              <a:t>подрядчиками</a:t>
            </a:r>
            <a:r>
              <a:rPr lang="en-US" dirty="0"/>
              <a:t>) </a:t>
            </a:r>
            <a:r>
              <a:rPr lang="en-US" dirty="0" err="1"/>
              <a:t>при</a:t>
            </a:r>
            <a:r>
              <a:rPr lang="en-US" dirty="0"/>
              <a:t> </a:t>
            </a:r>
            <a:r>
              <a:rPr lang="en-US" dirty="0" err="1"/>
              <a:t>реализации</a:t>
            </a:r>
            <a:r>
              <a:rPr lang="en-US" dirty="0"/>
              <a:t> </a:t>
            </a:r>
            <a:r>
              <a:rPr lang="en-US" dirty="0" err="1"/>
              <a:t>инвестиционных</a:t>
            </a:r>
            <a:r>
              <a:rPr lang="en-US" dirty="0"/>
              <a:t> </a:t>
            </a:r>
            <a:r>
              <a:rPr lang="en-US" dirty="0" err="1"/>
              <a:t>проектов</a:t>
            </a:r>
            <a:r>
              <a:rPr lang="en-US" dirty="0"/>
              <a:t> </a:t>
            </a:r>
            <a:r>
              <a:rPr lang="en-US" dirty="0" err="1"/>
              <a:t>являются</a:t>
            </a:r>
            <a:r>
              <a:rPr lang="en-US" dirty="0"/>
              <a:t> </a:t>
            </a:r>
            <a:r>
              <a:rPr lang="en-US" dirty="0" err="1"/>
              <a:t>строительные</a:t>
            </a:r>
            <a:r>
              <a:rPr lang="en-US" dirty="0"/>
              <a:t>, </a:t>
            </a:r>
            <a:r>
              <a:rPr lang="en-US" dirty="0" err="1"/>
              <a:t>проектно-изыскательские</a:t>
            </a:r>
            <a:r>
              <a:rPr lang="en-US" dirty="0"/>
              <a:t> и </a:t>
            </a:r>
            <a:r>
              <a:rPr lang="en-US" dirty="0" err="1"/>
              <a:t>пусконаладочные</a:t>
            </a:r>
            <a:r>
              <a:rPr lang="en-US" dirty="0"/>
              <a:t> </a:t>
            </a:r>
            <a:r>
              <a:rPr lang="en-US" dirty="0" err="1"/>
              <a:t>организации</a:t>
            </a:r>
            <a:r>
              <a:rPr lang="en-US" dirty="0"/>
              <a:t>, </a:t>
            </a:r>
            <a:r>
              <a:rPr lang="en-US" dirty="0" err="1"/>
              <a:t>производственные</a:t>
            </a:r>
            <a:r>
              <a:rPr lang="en-US" dirty="0"/>
              <a:t> </a:t>
            </a:r>
            <a:r>
              <a:rPr lang="en-US" dirty="0" err="1"/>
              <a:t>фирмы</a:t>
            </a:r>
            <a:r>
              <a:rPr lang="en-US" dirty="0"/>
              <a:t> и </a:t>
            </a:r>
            <a:r>
              <a:rPr lang="en-US" dirty="0" err="1"/>
              <a:t>т.п</a:t>
            </a:r>
            <a:r>
              <a:rPr lang="en-US" dirty="0"/>
              <a:t>. </a:t>
            </a:r>
            <a:endParaRPr lang="ru-RU" dirty="0" smtClean="0"/>
          </a:p>
          <a:p>
            <a:r>
              <a:rPr lang="en-US" i="1" dirty="0" err="1">
                <a:solidFill>
                  <a:schemeClr val="accent1">
                    <a:lumMod val="75000"/>
                  </a:schemeClr>
                </a:solidFill>
              </a:rPr>
              <a:t>Пользователи</a:t>
            </a:r>
            <a:r>
              <a:rPr lang="en-US" dirty="0"/>
              <a:t> </a:t>
            </a:r>
            <a:r>
              <a:rPr lang="en-US" dirty="0" err="1"/>
              <a:t>объектов</a:t>
            </a:r>
            <a:r>
              <a:rPr lang="en-US" dirty="0"/>
              <a:t> </a:t>
            </a:r>
            <a:r>
              <a:rPr lang="en-US" dirty="0" err="1"/>
              <a:t>капитальных</a:t>
            </a:r>
            <a:r>
              <a:rPr lang="en-US" dirty="0"/>
              <a:t> </a:t>
            </a:r>
            <a:r>
              <a:rPr lang="en-US" dirty="0" err="1"/>
              <a:t>вложений</a:t>
            </a:r>
            <a:r>
              <a:rPr lang="en-US" dirty="0"/>
              <a:t> - </a:t>
            </a:r>
            <a:r>
              <a:rPr lang="en-US" dirty="0" err="1"/>
              <a:t>физические</a:t>
            </a:r>
            <a:r>
              <a:rPr lang="en-US" dirty="0"/>
              <a:t> и </a:t>
            </a:r>
            <a:r>
              <a:rPr lang="en-US" dirty="0" err="1"/>
              <a:t>юридические</a:t>
            </a:r>
            <a:r>
              <a:rPr lang="en-US" dirty="0"/>
              <a:t> </a:t>
            </a:r>
            <a:r>
              <a:rPr lang="en-US" dirty="0" err="1"/>
              <a:t>лица</a:t>
            </a:r>
            <a:r>
              <a:rPr lang="en-US" dirty="0"/>
              <a:t>, в </a:t>
            </a:r>
            <a:r>
              <a:rPr lang="en-US" dirty="0" err="1"/>
              <a:t>том</a:t>
            </a:r>
            <a:r>
              <a:rPr lang="en-US" dirty="0"/>
              <a:t> </a:t>
            </a:r>
            <a:r>
              <a:rPr lang="en-US" dirty="0" err="1"/>
              <a:t>числе</a:t>
            </a:r>
            <a:r>
              <a:rPr lang="en-US" dirty="0"/>
              <a:t> и </a:t>
            </a:r>
            <a:r>
              <a:rPr lang="en-US" dirty="0" err="1"/>
              <a:t>иностранные</a:t>
            </a:r>
            <a:r>
              <a:rPr lang="en-US" dirty="0"/>
              <a:t>, а </a:t>
            </a:r>
            <a:r>
              <a:rPr lang="en-US" dirty="0" err="1"/>
              <a:t>также</a:t>
            </a:r>
            <a:r>
              <a:rPr lang="en-US" dirty="0"/>
              <a:t> </a:t>
            </a:r>
            <a:r>
              <a:rPr lang="en-US" dirty="0" err="1"/>
              <a:t>государственные</a:t>
            </a:r>
            <a:r>
              <a:rPr lang="en-US" dirty="0"/>
              <a:t> </a:t>
            </a:r>
            <a:r>
              <a:rPr lang="en-US" dirty="0" err="1"/>
              <a:t>органы</a:t>
            </a:r>
            <a:r>
              <a:rPr lang="en-US" dirty="0"/>
              <a:t> </a:t>
            </a:r>
            <a:r>
              <a:rPr lang="en-US" dirty="0" err="1"/>
              <a:t>федерального</a:t>
            </a:r>
            <a:r>
              <a:rPr lang="en-US" dirty="0"/>
              <a:t> и </a:t>
            </a:r>
            <a:r>
              <a:rPr lang="en-US" dirty="0" err="1"/>
              <a:t>регионального</a:t>
            </a:r>
            <a:r>
              <a:rPr lang="en-US" dirty="0"/>
              <a:t> </a:t>
            </a:r>
            <a:r>
              <a:rPr lang="en-US" dirty="0" err="1"/>
              <a:t>уровней</a:t>
            </a:r>
            <a:r>
              <a:rPr lang="en-US" dirty="0"/>
              <a:t>, </a:t>
            </a:r>
            <a:r>
              <a:rPr lang="en-US" dirty="0" err="1"/>
              <a:t>органы</a:t>
            </a:r>
            <a:r>
              <a:rPr lang="en-US" dirty="0"/>
              <a:t> </a:t>
            </a:r>
            <a:r>
              <a:rPr lang="en-US" dirty="0" err="1"/>
              <a:t>местного</a:t>
            </a:r>
            <a:r>
              <a:rPr lang="en-US" dirty="0"/>
              <a:t> </a:t>
            </a:r>
            <a:r>
              <a:rPr lang="en-US" dirty="0" err="1"/>
              <a:t>самоуправления</a:t>
            </a:r>
            <a:r>
              <a:rPr lang="en-US" dirty="0"/>
              <a:t>, </a:t>
            </a:r>
            <a:r>
              <a:rPr lang="en-US" dirty="0" err="1"/>
              <a:t>международные</a:t>
            </a:r>
            <a:r>
              <a:rPr lang="en-US" dirty="0"/>
              <a:t> </a:t>
            </a:r>
            <a:r>
              <a:rPr lang="en-US" dirty="0" err="1"/>
              <a:t>объединения</a:t>
            </a:r>
            <a:r>
              <a:rPr lang="en-US" dirty="0"/>
              <a:t> и </a:t>
            </a:r>
            <a:r>
              <a:rPr lang="en-US" dirty="0" err="1"/>
              <a:t>организации</a:t>
            </a:r>
            <a:r>
              <a:rPr lang="en-US" dirty="0"/>
              <a:t>, </a:t>
            </a:r>
            <a:r>
              <a:rPr lang="en-US" dirty="0" err="1"/>
              <a:t>для</a:t>
            </a:r>
            <a:r>
              <a:rPr lang="en-US" dirty="0"/>
              <a:t> </a:t>
            </a:r>
            <a:r>
              <a:rPr lang="en-US" dirty="0" err="1"/>
              <a:t>которых</a:t>
            </a:r>
            <a:r>
              <a:rPr lang="en-US" dirty="0"/>
              <a:t> </a:t>
            </a:r>
            <a:r>
              <a:rPr lang="en-US" dirty="0" err="1"/>
              <a:t>создаются</a:t>
            </a:r>
            <a:r>
              <a:rPr lang="en-US" dirty="0"/>
              <a:t> </a:t>
            </a:r>
            <a:r>
              <a:rPr lang="en-US" dirty="0" err="1"/>
              <a:t>объекты</a:t>
            </a:r>
            <a:r>
              <a:rPr lang="en-US" dirty="0"/>
              <a:t> </a:t>
            </a:r>
            <a:r>
              <a:rPr lang="en-US" dirty="0" err="1"/>
              <a:t>инвестиций</a:t>
            </a:r>
            <a:r>
              <a:rPr lang="en-US" dirty="0" smtClean="0"/>
              <a:t>.</a:t>
            </a:r>
            <a:endParaRPr lang="ru-RU" dirty="0" smtClean="0"/>
          </a:p>
          <a:p>
            <a:r>
              <a:rPr lang="en-US" dirty="0" err="1"/>
              <a:t>Важными</a:t>
            </a:r>
            <a:r>
              <a:rPr lang="en-US" dirty="0"/>
              <a:t> </a:t>
            </a:r>
            <a:r>
              <a:rPr lang="en-US" dirty="0" err="1"/>
              <a:t>участниками</a:t>
            </a:r>
            <a:r>
              <a:rPr lang="en-US" dirty="0"/>
              <a:t> </a:t>
            </a:r>
            <a:r>
              <a:rPr lang="en-US" dirty="0" err="1"/>
              <a:t>инвестиционной</a:t>
            </a:r>
            <a:r>
              <a:rPr lang="en-US" dirty="0"/>
              <a:t> </a:t>
            </a:r>
            <a:r>
              <a:rPr lang="en-US" dirty="0" err="1"/>
              <a:t>деятельности</a:t>
            </a:r>
            <a:r>
              <a:rPr lang="en-US" dirty="0"/>
              <a:t> </a:t>
            </a:r>
            <a:r>
              <a:rPr lang="en-US" dirty="0" err="1"/>
              <a:t>являются</a:t>
            </a:r>
            <a:r>
              <a:rPr lang="en-US" dirty="0"/>
              <a:t> </a:t>
            </a:r>
            <a:r>
              <a:rPr lang="en-US" i="1" dirty="0" err="1">
                <a:solidFill>
                  <a:schemeClr val="accent1">
                    <a:lumMod val="75000"/>
                  </a:schemeClr>
                </a:solidFill>
              </a:rPr>
              <a:t>поставщики</a:t>
            </a:r>
            <a:r>
              <a:rPr lang="en-US" dirty="0"/>
              <a:t>, </a:t>
            </a:r>
            <a:r>
              <a:rPr lang="en-US" dirty="0" err="1"/>
              <a:t>поскольку</a:t>
            </a:r>
            <a:r>
              <a:rPr lang="en-US" dirty="0"/>
              <a:t> </a:t>
            </a:r>
            <a:r>
              <a:rPr lang="en-US" dirty="0" err="1"/>
              <a:t>осуществление</a:t>
            </a:r>
            <a:r>
              <a:rPr lang="en-US" dirty="0"/>
              <a:t> </a:t>
            </a:r>
            <a:r>
              <a:rPr lang="en-US" dirty="0" err="1"/>
              <a:t>производственных</a:t>
            </a:r>
            <a:r>
              <a:rPr lang="en-US" dirty="0"/>
              <a:t> </a:t>
            </a:r>
            <a:r>
              <a:rPr lang="en-US" dirty="0" err="1"/>
              <a:t>инвестиционных</a:t>
            </a:r>
            <a:r>
              <a:rPr lang="en-US" dirty="0"/>
              <a:t> </a:t>
            </a:r>
            <a:r>
              <a:rPr lang="en-US" dirty="0" err="1"/>
              <a:t>проектов</a:t>
            </a:r>
            <a:r>
              <a:rPr lang="en-US" dirty="0"/>
              <a:t> </a:t>
            </a:r>
            <a:r>
              <a:rPr lang="en-US" dirty="0" err="1"/>
              <a:t>связано</a:t>
            </a:r>
            <a:r>
              <a:rPr lang="en-US" dirty="0"/>
              <a:t> с </a:t>
            </a:r>
            <a:r>
              <a:rPr lang="en-US" dirty="0" err="1"/>
              <a:t>использованием</a:t>
            </a:r>
            <a:r>
              <a:rPr lang="en-US" dirty="0"/>
              <a:t> </a:t>
            </a:r>
            <a:r>
              <a:rPr lang="en-US" dirty="0" err="1"/>
              <a:t>строительных</a:t>
            </a:r>
            <a:r>
              <a:rPr lang="en-US" dirty="0"/>
              <a:t> </a:t>
            </a:r>
            <a:r>
              <a:rPr lang="en-US" dirty="0" err="1"/>
              <a:t>материалов</a:t>
            </a:r>
            <a:r>
              <a:rPr lang="en-US" dirty="0"/>
              <a:t>, </a:t>
            </a:r>
            <a:r>
              <a:rPr lang="en-US" dirty="0" err="1"/>
              <a:t>конструкций</a:t>
            </a:r>
            <a:r>
              <a:rPr lang="en-US" dirty="0"/>
              <a:t>, </a:t>
            </a:r>
            <a:r>
              <a:rPr lang="en-US" dirty="0" err="1"/>
              <a:t>технологического</a:t>
            </a:r>
            <a:r>
              <a:rPr lang="en-US" dirty="0"/>
              <a:t> </a:t>
            </a:r>
            <a:r>
              <a:rPr lang="en-US" dirty="0" err="1"/>
              <a:t>оборудования</a:t>
            </a:r>
            <a:r>
              <a:rPr lang="en-US" dirty="0"/>
              <a:t>, </a:t>
            </a:r>
            <a:r>
              <a:rPr lang="en-US" dirty="0" err="1"/>
              <a:t>строительных</a:t>
            </a:r>
            <a:r>
              <a:rPr lang="en-US" dirty="0"/>
              <a:t> </a:t>
            </a:r>
            <a:r>
              <a:rPr lang="en-US" dirty="0" err="1"/>
              <a:t>машин</a:t>
            </a:r>
            <a:r>
              <a:rPr lang="en-US" dirty="0"/>
              <a:t> и </a:t>
            </a:r>
            <a:r>
              <a:rPr lang="en-US" dirty="0" err="1"/>
              <a:t>механизмов</a:t>
            </a:r>
            <a:r>
              <a:rPr lang="en-US" dirty="0"/>
              <a:t>, </a:t>
            </a:r>
            <a:r>
              <a:rPr lang="en-US" dirty="0" err="1"/>
              <a:t>транспортных</a:t>
            </a:r>
            <a:r>
              <a:rPr lang="en-US" dirty="0"/>
              <a:t> </a:t>
            </a:r>
            <a:r>
              <a:rPr lang="en-US" dirty="0" err="1" smtClean="0"/>
              <a:t>средств</a:t>
            </a:r>
            <a:r>
              <a:rPr lang="ru-RU" dirty="0" smtClean="0"/>
              <a:t>.</a:t>
            </a:r>
          </a:p>
          <a:p>
            <a:r>
              <a:rPr lang="ru-RU" i="1" dirty="0" smtClean="0">
                <a:solidFill>
                  <a:schemeClr val="accent1">
                    <a:lumMod val="75000"/>
                  </a:schemeClr>
                </a:solidFill>
              </a:rPr>
              <a:t>С</a:t>
            </a:r>
            <a:r>
              <a:rPr lang="en-US" i="1" dirty="0" err="1" smtClean="0">
                <a:solidFill>
                  <a:schemeClr val="accent1">
                    <a:lumMod val="75000"/>
                  </a:schemeClr>
                </a:solidFill>
              </a:rPr>
              <a:t>убъект</a:t>
            </a:r>
            <a:r>
              <a:rPr lang="ru-RU" i="1" dirty="0" smtClean="0">
                <a:solidFill>
                  <a:schemeClr val="accent1">
                    <a:lumMod val="75000"/>
                  </a:schemeClr>
                </a:solidFill>
              </a:rPr>
              <a:t>ы</a:t>
            </a:r>
            <a:r>
              <a:rPr lang="en-US" i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dirty="0" err="1"/>
              <a:t>инвестиционной</a:t>
            </a:r>
            <a:r>
              <a:rPr lang="en-US" dirty="0"/>
              <a:t> </a:t>
            </a:r>
            <a:r>
              <a:rPr lang="en-US" dirty="0" err="1" smtClean="0"/>
              <a:t>деятельности</a:t>
            </a:r>
            <a:r>
              <a:rPr lang="ru-RU" dirty="0"/>
              <a:t> </a:t>
            </a:r>
            <a:r>
              <a:rPr lang="ru-RU" dirty="0" smtClean="0"/>
              <a:t>-  это</a:t>
            </a:r>
            <a:r>
              <a:rPr lang="en-US" dirty="0" smtClean="0"/>
              <a:t> </a:t>
            </a:r>
            <a:r>
              <a:rPr lang="en-US" dirty="0" err="1"/>
              <a:t>так</a:t>
            </a:r>
            <a:r>
              <a:rPr lang="en-US" dirty="0"/>
              <a:t> </a:t>
            </a:r>
            <a:r>
              <a:rPr lang="en-US" dirty="0" err="1"/>
              <a:t>называемые</a:t>
            </a:r>
            <a:r>
              <a:rPr lang="en-US" dirty="0"/>
              <a:t> </a:t>
            </a:r>
            <a:r>
              <a:rPr lang="en-US" dirty="0" err="1"/>
              <a:t>институциональные</a:t>
            </a:r>
            <a:r>
              <a:rPr lang="en-US" dirty="0"/>
              <a:t> </a:t>
            </a:r>
            <a:r>
              <a:rPr lang="en-US" dirty="0" err="1"/>
              <a:t>инвесторы</a:t>
            </a:r>
            <a:r>
              <a:rPr lang="en-US" dirty="0"/>
              <a:t>: </a:t>
            </a:r>
            <a:r>
              <a:rPr lang="en-US" dirty="0" err="1"/>
              <a:t>страховые</a:t>
            </a:r>
            <a:r>
              <a:rPr lang="en-US" dirty="0"/>
              <a:t> </a:t>
            </a:r>
            <a:r>
              <a:rPr lang="en-US" dirty="0" err="1"/>
              <a:t>компании</a:t>
            </a:r>
            <a:r>
              <a:rPr lang="en-US" dirty="0"/>
              <a:t>, </a:t>
            </a:r>
            <a:r>
              <a:rPr lang="en-US" dirty="0" err="1"/>
              <a:t>инвестиционные</a:t>
            </a:r>
            <a:r>
              <a:rPr lang="en-US" dirty="0"/>
              <a:t> </a:t>
            </a:r>
            <a:r>
              <a:rPr lang="en-US" dirty="0" err="1"/>
              <a:t>компании</a:t>
            </a:r>
            <a:r>
              <a:rPr lang="en-US" dirty="0"/>
              <a:t> и </a:t>
            </a:r>
            <a:r>
              <a:rPr lang="en-US" dirty="0" err="1"/>
              <a:t>фонды</a:t>
            </a:r>
            <a:r>
              <a:rPr lang="en-US" dirty="0"/>
              <a:t>, </a:t>
            </a:r>
            <a:r>
              <a:rPr lang="en-US" dirty="0" err="1"/>
              <a:t>негосударственные</a:t>
            </a:r>
            <a:r>
              <a:rPr lang="en-US" dirty="0"/>
              <a:t> </a:t>
            </a:r>
            <a:r>
              <a:rPr lang="en-US" dirty="0" err="1"/>
              <a:t>пенсионные</a:t>
            </a:r>
            <a:r>
              <a:rPr lang="en-US" dirty="0"/>
              <a:t> </a:t>
            </a:r>
            <a:r>
              <a:rPr lang="en-US" dirty="0" err="1"/>
              <a:t>фонды</a:t>
            </a:r>
            <a:r>
              <a:rPr lang="en-US" dirty="0"/>
              <a:t> и </a:t>
            </a:r>
            <a:r>
              <a:rPr lang="en-US" dirty="0" err="1"/>
              <a:t>др</a:t>
            </a:r>
            <a:r>
              <a:rPr lang="en-US" dirty="0"/>
              <a:t>. </a:t>
            </a:r>
            <a:r>
              <a:rPr lang="en-US" dirty="0" err="1" smtClean="0"/>
              <a:t>Субъекты</a:t>
            </a:r>
            <a:r>
              <a:rPr lang="en-US" dirty="0" smtClean="0"/>
              <a:t> </a:t>
            </a:r>
            <a:r>
              <a:rPr lang="en-US" dirty="0" err="1"/>
              <a:t>инвестиционной</a:t>
            </a:r>
            <a:r>
              <a:rPr lang="en-US" dirty="0"/>
              <a:t> </a:t>
            </a:r>
            <a:r>
              <a:rPr lang="en-US" dirty="0" err="1"/>
              <a:t>деятельности</a:t>
            </a:r>
            <a:r>
              <a:rPr lang="en-US" dirty="0"/>
              <a:t> </a:t>
            </a:r>
            <a:r>
              <a:rPr lang="en-US" dirty="0" err="1"/>
              <a:t>вправе</a:t>
            </a:r>
            <a:r>
              <a:rPr lang="en-US" dirty="0"/>
              <a:t> </a:t>
            </a:r>
            <a:r>
              <a:rPr lang="en-US" dirty="0" err="1"/>
              <a:t>совмещать</a:t>
            </a:r>
            <a:r>
              <a:rPr lang="en-US" dirty="0"/>
              <a:t> </a:t>
            </a:r>
            <a:r>
              <a:rPr lang="en-US" dirty="0" err="1"/>
              <a:t>функции</a:t>
            </a:r>
            <a:r>
              <a:rPr lang="en-US" dirty="0"/>
              <a:t> </a:t>
            </a:r>
            <a:r>
              <a:rPr lang="en-US" dirty="0" err="1"/>
              <a:t>двух</a:t>
            </a:r>
            <a:r>
              <a:rPr lang="en-US" dirty="0"/>
              <a:t> и </a:t>
            </a:r>
            <a:r>
              <a:rPr lang="en-US" dirty="0" err="1"/>
              <a:t>более</a:t>
            </a:r>
            <a:r>
              <a:rPr lang="en-US" dirty="0"/>
              <a:t> </a:t>
            </a:r>
            <a:r>
              <a:rPr lang="en-US" dirty="0" err="1"/>
              <a:t>субъектов</a:t>
            </a:r>
            <a:r>
              <a:rPr lang="en-US" dirty="0"/>
              <a:t> и, </a:t>
            </a:r>
            <a:r>
              <a:rPr lang="en-US" dirty="0" err="1"/>
              <a:t>кроме</a:t>
            </a:r>
            <a:r>
              <a:rPr lang="en-US" dirty="0"/>
              <a:t> </a:t>
            </a:r>
            <a:r>
              <a:rPr lang="en-US" dirty="0" err="1"/>
              <a:t>этого</a:t>
            </a:r>
            <a:r>
              <a:rPr lang="en-US" dirty="0"/>
              <a:t>, </a:t>
            </a:r>
            <a:r>
              <a:rPr lang="en-US" dirty="0" err="1"/>
              <a:t>владеть</a:t>
            </a:r>
            <a:r>
              <a:rPr lang="en-US" dirty="0"/>
              <a:t>, </a:t>
            </a:r>
            <a:r>
              <a:rPr lang="en-US" dirty="0" err="1"/>
              <a:t>пользоваться</a:t>
            </a:r>
            <a:r>
              <a:rPr lang="en-US" dirty="0"/>
              <a:t> и </a:t>
            </a:r>
            <a:r>
              <a:rPr lang="en-US" dirty="0" err="1"/>
              <a:t>распоряжаться</a:t>
            </a:r>
            <a:r>
              <a:rPr lang="en-US" dirty="0"/>
              <a:t> </a:t>
            </a:r>
            <a:r>
              <a:rPr lang="en-US" dirty="0" err="1"/>
              <a:t>объектами</a:t>
            </a:r>
            <a:r>
              <a:rPr lang="en-US" dirty="0"/>
              <a:t> </a:t>
            </a:r>
            <a:r>
              <a:rPr lang="en-US" dirty="0" err="1"/>
              <a:t>инвестирования</a:t>
            </a:r>
            <a:r>
              <a:rPr lang="en-US" dirty="0"/>
              <a:t> и </a:t>
            </a:r>
            <a:r>
              <a:rPr lang="en-US" dirty="0" err="1"/>
              <a:t>результатами</a:t>
            </a:r>
            <a:r>
              <a:rPr lang="en-US" dirty="0"/>
              <a:t> </a:t>
            </a:r>
            <a:r>
              <a:rPr lang="en-US" dirty="0" err="1"/>
              <a:t>реализации</a:t>
            </a:r>
            <a:r>
              <a:rPr lang="en-US" dirty="0"/>
              <a:t> </a:t>
            </a:r>
            <a:r>
              <a:rPr lang="en-US" dirty="0" err="1"/>
              <a:t>инвестиций</a:t>
            </a:r>
            <a:r>
              <a:rPr lang="en-US" dirty="0"/>
              <a:t>.</a:t>
            </a:r>
            <a:endParaRPr lang="ru-RU" dirty="0"/>
          </a:p>
          <a:p>
            <a:r>
              <a:rPr lang="en-US" dirty="0" err="1"/>
              <a:t>Субъекты</a:t>
            </a:r>
            <a:r>
              <a:rPr lang="en-US" dirty="0"/>
              <a:t> </a:t>
            </a:r>
            <a:r>
              <a:rPr lang="en-US" dirty="0" err="1"/>
              <a:t>инвестиционной</a:t>
            </a:r>
            <a:r>
              <a:rPr lang="en-US" dirty="0"/>
              <a:t> </a:t>
            </a:r>
            <a:r>
              <a:rPr lang="en-US" dirty="0" err="1"/>
              <a:t>деятельности</a:t>
            </a:r>
            <a:r>
              <a:rPr lang="en-US" dirty="0"/>
              <a:t> </a:t>
            </a:r>
            <a:r>
              <a:rPr lang="en-US" dirty="0" err="1"/>
              <a:t>обязаны</a:t>
            </a:r>
            <a:r>
              <a:rPr lang="en-US" dirty="0"/>
              <a:t> </a:t>
            </a:r>
            <a:r>
              <a:rPr lang="en-US" dirty="0" err="1"/>
              <a:t>осуществлять</a:t>
            </a:r>
            <a:r>
              <a:rPr lang="en-US" dirty="0"/>
              <a:t> </a:t>
            </a:r>
            <a:r>
              <a:rPr lang="en-US" dirty="0" err="1"/>
              <a:t>инвестиционную</a:t>
            </a:r>
            <a:r>
              <a:rPr lang="en-US" dirty="0"/>
              <a:t> </a:t>
            </a:r>
            <a:r>
              <a:rPr lang="en-US" dirty="0" err="1"/>
              <a:t>деятельность</a:t>
            </a:r>
            <a:r>
              <a:rPr lang="en-US" dirty="0"/>
              <a:t> в </a:t>
            </a:r>
            <a:r>
              <a:rPr lang="en-US" dirty="0" err="1"/>
              <a:t>соответствии</a:t>
            </a:r>
            <a:r>
              <a:rPr lang="en-US" dirty="0"/>
              <a:t> с </a:t>
            </a:r>
            <a:r>
              <a:rPr lang="en-US" dirty="0" err="1"/>
              <a:t>законодательством</a:t>
            </a:r>
            <a:r>
              <a:rPr lang="en-US" dirty="0"/>
              <a:t> РФ, </a:t>
            </a:r>
            <a:r>
              <a:rPr lang="en-US" dirty="0" err="1"/>
              <a:t>международными</a:t>
            </a:r>
            <a:r>
              <a:rPr lang="en-US" dirty="0"/>
              <a:t> </a:t>
            </a:r>
            <a:r>
              <a:rPr lang="en-US" dirty="0" err="1"/>
              <a:t>договорами</a:t>
            </a:r>
            <a:r>
              <a:rPr lang="en-US" dirty="0"/>
              <a:t> РФ и </a:t>
            </a:r>
            <a:r>
              <a:rPr lang="en-US" dirty="0" err="1"/>
              <a:t>иными</a:t>
            </a:r>
            <a:r>
              <a:rPr lang="en-US" dirty="0"/>
              <a:t> </a:t>
            </a:r>
            <a:r>
              <a:rPr lang="en-US" dirty="0" err="1"/>
              <a:t>нормативными</a:t>
            </a:r>
            <a:r>
              <a:rPr lang="en-US" dirty="0"/>
              <a:t> </a:t>
            </a:r>
            <a:r>
              <a:rPr lang="en-US" dirty="0" err="1"/>
              <a:t>актами</a:t>
            </a:r>
            <a:r>
              <a:rPr lang="en-US" dirty="0" smtClean="0"/>
              <a:t>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22490141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65027" y="705997"/>
            <a:ext cx="9839585" cy="508654"/>
          </a:xfrm>
        </p:spPr>
        <p:txBody>
          <a:bodyPr>
            <a:noAutofit/>
          </a:bodyPr>
          <a:lstStyle/>
          <a:p>
            <a:r>
              <a:rPr lang="ru-RU" sz="2400" dirty="0" smtClean="0">
                <a:solidFill>
                  <a:schemeClr val="accent1">
                    <a:lumMod val="75000"/>
                  </a:schemeClr>
                </a:solidFill>
              </a:rPr>
              <a:t>ТЕМА: </a:t>
            </a:r>
            <a:r>
              <a:rPr lang="ru-RU" sz="2400" dirty="0">
                <a:solidFill>
                  <a:schemeClr val="accent1">
                    <a:lumMod val="75000"/>
                  </a:schemeClr>
                </a:solidFill>
              </a:rPr>
              <a:t>Факторы, влияющие на инвестиционную деятельность.</a:t>
            </a:r>
            <a:r>
              <a:rPr lang="ru-RU" sz="2400" b="1" dirty="0"/>
              <a:t/>
            </a:r>
            <a:br>
              <a:rPr lang="ru-RU" sz="2400" b="1" dirty="0"/>
            </a:b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665027" y="1214651"/>
            <a:ext cx="9839585" cy="5445456"/>
          </a:xfrm>
        </p:spPr>
        <p:txBody>
          <a:bodyPr>
            <a:normAutofit lnSpcReduction="10000"/>
          </a:bodyPr>
          <a:lstStyle/>
          <a:p>
            <a:r>
              <a:rPr lang="en-US" dirty="0" err="1" smtClean="0"/>
              <a:t>Среди</a:t>
            </a:r>
            <a:r>
              <a:rPr lang="en-US" dirty="0" smtClean="0"/>
              <a:t> </a:t>
            </a:r>
            <a:r>
              <a:rPr lang="en-US" dirty="0" err="1"/>
              <a:t>множества</a:t>
            </a:r>
            <a:r>
              <a:rPr lang="en-US" dirty="0"/>
              <a:t> </a:t>
            </a:r>
            <a:r>
              <a:rPr lang="en-US" dirty="0" err="1"/>
              <a:t>факторов</a:t>
            </a:r>
            <a:r>
              <a:rPr lang="en-US" dirty="0"/>
              <a:t>, </a:t>
            </a:r>
            <a:r>
              <a:rPr lang="en-US" dirty="0" err="1"/>
              <a:t>определяющих</a:t>
            </a:r>
            <a:r>
              <a:rPr lang="en-US" dirty="0"/>
              <a:t> </a:t>
            </a:r>
            <a:r>
              <a:rPr lang="en-US" dirty="0" err="1"/>
              <a:t>инвестиционную</a:t>
            </a:r>
            <a:r>
              <a:rPr lang="en-US" dirty="0"/>
              <a:t> </a:t>
            </a:r>
            <a:r>
              <a:rPr lang="en-US" dirty="0" err="1"/>
              <a:t>деятельность</a:t>
            </a:r>
            <a:r>
              <a:rPr lang="en-US" dirty="0"/>
              <a:t> в РФ, </a:t>
            </a:r>
            <a:r>
              <a:rPr lang="en-US" dirty="0" err="1"/>
              <a:t>можно</a:t>
            </a:r>
            <a:r>
              <a:rPr lang="en-US" dirty="0"/>
              <a:t> </a:t>
            </a:r>
            <a:r>
              <a:rPr lang="en-US" dirty="0" err="1"/>
              <a:t>выделить</a:t>
            </a:r>
            <a:r>
              <a:rPr lang="en-US" dirty="0"/>
              <a:t> </a:t>
            </a:r>
            <a:r>
              <a:rPr lang="en-US" dirty="0" err="1"/>
              <a:t>следующие</a:t>
            </a:r>
            <a:r>
              <a:rPr lang="en-US" dirty="0"/>
              <a:t>:</a:t>
            </a:r>
            <a:endParaRPr lang="ru-RU" dirty="0"/>
          </a:p>
          <a:p>
            <a:pPr marL="0" indent="0">
              <a:buNone/>
            </a:pPr>
            <a:r>
              <a:rPr lang="ru-RU" dirty="0" smtClean="0"/>
              <a:t>     </a:t>
            </a:r>
            <a:r>
              <a:rPr lang="en-US" dirty="0" smtClean="0"/>
              <a:t>- </a:t>
            </a:r>
            <a:r>
              <a:rPr lang="en-US" dirty="0" err="1"/>
              <a:t>финансово-экономические</a:t>
            </a:r>
            <a:r>
              <a:rPr lang="en-US" dirty="0"/>
              <a:t>;</a:t>
            </a:r>
            <a:endParaRPr lang="ru-RU" dirty="0"/>
          </a:p>
          <a:p>
            <a:pPr marL="0" indent="0">
              <a:buNone/>
            </a:pPr>
            <a:r>
              <a:rPr lang="ru-RU" dirty="0" smtClean="0"/>
              <a:t>     </a:t>
            </a:r>
            <a:r>
              <a:rPr lang="en-US" dirty="0" smtClean="0"/>
              <a:t>- </a:t>
            </a:r>
            <a:r>
              <a:rPr lang="en-US" dirty="0" err="1"/>
              <a:t>социально-политические</a:t>
            </a:r>
            <a:r>
              <a:rPr lang="en-US" dirty="0"/>
              <a:t>;</a:t>
            </a:r>
            <a:endParaRPr lang="ru-RU" dirty="0"/>
          </a:p>
          <a:p>
            <a:pPr marL="0" indent="0">
              <a:buNone/>
            </a:pPr>
            <a:r>
              <a:rPr lang="ru-RU" dirty="0" smtClean="0"/>
              <a:t>     </a:t>
            </a:r>
            <a:r>
              <a:rPr lang="en-US" dirty="0" smtClean="0"/>
              <a:t>- </a:t>
            </a:r>
            <a:r>
              <a:rPr lang="en-US" dirty="0" err="1"/>
              <a:t>научно-технические</a:t>
            </a:r>
            <a:r>
              <a:rPr lang="en-US" dirty="0"/>
              <a:t>;</a:t>
            </a:r>
            <a:endParaRPr lang="ru-RU" dirty="0"/>
          </a:p>
          <a:p>
            <a:pPr marL="0" indent="0">
              <a:buNone/>
            </a:pPr>
            <a:r>
              <a:rPr lang="ru-RU" dirty="0" smtClean="0"/>
              <a:t>     </a:t>
            </a:r>
            <a:r>
              <a:rPr lang="en-US" dirty="0" smtClean="0"/>
              <a:t>- </a:t>
            </a:r>
            <a:r>
              <a:rPr lang="en-US" dirty="0" err="1"/>
              <a:t>демографические</a:t>
            </a:r>
            <a:r>
              <a:rPr lang="en-US" dirty="0"/>
              <a:t>;</a:t>
            </a:r>
            <a:endParaRPr lang="ru-RU" dirty="0"/>
          </a:p>
          <a:p>
            <a:pPr marL="0" indent="0">
              <a:buNone/>
            </a:pPr>
            <a:r>
              <a:rPr lang="ru-RU" dirty="0" smtClean="0"/>
              <a:t>     </a:t>
            </a:r>
            <a:r>
              <a:rPr lang="en-US" dirty="0" smtClean="0"/>
              <a:t>- </a:t>
            </a:r>
            <a:r>
              <a:rPr lang="en-US" dirty="0" err="1"/>
              <a:t>правовые</a:t>
            </a:r>
            <a:r>
              <a:rPr lang="en-US" dirty="0"/>
              <a:t> </a:t>
            </a:r>
            <a:r>
              <a:rPr lang="en-US" dirty="0" err="1"/>
              <a:t>факторы</a:t>
            </a:r>
            <a:r>
              <a:rPr lang="en-US" dirty="0" smtClean="0"/>
              <a:t>.</a:t>
            </a:r>
            <a:endParaRPr lang="ru-RU" dirty="0" smtClean="0"/>
          </a:p>
          <a:p>
            <a:r>
              <a:rPr lang="en-US" dirty="0"/>
              <a:t>К </a:t>
            </a:r>
            <a:r>
              <a:rPr lang="en-US" dirty="0" err="1"/>
              <a:t>факторам</a:t>
            </a:r>
            <a:r>
              <a:rPr lang="en-US" dirty="0"/>
              <a:t>, </a:t>
            </a:r>
            <a:r>
              <a:rPr lang="en-US" dirty="0" err="1"/>
              <a:t>положительно</a:t>
            </a:r>
            <a:r>
              <a:rPr lang="en-US" dirty="0"/>
              <a:t> </a:t>
            </a:r>
            <a:r>
              <a:rPr lang="en-US" dirty="0" err="1"/>
              <a:t>влияющим</a:t>
            </a:r>
            <a:r>
              <a:rPr lang="en-US" dirty="0"/>
              <a:t> </a:t>
            </a:r>
            <a:r>
              <a:rPr lang="en-US" dirty="0" err="1"/>
              <a:t>на</a:t>
            </a:r>
            <a:r>
              <a:rPr lang="en-US" dirty="0"/>
              <a:t> </a:t>
            </a:r>
            <a:r>
              <a:rPr lang="en-US" dirty="0" err="1"/>
              <a:t>инвестиционный</a:t>
            </a:r>
            <a:r>
              <a:rPr lang="en-US" dirty="0"/>
              <a:t> </a:t>
            </a:r>
            <a:r>
              <a:rPr lang="en-US" dirty="0" err="1"/>
              <a:t>процесс</a:t>
            </a:r>
            <a:r>
              <a:rPr lang="en-US" dirty="0"/>
              <a:t>, </a:t>
            </a:r>
            <a:r>
              <a:rPr lang="en-US" dirty="0" err="1"/>
              <a:t>можно</a:t>
            </a:r>
            <a:r>
              <a:rPr lang="en-US" dirty="0"/>
              <a:t> </a:t>
            </a:r>
            <a:r>
              <a:rPr lang="en-US" dirty="0" err="1" smtClean="0"/>
              <a:t>отнести</a:t>
            </a:r>
            <a:r>
              <a:rPr lang="ru-RU" dirty="0"/>
              <a:t> </a:t>
            </a:r>
            <a:r>
              <a:rPr lang="ru-RU" dirty="0" smtClean="0"/>
              <a:t>:</a:t>
            </a:r>
            <a:r>
              <a:rPr lang="en-US" dirty="0" smtClean="0"/>
              <a:t> </a:t>
            </a:r>
            <a:r>
              <a:rPr lang="en-US" dirty="0" err="1"/>
              <a:t>укрепление</a:t>
            </a:r>
            <a:r>
              <a:rPr lang="en-US" dirty="0"/>
              <a:t> </a:t>
            </a:r>
            <a:r>
              <a:rPr lang="en-US" dirty="0" err="1"/>
              <a:t>отечественной</a:t>
            </a:r>
            <a:r>
              <a:rPr lang="en-US" dirty="0"/>
              <a:t> </a:t>
            </a:r>
            <a:r>
              <a:rPr lang="en-US" dirty="0" err="1"/>
              <a:t>валюты</a:t>
            </a:r>
            <a:r>
              <a:rPr lang="en-US" dirty="0"/>
              <a:t>, </a:t>
            </a:r>
            <a:r>
              <a:rPr lang="en-US" dirty="0" err="1"/>
              <a:t>совершенствование</a:t>
            </a:r>
            <a:r>
              <a:rPr lang="en-US" dirty="0"/>
              <a:t> </a:t>
            </a:r>
            <a:r>
              <a:rPr lang="en-US" dirty="0" err="1"/>
              <a:t>банковской</a:t>
            </a:r>
            <a:r>
              <a:rPr lang="en-US" dirty="0"/>
              <a:t> </a:t>
            </a:r>
            <a:r>
              <a:rPr lang="en-US" dirty="0" err="1"/>
              <a:t>системы</a:t>
            </a:r>
            <a:r>
              <a:rPr lang="en-US" dirty="0"/>
              <a:t>, </a:t>
            </a:r>
            <a:r>
              <a:rPr lang="en-US" dirty="0" err="1"/>
              <a:t>рост</a:t>
            </a:r>
            <a:r>
              <a:rPr lang="en-US" dirty="0"/>
              <a:t> </a:t>
            </a:r>
            <a:r>
              <a:rPr lang="en-US" dirty="0" err="1"/>
              <a:t>доходов</a:t>
            </a:r>
            <a:r>
              <a:rPr lang="en-US" dirty="0"/>
              <a:t> </a:t>
            </a:r>
            <a:r>
              <a:rPr lang="en-US" dirty="0" err="1"/>
              <a:t>населения</a:t>
            </a:r>
            <a:r>
              <a:rPr lang="en-US" dirty="0"/>
              <a:t>, </a:t>
            </a:r>
            <a:r>
              <a:rPr lang="en-US" dirty="0" err="1"/>
              <a:t>развитие</a:t>
            </a:r>
            <a:r>
              <a:rPr lang="en-US" dirty="0"/>
              <a:t> </a:t>
            </a:r>
            <a:r>
              <a:rPr lang="en-US" dirty="0" err="1"/>
              <a:t>информационных</a:t>
            </a:r>
            <a:r>
              <a:rPr lang="en-US" dirty="0"/>
              <a:t> </a:t>
            </a:r>
            <a:r>
              <a:rPr lang="en-US" dirty="0" err="1"/>
              <a:t>технологий</a:t>
            </a:r>
            <a:r>
              <a:rPr lang="en-US" dirty="0"/>
              <a:t> (</a:t>
            </a:r>
            <a:r>
              <a:rPr lang="en-US" dirty="0" err="1"/>
              <a:t>создание</a:t>
            </a:r>
            <a:r>
              <a:rPr lang="en-US" dirty="0"/>
              <a:t> </a:t>
            </a:r>
            <a:r>
              <a:rPr lang="en-US" dirty="0" err="1"/>
              <a:t>системы</a:t>
            </a:r>
            <a:r>
              <a:rPr lang="en-US" dirty="0"/>
              <a:t> </a:t>
            </a:r>
            <a:r>
              <a:rPr lang="en-US" dirty="0" err="1"/>
              <a:t>телекоммуникаций</a:t>
            </a:r>
            <a:r>
              <a:rPr lang="en-US" dirty="0"/>
              <a:t>, </a:t>
            </a:r>
            <a:r>
              <a:rPr lang="en-US" dirty="0" err="1"/>
              <a:t>электронной</a:t>
            </a:r>
            <a:r>
              <a:rPr lang="en-US" dirty="0"/>
              <a:t> </a:t>
            </a:r>
            <a:r>
              <a:rPr lang="en-US" dirty="0" err="1"/>
              <a:t>почты</a:t>
            </a:r>
            <a:r>
              <a:rPr lang="en-US" dirty="0"/>
              <a:t>, </a:t>
            </a:r>
            <a:r>
              <a:rPr lang="en-US" dirty="0" err="1"/>
              <a:t>спутниковой</a:t>
            </a:r>
            <a:r>
              <a:rPr lang="en-US" dirty="0"/>
              <a:t>, </a:t>
            </a:r>
            <a:r>
              <a:rPr lang="en-US" dirty="0" err="1"/>
              <a:t>оптико-волоконной</a:t>
            </a:r>
            <a:r>
              <a:rPr lang="en-US" dirty="0"/>
              <a:t> </a:t>
            </a:r>
            <a:r>
              <a:rPr lang="en-US" dirty="0" err="1"/>
              <a:t>цифровой</a:t>
            </a:r>
            <a:r>
              <a:rPr lang="en-US" dirty="0"/>
              <a:t> </a:t>
            </a:r>
            <a:r>
              <a:rPr lang="en-US" dirty="0" err="1"/>
              <a:t>связи</a:t>
            </a:r>
            <a:r>
              <a:rPr lang="en-US" dirty="0"/>
              <a:t>, </a:t>
            </a:r>
            <a:r>
              <a:rPr lang="en-US" dirty="0" err="1"/>
              <a:t>обеспечение</a:t>
            </a:r>
            <a:r>
              <a:rPr lang="en-US" dirty="0"/>
              <a:t> </a:t>
            </a:r>
            <a:r>
              <a:rPr lang="en-US" dirty="0" err="1"/>
              <a:t>выхода</a:t>
            </a:r>
            <a:r>
              <a:rPr lang="en-US" dirty="0"/>
              <a:t> в </a:t>
            </a:r>
            <a:r>
              <a:rPr lang="en-US" dirty="0" err="1"/>
              <a:t>зарубежные</a:t>
            </a:r>
            <a:r>
              <a:rPr lang="en-US" dirty="0"/>
              <a:t> </a:t>
            </a:r>
            <a:r>
              <a:rPr lang="en-US" dirty="0" err="1"/>
              <a:t>коммуникационные</a:t>
            </a:r>
            <a:r>
              <a:rPr lang="en-US" dirty="0"/>
              <a:t> </a:t>
            </a:r>
            <a:r>
              <a:rPr lang="en-US" dirty="0" err="1"/>
              <a:t>сети</a:t>
            </a:r>
            <a:r>
              <a:rPr lang="en-US" dirty="0"/>
              <a:t> и </a:t>
            </a:r>
            <a:r>
              <a:rPr lang="en-US" dirty="0" err="1"/>
              <a:t>их</a:t>
            </a:r>
            <a:r>
              <a:rPr lang="en-US" dirty="0"/>
              <a:t> </a:t>
            </a:r>
            <a:r>
              <a:rPr lang="en-US" dirty="0" err="1"/>
              <a:t>базы</a:t>
            </a:r>
            <a:r>
              <a:rPr lang="en-US" dirty="0"/>
              <a:t> </a:t>
            </a:r>
            <a:r>
              <a:rPr lang="en-US" dirty="0" err="1"/>
              <a:t>данных</a:t>
            </a:r>
            <a:r>
              <a:rPr lang="en-US" dirty="0"/>
              <a:t>).</a:t>
            </a:r>
            <a:endParaRPr lang="ru-RU" dirty="0"/>
          </a:p>
          <a:p>
            <a:r>
              <a:rPr lang="en-US" dirty="0" err="1"/>
              <a:t>Наиболее</a:t>
            </a:r>
            <a:r>
              <a:rPr lang="en-US" dirty="0"/>
              <a:t> </a:t>
            </a:r>
            <a:r>
              <a:rPr lang="en-US" dirty="0" err="1"/>
              <a:t>существенный</a:t>
            </a:r>
            <a:r>
              <a:rPr lang="en-US" dirty="0"/>
              <a:t> </a:t>
            </a:r>
            <a:r>
              <a:rPr lang="en-US" dirty="0" err="1"/>
              <a:t>фактор</a:t>
            </a:r>
            <a:r>
              <a:rPr lang="en-US" dirty="0"/>
              <a:t>, </a:t>
            </a:r>
            <a:r>
              <a:rPr lang="en-US" dirty="0" err="1"/>
              <a:t>способный</a:t>
            </a:r>
            <a:r>
              <a:rPr lang="en-US" dirty="0"/>
              <a:t> </a:t>
            </a:r>
            <a:r>
              <a:rPr lang="en-US" dirty="0" err="1"/>
              <a:t>эффективно</a:t>
            </a:r>
            <a:r>
              <a:rPr lang="en-US" dirty="0"/>
              <a:t> </a:t>
            </a:r>
            <a:r>
              <a:rPr lang="en-US" dirty="0" err="1"/>
              <a:t>повлиять</a:t>
            </a:r>
            <a:r>
              <a:rPr lang="en-US" dirty="0"/>
              <a:t> </a:t>
            </a:r>
            <a:r>
              <a:rPr lang="en-US" dirty="0" err="1"/>
              <a:t>на</a:t>
            </a:r>
            <a:r>
              <a:rPr lang="en-US" dirty="0"/>
              <a:t> </a:t>
            </a:r>
            <a:r>
              <a:rPr lang="en-US" dirty="0" err="1"/>
              <a:t>инвестиционный</a:t>
            </a:r>
            <a:r>
              <a:rPr lang="en-US" dirty="0"/>
              <a:t> </a:t>
            </a:r>
            <a:r>
              <a:rPr lang="en-US" dirty="0" err="1"/>
              <a:t>процесс</a:t>
            </a:r>
            <a:r>
              <a:rPr lang="en-US" dirty="0"/>
              <a:t> в </a:t>
            </a:r>
            <a:r>
              <a:rPr lang="en-US" dirty="0" err="1"/>
              <a:t>России</a:t>
            </a:r>
            <a:r>
              <a:rPr lang="en-US" dirty="0"/>
              <a:t> - </a:t>
            </a:r>
            <a:r>
              <a:rPr lang="en-US" dirty="0" err="1"/>
              <a:t>это</a:t>
            </a:r>
            <a:r>
              <a:rPr lang="en-US" dirty="0"/>
              <a:t> </a:t>
            </a:r>
            <a:r>
              <a:rPr lang="en-US" dirty="0" err="1"/>
              <a:t>формирующийся</a:t>
            </a:r>
            <a:r>
              <a:rPr lang="en-US" dirty="0"/>
              <a:t> и </a:t>
            </a:r>
            <a:r>
              <a:rPr lang="en-US" dirty="0" err="1"/>
              <a:t>развивающийся</a:t>
            </a:r>
            <a:r>
              <a:rPr lang="en-US" dirty="0"/>
              <a:t> </a:t>
            </a:r>
            <a:r>
              <a:rPr lang="en-US" dirty="0" err="1"/>
              <a:t>слой</a:t>
            </a:r>
            <a:r>
              <a:rPr lang="en-US" dirty="0"/>
              <a:t> </a:t>
            </a:r>
            <a:r>
              <a:rPr lang="en-US" dirty="0" err="1"/>
              <a:t>отечественных</a:t>
            </a:r>
            <a:r>
              <a:rPr lang="en-US" dirty="0"/>
              <a:t> </a:t>
            </a:r>
            <a:r>
              <a:rPr lang="en-US" dirty="0" err="1"/>
              <a:t>специалистов</a:t>
            </a:r>
            <a:r>
              <a:rPr lang="en-US" dirty="0"/>
              <a:t>, </a:t>
            </a:r>
            <a:r>
              <a:rPr lang="en-US" dirty="0" err="1"/>
              <a:t>способных</a:t>
            </a:r>
            <a:r>
              <a:rPr lang="en-US" dirty="0"/>
              <a:t> </a:t>
            </a:r>
            <a:r>
              <a:rPr lang="en-US" dirty="0" err="1"/>
              <a:t>эффективно</a:t>
            </a:r>
            <a:r>
              <a:rPr lang="en-US" dirty="0"/>
              <a:t> </a:t>
            </a:r>
            <a:r>
              <a:rPr lang="en-US" dirty="0" err="1"/>
              <a:t>работать</a:t>
            </a:r>
            <a:r>
              <a:rPr lang="en-US" dirty="0"/>
              <a:t> в </a:t>
            </a:r>
            <a:r>
              <a:rPr lang="en-US" dirty="0" err="1"/>
              <a:t>условиях</a:t>
            </a:r>
            <a:r>
              <a:rPr lang="en-US" dirty="0"/>
              <a:t> </a:t>
            </a:r>
            <a:r>
              <a:rPr lang="en-US" dirty="0" err="1"/>
              <a:t>рыночной</a:t>
            </a:r>
            <a:r>
              <a:rPr lang="en-US" dirty="0"/>
              <a:t> </a:t>
            </a:r>
            <a:r>
              <a:rPr lang="en-US" dirty="0" err="1"/>
              <a:t>экономики</a:t>
            </a:r>
            <a:r>
              <a:rPr lang="en-US" dirty="0"/>
              <a:t>.</a:t>
            </a:r>
            <a:endParaRPr lang="ru-RU" dirty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34342217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05971" y="624110"/>
            <a:ext cx="9798642" cy="1509490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РАЗДЕЛ 4. Основы государственного регулирования инвестиционной деятельности в Российской Федерации</a:t>
            </a:r>
            <a:r>
              <a:rPr lang="ru-RU" b="1" dirty="0"/>
              <a:t/>
            </a:r>
            <a:br>
              <a:rPr lang="ru-RU" b="1" dirty="0"/>
            </a:b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528549" y="2256430"/>
            <a:ext cx="9976063" cy="4239904"/>
          </a:xfrm>
        </p:spPr>
        <p:txBody>
          <a:bodyPr>
            <a:normAutofit lnSpcReduction="10000"/>
          </a:bodyPr>
          <a:lstStyle/>
          <a:p>
            <a:r>
              <a:rPr lang="en-US" dirty="0" err="1" smtClean="0"/>
              <a:t>Законодательство</a:t>
            </a:r>
            <a:r>
              <a:rPr lang="en-US" dirty="0" smtClean="0"/>
              <a:t> </a:t>
            </a:r>
            <a:r>
              <a:rPr lang="en-US" dirty="0"/>
              <a:t>в </a:t>
            </a:r>
            <a:r>
              <a:rPr lang="en-US" dirty="0" err="1"/>
              <a:t>области</a:t>
            </a:r>
            <a:r>
              <a:rPr lang="en-US" dirty="0"/>
              <a:t> </a:t>
            </a:r>
            <a:r>
              <a:rPr lang="en-US" dirty="0" err="1"/>
              <a:t>инвестиционной</a:t>
            </a:r>
            <a:r>
              <a:rPr lang="en-US" dirty="0"/>
              <a:t> </a:t>
            </a:r>
            <a:r>
              <a:rPr lang="en-US" dirty="0" err="1"/>
              <a:t>деятельности</a:t>
            </a:r>
            <a:r>
              <a:rPr lang="en-US" dirty="0"/>
              <a:t> </a:t>
            </a:r>
            <a:r>
              <a:rPr lang="en-US" dirty="0" err="1"/>
              <a:t>находится</a:t>
            </a:r>
            <a:r>
              <a:rPr lang="en-US" dirty="0"/>
              <a:t> в </a:t>
            </a:r>
            <a:r>
              <a:rPr lang="en-US" dirty="0" err="1"/>
              <a:t>стадии</a:t>
            </a:r>
            <a:r>
              <a:rPr lang="en-US" dirty="0"/>
              <a:t> </a:t>
            </a:r>
            <a:r>
              <a:rPr lang="en-US" dirty="0" err="1"/>
              <a:t>формирования</a:t>
            </a:r>
            <a:r>
              <a:rPr lang="en-US" dirty="0"/>
              <a:t> и </a:t>
            </a:r>
            <a:r>
              <a:rPr lang="en-US" dirty="0" err="1"/>
              <a:t>развития</a:t>
            </a:r>
            <a:r>
              <a:rPr lang="en-US" dirty="0"/>
              <a:t>. </a:t>
            </a:r>
            <a:r>
              <a:rPr lang="en-US" dirty="0" err="1"/>
              <a:t>Основными</a:t>
            </a:r>
            <a:r>
              <a:rPr lang="en-US" dirty="0"/>
              <a:t> </a:t>
            </a:r>
            <a:r>
              <a:rPr lang="en-US" dirty="0" err="1"/>
              <a:t>нормативными</a:t>
            </a:r>
            <a:r>
              <a:rPr lang="en-US" dirty="0"/>
              <a:t> </a:t>
            </a:r>
            <a:r>
              <a:rPr lang="en-US" dirty="0" err="1"/>
              <a:t>правовыми</a:t>
            </a:r>
            <a:r>
              <a:rPr lang="en-US" dirty="0"/>
              <a:t> </a:t>
            </a:r>
            <a:r>
              <a:rPr lang="en-US" dirty="0" err="1"/>
              <a:t>актами</a:t>
            </a:r>
            <a:r>
              <a:rPr lang="en-US" dirty="0"/>
              <a:t>, </a:t>
            </a:r>
            <a:r>
              <a:rPr lang="en-US" dirty="0" err="1"/>
              <a:t>регулирующими</a:t>
            </a:r>
            <a:r>
              <a:rPr lang="en-US" dirty="0"/>
              <a:t> </a:t>
            </a:r>
            <a:r>
              <a:rPr lang="en-US" dirty="0" err="1"/>
              <a:t>данную</a:t>
            </a:r>
            <a:r>
              <a:rPr lang="en-US" dirty="0"/>
              <a:t> </a:t>
            </a:r>
            <a:r>
              <a:rPr lang="en-US" dirty="0" err="1"/>
              <a:t>сферу</a:t>
            </a:r>
            <a:r>
              <a:rPr lang="en-US" dirty="0"/>
              <a:t> </a:t>
            </a:r>
            <a:r>
              <a:rPr lang="en-US" dirty="0" err="1"/>
              <a:t>деятельности</a:t>
            </a:r>
            <a:r>
              <a:rPr lang="en-US" dirty="0"/>
              <a:t> </a:t>
            </a:r>
            <a:r>
              <a:rPr lang="en-US" dirty="0" err="1"/>
              <a:t>являются</a:t>
            </a:r>
            <a:r>
              <a:rPr lang="en-US" dirty="0"/>
              <a:t> </a:t>
            </a:r>
            <a:r>
              <a:rPr lang="en-US" dirty="0" err="1" smtClean="0"/>
              <a:t>следующие</a:t>
            </a:r>
            <a:r>
              <a:rPr lang="ru-RU" dirty="0"/>
              <a:t>:</a:t>
            </a:r>
          </a:p>
          <a:p>
            <a:pPr>
              <a:buFont typeface="+mj-lt"/>
              <a:buAutoNum type="arabicPeriod"/>
            </a:pPr>
            <a:r>
              <a:rPr lang="en-US" dirty="0" err="1"/>
              <a:t>Конституция</a:t>
            </a:r>
            <a:r>
              <a:rPr lang="en-US" dirty="0"/>
              <a:t> </a:t>
            </a:r>
            <a:r>
              <a:rPr lang="en-US" dirty="0" err="1"/>
              <a:t>Российской</a:t>
            </a:r>
            <a:r>
              <a:rPr lang="en-US" dirty="0"/>
              <a:t> </a:t>
            </a:r>
            <a:r>
              <a:rPr lang="en-US" dirty="0" err="1" smtClean="0"/>
              <a:t>Федерации</a:t>
            </a:r>
            <a:r>
              <a:rPr lang="en-US" dirty="0" smtClean="0"/>
              <a:t>.</a:t>
            </a:r>
            <a:endParaRPr lang="ru-RU" dirty="0"/>
          </a:p>
          <a:p>
            <a:pPr>
              <a:buFont typeface="+mj-lt"/>
              <a:buAutoNum type="arabicPeriod"/>
            </a:pPr>
            <a:r>
              <a:rPr lang="en-US" dirty="0" err="1" smtClean="0"/>
              <a:t>Федеральный</a:t>
            </a:r>
            <a:r>
              <a:rPr lang="en-US" dirty="0" smtClean="0"/>
              <a:t> </a:t>
            </a:r>
            <a:r>
              <a:rPr lang="en-US" dirty="0" err="1"/>
              <a:t>закон</a:t>
            </a:r>
            <a:r>
              <a:rPr lang="en-US" dirty="0"/>
              <a:t> </a:t>
            </a:r>
            <a:r>
              <a:rPr lang="en-US" dirty="0" err="1"/>
              <a:t>от</a:t>
            </a:r>
            <a:r>
              <a:rPr lang="en-US" dirty="0"/>
              <a:t> 25.02.1999 № 39-ФЗ «</a:t>
            </a:r>
            <a:r>
              <a:rPr lang="en-US" dirty="0" err="1"/>
              <a:t>Об</a:t>
            </a:r>
            <a:r>
              <a:rPr lang="en-US" dirty="0"/>
              <a:t> </a:t>
            </a:r>
            <a:r>
              <a:rPr lang="en-US" dirty="0" err="1"/>
              <a:t>инвестиционной</a:t>
            </a:r>
            <a:r>
              <a:rPr lang="en-US" dirty="0"/>
              <a:t> </a:t>
            </a:r>
            <a:r>
              <a:rPr lang="en-US" dirty="0" err="1"/>
              <a:t>деятельности</a:t>
            </a:r>
            <a:r>
              <a:rPr lang="en-US" dirty="0"/>
              <a:t> в </a:t>
            </a:r>
            <a:r>
              <a:rPr lang="en-US" dirty="0" err="1"/>
              <a:t>Российской</a:t>
            </a:r>
            <a:r>
              <a:rPr lang="en-US" dirty="0"/>
              <a:t> </a:t>
            </a:r>
            <a:r>
              <a:rPr lang="en-US" dirty="0" err="1"/>
              <a:t>Федерации</a:t>
            </a:r>
            <a:r>
              <a:rPr lang="en-US" dirty="0"/>
              <a:t>, </a:t>
            </a:r>
            <a:r>
              <a:rPr lang="en-US" dirty="0" err="1"/>
              <a:t>осуществляемой</a:t>
            </a:r>
            <a:r>
              <a:rPr lang="en-US" dirty="0"/>
              <a:t> в </a:t>
            </a:r>
            <a:r>
              <a:rPr lang="en-US" dirty="0" err="1"/>
              <a:t>форме</a:t>
            </a:r>
            <a:r>
              <a:rPr lang="en-US" dirty="0"/>
              <a:t> </a:t>
            </a:r>
            <a:r>
              <a:rPr lang="en-US" dirty="0" err="1"/>
              <a:t>капитальных</a:t>
            </a:r>
            <a:r>
              <a:rPr lang="en-US" dirty="0"/>
              <a:t> </a:t>
            </a:r>
            <a:r>
              <a:rPr lang="en-US" dirty="0" err="1"/>
              <a:t>вложений</a:t>
            </a:r>
            <a:r>
              <a:rPr lang="en-US" dirty="0" smtClean="0"/>
              <a:t>».</a:t>
            </a:r>
            <a:endParaRPr lang="ru-RU" dirty="0"/>
          </a:p>
          <a:p>
            <a:pPr>
              <a:buFont typeface="+mj-lt"/>
              <a:buAutoNum type="arabicPeriod"/>
            </a:pPr>
            <a:r>
              <a:rPr lang="en-US" dirty="0" err="1" smtClean="0"/>
              <a:t>Федеральный</a:t>
            </a:r>
            <a:r>
              <a:rPr lang="en-US" dirty="0" smtClean="0"/>
              <a:t> </a:t>
            </a:r>
            <a:r>
              <a:rPr lang="en-US" dirty="0" err="1"/>
              <a:t>закон</a:t>
            </a:r>
            <a:r>
              <a:rPr lang="en-US" dirty="0"/>
              <a:t> </a:t>
            </a:r>
            <a:r>
              <a:rPr lang="en-US" dirty="0" err="1"/>
              <a:t>от</a:t>
            </a:r>
            <a:r>
              <a:rPr lang="en-US" dirty="0"/>
              <a:t> 09.07.1999 № 160-ФЗ «</a:t>
            </a:r>
            <a:r>
              <a:rPr lang="en-US" dirty="0" err="1"/>
              <a:t>Об</a:t>
            </a:r>
            <a:r>
              <a:rPr lang="en-US" dirty="0"/>
              <a:t> </a:t>
            </a:r>
            <a:r>
              <a:rPr lang="en-US" dirty="0" err="1"/>
              <a:t>иностранных</a:t>
            </a:r>
            <a:r>
              <a:rPr lang="en-US" dirty="0"/>
              <a:t> </a:t>
            </a:r>
            <a:r>
              <a:rPr lang="en-US" dirty="0" err="1"/>
              <a:t>инвестициях</a:t>
            </a:r>
            <a:r>
              <a:rPr lang="en-US" dirty="0"/>
              <a:t> в </a:t>
            </a:r>
            <a:r>
              <a:rPr lang="en-US" dirty="0" err="1"/>
              <a:t>Российской</a:t>
            </a:r>
            <a:r>
              <a:rPr lang="en-US" dirty="0"/>
              <a:t> </a:t>
            </a:r>
            <a:r>
              <a:rPr lang="en-US" dirty="0" err="1"/>
              <a:t>Федерации</a:t>
            </a:r>
            <a:r>
              <a:rPr lang="en-US" dirty="0" smtClean="0"/>
              <a:t>».</a:t>
            </a:r>
            <a:endParaRPr lang="ru-RU" dirty="0"/>
          </a:p>
          <a:p>
            <a:pPr>
              <a:buFont typeface="+mj-lt"/>
              <a:buAutoNum type="arabicPeriod"/>
            </a:pPr>
            <a:r>
              <a:rPr lang="en-US" dirty="0" err="1" smtClean="0"/>
              <a:t>Федеральный</a:t>
            </a:r>
            <a:r>
              <a:rPr lang="en-US" dirty="0" smtClean="0"/>
              <a:t> </a:t>
            </a:r>
            <a:r>
              <a:rPr lang="en-US" dirty="0" err="1"/>
              <a:t>закон</a:t>
            </a:r>
            <a:r>
              <a:rPr lang="en-US" dirty="0"/>
              <a:t> </a:t>
            </a:r>
            <a:r>
              <a:rPr lang="en-US" dirty="0" err="1"/>
              <a:t>от</a:t>
            </a:r>
            <a:r>
              <a:rPr lang="en-US" dirty="0"/>
              <a:t> 22.04.199S № 39-ФЗ «О </a:t>
            </a:r>
            <a:r>
              <a:rPr lang="en-US" dirty="0" err="1"/>
              <a:t>рынке</a:t>
            </a:r>
            <a:r>
              <a:rPr lang="en-US" dirty="0"/>
              <a:t> </a:t>
            </a:r>
            <a:r>
              <a:rPr lang="en-US" dirty="0" err="1"/>
              <a:t>ценных</a:t>
            </a:r>
            <a:r>
              <a:rPr lang="en-US" dirty="0"/>
              <a:t> </a:t>
            </a:r>
            <a:r>
              <a:rPr lang="en-US" dirty="0" err="1"/>
              <a:t>бумаг</a:t>
            </a:r>
            <a:r>
              <a:rPr lang="en-US" dirty="0" smtClean="0"/>
              <a:t>».</a:t>
            </a:r>
            <a:endParaRPr lang="ru-RU" dirty="0"/>
          </a:p>
          <a:p>
            <a:pPr>
              <a:buFont typeface="+mj-lt"/>
              <a:buAutoNum type="arabicPeriod"/>
            </a:pPr>
            <a:r>
              <a:rPr lang="en-US" dirty="0" err="1" smtClean="0"/>
              <a:t>Федеральный</a:t>
            </a:r>
            <a:r>
              <a:rPr lang="en-US" dirty="0" smtClean="0"/>
              <a:t> </a:t>
            </a:r>
            <a:r>
              <a:rPr lang="en-US" dirty="0" err="1"/>
              <a:t>закон</a:t>
            </a:r>
            <a:r>
              <a:rPr lang="en-US" dirty="0"/>
              <a:t> </a:t>
            </a:r>
            <a:r>
              <a:rPr lang="en-US" dirty="0" err="1"/>
              <a:t>от</a:t>
            </a:r>
            <a:r>
              <a:rPr lang="en-US" dirty="0"/>
              <a:t> 05.03.1999 № 46-ФЗ «О </a:t>
            </a:r>
            <a:r>
              <a:rPr lang="en-US" dirty="0" err="1"/>
              <a:t>защите</a:t>
            </a:r>
            <a:r>
              <a:rPr lang="en-US" dirty="0"/>
              <a:t> </a:t>
            </a:r>
            <a:r>
              <a:rPr lang="en-US" dirty="0" err="1"/>
              <a:t>прав</a:t>
            </a:r>
            <a:r>
              <a:rPr lang="en-US" dirty="0"/>
              <a:t> и </a:t>
            </a:r>
            <a:r>
              <a:rPr lang="en-US" dirty="0" err="1"/>
              <a:t>законных</a:t>
            </a:r>
            <a:r>
              <a:rPr lang="en-US" dirty="0"/>
              <a:t> </a:t>
            </a:r>
            <a:r>
              <a:rPr lang="en-US" dirty="0" err="1"/>
              <a:t>интересов</a:t>
            </a:r>
            <a:r>
              <a:rPr lang="en-US" dirty="0"/>
              <a:t> </a:t>
            </a:r>
            <a:r>
              <a:rPr lang="en-US" dirty="0" err="1"/>
              <a:t>инвесторов</a:t>
            </a:r>
            <a:r>
              <a:rPr lang="en-US" dirty="0"/>
              <a:t> </a:t>
            </a:r>
            <a:r>
              <a:rPr lang="en-US" dirty="0" err="1"/>
              <a:t>на</a:t>
            </a:r>
            <a:r>
              <a:rPr lang="en-US" dirty="0"/>
              <a:t> </a:t>
            </a:r>
            <a:r>
              <a:rPr lang="en-US" dirty="0" err="1"/>
              <a:t>рынке</a:t>
            </a:r>
            <a:r>
              <a:rPr lang="en-US" dirty="0"/>
              <a:t> </a:t>
            </a:r>
            <a:r>
              <a:rPr lang="en-US" dirty="0" err="1"/>
              <a:t>ценных</a:t>
            </a:r>
            <a:r>
              <a:rPr lang="en-US" dirty="0"/>
              <a:t> </a:t>
            </a:r>
            <a:r>
              <a:rPr lang="en-US" dirty="0" err="1"/>
              <a:t>бумаг</a:t>
            </a:r>
            <a:r>
              <a:rPr lang="en-US" dirty="0" smtClean="0"/>
              <a:t>».</a:t>
            </a:r>
            <a:endParaRPr lang="ru-RU" dirty="0" smtClean="0"/>
          </a:p>
          <a:p>
            <a:pPr>
              <a:buFont typeface="+mj-lt"/>
              <a:buAutoNum type="arabicPeriod"/>
            </a:pPr>
            <a:r>
              <a:rPr lang="en-US" dirty="0" err="1"/>
              <a:t>Федеральный</a:t>
            </a:r>
            <a:r>
              <a:rPr lang="en-US" dirty="0"/>
              <a:t> </a:t>
            </a:r>
            <a:r>
              <a:rPr lang="en-US" dirty="0" err="1"/>
              <a:t>закон</a:t>
            </a:r>
            <a:r>
              <a:rPr lang="en-US" dirty="0"/>
              <a:t> </a:t>
            </a:r>
            <a:r>
              <a:rPr lang="en-US" dirty="0" err="1"/>
              <a:t>от</a:t>
            </a:r>
            <a:r>
              <a:rPr lang="en-US" dirty="0"/>
              <a:t> 10.07.2002 N° 86-ФЗ «О </a:t>
            </a:r>
            <a:r>
              <a:rPr lang="en-US" dirty="0" err="1"/>
              <a:t>Центральном</a:t>
            </a:r>
            <a:r>
              <a:rPr lang="en-US" dirty="0"/>
              <a:t> </a:t>
            </a:r>
            <a:r>
              <a:rPr lang="en-US" dirty="0" err="1"/>
              <a:t>банке</a:t>
            </a:r>
            <a:r>
              <a:rPr lang="en-US" dirty="0"/>
              <a:t>(</a:t>
            </a:r>
            <a:r>
              <a:rPr lang="en-US" dirty="0" err="1"/>
              <a:t>Банке</a:t>
            </a:r>
            <a:r>
              <a:rPr lang="en-US" dirty="0"/>
              <a:t> </a:t>
            </a:r>
            <a:r>
              <a:rPr lang="en-US" dirty="0" err="1"/>
              <a:t>России</a:t>
            </a:r>
            <a:r>
              <a:rPr lang="en-US" dirty="0" smtClean="0"/>
              <a:t>)».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9474757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569493" y="741527"/>
            <a:ext cx="10044751" cy="5918580"/>
          </a:xfrm>
        </p:spPr>
        <p:txBody>
          <a:bodyPr>
            <a:normAutofit fontScale="92500" lnSpcReduction="10000"/>
          </a:bodyPr>
          <a:lstStyle/>
          <a:p>
            <a:r>
              <a:rPr lang="en-US" dirty="0" err="1" smtClean="0"/>
              <a:t>Основные</a:t>
            </a:r>
            <a:r>
              <a:rPr lang="en-US" dirty="0" smtClean="0"/>
              <a:t> </a:t>
            </a:r>
            <a:r>
              <a:rPr lang="en-US" dirty="0" err="1"/>
              <a:t>принципы</a:t>
            </a:r>
            <a:r>
              <a:rPr lang="en-US" dirty="0"/>
              <a:t> </a:t>
            </a:r>
            <a:r>
              <a:rPr lang="en-US" dirty="0" err="1"/>
              <a:t>государственного</a:t>
            </a:r>
            <a:r>
              <a:rPr lang="en-US" dirty="0"/>
              <a:t> </a:t>
            </a:r>
            <a:r>
              <a:rPr lang="en-US" dirty="0" err="1"/>
              <a:t>регулирования</a:t>
            </a:r>
            <a:r>
              <a:rPr lang="en-US" dirty="0"/>
              <a:t> </a:t>
            </a:r>
            <a:r>
              <a:rPr lang="en-US" dirty="0" err="1"/>
              <a:t>инвестиционной</a:t>
            </a:r>
            <a:r>
              <a:rPr lang="en-US" dirty="0"/>
              <a:t> </a:t>
            </a:r>
            <a:r>
              <a:rPr lang="en-US" dirty="0" err="1"/>
              <a:t>деятельности</a:t>
            </a:r>
            <a:r>
              <a:rPr lang="en-US" dirty="0"/>
              <a:t> в </a:t>
            </a:r>
            <a:r>
              <a:rPr lang="en-US" dirty="0" err="1"/>
              <a:t>России</a:t>
            </a:r>
            <a:r>
              <a:rPr lang="en-US" dirty="0"/>
              <a:t> </a:t>
            </a:r>
            <a:r>
              <a:rPr lang="en-US" dirty="0" err="1"/>
              <a:t>отражены</a:t>
            </a:r>
            <a:r>
              <a:rPr lang="en-US" dirty="0"/>
              <a:t> в </a:t>
            </a:r>
            <a:r>
              <a:rPr lang="en-US" dirty="0" err="1"/>
              <a:t>Федеральном</a:t>
            </a:r>
            <a:r>
              <a:rPr lang="en-US" dirty="0"/>
              <a:t> </a:t>
            </a:r>
            <a:r>
              <a:rPr lang="en-US" dirty="0" err="1"/>
              <a:t>законе</a:t>
            </a:r>
            <a:r>
              <a:rPr lang="en-US" dirty="0"/>
              <a:t> «</a:t>
            </a:r>
            <a:r>
              <a:rPr lang="en-US" dirty="0" err="1"/>
              <a:t>Об</a:t>
            </a:r>
            <a:r>
              <a:rPr lang="en-US" dirty="0"/>
              <a:t> </a:t>
            </a:r>
            <a:r>
              <a:rPr lang="en-US" dirty="0" err="1"/>
              <a:t>инвестиционной</a:t>
            </a:r>
            <a:r>
              <a:rPr lang="en-US" dirty="0"/>
              <a:t> </a:t>
            </a:r>
            <a:r>
              <a:rPr lang="en-US" dirty="0" err="1"/>
              <a:t>деятельности</a:t>
            </a:r>
            <a:r>
              <a:rPr lang="en-US" dirty="0"/>
              <a:t> в </a:t>
            </a:r>
            <a:r>
              <a:rPr lang="en-US" dirty="0" err="1"/>
              <a:t>Российской</a:t>
            </a:r>
            <a:r>
              <a:rPr lang="en-US" dirty="0"/>
              <a:t> </a:t>
            </a:r>
            <a:r>
              <a:rPr lang="en-US" dirty="0" err="1"/>
              <a:t>Федерации</a:t>
            </a:r>
            <a:r>
              <a:rPr lang="en-US" dirty="0"/>
              <a:t>, </a:t>
            </a:r>
            <a:r>
              <a:rPr lang="en-US" dirty="0" err="1"/>
              <a:t>осуществляемой</a:t>
            </a:r>
            <a:r>
              <a:rPr lang="en-US" dirty="0"/>
              <a:t> в </a:t>
            </a:r>
            <a:r>
              <a:rPr lang="en-US" dirty="0" err="1"/>
              <a:t>форме</a:t>
            </a:r>
            <a:r>
              <a:rPr lang="en-US" dirty="0"/>
              <a:t> </a:t>
            </a:r>
            <a:r>
              <a:rPr lang="en-US" dirty="0" err="1"/>
              <a:t>капитальных</a:t>
            </a:r>
            <a:r>
              <a:rPr lang="en-US" dirty="0"/>
              <a:t> </a:t>
            </a:r>
            <a:r>
              <a:rPr lang="en-US" dirty="0" err="1"/>
              <a:t>вложений</a:t>
            </a:r>
            <a:r>
              <a:rPr lang="en-US" dirty="0"/>
              <a:t>». </a:t>
            </a:r>
            <a:r>
              <a:rPr lang="en-US" dirty="0" err="1"/>
              <a:t>Рядом</a:t>
            </a:r>
            <a:r>
              <a:rPr lang="en-US" dirty="0"/>
              <a:t> </a:t>
            </a:r>
            <a:r>
              <a:rPr lang="en-US" dirty="0" err="1"/>
              <a:t>статей</a:t>
            </a:r>
            <a:r>
              <a:rPr lang="en-US" dirty="0"/>
              <a:t> </a:t>
            </a:r>
            <a:r>
              <a:rPr lang="en-US" dirty="0" err="1"/>
              <a:t>этого</a:t>
            </a:r>
            <a:r>
              <a:rPr lang="en-US" dirty="0"/>
              <a:t> </a:t>
            </a:r>
            <a:r>
              <a:rPr lang="en-US" dirty="0" err="1"/>
              <a:t>закона</a:t>
            </a:r>
            <a:r>
              <a:rPr lang="en-US" dirty="0"/>
              <a:t> </a:t>
            </a:r>
            <a:r>
              <a:rPr lang="en-US" dirty="0" err="1"/>
              <a:t>определены</a:t>
            </a:r>
            <a:r>
              <a:rPr lang="en-US" dirty="0"/>
              <a:t> </a:t>
            </a:r>
            <a:r>
              <a:rPr lang="en-US" dirty="0" err="1"/>
              <a:t>формы</a:t>
            </a:r>
            <a:r>
              <a:rPr lang="en-US" dirty="0"/>
              <a:t> и </a:t>
            </a:r>
            <a:r>
              <a:rPr lang="en-US" dirty="0" err="1"/>
              <a:t>методы</a:t>
            </a:r>
            <a:r>
              <a:rPr lang="en-US" dirty="0"/>
              <a:t> </a:t>
            </a:r>
            <a:r>
              <a:rPr lang="en-US" dirty="0" err="1"/>
              <a:t>государственного</a:t>
            </a:r>
            <a:r>
              <a:rPr lang="en-US" dirty="0"/>
              <a:t> </a:t>
            </a:r>
            <a:r>
              <a:rPr lang="en-US" dirty="0" err="1"/>
              <a:t>регулирования</a:t>
            </a:r>
            <a:r>
              <a:rPr lang="en-US" dirty="0"/>
              <a:t> </a:t>
            </a:r>
            <a:r>
              <a:rPr lang="en-US" dirty="0" err="1"/>
              <a:t>инвестиционной</a:t>
            </a:r>
            <a:r>
              <a:rPr lang="en-US" dirty="0"/>
              <a:t> </a:t>
            </a:r>
            <a:r>
              <a:rPr lang="en-US" dirty="0" err="1"/>
              <a:t>деятельности</a:t>
            </a:r>
            <a:r>
              <a:rPr lang="en-US" dirty="0"/>
              <a:t>, </a:t>
            </a:r>
            <a:r>
              <a:rPr lang="en-US" dirty="0" err="1"/>
              <a:t>осуществляемой</a:t>
            </a:r>
            <a:r>
              <a:rPr lang="en-US" dirty="0"/>
              <a:t> в </a:t>
            </a:r>
            <a:r>
              <a:rPr lang="en-US" dirty="0" err="1"/>
              <a:t>форме</a:t>
            </a:r>
            <a:r>
              <a:rPr lang="en-US" dirty="0"/>
              <a:t> </a:t>
            </a:r>
            <a:r>
              <a:rPr lang="en-US" dirty="0" err="1"/>
              <a:t>капитальных</a:t>
            </a:r>
            <a:r>
              <a:rPr lang="en-US" dirty="0"/>
              <a:t> </a:t>
            </a:r>
            <a:r>
              <a:rPr lang="en-US" dirty="0" err="1"/>
              <a:t>вложений</a:t>
            </a:r>
            <a:endParaRPr lang="ru-RU" dirty="0"/>
          </a:p>
          <a:p>
            <a:r>
              <a:rPr lang="ru-RU" sz="2200" dirty="0" smtClean="0">
                <a:solidFill>
                  <a:schemeClr val="accent1">
                    <a:lumMod val="75000"/>
                  </a:schemeClr>
                </a:solidFill>
              </a:rPr>
              <a:t>ТЕМА: Создание </a:t>
            </a:r>
            <a:r>
              <a:rPr lang="ru-RU" sz="2200" dirty="0">
                <a:solidFill>
                  <a:schemeClr val="accent1">
                    <a:lumMod val="75000"/>
                  </a:schemeClr>
                </a:solidFill>
              </a:rPr>
              <a:t>благоприятных условий для развития инвестиционной деятельности </a:t>
            </a:r>
          </a:p>
          <a:p>
            <a:r>
              <a:rPr lang="en-US" dirty="0" err="1"/>
              <a:t>Создание</a:t>
            </a:r>
            <a:r>
              <a:rPr lang="en-US" dirty="0"/>
              <a:t> </a:t>
            </a:r>
            <a:r>
              <a:rPr lang="en-US" dirty="0" err="1"/>
              <a:t>благоприятных</a:t>
            </a:r>
            <a:r>
              <a:rPr lang="en-US" dirty="0"/>
              <a:t> </a:t>
            </a:r>
            <a:r>
              <a:rPr lang="en-US" dirty="0" err="1"/>
              <a:t>условий</a:t>
            </a:r>
            <a:r>
              <a:rPr lang="en-US" dirty="0"/>
              <a:t> </a:t>
            </a:r>
            <a:r>
              <a:rPr lang="en-US" dirty="0" err="1"/>
              <a:t>для</a:t>
            </a:r>
            <a:r>
              <a:rPr lang="en-US" dirty="0"/>
              <a:t> </a:t>
            </a:r>
            <a:r>
              <a:rPr lang="en-US" dirty="0" err="1"/>
              <a:t>развития</a:t>
            </a:r>
            <a:r>
              <a:rPr lang="en-US" dirty="0"/>
              <a:t> </a:t>
            </a:r>
            <a:r>
              <a:rPr lang="en-US" dirty="0" err="1"/>
              <a:t>инвестиционной</a:t>
            </a:r>
            <a:r>
              <a:rPr lang="en-US" dirty="0"/>
              <a:t> </a:t>
            </a:r>
            <a:r>
              <a:rPr lang="en-US" dirty="0" err="1" smtClean="0"/>
              <a:t>деятельности</a:t>
            </a:r>
            <a:r>
              <a:rPr lang="ru-RU" dirty="0" smtClean="0"/>
              <a:t> происходит</a:t>
            </a:r>
            <a:r>
              <a:rPr lang="en-US" dirty="0" smtClean="0"/>
              <a:t> </a:t>
            </a:r>
            <a:r>
              <a:rPr lang="en-US" dirty="0" err="1"/>
              <a:t>по</a:t>
            </a:r>
            <a:r>
              <a:rPr lang="en-US" dirty="0"/>
              <a:t> </a:t>
            </a:r>
            <a:r>
              <a:rPr lang="en-US" dirty="0" err="1"/>
              <a:t>средством</a:t>
            </a:r>
            <a:r>
              <a:rPr lang="en-US" dirty="0"/>
              <a:t>:</a:t>
            </a:r>
            <a:endParaRPr lang="ru-RU" dirty="0"/>
          </a:p>
          <a:p>
            <a:pPr>
              <a:buFont typeface="+mj-lt"/>
              <a:buAutoNum type="arabicPeriod"/>
            </a:pPr>
            <a:r>
              <a:rPr lang="en-US" dirty="0" err="1" smtClean="0"/>
              <a:t>защиты</a:t>
            </a:r>
            <a:r>
              <a:rPr lang="en-US" dirty="0" smtClean="0"/>
              <a:t> </a:t>
            </a:r>
            <a:r>
              <a:rPr lang="en-US" dirty="0" err="1"/>
              <a:t>интересов</a:t>
            </a:r>
            <a:r>
              <a:rPr lang="en-US" dirty="0"/>
              <a:t> </a:t>
            </a:r>
            <a:r>
              <a:rPr lang="en-US" dirty="0" err="1" smtClean="0"/>
              <a:t>инвестора</a:t>
            </a:r>
            <a:r>
              <a:rPr lang="en-US" dirty="0" smtClean="0"/>
              <a:t>;</a:t>
            </a:r>
            <a:endParaRPr lang="ru-RU" dirty="0"/>
          </a:p>
          <a:p>
            <a:pPr>
              <a:buFont typeface="+mj-lt"/>
              <a:buAutoNum type="arabicPeriod"/>
            </a:pPr>
            <a:r>
              <a:rPr lang="en-US" dirty="0" err="1" smtClean="0"/>
              <a:t>установления</a:t>
            </a:r>
            <a:r>
              <a:rPr lang="en-US" dirty="0" smtClean="0"/>
              <a:t> </a:t>
            </a:r>
            <a:r>
              <a:rPr lang="en-US" dirty="0" err="1"/>
              <a:t>субъектам</a:t>
            </a:r>
            <a:r>
              <a:rPr lang="en-US" dirty="0"/>
              <a:t> </a:t>
            </a:r>
            <a:r>
              <a:rPr lang="en-US" dirty="0" err="1"/>
              <a:t>инвестиционной</a:t>
            </a:r>
            <a:r>
              <a:rPr lang="en-US" dirty="0"/>
              <a:t> </a:t>
            </a:r>
            <a:r>
              <a:rPr lang="en-US" dirty="0" err="1"/>
              <a:t>деятельности</a:t>
            </a:r>
            <a:r>
              <a:rPr lang="en-US" dirty="0"/>
              <a:t> </a:t>
            </a:r>
            <a:r>
              <a:rPr lang="en-US" dirty="0" err="1"/>
              <a:t>специальных</a:t>
            </a:r>
            <a:r>
              <a:rPr lang="en-US" dirty="0"/>
              <a:t> </a:t>
            </a:r>
            <a:r>
              <a:rPr lang="en-US" dirty="0" err="1"/>
              <a:t>налоговых</a:t>
            </a:r>
            <a:r>
              <a:rPr lang="en-US" dirty="0"/>
              <a:t> </a:t>
            </a:r>
            <a:r>
              <a:rPr lang="en-US" dirty="0" err="1"/>
              <a:t>режимов</a:t>
            </a:r>
            <a:r>
              <a:rPr lang="en-US" dirty="0"/>
              <a:t>, </a:t>
            </a:r>
            <a:r>
              <a:rPr lang="en-US" dirty="0" err="1"/>
              <a:t>не</a:t>
            </a:r>
            <a:r>
              <a:rPr lang="en-US" dirty="0"/>
              <a:t> </a:t>
            </a:r>
            <a:r>
              <a:rPr lang="en-US" dirty="0" err="1"/>
              <a:t>носящих</a:t>
            </a:r>
            <a:r>
              <a:rPr lang="en-US" dirty="0"/>
              <a:t> </a:t>
            </a:r>
            <a:r>
              <a:rPr lang="en-US" dirty="0" err="1"/>
              <a:t>индивидуального</a:t>
            </a:r>
            <a:r>
              <a:rPr lang="en-US" dirty="0"/>
              <a:t> </a:t>
            </a:r>
            <a:r>
              <a:rPr lang="en-US" dirty="0" err="1" smtClean="0"/>
              <a:t>характера</a:t>
            </a:r>
            <a:r>
              <a:rPr lang="en-US" dirty="0" smtClean="0"/>
              <a:t>;</a:t>
            </a:r>
            <a:endParaRPr lang="ru-RU" dirty="0"/>
          </a:p>
          <a:p>
            <a:pPr>
              <a:buFont typeface="+mj-lt"/>
              <a:buAutoNum type="arabicPeriod"/>
            </a:pPr>
            <a:r>
              <a:rPr lang="en-US" dirty="0" err="1" smtClean="0"/>
              <a:t>совершенствования</a:t>
            </a:r>
            <a:r>
              <a:rPr lang="en-US" dirty="0" smtClean="0"/>
              <a:t> </a:t>
            </a:r>
            <a:r>
              <a:rPr lang="en-US" dirty="0" err="1"/>
              <a:t>системы</a:t>
            </a:r>
            <a:r>
              <a:rPr lang="en-US" dirty="0"/>
              <a:t> </a:t>
            </a:r>
            <a:r>
              <a:rPr lang="en-US" dirty="0" err="1"/>
              <a:t>налогообложения</a:t>
            </a:r>
            <a:r>
              <a:rPr lang="en-US" dirty="0"/>
              <a:t>; </a:t>
            </a:r>
            <a:r>
              <a:rPr lang="en-US" dirty="0" err="1"/>
              <a:t>механизма</a:t>
            </a:r>
            <a:r>
              <a:rPr lang="en-US" dirty="0"/>
              <a:t> </a:t>
            </a:r>
            <a:r>
              <a:rPr lang="en-US" dirty="0" err="1"/>
              <a:t>начисления</a:t>
            </a:r>
            <a:r>
              <a:rPr lang="en-US" dirty="0"/>
              <a:t> </a:t>
            </a:r>
            <a:r>
              <a:rPr lang="en-US" dirty="0" err="1"/>
              <a:t>амортизации</a:t>
            </a:r>
            <a:r>
              <a:rPr lang="en-US" dirty="0"/>
              <a:t> и </a:t>
            </a:r>
            <a:r>
              <a:rPr lang="en-US" dirty="0" err="1"/>
              <a:t>использования</a:t>
            </a:r>
            <a:r>
              <a:rPr lang="en-US" dirty="0"/>
              <a:t> </a:t>
            </a:r>
            <a:r>
              <a:rPr lang="en-US" dirty="0" err="1"/>
              <a:t>амортизационных</a:t>
            </a:r>
            <a:r>
              <a:rPr lang="en-US" dirty="0"/>
              <a:t> </a:t>
            </a:r>
            <a:r>
              <a:rPr lang="en-US" dirty="0" err="1" smtClean="0"/>
              <a:t>отчислений</a:t>
            </a:r>
            <a:r>
              <a:rPr lang="en-US" dirty="0" smtClean="0"/>
              <a:t>;</a:t>
            </a:r>
            <a:endParaRPr lang="ru-RU" dirty="0"/>
          </a:p>
          <a:p>
            <a:pPr>
              <a:buFont typeface="+mj-lt"/>
              <a:buAutoNum type="arabicPeriod"/>
            </a:pPr>
            <a:r>
              <a:rPr lang="en-US" dirty="0" err="1" smtClean="0"/>
              <a:t>предоставления</a:t>
            </a:r>
            <a:r>
              <a:rPr lang="en-US" dirty="0" smtClean="0"/>
              <a:t> </a:t>
            </a:r>
            <a:r>
              <a:rPr lang="en-US" dirty="0" err="1"/>
              <a:t>субъектам</a:t>
            </a:r>
            <a:r>
              <a:rPr lang="en-US" dirty="0"/>
              <a:t> </a:t>
            </a:r>
            <a:r>
              <a:rPr lang="en-US" dirty="0" err="1"/>
              <a:t>инвестиционной</a:t>
            </a:r>
            <a:r>
              <a:rPr lang="en-US" dirty="0"/>
              <a:t> </a:t>
            </a:r>
            <a:r>
              <a:rPr lang="en-US" dirty="0" err="1"/>
              <a:t>деятельности</a:t>
            </a:r>
            <a:r>
              <a:rPr lang="en-US" dirty="0"/>
              <a:t> </a:t>
            </a:r>
            <a:r>
              <a:rPr lang="en-US" dirty="0" err="1"/>
              <a:t>льготных</a:t>
            </a:r>
            <a:r>
              <a:rPr lang="en-US" dirty="0"/>
              <a:t> </a:t>
            </a:r>
            <a:r>
              <a:rPr lang="en-US" dirty="0" err="1"/>
              <a:t>условий</a:t>
            </a:r>
            <a:r>
              <a:rPr lang="en-US" dirty="0"/>
              <a:t> </a:t>
            </a:r>
            <a:r>
              <a:rPr lang="en-US" dirty="0" err="1"/>
              <a:t>пользования</a:t>
            </a:r>
            <a:r>
              <a:rPr lang="en-US" dirty="0"/>
              <a:t> </a:t>
            </a:r>
            <a:r>
              <a:rPr lang="en-US" dirty="0" err="1"/>
              <a:t>землей</a:t>
            </a:r>
            <a:r>
              <a:rPr lang="en-US" dirty="0"/>
              <a:t> и </a:t>
            </a:r>
            <a:r>
              <a:rPr lang="en-US" dirty="0" err="1"/>
              <a:t>другими</a:t>
            </a:r>
            <a:r>
              <a:rPr lang="en-US" dirty="0"/>
              <a:t> </a:t>
            </a:r>
            <a:r>
              <a:rPr lang="en-US" dirty="0" err="1"/>
              <a:t>природными</a:t>
            </a:r>
            <a:r>
              <a:rPr lang="en-US" dirty="0"/>
              <a:t> </a:t>
            </a:r>
            <a:r>
              <a:rPr lang="en-US" dirty="0" err="1"/>
              <a:t>ресурсами</a:t>
            </a:r>
            <a:r>
              <a:rPr lang="en-US" dirty="0"/>
              <a:t>, </a:t>
            </a:r>
            <a:r>
              <a:rPr lang="en-US" dirty="0" err="1"/>
              <a:t>не</a:t>
            </a:r>
            <a:r>
              <a:rPr lang="en-US" dirty="0"/>
              <a:t> </a:t>
            </a:r>
            <a:r>
              <a:rPr lang="en-US" dirty="0" err="1"/>
              <a:t>противоречащих</a:t>
            </a:r>
            <a:r>
              <a:rPr lang="en-US" dirty="0"/>
              <a:t> </a:t>
            </a:r>
            <a:r>
              <a:rPr lang="en-US" dirty="0" err="1"/>
              <a:t>законодательству</a:t>
            </a:r>
            <a:r>
              <a:rPr lang="en-US" dirty="0"/>
              <a:t> </a:t>
            </a:r>
            <a:r>
              <a:rPr lang="en-US" dirty="0" smtClean="0"/>
              <a:t>РФ;</a:t>
            </a:r>
            <a:endParaRPr lang="ru-RU" dirty="0"/>
          </a:p>
          <a:p>
            <a:pPr>
              <a:buFont typeface="+mj-lt"/>
              <a:buAutoNum type="arabicPeriod"/>
            </a:pPr>
            <a:r>
              <a:rPr lang="en-US" dirty="0" err="1" smtClean="0"/>
              <a:t>создания</a:t>
            </a:r>
            <a:r>
              <a:rPr lang="en-US" dirty="0" smtClean="0"/>
              <a:t> </a:t>
            </a:r>
            <a:r>
              <a:rPr lang="en-US" dirty="0"/>
              <a:t>и </a:t>
            </a:r>
            <a:r>
              <a:rPr lang="en-US" dirty="0" err="1"/>
              <a:t>развития</a:t>
            </a:r>
            <a:r>
              <a:rPr lang="en-US" dirty="0"/>
              <a:t> </a:t>
            </a:r>
            <a:r>
              <a:rPr lang="en-US" dirty="0" err="1"/>
              <a:t>сети</a:t>
            </a:r>
            <a:r>
              <a:rPr lang="en-US" dirty="0"/>
              <a:t> </a:t>
            </a:r>
            <a:r>
              <a:rPr lang="en-US" dirty="0" err="1"/>
              <a:t>информационно-аналитических</a:t>
            </a:r>
            <a:r>
              <a:rPr lang="en-US" dirty="0"/>
              <a:t> </a:t>
            </a:r>
            <a:r>
              <a:rPr lang="en-US" dirty="0" err="1"/>
              <a:t>центров</a:t>
            </a:r>
            <a:r>
              <a:rPr lang="en-US" dirty="0"/>
              <a:t>, </a:t>
            </a:r>
            <a:r>
              <a:rPr lang="en-US" dirty="0" err="1"/>
              <a:t>осуществляющих</a:t>
            </a:r>
            <a:r>
              <a:rPr lang="en-US" dirty="0"/>
              <a:t> </a:t>
            </a:r>
            <a:r>
              <a:rPr lang="en-US" dirty="0" err="1"/>
              <a:t>регулярное</a:t>
            </a:r>
            <a:r>
              <a:rPr lang="en-US" dirty="0"/>
              <a:t> </a:t>
            </a:r>
            <a:r>
              <a:rPr lang="en-US" dirty="0" err="1"/>
              <a:t>проведение</a:t>
            </a:r>
            <a:r>
              <a:rPr lang="en-US" dirty="0"/>
              <a:t> </a:t>
            </a:r>
            <a:r>
              <a:rPr lang="en-US" dirty="0" err="1"/>
              <a:t>рейтинговых</a:t>
            </a:r>
            <a:r>
              <a:rPr lang="en-US" dirty="0"/>
              <a:t> </a:t>
            </a:r>
            <a:r>
              <a:rPr lang="en-US" dirty="0" err="1"/>
              <a:t>оценок</a:t>
            </a:r>
            <a:r>
              <a:rPr lang="en-US" dirty="0"/>
              <a:t> </a:t>
            </a:r>
            <a:r>
              <a:rPr lang="en-US" dirty="0" err="1"/>
              <a:t>субъектов</a:t>
            </a:r>
            <a:r>
              <a:rPr lang="en-US" dirty="0"/>
              <a:t> </a:t>
            </a:r>
            <a:r>
              <a:rPr lang="en-US" dirty="0" err="1"/>
              <a:t>инвестиционной</a:t>
            </a:r>
            <a:r>
              <a:rPr lang="en-US" dirty="0"/>
              <a:t> </a:t>
            </a:r>
            <a:r>
              <a:rPr lang="en-US" dirty="0" err="1"/>
              <a:t>деятельности</a:t>
            </a:r>
            <a:r>
              <a:rPr lang="en-US" dirty="0"/>
              <a:t> и </a:t>
            </a:r>
            <a:r>
              <a:rPr lang="en-US" dirty="0" err="1"/>
              <a:t>публикацию</a:t>
            </a:r>
            <a:r>
              <a:rPr lang="en-US" dirty="0"/>
              <a:t> </a:t>
            </a:r>
            <a:r>
              <a:rPr lang="en-US" dirty="0" err="1"/>
              <a:t>результатов</a:t>
            </a:r>
            <a:r>
              <a:rPr lang="en-US" dirty="0"/>
              <a:t> </a:t>
            </a:r>
            <a:r>
              <a:rPr lang="en-US" dirty="0" err="1"/>
              <a:t>этих</a:t>
            </a:r>
            <a:r>
              <a:rPr lang="en-US" dirty="0"/>
              <a:t> </a:t>
            </a:r>
            <a:r>
              <a:rPr lang="en-US" dirty="0" err="1"/>
              <a:t>оценок</a:t>
            </a:r>
            <a:r>
              <a:rPr lang="en-US" dirty="0" smtClean="0"/>
              <a:t>;</a:t>
            </a: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41768319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610436" y="727881"/>
            <a:ext cx="9976513" cy="5932226"/>
          </a:xfrm>
        </p:spPr>
        <p:txBody>
          <a:bodyPr>
            <a:normAutofit lnSpcReduction="10000"/>
          </a:bodyPr>
          <a:lstStyle/>
          <a:p>
            <a:pPr>
              <a:buFont typeface="+mj-lt"/>
              <a:buAutoNum type="arabicPeriod" startAt="6"/>
            </a:pPr>
            <a:r>
              <a:rPr lang="en-US" dirty="0" smtClean="0"/>
              <a:t> </a:t>
            </a:r>
            <a:r>
              <a:rPr lang="en-US" dirty="0" err="1"/>
              <a:t>принятия</a:t>
            </a:r>
            <a:r>
              <a:rPr lang="en-US" dirty="0"/>
              <a:t> </a:t>
            </a:r>
            <a:r>
              <a:rPr lang="en-US" dirty="0" err="1"/>
              <a:t>антимонопольных</a:t>
            </a:r>
            <a:r>
              <a:rPr lang="en-US" dirty="0"/>
              <a:t> </a:t>
            </a:r>
            <a:r>
              <a:rPr lang="en-US" dirty="0" err="1" smtClean="0"/>
              <a:t>мер</a:t>
            </a:r>
            <a:r>
              <a:rPr lang="en-US" dirty="0" smtClean="0"/>
              <a:t>;</a:t>
            </a:r>
            <a:endParaRPr lang="ru-RU" dirty="0"/>
          </a:p>
          <a:p>
            <a:pPr>
              <a:buFont typeface="+mj-lt"/>
              <a:buAutoNum type="arabicPeriod" startAt="6"/>
            </a:pPr>
            <a:r>
              <a:rPr lang="en-US" dirty="0" err="1" smtClean="0"/>
              <a:t>развития</a:t>
            </a:r>
            <a:r>
              <a:rPr lang="en-US" dirty="0" smtClean="0"/>
              <a:t> </a:t>
            </a:r>
            <a:r>
              <a:rPr lang="en-US" dirty="0" err="1"/>
              <a:t>финансового</a:t>
            </a:r>
            <a:r>
              <a:rPr lang="en-US" dirty="0"/>
              <a:t> </a:t>
            </a:r>
            <a:r>
              <a:rPr lang="en-US" dirty="0" err="1" smtClean="0"/>
              <a:t>лизинга</a:t>
            </a:r>
            <a:r>
              <a:rPr lang="en-US" dirty="0" smtClean="0"/>
              <a:t>;</a:t>
            </a:r>
            <a:endParaRPr lang="ru-RU" dirty="0"/>
          </a:p>
          <a:p>
            <a:pPr>
              <a:buFont typeface="+mj-lt"/>
              <a:buAutoNum type="arabicPeriod" startAt="6"/>
            </a:pPr>
            <a:r>
              <a:rPr lang="en-US" dirty="0" err="1" smtClean="0"/>
              <a:t>расширения</a:t>
            </a:r>
            <a:r>
              <a:rPr lang="en-US" dirty="0" smtClean="0"/>
              <a:t> </a:t>
            </a:r>
            <a:r>
              <a:rPr lang="en-US" dirty="0" err="1"/>
              <a:t>возможностей</a:t>
            </a:r>
            <a:r>
              <a:rPr lang="en-US" dirty="0"/>
              <a:t> </a:t>
            </a:r>
            <a:r>
              <a:rPr lang="en-US" dirty="0" err="1"/>
              <a:t>использования</a:t>
            </a:r>
            <a:r>
              <a:rPr lang="en-US" dirty="0"/>
              <a:t> </a:t>
            </a:r>
            <a:r>
              <a:rPr lang="en-US" dirty="0" err="1"/>
              <a:t>залогов</a:t>
            </a:r>
            <a:r>
              <a:rPr lang="en-US" dirty="0"/>
              <a:t> </a:t>
            </a:r>
            <a:r>
              <a:rPr lang="en-US" dirty="0" err="1"/>
              <a:t>при</a:t>
            </a:r>
            <a:r>
              <a:rPr lang="en-US" dirty="0"/>
              <a:t> </a:t>
            </a:r>
            <a:r>
              <a:rPr lang="en-US" dirty="0" err="1"/>
              <a:t>осуществлении</a:t>
            </a:r>
            <a:r>
              <a:rPr lang="en-US" dirty="0"/>
              <a:t> </a:t>
            </a:r>
            <a:r>
              <a:rPr lang="en-US" dirty="0" err="1" smtClean="0"/>
              <a:t>кредитования</a:t>
            </a:r>
            <a:r>
              <a:rPr lang="en-US" dirty="0" smtClean="0"/>
              <a:t>;</a:t>
            </a:r>
            <a:endParaRPr lang="ru-RU" dirty="0"/>
          </a:p>
          <a:p>
            <a:pPr>
              <a:buFont typeface="+mj-lt"/>
              <a:buAutoNum type="arabicPeriod" startAt="6"/>
            </a:pPr>
            <a:r>
              <a:rPr lang="en-US" dirty="0" err="1" smtClean="0"/>
              <a:t>расширения</a:t>
            </a:r>
            <a:r>
              <a:rPr lang="en-US" dirty="0" smtClean="0"/>
              <a:t> </a:t>
            </a:r>
            <a:r>
              <a:rPr lang="en-US" dirty="0" err="1"/>
              <a:t>использования</a:t>
            </a:r>
            <a:r>
              <a:rPr lang="en-US" dirty="0"/>
              <a:t> </a:t>
            </a:r>
            <a:r>
              <a:rPr lang="en-US" dirty="0" err="1"/>
              <a:t>средств</a:t>
            </a:r>
            <a:r>
              <a:rPr lang="en-US" dirty="0"/>
              <a:t> </a:t>
            </a:r>
            <a:r>
              <a:rPr lang="en-US" dirty="0" err="1"/>
              <a:t>населения</a:t>
            </a:r>
            <a:r>
              <a:rPr lang="en-US" dirty="0"/>
              <a:t> и </a:t>
            </a:r>
            <a:r>
              <a:rPr lang="en-US" dirty="0" err="1"/>
              <a:t>иных</a:t>
            </a:r>
            <a:r>
              <a:rPr lang="en-US" dirty="0"/>
              <a:t> </a:t>
            </a:r>
            <a:r>
              <a:rPr lang="en-US" dirty="0" err="1"/>
              <a:t>внебюджетных</a:t>
            </a:r>
            <a:r>
              <a:rPr lang="en-US" dirty="0"/>
              <a:t> </a:t>
            </a:r>
            <a:r>
              <a:rPr lang="en-US" dirty="0" err="1"/>
              <a:t>источников</a:t>
            </a:r>
            <a:r>
              <a:rPr lang="en-US" dirty="0"/>
              <a:t> </a:t>
            </a:r>
            <a:r>
              <a:rPr lang="en-US" dirty="0" err="1"/>
              <a:t>финансирования</a:t>
            </a:r>
            <a:r>
              <a:rPr lang="en-US" dirty="0"/>
              <a:t>, </a:t>
            </a:r>
            <a:r>
              <a:rPr lang="en-US" dirty="0" err="1"/>
              <a:t>особенно</a:t>
            </a:r>
            <a:r>
              <a:rPr lang="en-US" dirty="0"/>
              <a:t> в </a:t>
            </a:r>
            <a:r>
              <a:rPr lang="en-US" dirty="0" err="1"/>
              <a:t>сфере</a:t>
            </a:r>
            <a:r>
              <a:rPr lang="en-US" dirty="0"/>
              <a:t> </a:t>
            </a:r>
            <a:r>
              <a:rPr lang="en-US" dirty="0" err="1"/>
              <a:t>жилищного</a:t>
            </a:r>
            <a:r>
              <a:rPr lang="en-US" dirty="0"/>
              <a:t> </a:t>
            </a:r>
            <a:r>
              <a:rPr lang="en-US" dirty="0" err="1"/>
              <a:t>строительства</a:t>
            </a:r>
            <a:r>
              <a:rPr lang="en-US" dirty="0"/>
              <a:t> и </a:t>
            </a:r>
            <a:r>
              <a:rPr lang="en-US" dirty="0" err="1"/>
              <a:t>строительства</a:t>
            </a:r>
            <a:r>
              <a:rPr lang="en-US" dirty="0"/>
              <a:t> </a:t>
            </a:r>
            <a:r>
              <a:rPr lang="en-US" dirty="0" err="1"/>
              <a:t>объектов</a:t>
            </a:r>
            <a:r>
              <a:rPr lang="en-US" dirty="0"/>
              <a:t> </a:t>
            </a:r>
            <a:r>
              <a:rPr lang="en-US" dirty="0" err="1"/>
              <a:t>социально-культурного</a:t>
            </a:r>
            <a:r>
              <a:rPr lang="en-US" dirty="0"/>
              <a:t> </a:t>
            </a:r>
            <a:r>
              <a:rPr lang="en-US" dirty="0" err="1" smtClean="0"/>
              <a:t>назначения</a:t>
            </a:r>
            <a:r>
              <a:rPr lang="en-US" dirty="0" smtClean="0"/>
              <a:t>;</a:t>
            </a:r>
            <a:endParaRPr lang="ru-RU" dirty="0"/>
          </a:p>
          <a:p>
            <a:pPr>
              <a:buFont typeface="+mj-lt"/>
              <a:buAutoNum type="arabicPeriod" startAt="6"/>
            </a:pPr>
            <a:r>
              <a:rPr lang="en-US" dirty="0" err="1" smtClean="0"/>
              <a:t>проведения</a:t>
            </a:r>
            <a:r>
              <a:rPr lang="en-US" dirty="0" smtClean="0"/>
              <a:t> </a:t>
            </a:r>
            <a:r>
              <a:rPr lang="en-US" dirty="0" err="1"/>
              <a:t>переоценки</a:t>
            </a:r>
            <a:r>
              <a:rPr lang="en-US" dirty="0"/>
              <a:t> </a:t>
            </a:r>
            <a:r>
              <a:rPr lang="en-US" dirty="0" err="1"/>
              <a:t>основных</a:t>
            </a:r>
            <a:r>
              <a:rPr lang="en-US" dirty="0"/>
              <a:t> </a:t>
            </a:r>
            <a:r>
              <a:rPr lang="en-US" dirty="0" err="1"/>
              <a:t>фондов</a:t>
            </a:r>
            <a:r>
              <a:rPr lang="en-US" dirty="0"/>
              <a:t> в </a:t>
            </a:r>
            <a:r>
              <a:rPr lang="en-US" dirty="0" err="1"/>
              <a:t>соответствии</a:t>
            </a:r>
            <a:r>
              <a:rPr lang="en-US" dirty="0"/>
              <a:t> с </a:t>
            </a:r>
            <a:r>
              <a:rPr lang="en-US" dirty="0" err="1"/>
              <a:t>темпами</a:t>
            </a:r>
            <a:r>
              <a:rPr lang="en-US" dirty="0"/>
              <a:t> </a:t>
            </a:r>
            <a:r>
              <a:rPr lang="en-US" dirty="0" err="1"/>
              <a:t>инфляции</a:t>
            </a:r>
            <a:r>
              <a:rPr lang="en-US" dirty="0" smtClean="0"/>
              <a:t>.</a:t>
            </a:r>
            <a:endParaRPr lang="ru-RU" dirty="0" smtClean="0"/>
          </a:p>
          <a:p>
            <a:r>
              <a:rPr lang="ru-RU" sz="2000" dirty="0" smtClean="0">
                <a:solidFill>
                  <a:schemeClr val="accent1">
                    <a:lumMod val="75000"/>
                  </a:schemeClr>
                </a:solidFill>
              </a:rPr>
              <a:t>ТЕМА: Прямое </a:t>
            </a:r>
            <a:r>
              <a:rPr lang="ru-RU" sz="2000" dirty="0">
                <a:solidFill>
                  <a:schemeClr val="accent1">
                    <a:lumMod val="75000"/>
                  </a:schemeClr>
                </a:solidFill>
              </a:rPr>
              <a:t>участие государства в инвестиционной деятельности</a:t>
            </a:r>
          </a:p>
          <a:p>
            <a:r>
              <a:rPr lang="en-US" dirty="0" err="1"/>
              <a:t>Прямое</a:t>
            </a:r>
            <a:r>
              <a:rPr lang="en-US" dirty="0"/>
              <a:t> </a:t>
            </a:r>
            <a:r>
              <a:rPr lang="en-US" dirty="0" err="1"/>
              <a:t>участие</a:t>
            </a:r>
            <a:r>
              <a:rPr lang="en-US" dirty="0"/>
              <a:t> </a:t>
            </a:r>
            <a:r>
              <a:rPr lang="en-US" dirty="0" err="1"/>
              <a:t>государства</a:t>
            </a:r>
            <a:r>
              <a:rPr lang="en-US" dirty="0"/>
              <a:t> в </a:t>
            </a:r>
            <a:r>
              <a:rPr lang="en-US" dirty="0" err="1"/>
              <a:t>инвестиционной</a:t>
            </a:r>
            <a:r>
              <a:rPr lang="en-US" dirty="0"/>
              <a:t> </a:t>
            </a:r>
            <a:r>
              <a:rPr lang="en-US" dirty="0" err="1"/>
              <a:t>деятельности</a:t>
            </a:r>
            <a:r>
              <a:rPr lang="en-US" dirty="0"/>
              <a:t> </a:t>
            </a:r>
            <a:r>
              <a:rPr lang="en-US" dirty="0" err="1"/>
              <a:t>путем</a:t>
            </a:r>
            <a:r>
              <a:rPr lang="en-US" dirty="0"/>
              <a:t>:</a:t>
            </a:r>
            <a:endParaRPr lang="ru-RU" dirty="0"/>
          </a:p>
          <a:p>
            <a:pPr marL="0" indent="0">
              <a:buNone/>
            </a:pPr>
            <a:r>
              <a:rPr lang="ru-RU" dirty="0" smtClean="0"/>
              <a:t>     </a:t>
            </a:r>
            <a:r>
              <a:rPr lang="en-US" dirty="0" smtClean="0"/>
              <a:t>1</a:t>
            </a:r>
            <a:r>
              <a:rPr lang="en-US" dirty="0"/>
              <a:t>) </a:t>
            </a:r>
            <a:r>
              <a:rPr lang="en-US" dirty="0" err="1"/>
              <a:t>формирования</a:t>
            </a:r>
            <a:r>
              <a:rPr lang="en-US" dirty="0"/>
              <a:t> </a:t>
            </a:r>
            <a:r>
              <a:rPr lang="en-US" dirty="0" err="1"/>
              <a:t>перечня</a:t>
            </a:r>
            <a:r>
              <a:rPr lang="en-US" dirty="0"/>
              <a:t> </a:t>
            </a:r>
            <a:r>
              <a:rPr lang="en-US" dirty="0" err="1"/>
              <a:t>строек</a:t>
            </a:r>
            <a:r>
              <a:rPr lang="en-US" dirty="0"/>
              <a:t> и </a:t>
            </a:r>
            <a:r>
              <a:rPr lang="en-US" dirty="0" err="1"/>
              <a:t>объектов</a:t>
            </a:r>
            <a:r>
              <a:rPr lang="en-US" dirty="0"/>
              <a:t>, </a:t>
            </a:r>
            <a:r>
              <a:rPr lang="en-US" dirty="0" err="1"/>
              <a:t>подлежащих</a:t>
            </a:r>
            <a:r>
              <a:rPr lang="en-US" dirty="0"/>
              <a:t> </a:t>
            </a:r>
            <a:r>
              <a:rPr lang="en-US" dirty="0" err="1"/>
              <a:t>техническому</a:t>
            </a:r>
            <a:r>
              <a:rPr lang="en-US" dirty="0"/>
              <a:t> </a:t>
            </a:r>
            <a:r>
              <a:rPr lang="en-US" dirty="0" err="1"/>
              <a:t>перевооружению</a:t>
            </a:r>
            <a:r>
              <a:rPr lang="en-US" dirty="0"/>
              <a:t> </a:t>
            </a:r>
            <a:r>
              <a:rPr lang="en-US" dirty="0" err="1"/>
              <a:t>для</a:t>
            </a:r>
            <a:r>
              <a:rPr lang="en-US" dirty="0"/>
              <a:t> </a:t>
            </a:r>
            <a:r>
              <a:rPr lang="en-US" dirty="0" err="1"/>
              <a:t>федеральных</a:t>
            </a:r>
            <a:r>
              <a:rPr lang="en-US" dirty="0"/>
              <a:t> </a:t>
            </a:r>
            <a:r>
              <a:rPr lang="en-US" dirty="0" err="1"/>
              <a:t>государственных</a:t>
            </a:r>
            <a:r>
              <a:rPr lang="en-US" dirty="0"/>
              <a:t> </a:t>
            </a:r>
            <a:r>
              <a:rPr lang="en-US" dirty="0" err="1"/>
              <a:t>нужд</a:t>
            </a:r>
            <a:r>
              <a:rPr lang="en-US" dirty="0"/>
              <a:t> и </a:t>
            </a:r>
            <a:r>
              <a:rPr lang="en-US" dirty="0" err="1"/>
              <a:t>финансирования</a:t>
            </a:r>
            <a:r>
              <a:rPr lang="en-US" dirty="0"/>
              <a:t> </a:t>
            </a:r>
            <a:r>
              <a:rPr lang="en-US" dirty="0" err="1"/>
              <a:t>их</a:t>
            </a:r>
            <a:r>
              <a:rPr lang="en-US" dirty="0"/>
              <a:t> </a:t>
            </a:r>
            <a:r>
              <a:rPr lang="en-US" dirty="0" err="1"/>
              <a:t>за</a:t>
            </a:r>
            <a:r>
              <a:rPr lang="en-US" dirty="0"/>
              <a:t> </a:t>
            </a:r>
            <a:r>
              <a:rPr lang="en-US" dirty="0" err="1"/>
              <a:t>счет</a:t>
            </a:r>
            <a:r>
              <a:rPr lang="en-US" dirty="0"/>
              <a:t> </a:t>
            </a:r>
            <a:r>
              <a:rPr lang="en-US" dirty="0" err="1"/>
              <a:t>средств</a:t>
            </a:r>
            <a:r>
              <a:rPr lang="en-US" dirty="0"/>
              <a:t> </a:t>
            </a:r>
            <a:r>
              <a:rPr lang="en-US" dirty="0" err="1"/>
              <a:t>федерального</a:t>
            </a:r>
            <a:r>
              <a:rPr lang="en-US" dirty="0"/>
              <a:t> </a:t>
            </a:r>
            <a:r>
              <a:rPr lang="en-US" dirty="0" err="1"/>
              <a:t>бюджета</a:t>
            </a:r>
            <a:r>
              <a:rPr lang="en-US" dirty="0"/>
              <a:t>; </a:t>
            </a:r>
            <a:r>
              <a:rPr lang="en-US" dirty="0" err="1"/>
              <a:t>предоставления</a:t>
            </a:r>
            <a:r>
              <a:rPr lang="en-US" dirty="0"/>
              <a:t> </a:t>
            </a:r>
            <a:r>
              <a:rPr lang="en-US" dirty="0" err="1"/>
              <a:t>на</a:t>
            </a:r>
            <a:r>
              <a:rPr lang="en-US" dirty="0"/>
              <a:t> </a:t>
            </a:r>
            <a:r>
              <a:rPr lang="en-US" dirty="0" err="1"/>
              <a:t>конкурсной</a:t>
            </a:r>
            <a:r>
              <a:rPr lang="en-US" dirty="0"/>
              <a:t> </a:t>
            </a:r>
            <a:r>
              <a:rPr lang="en-US" dirty="0" err="1"/>
              <a:t>основе</a:t>
            </a:r>
            <a:r>
              <a:rPr lang="en-US" dirty="0"/>
              <a:t> </a:t>
            </a:r>
            <a:r>
              <a:rPr lang="en-US" dirty="0" err="1"/>
              <a:t>государственных</a:t>
            </a:r>
            <a:r>
              <a:rPr lang="en-US" dirty="0"/>
              <a:t> </a:t>
            </a:r>
            <a:r>
              <a:rPr lang="en-US" dirty="0" err="1"/>
              <a:t>гарантий</a:t>
            </a:r>
            <a:r>
              <a:rPr lang="en-US" dirty="0"/>
              <a:t> </a:t>
            </a:r>
            <a:r>
              <a:rPr lang="en-US" dirty="0" err="1"/>
              <a:t>по</a:t>
            </a:r>
            <a:r>
              <a:rPr lang="en-US" dirty="0"/>
              <a:t> </a:t>
            </a:r>
            <a:r>
              <a:rPr lang="en-US" dirty="0" err="1"/>
              <a:t>инвестиционным</a:t>
            </a:r>
            <a:r>
              <a:rPr lang="en-US" dirty="0"/>
              <a:t> </a:t>
            </a:r>
            <a:r>
              <a:rPr lang="en-US" dirty="0" err="1"/>
              <a:t>проектам</a:t>
            </a:r>
            <a:r>
              <a:rPr lang="en-US" dirty="0"/>
              <a:t> </a:t>
            </a:r>
            <a:r>
              <a:rPr lang="en-US" dirty="0" err="1"/>
              <a:t>за</a:t>
            </a:r>
            <a:r>
              <a:rPr lang="en-US" dirty="0"/>
              <a:t> </a:t>
            </a:r>
            <a:r>
              <a:rPr lang="en-US" dirty="0" err="1"/>
              <a:t>счет</a:t>
            </a:r>
            <a:r>
              <a:rPr lang="en-US" dirty="0"/>
              <a:t> </a:t>
            </a:r>
            <a:r>
              <a:rPr lang="en-US" dirty="0" err="1"/>
              <a:t>средств</a:t>
            </a:r>
            <a:r>
              <a:rPr lang="en-US" dirty="0"/>
              <a:t> </a:t>
            </a:r>
            <a:r>
              <a:rPr lang="en-US" dirty="0" err="1"/>
              <a:t>федерального</a:t>
            </a:r>
            <a:r>
              <a:rPr lang="en-US" dirty="0"/>
              <a:t> </a:t>
            </a:r>
            <a:r>
              <a:rPr lang="en-US" dirty="0" err="1"/>
              <a:t>бюджета</a:t>
            </a:r>
            <a:r>
              <a:rPr lang="en-US" dirty="0"/>
              <a:t> и </a:t>
            </a:r>
            <a:r>
              <a:rPr lang="en-US" dirty="0" err="1"/>
              <a:t>бюджетов</a:t>
            </a:r>
            <a:r>
              <a:rPr lang="en-US" dirty="0"/>
              <a:t> </a:t>
            </a:r>
            <a:r>
              <a:rPr lang="en-US" dirty="0" err="1"/>
              <a:t>субъектов</a:t>
            </a:r>
            <a:r>
              <a:rPr lang="en-US" dirty="0"/>
              <a:t> </a:t>
            </a:r>
            <a:r>
              <a:rPr lang="en-US" dirty="0" err="1"/>
              <a:t>Федерации</a:t>
            </a:r>
            <a:r>
              <a:rPr lang="en-US" dirty="0"/>
              <a:t>;</a:t>
            </a:r>
            <a:endParaRPr lang="ru-RU" dirty="0"/>
          </a:p>
          <a:p>
            <a:pPr marL="0" indent="0">
              <a:buNone/>
            </a:pPr>
            <a:r>
              <a:rPr lang="ru-RU" dirty="0" smtClean="0"/>
              <a:t>     </a:t>
            </a:r>
            <a:r>
              <a:rPr lang="en-US" dirty="0" smtClean="0"/>
              <a:t>2</a:t>
            </a:r>
            <a:r>
              <a:rPr lang="en-US" dirty="0"/>
              <a:t>) </a:t>
            </a:r>
            <a:r>
              <a:rPr lang="en-US" dirty="0" err="1"/>
              <a:t>размещения</a:t>
            </a:r>
            <a:r>
              <a:rPr lang="en-US" dirty="0"/>
              <a:t> </a:t>
            </a:r>
            <a:r>
              <a:rPr lang="en-US" dirty="0" err="1"/>
              <a:t>на</a:t>
            </a:r>
            <a:r>
              <a:rPr lang="en-US" dirty="0"/>
              <a:t> </a:t>
            </a:r>
            <a:r>
              <a:rPr lang="en-US" dirty="0" err="1"/>
              <a:t>конкурсной</a:t>
            </a:r>
            <a:r>
              <a:rPr lang="en-US" dirty="0"/>
              <a:t> </a:t>
            </a:r>
            <a:r>
              <a:rPr lang="en-US" dirty="0" err="1"/>
              <a:t>основе</a:t>
            </a:r>
            <a:r>
              <a:rPr lang="en-US" dirty="0"/>
              <a:t> </a:t>
            </a:r>
            <a:r>
              <a:rPr lang="en-US" dirty="0" err="1"/>
              <a:t>средств</a:t>
            </a:r>
            <a:r>
              <a:rPr lang="en-US" dirty="0"/>
              <a:t> </a:t>
            </a:r>
            <a:r>
              <a:rPr lang="en-US" dirty="0" err="1"/>
              <a:t>федерального</a:t>
            </a:r>
            <a:r>
              <a:rPr lang="en-US" dirty="0"/>
              <a:t> </a:t>
            </a:r>
            <a:r>
              <a:rPr lang="en-US" dirty="0" err="1"/>
              <a:t>бюджета</a:t>
            </a:r>
            <a:r>
              <a:rPr lang="en-US" dirty="0"/>
              <a:t> и </a:t>
            </a:r>
            <a:r>
              <a:rPr lang="en-US" dirty="0" err="1"/>
              <a:t>средств</a:t>
            </a:r>
            <a:r>
              <a:rPr lang="en-US" dirty="0"/>
              <a:t> </a:t>
            </a:r>
            <a:r>
              <a:rPr lang="en-US" dirty="0" err="1"/>
              <a:t>бюджетов</a:t>
            </a:r>
            <a:r>
              <a:rPr lang="en-US" dirty="0"/>
              <a:t> </a:t>
            </a:r>
            <a:r>
              <a:rPr lang="en-US" dirty="0" err="1"/>
              <a:t>субъектов</a:t>
            </a:r>
            <a:r>
              <a:rPr lang="en-US" dirty="0"/>
              <a:t> </a:t>
            </a:r>
            <a:r>
              <a:rPr lang="en-US" dirty="0" err="1"/>
              <a:t>Российской</a:t>
            </a:r>
            <a:r>
              <a:rPr lang="en-US" dirty="0"/>
              <a:t> </a:t>
            </a:r>
            <a:r>
              <a:rPr lang="en-US" dirty="0" err="1"/>
              <a:t>Федерации</a:t>
            </a:r>
            <a:r>
              <a:rPr lang="en-US" dirty="0"/>
              <a:t> (</a:t>
            </a:r>
            <a:r>
              <a:rPr lang="en-US" dirty="0" err="1"/>
              <a:t>на</a:t>
            </a:r>
            <a:r>
              <a:rPr lang="en-US" dirty="0"/>
              <a:t> </a:t>
            </a:r>
            <a:r>
              <a:rPr lang="en-US" dirty="0" err="1"/>
              <a:t>условиях</a:t>
            </a:r>
            <a:r>
              <a:rPr lang="en-US" dirty="0"/>
              <a:t> </a:t>
            </a:r>
            <a:r>
              <a:rPr lang="en-US" dirty="0" err="1"/>
              <a:t>срочности</a:t>
            </a:r>
            <a:r>
              <a:rPr lang="en-US" dirty="0"/>
              <a:t> и </a:t>
            </a:r>
            <a:r>
              <a:rPr lang="en-US" dirty="0" err="1"/>
              <a:t>возвратности</a:t>
            </a:r>
            <a:r>
              <a:rPr lang="en-US" dirty="0"/>
              <a:t> с </a:t>
            </a:r>
            <a:r>
              <a:rPr lang="en-US" dirty="0" err="1"/>
              <a:t>уплатой</a:t>
            </a:r>
            <a:r>
              <a:rPr lang="en-US" dirty="0"/>
              <a:t> </a:t>
            </a:r>
            <a:r>
              <a:rPr lang="en-US" dirty="0" err="1"/>
              <a:t>процентов</a:t>
            </a:r>
            <a:r>
              <a:rPr lang="en-US" dirty="0"/>
              <a:t> </a:t>
            </a:r>
            <a:r>
              <a:rPr lang="en-US" dirty="0" err="1"/>
              <a:t>за</a:t>
            </a:r>
            <a:r>
              <a:rPr lang="en-US" dirty="0"/>
              <a:t> </a:t>
            </a:r>
            <a:r>
              <a:rPr lang="en-US" dirty="0" err="1"/>
              <a:t>пользование</a:t>
            </a:r>
            <a:r>
              <a:rPr lang="en-US" dirty="0"/>
              <a:t> </a:t>
            </a:r>
            <a:r>
              <a:rPr lang="en-US" dirty="0" err="1"/>
              <a:t>ими</a:t>
            </a:r>
            <a:r>
              <a:rPr lang="en-US" dirty="0"/>
              <a:t>) </a:t>
            </a:r>
            <a:r>
              <a:rPr lang="en-US" dirty="0" err="1"/>
              <a:t>для</a:t>
            </a:r>
            <a:r>
              <a:rPr lang="en-US" dirty="0"/>
              <a:t> </a:t>
            </a:r>
            <a:r>
              <a:rPr lang="en-US" dirty="0" err="1"/>
              <a:t>финансирования</a:t>
            </a:r>
            <a:r>
              <a:rPr lang="en-US" dirty="0"/>
              <a:t> </a:t>
            </a:r>
            <a:r>
              <a:rPr lang="en-US" dirty="0" err="1"/>
              <a:t>инвестиционных</a:t>
            </a:r>
            <a:r>
              <a:rPr lang="en-US" dirty="0"/>
              <a:t> </a:t>
            </a:r>
            <a:r>
              <a:rPr lang="en-US" dirty="0" err="1"/>
              <a:t>проектов</a:t>
            </a:r>
            <a:r>
              <a:rPr lang="en-US" dirty="0"/>
              <a:t>;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38180872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33266" y="700584"/>
            <a:ext cx="9867331" cy="570021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 smtClean="0"/>
              <a:t>     </a:t>
            </a:r>
            <a:r>
              <a:rPr lang="en-US" dirty="0" smtClean="0"/>
              <a:t>3</a:t>
            </a:r>
            <a:r>
              <a:rPr lang="en-US" dirty="0"/>
              <a:t>) </a:t>
            </a:r>
            <a:r>
              <a:rPr lang="en-US" dirty="0" err="1"/>
              <a:t>проведения</a:t>
            </a:r>
            <a:r>
              <a:rPr lang="en-US" dirty="0"/>
              <a:t> </a:t>
            </a:r>
            <a:r>
              <a:rPr lang="en-US" dirty="0" err="1"/>
              <a:t>экспертизы</a:t>
            </a:r>
            <a:r>
              <a:rPr lang="en-US" dirty="0"/>
              <a:t> </a:t>
            </a:r>
            <a:r>
              <a:rPr lang="en-US" dirty="0" err="1"/>
              <a:t>инвестиционных</a:t>
            </a:r>
            <a:r>
              <a:rPr lang="en-US" dirty="0"/>
              <a:t> </a:t>
            </a:r>
            <a:r>
              <a:rPr lang="en-US" dirty="0" err="1"/>
              <a:t>проектов</a:t>
            </a:r>
            <a:r>
              <a:rPr lang="en-US" dirty="0"/>
              <a:t> в </a:t>
            </a:r>
            <a:r>
              <a:rPr lang="en-US" dirty="0" err="1"/>
              <a:t>соответствии</a:t>
            </a:r>
            <a:r>
              <a:rPr lang="en-US" dirty="0"/>
              <a:t> с </a:t>
            </a:r>
            <a:r>
              <a:rPr lang="en-US" dirty="0" err="1"/>
              <a:t>законодательством</a:t>
            </a:r>
            <a:r>
              <a:rPr lang="en-US" dirty="0"/>
              <a:t> </a:t>
            </a:r>
            <a:r>
              <a:rPr lang="en-US" dirty="0" err="1"/>
              <a:t>Российской</a:t>
            </a:r>
            <a:r>
              <a:rPr lang="en-US" dirty="0"/>
              <a:t> </a:t>
            </a:r>
            <a:r>
              <a:rPr lang="en-US" dirty="0" err="1"/>
              <a:t>Федерации</a:t>
            </a:r>
            <a:r>
              <a:rPr lang="en-US" dirty="0"/>
              <a:t>;</a:t>
            </a:r>
            <a:endParaRPr lang="ru-RU" dirty="0"/>
          </a:p>
          <a:p>
            <a:pPr marL="0" indent="0">
              <a:buNone/>
            </a:pPr>
            <a:r>
              <a:rPr lang="ru-RU" dirty="0" smtClean="0"/>
              <a:t>     </a:t>
            </a:r>
            <a:r>
              <a:rPr lang="en-US" dirty="0" smtClean="0"/>
              <a:t>4</a:t>
            </a:r>
            <a:r>
              <a:rPr lang="en-US" dirty="0"/>
              <a:t>) </a:t>
            </a:r>
            <a:r>
              <a:rPr lang="en-US" dirty="0" err="1"/>
              <a:t>разработки</a:t>
            </a:r>
            <a:r>
              <a:rPr lang="en-US" dirty="0"/>
              <a:t>, </a:t>
            </a:r>
            <a:r>
              <a:rPr lang="en-US" dirty="0" err="1"/>
              <a:t>утверждения</a:t>
            </a:r>
            <a:r>
              <a:rPr lang="en-US" dirty="0"/>
              <a:t> и </a:t>
            </a:r>
            <a:r>
              <a:rPr lang="en-US" dirty="0" err="1"/>
              <a:t>финансирования</a:t>
            </a:r>
            <a:r>
              <a:rPr lang="en-US" dirty="0"/>
              <a:t> </a:t>
            </a:r>
            <a:r>
              <a:rPr lang="en-US" dirty="0" err="1"/>
              <a:t>инвестиционных</a:t>
            </a:r>
            <a:r>
              <a:rPr lang="en-US" dirty="0"/>
              <a:t> </a:t>
            </a:r>
            <a:r>
              <a:rPr lang="en-US" dirty="0" err="1"/>
              <a:t>проектов</a:t>
            </a:r>
            <a:r>
              <a:rPr lang="en-US" dirty="0"/>
              <a:t>, </a:t>
            </a:r>
            <a:r>
              <a:rPr lang="en-US" dirty="0" err="1"/>
              <a:t>осуществляемых</a:t>
            </a:r>
            <a:r>
              <a:rPr lang="en-US" dirty="0"/>
              <a:t> </a:t>
            </a:r>
            <a:r>
              <a:rPr lang="en-US" dirty="0" err="1"/>
              <a:t>за</a:t>
            </a:r>
            <a:r>
              <a:rPr lang="en-US" dirty="0"/>
              <a:t> </a:t>
            </a:r>
            <a:r>
              <a:rPr lang="en-US" dirty="0" err="1"/>
              <a:t>счет</a:t>
            </a:r>
            <a:r>
              <a:rPr lang="en-US" dirty="0"/>
              <a:t> </a:t>
            </a:r>
            <a:r>
              <a:rPr lang="en-US" dirty="0" err="1"/>
              <a:t>средств</a:t>
            </a:r>
            <a:r>
              <a:rPr lang="en-US" dirty="0"/>
              <a:t> </a:t>
            </a:r>
            <a:r>
              <a:rPr lang="en-US" dirty="0" err="1"/>
              <a:t>федерального</a:t>
            </a:r>
            <a:r>
              <a:rPr lang="en-US" dirty="0"/>
              <a:t> </a:t>
            </a:r>
            <a:r>
              <a:rPr lang="en-US" dirty="0" err="1"/>
              <a:t>бюджета</a:t>
            </a:r>
            <a:r>
              <a:rPr lang="en-US" dirty="0"/>
              <a:t> и </a:t>
            </a:r>
            <a:r>
              <a:rPr lang="en-US" dirty="0" err="1"/>
              <a:t>средств</a:t>
            </a:r>
            <a:r>
              <a:rPr lang="en-US" dirty="0"/>
              <a:t> </a:t>
            </a:r>
            <a:r>
              <a:rPr lang="en-US" dirty="0" err="1"/>
              <a:t>бюджетов</a:t>
            </a:r>
            <a:r>
              <a:rPr lang="en-US" dirty="0"/>
              <a:t> </a:t>
            </a:r>
            <a:r>
              <a:rPr lang="en-US" dirty="0" err="1"/>
              <a:t>субъектов</a:t>
            </a:r>
            <a:r>
              <a:rPr lang="en-US" dirty="0"/>
              <a:t> </a:t>
            </a:r>
            <a:r>
              <a:rPr lang="en-US" dirty="0" err="1"/>
              <a:t>Российской</a:t>
            </a:r>
            <a:r>
              <a:rPr lang="en-US" dirty="0"/>
              <a:t> </a:t>
            </a:r>
            <a:r>
              <a:rPr lang="en-US" dirty="0" err="1"/>
              <a:t>Федерации</a:t>
            </a:r>
            <a:r>
              <a:rPr lang="en-US" dirty="0"/>
              <a:t> </a:t>
            </a:r>
            <a:r>
              <a:rPr lang="en-US" dirty="0" err="1"/>
              <a:t>совместно</a:t>
            </a:r>
            <a:r>
              <a:rPr lang="en-US" dirty="0"/>
              <a:t> с </a:t>
            </a:r>
            <a:r>
              <a:rPr lang="en-US" dirty="0" err="1"/>
              <a:t>иностранными</a:t>
            </a:r>
            <a:r>
              <a:rPr lang="en-US" dirty="0"/>
              <a:t> </a:t>
            </a:r>
            <a:r>
              <a:rPr lang="en-US" dirty="0" err="1"/>
              <a:t>государствами</a:t>
            </a:r>
            <a:r>
              <a:rPr lang="en-US" dirty="0"/>
              <a:t>;</a:t>
            </a:r>
            <a:endParaRPr lang="ru-RU" dirty="0"/>
          </a:p>
          <a:p>
            <a:pPr marL="0" indent="0">
              <a:buNone/>
            </a:pPr>
            <a:r>
              <a:rPr lang="ru-RU" dirty="0" smtClean="0"/>
              <a:t>     </a:t>
            </a:r>
            <a:r>
              <a:rPr lang="en-US" dirty="0" smtClean="0"/>
              <a:t>5</a:t>
            </a:r>
            <a:r>
              <a:rPr lang="en-US" dirty="0"/>
              <a:t>) </a:t>
            </a:r>
            <a:r>
              <a:rPr lang="en-US" dirty="0" err="1"/>
              <a:t>предоставления</a:t>
            </a:r>
            <a:r>
              <a:rPr lang="en-US" dirty="0"/>
              <a:t> государственных1 </a:t>
            </a:r>
            <a:r>
              <a:rPr lang="en-US" dirty="0" err="1"/>
              <a:t>гарантий</a:t>
            </a:r>
            <a:r>
              <a:rPr lang="en-US" dirty="0"/>
              <a:t> </a:t>
            </a:r>
            <a:r>
              <a:rPr lang="en-US" dirty="0" err="1"/>
              <a:t>по</a:t>
            </a:r>
            <a:r>
              <a:rPr lang="en-US" dirty="0"/>
              <a:t> </a:t>
            </a:r>
            <a:r>
              <a:rPr lang="en-US" dirty="0" err="1"/>
              <a:t>инвестиционным</a:t>
            </a:r>
            <a:r>
              <a:rPr lang="en-US" dirty="0"/>
              <a:t> </a:t>
            </a:r>
            <a:r>
              <a:rPr lang="en-US" dirty="0" err="1"/>
              <a:t>проектам</a:t>
            </a:r>
            <a:r>
              <a:rPr lang="en-US" dirty="0"/>
              <a:t> </a:t>
            </a:r>
            <a:r>
              <a:rPr lang="en-US" dirty="0" err="1"/>
              <a:t>за</a:t>
            </a:r>
            <a:r>
              <a:rPr lang="en-US" dirty="0"/>
              <a:t> </a:t>
            </a:r>
            <a:r>
              <a:rPr lang="en-US" dirty="0" err="1"/>
              <a:t>счет</a:t>
            </a:r>
            <a:r>
              <a:rPr lang="en-US" dirty="0"/>
              <a:t> </a:t>
            </a:r>
            <a:r>
              <a:rPr lang="en-US" dirty="0" err="1"/>
              <a:t>средств</a:t>
            </a:r>
            <a:r>
              <a:rPr lang="en-US" dirty="0"/>
              <a:t> </a:t>
            </a:r>
            <a:r>
              <a:rPr lang="en-US" dirty="0" err="1"/>
              <a:t>федерального</a:t>
            </a:r>
            <a:r>
              <a:rPr lang="en-US" dirty="0"/>
              <a:t> </a:t>
            </a:r>
            <a:r>
              <a:rPr lang="en-US" dirty="0" err="1"/>
              <a:t>бюджета</a:t>
            </a:r>
            <a:r>
              <a:rPr lang="en-US" dirty="0"/>
              <a:t>;</a:t>
            </a:r>
            <a:endParaRPr lang="ru-RU" dirty="0"/>
          </a:p>
          <a:p>
            <a:pPr marL="0" indent="0">
              <a:buNone/>
            </a:pPr>
            <a:r>
              <a:rPr lang="ru-RU" dirty="0" smtClean="0"/>
              <a:t>     </a:t>
            </a:r>
            <a:r>
              <a:rPr lang="en-US" dirty="0" smtClean="0"/>
              <a:t>6</a:t>
            </a:r>
            <a:r>
              <a:rPr lang="en-US" dirty="0"/>
              <a:t>) </a:t>
            </a:r>
            <a:r>
              <a:rPr lang="en-US" dirty="0" err="1"/>
              <a:t>разработки</a:t>
            </a:r>
            <a:r>
              <a:rPr lang="en-US" dirty="0"/>
              <a:t> и </a:t>
            </a:r>
            <a:r>
              <a:rPr lang="en-US" dirty="0" err="1"/>
              <a:t>утверждения</a:t>
            </a:r>
            <a:r>
              <a:rPr lang="en-US" dirty="0"/>
              <a:t> </a:t>
            </a:r>
            <a:r>
              <a:rPr lang="en-US" dirty="0" err="1"/>
              <a:t>стандартов</a:t>
            </a:r>
            <a:r>
              <a:rPr lang="en-US" dirty="0"/>
              <a:t> (</a:t>
            </a:r>
            <a:r>
              <a:rPr lang="en-US" dirty="0" err="1"/>
              <a:t>норм</a:t>
            </a:r>
            <a:r>
              <a:rPr lang="en-US" dirty="0"/>
              <a:t> и </a:t>
            </a:r>
            <a:r>
              <a:rPr lang="en-US" dirty="0" err="1"/>
              <a:t>правил</a:t>
            </a:r>
            <a:r>
              <a:rPr lang="en-US" dirty="0"/>
              <a:t>) и </a:t>
            </a:r>
            <a:r>
              <a:rPr lang="en-US" dirty="0" err="1"/>
              <a:t>осуществления</a:t>
            </a:r>
            <a:r>
              <a:rPr lang="en-US" dirty="0"/>
              <a:t> </a:t>
            </a:r>
            <a:r>
              <a:rPr lang="en-US" dirty="0" err="1"/>
              <a:t>контроля</a:t>
            </a:r>
            <a:r>
              <a:rPr lang="en-US" dirty="0"/>
              <a:t> </a:t>
            </a:r>
            <a:r>
              <a:rPr lang="en-US" dirty="0" err="1"/>
              <a:t>за</a:t>
            </a:r>
            <a:r>
              <a:rPr lang="en-US" dirty="0"/>
              <a:t> </a:t>
            </a:r>
            <a:r>
              <a:rPr lang="en-US" dirty="0" err="1"/>
              <a:t>их</a:t>
            </a:r>
            <a:r>
              <a:rPr lang="en-US" dirty="0"/>
              <a:t> </a:t>
            </a:r>
            <a:r>
              <a:rPr lang="en-US" dirty="0" err="1"/>
              <a:t>соблюдением</a:t>
            </a:r>
            <a:r>
              <a:rPr lang="en-US" dirty="0"/>
              <a:t>;</a:t>
            </a:r>
            <a:endParaRPr lang="ru-RU" dirty="0"/>
          </a:p>
          <a:p>
            <a:pPr marL="0" indent="0">
              <a:buNone/>
            </a:pPr>
            <a:r>
              <a:rPr lang="ru-RU" dirty="0" smtClean="0"/>
              <a:t>     </a:t>
            </a:r>
            <a:r>
              <a:rPr lang="en-US" dirty="0" smtClean="0"/>
              <a:t>7</a:t>
            </a:r>
            <a:r>
              <a:rPr lang="en-US" dirty="0"/>
              <a:t>) </a:t>
            </a:r>
            <a:r>
              <a:rPr lang="en-US" dirty="0" err="1"/>
              <a:t>предоставления</a:t>
            </a:r>
            <a:r>
              <a:rPr lang="en-US" dirty="0"/>
              <a:t> </a:t>
            </a:r>
            <a:r>
              <a:rPr lang="en-US" dirty="0" err="1"/>
              <a:t>концессий</a:t>
            </a:r>
            <a:r>
              <a:rPr lang="en-US" dirty="0"/>
              <a:t> </a:t>
            </a:r>
            <a:r>
              <a:rPr lang="en-US" dirty="0" err="1"/>
              <a:t>российским</a:t>
            </a:r>
            <a:r>
              <a:rPr lang="en-US" dirty="0"/>
              <a:t> и </a:t>
            </a:r>
            <a:r>
              <a:rPr lang="en-US" dirty="0" err="1"/>
              <a:t>иностранным</a:t>
            </a:r>
            <a:r>
              <a:rPr lang="en-US" dirty="0"/>
              <a:t> </a:t>
            </a:r>
            <a:r>
              <a:rPr lang="en-US" dirty="0" err="1"/>
              <a:t>инвесторам</a:t>
            </a:r>
            <a:r>
              <a:rPr lang="en-US" dirty="0"/>
              <a:t> </a:t>
            </a:r>
            <a:r>
              <a:rPr lang="en-US" dirty="0" err="1"/>
              <a:t>по</a:t>
            </a:r>
            <a:r>
              <a:rPr lang="en-US" dirty="0"/>
              <a:t> </a:t>
            </a:r>
            <a:r>
              <a:rPr lang="en-US" dirty="0" err="1"/>
              <a:t>итогам</a:t>
            </a:r>
            <a:r>
              <a:rPr lang="en-US" dirty="0"/>
              <a:t> </a:t>
            </a:r>
            <a:r>
              <a:rPr lang="en-US" dirty="0" err="1"/>
              <a:t>торгов</a:t>
            </a:r>
            <a:r>
              <a:rPr lang="en-US" dirty="0"/>
              <a:t> (</a:t>
            </a:r>
            <a:r>
              <a:rPr lang="en-US" dirty="0" err="1"/>
              <a:t>аукционов</a:t>
            </a:r>
            <a:r>
              <a:rPr lang="en-US" dirty="0"/>
              <a:t> и </a:t>
            </a:r>
            <a:r>
              <a:rPr lang="en-US" dirty="0" err="1"/>
              <a:t>конкурсов</a:t>
            </a:r>
            <a:r>
              <a:rPr lang="en-US" dirty="0"/>
              <a:t>) в </a:t>
            </a:r>
            <a:r>
              <a:rPr lang="en-US" dirty="0" err="1"/>
              <a:t>соответствии</a:t>
            </a:r>
            <a:r>
              <a:rPr lang="en-US" dirty="0"/>
              <a:t> с </a:t>
            </a:r>
            <a:r>
              <a:rPr lang="en-US" dirty="0" err="1"/>
              <a:t>законодательством</a:t>
            </a:r>
            <a:r>
              <a:rPr lang="en-US" dirty="0"/>
              <a:t>.</a:t>
            </a:r>
            <a:endParaRPr lang="ru-RU" dirty="0"/>
          </a:p>
          <a:p>
            <a:pPr marL="0" indent="0">
              <a:buNone/>
            </a:pPr>
            <a:r>
              <a:rPr lang="ru-RU" dirty="0" smtClean="0"/>
              <a:t>     </a:t>
            </a:r>
            <a:r>
              <a:rPr lang="en-US" dirty="0" smtClean="0"/>
              <a:t>8</a:t>
            </a:r>
            <a:r>
              <a:rPr lang="en-US" dirty="0"/>
              <a:t>) </a:t>
            </a:r>
            <a:r>
              <a:rPr lang="en-US" dirty="0" err="1"/>
              <a:t>выпуска</a:t>
            </a:r>
            <a:r>
              <a:rPr lang="en-US" dirty="0"/>
              <a:t> </a:t>
            </a:r>
            <a:r>
              <a:rPr lang="en-US" dirty="0" err="1"/>
              <a:t>облигационных</a:t>
            </a:r>
            <a:r>
              <a:rPr lang="en-US" dirty="0"/>
              <a:t> </a:t>
            </a:r>
            <a:r>
              <a:rPr lang="en-US" dirty="0" err="1"/>
              <a:t>займов</a:t>
            </a:r>
            <a:r>
              <a:rPr lang="en-US" dirty="0"/>
              <a:t>, </a:t>
            </a:r>
            <a:r>
              <a:rPr lang="en-US" dirty="0" err="1"/>
              <a:t>гарантированных</a:t>
            </a:r>
            <a:r>
              <a:rPr lang="en-US" dirty="0"/>
              <a:t> </a:t>
            </a:r>
            <a:r>
              <a:rPr lang="en-US" dirty="0" err="1"/>
              <a:t>целевых</a:t>
            </a:r>
            <a:r>
              <a:rPr lang="en-US" dirty="0"/>
              <a:t> </a:t>
            </a:r>
            <a:r>
              <a:rPr lang="en-US" dirty="0" err="1"/>
              <a:t>займов</a:t>
            </a:r>
            <a:r>
              <a:rPr lang="en-US" dirty="0"/>
              <a:t>;</a:t>
            </a:r>
            <a:endParaRPr lang="ru-RU" dirty="0"/>
          </a:p>
          <a:p>
            <a:pPr marL="0" indent="0">
              <a:buNone/>
            </a:pPr>
            <a:r>
              <a:rPr lang="ru-RU" dirty="0" smtClean="0"/>
              <a:t>     </a:t>
            </a:r>
            <a:r>
              <a:rPr lang="en-US" dirty="0" smtClean="0"/>
              <a:t>9</a:t>
            </a:r>
            <a:r>
              <a:rPr lang="en-US" dirty="0"/>
              <a:t>) </a:t>
            </a:r>
            <a:r>
              <a:rPr lang="en-US" dirty="0" err="1"/>
              <a:t>защиты</a:t>
            </a:r>
            <a:r>
              <a:rPr lang="en-US" dirty="0"/>
              <a:t> </a:t>
            </a:r>
            <a:r>
              <a:rPr lang="en-US" dirty="0" err="1"/>
              <a:t>российских</a:t>
            </a:r>
            <a:r>
              <a:rPr lang="en-US" dirty="0"/>
              <a:t> </a:t>
            </a:r>
            <a:r>
              <a:rPr lang="en-US" dirty="0" err="1"/>
              <a:t>организаций</a:t>
            </a:r>
            <a:r>
              <a:rPr lang="en-US" dirty="0"/>
              <a:t> </a:t>
            </a:r>
            <a:r>
              <a:rPr lang="en-US" dirty="0" err="1"/>
              <a:t>от</a:t>
            </a:r>
            <a:r>
              <a:rPr lang="en-US" dirty="0"/>
              <a:t> </a:t>
            </a:r>
            <a:r>
              <a:rPr lang="en-US" dirty="0" err="1"/>
              <a:t>поставок</a:t>
            </a:r>
            <a:r>
              <a:rPr lang="en-US" dirty="0"/>
              <a:t> </a:t>
            </a:r>
            <a:r>
              <a:rPr lang="en-US" dirty="0" err="1"/>
              <a:t>морально</a:t>
            </a:r>
            <a:r>
              <a:rPr lang="en-US" dirty="0"/>
              <a:t> </a:t>
            </a:r>
            <a:r>
              <a:rPr lang="en-US" dirty="0" err="1"/>
              <a:t>устаревших</a:t>
            </a:r>
            <a:r>
              <a:rPr lang="en-US" dirty="0"/>
              <a:t> и </a:t>
            </a:r>
            <a:r>
              <a:rPr lang="en-US" dirty="0" err="1"/>
              <a:t>материалоемких</a:t>
            </a:r>
            <a:r>
              <a:rPr lang="en-US" dirty="0"/>
              <a:t>, </a:t>
            </a:r>
            <a:r>
              <a:rPr lang="en-US" dirty="0" err="1"/>
              <a:t>энергоемких</a:t>
            </a:r>
            <a:r>
              <a:rPr lang="en-US" dirty="0"/>
              <a:t> и </a:t>
            </a:r>
            <a:r>
              <a:rPr lang="en-US" dirty="0" err="1"/>
              <a:t>несовременных</a:t>
            </a:r>
            <a:r>
              <a:rPr lang="en-US" dirty="0"/>
              <a:t>, </a:t>
            </a:r>
            <a:r>
              <a:rPr lang="en-US" dirty="0" err="1"/>
              <a:t>устаревших</a:t>
            </a:r>
            <a:r>
              <a:rPr lang="en-US" dirty="0"/>
              <a:t> </a:t>
            </a:r>
            <a:r>
              <a:rPr lang="en-US" dirty="0" err="1"/>
              <a:t>технологий</a:t>
            </a:r>
            <a:r>
              <a:rPr lang="en-US" dirty="0"/>
              <a:t>, </a:t>
            </a:r>
            <a:r>
              <a:rPr lang="en-US" dirty="0" err="1"/>
              <a:t>оборудования</a:t>
            </a:r>
            <a:r>
              <a:rPr lang="en-US" dirty="0"/>
              <a:t>, </a:t>
            </a:r>
            <a:r>
              <a:rPr lang="en-US" dirty="0" err="1"/>
              <a:t>конструкций</a:t>
            </a:r>
            <a:r>
              <a:rPr lang="en-US" dirty="0"/>
              <a:t> и </a:t>
            </a:r>
            <a:r>
              <a:rPr lang="en-US" dirty="0" err="1"/>
              <a:t>материалов</a:t>
            </a:r>
            <a:r>
              <a:rPr lang="en-US" dirty="0"/>
              <a:t>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20899072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665027" y="727881"/>
            <a:ext cx="9758149" cy="574115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sz="2000" dirty="0" smtClean="0">
                <a:solidFill>
                  <a:schemeClr val="accent1">
                    <a:lumMod val="75000"/>
                  </a:schemeClr>
                </a:solidFill>
              </a:rPr>
              <a:t>ТЕМА: Предоставление </a:t>
            </a:r>
            <a:r>
              <a:rPr lang="ru-RU" sz="2000" dirty="0">
                <a:solidFill>
                  <a:schemeClr val="accent1">
                    <a:lumMod val="75000"/>
                  </a:schemeClr>
                </a:solidFill>
              </a:rPr>
              <a:t>государственных гарантий субъектам инвестиционной </a:t>
            </a:r>
            <a:r>
              <a:rPr lang="ru-RU" sz="2000" dirty="0" smtClean="0">
                <a:solidFill>
                  <a:schemeClr val="accent1">
                    <a:lumMod val="75000"/>
                  </a:schemeClr>
                </a:solidFill>
              </a:rPr>
              <a:t>деятельности</a:t>
            </a:r>
            <a:endParaRPr lang="ru-RU" dirty="0"/>
          </a:p>
          <a:p>
            <a:r>
              <a:rPr lang="en-US" dirty="0" err="1"/>
              <a:t>Строго</a:t>
            </a:r>
            <a:r>
              <a:rPr lang="en-US" dirty="0"/>
              <a:t> </a:t>
            </a:r>
            <a:r>
              <a:rPr lang="en-US" dirty="0" err="1"/>
              <a:t>регламентируя</a:t>
            </a:r>
            <a:r>
              <a:rPr lang="en-US" dirty="0"/>
              <a:t> </a:t>
            </a:r>
            <a:r>
              <a:rPr lang="en-US" dirty="0" err="1"/>
              <a:t>порядок</a:t>
            </a:r>
            <a:r>
              <a:rPr lang="en-US" dirty="0"/>
              <a:t> </a:t>
            </a:r>
            <a:r>
              <a:rPr lang="en-US" dirty="0" err="1"/>
              <a:t>реализации</a:t>
            </a:r>
            <a:r>
              <a:rPr lang="en-US" dirty="0"/>
              <a:t> </a:t>
            </a:r>
            <a:r>
              <a:rPr lang="en-US" dirty="0" err="1"/>
              <a:t>инвестиций</a:t>
            </a:r>
            <a:r>
              <a:rPr lang="en-US" dirty="0"/>
              <a:t>, </a:t>
            </a:r>
            <a:r>
              <a:rPr lang="en-US" dirty="0" err="1"/>
              <a:t>осуществляемых</a:t>
            </a:r>
            <a:r>
              <a:rPr lang="en-US" dirty="0"/>
              <a:t> в </a:t>
            </a:r>
            <a:r>
              <a:rPr lang="en-US" dirty="0" err="1"/>
              <a:t>форме</a:t>
            </a:r>
            <a:r>
              <a:rPr lang="en-US" dirty="0"/>
              <a:t> </a:t>
            </a:r>
            <a:r>
              <a:rPr lang="en-US" dirty="0" err="1"/>
              <a:t>капитальных</a:t>
            </a:r>
            <a:r>
              <a:rPr lang="en-US" dirty="0"/>
              <a:t> </a:t>
            </a:r>
            <a:r>
              <a:rPr lang="en-US" dirty="0" err="1"/>
              <a:t>вложений</a:t>
            </a:r>
            <a:r>
              <a:rPr lang="en-US" dirty="0"/>
              <a:t>, </a:t>
            </a:r>
            <a:r>
              <a:rPr lang="en-US" dirty="0" err="1"/>
              <a:t>государство</a:t>
            </a:r>
            <a:r>
              <a:rPr lang="en-US" dirty="0"/>
              <a:t> </a:t>
            </a:r>
            <a:r>
              <a:rPr lang="en-US" dirty="0" err="1"/>
              <a:t>предоставляет</a:t>
            </a:r>
            <a:r>
              <a:rPr lang="en-US" dirty="0"/>
              <a:t> </a:t>
            </a:r>
            <a:r>
              <a:rPr lang="en-US" dirty="0" err="1"/>
              <a:t>гарантии</a:t>
            </a:r>
            <a:r>
              <a:rPr lang="en-US" dirty="0"/>
              <a:t> </a:t>
            </a:r>
            <a:r>
              <a:rPr lang="en-US" dirty="0" err="1"/>
              <a:t>субъектам</a:t>
            </a:r>
            <a:r>
              <a:rPr lang="en-US" dirty="0"/>
              <a:t> </a:t>
            </a:r>
            <a:r>
              <a:rPr lang="en-US" dirty="0" err="1"/>
              <a:t>инвестиционной</a:t>
            </a:r>
            <a:r>
              <a:rPr lang="en-US" dirty="0"/>
              <a:t> </a:t>
            </a:r>
            <a:r>
              <a:rPr lang="en-US" dirty="0" err="1"/>
              <a:t>деятельности</a:t>
            </a:r>
            <a:r>
              <a:rPr lang="en-US" dirty="0"/>
              <a:t> и </a:t>
            </a:r>
            <a:r>
              <a:rPr lang="en-US" dirty="0" err="1"/>
              <a:t>защищает</a:t>
            </a:r>
            <a:r>
              <a:rPr lang="en-US" dirty="0"/>
              <a:t> </a:t>
            </a:r>
            <a:r>
              <a:rPr lang="en-US" dirty="0" err="1"/>
              <a:t>их</a:t>
            </a:r>
            <a:r>
              <a:rPr lang="en-US" dirty="0"/>
              <a:t> </a:t>
            </a:r>
            <a:r>
              <a:rPr lang="en-US" dirty="0" err="1"/>
              <a:t>капитальные</a:t>
            </a:r>
            <a:r>
              <a:rPr lang="en-US" dirty="0"/>
              <a:t> </a:t>
            </a:r>
            <a:r>
              <a:rPr lang="en-US" dirty="0" err="1"/>
              <a:t>вложения</a:t>
            </a:r>
            <a:r>
              <a:rPr lang="en-US" dirty="0"/>
              <a:t>. </a:t>
            </a:r>
            <a:r>
              <a:rPr lang="en-US" dirty="0" err="1"/>
              <a:t>Государство</a:t>
            </a:r>
            <a:r>
              <a:rPr lang="en-US" dirty="0"/>
              <a:t> </a:t>
            </a:r>
            <a:r>
              <a:rPr lang="en-US" dirty="0" err="1"/>
              <a:t>гарантирует</a:t>
            </a:r>
            <a:r>
              <a:rPr lang="en-US" dirty="0"/>
              <a:t> </a:t>
            </a:r>
            <a:r>
              <a:rPr lang="en-US" dirty="0" err="1"/>
              <a:t>всем</a:t>
            </a:r>
            <a:r>
              <a:rPr lang="en-US" dirty="0"/>
              <a:t> </a:t>
            </a:r>
            <a:r>
              <a:rPr lang="en-US" dirty="0" err="1"/>
              <a:t>субъектам</a:t>
            </a:r>
            <a:r>
              <a:rPr lang="en-US" dirty="0"/>
              <a:t> </a:t>
            </a:r>
            <a:r>
              <a:rPr lang="en-US" dirty="0" err="1"/>
              <a:t>инвестиционной</a:t>
            </a:r>
            <a:r>
              <a:rPr lang="en-US" dirty="0"/>
              <a:t> </a:t>
            </a:r>
            <a:r>
              <a:rPr lang="en-US" dirty="0" err="1"/>
              <a:t>деятельности</a:t>
            </a:r>
            <a:r>
              <a:rPr lang="en-US" dirty="0"/>
              <a:t> </a:t>
            </a:r>
            <a:r>
              <a:rPr lang="en-US" dirty="0" err="1"/>
              <a:t>независимо</a:t>
            </a:r>
            <a:r>
              <a:rPr lang="en-US" dirty="0"/>
              <a:t> </a:t>
            </a:r>
            <a:r>
              <a:rPr lang="en-US" dirty="0" err="1"/>
              <a:t>от</a:t>
            </a:r>
            <a:r>
              <a:rPr lang="en-US" dirty="0"/>
              <a:t> </a:t>
            </a:r>
            <a:r>
              <a:rPr lang="en-US" dirty="0" err="1"/>
              <a:t>формы</a:t>
            </a:r>
            <a:r>
              <a:rPr lang="en-US" dirty="0"/>
              <a:t> </a:t>
            </a:r>
            <a:r>
              <a:rPr lang="en-US" dirty="0" err="1"/>
              <a:t>собственности</a:t>
            </a:r>
            <a:r>
              <a:rPr lang="en-US" dirty="0"/>
              <a:t>:</a:t>
            </a:r>
            <a:endParaRPr lang="ru-RU" dirty="0"/>
          </a:p>
          <a:p>
            <a:pPr marL="0" indent="0">
              <a:buNone/>
            </a:pPr>
            <a:r>
              <a:rPr lang="ru-RU" dirty="0" smtClean="0"/>
              <a:t>     </a:t>
            </a:r>
            <a:r>
              <a:rPr lang="en-US" dirty="0" smtClean="0"/>
              <a:t>1</a:t>
            </a:r>
            <a:r>
              <a:rPr lang="en-US" dirty="0"/>
              <a:t>) </a:t>
            </a:r>
            <a:r>
              <a:rPr lang="en-US" dirty="0" err="1"/>
              <a:t>равные</a:t>
            </a:r>
            <a:r>
              <a:rPr lang="en-US" dirty="0"/>
              <a:t> </a:t>
            </a:r>
            <a:r>
              <a:rPr lang="en-US" dirty="0" err="1"/>
              <a:t>права</a:t>
            </a:r>
            <a:r>
              <a:rPr lang="en-US" dirty="0"/>
              <a:t> </a:t>
            </a:r>
            <a:r>
              <a:rPr lang="en-US" dirty="0" err="1"/>
              <a:t>при</a:t>
            </a:r>
            <a:r>
              <a:rPr lang="en-US" dirty="0"/>
              <a:t> </a:t>
            </a:r>
            <a:r>
              <a:rPr lang="en-US" dirty="0" err="1"/>
              <a:t>осуществлении</a:t>
            </a:r>
            <a:r>
              <a:rPr lang="en-US" dirty="0"/>
              <a:t> </a:t>
            </a:r>
            <a:r>
              <a:rPr lang="en-US" dirty="0" err="1"/>
              <a:t>инвестиционной</a:t>
            </a:r>
            <a:r>
              <a:rPr lang="en-US" dirty="0"/>
              <a:t> </a:t>
            </a:r>
            <a:r>
              <a:rPr lang="en-US" dirty="0" err="1"/>
              <a:t>деятельности</a:t>
            </a:r>
            <a:r>
              <a:rPr lang="en-US" dirty="0"/>
              <a:t>;</a:t>
            </a:r>
            <a:endParaRPr lang="ru-RU" dirty="0"/>
          </a:p>
          <a:p>
            <a:pPr marL="0" indent="0">
              <a:buNone/>
            </a:pPr>
            <a:r>
              <a:rPr lang="ru-RU" dirty="0" smtClean="0"/>
              <a:t>     </a:t>
            </a:r>
            <a:r>
              <a:rPr lang="en-US" dirty="0" smtClean="0"/>
              <a:t>2</a:t>
            </a:r>
            <a:r>
              <a:rPr lang="en-US" dirty="0"/>
              <a:t>) </a:t>
            </a:r>
            <a:r>
              <a:rPr lang="en-US" dirty="0" err="1"/>
              <a:t>гласность</a:t>
            </a:r>
            <a:r>
              <a:rPr lang="en-US" dirty="0"/>
              <a:t> в </a:t>
            </a:r>
            <a:r>
              <a:rPr lang="en-US" dirty="0" err="1"/>
              <a:t>обсуждении</a:t>
            </a:r>
            <a:r>
              <a:rPr lang="en-US" dirty="0"/>
              <a:t> </a:t>
            </a:r>
            <a:r>
              <a:rPr lang="en-US" dirty="0" err="1"/>
              <a:t>инвестиционных</a:t>
            </a:r>
            <a:r>
              <a:rPr lang="en-US" dirty="0"/>
              <a:t> </a:t>
            </a:r>
            <a:r>
              <a:rPr lang="en-US" dirty="0" err="1"/>
              <a:t>проектов</a:t>
            </a:r>
            <a:r>
              <a:rPr lang="en-US" dirty="0"/>
              <a:t>;</a:t>
            </a:r>
            <a:endParaRPr lang="ru-RU" dirty="0"/>
          </a:p>
          <a:p>
            <a:pPr marL="0" indent="0">
              <a:buNone/>
            </a:pPr>
            <a:r>
              <a:rPr lang="ru-RU" dirty="0" smtClean="0"/>
              <a:t>     </a:t>
            </a:r>
            <a:r>
              <a:rPr lang="en-US" dirty="0" smtClean="0"/>
              <a:t>3</a:t>
            </a:r>
            <a:r>
              <a:rPr lang="en-US" dirty="0"/>
              <a:t>) </a:t>
            </a:r>
            <a:r>
              <a:rPr lang="en-US" dirty="0" err="1"/>
              <a:t>право</a:t>
            </a:r>
            <a:r>
              <a:rPr lang="en-US" dirty="0"/>
              <a:t> </a:t>
            </a:r>
            <a:r>
              <a:rPr lang="en-US" dirty="0" err="1"/>
              <a:t>обжаловать</a:t>
            </a:r>
            <a:r>
              <a:rPr lang="en-US" dirty="0"/>
              <a:t> в </a:t>
            </a:r>
            <a:r>
              <a:rPr lang="en-US" dirty="0" err="1"/>
              <a:t>суде</a:t>
            </a:r>
            <a:r>
              <a:rPr lang="en-US" dirty="0"/>
              <a:t> </a:t>
            </a:r>
            <a:r>
              <a:rPr lang="en-US" dirty="0" err="1"/>
              <a:t>решения</a:t>
            </a:r>
            <a:r>
              <a:rPr lang="en-US" dirty="0"/>
              <a:t> и </a:t>
            </a:r>
            <a:r>
              <a:rPr lang="en-US" dirty="0" err="1"/>
              <a:t>действия</a:t>
            </a:r>
            <a:r>
              <a:rPr lang="en-US" dirty="0"/>
              <a:t> (</a:t>
            </a:r>
            <a:r>
              <a:rPr lang="en-US" dirty="0" err="1"/>
              <a:t>бездействие</a:t>
            </a:r>
            <a:r>
              <a:rPr lang="en-US" dirty="0"/>
              <a:t>) </a:t>
            </a:r>
            <a:r>
              <a:rPr lang="en-US" dirty="0" err="1"/>
              <a:t>органов</a:t>
            </a:r>
            <a:r>
              <a:rPr lang="en-US" dirty="0"/>
              <a:t> </a:t>
            </a:r>
            <a:r>
              <a:rPr lang="en-US" dirty="0" err="1"/>
              <a:t>государственной</a:t>
            </a:r>
            <a:r>
              <a:rPr lang="en-US" dirty="0"/>
              <a:t> </a:t>
            </a:r>
            <a:r>
              <a:rPr lang="en-US" dirty="0" err="1"/>
              <a:t>власти</a:t>
            </a:r>
            <a:r>
              <a:rPr lang="en-US" dirty="0"/>
              <a:t>, </a:t>
            </a:r>
            <a:r>
              <a:rPr lang="en-US" dirty="0" err="1"/>
              <a:t>органов</a:t>
            </a:r>
            <a:r>
              <a:rPr lang="en-US" dirty="0"/>
              <a:t> </a:t>
            </a:r>
            <a:r>
              <a:rPr lang="en-US" dirty="0" err="1"/>
              <a:t>местного</a:t>
            </a:r>
            <a:r>
              <a:rPr lang="en-US" dirty="0"/>
              <a:t> </a:t>
            </a:r>
            <a:r>
              <a:rPr lang="en-US" dirty="0" err="1"/>
              <a:t>самоуправления</a:t>
            </a:r>
            <a:r>
              <a:rPr lang="en-US" dirty="0"/>
              <a:t> и </a:t>
            </a:r>
            <a:r>
              <a:rPr lang="en-US" dirty="0" err="1"/>
              <a:t>их</a:t>
            </a:r>
            <a:r>
              <a:rPr lang="en-US" dirty="0"/>
              <a:t> </a:t>
            </a:r>
            <a:r>
              <a:rPr lang="en-US" dirty="0" err="1"/>
              <a:t>должностных</a:t>
            </a:r>
            <a:r>
              <a:rPr lang="en-US" dirty="0"/>
              <a:t> </a:t>
            </a:r>
            <a:r>
              <a:rPr lang="en-US" dirty="0" err="1"/>
              <a:t>лиц</a:t>
            </a:r>
            <a:r>
              <a:rPr lang="en-US" dirty="0" smtClean="0"/>
              <a:t>;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     </a:t>
            </a:r>
            <a:r>
              <a:rPr lang="en-US" dirty="0" smtClean="0"/>
              <a:t>4</a:t>
            </a:r>
            <a:r>
              <a:rPr lang="en-US" dirty="0"/>
              <a:t>) </a:t>
            </a:r>
            <a:r>
              <a:rPr lang="en-US" dirty="0" err="1"/>
              <a:t>капиталовложения</a:t>
            </a:r>
            <a:r>
              <a:rPr lang="en-US" dirty="0"/>
              <a:t> </a:t>
            </a:r>
            <a:r>
              <a:rPr lang="en-US" dirty="0" err="1"/>
              <a:t>могут</a:t>
            </a:r>
            <a:r>
              <a:rPr lang="en-US" dirty="0"/>
              <a:t> </a:t>
            </a:r>
            <a:r>
              <a:rPr lang="en-US" dirty="0" err="1"/>
              <a:t>быть</a:t>
            </a:r>
            <a:r>
              <a:rPr lang="en-US" dirty="0"/>
              <a:t> </a:t>
            </a:r>
            <a:r>
              <a:rPr lang="en-US" dirty="0" err="1"/>
              <a:t>национализированы</a:t>
            </a:r>
            <a:r>
              <a:rPr lang="en-US" dirty="0"/>
              <a:t> </a:t>
            </a:r>
            <a:r>
              <a:rPr lang="en-US" dirty="0" err="1"/>
              <a:t>только</a:t>
            </a:r>
            <a:r>
              <a:rPr lang="en-US" dirty="0"/>
              <a:t> </a:t>
            </a:r>
            <a:r>
              <a:rPr lang="en-US" dirty="0" err="1"/>
              <a:t>при</a:t>
            </a:r>
            <a:r>
              <a:rPr lang="en-US" dirty="0"/>
              <a:t> </a:t>
            </a:r>
            <a:r>
              <a:rPr lang="en-US" dirty="0" err="1"/>
              <a:t>условии</a:t>
            </a:r>
            <a:r>
              <a:rPr lang="en-US" dirty="0"/>
              <a:t> </a:t>
            </a:r>
            <a:r>
              <a:rPr lang="en-US" dirty="0" err="1"/>
              <a:t>предварительного</a:t>
            </a:r>
            <a:r>
              <a:rPr lang="en-US" dirty="0"/>
              <a:t> и </a:t>
            </a:r>
            <a:r>
              <a:rPr lang="en-US" dirty="0" err="1"/>
              <a:t>равноценного</a:t>
            </a:r>
            <a:r>
              <a:rPr lang="en-US" dirty="0"/>
              <a:t> </a:t>
            </a:r>
            <a:r>
              <a:rPr lang="en-US" dirty="0" err="1"/>
              <a:t>возмещения</a:t>
            </a:r>
            <a:r>
              <a:rPr lang="en-US" dirty="0"/>
              <a:t> </a:t>
            </a:r>
            <a:r>
              <a:rPr lang="en-US" dirty="0" err="1"/>
              <a:t>убытков</a:t>
            </a:r>
            <a:r>
              <a:rPr lang="en-US" dirty="0"/>
              <a:t>, </a:t>
            </a:r>
            <a:r>
              <a:rPr lang="en-US" dirty="0" err="1"/>
              <a:t>причиненных</a:t>
            </a:r>
            <a:r>
              <a:rPr lang="en-US" dirty="0"/>
              <a:t> </a:t>
            </a:r>
            <a:r>
              <a:rPr lang="en-US" dirty="0" err="1"/>
              <a:t>субъектам</a:t>
            </a:r>
            <a:r>
              <a:rPr lang="en-US" dirty="0"/>
              <a:t> </a:t>
            </a:r>
            <a:r>
              <a:rPr lang="en-US" dirty="0" err="1"/>
              <a:t>инвестиционной</a:t>
            </a:r>
            <a:r>
              <a:rPr lang="en-US" dirty="0"/>
              <a:t> </a:t>
            </a:r>
            <a:r>
              <a:rPr lang="en-US" dirty="0" err="1"/>
              <a:t>деятельности</a:t>
            </a:r>
            <a:r>
              <a:rPr lang="en-US" dirty="0"/>
              <a:t>;</a:t>
            </a:r>
            <a:endParaRPr lang="ru-RU" dirty="0"/>
          </a:p>
          <a:p>
            <a:pPr marL="0" indent="0">
              <a:buNone/>
            </a:pPr>
            <a:r>
              <a:rPr lang="ru-RU" dirty="0" smtClean="0"/>
              <a:t>     </a:t>
            </a:r>
            <a:r>
              <a:rPr lang="en-US" dirty="0" smtClean="0"/>
              <a:t>5</a:t>
            </a:r>
            <a:r>
              <a:rPr lang="en-US" dirty="0"/>
              <a:t>) </a:t>
            </a:r>
            <a:r>
              <a:rPr lang="en-US" dirty="0" err="1"/>
              <a:t>капиталовложения</a:t>
            </a:r>
            <a:r>
              <a:rPr lang="en-US" dirty="0"/>
              <a:t> </a:t>
            </a:r>
            <a:r>
              <a:rPr lang="en-US" dirty="0" err="1"/>
              <a:t>могут</a:t>
            </a:r>
            <a:r>
              <a:rPr lang="en-US" dirty="0"/>
              <a:t> </a:t>
            </a:r>
            <a:r>
              <a:rPr lang="en-US" dirty="0" err="1"/>
              <a:t>быть</a:t>
            </a:r>
            <a:r>
              <a:rPr lang="en-US" dirty="0"/>
              <a:t> </a:t>
            </a:r>
            <a:r>
              <a:rPr lang="en-US" dirty="0" err="1"/>
              <a:t>реквизированы</a:t>
            </a:r>
            <a:r>
              <a:rPr lang="en-US" dirty="0"/>
              <a:t> </a:t>
            </a:r>
            <a:r>
              <a:rPr lang="en-US" dirty="0" err="1"/>
              <a:t>по</a:t>
            </a:r>
            <a:r>
              <a:rPr lang="en-US" dirty="0"/>
              <a:t> </a:t>
            </a:r>
            <a:r>
              <a:rPr lang="en-US" dirty="0" err="1"/>
              <a:t>решению</a:t>
            </a:r>
            <a:r>
              <a:rPr lang="en-US" dirty="0"/>
              <a:t> </a:t>
            </a:r>
            <a:r>
              <a:rPr lang="en-US" dirty="0" err="1"/>
              <a:t>государственных</a:t>
            </a:r>
            <a:r>
              <a:rPr lang="en-US" dirty="0"/>
              <a:t> </a:t>
            </a:r>
            <a:r>
              <a:rPr lang="en-US" dirty="0" err="1"/>
              <a:t>органов</a:t>
            </a:r>
            <a:r>
              <a:rPr lang="en-US" dirty="0"/>
              <a:t> в </a:t>
            </a:r>
            <a:r>
              <a:rPr lang="en-US" dirty="0" err="1"/>
              <a:t>случаях</a:t>
            </a:r>
            <a:r>
              <a:rPr lang="en-US" dirty="0"/>
              <a:t>, </a:t>
            </a:r>
            <a:r>
              <a:rPr lang="en-US" dirty="0" err="1"/>
              <a:t>порядке</a:t>
            </a:r>
            <a:r>
              <a:rPr lang="en-US" dirty="0"/>
              <a:t> и </a:t>
            </a:r>
            <a:r>
              <a:rPr lang="en-US" dirty="0" err="1"/>
              <a:t>на</a:t>
            </a:r>
            <a:r>
              <a:rPr lang="en-US" dirty="0"/>
              <a:t> </a:t>
            </a:r>
            <a:r>
              <a:rPr lang="en-US" dirty="0" err="1"/>
              <a:t>условиях</a:t>
            </a:r>
            <a:r>
              <a:rPr lang="en-US" dirty="0"/>
              <a:t>, </a:t>
            </a:r>
            <a:r>
              <a:rPr lang="en-US" dirty="0" err="1"/>
              <a:t>определенных</a:t>
            </a:r>
            <a:r>
              <a:rPr lang="en-US" dirty="0"/>
              <a:t> </a:t>
            </a:r>
            <a:r>
              <a:rPr lang="en-US" dirty="0" err="1"/>
              <a:t>Гражданским</a:t>
            </a:r>
            <a:r>
              <a:rPr lang="en-US" dirty="0"/>
              <a:t> </a:t>
            </a:r>
            <a:r>
              <a:rPr lang="en-US" dirty="0" err="1"/>
              <a:t>кодексом</a:t>
            </a:r>
            <a:r>
              <a:rPr lang="en-US" dirty="0"/>
              <a:t> РФ.</a:t>
            </a:r>
            <a:endParaRPr lang="ru-RU" dirty="0"/>
          </a:p>
          <a:p>
            <a:pPr marL="0" indent="0">
              <a:buNone/>
            </a:pP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9215339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678675" y="700584"/>
            <a:ext cx="10017456" cy="5823045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sz="2000" dirty="0" smtClean="0">
                <a:solidFill>
                  <a:schemeClr val="accent1">
                    <a:lumMod val="75000"/>
                  </a:schemeClr>
                </a:solidFill>
              </a:rPr>
              <a:t>ТЕМА: Государственные </a:t>
            </a:r>
            <a:r>
              <a:rPr lang="ru-RU" sz="2000" dirty="0">
                <a:solidFill>
                  <a:schemeClr val="accent1">
                    <a:lumMod val="75000"/>
                  </a:schemeClr>
                </a:solidFill>
              </a:rPr>
              <a:t>гарантии прав субъектов инвестиционной деятельности и защита капитальных вложений</a:t>
            </a:r>
          </a:p>
          <a:p>
            <a:r>
              <a:rPr lang="en-US" dirty="0" err="1"/>
              <a:t>Государство</a:t>
            </a:r>
            <a:r>
              <a:rPr lang="en-US" dirty="0"/>
              <a:t> в </a:t>
            </a:r>
            <a:r>
              <a:rPr lang="en-US" dirty="0" err="1"/>
              <a:t>соответствии</a:t>
            </a:r>
            <a:r>
              <a:rPr lang="en-US" dirty="0"/>
              <a:t> с </a:t>
            </a:r>
            <a:r>
              <a:rPr lang="en-US" dirty="0" err="1"/>
              <a:t>федеральными</a:t>
            </a:r>
            <a:r>
              <a:rPr lang="en-US" dirty="0"/>
              <a:t> </a:t>
            </a:r>
            <a:r>
              <a:rPr lang="en-US" dirty="0" err="1"/>
              <a:t>законами</a:t>
            </a:r>
            <a:r>
              <a:rPr lang="en-US" dirty="0"/>
              <a:t> и </a:t>
            </a:r>
            <a:r>
              <a:rPr lang="en-US" dirty="0" err="1"/>
              <a:t>иными</a:t>
            </a:r>
            <a:r>
              <a:rPr lang="en-US" dirty="0"/>
              <a:t> </a:t>
            </a:r>
            <a:r>
              <a:rPr lang="en-US" dirty="0" err="1"/>
              <a:t>норма­тивными</a:t>
            </a:r>
            <a:r>
              <a:rPr lang="en-US" dirty="0"/>
              <a:t> </a:t>
            </a:r>
            <a:r>
              <a:rPr lang="en-US" dirty="0" err="1"/>
              <a:t>правовыми</a:t>
            </a:r>
            <a:r>
              <a:rPr lang="en-US" dirty="0"/>
              <a:t> </a:t>
            </a:r>
            <a:r>
              <a:rPr lang="en-US" dirty="0" err="1"/>
              <a:t>актами</a:t>
            </a:r>
            <a:r>
              <a:rPr lang="en-US" dirty="0"/>
              <a:t> РФ, </a:t>
            </a:r>
            <a:r>
              <a:rPr lang="en-US" dirty="0" err="1"/>
              <a:t>законами</a:t>
            </a:r>
            <a:r>
              <a:rPr lang="en-US" dirty="0"/>
              <a:t> и </a:t>
            </a:r>
            <a:r>
              <a:rPr lang="en-US" dirty="0" err="1"/>
              <a:t>иными</a:t>
            </a:r>
            <a:r>
              <a:rPr lang="en-US" dirty="0"/>
              <a:t> </a:t>
            </a:r>
            <a:r>
              <a:rPr lang="en-US" dirty="0" err="1"/>
              <a:t>нормативными</a:t>
            </a:r>
            <a:r>
              <a:rPr lang="en-US" dirty="0"/>
              <a:t> </a:t>
            </a:r>
            <a:r>
              <a:rPr lang="en-US" dirty="0" err="1"/>
              <a:t>право­выми</a:t>
            </a:r>
            <a:r>
              <a:rPr lang="en-US" dirty="0"/>
              <a:t> </a:t>
            </a:r>
            <a:r>
              <a:rPr lang="en-US" dirty="0" err="1"/>
              <a:t>актами</a:t>
            </a:r>
            <a:r>
              <a:rPr lang="en-US" dirty="0"/>
              <a:t> </a:t>
            </a:r>
            <a:r>
              <a:rPr lang="en-US" dirty="0" err="1"/>
              <a:t>субъектов</a:t>
            </a:r>
            <a:r>
              <a:rPr lang="en-US" dirty="0"/>
              <a:t> </a:t>
            </a:r>
            <a:r>
              <a:rPr lang="en-US" dirty="0" err="1"/>
              <a:t>Российской</a:t>
            </a:r>
            <a:r>
              <a:rPr lang="en-US" dirty="0"/>
              <a:t> </a:t>
            </a:r>
            <a:r>
              <a:rPr lang="en-US" dirty="0" err="1"/>
              <a:t>Федерации</a:t>
            </a:r>
            <a:r>
              <a:rPr lang="en-US" dirty="0"/>
              <a:t> </a:t>
            </a:r>
            <a:r>
              <a:rPr lang="en-US" dirty="0" err="1"/>
              <a:t>предоставляет</a:t>
            </a:r>
            <a:r>
              <a:rPr lang="en-US" dirty="0"/>
              <a:t> </a:t>
            </a:r>
            <a:r>
              <a:rPr lang="en-US" dirty="0" err="1"/>
              <a:t>всем</a:t>
            </a:r>
            <a:r>
              <a:rPr lang="en-US" dirty="0"/>
              <a:t> </a:t>
            </a:r>
            <a:r>
              <a:rPr lang="en-US" dirty="0" err="1"/>
              <a:t>субъ­ектам</a:t>
            </a:r>
            <a:r>
              <a:rPr lang="en-US" dirty="0"/>
              <a:t> </a:t>
            </a:r>
            <a:r>
              <a:rPr lang="en-US" dirty="0" err="1"/>
              <a:t>инвестиционной</a:t>
            </a:r>
            <a:r>
              <a:rPr lang="en-US" dirty="0"/>
              <a:t> </a:t>
            </a:r>
            <a:r>
              <a:rPr lang="en-US" dirty="0" err="1"/>
              <a:t>деятельности</a:t>
            </a:r>
            <a:r>
              <a:rPr lang="en-US" dirty="0"/>
              <a:t> </a:t>
            </a:r>
            <a:r>
              <a:rPr lang="en-US" dirty="0" err="1"/>
              <a:t>независимо</a:t>
            </a:r>
            <a:r>
              <a:rPr lang="en-US" dirty="0"/>
              <a:t> </a:t>
            </a:r>
            <a:r>
              <a:rPr lang="en-US" dirty="0" err="1"/>
              <a:t>от</a:t>
            </a:r>
            <a:r>
              <a:rPr lang="en-US" dirty="0"/>
              <a:t> </a:t>
            </a:r>
            <a:r>
              <a:rPr lang="en-US" dirty="0" err="1"/>
              <a:t>форм</a:t>
            </a:r>
            <a:r>
              <a:rPr lang="en-US" dirty="0"/>
              <a:t> </a:t>
            </a:r>
            <a:r>
              <a:rPr lang="en-US" dirty="0" err="1"/>
              <a:t>собственности</a:t>
            </a:r>
            <a:r>
              <a:rPr lang="en-US" dirty="0"/>
              <a:t>, </a:t>
            </a:r>
            <a:r>
              <a:rPr lang="en-US" dirty="0" err="1"/>
              <a:t>следующие</a:t>
            </a:r>
            <a:r>
              <a:rPr lang="en-US" dirty="0"/>
              <a:t> </a:t>
            </a:r>
            <a:r>
              <a:rPr lang="en-US" dirty="0" err="1"/>
              <a:t>государственные</a:t>
            </a:r>
            <a:r>
              <a:rPr lang="en-US" dirty="0"/>
              <a:t> </a:t>
            </a:r>
            <a:r>
              <a:rPr lang="en-US" dirty="0" err="1"/>
              <a:t>гарантии</a:t>
            </a:r>
            <a:r>
              <a:rPr lang="en-US" dirty="0"/>
              <a:t> </a:t>
            </a:r>
            <a:r>
              <a:rPr lang="en-US" dirty="0" err="1"/>
              <a:t>прав</a:t>
            </a:r>
            <a:r>
              <a:rPr lang="en-US" dirty="0"/>
              <a:t> </a:t>
            </a:r>
            <a:r>
              <a:rPr lang="en-US" dirty="0" err="1"/>
              <a:t>субъектов</a:t>
            </a:r>
            <a:r>
              <a:rPr lang="en-US" dirty="0"/>
              <a:t> </a:t>
            </a:r>
            <a:r>
              <a:rPr lang="en-US" dirty="0" err="1"/>
              <a:t>инвестиционной</a:t>
            </a:r>
            <a:r>
              <a:rPr lang="en-US" dirty="0"/>
              <a:t> </a:t>
            </a:r>
            <a:r>
              <a:rPr lang="en-US" dirty="0" err="1"/>
              <a:t>деятельности</a:t>
            </a:r>
            <a:r>
              <a:rPr lang="en-US" dirty="0"/>
              <a:t>:</a:t>
            </a:r>
            <a:endParaRPr lang="ru-RU" dirty="0"/>
          </a:p>
          <a:p>
            <a:pPr marL="0" indent="0">
              <a:buNone/>
            </a:pPr>
            <a:r>
              <a:rPr lang="ru-RU" dirty="0" smtClean="0"/>
              <a:t>    </a:t>
            </a:r>
            <a:r>
              <a:rPr lang="en-US" dirty="0" smtClean="0"/>
              <a:t>- </a:t>
            </a:r>
            <a:r>
              <a:rPr lang="en-US" dirty="0" err="1"/>
              <a:t>обеспечение</a:t>
            </a:r>
            <a:r>
              <a:rPr lang="en-US" dirty="0"/>
              <a:t> </a:t>
            </a:r>
            <a:r>
              <a:rPr lang="en-US" dirty="0" err="1"/>
              <a:t>равных</a:t>
            </a:r>
            <a:r>
              <a:rPr lang="en-US" dirty="0"/>
              <a:t> </a:t>
            </a:r>
            <a:r>
              <a:rPr lang="en-US" dirty="0" err="1"/>
              <a:t>прав</a:t>
            </a:r>
            <a:r>
              <a:rPr lang="en-US" dirty="0"/>
              <a:t> </a:t>
            </a:r>
            <a:r>
              <a:rPr lang="en-US" dirty="0" err="1"/>
              <a:t>при</a:t>
            </a:r>
            <a:r>
              <a:rPr lang="en-US" dirty="0"/>
              <a:t> </a:t>
            </a:r>
            <a:r>
              <a:rPr lang="en-US" dirty="0" err="1"/>
              <a:t>осуществлении</a:t>
            </a:r>
            <a:r>
              <a:rPr lang="en-US" dirty="0"/>
              <a:t> </a:t>
            </a:r>
            <a:r>
              <a:rPr lang="en-US" dirty="0" err="1"/>
              <a:t>инвестиционной</a:t>
            </a:r>
            <a:r>
              <a:rPr lang="en-US" dirty="0"/>
              <a:t> </a:t>
            </a:r>
            <a:r>
              <a:rPr lang="en-US" dirty="0" err="1"/>
              <a:t>деятельности</a:t>
            </a:r>
            <a:r>
              <a:rPr lang="en-US" dirty="0"/>
              <a:t>;</a:t>
            </a:r>
            <a:endParaRPr lang="ru-RU" dirty="0"/>
          </a:p>
          <a:p>
            <a:pPr marL="0" indent="0">
              <a:buNone/>
            </a:pPr>
            <a:r>
              <a:rPr lang="ru-RU" dirty="0" smtClean="0"/>
              <a:t>    </a:t>
            </a:r>
            <a:r>
              <a:rPr lang="en-US" dirty="0" smtClean="0"/>
              <a:t>- </a:t>
            </a:r>
            <a:r>
              <a:rPr lang="en-US" dirty="0" err="1"/>
              <a:t>гласность</a:t>
            </a:r>
            <a:r>
              <a:rPr lang="en-US" dirty="0"/>
              <a:t> в </a:t>
            </a:r>
            <a:r>
              <a:rPr lang="en-US" dirty="0" err="1"/>
              <a:t>обсуждении</a:t>
            </a:r>
            <a:r>
              <a:rPr lang="en-US" dirty="0"/>
              <a:t> </a:t>
            </a:r>
            <a:r>
              <a:rPr lang="en-US" dirty="0" err="1"/>
              <a:t>инвестиционных</a:t>
            </a:r>
            <a:r>
              <a:rPr lang="en-US" dirty="0"/>
              <a:t> </a:t>
            </a:r>
            <a:r>
              <a:rPr lang="en-US" dirty="0" err="1"/>
              <a:t>проектов</a:t>
            </a:r>
            <a:r>
              <a:rPr lang="en-US" dirty="0" smtClean="0"/>
              <a:t>;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    </a:t>
            </a:r>
            <a:r>
              <a:rPr lang="en-US" dirty="0" smtClean="0"/>
              <a:t>-</a:t>
            </a:r>
            <a:r>
              <a:rPr lang="ru-RU" dirty="0" smtClean="0"/>
              <a:t> </a:t>
            </a:r>
            <a:r>
              <a:rPr lang="en-US" dirty="0" err="1" smtClean="0"/>
              <a:t>право</a:t>
            </a:r>
            <a:r>
              <a:rPr lang="en-US" dirty="0" smtClean="0"/>
              <a:t> </a:t>
            </a:r>
            <a:r>
              <a:rPr lang="en-US" dirty="0" err="1"/>
              <a:t>обжаловать</a:t>
            </a:r>
            <a:r>
              <a:rPr lang="en-US" dirty="0"/>
              <a:t> в </a:t>
            </a:r>
            <a:r>
              <a:rPr lang="en-US" dirty="0" err="1"/>
              <a:t>суд</a:t>
            </a:r>
            <a:r>
              <a:rPr lang="en-US" dirty="0"/>
              <a:t> </a:t>
            </a:r>
            <a:r>
              <a:rPr lang="en-US" dirty="0" err="1"/>
              <a:t>решения</a:t>
            </a:r>
            <a:r>
              <a:rPr lang="en-US" dirty="0"/>
              <a:t> и </a:t>
            </a:r>
            <a:r>
              <a:rPr lang="en-US" dirty="0" err="1"/>
              <a:t>действия</a:t>
            </a:r>
            <a:r>
              <a:rPr lang="en-US" dirty="0"/>
              <a:t> (</a:t>
            </a:r>
            <a:r>
              <a:rPr lang="en-US" dirty="0" err="1"/>
              <a:t>бездействие</a:t>
            </a:r>
            <a:r>
              <a:rPr lang="en-US" dirty="0"/>
              <a:t>) </a:t>
            </a:r>
            <a:r>
              <a:rPr lang="en-US" dirty="0" err="1"/>
              <a:t>органов</a:t>
            </a:r>
            <a:r>
              <a:rPr lang="en-US" dirty="0"/>
              <a:t> </a:t>
            </a:r>
            <a:r>
              <a:rPr lang="en-US" dirty="0" err="1"/>
              <a:t>государственной</a:t>
            </a:r>
            <a:r>
              <a:rPr lang="en-US" dirty="0"/>
              <a:t> </a:t>
            </a:r>
            <a:r>
              <a:rPr lang="en-US" dirty="0" err="1"/>
              <a:t>власти</a:t>
            </a:r>
            <a:r>
              <a:rPr lang="en-US" dirty="0"/>
              <a:t>, </a:t>
            </a:r>
            <a:r>
              <a:rPr lang="en-US" dirty="0" err="1"/>
              <a:t>органов</a:t>
            </a:r>
            <a:r>
              <a:rPr lang="en-US" dirty="0"/>
              <a:t> </a:t>
            </a:r>
            <a:r>
              <a:rPr lang="en-US" dirty="0" err="1"/>
              <a:t>местного</a:t>
            </a:r>
            <a:r>
              <a:rPr lang="en-US" dirty="0"/>
              <a:t> </a:t>
            </a:r>
            <a:r>
              <a:rPr lang="en-US" dirty="0" err="1"/>
              <a:t>самоуправления</a:t>
            </a:r>
            <a:r>
              <a:rPr lang="en-US" dirty="0"/>
              <a:t> и </a:t>
            </a:r>
            <a:r>
              <a:rPr lang="en-US" dirty="0" err="1"/>
              <a:t>их</a:t>
            </a:r>
            <a:r>
              <a:rPr lang="en-US" dirty="0"/>
              <a:t> </a:t>
            </a:r>
            <a:r>
              <a:rPr lang="en-US" dirty="0" err="1"/>
              <a:t>должно­стных</a:t>
            </a:r>
            <a:r>
              <a:rPr lang="en-US" dirty="0"/>
              <a:t> </a:t>
            </a:r>
            <a:r>
              <a:rPr lang="en-US" dirty="0" err="1"/>
              <a:t>лиц</a:t>
            </a:r>
            <a:r>
              <a:rPr lang="en-US" dirty="0"/>
              <a:t>;</a:t>
            </a:r>
            <a:endParaRPr lang="ru-RU" dirty="0"/>
          </a:p>
          <a:p>
            <a:pPr marL="0" indent="0">
              <a:buNone/>
            </a:pPr>
            <a:r>
              <a:rPr lang="ru-RU" dirty="0" smtClean="0"/>
              <a:t>    </a:t>
            </a:r>
            <a:r>
              <a:rPr lang="en-US" dirty="0" smtClean="0"/>
              <a:t>- </a:t>
            </a:r>
            <a:r>
              <a:rPr lang="en-US" dirty="0" err="1"/>
              <a:t>защиту</a:t>
            </a:r>
            <a:r>
              <a:rPr lang="en-US" dirty="0"/>
              <a:t> </a:t>
            </a:r>
            <a:r>
              <a:rPr lang="en-US" dirty="0" err="1"/>
              <a:t>капитальных</a:t>
            </a:r>
            <a:r>
              <a:rPr lang="en-US" dirty="0"/>
              <a:t> </a:t>
            </a:r>
            <a:r>
              <a:rPr lang="en-US" dirty="0" err="1"/>
              <a:t>вложений</a:t>
            </a:r>
            <a:r>
              <a:rPr lang="en-US" dirty="0"/>
              <a:t>.</a:t>
            </a:r>
            <a:endParaRPr lang="ru-RU" dirty="0"/>
          </a:p>
          <a:p>
            <a:r>
              <a:rPr lang="en-US" dirty="0" err="1">
                <a:solidFill>
                  <a:schemeClr val="accent1">
                    <a:lumMod val="75000"/>
                  </a:schemeClr>
                </a:solidFill>
              </a:rPr>
              <a:t>Защита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1">
                    <a:lumMod val="75000"/>
                  </a:schemeClr>
                </a:solidFill>
              </a:rPr>
              <a:t>капитальных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1">
                    <a:lumMod val="75000"/>
                  </a:schemeClr>
                </a:solidFill>
              </a:rPr>
              <a:t>вложений</a:t>
            </a:r>
            <a:r>
              <a:rPr lang="en-US" dirty="0"/>
              <a:t>. </a:t>
            </a:r>
            <a:r>
              <a:rPr lang="en-US" dirty="0" err="1"/>
              <a:t>Капитальные</a:t>
            </a:r>
            <a:r>
              <a:rPr lang="en-US" dirty="0"/>
              <a:t> </a:t>
            </a:r>
            <a:r>
              <a:rPr lang="en-US" dirty="0" err="1"/>
              <a:t>вложения</a:t>
            </a:r>
            <a:r>
              <a:rPr lang="en-US" dirty="0"/>
              <a:t> </a:t>
            </a:r>
            <a:r>
              <a:rPr lang="en-US" dirty="0" err="1"/>
              <a:t>могут</a:t>
            </a:r>
            <a:r>
              <a:rPr lang="en-US" dirty="0"/>
              <a:t> </a:t>
            </a:r>
            <a:r>
              <a:rPr lang="en-US" dirty="0" err="1"/>
              <a:t>быть</a:t>
            </a:r>
            <a:r>
              <a:rPr lang="en-US" dirty="0"/>
              <a:t>:</a:t>
            </a:r>
            <a:endParaRPr lang="ru-RU" dirty="0"/>
          </a:p>
          <a:p>
            <a:pPr marL="0" indent="0">
              <a:buNone/>
            </a:pPr>
            <a:r>
              <a:rPr lang="ru-RU" dirty="0" smtClean="0"/>
              <a:t>    - </a:t>
            </a:r>
            <a:r>
              <a:rPr lang="en-US" dirty="0" err="1" smtClean="0"/>
              <a:t>национализированы</a:t>
            </a:r>
            <a:r>
              <a:rPr lang="en-US" dirty="0" smtClean="0"/>
              <a:t> </a:t>
            </a:r>
            <a:r>
              <a:rPr lang="en-US" dirty="0" err="1"/>
              <a:t>только</a:t>
            </a:r>
            <a:r>
              <a:rPr lang="en-US" dirty="0"/>
              <a:t> </a:t>
            </a:r>
            <a:r>
              <a:rPr lang="en-US" dirty="0" err="1"/>
              <a:t>при</a:t>
            </a:r>
            <a:r>
              <a:rPr lang="en-US" dirty="0"/>
              <a:t> </a:t>
            </a:r>
            <a:r>
              <a:rPr lang="en-US" dirty="0" err="1"/>
              <a:t>условии</a:t>
            </a:r>
            <a:r>
              <a:rPr lang="en-US" dirty="0"/>
              <a:t> </a:t>
            </a:r>
            <a:r>
              <a:rPr lang="en-US" dirty="0" err="1"/>
              <a:t>предварительного</a:t>
            </a:r>
            <a:r>
              <a:rPr lang="en-US" dirty="0"/>
              <a:t> и </a:t>
            </a:r>
            <a:r>
              <a:rPr lang="en-US" dirty="0" err="1"/>
              <a:t>равноценного</a:t>
            </a:r>
            <a:r>
              <a:rPr lang="en-US" dirty="0"/>
              <a:t> </a:t>
            </a:r>
            <a:r>
              <a:rPr lang="en-US" dirty="0" err="1"/>
              <a:t>возмещения</a:t>
            </a:r>
            <a:r>
              <a:rPr lang="en-US" dirty="0"/>
              <a:t> </a:t>
            </a:r>
            <a:r>
              <a:rPr lang="en-US" dirty="0" err="1"/>
              <a:t>государством</a:t>
            </a:r>
            <a:r>
              <a:rPr lang="en-US" dirty="0"/>
              <a:t> </a:t>
            </a:r>
            <a:r>
              <a:rPr lang="en-US" dirty="0" err="1"/>
              <a:t>убытков</a:t>
            </a:r>
            <a:r>
              <a:rPr lang="en-US" dirty="0"/>
              <a:t>, </a:t>
            </a:r>
            <a:r>
              <a:rPr lang="en-US" dirty="0" err="1"/>
              <a:t>причиненных</a:t>
            </a:r>
            <a:r>
              <a:rPr lang="en-US" dirty="0"/>
              <a:t> </a:t>
            </a:r>
            <a:r>
              <a:rPr lang="en-US" dirty="0" err="1"/>
              <a:t>субъектам</a:t>
            </a:r>
            <a:r>
              <a:rPr lang="en-US" dirty="0"/>
              <a:t> </a:t>
            </a:r>
            <a:r>
              <a:rPr lang="en-US" dirty="0" err="1"/>
              <a:t>инвестиционной</a:t>
            </a:r>
            <a:r>
              <a:rPr lang="en-US" dirty="0"/>
              <a:t> </a:t>
            </a:r>
            <a:r>
              <a:rPr lang="en-US" dirty="0" err="1"/>
              <a:t>деятельности</a:t>
            </a:r>
            <a:r>
              <a:rPr lang="en-US" dirty="0"/>
              <a:t>, в </a:t>
            </a:r>
            <a:r>
              <a:rPr lang="en-US" dirty="0" err="1"/>
              <a:t>соответствии</a:t>
            </a:r>
            <a:r>
              <a:rPr lang="en-US" dirty="0"/>
              <a:t> с </a:t>
            </a:r>
            <a:r>
              <a:rPr lang="en-US" dirty="0" err="1"/>
              <a:t>Конституцией</a:t>
            </a:r>
            <a:r>
              <a:rPr lang="en-US" dirty="0"/>
              <a:t> РФ, </a:t>
            </a:r>
            <a:r>
              <a:rPr lang="en-US" dirty="0" err="1"/>
              <a:t>Гражданским</a:t>
            </a:r>
            <a:r>
              <a:rPr lang="en-US" dirty="0"/>
              <a:t> </a:t>
            </a:r>
            <a:r>
              <a:rPr lang="en-US" dirty="0" err="1"/>
              <a:t>кодексом</a:t>
            </a:r>
            <a:r>
              <a:rPr lang="en-US" dirty="0"/>
              <a:t> РФ;</a:t>
            </a:r>
            <a:endParaRPr lang="ru-RU" dirty="0"/>
          </a:p>
          <a:p>
            <a:pPr marL="0" indent="0">
              <a:buNone/>
            </a:pPr>
            <a:r>
              <a:rPr lang="ru-RU" dirty="0" smtClean="0"/>
              <a:t>    </a:t>
            </a:r>
            <a:r>
              <a:rPr lang="en-US" dirty="0" smtClean="0"/>
              <a:t>- </a:t>
            </a:r>
            <a:r>
              <a:rPr lang="en-US" dirty="0" err="1"/>
              <a:t>реквизированы</a:t>
            </a:r>
            <a:r>
              <a:rPr lang="en-US" dirty="0"/>
              <a:t> </a:t>
            </a:r>
            <a:r>
              <a:rPr lang="en-US" dirty="0" err="1"/>
              <a:t>по</a:t>
            </a:r>
            <a:r>
              <a:rPr lang="en-US" dirty="0"/>
              <a:t> </a:t>
            </a:r>
            <a:r>
              <a:rPr lang="en-US" dirty="0" err="1"/>
              <a:t>решению</a:t>
            </a:r>
            <a:r>
              <a:rPr lang="en-US" dirty="0"/>
              <a:t> </a:t>
            </a:r>
            <a:r>
              <a:rPr lang="en-US" dirty="0" err="1"/>
              <a:t>государственных</a:t>
            </a:r>
            <a:r>
              <a:rPr lang="en-US" dirty="0"/>
              <a:t> </a:t>
            </a:r>
            <a:r>
              <a:rPr lang="en-US" dirty="0" err="1"/>
              <a:t>органов</a:t>
            </a:r>
            <a:r>
              <a:rPr lang="en-US" dirty="0"/>
              <a:t> в </a:t>
            </a:r>
            <a:r>
              <a:rPr lang="en-US" dirty="0" err="1"/>
              <a:t>случаях</a:t>
            </a:r>
            <a:r>
              <a:rPr lang="en-US" dirty="0"/>
              <a:t>, </a:t>
            </a:r>
            <a:r>
              <a:rPr lang="en-US" dirty="0" err="1"/>
              <a:t>порядке</a:t>
            </a:r>
            <a:r>
              <a:rPr lang="en-US" dirty="0"/>
              <a:t> и </a:t>
            </a:r>
            <a:r>
              <a:rPr lang="en-US" dirty="0" err="1"/>
              <a:t>на</a:t>
            </a:r>
            <a:r>
              <a:rPr lang="en-US" dirty="0"/>
              <a:t> </a:t>
            </a:r>
            <a:r>
              <a:rPr lang="en-US" dirty="0" err="1"/>
              <a:t>условиях</a:t>
            </a:r>
            <a:r>
              <a:rPr lang="en-US" dirty="0"/>
              <a:t>, </a:t>
            </a:r>
            <a:r>
              <a:rPr lang="en-US" dirty="0" err="1"/>
              <a:t>которые</a:t>
            </a:r>
            <a:r>
              <a:rPr lang="en-US" dirty="0"/>
              <a:t> </a:t>
            </a:r>
            <a:r>
              <a:rPr lang="en-US" dirty="0" err="1"/>
              <a:t>определены</a:t>
            </a:r>
            <a:r>
              <a:rPr lang="en-US" dirty="0"/>
              <a:t> </a:t>
            </a:r>
            <a:r>
              <a:rPr lang="en-US" dirty="0" err="1"/>
              <a:t>Гражданским</a:t>
            </a:r>
            <a:r>
              <a:rPr lang="en-US" dirty="0"/>
              <a:t> </a:t>
            </a:r>
            <a:r>
              <a:rPr lang="en-US" dirty="0" err="1"/>
              <a:t>кодексом</a:t>
            </a:r>
            <a:r>
              <a:rPr lang="en-US" dirty="0"/>
              <a:t> РФ.</a:t>
            </a:r>
            <a:endParaRPr lang="ru-RU" dirty="0"/>
          </a:p>
          <a:p>
            <a:pPr marL="0" indent="0">
              <a:buNone/>
            </a:pP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12672074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65027" y="746940"/>
            <a:ext cx="9839585" cy="590541"/>
          </a:xfrm>
        </p:spPr>
        <p:txBody>
          <a:bodyPr>
            <a:normAutofit/>
          </a:bodyPr>
          <a:lstStyle/>
          <a:p>
            <a:r>
              <a:rPr lang="ru-RU" sz="2800" dirty="0" smtClean="0">
                <a:solidFill>
                  <a:schemeClr val="accent1">
                    <a:lumMod val="75000"/>
                  </a:schemeClr>
                </a:solidFill>
              </a:rPr>
              <a:t>Реальные инвестиции</a:t>
            </a:r>
            <a:endParaRPr lang="ru-RU" sz="28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269242" y="1337481"/>
            <a:ext cx="10590662" cy="5145206"/>
          </a:xfrm>
        </p:spPr>
        <p:txBody>
          <a:bodyPr>
            <a:normAutofit/>
          </a:bodyPr>
          <a:lstStyle/>
          <a:p>
            <a:r>
              <a:rPr lang="en-US" dirty="0" err="1"/>
              <a:t>По</a:t>
            </a:r>
            <a:r>
              <a:rPr lang="en-US" dirty="0"/>
              <a:t> </a:t>
            </a:r>
            <a:r>
              <a:rPr lang="en-US" dirty="0" err="1"/>
              <a:t>отношению</a:t>
            </a:r>
            <a:r>
              <a:rPr lang="en-US" dirty="0"/>
              <a:t> к </a:t>
            </a:r>
            <a:r>
              <a:rPr lang="en-US" dirty="0" err="1"/>
              <a:t>жизненному</a:t>
            </a:r>
            <a:r>
              <a:rPr lang="en-US" dirty="0"/>
              <a:t> </a:t>
            </a:r>
            <a:r>
              <a:rPr lang="en-US" dirty="0" err="1"/>
              <a:t>циклу</a:t>
            </a:r>
            <a:r>
              <a:rPr lang="en-US" dirty="0"/>
              <a:t> </a:t>
            </a:r>
            <a:r>
              <a:rPr lang="en-US" dirty="0" err="1"/>
              <a:t>предприятия</a:t>
            </a:r>
            <a:r>
              <a:rPr lang="en-US" dirty="0"/>
              <a:t> </a:t>
            </a:r>
            <a:r>
              <a:rPr lang="en-US" dirty="0" err="1"/>
              <a:t>реальные</a:t>
            </a:r>
            <a:r>
              <a:rPr lang="en-US" dirty="0"/>
              <a:t> </a:t>
            </a:r>
            <a:r>
              <a:rPr lang="en-US" dirty="0" err="1"/>
              <a:t>инвестиции</a:t>
            </a:r>
            <a:r>
              <a:rPr lang="en-US" dirty="0"/>
              <a:t> </a:t>
            </a:r>
            <a:r>
              <a:rPr lang="en-US" dirty="0" err="1"/>
              <a:t>могут</a:t>
            </a:r>
            <a:r>
              <a:rPr lang="en-US" dirty="0"/>
              <a:t> </a:t>
            </a:r>
            <a:r>
              <a:rPr lang="en-US" dirty="0" err="1"/>
              <a:t>быть</a:t>
            </a:r>
            <a:r>
              <a:rPr lang="en-US" dirty="0"/>
              <a:t> </a:t>
            </a:r>
            <a:r>
              <a:rPr lang="en-US" dirty="0" err="1"/>
              <a:t>разделены</a:t>
            </a:r>
            <a:r>
              <a:rPr lang="en-US" dirty="0"/>
              <a:t> </a:t>
            </a:r>
            <a:r>
              <a:rPr lang="en-US" dirty="0" err="1"/>
              <a:t>на</a:t>
            </a:r>
            <a:r>
              <a:rPr lang="en-US" dirty="0"/>
              <a:t>:</a:t>
            </a:r>
            <a:endParaRPr lang="ru-RU" b="1" dirty="0"/>
          </a:p>
          <a:p>
            <a:pPr marL="0" indent="0">
              <a:buNone/>
            </a:pPr>
            <a:r>
              <a:rPr lang="en-US" dirty="0"/>
              <a:t>- </a:t>
            </a:r>
            <a:r>
              <a:rPr lang="en-US" dirty="0" err="1"/>
              <a:t>начальные</a:t>
            </a:r>
            <a:r>
              <a:rPr lang="en-US" dirty="0"/>
              <a:t>; </a:t>
            </a:r>
            <a:endParaRPr lang="ru-RU" b="1" dirty="0"/>
          </a:p>
          <a:p>
            <a:pPr marL="0" indent="0">
              <a:buNone/>
            </a:pPr>
            <a:r>
              <a:rPr lang="en-US" dirty="0"/>
              <a:t>- </a:t>
            </a:r>
            <a:r>
              <a:rPr lang="en-US" dirty="0" err="1"/>
              <a:t>экстенсивные</a:t>
            </a:r>
            <a:r>
              <a:rPr lang="en-US" dirty="0"/>
              <a:t> </a:t>
            </a:r>
            <a:r>
              <a:rPr lang="en-US" dirty="0" err="1"/>
              <a:t>инвестиции</a:t>
            </a:r>
            <a:r>
              <a:rPr lang="en-US" dirty="0"/>
              <a:t>;</a:t>
            </a:r>
            <a:endParaRPr lang="ru-RU" b="1" dirty="0"/>
          </a:p>
          <a:p>
            <a:pPr marL="0" indent="0">
              <a:buNone/>
            </a:pPr>
            <a:r>
              <a:rPr lang="en-US" dirty="0"/>
              <a:t>- </a:t>
            </a:r>
            <a:r>
              <a:rPr lang="en-US" dirty="0" err="1"/>
              <a:t>реинвестиции</a:t>
            </a:r>
            <a:r>
              <a:rPr lang="en-US" dirty="0"/>
              <a:t>.</a:t>
            </a:r>
            <a:endParaRPr lang="ru-RU" b="1" dirty="0"/>
          </a:p>
          <a:p>
            <a:r>
              <a:rPr lang="en-US" dirty="0" err="1"/>
              <a:t>Исходя</a:t>
            </a:r>
            <a:r>
              <a:rPr lang="en-US" dirty="0"/>
              <a:t> </a:t>
            </a:r>
            <a:r>
              <a:rPr lang="en-US" dirty="0" err="1"/>
              <a:t>из</a:t>
            </a:r>
            <a:r>
              <a:rPr lang="en-US" dirty="0"/>
              <a:t> </a:t>
            </a:r>
            <a:r>
              <a:rPr lang="en-US" dirty="0" err="1"/>
              <a:t>назначения</a:t>
            </a:r>
            <a:r>
              <a:rPr lang="en-US" dirty="0"/>
              <a:t> </a:t>
            </a:r>
            <a:r>
              <a:rPr lang="en-US" dirty="0" err="1"/>
              <a:t>инвестиций</a:t>
            </a:r>
            <a:r>
              <a:rPr lang="en-US" dirty="0"/>
              <a:t> </a:t>
            </a:r>
            <a:r>
              <a:rPr lang="en-US" dirty="0" err="1"/>
              <a:t>реальные</a:t>
            </a:r>
            <a:r>
              <a:rPr lang="en-US" dirty="0"/>
              <a:t> </a:t>
            </a:r>
            <a:r>
              <a:rPr lang="en-US" dirty="0" err="1"/>
              <a:t>инвестиции</a:t>
            </a:r>
            <a:r>
              <a:rPr lang="en-US" dirty="0"/>
              <a:t> </a:t>
            </a:r>
            <a:r>
              <a:rPr lang="en-US" dirty="0" err="1"/>
              <a:t>можно</a:t>
            </a:r>
            <a:r>
              <a:rPr lang="en-US" dirty="0"/>
              <a:t> </a:t>
            </a:r>
            <a:r>
              <a:rPr lang="en-US" dirty="0" err="1"/>
              <a:t>свести</a:t>
            </a:r>
            <a:r>
              <a:rPr lang="en-US" dirty="0"/>
              <a:t> в </a:t>
            </a:r>
            <a:r>
              <a:rPr lang="en-US" dirty="0" err="1"/>
              <a:t>следующие</a:t>
            </a:r>
            <a:r>
              <a:rPr lang="en-US" dirty="0"/>
              <a:t> </a:t>
            </a:r>
            <a:r>
              <a:rPr lang="en-US" dirty="0" err="1"/>
              <a:t>основные</a:t>
            </a:r>
            <a:r>
              <a:rPr lang="en-US" dirty="0"/>
              <a:t> </a:t>
            </a:r>
            <a:r>
              <a:rPr lang="en-US" dirty="0" err="1"/>
              <a:t>группы</a:t>
            </a:r>
            <a:r>
              <a:rPr lang="en-US" dirty="0"/>
              <a:t>:</a:t>
            </a:r>
            <a:endParaRPr lang="ru-RU" b="1" dirty="0"/>
          </a:p>
          <a:p>
            <a:pPr marL="0" indent="0">
              <a:buNone/>
            </a:pPr>
            <a:r>
              <a:rPr lang="ru-RU" dirty="0"/>
              <a:t> </a:t>
            </a:r>
            <a:r>
              <a:rPr lang="ru-RU" dirty="0" smtClean="0"/>
              <a:t>    </a:t>
            </a:r>
            <a:r>
              <a:rPr lang="en-US" dirty="0" smtClean="0"/>
              <a:t>1</a:t>
            </a:r>
            <a:r>
              <a:rPr lang="ru-RU" dirty="0" smtClean="0"/>
              <a:t>.</a:t>
            </a:r>
            <a:r>
              <a:rPr lang="en-US" dirty="0" smtClean="0"/>
              <a:t> </a:t>
            </a:r>
            <a:r>
              <a:rPr lang="en-US" dirty="0" err="1"/>
              <a:t>Инвестиции</a:t>
            </a:r>
            <a:r>
              <a:rPr lang="en-US" dirty="0"/>
              <a:t>, </a:t>
            </a:r>
            <a:r>
              <a:rPr lang="en-US" dirty="0" err="1"/>
              <a:t>предназначенные</a:t>
            </a:r>
            <a:r>
              <a:rPr lang="en-US" dirty="0"/>
              <a:t> </a:t>
            </a:r>
            <a:r>
              <a:rPr lang="en-US" dirty="0" err="1"/>
              <a:t>для</a:t>
            </a:r>
            <a:r>
              <a:rPr lang="en-US" dirty="0"/>
              <a:t> </a:t>
            </a:r>
            <a:r>
              <a:rPr lang="en-US" dirty="0" err="1"/>
              <a:t>повышения</a:t>
            </a:r>
            <a:r>
              <a:rPr lang="en-US" dirty="0"/>
              <a:t> </a:t>
            </a:r>
            <a:r>
              <a:rPr lang="en-US" dirty="0" err="1"/>
              <a:t>эффективности</a:t>
            </a:r>
            <a:r>
              <a:rPr lang="en-US" dirty="0"/>
              <a:t> </a:t>
            </a:r>
            <a:r>
              <a:rPr lang="en-US" dirty="0" err="1"/>
              <a:t>производства</a:t>
            </a:r>
            <a:r>
              <a:rPr lang="en-US" dirty="0"/>
              <a:t>; </a:t>
            </a:r>
            <a:endParaRPr lang="ru-RU" dirty="0" smtClean="0"/>
          </a:p>
          <a:p>
            <a:pPr marL="0" indent="0">
              <a:buNone/>
            </a:pPr>
            <a:r>
              <a:rPr lang="ru-RU" dirty="0"/>
              <a:t> </a:t>
            </a:r>
            <a:r>
              <a:rPr lang="ru-RU" dirty="0" smtClean="0"/>
              <a:t>    </a:t>
            </a:r>
            <a:r>
              <a:rPr lang="en-US" dirty="0" smtClean="0"/>
              <a:t>2</a:t>
            </a:r>
            <a:r>
              <a:rPr lang="ru-RU" dirty="0" smtClean="0"/>
              <a:t>.</a:t>
            </a:r>
            <a:r>
              <a:rPr lang="en-US" dirty="0" smtClean="0"/>
              <a:t> </a:t>
            </a:r>
            <a:r>
              <a:rPr lang="en-US" dirty="0" err="1"/>
              <a:t>Инвестиции</a:t>
            </a:r>
            <a:r>
              <a:rPr lang="en-US" dirty="0"/>
              <a:t> в </a:t>
            </a:r>
            <a:r>
              <a:rPr lang="en-US" dirty="0" err="1"/>
              <a:t>расширение</a:t>
            </a:r>
            <a:r>
              <a:rPr lang="en-US" dirty="0"/>
              <a:t>, </a:t>
            </a:r>
            <a:r>
              <a:rPr lang="en-US" dirty="0" err="1"/>
              <a:t>диверсификацию</a:t>
            </a:r>
            <a:r>
              <a:rPr lang="en-US" dirty="0"/>
              <a:t> </a:t>
            </a:r>
            <a:r>
              <a:rPr lang="en-US" dirty="0" err="1"/>
              <a:t>производства</a:t>
            </a:r>
            <a:r>
              <a:rPr lang="en-US" dirty="0"/>
              <a:t> - </a:t>
            </a:r>
            <a:r>
              <a:rPr lang="en-US" dirty="0" err="1"/>
              <a:t>для</a:t>
            </a:r>
            <a:r>
              <a:rPr lang="en-US" dirty="0"/>
              <a:t> </a:t>
            </a:r>
            <a:r>
              <a:rPr lang="en-US" dirty="0" err="1"/>
              <a:t>расширения</a:t>
            </a:r>
            <a:r>
              <a:rPr lang="en-US" dirty="0"/>
              <a:t> </a:t>
            </a:r>
            <a:r>
              <a:rPr lang="en-US" dirty="0" err="1"/>
              <a:t>объема</a:t>
            </a:r>
            <a:r>
              <a:rPr lang="en-US" dirty="0"/>
              <a:t> </a:t>
            </a:r>
            <a:r>
              <a:rPr lang="en-US" dirty="0" err="1"/>
              <a:t>выпускаемой</a:t>
            </a:r>
            <a:r>
              <a:rPr lang="en-US" dirty="0"/>
              <a:t> </a:t>
            </a:r>
            <a:r>
              <a:rPr lang="en-US" dirty="0" err="1"/>
              <a:t>продукции</a:t>
            </a:r>
            <a:r>
              <a:rPr lang="en-US" dirty="0"/>
              <a:t> </a:t>
            </a:r>
            <a:r>
              <a:rPr lang="en-US" dirty="0" err="1"/>
              <a:t>для</a:t>
            </a:r>
            <a:r>
              <a:rPr lang="en-US" dirty="0"/>
              <a:t> </a:t>
            </a:r>
            <a:r>
              <a:rPr lang="en-US" dirty="0" err="1"/>
              <a:t>уже</a:t>
            </a:r>
            <a:r>
              <a:rPr lang="en-US" dirty="0"/>
              <a:t> </a:t>
            </a:r>
            <a:r>
              <a:rPr lang="en-US" dirty="0" err="1"/>
              <a:t>освоенных</a:t>
            </a:r>
            <a:r>
              <a:rPr lang="en-US" dirty="0"/>
              <a:t> </a:t>
            </a:r>
            <a:r>
              <a:rPr lang="en-US" dirty="0" err="1"/>
              <a:t>рынков</a:t>
            </a:r>
            <a:r>
              <a:rPr lang="en-US" dirty="0"/>
              <a:t> </a:t>
            </a:r>
            <a:r>
              <a:rPr lang="en-US" dirty="0" err="1"/>
              <a:t>сбыта</a:t>
            </a:r>
            <a:r>
              <a:rPr lang="en-US" dirty="0"/>
              <a:t> в </a:t>
            </a:r>
            <a:r>
              <a:rPr lang="en-US" dirty="0" err="1"/>
              <a:t>рамках</a:t>
            </a:r>
            <a:r>
              <a:rPr lang="en-US" dirty="0"/>
              <a:t> </a:t>
            </a:r>
            <a:r>
              <a:rPr lang="en-US" dirty="0" err="1"/>
              <a:t>существующих</a:t>
            </a:r>
            <a:r>
              <a:rPr lang="en-US" dirty="0"/>
              <a:t> </a:t>
            </a:r>
            <a:r>
              <a:rPr lang="en-US" dirty="0" err="1"/>
              <a:t>производств</a:t>
            </a:r>
            <a:r>
              <a:rPr lang="en-US" dirty="0"/>
              <a:t>, </a:t>
            </a:r>
            <a:r>
              <a:rPr lang="en-US" dirty="0" err="1"/>
              <a:t>для</a:t>
            </a:r>
            <a:r>
              <a:rPr lang="en-US" dirty="0"/>
              <a:t> </a:t>
            </a:r>
            <a:r>
              <a:rPr lang="en-US" dirty="0" err="1"/>
              <a:t>расширения</a:t>
            </a:r>
            <a:r>
              <a:rPr lang="en-US" dirty="0"/>
              <a:t> </a:t>
            </a:r>
            <a:r>
              <a:rPr lang="en-US" dirty="0" err="1"/>
              <a:t>сферы</a:t>
            </a:r>
            <a:r>
              <a:rPr lang="en-US" dirty="0"/>
              <a:t> </a:t>
            </a:r>
            <a:r>
              <a:rPr lang="en-US" dirty="0" err="1"/>
              <a:t>оказываемых</a:t>
            </a:r>
            <a:r>
              <a:rPr lang="en-US" dirty="0"/>
              <a:t> </a:t>
            </a:r>
            <a:r>
              <a:rPr lang="en-US" dirty="0" err="1"/>
              <a:t>услуг</a:t>
            </a:r>
            <a:r>
              <a:rPr lang="en-US" dirty="0"/>
              <a:t>;</a:t>
            </a:r>
            <a:endParaRPr lang="ru-RU" b="1" dirty="0"/>
          </a:p>
          <a:p>
            <a:pPr marL="0" indent="0">
              <a:buNone/>
            </a:pPr>
            <a:r>
              <a:rPr lang="ru-RU" dirty="0"/>
              <a:t> </a:t>
            </a:r>
            <a:r>
              <a:rPr lang="ru-RU" dirty="0" smtClean="0"/>
              <a:t>    </a:t>
            </a:r>
            <a:r>
              <a:rPr lang="en-US" dirty="0" smtClean="0"/>
              <a:t>3</a:t>
            </a:r>
            <a:r>
              <a:rPr lang="en-US" dirty="0"/>
              <a:t>. </a:t>
            </a:r>
            <a:r>
              <a:rPr lang="en-US" dirty="0" err="1"/>
              <a:t>Инвестиции</a:t>
            </a:r>
            <a:r>
              <a:rPr lang="en-US" dirty="0"/>
              <a:t> в </a:t>
            </a:r>
            <a:r>
              <a:rPr lang="en-US" dirty="0" err="1"/>
              <a:t>создание</a:t>
            </a:r>
            <a:r>
              <a:rPr lang="en-US" dirty="0"/>
              <a:t> </a:t>
            </a:r>
            <a:r>
              <a:rPr lang="en-US" dirty="0" err="1"/>
              <a:t>новых</a:t>
            </a:r>
            <a:r>
              <a:rPr lang="en-US" dirty="0"/>
              <a:t> </a:t>
            </a:r>
            <a:r>
              <a:rPr lang="en-US" dirty="0" err="1"/>
              <a:t>производств</a:t>
            </a:r>
            <a:r>
              <a:rPr lang="en-US" dirty="0"/>
              <a:t> </a:t>
            </a:r>
            <a:r>
              <a:rPr lang="en-US" dirty="0" err="1"/>
              <a:t>или</a:t>
            </a:r>
            <a:r>
              <a:rPr lang="en-US" dirty="0"/>
              <a:t> </a:t>
            </a:r>
            <a:r>
              <a:rPr lang="en-US" dirty="0" err="1"/>
              <a:t>новых</a:t>
            </a:r>
            <a:r>
              <a:rPr lang="en-US" dirty="0"/>
              <a:t> </a:t>
            </a:r>
            <a:r>
              <a:rPr lang="en-US" dirty="0" err="1"/>
              <a:t>технологий</a:t>
            </a:r>
            <a:r>
              <a:rPr lang="en-US" dirty="0"/>
              <a:t>, </a:t>
            </a:r>
            <a:r>
              <a:rPr lang="en-US" dirty="0" err="1"/>
              <a:t>изменение</a:t>
            </a:r>
            <a:r>
              <a:rPr lang="en-US" dirty="0"/>
              <a:t> </a:t>
            </a:r>
            <a:r>
              <a:rPr lang="en-US" dirty="0" err="1"/>
              <a:t>структуры</a:t>
            </a:r>
            <a:r>
              <a:rPr lang="en-US" dirty="0"/>
              <a:t> </a:t>
            </a:r>
            <a:r>
              <a:rPr lang="en-US" dirty="0" err="1"/>
              <a:t>выпускаемой</a:t>
            </a:r>
            <a:r>
              <a:rPr lang="en-US" dirty="0"/>
              <a:t> </a:t>
            </a:r>
            <a:r>
              <a:rPr lang="en-US" dirty="0" err="1"/>
              <a:t>продукции</a:t>
            </a:r>
            <a:r>
              <a:rPr lang="en-US" dirty="0"/>
              <a:t>, </a:t>
            </a:r>
            <a:r>
              <a:rPr lang="en-US" dirty="0" err="1"/>
              <a:t>оказываемых</a:t>
            </a:r>
            <a:r>
              <a:rPr lang="en-US" dirty="0"/>
              <a:t> </a:t>
            </a:r>
            <a:r>
              <a:rPr lang="en-US" dirty="0" err="1"/>
              <a:t>услуг</a:t>
            </a:r>
            <a:r>
              <a:rPr lang="en-US" dirty="0"/>
              <a:t>; 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     </a:t>
            </a:r>
            <a:r>
              <a:rPr lang="en-US" dirty="0" smtClean="0"/>
              <a:t>4</a:t>
            </a:r>
            <a:r>
              <a:rPr lang="en-US" dirty="0"/>
              <a:t>. </a:t>
            </a:r>
            <a:r>
              <a:rPr lang="en-US" dirty="0" err="1"/>
              <a:t>Инвестиции</a:t>
            </a:r>
            <a:r>
              <a:rPr lang="en-US" dirty="0"/>
              <a:t>, </a:t>
            </a:r>
            <a:r>
              <a:rPr lang="en-US" dirty="0" err="1"/>
              <a:t>обеспечивающие</a:t>
            </a:r>
            <a:r>
              <a:rPr lang="en-US" dirty="0"/>
              <a:t> </a:t>
            </a:r>
            <a:r>
              <a:rPr lang="en-US" dirty="0" err="1"/>
              <a:t>выживание</a:t>
            </a:r>
            <a:r>
              <a:rPr lang="en-US" dirty="0"/>
              <a:t> </a:t>
            </a:r>
            <a:r>
              <a:rPr lang="en-US" dirty="0" err="1" smtClean="0"/>
              <a:t>предприятия</a:t>
            </a:r>
            <a:r>
              <a:rPr lang="ru-RU" dirty="0" smtClean="0"/>
              <a:t>;</a:t>
            </a: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27545946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24084" y="514927"/>
            <a:ext cx="9880528" cy="1095508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РАЗДЕЛ 5. Капитальное строительство, как объект инвестиционной деятельности</a:t>
            </a:r>
            <a:r>
              <a:rPr lang="ru-RU" b="1" dirty="0"/>
              <a:t/>
            </a:r>
            <a:br>
              <a:rPr lang="ru-RU" b="1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800298" y="1610435"/>
            <a:ext cx="5704313" cy="4858604"/>
          </a:xfrm>
        </p:spPr>
        <p:txBody>
          <a:bodyPr>
            <a:normAutofit/>
          </a:bodyPr>
          <a:lstStyle/>
          <a:p>
            <a:r>
              <a:rPr lang="en-US" i="1" dirty="0" err="1" smtClean="0">
                <a:solidFill>
                  <a:schemeClr val="accent1">
                    <a:lumMod val="75000"/>
                  </a:schemeClr>
                </a:solidFill>
              </a:rPr>
              <a:t>Капитальное</a:t>
            </a:r>
            <a:r>
              <a:rPr lang="en-US" i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i="1" dirty="0" err="1">
                <a:solidFill>
                  <a:schemeClr val="accent1">
                    <a:lumMod val="75000"/>
                  </a:schemeClr>
                </a:solidFill>
              </a:rPr>
              <a:t>строительство</a:t>
            </a:r>
            <a:r>
              <a:rPr lang="en-US" i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dirty="0"/>
              <a:t>- </a:t>
            </a:r>
            <a:r>
              <a:rPr lang="en-US" dirty="0" err="1"/>
              <a:t>деятельность</a:t>
            </a:r>
            <a:r>
              <a:rPr lang="en-US" dirty="0"/>
              <a:t>, </a:t>
            </a:r>
            <a:r>
              <a:rPr lang="en-US" dirty="0" err="1"/>
              <a:t>направленная</a:t>
            </a:r>
            <a:r>
              <a:rPr lang="en-US" dirty="0"/>
              <a:t> </a:t>
            </a:r>
            <a:r>
              <a:rPr lang="en-US" dirty="0" err="1"/>
              <a:t>на</a:t>
            </a:r>
            <a:r>
              <a:rPr lang="en-US" dirty="0"/>
              <a:t> </a:t>
            </a:r>
            <a:r>
              <a:rPr lang="en-US" dirty="0" err="1"/>
              <a:t>создание</a:t>
            </a:r>
            <a:r>
              <a:rPr lang="en-US" dirty="0"/>
              <a:t> </a:t>
            </a:r>
            <a:r>
              <a:rPr lang="en-US" dirty="0" err="1"/>
              <a:t>основных</a:t>
            </a:r>
            <a:r>
              <a:rPr lang="en-US" dirty="0"/>
              <a:t> </a:t>
            </a:r>
            <a:r>
              <a:rPr lang="en-US" dirty="0" err="1"/>
              <a:t>фондов</a:t>
            </a:r>
            <a:r>
              <a:rPr lang="en-US" dirty="0"/>
              <a:t> и </a:t>
            </a:r>
            <a:r>
              <a:rPr lang="en-US" dirty="0" err="1"/>
              <a:t>их</a:t>
            </a:r>
            <a:r>
              <a:rPr lang="en-US" dirty="0"/>
              <a:t> </a:t>
            </a:r>
            <a:r>
              <a:rPr lang="en-US" dirty="0" err="1"/>
              <a:t>реконструкцию</a:t>
            </a:r>
            <a:r>
              <a:rPr lang="en-US" dirty="0"/>
              <a:t>, а </a:t>
            </a:r>
            <a:r>
              <a:rPr lang="en-US" dirty="0" err="1"/>
              <a:t>также</a:t>
            </a:r>
            <a:r>
              <a:rPr lang="en-US" dirty="0"/>
              <a:t> </a:t>
            </a:r>
            <a:r>
              <a:rPr lang="en-US" dirty="0" err="1"/>
              <a:t>на</a:t>
            </a:r>
            <a:r>
              <a:rPr lang="en-US" dirty="0"/>
              <a:t> </a:t>
            </a:r>
            <a:r>
              <a:rPr lang="en-US" dirty="0" err="1"/>
              <a:t>техническое</a:t>
            </a:r>
            <a:r>
              <a:rPr lang="en-US" dirty="0"/>
              <a:t> </a:t>
            </a:r>
            <a:r>
              <a:rPr lang="en-US" dirty="0" err="1"/>
              <a:t>перевооружение</a:t>
            </a:r>
            <a:r>
              <a:rPr lang="en-US" dirty="0"/>
              <a:t> </a:t>
            </a:r>
            <a:r>
              <a:rPr lang="en-US" dirty="0" err="1"/>
              <a:t>действующих</a:t>
            </a:r>
            <a:r>
              <a:rPr lang="en-US" dirty="0"/>
              <a:t> </a:t>
            </a:r>
            <a:r>
              <a:rPr lang="en-US" dirty="0" err="1"/>
              <a:t>основных</a:t>
            </a:r>
            <a:r>
              <a:rPr lang="en-US" dirty="0"/>
              <a:t> </a:t>
            </a:r>
            <a:r>
              <a:rPr lang="en-US" dirty="0" err="1"/>
              <a:t>фондов</a:t>
            </a:r>
            <a:r>
              <a:rPr lang="en-US" dirty="0" smtClean="0"/>
              <a:t>.</a:t>
            </a:r>
            <a:endParaRPr lang="ru-RU" dirty="0" smtClean="0"/>
          </a:p>
          <a:p>
            <a:r>
              <a:rPr lang="en-US" dirty="0" smtClean="0"/>
              <a:t> </a:t>
            </a:r>
            <a:r>
              <a:rPr lang="en-US" dirty="0" err="1"/>
              <a:t>Капитальное</a:t>
            </a:r>
            <a:r>
              <a:rPr lang="en-US" dirty="0"/>
              <a:t> </a:t>
            </a:r>
            <a:r>
              <a:rPr lang="en-US" dirty="0" err="1"/>
              <a:t>строительство</a:t>
            </a:r>
            <a:r>
              <a:rPr lang="en-US" dirty="0"/>
              <a:t> </a:t>
            </a:r>
            <a:r>
              <a:rPr lang="en-US" dirty="0" err="1"/>
              <a:t>как</a:t>
            </a:r>
            <a:r>
              <a:rPr lang="en-US" dirty="0"/>
              <a:t> </a:t>
            </a:r>
            <a:r>
              <a:rPr lang="en-US" dirty="0" err="1"/>
              <a:t>процесс</a:t>
            </a:r>
            <a:r>
              <a:rPr lang="en-US" dirty="0"/>
              <a:t>, </a:t>
            </a:r>
            <a:r>
              <a:rPr lang="en-US" dirty="0" err="1" smtClean="0"/>
              <a:t>включает</a:t>
            </a:r>
            <a:r>
              <a:rPr lang="ru-RU" dirty="0" smtClean="0"/>
              <a:t>:</a:t>
            </a:r>
            <a:r>
              <a:rPr lang="en-US" dirty="0" smtClean="0"/>
              <a:t> </a:t>
            </a:r>
            <a:r>
              <a:rPr lang="en-US" dirty="0" err="1"/>
              <a:t>проведение</a:t>
            </a:r>
            <a:r>
              <a:rPr lang="en-US" dirty="0"/>
              <a:t> </a:t>
            </a:r>
            <a:r>
              <a:rPr lang="en-US" dirty="0" err="1"/>
              <a:t>проектно-изыскательских</a:t>
            </a:r>
            <a:r>
              <a:rPr lang="en-US" dirty="0"/>
              <a:t> и </a:t>
            </a:r>
            <a:r>
              <a:rPr lang="en-US" dirty="0" err="1"/>
              <a:t>научно-исследовательских</a:t>
            </a:r>
            <a:r>
              <a:rPr lang="en-US" dirty="0"/>
              <a:t>, </a:t>
            </a:r>
            <a:r>
              <a:rPr lang="en-US" dirty="0" err="1"/>
              <a:t>строительных</a:t>
            </a:r>
            <a:r>
              <a:rPr lang="en-US" dirty="0"/>
              <a:t> и </a:t>
            </a:r>
            <a:r>
              <a:rPr lang="en-US" dirty="0" err="1"/>
              <a:t>монтажных</a:t>
            </a:r>
            <a:r>
              <a:rPr lang="en-US" dirty="0"/>
              <a:t> </a:t>
            </a:r>
            <a:r>
              <a:rPr lang="en-US" dirty="0" err="1"/>
              <a:t>работ</a:t>
            </a:r>
            <a:r>
              <a:rPr lang="en-US" dirty="0"/>
              <a:t>, </a:t>
            </a:r>
            <a:r>
              <a:rPr lang="en-US" dirty="0" err="1"/>
              <a:t>производство</a:t>
            </a:r>
            <a:r>
              <a:rPr lang="en-US" dirty="0"/>
              <a:t> </a:t>
            </a:r>
            <a:r>
              <a:rPr lang="en-US" dirty="0" err="1"/>
              <a:t>строительных</a:t>
            </a:r>
            <a:r>
              <a:rPr lang="en-US" dirty="0"/>
              <a:t> </a:t>
            </a:r>
            <a:r>
              <a:rPr lang="en-US" dirty="0" err="1"/>
              <a:t>материалов</a:t>
            </a:r>
            <a:r>
              <a:rPr lang="en-US" dirty="0"/>
              <a:t> и </a:t>
            </a:r>
            <a:r>
              <a:rPr lang="en-US" dirty="0" err="1"/>
              <a:t>оказание</a:t>
            </a:r>
            <a:r>
              <a:rPr lang="en-US" dirty="0"/>
              <a:t> </a:t>
            </a:r>
            <a:r>
              <a:rPr lang="en-US" dirty="0" err="1"/>
              <a:t>транспортных</a:t>
            </a:r>
            <a:r>
              <a:rPr lang="en-US" dirty="0"/>
              <a:t> </a:t>
            </a:r>
            <a:r>
              <a:rPr lang="en-US" dirty="0" err="1"/>
              <a:t>услуг</a:t>
            </a:r>
            <a:r>
              <a:rPr lang="en-US" dirty="0"/>
              <a:t>. </a:t>
            </a:r>
            <a:endParaRPr lang="ru-RU" dirty="0" smtClean="0"/>
          </a:p>
          <a:p>
            <a:r>
              <a:rPr lang="en-US" dirty="0" err="1" smtClean="0"/>
              <a:t>Результатом</a:t>
            </a:r>
            <a:r>
              <a:rPr lang="en-US" dirty="0" smtClean="0"/>
              <a:t> </a:t>
            </a:r>
            <a:r>
              <a:rPr lang="en-US" dirty="0" err="1"/>
              <a:t>капитального</a:t>
            </a:r>
            <a:r>
              <a:rPr lang="en-US" dirty="0"/>
              <a:t> </a:t>
            </a:r>
            <a:r>
              <a:rPr lang="en-US" dirty="0" err="1"/>
              <a:t>строительства</a:t>
            </a:r>
            <a:r>
              <a:rPr lang="en-US" dirty="0"/>
              <a:t> (</a:t>
            </a:r>
            <a:r>
              <a:rPr lang="en-US" dirty="0" err="1"/>
              <a:t>продукцией</a:t>
            </a:r>
            <a:r>
              <a:rPr lang="en-US" dirty="0"/>
              <a:t> </a:t>
            </a:r>
            <a:r>
              <a:rPr lang="en-US" dirty="0" err="1"/>
              <a:t>строительства</a:t>
            </a:r>
            <a:r>
              <a:rPr lang="en-US" dirty="0"/>
              <a:t>) </a:t>
            </a:r>
            <a:r>
              <a:rPr lang="en-US" dirty="0" err="1"/>
              <a:t>являются</a:t>
            </a:r>
            <a:r>
              <a:rPr lang="en-US" dirty="0"/>
              <a:t> </a:t>
            </a:r>
            <a:r>
              <a:rPr lang="en-US" dirty="0" err="1"/>
              <a:t>здания</a:t>
            </a:r>
            <a:r>
              <a:rPr lang="en-US" dirty="0"/>
              <a:t> и </a:t>
            </a:r>
            <a:r>
              <a:rPr lang="en-US" dirty="0" err="1"/>
              <a:t>сооружения</a:t>
            </a:r>
            <a:r>
              <a:rPr lang="en-US" dirty="0"/>
              <a:t> </a:t>
            </a:r>
            <a:r>
              <a:rPr lang="en-US" dirty="0" err="1"/>
              <a:t>различного</a:t>
            </a:r>
            <a:r>
              <a:rPr lang="en-US" dirty="0"/>
              <a:t> </a:t>
            </a:r>
            <a:r>
              <a:rPr lang="en-US" dirty="0" err="1"/>
              <a:t>функционального</a:t>
            </a:r>
            <a:r>
              <a:rPr lang="en-US" dirty="0"/>
              <a:t> </a:t>
            </a:r>
            <a:r>
              <a:rPr lang="en-US" dirty="0" err="1"/>
              <a:t>назначения</a:t>
            </a:r>
            <a:r>
              <a:rPr lang="en-US" dirty="0"/>
              <a:t>, </a:t>
            </a:r>
            <a:r>
              <a:rPr lang="en-US" dirty="0" err="1"/>
              <a:t>объекты</a:t>
            </a:r>
            <a:r>
              <a:rPr lang="en-US" dirty="0"/>
              <a:t> </a:t>
            </a:r>
            <a:r>
              <a:rPr lang="en-US" dirty="0" err="1"/>
              <a:t>инфраструктуры</a:t>
            </a:r>
            <a:r>
              <a:rPr lang="en-US" dirty="0"/>
              <a:t>.</a:t>
            </a:r>
            <a:endParaRPr lang="ru-RU" dirty="0"/>
          </a:p>
          <a:p>
            <a:endParaRPr lang="ru-RU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7574" y="2169993"/>
            <a:ext cx="4892723" cy="326181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="" xmlns:p14="http://schemas.microsoft.com/office/powerpoint/2010/main" val="40950327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05971" y="700584"/>
            <a:ext cx="9867330" cy="5836693"/>
          </a:xfrm>
        </p:spPr>
        <p:txBody>
          <a:bodyPr/>
          <a:lstStyle/>
          <a:p>
            <a:r>
              <a:rPr lang="en-US" dirty="0"/>
              <a:t>В </a:t>
            </a:r>
            <a:r>
              <a:rPr lang="en-US" dirty="0" err="1"/>
              <a:t>сфере</a:t>
            </a:r>
            <a:r>
              <a:rPr lang="en-US" dirty="0"/>
              <a:t> </a:t>
            </a:r>
            <a:r>
              <a:rPr lang="en-US" dirty="0" err="1"/>
              <a:t>капитального</a:t>
            </a:r>
            <a:r>
              <a:rPr lang="en-US" dirty="0"/>
              <a:t> </a:t>
            </a:r>
            <a:r>
              <a:rPr lang="en-US" dirty="0" err="1"/>
              <a:t>строительства</a:t>
            </a:r>
            <a:r>
              <a:rPr lang="en-US" dirty="0"/>
              <a:t> в </a:t>
            </a:r>
            <a:r>
              <a:rPr lang="en-US" dirty="0" err="1"/>
              <a:t>качестве</a:t>
            </a:r>
            <a:r>
              <a:rPr lang="en-US" dirty="0"/>
              <a:t> </a:t>
            </a:r>
            <a:r>
              <a:rPr lang="en-US" dirty="0" err="1"/>
              <a:t>основных</a:t>
            </a:r>
            <a:r>
              <a:rPr lang="en-US" dirty="0"/>
              <a:t> </a:t>
            </a:r>
            <a:r>
              <a:rPr lang="en-US" dirty="0" err="1"/>
              <a:t>участников</a:t>
            </a:r>
            <a:r>
              <a:rPr lang="en-US" dirty="0"/>
              <a:t> </a:t>
            </a:r>
            <a:r>
              <a:rPr lang="en-US" dirty="0" err="1"/>
              <a:t>инвестиционного</a:t>
            </a:r>
            <a:r>
              <a:rPr lang="en-US" dirty="0"/>
              <a:t> </a:t>
            </a:r>
            <a:r>
              <a:rPr lang="en-US" dirty="0" err="1"/>
              <a:t>процесса</a:t>
            </a:r>
            <a:r>
              <a:rPr lang="en-US" dirty="0"/>
              <a:t> </a:t>
            </a:r>
            <a:r>
              <a:rPr lang="en-US" dirty="0" err="1"/>
              <a:t>обычно</a:t>
            </a:r>
            <a:r>
              <a:rPr lang="en-US" dirty="0"/>
              <a:t> </a:t>
            </a:r>
            <a:r>
              <a:rPr lang="en-US" dirty="0" err="1"/>
              <a:t>выступают</a:t>
            </a:r>
            <a:r>
              <a:rPr lang="en-US" dirty="0"/>
              <a:t> </a:t>
            </a:r>
            <a:r>
              <a:rPr lang="en-US" dirty="0" err="1"/>
              <a:t>организации</a:t>
            </a:r>
            <a:r>
              <a:rPr lang="en-US" dirty="0"/>
              <a:t>, </a:t>
            </a:r>
            <a:r>
              <a:rPr lang="en-US" dirty="0" err="1"/>
              <a:t>которые</a:t>
            </a:r>
            <a:r>
              <a:rPr lang="en-US" dirty="0"/>
              <a:t> в </a:t>
            </a:r>
            <a:r>
              <a:rPr lang="en-US" dirty="0" err="1"/>
              <a:t>соответствии</a:t>
            </a:r>
            <a:r>
              <a:rPr lang="en-US" dirty="0"/>
              <a:t> с </a:t>
            </a:r>
            <a:r>
              <a:rPr lang="en-US" dirty="0" err="1"/>
              <a:t>выполняемыми</a:t>
            </a:r>
            <a:r>
              <a:rPr lang="en-US" dirty="0"/>
              <a:t> </a:t>
            </a:r>
            <a:r>
              <a:rPr lang="en-US" dirty="0" err="1"/>
              <a:t>ими</a:t>
            </a:r>
            <a:r>
              <a:rPr lang="en-US" dirty="0"/>
              <a:t> </a:t>
            </a:r>
            <a:r>
              <a:rPr lang="en-US" dirty="0" err="1"/>
              <a:t>функциями</a:t>
            </a:r>
            <a:r>
              <a:rPr lang="en-US" dirty="0"/>
              <a:t> </a:t>
            </a:r>
            <a:r>
              <a:rPr lang="en-US" dirty="0" err="1"/>
              <a:t>называются</a:t>
            </a:r>
            <a:r>
              <a:rPr lang="en-US" dirty="0"/>
              <a:t>: </a:t>
            </a:r>
            <a:r>
              <a:rPr lang="en-US" i="1" dirty="0" err="1">
                <a:solidFill>
                  <a:schemeClr val="accent1">
                    <a:lumMod val="75000"/>
                  </a:schemeClr>
                </a:solidFill>
              </a:rPr>
              <a:t>инвестор</a:t>
            </a:r>
            <a:r>
              <a:rPr lang="en-US" i="1" dirty="0">
                <a:solidFill>
                  <a:schemeClr val="accent1">
                    <a:lumMod val="75000"/>
                  </a:schemeClr>
                </a:solidFill>
              </a:rPr>
              <a:t>, </a:t>
            </a:r>
            <a:r>
              <a:rPr lang="en-US" i="1" dirty="0" err="1">
                <a:solidFill>
                  <a:schemeClr val="accent1">
                    <a:lumMod val="75000"/>
                  </a:schemeClr>
                </a:solidFill>
              </a:rPr>
              <a:t>заказчик</a:t>
            </a:r>
            <a:r>
              <a:rPr lang="en-US" i="1" dirty="0">
                <a:solidFill>
                  <a:schemeClr val="accent1">
                    <a:lumMod val="75000"/>
                  </a:schemeClr>
                </a:solidFill>
              </a:rPr>
              <a:t>, </a:t>
            </a:r>
            <a:r>
              <a:rPr lang="en-US" i="1" dirty="0" err="1">
                <a:solidFill>
                  <a:schemeClr val="accent1">
                    <a:lumMod val="75000"/>
                  </a:schemeClr>
                </a:solidFill>
              </a:rPr>
              <a:t>застройщик</a:t>
            </a:r>
            <a:r>
              <a:rPr lang="en-US" i="1" dirty="0">
                <a:solidFill>
                  <a:schemeClr val="accent1">
                    <a:lumMod val="75000"/>
                  </a:schemeClr>
                </a:solidFill>
              </a:rPr>
              <a:t>, </a:t>
            </a:r>
            <a:r>
              <a:rPr lang="en-US" i="1" dirty="0" err="1">
                <a:solidFill>
                  <a:schemeClr val="accent1">
                    <a:lumMod val="75000"/>
                  </a:schemeClr>
                </a:solidFill>
              </a:rPr>
              <a:t>подрядчик</a:t>
            </a:r>
            <a:r>
              <a:rPr lang="en-US" i="1" dirty="0">
                <a:solidFill>
                  <a:schemeClr val="accent1">
                    <a:lumMod val="75000"/>
                  </a:schemeClr>
                </a:solidFill>
              </a:rPr>
              <a:t> и </a:t>
            </a:r>
            <a:r>
              <a:rPr lang="en-US" i="1" dirty="0" err="1" smtClean="0">
                <a:solidFill>
                  <a:schemeClr val="accent1">
                    <a:lumMod val="75000"/>
                  </a:schemeClr>
                </a:solidFill>
              </a:rPr>
              <a:t>проектировщик</a:t>
            </a:r>
            <a:r>
              <a:rPr lang="ru-RU" i="1" dirty="0" smtClean="0">
                <a:solidFill>
                  <a:schemeClr val="accent1">
                    <a:lumMod val="75000"/>
                  </a:schemeClr>
                </a:solidFill>
              </a:rPr>
              <a:t>.</a:t>
            </a:r>
            <a:r>
              <a:rPr lang="en-US" i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endParaRPr lang="ru-RU" i="1" dirty="0" smtClean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en-US" i="1" dirty="0" err="1">
                <a:solidFill>
                  <a:schemeClr val="accent1">
                    <a:lumMod val="75000"/>
                  </a:schemeClr>
                </a:solidFill>
              </a:rPr>
              <a:t>Инвестор</a:t>
            </a:r>
            <a:r>
              <a:rPr lang="en-US" dirty="0"/>
              <a:t> - </a:t>
            </a:r>
            <a:r>
              <a:rPr lang="en-US" dirty="0" err="1"/>
              <a:t>субъект</a:t>
            </a:r>
            <a:r>
              <a:rPr lang="en-US" dirty="0"/>
              <a:t> </a:t>
            </a:r>
            <a:r>
              <a:rPr lang="en-US" dirty="0" err="1"/>
              <a:t>инвестиционной</a:t>
            </a:r>
            <a:r>
              <a:rPr lang="en-US" dirty="0"/>
              <a:t> </a:t>
            </a:r>
            <a:r>
              <a:rPr lang="en-US" dirty="0" err="1"/>
              <a:t>деятельности</a:t>
            </a:r>
            <a:r>
              <a:rPr lang="en-US" dirty="0"/>
              <a:t>, </a:t>
            </a:r>
            <a:r>
              <a:rPr lang="en-US" dirty="0" err="1"/>
              <a:t>осуществляющий</a:t>
            </a:r>
            <a:r>
              <a:rPr lang="en-US" dirty="0"/>
              <a:t> </a:t>
            </a:r>
            <a:r>
              <a:rPr lang="en-US" dirty="0" err="1"/>
              <a:t>на</a:t>
            </a:r>
            <a:r>
              <a:rPr lang="en-US" dirty="0"/>
              <a:t> </a:t>
            </a:r>
            <a:r>
              <a:rPr lang="en-US" dirty="0" err="1"/>
              <a:t>собственные</a:t>
            </a:r>
            <a:r>
              <a:rPr lang="en-US" dirty="0"/>
              <a:t>, </a:t>
            </a:r>
            <a:r>
              <a:rPr lang="en-US" dirty="0" err="1"/>
              <a:t>привлеченные</a:t>
            </a:r>
            <a:r>
              <a:rPr lang="en-US" dirty="0"/>
              <a:t> </a:t>
            </a:r>
            <a:r>
              <a:rPr lang="en-US" dirty="0" err="1"/>
              <a:t>или</a:t>
            </a:r>
            <a:r>
              <a:rPr lang="en-US" dirty="0"/>
              <a:t> </a:t>
            </a:r>
            <a:r>
              <a:rPr lang="en-US" dirty="0" err="1"/>
              <a:t>заемные</a:t>
            </a:r>
            <a:r>
              <a:rPr lang="en-US" dirty="0"/>
              <a:t> </a:t>
            </a:r>
            <a:r>
              <a:rPr lang="en-US" dirty="0" err="1"/>
              <a:t>средства</a:t>
            </a:r>
            <a:r>
              <a:rPr lang="en-US" dirty="0"/>
              <a:t> </a:t>
            </a:r>
            <a:r>
              <a:rPr lang="en-US" dirty="0" err="1"/>
              <a:t>финансирование</a:t>
            </a:r>
            <a:r>
              <a:rPr lang="en-US" dirty="0"/>
              <a:t> </a:t>
            </a:r>
            <a:r>
              <a:rPr lang="en-US" dirty="0" err="1"/>
              <a:t>строящегося</a:t>
            </a:r>
            <a:r>
              <a:rPr lang="en-US" dirty="0"/>
              <a:t> </a:t>
            </a:r>
            <a:r>
              <a:rPr lang="en-US" dirty="0" err="1"/>
              <a:t>объекта</a:t>
            </a:r>
            <a:r>
              <a:rPr lang="en-US" dirty="0"/>
              <a:t>. </a:t>
            </a:r>
            <a:r>
              <a:rPr lang="en-US" dirty="0" err="1"/>
              <a:t>Инвестор</a:t>
            </a:r>
            <a:r>
              <a:rPr lang="en-US" dirty="0"/>
              <a:t> </a:t>
            </a:r>
            <a:r>
              <a:rPr lang="en-US" dirty="0" err="1"/>
              <a:t>имеет</a:t>
            </a:r>
            <a:r>
              <a:rPr lang="en-US" dirty="0"/>
              <a:t> </a:t>
            </a:r>
            <a:r>
              <a:rPr lang="en-US" dirty="0" err="1"/>
              <a:t>права</a:t>
            </a:r>
            <a:r>
              <a:rPr lang="en-US" dirty="0"/>
              <a:t> </a:t>
            </a:r>
            <a:r>
              <a:rPr lang="en-US" dirty="0" err="1"/>
              <a:t>на</a:t>
            </a:r>
            <a:r>
              <a:rPr lang="en-US" dirty="0"/>
              <a:t> </a:t>
            </a:r>
            <a:r>
              <a:rPr lang="en-US" dirty="0" err="1"/>
              <a:t>свободное</a:t>
            </a:r>
            <a:r>
              <a:rPr lang="en-US" dirty="0"/>
              <a:t> </a:t>
            </a:r>
            <a:r>
              <a:rPr lang="en-US" dirty="0" err="1"/>
              <a:t>распоряжение</a:t>
            </a:r>
            <a:r>
              <a:rPr lang="en-US" dirty="0"/>
              <a:t> </a:t>
            </a:r>
            <a:r>
              <a:rPr lang="en-US" dirty="0" err="1"/>
              <a:t>результатами</a:t>
            </a:r>
            <a:r>
              <a:rPr lang="en-US" dirty="0"/>
              <a:t> </a:t>
            </a:r>
            <a:r>
              <a:rPr lang="en-US" dirty="0" err="1"/>
              <a:t>инвестиций</a:t>
            </a:r>
            <a:r>
              <a:rPr lang="en-US" dirty="0"/>
              <a:t>. </a:t>
            </a:r>
            <a:r>
              <a:rPr lang="en-US" dirty="0" err="1"/>
              <a:t>Он</a:t>
            </a:r>
            <a:r>
              <a:rPr lang="en-US" dirty="0"/>
              <a:t> </a:t>
            </a:r>
            <a:r>
              <a:rPr lang="en-US" dirty="0" err="1"/>
              <a:t>определяет</a:t>
            </a:r>
            <a:r>
              <a:rPr lang="en-US" dirty="0"/>
              <a:t> </a:t>
            </a:r>
            <a:r>
              <a:rPr lang="en-US" dirty="0" err="1"/>
              <a:t>направление</a:t>
            </a:r>
            <a:r>
              <a:rPr lang="en-US" dirty="0"/>
              <a:t> (</a:t>
            </a:r>
            <a:r>
              <a:rPr lang="en-US" dirty="0" err="1"/>
              <a:t>область</a:t>
            </a:r>
            <a:r>
              <a:rPr lang="en-US" dirty="0"/>
              <a:t> </a:t>
            </a:r>
            <a:r>
              <a:rPr lang="en-US" dirty="0" err="1"/>
              <a:t>прило­жения</a:t>
            </a:r>
            <a:r>
              <a:rPr lang="en-US" dirty="0"/>
              <a:t>) </a:t>
            </a:r>
            <a:r>
              <a:rPr lang="en-US" dirty="0" err="1"/>
              <a:t>капитальных</a:t>
            </a:r>
            <a:r>
              <a:rPr lang="en-US" dirty="0"/>
              <a:t> </a:t>
            </a:r>
            <a:r>
              <a:rPr lang="en-US" dirty="0" err="1"/>
              <a:t>вложений</a:t>
            </a:r>
            <a:r>
              <a:rPr lang="en-US" dirty="0"/>
              <a:t>; </a:t>
            </a:r>
            <a:r>
              <a:rPr lang="en-US" dirty="0" err="1"/>
              <a:t>разрабатывает</a:t>
            </a:r>
            <a:r>
              <a:rPr lang="en-US" dirty="0"/>
              <a:t> </a:t>
            </a:r>
            <a:r>
              <a:rPr lang="en-US" dirty="0" err="1"/>
              <a:t>условия</a:t>
            </a:r>
            <a:r>
              <a:rPr lang="en-US" dirty="0"/>
              <a:t> </a:t>
            </a:r>
            <a:r>
              <a:rPr lang="en-US" dirty="0" err="1"/>
              <a:t>контрактов</a:t>
            </a:r>
            <a:r>
              <a:rPr lang="en-US" dirty="0"/>
              <a:t> </a:t>
            </a:r>
            <a:r>
              <a:rPr lang="en-US" dirty="0" err="1"/>
              <a:t>на</a:t>
            </a:r>
            <a:r>
              <a:rPr lang="en-US" dirty="0"/>
              <a:t> </a:t>
            </a:r>
            <a:r>
              <a:rPr lang="en-US" dirty="0" err="1"/>
              <a:t>строительство</a:t>
            </a:r>
            <a:r>
              <a:rPr lang="en-US" dirty="0"/>
              <a:t> </a:t>
            </a:r>
            <a:r>
              <a:rPr lang="en-US" dirty="0" err="1"/>
              <a:t>объекта</a:t>
            </a:r>
            <a:r>
              <a:rPr lang="en-US" dirty="0"/>
              <a:t>; </a:t>
            </a:r>
            <a:r>
              <a:rPr lang="en-US" dirty="0" err="1"/>
              <a:t>выбирает</a:t>
            </a:r>
            <a:r>
              <a:rPr lang="en-US" dirty="0"/>
              <a:t> </a:t>
            </a:r>
            <a:r>
              <a:rPr lang="en-US" dirty="0" err="1"/>
              <a:t>проектировщиков</a:t>
            </a:r>
            <a:r>
              <a:rPr lang="en-US" dirty="0"/>
              <a:t>, </a:t>
            </a:r>
            <a:r>
              <a:rPr lang="en-US" dirty="0" err="1"/>
              <a:t>подрядчиков</a:t>
            </a:r>
            <a:r>
              <a:rPr lang="en-US" dirty="0"/>
              <a:t> и </a:t>
            </a:r>
            <a:r>
              <a:rPr lang="en-US" dirty="0" err="1"/>
              <a:t>поставщиков</a:t>
            </a:r>
            <a:r>
              <a:rPr lang="en-US" dirty="0"/>
              <a:t> </a:t>
            </a:r>
            <a:r>
              <a:rPr lang="en-US" dirty="0" err="1"/>
              <a:t>оборудования</a:t>
            </a:r>
            <a:r>
              <a:rPr lang="en-US" dirty="0"/>
              <a:t>; </a:t>
            </a:r>
            <a:r>
              <a:rPr lang="en-US" dirty="0" err="1"/>
              <a:t>вступает</a:t>
            </a:r>
            <a:r>
              <a:rPr lang="en-US" dirty="0"/>
              <a:t> в </a:t>
            </a:r>
            <a:r>
              <a:rPr lang="en-US" dirty="0" err="1"/>
              <a:t>финансово-кредитные</a:t>
            </a:r>
            <a:r>
              <a:rPr lang="en-US" dirty="0"/>
              <a:t> </a:t>
            </a:r>
            <a:r>
              <a:rPr lang="en-US" dirty="0" err="1"/>
              <a:t>отношения</a:t>
            </a:r>
            <a:r>
              <a:rPr lang="en-US" dirty="0"/>
              <a:t> с </a:t>
            </a:r>
            <a:r>
              <a:rPr lang="en-US" dirty="0" err="1"/>
              <a:t>участниками</a:t>
            </a:r>
            <a:r>
              <a:rPr lang="en-US" dirty="0"/>
              <a:t> </a:t>
            </a:r>
            <a:r>
              <a:rPr lang="en-US" dirty="0" err="1"/>
              <a:t>инвестиционного</a:t>
            </a:r>
            <a:r>
              <a:rPr lang="en-US" dirty="0"/>
              <a:t> </a:t>
            </a:r>
            <a:r>
              <a:rPr lang="en-US" dirty="0" err="1"/>
              <a:t>процесса</a:t>
            </a:r>
            <a:r>
              <a:rPr lang="en-US" dirty="0"/>
              <a:t>. </a:t>
            </a:r>
            <a:endParaRPr lang="ru-RU" dirty="0" smtClean="0"/>
          </a:p>
          <a:p>
            <a:r>
              <a:rPr lang="en-US" i="1" dirty="0" err="1">
                <a:solidFill>
                  <a:schemeClr val="accent1">
                    <a:lumMod val="75000"/>
                  </a:schemeClr>
                </a:solidFill>
              </a:rPr>
              <a:t>Заказчик</a:t>
            </a:r>
            <a:r>
              <a:rPr lang="en-US" dirty="0"/>
              <a:t> - </a:t>
            </a:r>
            <a:r>
              <a:rPr lang="en-US" dirty="0" err="1"/>
              <a:t>юридическое</a:t>
            </a:r>
            <a:r>
              <a:rPr lang="en-US" dirty="0"/>
              <a:t> </a:t>
            </a:r>
            <a:r>
              <a:rPr lang="en-US" dirty="0" err="1"/>
              <a:t>или</a:t>
            </a:r>
            <a:r>
              <a:rPr lang="en-US" dirty="0"/>
              <a:t> </a:t>
            </a:r>
            <a:r>
              <a:rPr lang="en-US" dirty="0" err="1"/>
              <a:t>физическое</a:t>
            </a:r>
            <a:r>
              <a:rPr lang="en-US" dirty="0"/>
              <a:t> </a:t>
            </a:r>
            <a:r>
              <a:rPr lang="en-US" dirty="0" err="1"/>
              <a:t>лицо</a:t>
            </a:r>
            <a:r>
              <a:rPr lang="en-US" dirty="0"/>
              <a:t>, </a:t>
            </a:r>
            <a:r>
              <a:rPr lang="en-US" dirty="0" err="1"/>
              <a:t>выполняющее</a:t>
            </a:r>
            <a:r>
              <a:rPr lang="en-US" dirty="0"/>
              <a:t> </a:t>
            </a:r>
            <a:r>
              <a:rPr lang="en-US" dirty="0" err="1"/>
              <a:t>функции</a:t>
            </a:r>
            <a:r>
              <a:rPr lang="en-US" dirty="0"/>
              <a:t> </a:t>
            </a:r>
            <a:r>
              <a:rPr lang="en-US" dirty="0" err="1"/>
              <a:t>организатора</a:t>
            </a:r>
            <a:r>
              <a:rPr lang="en-US" dirty="0"/>
              <a:t> и </a:t>
            </a:r>
            <a:r>
              <a:rPr lang="en-US" dirty="0" err="1"/>
              <a:t>управляющего</a:t>
            </a:r>
            <a:r>
              <a:rPr lang="en-US" dirty="0"/>
              <a:t> </a:t>
            </a:r>
            <a:r>
              <a:rPr lang="en-US" dirty="0" err="1"/>
              <a:t>по</a:t>
            </a:r>
            <a:r>
              <a:rPr lang="en-US" dirty="0"/>
              <a:t> </a:t>
            </a:r>
            <a:r>
              <a:rPr lang="en-US" dirty="0" err="1"/>
              <a:t>строительству</a:t>
            </a:r>
            <a:r>
              <a:rPr lang="en-US" dirty="0"/>
              <a:t> </a:t>
            </a:r>
            <a:r>
              <a:rPr lang="en-US" dirty="0" err="1"/>
              <a:t>объекта</a:t>
            </a:r>
            <a:r>
              <a:rPr lang="en-US" dirty="0"/>
              <a:t>, </a:t>
            </a:r>
            <a:r>
              <a:rPr lang="en-US" dirty="0" err="1"/>
              <a:t>начиная</a:t>
            </a:r>
            <a:r>
              <a:rPr lang="en-US" dirty="0"/>
              <a:t> </a:t>
            </a:r>
            <a:r>
              <a:rPr lang="en-US" dirty="0" err="1"/>
              <a:t>от</a:t>
            </a:r>
            <a:r>
              <a:rPr lang="en-US" dirty="0"/>
              <a:t> </a:t>
            </a:r>
            <a:r>
              <a:rPr lang="en-US" dirty="0" err="1"/>
              <a:t>разработки</a:t>
            </a:r>
            <a:r>
              <a:rPr lang="en-US" dirty="0"/>
              <a:t> </a:t>
            </a:r>
            <a:r>
              <a:rPr lang="en-US" dirty="0" err="1"/>
              <a:t>технико-экономического</a:t>
            </a:r>
            <a:r>
              <a:rPr lang="en-US" dirty="0"/>
              <a:t> </a:t>
            </a:r>
            <a:r>
              <a:rPr lang="en-US" dirty="0" err="1"/>
              <a:t>обоснования</a:t>
            </a:r>
            <a:r>
              <a:rPr lang="en-US" dirty="0"/>
              <a:t> и </a:t>
            </a:r>
            <a:r>
              <a:rPr lang="en-US" dirty="0" err="1"/>
              <a:t>заканчивая</a:t>
            </a:r>
            <a:r>
              <a:rPr lang="en-US" dirty="0"/>
              <a:t> </a:t>
            </a:r>
            <a:r>
              <a:rPr lang="en-US" dirty="0" err="1"/>
              <a:t>сдачей</a:t>
            </a:r>
            <a:r>
              <a:rPr lang="en-US" dirty="0"/>
              <a:t> </a:t>
            </a:r>
            <a:r>
              <a:rPr lang="en-US" dirty="0" err="1"/>
              <a:t>объекта</a:t>
            </a:r>
            <a:r>
              <a:rPr lang="en-US" dirty="0"/>
              <a:t> в </a:t>
            </a:r>
            <a:r>
              <a:rPr lang="en-US" dirty="0" err="1"/>
              <a:t>эксплуатацию</a:t>
            </a:r>
            <a:r>
              <a:rPr lang="en-US" dirty="0"/>
              <a:t> </a:t>
            </a:r>
            <a:r>
              <a:rPr lang="en-US" dirty="0" err="1"/>
              <a:t>или</a:t>
            </a:r>
            <a:r>
              <a:rPr lang="en-US" dirty="0"/>
              <a:t> </a:t>
            </a:r>
            <a:r>
              <a:rPr lang="en-US" dirty="0" err="1"/>
              <a:t>выходом</a:t>
            </a:r>
            <a:r>
              <a:rPr lang="en-US" dirty="0"/>
              <a:t> </a:t>
            </a:r>
            <a:r>
              <a:rPr lang="en-US" dirty="0" err="1"/>
              <a:t>объекта</a:t>
            </a:r>
            <a:r>
              <a:rPr lang="en-US" dirty="0"/>
              <a:t> </a:t>
            </a:r>
            <a:r>
              <a:rPr lang="en-US" dirty="0" err="1"/>
              <a:t>строительства</a:t>
            </a:r>
            <a:r>
              <a:rPr lang="en-US" dirty="0"/>
              <a:t> </a:t>
            </a:r>
            <a:r>
              <a:rPr lang="en-US" dirty="0" err="1"/>
              <a:t>на</a:t>
            </a:r>
            <a:r>
              <a:rPr lang="en-US" dirty="0"/>
              <a:t> </a:t>
            </a:r>
            <a:r>
              <a:rPr lang="en-US" dirty="0" err="1"/>
              <a:t>проектную</a:t>
            </a:r>
            <a:r>
              <a:rPr lang="en-US" dirty="0"/>
              <a:t> </a:t>
            </a:r>
            <a:r>
              <a:rPr lang="en-US" dirty="0" err="1"/>
              <a:t>мощность</a:t>
            </a:r>
            <a:r>
              <a:rPr lang="en-US" dirty="0"/>
              <a:t>.</a:t>
            </a:r>
            <a:endParaRPr lang="ru-RU" dirty="0"/>
          </a:p>
          <a:p>
            <a:endParaRPr lang="ru-RU" i="1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4425221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05970" y="782470"/>
            <a:ext cx="9826388" cy="5495499"/>
          </a:xfrm>
        </p:spPr>
        <p:txBody>
          <a:bodyPr>
            <a:normAutofit/>
          </a:bodyPr>
          <a:lstStyle/>
          <a:p>
            <a:r>
              <a:rPr lang="en-US" i="1" dirty="0" err="1">
                <a:solidFill>
                  <a:schemeClr val="accent1">
                    <a:lumMod val="75000"/>
                  </a:schemeClr>
                </a:solidFill>
              </a:rPr>
              <a:t>Застройщик</a:t>
            </a:r>
            <a:r>
              <a:rPr lang="en-US" dirty="0"/>
              <a:t> - </a:t>
            </a:r>
            <a:r>
              <a:rPr lang="en-US" dirty="0" err="1"/>
              <a:t>юридическое</a:t>
            </a:r>
            <a:r>
              <a:rPr lang="en-US" dirty="0"/>
              <a:t> </a:t>
            </a:r>
            <a:r>
              <a:rPr lang="en-US" dirty="0" err="1"/>
              <a:t>или</a:t>
            </a:r>
            <a:r>
              <a:rPr lang="en-US" dirty="0"/>
              <a:t> </a:t>
            </a:r>
            <a:r>
              <a:rPr lang="en-US" dirty="0" err="1"/>
              <a:t>физическое</a:t>
            </a:r>
            <a:r>
              <a:rPr lang="en-US" dirty="0"/>
              <a:t> </a:t>
            </a:r>
            <a:r>
              <a:rPr lang="en-US" dirty="0" err="1"/>
              <a:t>лицо</a:t>
            </a:r>
            <a:r>
              <a:rPr lang="en-US" dirty="0"/>
              <a:t>, </a:t>
            </a:r>
            <a:r>
              <a:rPr lang="en-US" dirty="0" err="1"/>
              <a:t>обладающее</a:t>
            </a:r>
            <a:r>
              <a:rPr lang="en-US" dirty="0"/>
              <a:t> </a:t>
            </a:r>
            <a:r>
              <a:rPr lang="en-US" dirty="0" err="1"/>
              <a:t>правами</a:t>
            </a:r>
            <a:r>
              <a:rPr lang="en-US" dirty="0"/>
              <a:t> </a:t>
            </a:r>
            <a:r>
              <a:rPr lang="en-US" dirty="0" err="1"/>
              <a:t>на</a:t>
            </a:r>
            <a:r>
              <a:rPr lang="en-US" dirty="0"/>
              <a:t> </a:t>
            </a:r>
            <a:r>
              <a:rPr lang="en-US" dirty="0" err="1"/>
              <a:t>земельный</a:t>
            </a:r>
            <a:r>
              <a:rPr lang="en-US" dirty="0"/>
              <a:t> </a:t>
            </a:r>
            <a:r>
              <a:rPr lang="en-US" dirty="0" err="1"/>
              <a:t>участок</a:t>
            </a:r>
            <a:r>
              <a:rPr lang="en-US" dirty="0"/>
              <a:t> </a:t>
            </a:r>
            <a:r>
              <a:rPr lang="en-US" dirty="0" err="1"/>
              <a:t>под</a:t>
            </a:r>
            <a:r>
              <a:rPr lang="en-US" dirty="0"/>
              <a:t> </a:t>
            </a:r>
            <a:r>
              <a:rPr lang="en-US" dirty="0" err="1"/>
              <a:t>застройку</a:t>
            </a:r>
            <a:r>
              <a:rPr lang="en-US" dirty="0"/>
              <a:t>. </a:t>
            </a:r>
            <a:r>
              <a:rPr lang="en-US" dirty="0" err="1"/>
              <a:t>Он</a:t>
            </a:r>
            <a:r>
              <a:rPr lang="en-US" dirty="0"/>
              <a:t> </a:t>
            </a:r>
            <a:r>
              <a:rPr lang="en-US" dirty="0" err="1"/>
              <a:t>является</a:t>
            </a:r>
            <a:r>
              <a:rPr lang="en-US" dirty="0"/>
              <a:t> </a:t>
            </a:r>
            <a:r>
              <a:rPr lang="en-US" dirty="0" err="1"/>
              <a:t>землевладельцем</a:t>
            </a:r>
            <a:r>
              <a:rPr lang="en-US" dirty="0"/>
              <a:t>. </a:t>
            </a:r>
            <a:r>
              <a:rPr lang="en-US" dirty="0" err="1"/>
              <a:t>Заказчик</a:t>
            </a:r>
            <a:r>
              <a:rPr lang="en-US" dirty="0"/>
              <a:t> в </a:t>
            </a:r>
            <a:r>
              <a:rPr lang="en-US" dirty="0" err="1"/>
              <a:t>отличие</a:t>
            </a:r>
            <a:r>
              <a:rPr lang="en-US" dirty="0"/>
              <a:t> </a:t>
            </a:r>
            <a:r>
              <a:rPr lang="en-US" dirty="0" err="1"/>
              <a:t>от</a:t>
            </a:r>
            <a:r>
              <a:rPr lang="en-US" dirty="0"/>
              <a:t> </a:t>
            </a:r>
            <a:r>
              <a:rPr lang="en-US" dirty="0" err="1"/>
              <a:t>застройщика</a:t>
            </a:r>
            <a:r>
              <a:rPr lang="en-US" dirty="0"/>
              <a:t> </a:t>
            </a:r>
            <a:r>
              <a:rPr lang="en-US" dirty="0" err="1"/>
              <a:t>только</a:t>
            </a:r>
            <a:r>
              <a:rPr lang="en-US" dirty="0"/>
              <a:t> </a:t>
            </a:r>
            <a:r>
              <a:rPr lang="en-US" dirty="0" err="1"/>
              <a:t>использует</a:t>
            </a:r>
            <a:r>
              <a:rPr lang="en-US" dirty="0"/>
              <a:t> </a:t>
            </a:r>
            <a:r>
              <a:rPr lang="en-US" dirty="0" err="1"/>
              <a:t>земельный</a:t>
            </a:r>
            <a:r>
              <a:rPr lang="en-US" dirty="0"/>
              <a:t> </a:t>
            </a:r>
            <a:r>
              <a:rPr lang="en-US" dirty="0" err="1"/>
              <a:t>участок</a:t>
            </a:r>
            <a:r>
              <a:rPr lang="en-US" dirty="0"/>
              <a:t> </a:t>
            </a:r>
            <a:r>
              <a:rPr lang="en-US" dirty="0" err="1"/>
              <a:t>под</a:t>
            </a:r>
            <a:r>
              <a:rPr lang="en-US" dirty="0"/>
              <a:t> </a:t>
            </a:r>
            <a:r>
              <a:rPr lang="en-US" dirty="0" err="1"/>
              <a:t>застройку</a:t>
            </a:r>
            <a:r>
              <a:rPr lang="en-US" dirty="0"/>
              <a:t> </a:t>
            </a:r>
            <a:r>
              <a:rPr lang="en-US" dirty="0" err="1"/>
              <a:t>на</a:t>
            </a:r>
            <a:r>
              <a:rPr lang="en-US" dirty="0"/>
              <a:t> </a:t>
            </a:r>
            <a:r>
              <a:rPr lang="en-US" dirty="0" err="1"/>
              <a:t>правах</a:t>
            </a:r>
            <a:r>
              <a:rPr lang="en-US" dirty="0"/>
              <a:t> </a:t>
            </a:r>
            <a:r>
              <a:rPr lang="en-US" dirty="0" err="1"/>
              <a:t>аренды</a:t>
            </a:r>
            <a:r>
              <a:rPr lang="en-US" dirty="0"/>
              <a:t>. В </a:t>
            </a:r>
            <a:r>
              <a:rPr lang="en-US" dirty="0" err="1"/>
              <a:t>том</a:t>
            </a:r>
            <a:r>
              <a:rPr lang="en-US" dirty="0"/>
              <a:t> </a:t>
            </a:r>
            <a:r>
              <a:rPr lang="en-US" dirty="0" err="1"/>
              <a:t>случае</a:t>
            </a:r>
            <a:r>
              <a:rPr lang="en-US" dirty="0"/>
              <a:t>, </a:t>
            </a:r>
            <a:r>
              <a:rPr lang="en-US" dirty="0" err="1"/>
              <a:t>если</a:t>
            </a:r>
            <a:r>
              <a:rPr lang="en-US" dirty="0"/>
              <a:t> </a:t>
            </a:r>
            <a:r>
              <a:rPr lang="en-US" dirty="0" err="1"/>
              <a:t>заказчику</a:t>
            </a:r>
            <a:r>
              <a:rPr lang="en-US" dirty="0"/>
              <a:t> </a:t>
            </a:r>
            <a:r>
              <a:rPr lang="en-US" dirty="0" err="1"/>
              <a:t>принадлежит</a:t>
            </a:r>
            <a:r>
              <a:rPr lang="en-US" dirty="0"/>
              <a:t> </a:t>
            </a:r>
            <a:r>
              <a:rPr lang="en-US" dirty="0" err="1"/>
              <a:t>земельный</a:t>
            </a:r>
            <a:r>
              <a:rPr lang="en-US" dirty="0"/>
              <a:t> </a:t>
            </a:r>
            <a:r>
              <a:rPr lang="en-US" dirty="0" err="1"/>
              <a:t>участок</a:t>
            </a:r>
            <a:r>
              <a:rPr lang="en-US" dirty="0"/>
              <a:t>, </a:t>
            </a:r>
            <a:r>
              <a:rPr lang="en-US" dirty="0" err="1"/>
              <a:t>на</a:t>
            </a:r>
            <a:r>
              <a:rPr lang="en-US" dirty="0"/>
              <a:t> </a:t>
            </a:r>
            <a:r>
              <a:rPr lang="en-US" dirty="0" err="1"/>
              <a:t>котором</a:t>
            </a:r>
            <a:r>
              <a:rPr lang="en-US" dirty="0"/>
              <a:t> </a:t>
            </a:r>
            <a:r>
              <a:rPr lang="en-US" dirty="0" err="1"/>
              <a:t>сооружается</a:t>
            </a:r>
            <a:r>
              <a:rPr lang="en-US" dirty="0"/>
              <a:t> </a:t>
            </a:r>
            <a:r>
              <a:rPr lang="en-US" dirty="0" err="1"/>
              <a:t>строительный</a:t>
            </a:r>
            <a:r>
              <a:rPr lang="en-US" dirty="0"/>
              <a:t> </a:t>
            </a:r>
            <a:r>
              <a:rPr lang="en-US" dirty="0" err="1"/>
              <a:t>объект</a:t>
            </a:r>
            <a:r>
              <a:rPr lang="en-US" dirty="0"/>
              <a:t>, </a:t>
            </a:r>
            <a:r>
              <a:rPr lang="en-US" dirty="0" err="1"/>
              <a:t>он</a:t>
            </a:r>
            <a:r>
              <a:rPr lang="en-US" dirty="0"/>
              <a:t> </a:t>
            </a:r>
            <a:r>
              <a:rPr lang="en-US" dirty="0" err="1"/>
              <a:t>совмещает</a:t>
            </a:r>
            <a:r>
              <a:rPr lang="en-US" dirty="0"/>
              <a:t> </a:t>
            </a:r>
            <a:r>
              <a:rPr lang="en-US" dirty="0" err="1"/>
              <a:t>две</a:t>
            </a:r>
            <a:r>
              <a:rPr lang="en-US" dirty="0"/>
              <a:t> </a:t>
            </a:r>
            <a:r>
              <a:rPr lang="en-US" dirty="0" err="1"/>
              <a:t>функции</a:t>
            </a:r>
            <a:r>
              <a:rPr lang="en-US" dirty="0"/>
              <a:t> - </a:t>
            </a:r>
            <a:r>
              <a:rPr lang="en-US" dirty="0" err="1"/>
              <a:t>заказчика</a:t>
            </a:r>
            <a:r>
              <a:rPr lang="en-US" dirty="0"/>
              <a:t> и </a:t>
            </a:r>
            <a:r>
              <a:rPr lang="en-US" dirty="0" err="1"/>
              <a:t>застройщика</a:t>
            </a:r>
            <a:r>
              <a:rPr lang="en-US" dirty="0"/>
              <a:t>.</a:t>
            </a:r>
            <a:endParaRPr lang="ru-RU" dirty="0"/>
          </a:p>
          <a:p>
            <a:r>
              <a:rPr lang="en-US" i="1" dirty="0" err="1">
                <a:solidFill>
                  <a:schemeClr val="accent1">
                    <a:lumMod val="75000"/>
                  </a:schemeClr>
                </a:solidFill>
              </a:rPr>
              <a:t>Подрядчик</a:t>
            </a:r>
            <a:r>
              <a:rPr lang="en-US" dirty="0"/>
              <a:t> (</a:t>
            </a:r>
            <a:r>
              <a:rPr lang="en-US" dirty="0" err="1"/>
              <a:t>генеральный</a:t>
            </a:r>
            <a:r>
              <a:rPr lang="en-US" dirty="0"/>
              <a:t> </a:t>
            </a:r>
            <a:r>
              <a:rPr lang="en-US" dirty="0" err="1"/>
              <a:t>подрядчик</a:t>
            </a:r>
            <a:r>
              <a:rPr lang="en-US" dirty="0"/>
              <a:t>) - </a:t>
            </a:r>
            <a:r>
              <a:rPr lang="en-US" dirty="0" err="1"/>
              <a:t>строительно-монтажная</a:t>
            </a:r>
            <a:r>
              <a:rPr lang="en-US" dirty="0"/>
              <a:t> </a:t>
            </a:r>
            <a:r>
              <a:rPr lang="en-US" dirty="0" err="1"/>
              <a:t>организация</a:t>
            </a:r>
            <a:r>
              <a:rPr lang="en-US" dirty="0"/>
              <a:t>, </a:t>
            </a:r>
            <a:r>
              <a:rPr lang="en-US" dirty="0" err="1"/>
              <a:t>осуществляющая</a:t>
            </a:r>
            <a:r>
              <a:rPr lang="en-US" dirty="0"/>
              <a:t> </a:t>
            </a:r>
            <a:r>
              <a:rPr lang="en-US" dirty="0" err="1"/>
              <a:t>по</a:t>
            </a:r>
            <a:r>
              <a:rPr lang="en-US" dirty="0"/>
              <a:t> </a:t>
            </a:r>
            <a:r>
              <a:rPr lang="en-US" dirty="0" err="1"/>
              <a:t>договору</a:t>
            </a:r>
            <a:r>
              <a:rPr lang="en-US" dirty="0"/>
              <a:t> </a:t>
            </a:r>
            <a:r>
              <a:rPr lang="en-US" dirty="0" err="1"/>
              <a:t>подряда</a:t>
            </a:r>
            <a:r>
              <a:rPr lang="en-US" dirty="0"/>
              <a:t> </a:t>
            </a:r>
            <a:r>
              <a:rPr lang="en-US" dirty="0" err="1"/>
              <a:t>или</a:t>
            </a:r>
            <a:r>
              <a:rPr lang="en-US" dirty="0"/>
              <a:t> </a:t>
            </a:r>
            <a:r>
              <a:rPr lang="en-US" dirty="0" err="1"/>
              <a:t>контракту</a:t>
            </a:r>
            <a:r>
              <a:rPr lang="en-US" dirty="0"/>
              <a:t> </a:t>
            </a:r>
            <a:r>
              <a:rPr lang="en-US" dirty="0" err="1"/>
              <a:t>строительство</a:t>
            </a:r>
            <a:r>
              <a:rPr lang="en-US" dirty="0"/>
              <a:t> </a:t>
            </a:r>
            <a:r>
              <a:rPr lang="en-US" dirty="0" err="1"/>
              <a:t>объекта</a:t>
            </a:r>
            <a:r>
              <a:rPr lang="en-US" dirty="0"/>
              <a:t>. </a:t>
            </a:r>
            <a:r>
              <a:rPr lang="en-US" dirty="0" err="1"/>
              <a:t>Генеральный</a:t>
            </a:r>
            <a:r>
              <a:rPr lang="en-US" dirty="0"/>
              <a:t> </a:t>
            </a:r>
            <a:r>
              <a:rPr lang="en-US" dirty="0" err="1"/>
              <a:t>подрядчик</a:t>
            </a:r>
            <a:r>
              <a:rPr lang="en-US" dirty="0"/>
              <a:t> </a:t>
            </a:r>
            <a:r>
              <a:rPr lang="en-US" dirty="0" err="1"/>
              <a:t>по</a:t>
            </a:r>
            <a:r>
              <a:rPr lang="en-US" dirty="0"/>
              <a:t> </a:t>
            </a:r>
            <a:r>
              <a:rPr lang="en-US" dirty="0" err="1"/>
              <a:t>согласованию</a:t>
            </a:r>
            <a:r>
              <a:rPr lang="en-US" dirty="0"/>
              <a:t> с </a:t>
            </a:r>
            <a:r>
              <a:rPr lang="en-US" dirty="0" err="1"/>
              <a:t>заказчиком</a:t>
            </a:r>
            <a:r>
              <a:rPr lang="en-US" dirty="0"/>
              <a:t> </a:t>
            </a:r>
            <a:r>
              <a:rPr lang="en-US" dirty="0" err="1"/>
              <a:t>может</a:t>
            </a:r>
            <a:r>
              <a:rPr lang="en-US" dirty="0"/>
              <a:t> </a:t>
            </a:r>
            <a:r>
              <a:rPr lang="en-US" dirty="0" err="1"/>
              <a:t>привлекать</a:t>
            </a:r>
            <a:r>
              <a:rPr lang="en-US" dirty="0"/>
              <a:t> </a:t>
            </a:r>
            <a:r>
              <a:rPr lang="en-US" dirty="0" err="1"/>
              <a:t>для</a:t>
            </a:r>
            <a:r>
              <a:rPr lang="en-US" dirty="0"/>
              <a:t> </a:t>
            </a:r>
            <a:r>
              <a:rPr lang="en-US" dirty="0" err="1"/>
              <a:t>выполнения</a:t>
            </a:r>
            <a:r>
              <a:rPr lang="en-US" dirty="0"/>
              <a:t> </a:t>
            </a:r>
            <a:r>
              <a:rPr lang="en-US" dirty="0" err="1"/>
              <a:t>работ</a:t>
            </a:r>
            <a:r>
              <a:rPr lang="en-US" dirty="0"/>
              <a:t> </a:t>
            </a:r>
            <a:r>
              <a:rPr lang="en-US" dirty="0" err="1"/>
              <a:t>отдельных</a:t>
            </a:r>
            <a:r>
              <a:rPr lang="en-US" dirty="0"/>
              <a:t> </a:t>
            </a:r>
            <a:r>
              <a:rPr lang="en-US" dirty="0" err="1"/>
              <a:t>видов</a:t>
            </a:r>
            <a:r>
              <a:rPr lang="en-US" dirty="0"/>
              <a:t> </a:t>
            </a:r>
            <a:r>
              <a:rPr lang="en-US" dirty="0" err="1"/>
              <a:t>субподрядные</a:t>
            </a:r>
            <a:r>
              <a:rPr lang="en-US" dirty="0"/>
              <a:t> </a:t>
            </a:r>
            <a:r>
              <a:rPr lang="en-US" dirty="0" err="1"/>
              <a:t>строительные</a:t>
            </a:r>
            <a:r>
              <a:rPr lang="en-US" dirty="0"/>
              <a:t>, </a:t>
            </a:r>
            <a:r>
              <a:rPr lang="en-US" dirty="0" err="1"/>
              <a:t>монтажные</a:t>
            </a:r>
            <a:r>
              <a:rPr lang="en-US" dirty="0"/>
              <a:t> </a:t>
            </a:r>
            <a:r>
              <a:rPr lang="en-US" dirty="0" err="1"/>
              <a:t>специализированные</a:t>
            </a:r>
            <a:r>
              <a:rPr lang="en-US" dirty="0"/>
              <a:t> </a:t>
            </a:r>
            <a:r>
              <a:rPr lang="en-US" dirty="0" err="1"/>
              <a:t>организации</a:t>
            </a:r>
            <a:r>
              <a:rPr lang="en-US" dirty="0"/>
              <a:t>. </a:t>
            </a:r>
            <a:r>
              <a:rPr lang="en-US" dirty="0" err="1"/>
              <a:t>Ответственность</a:t>
            </a:r>
            <a:r>
              <a:rPr lang="en-US" dirty="0"/>
              <a:t> </a:t>
            </a:r>
            <a:r>
              <a:rPr lang="en-US" dirty="0" err="1"/>
              <a:t>за</a:t>
            </a:r>
            <a:r>
              <a:rPr lang="en-US" dirty="0"/>
              <a:t> </a:t>
            </a:r>
            <a:r>
              <a:rPr lang="en-US" dirty="0" err="1"/>
              <a:t>качество</a:t>
            </a:r>
            <a:r>
              <a:rPr lang="en-US" dirty="0"/>
              <a:t> и </a:t>
            </a:r>
            <a:r>
              <a:rPr lang="en-US" dirty="0" err="1"/>
              <a:t>сроки</a:t>
            </a:r>
            <a:r>
              <a:rPr lang="en-US" dirty="0"/>
              <a:t> </a:t>
            </a:r>
            <a:r>
              <a:rPr lang="en-US" dirty="0" err="1"/>
              <a:t>выполненных</a:t>
            </a:r>
            <a:r>
              <a:rPr lang="en-US" dirty="0"/>
              <a:t> </a:t>
            </a:r>
            <a:r>
              <a:rPr lang="en-US" dirty="0" err="1"/>
              <a:t>работ</a:t>
            </a:r>
            <a:r>
              <a:rPr lang="en-US" dirty="0"/>
              <a:t> </a:t>
            </a:r>
            <a:r>
              <a:rPr lang="en-US" dirty="0" err="1"/>
              <a:t>субподрядными</a:t>
            </a:r>
            <a:r>
              <a:rPr lang="en-US" dirty="0"/>
              <a:t> </a:t>
            </a:r>
            <a:r>
              <a:rPr lang="en-US" dirty="0" err="1"/>
              <a:t>организациями</a:t>
            </a:r>
            <a:r>
              <a:rPr lang="en-US" dirty="0"/>
              <a:t> </a:t>
            </a:r>
            <a:r>
              <a:rPr lang="en-US" dirty="0" err="1"/>
              <a:t>перед</a:t>
            </a:r>
            <a:r>
              <a:rPr lang="en-US" dirty="0"/>
              <a:t> </a:t>
            </a:r>
            <a:r>
              <a:rPr lang="en-US" dirty="0" err="1"/>
              <a:t>заказчиком</a:t>
            </a:r>
            <a:r>
              <a:rPr lang="en-US" dirty="0"/>
              <a:t> </a:t>
            </a:r>
            <a:r>
              <a:rPr lang="en-US" dirty="0" err="1"/>
              <a:t>несет</a:t>
            </a:r>
            <a:r>
              <a:rPr lang="en-US" dirty="0"/>
              <a:t> </a:t>
            </a:r>
            <a:r>
              <a:rPr lang="en-US" dirty="0" err="1"/>
              <a:t>генеральный</a:t>
            </a:r>
            <a:r>
              <a:rPr lang="en-US" dirty="0"/>
              <a:t> </a:t>
            </a:r>
            <a:r>
              <a:rPr lang="en-US" dirty="0" err="1"/>
              <a:t>подрядчик</a:t>
            </a:r>
            <a:r>
              <a:rPr lang="en-US" dirty="0"/>
              <a:t>.</a:t>
            </a:r>
            <a:endParaRPr lang="ru-RU" dirty="0"/>
          </a:p>
          <a:p>
            <a:r>
              <a:rPr lang="en-US" i="1" dirty="0" err="1">
                <a:solidFill>
                  <a:schemeClr val="accent1">
                    <a:lumMod val="75000"/>
                  </a:schemeClr>
                </a:solidFill>
              </a:rPr>
              <a:t>Проектировщик</a:t>
            </a:r>
            <a:r>
              <a:rPr lang="en-US" i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dirty="0"/>
              <a:t>(</a:t>
            </a:r>
            <a:r>
              <a:rPr lang="en-US" dirty="0" err="1"/>
              <a:t>генеральный</a:t>
            </a:r>
            <a:r>
              <a:rPr lang="en-US" dirty="0"/>
              <a:t> </a:t>
            </a:r>
            <a:r>
              <a:rPr lang="en-US" dirty="0" err="1"/>
              <a:t>проектировщик</a:t>
            </a:r>
            <a:r>
              <a:rPr lang="en-US" dirty="0"/>
              <a:t>) - </a:t>
            </a:r>
            <a:r>
              <a:rPr lang="en-US" dirty="0" err="1"/>
              <a:t>проектная</a:t>
            </a:r>
            <a:r>
              <a:rPr lang="en-US" dirty="0"/>
              <a:t> </a:t>
            </a:r>
            <a:r>
              <a:rPr lang="en-US" dirty="0" err="1"/>
              <a:t>или</a:t>
            </a:r>
            <a:r>
              <a:rPr lang="en-US" dirty="0"/>
              <a:t> </a:t>
            </a:r>
            <a:r>
              <a:rPr lang="en-US" dirty="0" err="1"/>
              <a:t>проектно-изыскательская</a:t>
            </a:r>
            <a:r>
              <a:rPr lang="en-US" dirty="0"/>
              <a:t> и </a:t>
            </a:r>
            <a:r>
              <a:rPr lang="en-US" dirty="0" err="1"/>
              <a:t>научно-исследовательская</a:t>
            </a:r>
            <a:r>
              <a:rPr lang="en-US" dirty="0"/>
              <a:t> </a:t>
            </a:r>
            <a:r>
              <a:rPr lang="en-US" dirty="0" err="1"/>
              <a:t>организация</a:t>
            </a:r>
            <a:r>
              <a:rPr lang="en-US" dirty="0"/>
              <a:t>, </a:t>
            </a:r>
            <a:r>
              <a:rPr lang="en-US" dirty="0" err="1"/>
              <a:t>осуществляющая</a:t>
            </a:r>
            <a:r>
              <a:rPr lang="en-US" dirty="0"/>
              <a:t> </a:t>
            </a:r>
            <a:r>
              <a:rPr lang="en-US" dirty="0" err="1"/>
              <a:t>по</a:t>
            </a:r>
            <a:r>
              <a:rPr lang="en-US" dirty="0"/>
              <a:t> </a:t>
            </a:r>
            <a:r>
              <a:rPr lang="en-US" dirty="0" err="1"/>
              <a:t>договору</a:t>
            </a:r>
            <a:r>
              <a:rPr lang="en-US" dirty="0"/>
              <a:t> </a:t>
            </a:r>
            <a:r>
              <a:rPr lang="en-US" dirty="0" err="1"/>
              <a:t>или</a:t>
            </a:r>
            <a:r>
              <a:rPr lang="en-US" dirty="0"/>
              <a:t> </a:t>
            </a:r>
            <a:r>
              <a:rPr lang="en-US" dirty="0" err="1"/>
              <a:t>контракту</a:t>
            </a:r>
            <a:r>
              <a:rPr lang="en-US" dirty="0"/>
              <a:t> с </a:t>
            </a:r>
            <a:r>
              <a:rPr lang="en-US" dirty="0" err="1"/>
              <a:t>заказчиком</a:t>
            </a:r>
            <a:r>
              <a:rPr lang="en-US" dirty="0"/>
              <a:t> </a:t>
            </a:r>
            <a:r>
              <a:rPr lang="en-US" dirty="0" err="1"/>
              <a:t>разработку</a:t>
            </a:r>
            <a:r>
              <a:rPr lang="en-US" dirty="0"/>
              <a:t> </a:t>
            </a:r>
            <a:r>
              <a:rPr lang="en-US" dirty="0" err="1"/>
              <a:t>проекта</a:t>
            </a:r>
            <a:r>
              <a:rPr lang="en-US" dirty="0"/>
              <a:t> </a:t>
            </a:r>
            <a:r>
              <a:rPr lang="en-US" dirty="0" err="1"/>
              <a:t>объекта</a:t>
            </a:r>
            <a:r>
              <a:rPr lang="en-US" dirty="0"/>
              <a:t> </a:t>
            </a:r>
            <a:r>
              <a:rPr lang="en-US" dirty="0" err="1"/>
              <a:t>строительства</a:t>
            </a:r>
            <a:r>
              <a:rPr lang="en-US" dirty="0"/>
              <a:t>.</a:t>
            </a: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11589814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33266" y="741528"/>
            <a:ext cx="9730853" cy="5686567"/>
          </a:xfrm>
        </p:spPr>
        <p:txBody>
          <a:bodyPr/>
          <a:lstStyle/>
          <a:p>
            <a:pPr marL="0" indent="0">
              <a:buNone/>
            </a:pPr>
            <a:r>
              <a:rPr lang="ru-RU" sz="2000" dirty="0" smtClean="0">
                <a:solidFill>
                  <a:schemeClr val="accent1">
                    <a:lumMod val="75000"/>
                  </a:schemeClr>
                </a:solidFill>
              </a:rPr>
              <a:t>ТЕМА: Этапы </a:t>
            </a:r>
            <a:r>
              <a:rPr lang="ru-RU" sz="2000" dirty="0">
                <a:solidFill>
                  <a:schemeClr val="accent1">
                    <a:lumMod val="75000"/>
                  </a:schemeClr>
                </a:solidFill>
              </a:rPr>
              <a:t>разработки и реализации инвестиционных проектов в капитальном строительстве</a:t>
            </a:r>
          </a:p>
          <a:p>
            <a:r>
              <a:rPr lang="en-US" i="1" dirty="0" err="1" smtClean="0">
                <a:solidFill>
                  <a:schemeClr val="accent1">
                    <a:lumMod val="75000"/>
                  </a:schemeClr>
                </a:solidFill>
              </a:rPr>
              <a:t>Техническая</a:t>
            </a:r>
            <a:r>
              <a:rPr lang="en-US" i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i="1" dirty="0" err="1">
                <a:solidFill>
                  <a:schemeClr val="accent1">
                    <a:lumMod val="75000"/>
                  </a:schemeClr>
                </a:solidFill>
              </a:rPr>
              <a:t>выполнимость</a:t>
            </a:r>
            <a:r>
              <a:rPr lang="en-US" i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i="1" dirty="0" err="1">
                <a:solidFill>
                  <a:schemeClr val="accent1">
                    <a:lumMod val="75000"/>
                  </a:schemeClr>
                </a:solidFill>
              </a:rPr>
              <a:t>проекта</a:t>
            </a:r>
            <a:r>
              <a:rPr lang="en-US" i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dirty="0" err="1"/>
              <a:t>связана</a:t>
            </a:r>
            <a:r>
              <a:rPr lang="en-US" dirty="0"/>
              <a:t> с </a:t>
            </a:r>
            <a:r>
              <a:rPr lang="en-US" dirty="0" err="1"/>
              <a:t>наличием</a:t>
            </a:r>
            <a:r>
              <a:rPr lang="en-US" dirty="0"/>
              <a:t> </a:t>
            </a:r>
            <a:r>
              <a:rPr lang="en-US" dirty="0" err="1"/>
              <a:t>или</a:t>
            </a:r>
            <a:r>
              <a:rPr lang="en-US" dirty="0"/>
              <a:t> </a:t>
            </a:r>
            <a:r>
              <a:rPr lang="en-US" dirty="0" err="1"/>
              <a:t>возможностью</a:t>
            </a:r>
            <a:r>
              <a:rPr lang="en-US" dirty="0"/>
              <a:t> </a:t>
            </a:r>
            <a:r>
              <a:rPr lang="en-US" dirty="0" err="1"/>
              <a:t>обеспечения</a:t>
            </a:r>
            <a:r>
              <a:rPr lang="en-US" dirty="0"/>
              <a:t> </a:t>
            </a:r>
            <a:r>
              <a:rPr lang="en-US" dirty="0" err="1"/>
              <a:t>проекта</a:t>
            </a:r>
            <a:r>
              <a:rPr lang="en-US" dirty="0"/>
              <a:t> </a:t>
            </a:r>
            <a:r>
              <a:rPr lang="en-US" dirty="0" err="1"/>
              <a:t>строительными</a:t>
            </a:r>
            <a:r>
              <a:rPr lang="en-US" dirty="0"/>
              <a:t> и </a:t>
            </a:r>
            <a:r>
              <a:rPr lang="en-US" dirty="0" err="1"/>
              <a:t>сопутствующими</a:t>
            </a:r>
            <a:r>
              <a:rPr lang="en-US" dirty="0"/>
              <a:t> </a:t>
            </a:r>
            <a:r>
              <a:rPr lang="en-US" dirty="0" err="1"/>
              <a:t>материалами</a:t>
            </a:r>
            <a:r>
              <a:rPr lang="en-US" dirty="0"/>
              <a:t>, </a:t>
            </a:r>
            <a:r>
              <a:rPr lang="en-US" dirty="0" err="1"/>
              <a:t>машинами</a:t>
            </a:r>
            <a:r>
              <a:rPr lang="en-US" dirty="0"/>
              <a:t> и </a:t>
            </a:r>
            <a:r>
              <a:rPr lang="en-US" dirty="0" err="1"/>
              <a:t>оборудованием</a:t>
            </a:r>
            <a:r>
              <a:rPr lang="en-US" dirty="0"/>
              <a:t>; с </a:t>
            </a:r>
            <a:r>
              <a:rPr lang="en-US" dirty="0" err="1"/>
              <a:t>наличием</a:t>
            </a:r>
            <a:r>
              <a:rPr lang="en-US" dirty="0"/>
              <a:t> в </a:t>
            </a:r>
            <a:r>
              <a:rPr lang="en-US" dirty="0" err="1"/>
              <a:t>зоне</a:t>
            </a:r>
            <a:r>
              <a:rPr lang="en-US" dirty="0"/>
              <a:t> </a:t>
            </a:r>
            <a:r>
              <a:rPr lang="en-US" dirty="0" err="1"/>
              <a:t>строительства</a:t>
            </a:r>
            <a:r>
              <a:rPr lang="en-US" dirty="0"/>
              <a:t> (</a:t>
            </a:r>
            <a:r>
              <a:rPr lang="en-US" dirty="0" err="1"/>
              <a:t>реализации</a:t>
            </a:r>
            <a:r>
              <a:rPr lang="en-US" dirty="0"/>
              <a:t> </a:t>
            </a:r>
            <a:r>
              <a:rPr lang="en-US" dirty="0" err="1"/>
              <a:t>проекта</a:t>
            </a:r>
            <a:r>
              <a:rPr lang="en-US" dirty="0"/>
              <a:t>) </a:t>
            </a:r>
            <a:r>
              <a:rPr lang="en-US" dirty="0" err="1"/>
              <a:t>необходимой</a:t>
            </a:r>
            <a:r>
              <a:rPr lang="en-US" dirty="0"/>
              <a:t> </a:t>
            </a:r>
            <a:r>
              <a:rPr lang="en-US" dirty="0" err="1"/>
              <a:t>инфраструктуры</a:t>
            </a:r>
            <a:r>
              <a:rPr lang="en-US" dirty="0"/>
              <a:t> (</a:t>
            </a:r>
            <a:r>
              <a:rPr lang="en-US" dirty="0" err="1"/>
              <a:t>дороги</a:t>
            </a:r>
            <a:r>
              <a:rPr lang="en-US" dirty="0"/>
              <a:t>, </a:t>
            </a:r>
            <a:r>
              <a:rPr lang="en-US" dirty="0" err="1"/>
              <a:t>линии</a:t>
            </a:r>
            <a:r>
              <a:rPr lang="en-US" dirty="0"/>
              <a:t> </a:t>
            </a:r>
            <a:r>
              <a:rPr lang="en-US" dirty="0" err="1"/>
              <a:t>связи</a:t>
            </a:r>
            <a:r>
              <a:rPr lang="en-US" dirty="0"/>
              <a:t>, </a:t>
            </a:r>
            <a:r>
              <a:rPr lang="en-US" dirty="0" err="1"/>
              <a:t>энергоснабжение</a:t>
            </a:r>
            <a:r>
              <a:rPr lang="en-US" dirty="0"/>
              <a:t> и </a:t>
            </a:r>
            <a:r>
              <a:rPr lang="en-US" dirty="0" err="1"/>
              <a:t>т.д</a:t>
            </a:r>
            <a:r>
              <a:rPr lang="en-US" dirty="0"/>
              <a:t>.);</a:t>
            </a:r>
            <a:endParaRPr lang="ru-RU" dirty="0"/>
          </a:p>
          <a:p>
            <a:r>
              <a:rPr lang="en-US" i="1" dirty="0" err="1">
                <a:solidFill>
                  <a:schemeClr val="accent1">
                    <a:lumMod val="75000"/>
                  </a:schemeClr>
                </a:solidFill>
              </a:rPr>
              <a:t>Экономическая</a:t>
            </a:r>
            <a:r>
              <a:rPr lang="en-US" i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i="1" dirty="0" err="1">
                <a:solidFill>
                  <a:schemeClr val="accent1">
                    <a:lumMod val="75000"/>
                  </a:schemeClr>
                </a:solidFill>
              </a:rPr>
              <a:t>выполнимость</a:t>
            </a:r>
            <a:r>
              <a:rPr lang="en-US" i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dirty="0" err="1"/>
              <a:t>проекта</a:t>
            </a:r>
            <a:r>
              <a:rPr lang="en-US" dirty="0"/>
              <a:t> </a:t>
            </a:r>
            <a:r>
              <a:rPr lang="en-US" dirty="0" err="1"/>
              <a:t>связана</a:t>
            </a:r>
            <a:r>
              <a:rPr lang="en-US" dirty="0"/>
              <a:t> с </a:t>
            </a:r>
            <a:r>
              <a:rPr lang="en-US" dirty="0" err="1"/>
              <a:t>наличием</a:t>
            </a:r>
            <a:r>
              <a:rPr lang="en-US" dirty="0"/>
              <a:t> </a:t>
            </a:r>
            <a:r>
              <a:rPr lang="en-US" dirty="0" err="1"/>
              <a:t>развитого</a:t>
            </a:r>
            <a:r>
              <a:rPr lang="en-US" dirty="0"/>
              <a:t> </a:t>
            </a:r>
            <a:r>
              <a:rPr lang="en-US" dirty="0" err="1"/>
              <a:t>рынка</a:t>
            </a:r>
            <a:r>
              <a:rPr lang="en-US" dirty="0"/>
              <a:t> </a:t>
            </a:r>
            <a:r>
              <a:rPr lang="en-US" dirty="0" err="1"/>
              <a:t>рабочей</a:t>
            </a:r>
            <a:r>
              <a:rPr lang="en-US" dirty="0"/>
              <a:t> </a:t>
            </a:r>
            <a:r>
              <a:rPr lang="en-US" dirty="0" err="1"/>
              <a:t>силы</a:t>
            </a:r>
            <a:r>
              <a:rPr lang="en-US" dirty="0"/>
              <a:t>, </a:t>
            </a:r>
            <a:r>
              <a:rPr lang="en-US" dirty="0" err="1"/>
              <a:t>рынков</a:t>
            </a:r>
            <a:r>
              <a:rPr lang="en-US" dirty="0"/>
              <a:t> </a:t>
            </a:r>
            <a:r>
              <a:rPr lang="en-US" dirty="0" err="1"/>
              <a:t>сырья</a:t>
            </a:r>
            <a:r>
              <a:rPr lang="en-US" dirty="0"/>
              <a:t> и </a:t>
            </a:r>
            <a:r>
              <a:rPr lang="en-US" dirty="0" err="1"/>
              <a:t>необходимых</a:t>
            </a:r>
            <a:r>
              <a:rPr lang="en-US" dirty="0"/>
              <a:t> </a:t>
            </a:r>
            <a:r>
              <a:rPr lang="en-US" dirty="0" err="1"/>
              <a:t>материалов</a:t>
            </a:r>
            <a:r>
              <a:rPr lang="en-US" dirty="0"/>
              <a:t>; с </a:t>
            </a:r>
            <a:r>
              <a:rPr lang="en-US" dirty="0" err="1"/>
              <a:t>инвестиционными</a:t>
            </a:r>
            <a:r>
              <a:rPr lang="en-US" dirty="0"/>
              <a:t> </a:t>
            </a:r>
            <a:r>
              <a:rPr lang="en-US" dirty="0" err="1"/>
              <a:t>возможностями</a:t>
            </a:r>
            <a:r>
              <a:rPr lang="en-US" dirty="0"/>
              <a:t> (</a:t>
            </a:r>
            <a:r>
              <a:rPr lang="en-US" dirty="0" err="1"/>
              <a:t>использование</a:t>
            </a:r>
            <a:r>
              <a:rPr lang="en-US" dirty="0"/>
              <a:t> </a:t>
            </a:r>
            <a:r>
              <a:rPr lang="en-US" dirty="0" err="1"/>
              <a:t>собственного</a:t>
            </a:r>
            <a:r>
              <a:rPr lang="en-US" dirty="0"/>
              <a:t> </a:t>
            </a:r>
            <a:r>
              <a:rPr lang="en-US" dirty="0" err="1"/>
              <a:t>капитала</a:t>
            </a:r>
            <a:r>
              <a:rPr lang="en-US" dirty="0"/>
              <a:t>, </a:t>
            </a:r>
            <a:r>
              <a:rPr lang="en-US" dirty="0" err="1"/>
              <a:t>кредиты</a:t>
            </a:r>
            <a:r>
              <a:rPr lang="en-US" dirty="0"/>
              <a:t> </a:t>
            </a:r>
            <a:r>
              <a:rPr lang="en-US" dirty="0" err="1"/>
              <a:t>банков</a:t>
            </a:r>
            <a:r>
              <a:rPr lang="en-US" dirty="0"/>
              <a:t>, </a:t>
            </a:r>
            <a:r>
              <a:rPr lang="en-US" dirty="0" err="1"/>
              <a:t>привлечение</a:t>
            </a:r>
            <a:r>
              <a:rPr lang="en-US" dirty="0"/>
              <a:t> </a:t>
            </a:r>
            <a:r>
              <a:rPr lang="en-US" dirty="0" err="1"/>
              <a:t>других</a:t>
            </a:r>
            <a:r>
              <a:rPr lang="en-US" dirty="0"/>
              <a:t> </a:t>
            </a:r>
            <a:r>
              <a:rPr lang="en-US" dirty="0" err="1"/>
              <a:t>средств</a:t>
            </a:r>
            <a:r>
              <a:rPr lang="en-US" dirty="0"/>
              <a:t>); с </a:t>
            </a:r>
            <a:r>
              <a:rPr lang="en-US" dirty="0" err="1"/>
              <a:t>квалификационными</a:t>
            </a:r>
            <a:r>
              <a:rPr lang="en-US" dirty="0"/>
              <a:t> </a:t>
            </a:r>
            <a:r>
              <a:rPr lang="en-US" dirty="0" err="1"/>
              <a:t>требованиями</a:t>
            </a:r>
            <a:r>
              <a:rPr lang="en-US" dirty="0"/>
              <a:t> к </a:t>
            </a:r>
            <a:r>
              <a:rPr lang="en-US" dirty="0" err="1"/>
              <a:t>основному</a:t>
            </a:r>
            <a:r>
              <a:rPr lang="en-US" dirty="0"/>
              <a:t> и </a:t>
            </a:r>
            <a:r>
              <a:rPr lang="en-US" dirty="0" err="1"/>
              <a:t>обслуживающему</a:t>
            </a:r>
            <a:r>
              <a:rPr lang="en-US" dirty="0"/>
              <a:t> </a:t>
            </a:r>
            <a:r>
              <a:rPr lang="en-US" dirty="0" err="1"/>
              <a:t>персоналу</a:t>
            </a:r>
            <a:r>
              <a:rPr lang="en-US" dirty="0"/>
              <a:t>, к </a:t>
            </a:r>
            <a:r>
              <a:rPr lang="en-US" dirty="0" err="1"/>
              <a:t>управленческому</a:t>
            </a:r>
            <a:r>
              <a:rPr lang="en-US" dirty="0"/>
              <a:t> </a:t>
            </a:r>
            <a:r>
              <a:rPr lang="en-US" dirty="0" err="1"/>
              <a:t>аппарату</a:t>
            </a:r>
            <a:r>
              <a:rPr lang="en-US" dirty="0" smtClean="0"/>
              <a:t>.</a:t>
            </a:r>
            <a:endParaRPr lang="ru-RU" dirty="0" smtClean="0"/>
          </a:p>
          <a:p>
            <a:r>
              <a:rPr lang="en-US" i="1" dirty="0" err="1">
                <a:solidFill>
                  <a:schemeClr val="accent1">
                    <a:lumMod val="75000"/>
                  </a:schemeClr>
                </a:solidFill>
              </a:rPr>
              <a:t>Технико-экономический</a:t>
            </a:r>
            <a:r>
              <a:rPr lang="en-US" i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i="1" dirty="0" err="1">
                <a:solidFill>
                  <a:schemeClr val="accent1">
                    <a:lumMod val="75000"/>
                  </a:schemeClr>
                </a:solidFill>
              </a:rPr>
              <a:t>анализ</a:t>
            </a:r>
            <a:r>
              <a:rPr lang="en-US" i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dirty="0" err="1"/>
              <a:t>предусматривает</a:t>
            </a:r>
            <a:r>
              <a:rPr lang="en-US" dirty="0"/>
              <a:t> </a:t>
            </a:r>
            <a:r>
              <a:rPr lang="en-US" dirty="0" err="1"/>
              <a:t>изучение</a:t>
            </a:r>
            <a:r>
              <a:rPr lang="en-US" dirty="0"/>
              <a:t> </a:t>
            </a:r>
            <a:r>
              <a:rPr lang="en-US" dirty="0" err="1"/>
              <a:t>потенциальных</a:t>
            </a:r>
            <a:r>
              <a:rPr lang="en-US" dirty="0"/>
              <a:t> </a:t>
            </a:r>
            <a:r>
              <a:rPr lang="en-US" dirty="0" err="1"/>
              <a:t>возможностей</a:t>
            </a:r>
            <a:r>
              <a:rPr lang="en-US" dirty="0"/>
              <a:t> </a:t>
            </a:r>
            <a:r>
              <a:rPr lang="en-US" dirty="0" err="1"/>
              <a:t>производственных</a:t>
            </a:r>
            <a:r>
              <a:rPr lang="en-US" dirty="0"/>
              <a:t> </a:t>
            </a:r>
            <a:r>
              <a:rPr lang="en-US" dirty="0" err="1"/>
              <a:t>мощностей</a:t>
            </a:r>
            <a:r>
              <a:rPr lang="en-US" dirty="0"/>
              <a:t> и </a:t>
            </a:r>
            <a:r>
              <a:rPr lang="en-US" dirty="0" err="1"/>
              <a:t>планирование</a:t>
            </a:r>
            <a:r>
              <a:rPr lang="en-US" dirty="0"/>
              <a:t> </a:t>
            </a:r>
            <a:r>
              <a:rPr lang="en-US" dirty="0" err="1"/>
              <a:t>их</a:t>
            </a:r>
            <a:r>
              <a:rPr lang="en-US" dirty="0"/>
              <a:t> </a:t>
            </a:r>
            <a:r>
              <a:rPr lang="en-US" dirty="0" err="1"/>
              <a:t>использования</a:t>
            </a:r>
            <a:r>
              <a:rPr lang="en-US" dirty="0"/>
              <a:t>.</a:t>
            </a:r>
            <a:endParaRPr lang="ru-RU" dirty="0"/>
          </a:p>
          <a:p>
            <a:r>
              <a:rPr lang="en-US" i="1" dirty="0" err="1">
                <a:solidFill>
                  <a:schemeClr val="accent1">
                    <a:lumMod val="75000"/>
                  </a:schemeClr>
                </a:solidFill>
              </a:rPr>
              <a:t>Финансовый</a:t>
            </a:r>
            <a:r>
              <a:rPr lang="en-US" i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i="1" dirty="0" err="1">
                <a:solidFill>
                  <a:schemeClr val="accent1">
                    <a:lumMod val="75000"/>
                  </a:schemeClr>
                </a:solidFill>
              </a:rPr>
              <a:t>анализ</a:t>
            </a:r>
            <a:r>
              <a:rPr lang="en-US" i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dirty="0" err="1"/>
              <a:t>дает</a:t>
            </a:r>
            <a:r>
              <a:rPr lang="en-US" dirty="0"/>
              <a:t> </a:t>
            </a:r>
            <a:r>
              <a:rPr lang="en-US" dirty="0" err="1"/>
              <a:t>возможность</a:t>
            </a:r>
            <a:r>
              <a:rPr lang="en-US" dirty="0"/>
              <a:t> </a:t>
            </a:r>
            <a:r>
              <a:rPr lang="en-US" dirty="0" err="1"/>
              <a:t>изучить</a:t>
            </a:r>
            <a:r>
              <a:rPr lang="en-US" dirty="0"/>
              <a:t> </a:t>
            </a:r>
            <a:r>
              <a:rPr lang="en-US" dirty="0" err="1"/>
              <a:t>финансовые</a:t>
            </a:r>
            <a:r>
              <a:rPr lang="en-US" dirty="0"/>
              <a:t> </a:t>
            </a:r>
            <a:r>
              <a:rPr lang="en-US" dirty="0" err="1"/>
              <a:t>результаты</a:t>
            </a:r>
            <a:r>
              <a:rPr lang="en-US" dirty="0"/>
              <a:t> в </a:t>
            </a:r>
            <a:r>
              <a:rPr lang="en-US" dirty="0" err="1"/>
              <a:t>случае</a:t>
            </a:r>
            <a:r>
              <a:rPr lang="en-US" dirty="0"/>
              <a:t> </a:t>
            </a:r>
            <a:r>
              <a:rPr lang="en-US" dirty="0" err="1"/>
              <a:t>реализации</a:t>
            </a:r>
            <a:r>
              <a:rPr lang="en-US" dirty="0"/>
              <a:t> </a:t>
            </a:r>
            <a:r>
              <a:rPr lang="en-US" dirty="0" err="1"/>
              <a:t>проекта</a:t>
            </a:r>
            <a:r>
              <a:rPr lang="en-US" dirty="0"/>
              <a:t>.</a:t>
            </a:r>
            <a:endParaRPr lang="ru-RU" dirty="0"/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37382405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856095" y="600501"/>
            <a:ext cx="9744502" cy="5868537"/>
          </a:xfrm>
        </p:spPr>
        <p:txBody>
          <a:bodyPr>
            <a:normAutofit fontScale="92500" lnSpcReduction="10000"/>
          </a:bodyPr>
          <a:lstStyle/>
          <a:p>
            <a:r>
              <a:rPr lang="ru-RU" b="1" dirty="0" err="1">
                <a:solidFill>
                  <a:schemeClr val="accent1">
                    <a:lumMod val="75000"/>
                  </a:schemeClr>
                </a:solidFill>
              </a:rPr>
              <a:t>Р</a:t>
            </a:r>
            <a:r>
              <a:rPr lang="en-US" b="1" dirty="0" err="1" smtClean="0">
                <a:solidFill>
                  <a:schemeClr val="accent1">
                    <a:lumMod val="75000"/>
                  </a:schemeClr>
                </a:solidFill>
              </a:rPr>
              <a:t>азработка</a:t>
            </a: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и 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</a:rPr>
              <a:t>реализация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</a:rPr>
              <a:t>инвестиционного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</a:rPr>
              <a:t>проекта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</a:rPr>
              <a:t>включает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 в 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</a:rPr>
              <a:t>себя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</a:rPr>
              <a:t>следующие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</a:rPr>
              <a:t>этапы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:</a:t>
            </a:r>
            <a:endParaRPr lang="ru-RU" b="1" dirty="0">
              <a:solidFill>
                <a:schemeClr val="accent1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ru-RU" dirty="0"/>
              <a:t> </a:t>
            </a:r>
            <a:r>
              <a:rPr lang="ru-RU" dirty="0" smtClean="0"/>
              <a:t> </a:t>
            </a:r>
            <a:r>
              <a:rPr lang="en-US" dirty="0" smtClean="0"/>
              <a:t>- </a:t>
            </a:r>
            <a:r>
              <a:rPr lang="en-US" dirty="0" err="1"/>
              <a:t>формирование</a:t>
            </a:r>
            <a:r>
              <a:rPr lang="en-US" dirty="0"/>
              <a:t> </a:t>
            </a:r>
            <a:r>
              <a:rPr lang="en-US" dirty="0" err="1"/>
              <a:t>инвестиционного</a:t>
            </a:r>
            <a:r>
              <a:rPr lang="en-US" dirty="0"/>
              <a:t> </a:t>
            </a:r>
            <a:r>
              <a:rPr lang="en-US" dirty="0" err="1"/>
              <a:t>замысла</a:t>
            </a:r>
            <a:r>
              <a:rPr lang="en-US" dirty="0"/>
              <a:t> (</a:t>
            </a:r>
            <a:r>
              <a:rPr lang="en-US" dirty="0" err="1"/>
              <a:t>идеи</a:t>
            </a:r>
            <a:r>
              <a:rPr lang="en-US" dirty="0"/>
              <a:t>);</a:t>
            </a:r>
            <a:endParaRPr lang="ru-RU" dirty="0"/>
          </a:p>
          <a:p>
            <a:pPr marL="0" indent="0">
              <a:buNone/>
            </a:pPr>
            <a:r>
              <a:rPr lang="ru-RU" dirty="0"/>
              <a:t> </a:t>
            </a:r>
            <a:r>
              <a:rPr lang="ru-RU" dirty="0" smtClean="0"/>
              <a:t> </a:t>
            </a:r>
            <a:r>
              <a:rPr lang="en-US" dirty="0" smtClean="0"/>
              <a:t>- </a:t>
            </a:r>
            <a:r>
              <a:rPr lang="en-US" dirty="0" err="1"/>
              <a:t>предварительное</a:t>
            </a:r>
            <a:r>
              <a:rPr lang="en-US" dirty="0"/>
              <a:t> </a:t>
            </a:r>
            <a:r>
              <a:rPr lang="en-US" dirty="0" err="1"/>
              <a:t>предпроектное</a:t>
            </a:r>
            <a:r>
              <a:rPr lang="en-US" dirty="0"/>
              <a:t> (</a:t>
            </a:r>
            <a:r>
              <a:rPr lang="en-US" dirty="0" err="1"/>
              <a:t>до</a:t>
            </a:r>
            <a:r>
              <a:rPr lang="en-US" dirty="0"/>
              <a:t> </a:t>
            </a:r>
            <a:r>
              <a:rPr lang="en-US" dirty="0" err="1"/>
              <a:t>разработки</a:t>
            </a:r>
            <a:r>
              <a:rPr lang="en-US" dirty="0"/>
              <a:t> </a:t>
            </a:r>
            <a:r>
              <a:rPr lang="en-US" dirty="0" err="1"/>
              <a:t>инвестиционного</a:t>
            </a:r>
            <a:r>
              <a:rPr lang="en-US" dirty="0"/>
              <a:t> </a:t>
            </a:r>
            <a:r>
              <a:rPr lang="en-US" dirty="0" err="1"/>
              <a:t>проекта</a:t>
            </a:r>
            <a:r>
              <a:rPr lang="en-US" dirty="0"/>
              <a:t>) </a:t>
            </a:r>
            <a:r>
              <a:rPr lang="en-US" dirty="0" err="1"/>
              <a:t>исследование</a:t>
            </a:r>
            <a:r>
              <a:rPr lang="en-US" dirty="0"/>
              <a:t> </a:t>
            </a:r>
            <a:r>
              <a:rPr lang="en-US" dirty="0" err="1"/>
              <a:t>инвестиционных</a:t>
            </a:r>
            <a:r>
              <a:rPr lang="en-US" dirty="0"/>
              <a:t> </a:t>
            </a:r>
            <a:r>
              <a:rPr lang="en-US" dirty="0" err="1"/>
              <a:t>возможностей</a:t>
            </a:r>
            <a:r>
              <a:rPr lang="en-US" dirty="0"/>
              <a:t>;</a:t>
            </a:r>
            <a:endParaRPr lang="ru-RU" dirty="0"/>
          </a:p>
          <a:p>
            <a:pPr marL="0" indent="0">
              <a:buNone/>
            </a:pPr>
            <a:r>
              <a:rPr lang="ru-RU" dirty="0" smtClean="0"/>
              <a:t> </a:t>
            </a:r>
            <a:r>
              <a:rPr lang="en-US" dirty="0" smtClean="0"/>
              <a:t> </a:t>
            </a:r>
            <a:r>
              <a:rPr lang="en-US" dirty="0"/>
              <a:t>- </a:t>
            </a:r>
            <a:r>
              <a:rPr lang="en-US" dirty="0" err="1"/>
              <a:t>технико-экономическое</a:t>
            </a:r>
            <a:r>
              <a:rPr lang="en-US" dirty="0"/>
              <a:t> </a:t>
            </a:r>
            <a:r>
              <a:rPr lang="en-US" dirty="0" err="1"/>
              <a:t>обоснование</a:t>
            </a:r>
            <a:r>
              <a:rPr lang="en-US" dirty="0"/>
              <a:t> </a:t>
            </a:r>
            <a:r>
              <a:rPr lang="en-US" dirty="0" err="1"/>
              <a:t>проекта</a:t>
            </a:r>
            <a:r>
              <a:rPr lang="en-US" dirty="0"/>
              <a:t>; </a:t>
            </a:r>
            <a:endParaRPr lang="ru-RU" dirty="0"/>
          </a:p>
          <a:p>
            <a:pPr marL="0" indent="0">
              <a:buNone/>
            </a:pPr>
            <a:r>
              <a:rPr lang="ru-RU" dirty="0" smtClean="0"/>
              <a:t>  </a:t>
            </a:r>
            <a:r>
              <a:rPr lang="en-US" dirty="0" smtClean="0"/>
              <a:t>- </a:t>
            </a:r>
            <a:r>
              <a:rPr lang="en-US" dirty="0" err="1"/>
              <a:t>приобретение</a:t>
            </a:r>
            <a:r>
              <a:rPr lang="en-US" dirty="0"/>
              <a:t> (</a:t>
            </a:r>
            <a:r>
              <a:rPr lang="en-US" dirty="0" err="1"/>
              <a:t>или</a:t>
            </a:r>
            <a:r>
              <a:rPr lang="en-US" dirty="0"/>
              <a:t> </a:t>
            </a:r>
            <a:r>
              <a:rPr lang="en-US" dirty="0" err="1"/>
              <a:t>аренда</a:t>
            </a:r>
            <a:r>
              <a:rPr lang="en-US" dirty="0"/>
              <a:t>) и </a:t>
            </a:r>
            <a:r>
              <a:rPr lang="en-US" dirty="0" err="1"/>
              <a:t>отвод</a:t>
            </a:r>
            <a:r>
              <a:rPr lang="en-US" dirty="0"/>
              <a:t> </a:t>
            </a:r>
            <a:r>
              <a:rPr lang="en-US" dirty="0" err="1"/>
              <a:t>земельного</a:t>
            </a:r>
            <a:r>
              <a:rPr lang="en-US" dirty="0"/>
              <a:t> </a:t>
            </a:r>
            <a:r>
              <a:rPr lang="en-US" dirty="0" err="1"/>
              <a:t>участка</a:t>
            </a:r>
            <a:r>
              <a:rPr lang="en-US" dirty="0"/>
              <a:t>; </a:t>
            </a:r>
            <a:endParaRPr lang="ru-RU" dirty="0"/>
          </a:p>
          <a:p>
            <a:pPr marL="0" indent="0">
              <a:buNone/>
            </a:pPr>
            <a:r>
              <a:rPr lang="ru-RU" dirty="0" smtClean="0"/>
              <a:t>  </a:t>
            </a:r>
            <a:r>
              <a:rPr lang="en-US" dirty="0" smtClean="0"/>
              <a:t>- </a:t>
            </a:r>
            <a:r>
              <a:rPr lang="en-US" dirty="0" err="1"/>
              <a:t>подготовка</a:t>
            </a:r>
            <a:r>
              <a:rPr lang="en-US" dirty="0"/>
              <a:t> </a:t>
            </a:r>
            <a:r>
              <a:rPr lang="en-US" dirty="0" err="1"/>
              <a:t>контрактной</a:t>
            </a:r>
            <a:r>
              <a:rPr lang="en-US" dirty="0"/>
              <a:t> и </a:t>
            </a:r>
            <a:r>
              <a:rPr lang="en-US" dirty="0" err="1"/>
              <a:t>проектной</a:t>
            </a:r>
            <a:r>
              <a:rPr lang="en-US" dirty="0"/>
              <a:t> </a:t>
            </a:r>
            <a:r>
              <a:rPr lang="en-US" dirty="0" err="1"/>
              <a:t>документации</a:t>
            </a:r>
            <a:r>
              <a:rPr lang="en-US" dirty="0"/>
              <a:t>;</a:t>
            </a:r>
            <a:endParaRPr lang="ru-RU" dirty="0"/>
          </a:p>
          <a:p>
            <a:pPr marL="0" indent="0">
              <a:buNone/>
            </a:pPr>
            <a:r>
              <a:rPr lang="ru-RU" dirty="0"/>
              <a:t> </a:t>
            </a:r>
            <a:r>
              <a:rPr lang="ru-RU" dirty="0" smtClean="0"/>
              <a:t> </a:t>
            </a:r>
            <a:r>
              <a:rPr lang="en-US" dirty="0" smtClean="0"/>
              <a:t>-</a:t>
            </a:r>
            <a:r>
              <a:rPr lang="en-US" dirty="0" err="1"/>
              <a:t>осуществление</a:t>
            </a:r>
            <a:r>
              <a:rPr lang="en-US" dirty="0"/>
              <a:t> </a:t>
            </a:r>
            <a:r>
              <a:rPr lang="en-US" dirty="0" err="1"/>
              <a:t>строительно-монтажных</a:t>
            </a:r>
            <a:r>
              <a:rPr lang="en-US" dirty="0"/>
              <a:t> </a:t>
            </a:r>
            <a:r>
              <a:rPr lang="en-US" dirty="0" err="1"/>
              <a:t>работ</a:t>
            </a:r>
            <a:r>
              <a:rPr lang="en-US" dirty="0"/>
              <a:t>, </a:t>
            </a:r>
            <a:r>
              <a:rPr lang="en-US" dirty="0" err="1"/>
              <a:t>включая</a:t>
            </a:r>
            <a:r>
              <a:rPr lang="en-US" dirty="0"/>
              <a:t> ,</a:t>
            </a:r>
            <a:r>
              <a:rPr lang="en-US" dirty="0" err="1"/>
              <a:t>пуско-наладочные</a:t>
            </a:r>
            <a:r>
              <a:rPr lang="en-US" dirty="0"/>
              <a:t> </a:t>
            </a:r>
            <a:r>
              <a:rPr lang="en-US" dirty="0" err="1"/>
              <a:t>работы</a:t>
            </a:r>
            <a:r>
              <a:rPr lang="en-US" dirty="0" smtClean="0"/>
              <a:t>.</a:t>
            </a:r>
            <a:endParaRPr lang="ru-RU" dirty="0" smtClean="0"/>
          </a:p>
          <a:p>
            <a:r>
              <a:rPr lang="ru-RU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</a:rPr>
              <a:t>Формирование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</a:rPr>
              <a:t>инвестиционного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</a:rPr>
              <a:t>замысла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 (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</a:rPr>
              <a:t>идеи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) </a:t>
            </a:r>
            <a:r>
              <a:rPr lang="en-US" dirty="0" err="1"/>
              <a:t>предусматривает</a:t>
            </a:r>
            <a:endParaRPr lang="ru-RU" dirty="0"/>
          </a:p>
          <a:p>
            <a:pPr marL="0" indent="0">
              <a:buNone/>
            </a:pPr>
            <a:r>
              <a:rPr lang="ru-RU" dirty="0" smtClean="0"/>
              <a:t>  </a:t>
            </a:r>
            <a:r>
              <a:rPr lang="en-US" dirty="0" smtClean="0"/>
              <a:t>-</a:t>
            </a:r>
            <a:r>
              <a:rPr lang="ru-RU" dirty="0" smtClean="0"/>
              <a:t> </a:t>
            </a:r>
            <a:r>
              <a:rPr lang="en-US" dirty="0" err="1" smtClean="0"/>
              <a:t>разработку</a:t>
            </a:r>
            <a:r>
              <a:rPr lang="en-US" dirty="0" smtClean="0"/>
              <a:t> </a:t>
            </a:r>
            <a:r>
              <a:rPr lang="en-US" dirty="0"/>
              <a:t>и </a:t>
            </a:r>
            <a:r>
              <a:rPr lang="en-US" dirty="0" err="1"/>
              <a:t>предварительное</a:t>
            </a:r>
            <a:r>
              <a:rPr lang="en-US" dirty="0"/>
              <a:t> </a:t>
            </a:r>
            <a:r>
              <a:rPr lang="en-US" dirty="0" err="1"/>
              <a:t>обоснование</a:t>
            </a:r>
            <a:r>
              <a:rPr lang="en-US" dirty="0"/>
              <a:t> </a:t>
            </a:r>
            <a:r>
              <a:rPr lang="en-US" dirty="0" err="1"/>
              <a:t>замысла</a:t>
            </a:r>
            <a:r>
              <a:rPr lang="en-US" dirty="0"/>
              <a:t>;</a:t>
            </a:r>
            <a:endParaRPr lang="ru-RU" dirty="0"/>
          </a:p>
          <a:p>
            <a:pPr marL="0" indent="0">
              <a:buNone/>
            </a:pPr>
            <a:r>
              <a:rPr lang="ru-RU" dirty="0" smtClean="0"/>
              <a:t>  </a:t>
            </a:r>
            <a:r>
              <a:rPr lang="en-US" dirty="0" smtClean="0"/>
              <a:t>- </a:t>
            </a:r>
            <a:r>
              <a:rPr lang="en-US" dirty="0" err="1"/>
              <a:t>инновационный</a:t>
            </a:r>
            <a:r>
              <a:rPr lang="en-US" dirty="0"/>
              <a:t>, </a:t>
            </a:r>
            <a:r>
              <a:rPr lang="en-US" dirty="0" err="1"/>
              <a:t>патентный</a:t>
            </a:r>
            <a:r>
              <a:rPr lang="en-US" dirty="0"/>
              <a:t> и </a:t>
            </a:r>
            <a:r>
              <a:rPr lang="en-US" dirty="0" err="1"/>
              <a:t>экологический</a:t>
            </a:r>
            <a:r>
              <a:rPr lang="en-US" dirty="0"/>
              <a:t> </a:t>
            </a:r>
            <a:r>
              <a:rPr lang="en-US" dirty="0" err="1"/>
              <a:t>анализ</a:t>
            </a:r>
            <a:r>
              <a:rPr lang="en-US" dirty="0"/>
              <a:t> </a:t>
            </a:r>
            <a:r>
              <a:rPr lang="en-US" dirty="0" err="1"/>
              <a:t>технического</a:t>
            </a:r>
            <a:r>
              <a:rPr lang="en-US" dirty="0"/>
              <a:t> </a:t>
            </a:r>
            <a:r>
              <a:rPr lang="en-US" dirty="0" err="1"/>
              <a:t>решения</a:t>
            </a:r>
            <a:r>
              <a:rPr lang="en-US" dirty="0"/>
              <a:t> </a:t>
            </a:r>
            <a:r>
              <a:rPr lang="en-US" dirty="0" err="1"/>
              <a:t>по</a:t>
            </a:r>
            <a:r>
              <a:rPr lang="en-US" dirty="0"/>
              <a:t> </a:t>
            </a:r>
            <a:r>
              <a:rPr lang="en-US" dirty="0" err="1"/>
              <a:t>строительству</a:t>
            </a:r>
            <a:r>
              <a:rPr lang="en-US" dirty="0"/>
              <a:t> </a:t>
            </a:r>
            <a:r>
              <a:rPr lang="en-US" dirty="0" err="1"/>
              <a:t>объекта</a:t>
            </a:r>
            <a:r>
              <a:rPr lang="en-US" dirty="0"/>
              <a:t>, </a:t>
            </a:r>
            <a:r>
              <a:rPr lang="en-US" dirty="0" err="1"/>
              <a:t>предусмотренного</a:t>
            </a:r>
            <a:r>
              <a:rPr lang="en-US" dirty="0"/>
              <a:t> </a:t>
            </a:r>
            <a:r>
              <a:rPr lang="en-US" dirty="0" err="1"/>
              <a:t>намечаемым</a:t>
            </a:r>
            <a:r>
              <a:rPr lang="en-US" dirty="0"/>
              <a:t> </a:t>
            </a:r>
            <a:r>
              <a:rPr lang="en-US" dirty="0" err="1"/>
              <a:t>проектом</a:t>
            </a:r>
            <a:r>
              <a:rPr lang="en-US" dirty="0"/>
              <a:t>;</a:t>
            </a:r>
            <a:endParaRPr lang="ru-RU" dirty="0"/>
          </a:p>
          <a:p>
            <a:pPr marL="0" indent="0">
              <a:buNone/>
            </a:pPr>
            <a:r>
              <a:rPr lang="ru-RU" dirty="0" smtClean="0"/>
              <a:t>  </a:t>
            </a:r>
            <a:r>
              <a:rPr lang="en-US" dirty="0" smtClean="0"/>
              <a:t>- </a:t>
            </a:r>
            <a:r>
              <a:rPr lang="en-US" dirty="0" err="1"/>
              <a:t>проверку</a:t>
            </a:r>
            <a:r>
              <a:rPr lang="en-US" dirty="0"/>
              <a:t> </a:t>
            </a:r>
            <a:r>
              <a:rPr lang="en-US" dirty="0" err="1"/>
              <a:t>необходимости</a:t>
            </a:r>
            <a:r>
              <a:rPr lang="en-US" dirty="0"/>
              <a:t> и </a:t>
            </a:r>
            <a:r>
              <a:rPr lang="en-US" dirty="0" err="1"/>
              <a:t>возможности</a:t>
            </a:r>
            <a:r>
              <a:rPr lang="en-US" dirty="0"/>
              <a:t> </a:t>
            </a:r>
            <a:r>
              <a:rPr lang="en-US" dirty="0" err="1"/>
              <a:t>выполнения</a:t>
            </a:r>
            <a:r>
              <a:rPr lang="en-US" dirty="0"/>
              <a:t> </a:t>
            </a:r>
            <a:r>
              <a:rPr lang="en-US" dirty="0" err="1"/>
              <a:t>сертификационных</a:t>
            </a:r>
            <a:r>
              <a:rPr lang="en-US" dirty="0"/>
              <a:t> </a:t>
            </a:r>
            <a:r>
              <a:rPr lang="en-US" dirty="0" err="1"/>
              <a:t>требований</a:t>
            </a:r>
            <a:r>
              <a:rPr lang="en-US" dirty="0"/>
              <a:t> к </a:t>
            </a:r>
            <a:r>
              <a:rPr lang="en-US" dirty="0" err="1"/>
              <a:t>строительству</a:t>
            </a:r>
            <a:r>
              <a:rPr lang="en-US" dirty="0" smtClean="0"/>
              <a:t>;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  </a:t>
            </a:r>
            <a:r>
              <a:rPr lang="en-US" dirty="0" smtClean="0"/>
              <a:t>- </a:t>
            </a:r>
            <a:r>
              <a:rPr lang="en-US" dirty="0" err="1"/>
              <a:t>предварительное</a:t>
            </a:r>
            <a:r>
              <a:rPr lang="en-US" dirty="0"/>
              <a:t> </a:t>
            </a:r>
            <a:r>
              <a:rPr lang="en-US" dirty="0" err="1"/>
              <a:t>согласование</a:t>
            </a:r>
            <a:r>
              <a:rPr lang="en-US" dirty="0"/>
              <a:t> </a:t>
            </a:r>
            <a:r>
              <a:rPr lang="en-US" dirty="0" err="1"/>
              <a:t>инвестиционного</a:t>
            </a:r>
            <a:r>
              <a:rPr lang="en-US" dirty="0"/>
              <a:t> </a:t>
            </a:r>
            <a:r>
              <a:rPr lang="en-US" dirty="0" err="1"/>
              <a:t>замысла</a:t>
            </a:r>
            <a:r>
              <a:rPr lang="en-US" dirty="0"/>
              <a:t> </a:t>
            </a:r>
            <a:r>
              <a:rPr lang="en-US" dirty="0" err="1"/>
              <a:t>проекта</a:t>
            </a:r>
            <a:r>
              <a:rPr lang="en-US" dirty="0"/>
              <a:t> с </a:t>
            </a:r>
            <a:r>
              <a:rPr lang="en-US" dirty="0" err="1"/>
              <a:t>федеральными</a:t>
            </a:r>
            <a:r>
              <a:rPr lang="en-US" dirty="0"/>
              <a:t>, </a:t>
            </a:r>
            <a:r>
              <a:rPr lang="en-US" dirty="0" err="1"/>
              <a:t>региональными</a:t>
            </a:r>
            <a:r>
              <a:rPr lang="en-US" dirty="0"/>
              <a:t>, </a:t>
            </a:r>
            <a:r>
              <a:rPr lang="en-US" dirty="0" err="1"/>
              <a:t>муниципальными</a:t>
            </a:r>
            <a:r>
              <a:rPr lang="en-US" dirty="0"/>
              <a:t> и </a:t>
            </a:r>
            <a:r>
              <a:rPr lang="en-US" dirty="0" err="1"/>
              <a:t>отраслевыми</a:t>
            </a:r>
            <a:r>
              <a:rPr lang="en-US" dirty="0"/>
              <a:t> </a:t>
            </a:r>
            <a:r>
              <a:rPr lang="en-US" dirty="0" err="1"/>
              <a:t>органами</a:t>
            </a:r>
            <a:r>
              <a:rPr lang="en-US" dirty="0"/>
              <a:t> </a:t>
            </a:r>
            <a:r>
              <a:rPr lang="en-US" dirty="0" err="1"/>
              <a:t>управления</a:t>
            </a:r>
            <a:r>
              <a:rPr lang="en-US" dirty="0"/>
              <a:t>.</a:t>
            </a:r>
            <a:endParaRPr lang="ru-RU" dirty="0"/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11680001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idx="1"/>
          </p:nvPr>
        </p:nvSpPr>
        <p:spPr>
          <a:xfrm>
            <a:off x="1801813" y="714375"/>
            <a:ext cx="9634537" cy="5618163"/>
          </a:xfrm>
        </p:spPr>
        <p:txBody>
          <a:bodyPr>
            <a:normAutofit/>
          </a:bodyPr>
          <a:lstStyle/>
          <a:p>
            <a:r>
              <a:rPr lang="en-US" b="1" dirty="0" err="1">
                <a:solidFill>
                  <a:schemeClr val="accent1">
                    <a:lumMod val="75000"/>
                  </a:schemeClr>
                </a:solidFill>
              </a:rPr>
              <a:t>Предварительное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</a:rPr>
              <a:t>(</a:t>
            </a:r>
            <a:r>
              <a:rPr lang="en-US" b="1" dirty="0" err="1" smtClean="0">
                <a:solidFill>
                  <a:schemeClr val="accent1">
                    <a:lumMod val="75000"/>
                  </a:schemeClr>
                </a:solidFill>
              </a:rPr>
              <a:t>предпроектное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) 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</a:rPr>
              <a:t>исследование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</a:rPr>
              <a:t>инвестиционных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</a:rPr>
              <a:t>возможностей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dirty="0" err="1"/>
              <a:t>включает</a:t>
            </a:r>
            <a:r>
              <a:rPr lang="en-US" dirty="0"/>
              <a:t> </a:t>
            </a:r>
            <a:r>
              <a:rPr lang="en-US" dirty="0" err="1"/>
              <a:t>следующие</a:t>
            </a:r>
            <a:r>
              <a:rPr lang="en-US" dirty="0"/>
              <a:t> </a:t>
            </a:r>
            <a:r>
              <a:rPr lang="en-US" dirty="0" err="1"/>
              <a:t>компоненты</a:t>
            </a:r>
            <a:r>
              <a:rPr lang="en-US" dirty="0"/>
              <a:t>:</a:t>
            </a:r>
            <a:endParaRPr lang="ru-RU" dirty="0"/>
          </a:p>
          <a:p>
            <a:pPr marL="0" indent="0">
              <a:buNone/>
            </a:pPr>
            <a:r>
              <a:rPr lang="ru-RU" dirty="0" smtClean="0"/>
              <a:t>  </a:t>
            </a:r>
            <a:r>
              <a:rPr lang="en-US" dirty="0" smtClean="0"/>
              <a:t>- </a:t>
            </a:r>
            <a:r>
              <a:rPr lang="en-US" dirty="0" err="1"/>
              <a:t>подготовка</a:t>
            </a:r>
            <a:r>
              <a:rPr lang="en-US" dirty="0"/>
              <a:t> </a:t>
            </a:r>
            <a:r>
              <a:rPr lang="en-US" dirty="0" err="1"/>
              <a:t>предложений</a:t>
            </a:r>
            <a:r>
              <a:rPr lang="en-US" dirty="0"/>
              <a:t> </a:t>
            </a:r>
            <a:r>
              <a:rPr lang="en-US" dirty="0" err="1"/>
              <a:t>по</a:t>
            </a:r>
            <a:r>
              <a:rPr lang="en-US" dirty="0"/>
              <a:t> </a:t>
            </a:r>
            <a:r>
              <a:rPr lang="en-US" dirty="0" err="1"/>
              <a:t>организационно-правовой</a:t>
            </a:r>
            <a:r>
              <a:rPr lang="en-US" dirty="0"/>
              <a:t> </a:t>
            </a:r>
            <a:r>
              <a:rPr lang="en-US" dirty="0" err="1"/>
              <a:t>форме</a:t>
            </a:r>
            <a:r>
              <a:rPr lang="en-US" dirty="0"/>
              <a:t> </a:t>
            </a:r>
            <a:r>
              <a:rPr lang="en-US" dirty="0" err="1"/>
              <a:t>реализации</a:t>
            </a:r>
            <a:r>
              <a:rPr lang="en-US" dirty="0"/>
              <a:t> </a:t>
            </a:r>
            <a:r>
              <a:rPr lang="en-US" dirty="0" err="1"/>
              <a:t>проекта</a:t>
            </a:r>
            <a:r>
              <a:rPr lang="en-US" dirty="0"/>
              <a:t> и </a:t>
            </a:r>
            <a:r>
              <a:rPr lang="en-US" dirty="0" err="1"/>
              <a:t>по</a:t>
            </a:r>
            <a:r>
              <a:rPr lang="en-US" dirty="0"/>
              <a:t> </a:t>
            </a:r>
            <a:r>
              <a:rPr lang="en-US" dirty="0" err="1"/>
              <a:t>составу</a:t>
            </a:r>
            <a:r>
              <a:rPr lang="en-US" dirty="0"/>
              <a:t> </a:t>
            </a:r>
            <a:r>
              <a:rPr lang="en-US" dirty="0" err="1"/>
              <a:t>участников</a:t>
            </a:r>
            <a:r>
              <a:rPr lang="en-US" dirty="0"/>
              <a:t> </a:t>
            </a:r>
            <a:r>
              <a:rPr lang="en-US" dirty="0" err="1"/>
              <a:t>проекта</a:t>
            </a:r>
            <a:r>
              <a:rPr lang="en-US" dirty="0"/>
              <a:t>;</a:t>
            </a:r>
            <a:endParaRPr lang="ru-RU" dirty="0"/>
          </a:p>
          <a:p>
            <a:pPr marL="0" indent="0">
              <a:buNone/>
            </a:pPr>
            <a:r>
              <a:rPr lang="ru-RU" dirty="0" smtClean="0"/>
              <a:t>  </a:t>
            </a:r>
            <a:r>
              <a:rPr lang="en-US" dirty="0" smtClean="0"/>
              <a:t>- </a:t>
            </a:r>
            <a:r>
              <a:rPr lang="en-US" dirty="0" err="1"/>
              <a:t>оценка</a:t>
            </a:r>
            <a:r>
              <a:rPr lang="en-US" dirty="0"/>
              <a:t> </a:t>
            </a:r>
            <a:r>
              <a:rPr lang="en-US" dirty="0" err="1"/>
              <a:t>предполагаемого</a:t>
            </a:r>
            <a:r>
              <a:rPr lang="en-US" dirty="0"/>
              <a:t> </a:t>
            </a:r>
            <a:r>
              <a:rPr lang="en-US" dirty="0" err="1"/>
              <a:t>объема</a:t>
            </a:r>
            <a:r>
              <a:rPr lang="en-US" dirty="0"/>
              <a:t> </a:t>
            </a:r>
            <a:r>
              <a:rPr lang="en-US" dirty="0" err="1"/>
              <a:t>капиталовложений</a:t>
            </a:r>
            <a:r>
              <a:rPr lang="en-US" dirty="0"/>
              <a:t> </a:t>
            </a:r>
            <a:r>
              <a:rPr lang="en-US" dirty="0" err="1"/>
              <a:t>по</a:t>
            </a:r>
            <a:r>
              <a:rPr lang="en-US" dirty="0"/>
              <a:t> </a:t>
            </a:r>
            <a:r>
              <a:rPr lang="en-US" dirty="0" err="1"/>
              <a:t>укрупненным</a:t>
            </a:r>
            <a:r>
              <a:rPr lang="en-US" dirty="0"/>
              <a:t> </a:t>
            </a:r>
            <a:r>
              <a:rPr lang="en-US" dirty="0" err="1"/>
              <a:t>показателям</a:t>
            </a:r>
            <a:r>
              <a:rPr lang="en-US" dirty="0"/>
              <a:t> и </a:t>
            </a:r>
            <a:r>
              <a:rPr lang="en-US" dirty="0" err="1"/>
              <a:t>предварительная</a:t>
            </a:r>
            <a:r>
              <a:rPr lang="en-US" dirty="0"/>
              <a:t> </a:t>
            </a:r>
            <a:r>
              <a:rPr lang="en-US" dirty="0" err="1"/>
              <a:t>оценка</a:t>
            </a:r>
            <a:r>
              <a:rPr lang="en-US" dirty="0"/>
              <a:t> </a:t>
            </a:r>
            <a:r>
              <a:rPr lang="en-US" dirty="0" err="1"/>
              <a:t>эффективности</a:t>
            </a:r>
            <a:r>
              <a:rPr lang="en-US" dirty="0"/>
              <a:t> </a:t>
            </a:r>
            <a:r>
              <a:rPr lang="en-US" dirty="0" err="1"/>
              <a:t>инвестиций</a:t>
            </a:r>
            <a:r>
              <a:rPr lang="en-US" dirty="0"/>
              <a:t>;</a:t>
            </a:r>
            <a:endParaRPr lang="ru-RU" dirty="0"/>
          </a:p>
          <a:p>
            <a:pPr marL="0" indent="0">
              <a:buNone/>
            </a:pPr>
            <a:r>
              <a:rPr lang="ru-RU" dirty="0" smtClean="0"/>
              <a:t>  </a:t>
            </a:r>
            <a:r>
              <a:rPr lang="en-US" dirty="0" smtClean="0"/>
              <a:t>- </a:t>
            </a:r>
            <a:r>
              <a:rPr lang="en-US" dirty="0" err="1"/>
              <a:t>подготовка</a:t>
            </a:r>
            <a:r>
              <a:rPr lang="en-US" dirty="0"/>
              <a:t> </a:t>
            </a:r>
            <a:r>
              <a:rPr lang="en-US" dirty="0" err="1"/>
              <a:t>исходно-разрешительной</a:t>
            </a:r>
            <a:r>
              <a:rPr lang="en-US" dirty="0"/>
              <a:t> </a:t>
            </a:r>
            <a:r>
              <a:rPr lang="en-US" dirty="0" err="1"/>
              <a:t>документации</a:t>
            </a:r>
            <a:r>
              <a:rPr lang="en-US" dirty="0"/>
              <a:t>;</a:t>
            </a:r>
            <a:endParaRPr lang="ru-RU" dirty="0"/>
          </a:p>
          <a:p>
            <a:pPr marL="0" indent="0">
              <a:buNone/>
            </a:pPr>
            <a:r>
              <a:rPr lang="ru-RU" dirty="0" smtClean="0"/>
              <a:t>  </a:t>
            </a:r>
            <a:r>
              <a:rPr lang="en-US" dirty="0" smtClean="0"/>
              <a:t>- </a:t>
            </a:r>
            <a:r>
              <a:rPr lang="en-US" dirty="0" err="1"/>
              <a:t>анализ</a:t>
            </a:r>
            <a:r>
              <a:rPr lang="en-US" dirty="0"/>
              <a:t> и </a:t>
            </a:r>
            <a:r>
              <a:rPr lang="en-US" dirty="0" err="1"/>
              <a:t>обоснование</a:t>
            </a:r>
            <a:r>
              <a:rPr lang="en-US" dirty="0"/>
              <a:t> </a:t>
            </a:r>
            <a:r>
              <a:rPr lang="en-US" dirty="0" err="1"/>
              <a:t>инвестиционных</a:t>
            </a:r>
            <a:r>
              <a:rPr lang="en-US" dirty="0"/>
              <a:t> </a:t>
            </a:r>
            <a:r>
              <a:rPr lang="en-US" dirty="0" err="1"/>
              <a:t>возможностей</a:t>
            </a:r>
            <a:r>
              <a:rPr lang="en-US" dirty="0"/>
              <a:t>;</a:t>
            </a:r>
            <a:endParaRPr lang="ru-RU" dirty="0"/>
          </a:p>
          <a:p>
            <a:pPr marL="0" indent="0">
              <a:buNone/>
            </a:pPr>
            <a:r>
              <a:rPr lang="ru-RU" dirty="0" smtClean="0"/>
              <a:t>  </a:t>
            </a:r>
            <a:r>
              <a:rPr lang="en-US" dirty="0" smtClean="0"/>
              <a:t>- </a:t>
            </a:r>
            <a:r>
              <a:rPr lang="en-US" dirty="0" err="1"/>
              <a:t>подготовка</a:t>
            </a:r>
            <a:r>
              <a:rPr lang="en-US" dirty="0"/>
              <a:t> </a:t>
            </a:r>
            <a:r>
              <a:rPr lang="en-US" dirty="0" err="1"/>
              <a:t>контрактной</a:t>
            </a:r>
            <a:r>
              <a:rPr lang="en-US" dirty="0"/>
              <a:t> </a:t>
            </a:r>
            <a:r>
              <a:rPr lang="en-US" dirty="0" err="1"/>
              <a:t>документации</a:t>
            </a:r>
            <a:r>
              <a:rPr lang="en-US" dirty="0"/>
              <a:t>  </a:t>
            </a:r>
            <a:r>
              <a:rPr lang="en-US" dirty="0" err="1"/>
              <a:t>на</a:t>
            </a:r>
            <a:r>
              <a:rPr lang="en-US" dirty="0"/>
              <a:t> </a:t>
            </a:r>
            <a:r>
              <a:rPr lang="en-US" dirty="0" err="1"/>
              <a:t>проекто-изыскательские</a:t>
            </a:r>
            <a:r>
              <a:rPr lang="en-US" dirty="0"/>
              <a:t> </a:t>
            </a:r>
            <a:r>
              <a:rPr lang="en-US" dirty="0" err="1"/>
              <a:t>работы</a:t>
            </a:r>
            <a:r>
              <a:rPr lang="en-US" dirty="0"/>
              <a:t>;</a:t>
            </a:r>
            <a:endParaRPr lang="ru-RU" dirty="0"/>
          </a:p>
          <a:p>
            <a:pPr marL="0" indent="0">
              <a:buNone/>
            </a:pPr>
            <a:r>
              <a:rPr lang="ru-RU" dirty="0" smtClean="0"/>
              <a:t>  </a:t>
            </a:r>
            <a:r>
              <a:rPr lang="en-US" dirty="0" smtClean="0"/>
              <a:t>- </a:t>
            </a:r>
            <a:r>
              <a:rPr lang="en-US" dirty="0" err="1"/>
              <a:t>подготовка</a:t>
            </a:r>
            <a:r>
              <a:rPr lang="en-US" dirty="0"/>
              <a:t> </a:t>
            </a:r>
            <a:r>
              <a:rPr lang="en-US" dirty="0" err="1"/>
              <a:t>инвестиционного</a:t>
            </a:r>
            <a:r>
              <a:rPr lang="en-US" dirty="0"/>
              <a:t> </a:t>
            </a:r>
            <a:r>
              <a:rPr lang="en-US" dirty="0" err="1"/>
              <a:t>предложения</a:t>
            </a:r>
            <a:r>
              <a:rPr lang="en-US" dirty="0"/>
              <a:t> </a:t>
            </a:r>
            <a:r>
              <a:rPr lang="en-US" dirty="0" err="1"/>
              <a:t>для</a:t>
            </a:r>
            <a:r>
              <a:rPr lang="en-US" dirty="0"/>
              <a:t> </a:t>
            </a:r>
            <a:r>
              <a:rPr lang="en-US" dirty="0" err="1"/>
              <a:t>потенциального</a:t>
            </a:r>
            <a:r>
              <a:rPr lang="en-US" dirty="0"/>
              <a:t> </a:t>
            </a:r>
            <a:r>
              <a:rPr lang="en-US" dirty="0" err="1"/>
              <a:t>инвестора</a:t>
            </a:r>
            <a:r>
              <a:rPr lang="en-US" dirty="0"/>
              <a:t> (</a:t>
            </a:r>
            <a:r>
              <a:rPr lang="en-US" dirty="0" err="1"/>
              <a:t>решение</a:t>
            </a:r>
            <a:r>
              <a:rPr lang="en-US" dirty="0"/>
              <a:t> о </a:t>
            </a:r>
            <a:r>
              <a:rPr lang="en-US" dirty="0" err="1"/>
              <a:t>финансировании</a:t>
            </a:r>
            <a:r>
              <a:rPr lang="en-US" dirty="0"/>
              <a:t> </a:t>
            </a:r>
            <a:r>
              <a:rPr lang="en-US" dirty="0" err="1"/>
              <a:t>работ</a:t>
            </a:r>
            <a:r>
              <a:rPr lang="en-US" dirty="0"/>
              <a:t> </a:t>
            </a:r>
            <a:r>
              <a:rPr lang="en-US" dirty="0" err="1"/>
              <a:t>по</a:t>
            </a:r>
            <a:r>
              <a:rPr lang="en-US" dirty="0"/>
              <a:t> </a:t>
            </a:r>
            <a:r>
              <a:rPr lang="en-US" dirty="0" err="1"/>
              <a:t>подготовке</a:t>
            </a:r>
            <a:r>
              <a:rPr lang="en-US" dirty="0"/>
              <a:t> </a:t>
            </a:r>
            <a:r>
              <a:rPr lang="en-US" dirty="0" err="1"/>
              <a:t>технико-экономического</a:t>
            </a:r>
            <a:r>
              <a:rPr lang="en-US" dirty="0"/>
              <a:t> </a:t>
            </a:r>
            <a:r>
              <a:rPr lang="en-US" dirty="0" err="1"/>
              <a:t>обоснования</a:t>
            </a:r>
            <a:r>
              <a:rPr lang="en-US" dirty="0"/>
              <a:t> </a:t>
            </a:r>
            <a:r>
              <a:rPr lang="en-US" dirty="0" err="1"/>
              <a:t>проекта</a:t>
            </a:r>
            <a:r>
              <a:rPr lang="en-US" dirty="0" smtClean="0"/>
              <a:t>).</a:t>
            </a:r>
            <a:endParaRPr lang="ru-RU" dirty="0" smtClean="0"/>
          </a:p>
          <a:p>
            <a:r>
              <a:rPr lang="en-US" dirty="0" err="1"/>
              <a:t>Получив</a:t>
            </a:r>
            <a:r>
              <a:rPr lang="en-US" dirty="0"/>
              <a:t> </a:t>
            </a:r>
            <a:r>
              <a:rPr lang="en-US" dirty="0" err="1"/>
              <a:t>положительные</a:t>
            </a:r>
            <a:r>
              <a:rPr lang="en-US" dirty="0"/>
              <a:t> </a:t>
            </a:r>
            <a:r>
              <a:rPr lang="en-US" dirty="0" err="1"/>
              <a:t>результаты</a:t>
            </a:r>
            <a:r>
              <a:rPr lang="en-US" dirty="0"/>
              <a:t> </a:t>
            </a:r>
            <a:r>
              <a:rPr lang="en-US" dirty="0" err="1"/>
              <a:t>по</a:t>
            </a:r>
            <a:r>
              <a:rPr lang="en-US" dirty="0"/>
              <a:t> </a:t>
            </a:r>
            <a:r>
              <a:rPr lang="en-US" dirty="0" err="1"/>
              <a:t>предварительной</a:t>
            </a:r>
            <a:r>
              <a:rPr lang="en-US" dirty="0"/>
              <a:t> </a:t>
            </a:r>
            <a:r>
              <a:rPr lang="en-US" dirty="0" err="1"/>
              <a:t>оценке</a:t>
            </a:r>
            <a:r>
              <a:rPr lang="en-US" dirty="0"/>
              <a:t> </a:t>
            </a:r>
            <a:r>
              <a:rPr lang="en-US" dirty="0" err="1"/>
              <a:t>инвестиционного</a:t>
            </a:r>
            <a:r>
              <a:rPr lang="en-US" dirty="0"/>
              <a:t> </a:t>
            </a:r>
            <a:r>
              <a:rPr lang="en-US" dirty="0" err="1"/>
              <a:t>проекта</a:t>
            </a:r>
            <a:r>
              <a:rPr lang="en-US" dirty="0"/>
              <a:t>, </a:t>
            </a:r>
            <a:r>
              <a:rPr lang="en-US" dirty="0" err="1"/>
              <a:t>переходят</a:t>
            </a:r>
            <a:r>
              <a:rPr lang="en-US" dirty="0"/>
              <a:t> к </a:t>
            </a:r>
            <a:r>
              <a:rPr lang="en-US" dirty="0" err="1"/>
              <a:t>составлению</a:t>
            </a:r>
            <a:r>
              <a:rPr lang="en-US" dirty="0"/>
              <a:t> </a:t>
            </a:r>
            <a:r>
              <a:rPr lang="en-US" dirty="0" err="1"/>
              <a:t>подробного</a:t>
            </a:r>
            <a:r>
              <a:rPr lang="en-US" dirty="0"/>
              <a:t> 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</a:rPr>
              <a:t>технико-экономического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</a:rPr>
              <a:t>обоснования</a:t>
            </a:r>
            <a:r>
              <a:rPr lang="en-US" dirty="0"/>
              <a:t>. </a:t>
            </a:r>
            <a:r>
              <a:rPr lang="en-US" dirty="0" err="1"/>
              <a:t>При</a:t>
            </a:r>
            <a:r>
              <a:rPr lang="en-US" dirty="0"/>
              <a:t> </a:t>
            </a:r>
            <a:r>
              <a:rPr lang="en-US" dirty="0" err="1"/>
              <a:t>его</a:t>
            </a:r>
            <a:r>
              <a:rPr lang="en-US" dirty="0"/>
              <a:t> </a:t>
            </a:r>
            <a:r>
              <a:rPr lang="en-US" dirty="0" err="1"/>
              <a:t>составлении</a:t>
            </a:r>
            <a:r>
              <a:rPr lang="en-US" dirty="0"/>
              <a:t> </a:t>
            </a:r>
            <a:r>
              <a:rPr lang="en-US" dirty="0" err="1"/>
              <a:t>используются</a:t>
            </a:r>
            <a:r>
              <a:rPr lang="en-US" dirty="0"/>
              <a:t> </a:t>
            </a:r>
            <a:r>
              <a:rPr lang="en-US" dirty="0" err="1"/>
              <a:t>данные</a:t>
            </a:r>
            <a:r>
              <a:rPr lang="en-US" dirty="0"/>
              <a:t>, </a:t>
            </a:r>
            <a:r>
              <a:rPr lang="en-US" dirty="0" err="1"/>
              <a:t>полученные</a:t>
            </a:r>
            <a:r>
              <a:rPr lang="en-US" dirty="0"/>
              <a:t> </a:t>
            </a:r>
            <a:r>
              <a:rPr lang="en-US" dirty="0" err="1"/>
              <a:t>на</a:t>
            </a:r>
            <a:r>
              <a:rPr lang="en-US" dirty="0"/>
              <a:t> </a:t>
            </a:r>
            <a:r>
              <a:rPr lang="en-US" dirty="0" err="1"/>
              <a:t>предварительных</a:t>
            </a:r>
            <a:r>
              <a:rPr lang="en-US" dirty="0"/>
              <a:t> </a:t>
            </a:r>
            <a:r>
              <a:rPr lang="en-US" dirty="0" err="1"/>
              <a:t>стадиях</a:t>
            </a:r>
            <a:r>
              <a:rPr lang="en-US" dirty="0"/>
              <a:t> </a:t>
            </a:r>
            <a:r>
              <a:rPr lang="en-US" dirty="0" err="1" smtClean="0"/>
              <a:t>анализа</a:t>
            </a:r>
            <a:r>
              <a:rPr lang="ru-RU" dirty="0" smtClean="0"/>
              <a:t>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2365329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665026" y="768824"/>
            <a:ext cx="9867331" cy="5522794"/>
          </a:xfrm>
        </p:spPr>
        <p:txBody>
          <a:bodyPr>
            <a:normAutofit/>
          </a:bodyPr>
          <a:lstStyle/>
          <a:p>
            <a:r>
              <a:rPr lang="en-US" b="1" dirty="0" err="1" smtClean="0">
                <a:solidFill>
                  <a:schemeClr val="accent1">
                    <a:lumMod val="75000"/>
                  </a:schemeClr>
                </a:solidFill>
              </a:rPr>
              <a:t>Технико-экономического</a:t>
            </a: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accent1">
                    <a:lumMod val="75000"/>
                  </a:schemeClr>
                </a:solidFill>
              </a:rPr>
              <a:t>обосновани</a:t>
            </a: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</a:rPr>
              <a:t>е </a:t>
            </a:r>
            <a:r>
              <a:rPr lang="ru-RU" dirty="0" smtClean="0"/>
              <a:t>состоит из  следующих этапов:</a:t>
            </a:r>
          </a:p>
          <a:p>
            <a:pPr marL="0" indent="0">
              <a:buNone/>
            </a:pPr>
            <a:r>
              <a:rPr lang="ru-RU" dirty="0" smtClean="0"/>
              <a:t>  </a:t>
            </a:r>
            <a:r>
              <a:rPr lang="en-US" dirty="0" smtClean="0"/>
              <a:t>- </a:t>
            </a:r>
            <a:r>
              <a:rPr lang="en-US" dirty="0" err="1"/>
              <a:t>подготовка</a:t>
            </a:r>
            <a:r>
              <a:rPr lang="en-US" dirty="0"/>
              <a:t> </a:t>
            </a:r>
            <a:r>
              <a:rPr lang="en-US" dirty="0" err="1"/>
              <a:t>исходно-разрешительной</a:t>
            </a:r>
            <a:r>
              <a:rPr lang="en-US" dirty="0"/>
              <a:t> </a:t>
            </a:r>
            <a:r>
              <a:rPr lang="en-US" dirty="0" err="1"/>
              <a:t>документации</a:t>
            </a:r>
            <a:r>
              <a:rPr lang="en-US" dirty="0"/>
              <a:t>;</a:t>
            </a:r>
            <a:endParaRPr lang="ru-RU" dirty="0"/>
          </a:p>
          <a:p>
            <a:pPr marL="0" indent="0">
              <a:buNone/>
            </a:pPr>
            <a:r>
              <a:rPr lang="ru-RU" dirty="0" smtClean="0"/>
              <a:t>  </a:t>
            </a:r>
            <a:r>
              <a:rPr lang="en-US" dirty="0" smtClean="0"/>
              <a:t>- </a:t>
            </a:r>
            <a:r>
              <a:rPr lang="en-US" dirty="0" err="1"/>
              <a:t>согласование</a:t>
            </a:r>
            <a:r>
              <a:rPr lang="en-US" dirty="0"/>
              <a:t> </a:t>
            </a:r>
            <a:r>
              <a:rPr lang="en-US" dirty="0" err="1"/>
              <a:t>строительных</a:t>
            </a:r>
            <a:r>
              <a:rPr lang="en-US" dirty="0"/>
              <a:t> </a:t>
            </a:r>
            <a:r>
              <a:rPr lang="en-US" dirty="0" err="1"/>
              <a:t>решений</a:t>
            </a:r>
            <a:r>
              <a:rPr lang="en-US" dirty="0"/>
              <a:t> с </a:t>
            </a:r>
            <a:r>
              <a:rPr lang="en-US" dirty="0" err="1"/>
              <a:t>градостроительными</a:t>
            </a:r>
            <a:r>
              <a:rPr lang="en-US" dirty="0"/>
              <a:t> и </a:t>
            </a:r>
            <a:r>
              <a:rPr lang="en-US" dirty="0" err="1"/>
              <a:t>архитектурно-планировочными</a:t>
            </a:r>
            <a:r>
              <a:rPr lang="en-US" dirty="0"/>
              <a:t> </a:t>
            </a:r>
            <a:r>
              <a:rPr lang="en-US" dirty="0" err="1"/>
              <a:t>решениями</a:t>
            </a:r>
            <a:r>
              <a:rPr lang="en-US" dirty="0"/>
              <a:t>;</a:t>
            </a:r>
            <a:endParaRPr lang="ru-RU" dirty="0"/>
          </a:p>
          <a:p>
            <a:pPr marL="0" indent="0">
              <a:buNone/>
            </a:pPr>
            <a:r>
              <a:rPr lang="ru-RU" dirty="0" smtClean="0"/>
              <a:t>  </a:t>
            </a:r>
            <a:r>
              <a:rPr lang="en-US" dirty="0" smtClean="0"/>
              <a:t>- </a:t>
            </a:r>
            <a:r>
              <a:rPr lang="en-US" dirty="0" err="1"/>
              <a:t>анализ</a:t>
            </a:r>
            <a:r>
              <a:rPr lang="en-US" dirty="0"/>
              <a:t> </a:t>
            </a:r>
            <a:r>
              <a:rPr lang="en-US" dirty="0" err="1"/>
              <a:t>организационной</a:t>
            </a:r>
            <a:r>
              <a:rPr lang="en-US" dirty="0"/>
              <a:t> </a:t>
            </a:r>
            <a:r>
              <a:rPr lang="en-US" dirty="0" err="1"/>
              <a:t>структуры</a:t>
            </a:r>
            <a:r>
              <a:rPr lang="en-US" dirty="0"/>
              <a:t> </a:t>
            </a:r>
            <a:r>
              <a:rPr lang="en-US" dirty="0" err="1"/>
              <a:t>проекта</a:t>
            </a:r>
            <a:r>
              <a:rPr lang="en-US" dirty="0"/>
              <a:t>, </a:t>
            </a:r>
            <a:r>
              <a:rPr lang="en-US" dirty="0" err="1"/>
              <a:t>предварительная</a:t>
            </a:r>
            <a:r>
              <a:rPr lang="en-US" dirty="0"/>
              <a:t> </a:t>
            </a:r>
            <a:r>
              <a:rPr lang="en-US" dirty="0" err="1"/>
              <a:t>оценка</a:t>
            </a:r>
            <a:r>
              <a:rPr lang="en-US" dirty="0"/>
              <a:t> </a:t>
            </a:r>
            <a:r>
              <a:rPr lang="en-US" dirty="0" err="1"/>
              <a:t>величины</a:t>
            </a:r>
            <a:r>
              <a:rPr lang="en-US" dirty="0"/>
              <a:t> </a:t>
            </a:r>
            <a:r>
              <a:rPr lang="en-US" dirty="0" err="1"/>
              <a:t>организационных</a:t>
            </a:r>
            <a:r>
              <a:rPr lang="en-US" dirty="0"/>
              <a:t> </a:t>
            </a:r>
            <a:r>
              <a:rPr lang="en-US" dirty="0" err="1"/>
              <a:t>расходов</a:t>
            </a:r>
            <a:r>
              <a:rPr lang="en-US" dirty="0"/>
              <a:t>.</a:t>
            </a:r>
            <a:endParaRPr lang="ru-RU" dirty="0"/>
          </a:p>
          <a:p>
            <a:pPr marL="0" indent="0">
              <a:buNone/>
            </a:pPr>
            <a:r>
              <a:rPr lang="ru-RU" dirty="0" smtClean="0"/>
              <a:t>  </a:t>
            </a:r>
            <a:r>
              <a:rPr lang="en-US" dirty="0" smtClean="0"/>
              <a:t>- </a:t>
            </a:r>
            <a:r>
              <a:rPr lang="en-US" dirty="0" err="1"/>
              <a:t>анализ</a:t>
            </a:r>
            <a:r>
              <a:rPr lang="en-US" dirty="0"/>
              <a:t> </a:t>
            </a:r>
            <a:r>
              <a:rPr lang="en-US" dirty="0" err="1"/>
              <a:t>потребности</a:t>
            </a:r>
            <a:r>
              <a:rPr lang="en-US" dirty="0"/>
              <a:t> в </a:t>
            </a:r>
            <a:r>
              <a:rPr lang="en-US" dirty="0" err="1"/>
              <a:t>рабочей</a:t>
            </a:r>
            <a:r>
              <a:rPr lang="en-US" dirty="0"/>
              <a:t> </a:t>
            </a:r>
            <a:r>
              <a:rPr lang="en-US" dirty="0" err="1"/>
              <a:t>силе</a:t>
            </a:r>
            <a:r>
              <a:rPr lang="en-US" dirty="0"/>
              <a:t> (</a:t>
            </a:r>
            <a:r>
              <a:rPr lang="en-US" dirty="0" err="1"/>
              <a:t>потребность</a:t>
            </a:r>
            <a:r>
              <a:rPr lang="en-US" dirty="0"/>
              <a:t> в </a:t>
            </a:r>
            <a:r>
              <a:rPr lang="en-US" dirty="0" err="1"/>
              <a:t>неквалифицированной</a:t>
            </a:r>
            <a:r>
              <a:rPr lang="en-US" dirty="0"/>
              <a:t> </a:t>
            </a:r>
            <a:r>
              <a:rPr lang="en-US" dirty="0" err="1"/>
              <a:t>рабочей</a:t>
            </a:r>
            <a:r>
              <a:rPr lang="en-US" dirty="0"/>
              <a:t> </a:t>
            </a:r>
            <a:r>
              <a:rPr lang="en-US" dirty="0" err="1"/>
              <a:t>силе</a:t>
            </a:r>
            <a:r>
              <a:rPr lang="en-US" dirty="0"/>
              <a:t>; </a:t>
            </a:r>
            <a:r>
              <a:rPr lang="en-US" dirty="0" err="1"/>
              <a:t>потребность</a:t>
            </a:r>
            <a:r>
              <a:rPr lang="en-US" dirty="0"/>
              <a:t> в </a:t>
            </a:r>
            <a:r>
              <a:rPr lang="en-US" dirty="0" err="1"/>
              <a:t>квалифицированных</a:t>
            </a:r>
            <a:r>
              <a:rPr lang="en-US" dirty="0"/>
              <a:t> </a:t>
            </a:r>
            <a:r>
              <a:rPr lang="en-US" dirty="0" err="1"/>
              <a:t>кадрах</a:t>
            </a:r>
            <a:r>
              <a:rPr lang="en-US" dirty="0"/>
              <a:t>; </a:t>
            </a:r>
            <a:r>
              <a:rPr lang="en-US" dirty="0" err="1"/>
              <a:t>потребность</a:t>
            </a:r>
            <a:r>
              <a:rPr lang="en-US" dirty="0"/>
              <a:t> в </a:t>
            </a:r>
            <a:r>
              <a:rPr lang="en-US" dirty="0" err="1"/>
              <a:t>менеджерах</a:t>
            </a:r>
            <a:r>
              <a:rPr lang="en-US" dirty="0"/>
              <a:t>);</a:t>
            </a:r>
            <a:endParaRPr lang="ru-RU" dirty="0"/>
          </a:p>
          <a:p>
            <a:pPr marL="0" indent="0">
              <a:buNone/>
            </a:pPr>
            <a:r>
              <a:rPr lang="ru-RU" dirty="0" smtClean="0"/>
              <a:t>  </a:t>
            </a:r>
            <a:r>
              <a:rPr lang="en-US" dirty="0" smtClean="0"/>
              <a:t>- </a:t>
            </a:r>
            <a:r>
              <a:rPr lang="en-US" dirty="0" err="1"/>
              <a:t>планирование</a:t>
            </a:r>
            <a:r>
              <a:rPr lang="en-US" dirty="0"/>
              <a:t> </a:t>
            </a:r>
            <a:r>
              <a:rPr lang="en-US" dirty="0" err="1"/>
              <a:t>сроков</a:t>
            </a:r>
            <a:r>
              <a:rPr lang="en-US" dirty="0"/>
              <a:t> </a:t>
            </a:r>
            <a:r>
              <a:rPr lang="en-US" dirty="0" err="1"/>
              <a:t>реализации</a:t>
            </a:r>
            <a:r>
              <a:rPr lang="en-US" dirty="0"/>
              <a:t> </a:t>
            </a:r>
            <a:r>
              <a:rPr lang="en-US" dirty="0" err="1"/>
              <a:t>проекта</a:t>
            </a:r>
            <a:r>
              <a:rPr lang="en-US" dirty="0"/>
              <a:t> (</a:t>
            </a:r>
            <a:r>
              <a:rPr lang="en-US" dirty="0" err="1"/>
              <a:t>длительность</a:t>
            </a:r>
            <a:r>
              <a:rPr lang="en-US" dirty="0"/>
              <a:t> </a:t>
            </a:r>
            <a:r>
              <a:rPr lang="en-US" dirty="0" err="1"/>
              <a:t>всего</a:t>
            </a:r>
            <a:r>
              <a:rPr lang="en-US" dirty="0"/>
              <a:t> </a:t>
            </a:r>
            <a:r>
              <a:rPr lang="en-US" dirty="0" err="1"/>
              <a:t>строительства</a:t>
            </a:r>
            <a:r>
              <a:rPr lang="en-US" dirty="0"/>
              <a:t>; </a:t>
            </a:r>
            <a:r>
              <a:rPr lang="en-US" dirty="0" err="1"/>
              <a:t>продолжительность</a:t>
            </a:r>
            <a:r>
              <a:rPr lang="en-US" dirty="0"/>
              <a:t> </a:t>
            </a:r>
            <a:r>
              <a:rPr lang="en-US" dirty="0" err="1"/>
              <a:t>различных</a:t>
            </a:r>
            <a:r>
              <a:rPr lang="en-US" dirty="0"/>
              <a:t> </a:t>
            </a:r>
            <a:r>
              <a:rPr lang="en-US" dirty="0" err="1"/>
              <a:t>этапов</a:t>
            </a:r>
            <a:r>
              <a:rPr lang="en-US" dirty="0"/>
              <a:t> </a:t>
            </a:r>
            <a:r>
              <a:rPr lang="en-US" dirty="0" err="1"/>
              <a:t>проекта</a:t>
            </a:r>
            <a:r>
              <a:rPr lang="en-US" dirty="0"/>
              <a:t>);</a:t>
            </a:r>
            <a:endParaRPr lang="ru-RU" dirty="0"/>
          </a:p>
          <a:p>
            <a:pPr marL="0" indent="0">
              <a:buNone/>
            </a:pPr>
            <a:r>
              <a:rPr lang="ru-RU" dirty="0" smtClean="0"/>
              <a:t>  </a:t>
            </a:r>
            <a:r>
              <a:rPr lang="en-US" dirty="0" smtClean="0"/>
              <a:t>- </a:t>
            </a:r>
            <a:r>
              <a:rPr lang="en-US" dirty="0" err="1"/>
              <a:t>принятие</a:t>
            </a:r>
            <a:r>
              <a:rPr lang="en-US" dirty="0"/>
              <a:t> </a:t>
            </a:r>
            <a:r>
              <a:rPr lang="en-US" dirty="0" err="1"/>
              <a:t>решений</a:t>
            </a:r>
            <a:r>
              <a:rPr lang="en-US" dirty="0"/>
              <a:t> </a:t>
            </a:r>
            <a:r>
              <a:rPr lang="en-US" dirty="0" err="1"/>
              <a:t>по</a:t>
            </a:r>
            <a:r>
              <a:rPr lang="en-US" dirty="0"/>
              <a:t> </a:t>
            </a:r>
            <a:r>
              <a:rPr lang="en-US" dirty="0" err="1"/>
              <a:t>инженерному</a:t>
            </a:r>
            <a:r>
              <a:rPr lang="en-US" dirty="0"/>
              <a:t> </a:t>
            </a:r>
            <a:r>
              <a:rPr lang="en-US" dirty="0" err="1"/>
              <a:t>обеспечению</a:t>
            </a:r>
            <a:r>
              <a:rPr lang="en-US" dirty="0"/>
              <a:t> </a:t>
            </a:r>
            <a:r>
              <a:rPr lang="en-US" dirty="0" err="1"/>
              <a:t>строительства</a:t>
            </a:r>
            <a:r>
              <a:rPr lang="en-US" dirty="0"/>
              <a:t>;</a:t>
            </a:r>
            <a:endParaRPr lang="ru-RU" dirty="0"/>
          </a:p>
          <a:p>
            <a:pPr marL="0" indent="0">
              <a:buNone/>
            </a:pPr>
            <a:r>
              <a:rPr lang="ru-RU" dirty="0" smtClean="0"/>
              <a:t>  </a:t>
            </a:r>
            <a:r>
              <a:rPr lang="en-US" dirty="0" smtClean="0"/>
              <a:t>- </a:t>
            </a:r>
            <a:r>
              <a:rPr lang="en-US" dirty="0" err="1"/>
              <a:t>мероприятия</a:t>
            </a:r>
            <a:r>
              <a:rPr lang="en-US" dirty="0"/>
              <a:t> </a:t>
            </a:r>
            <a:r>
              <a:rPr lang="en-US" dirty="0" err="1"/>
              <a:t>по</a:t>
            </a:r>
            <a:r>
              <a:rPr lang="en-US" dirty="0"/>
              <a:t> </a:t>
            </a:r>
            <a:r>
              <a:rPr lang="en-US" dirty="0" err="1"/>
              <a:t>охране</a:t>
            </a:r>
            <a:r>
              <a:rPr lang="en-US" dirty="0"/>
              <a:t> </a:t>
            </a:r>
            <a:r>
              <a:rPr lang="en-US" dirty="0" err="1"/>
              <a:t>окружающей</a:t>
            </a:r>
            <a:r>
              <a:rPr lang="en-US" dirty="0"/>
              <a:t> </a:t>
            </a:r>
            <a:r>
              <a:rPr lang="en-US" dirty="0" err="1"/>
              <a:t>среды</a:t>
            </a:r>
            <a:r>
              <a:rPr lang="en-US" dirty="0"/>
              <a:t>;</a:t>
            </a:r>
            <a:endParaRPr lang="ru-RU" dirty="0"/>
          </a:p>
          <a:p>
            <a:pPr marL="0" indent="0">
              <a:buNone/>
            </a:pPr>
            <a:r>
              <a:rPr lang="ru-RU" dirty="0" smtClean="0"/>
              <a:t>  </a:t>
            </a:r>
            <a:r>
              <a:rPr lang="en-US" dirty="0" smtClean="0"/>
              <a:t>- </a:t>
            </a:r>
            <a:r>
              <a:rPr lang="en-US" dirty="0" err="1"/>
              <a:t>описание</a:t>
            </a:r>
            <a:r>
              <a:rPr lang="en-US" dirty="0"/>
              <a:t> </a:t>
            </a:r>
            <a:r>
              <a:rPr lang="en-US" dirty="0" err="1"/>
              <a:t>организации</a:t>
            </a:r>
            <a:r>
              <a:rPr lang="en-US" dirty="0"/>
              <a:t> </a:t>
            </a:r>
            <a:r>
              <a:rPr lang="en-US" dirty="0" err="1"/>
              <a:t>строительства</a:t>
            </a:r>
            <a:r>
              <a:rPr lang="en-US" dirty="0"/>
              <a:t>;</a:t>
            </a:r>
            <a:endParaRPr lang="ru-RU" dirty="0"/>
          </a:p>
          <a:p>
            <a:pPr marL="0" indent="0">
              <a:buNone/>
            </a:pPr>
            <a:r>
              <a:rPr lang="ru-RU" dirty="0" smtClean="0"/>
              <a:t>  </a:t>
            </a:r>
            <a:r>
              <a:rPr lang="en-US" dirty="0" smtClean="0"/>
              <a:t>- </a:t>
            </a:r>
            <a:r>
              <a:rPr lang="en-US" dirty="0" err="1"/>
              <a:t>описание</a:t>
            </a:r>
            <a:r>
              <a:rPr lang="en-US" dirty="0"/>
              <a:t> </a:t>
            </a:r>
            <a:r>
              <a:rPr lang="en-US" dirty="0" err="1"/>
              <a:t>системы</a:t>
            </a:r>
            <a:r>
              <a:rPr lang="en-US" dirty="0"/>
              <a:t> </a:t>
            </a:r>
            <a:r>
              <a:rPr lang="en-US" dirty="0" err="1"/>
              <a:t>управления</a:t>
            </a:r>
            <a:r>
              <a:rPr lang="en-US" dirty="0"/>
              <a:t> </a:t>
            </a:r>
            <a:r>
              <a:rPr lang="en-US" dirty="0" err="1"/>
              <a:t>строительством</a:t>
            </a:r>
            <a:r>
              <a:rPr lang="en-US" dirty="0" smtClean="0"/>
              <a:t>;</a:t>
            </a: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5902110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542197" y="727879"/>
            <a:ext cx="10304060" cy="5741159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dirty="0" smtClean="0"/>
              <a:t>  - </a:t>
            </a:r>
            <a:r>
              <a:rPr lang="en-US" dirty="0" err="1" smtClean="0"/>
              <a:t>организация</a:t>
            </a:r>
            <a:r>
              <a:rPr lang="en-US" dirty="0" smtClean="0"/>
              <a:t> </a:t>
            </a:r>
            <a:r>
              <a:rPr lang="en-US" dirty="0" err="1"/>
              <a:t>труда</a:t>
            </a:r>
            <a:r>
              <a:rPr lang="en-US" dirty="0"/>
              <a:t> и </a:t>
            </a:r>
            <a:r>
              <a:rPr lang="en-US" dirty="0" err="1"/>
              <a:t>заработной</a:t>
            </a:r>
            <a:r>
              <a:rPr lang="en-US" dirty="0"/>
              <a:t> </a:t>
            </a:r>
            <a:r>
              <a:rPr lang="en-US" dirty="0" err="1"/>
              <a:t>платы</a:t>
            </a:r>
            <a:r>
              <a:rPr lang="en-US" dirty="0"/>
              <a:t> </a:t>
            </a:r>
            <a:r>
              <a:rPr lang="en-US" dirty="0" err="1"/>
              <a:t>рабочих</a:t>
            </a:r>
            <a:r>
              <a:rPr lang="en-US" dirty="0"/>
              <a:t> и </a:t>
            </a:r>
            <a:r>
              <a:rPr lang="en-US" dirty="0" err="1"/>
              <a:t>специалистов</a:t>
            </a:r>
            <a:r>
              <a:rPr lang="en-US" dirty="0" smtClean="0"/>
              <a:t>;</a:t>
            </a:r>
            <a:endParaRPr lang="ru-RU" dirty="0"/>
          </a:p>
          <a:p>
            <a:pPr marL="0" indent="0">
              <a:buNone/>
            </a:pPr>
            <a:r>
              <a:rPr lang="ru-RU" dirty="0" smtClean="0"/>
              <a:t>  </a:t>
            </a:r>
            <a:r>
              <a:rPr lang="en-US" dirty="0" smtClean="0"/>
              <a:t>-</a:t>
            </a:r>
            <a:r>
              <a:rPr lang="ru-RU" dirty="0" smtClean="0"/>
              <a:t> </a:t>
            </a:r>
            <a:r>
              <a:rPr lang="en-US" dirty="0" err="1" smtClean="0"/>
              <a:t>подготовка</a:t>
            </a:r>
            <a:r>
              <a:rPr lang="en-US" dirty="0" smtClean="0"/>
              <a:t> </a:t>
            </a:r>
            <a:r>
              <a:rPr lang="en-US" dirty="0" err="1"/>
              <a:t>сметно-финансовой</a:t>
            </a:r>
            <a:r>
              <a:rPr lang="en-US" dirty="0"/>
              <a:t> </a:t>
            </a:r>
            <a:r>
              <a:rPr lang="en-US" dirty="0" err="1"/>
              <a:t>документации</a:t>
            </a:r>
            <a:r>
              <a:rPr lang="en-US" dirty="0"/>
              <a:t>, в </a:t>
            </a:r>
            <a:r>
              <a:rPr lang="en-US" dirty="0" err="1"/>
              <a:t>том</a:t>
            </a:r>
            <a:r>
              <a:rPr lang="en-US" dirty="0"/>
              <a:t> </a:t>
            </a:r>
            <a:r>
              <a:rPr lang="en-US" dirty="0" err="1"/>
              <a:t>числе</a:t>
            </a:r>
            <a:r>
              <a:rPr lang="en-US" dirty="0"/>
              <a:t>: </a:t>
            </a:r>
            <a:r>
              <a:rPr lang="en-US" dirty="0" err="1"/>
              <a:t>расчет</a:t>
            </a:r>
            <a:r>
              <a:rPr lang="en-US" dirty="0"/>
              <a:t> </a:t>
            </a:r>
            <a:r>
              <a:rPr lang="en-US" dirty="0" err="1"/>
              <a:t>капитальных</a:t>
            </a:r>
            <a:r>
              <a:rPr lang="en-US" dirty="0"/>
              <a:t> </a:t>
            </a:r>
            <a:r>
              <a:rPr lang="en-US" dirty="0" err="1"/>
              <a:t>затрат</a:t>
            </a:r>
            <a:r>
              <a:rPr lang="en-US" dirty="0"/>
              <a:t>, </a:t>
            </a:r>
            <a:r>
              <a:rPr lang="en-US" dirty="0" err="1"/>
              <a:t>оценка</a:t>
            </a:r>
            <a:r>
              <a:rPr lang="en-US" dirty="0"/>
              <a:t> </a:t>
            </a:r>
            <a:r>
              <a:rPr lang="en-US" dirty="0" err="1"/>
              <a:t>издержек</a:t>
            </a:r>
            <a:r>
              <a:rPr lang="en-US" dirty="0"/>
              <a:t>, </a:t>
            </a:r>
            <a:r>
              <a:rPr lang="en-US" dirty="0" err="1"/>
              <a:t>источники</a:t>
            </a:r>
            <a:r>
              <a:rPr lang="en-US" dirty="0"/>
              <a:t> </a:t>
            </a:r>
            <a:r>
              <a:rPr lang="en-US" dirty="0" err="1"/>
              <a:t>финансирования</a:t>
            </a:r>
            <a:r>
              <a:rPr lang="en-US" dirty="0"/>
              <a:t> </a:t>
            </a:r>
            <a:r>
              <a:rPr lang="en-US" dirty="0" err="1"/>
              <a:t>проекта</a:t>
            </a:r>
            <a:r>
              <a:rPr lang="en-US" dirty="0"/>
              <a:t>, </a:t>
            </a:r>
            <a:r>
              <a:rPr lang="en-US" dirty="0" err="1"/>
              <a:t>источники</a:t>
            </a:r>
            <a:r>
              <a:rPr lang="en-US" dirty="0"/>
              <a:t> и </a:t>
            </a:r>
            <a:r>
              <a:rPr lang="en-US" dirty="0" err="1"/>
              <a:t>условия</a:t>
            </a:r>
            <a:r>
              <a:rPr lang="en-US" dirty="0"/>
              <a:t> </a:t>
            </a:r>
            <a:r>
              <a:rPr lang="en-US" dirty="0" err="1"/>
              <a:t>инвестирования</a:t>
            </a:r>
            <a:r>
              <a:rPr lang="en-US" dirty="0"/>
              <a:t>, </a:t>
            </a:r>
            <a:r>
              <a:rPr lang="en-US" dirty="0" err="1"/>
              <a:t>выбор</a:t>
            </a:r>
            <a:r>
              <a:rPr lang="en-US" dirty="0"/>
              <a:t> </a:t>
            </a:r>
            <a:r>
              <a:rPr lang="en-US" dirty="0" err="1"/>
              <a:t>кредиторов</a:t>
            </a:r>
            <a:r>
              <a:rPr lang="en-US" dirty="0"/>
              <a:t>, </a:t>
            </a:r>
            <a:r>
              <a:rPr lang="en-US" dirty="0" err="1"/>
              <a:t>оформление</a:t>
            </a:r>
            <a:r>
              <a:rPr lang="en-US" dirty="0"/>
              <a:t> </a:t>
            </a:r>
            <a:r>
              <a:rPr lang="en-US" dirty="0" err="1"/>
              <a:t>соглашений</a:t>
            </a:r>
            <a:r>
              <a:rPr lang="en-US" dirty="0"/>
              <a:t>;</a:t>
            </a:r>
            <a:endParaRPr lang="ru-RU" dirty="0"/>
          </a:p>
          <a:p>
            <a:pPr marL="0" indent="0">
              <a:buNone/>
            </a:pPr>
            <a:r>
              <a:rPr lang="ru-RU" dirty="0" smtClean="0"/>
              <a:t>  - </a:t>
            </a:r>
            <a:r>
              <a:rPr lang="en-US" dirty="0" err="1" smtClean="0"/>
              <a:t>оценка</a:t>
            </a:r>
            <a:r>
              <a:rPr lang="en-US" dirty="0" smtClean="0"/>
              <a:t> </a:t>
            </a:r>
            <a:r>
              <a:rPr lang="en-US" dirty="0" err="1"/>
              <a:t>рисков</a:t>
            </a:r>
            <a:r>
              <a:rPr lang="en-US" dirty="0"/>
              <a:t>, </a:t>
            </a:r>
            <a:r>
              <a:rPr lang="en-US" dirty="0" err="1"/>
              <a:t>связанных</a:t>
            </a:r>
            <a:r>
              <a:rPr lang="en-US" dirty="0"/>
              <a:t> с </a:t>
            </a:r>
            <a:r>
              <a:rPr lang="en-US" dirty="0" err="1"/>
              <a:t>осуществлением</a:t>
            </a:r>
            <a:r>
              <a:rPr lang="en-US" dirty="0"/>
              <a:t> </a:t>
            </a:r>
            <a:r>
              <a:rPr lang="en-US" dirty="0" err="1"/>
              <a:t>проекта</a:t>
            </a:r>
            <a:r>
              <a:rPr lang="en-US" dirty="0"/>
              <a:t>;</a:t>
            </a:r>
            <a:endParaRPr lang="ru-RU" dirty="0"/>
          </a:p>
          <a:p>
            <a:pPr marL="0" indent="0">
              <a:buNone/>
            </a:pPr>
            <a:r>
              <a:rPr lang="ru-RU" dirty="0" smtClean="0"/>
              <a:t>  - </a:t>
            </a:r>
            <a:r>
              <a:rPr lang="en-US" dirty="0" err="1" smtClean="0"/>
              <a:t>прогнозирование</a:t>
            </a:r>
            <a:r>
              <a:rPr lang="en-US" dirty="0" smtClean="0"/>
              <a:t> </a:t>
            </a:r>
            <a:r>
              <a:rPr lang="en-US" dirty="0" err="1"/>
              <a:t>денежных</a:t>
            </a:r>
            <a:r>
              <a:rPr lang="en-US" dirty="0"/>
              <a:t> </a:t>
            </a:r>
            <a:r>
              <a:rPr lang="en-US" dirty="0" err="1"/>
              <a:t>затрат</a:t>
            </a:r>
            <a:r>
              <a:rPr lang="en-US" dirty="0"/>
              <a:t> и </a:t>
            </a:r>
            <a:r>
              <a:rPr lang="en-US" dirty="0" err="1"/>
              <a:t>поступлений</a:t>
            </a:r>
            <a:r>
              <a:rPr lang="en-US" dirty="0"/>
              <a:t>;</a:t>
            </a:r>
            <a:endParaRPr lang="ru-RU" dirty="0"/>
          </a:p>
          <a:p>
            <a:pPr marL="0" indent="0">
              <a:buNone/>
            </a:pPr>
            <a:r>
              <a:rPr lang="ru-RU" dirty="0" smtClean="0"/>
              <a:t>  - </a:t>
            </a:r>
            <a:r>
              <a:rPr lang="en-US" dirty="0" err="1" smtClean="0"/>
              <a:t>оценка</a:t>
            </a:r>
            <a:r>
              <a:rPr lang="en-US" dirty="0" smtClean="0"/>
              <a:t> </a:t>
            </a:r>
            <a:r>
              <a:rPr lang="en-US" dirty="0" err="1"/>
              <a:t>коммерческой</a:t>
            </a:r>
            <a:r>
              <a:rPr lang="en-US" dirty="0"/>
              <a:t> </a:t>
            </a:r>
            <a:r>
              <a:rPr lang="en-US" dirty="0" err="1"/>
              <a:t>эффективности</a:t>
            </a:r>
            <a:r>
              <a:rPr lang="en-US" dirty="0"/>
              <a:t> </a:t>
            </a:r>
            <a:r>
              <a:rPr lang="en-US" dirty="0" err="1"/>
              <a:t>проекта</a:t>
            </a:r>
            <a:r>
              <a:rPr lang="en-US" dirty="0"/>
              <a:t> с </a:t>
            </a:r>
            <a:r>
              <a:rPr lang="en-US" dirty="0" err="1"/>
              <a:t>помощью</a:t>
            </a:r>
            <a:r>
              <a:rPr lang="en-US" dirty="0"/>
              <a:t> </a:t>
            </a:r>
            <a:r>
              <a:rPr lang="en-US" dirty="0" err="1"/>
              <a:t>стандартных</a:t>
            </a:r>
            <a:r>
              <a:rPr lang="en-US" dirty="0"/>
              <a:t> </a:t>
            </a:r>
            <a:r>
              <a:rPr lang="en-US" dirty="0" err="1"/>
              <a:t>критериев</a:t>
            </a:r>
            <a:r>
              <a:rPr lang="en-US" dirty="0"/>
              <a:t> и </a:t>
            </a:r>
            <a:r>
              <a:rPr lang="en-US" dirty="0" err="1"/>
              <a:t>анализа</a:t>
            </a:r>
            <a:r>
              <a:rPr lang="en-US" dirty="0"/>
              <a:t> </a:t>
            </a:r>
            <a:r>
              <a:rPr lang="en-US" dirty="0" err="1"/>
              <a:t>чувствительности</a:t>
            </a:r>
            <a:r>
              <a:rPr lang="en-US" dirty="0"/>
              <a:t>;</a:t>
            </a:r>
            <a:endParaRPr lang="ru-RU" dirty="0"/>
          </a:p>
          <a:p>
            <a:pPr marL="0" indent="0">
              <a:buNone/>
            </a:pPr>
            <a:r>
              <a:rPr lang="ru-RU" dirty="0" smtClean="0"/>
              <a:t>  </a:t>
            </a:r>
            <a:r>
              <a:rPr lang="en-US" dirty="0" smtClean="0"/>
              <a:t>- </a:t>
            </a:r>
            <a:r>
              <a:rPr lang="en-US" dirty="0" err="1"/>
              <a:t>анализ</a:t>
            </a:r>
            <a:r>
              <a:rPr lang="en-US" dirty="0"/>
              <a:t> </a:t>
            </a:r>
            <a:r>
              <a:rPr lang="en-US" dirty="0" err="1"/>
              <a:t>экономической</a:t>
            </a:r>
            <a:r>
              <a:rPr lang="en-US" dirty="0"/>
              <a:t> и (</a:t>
            </a:r>
            <a:r>
              <a:rPr lang="en-US" dirty="0" err="1"/>
              <a:t>или</a:t>
            </a:r>
            <a:r>
              <a:rPr lang="en-US" dirty="0"/>
              <a:t>) </a:t>
            </a:r>
            <a:r>
              <a:rPr lang="en-US" dirty="0" err="1"/>
              <a:t>бюджетной</a:t>
            </a:r>
            <a:r>
              <a:rPr lang="en-US" dirty="0"/>
              <a:t> </a:t>
            </a:r>
            <a:r>
              <a:rPr lang="en-US" dirty="0" err="1"/>
              <a:t>эффективности</a:t>
            </a:r>
            <a:r>
              <a:rPr lang="en-US" dirty="0"/>
              <a:t> </a:t>
            </a:r>
            <a:r>
              <a:rPr lang="en-US" dirty="0" err="1"/>
              <a:t>проекта</a:t>
            </a:r>
            <a:r>
              <a:rPr lang="en-US" dirty="0"/>
              <a:t> (</a:t>
            </a:r>
            <a:r>
              <a:rPr lang="en-US" dirty="0" err="1"/>
              <a:t>при</a:t>
            </a:r>
            <a:r>
              <a:rPr lang="en-US" dirty="0"/>
              <a:t> </a:t>
            </a:r>
            <a:r>
              <a:rPr lang="en-US" dirty="0" err="1"/>
              <a:t>использовании</a:t>
            </a:r>
            <a:r>
              <a:rPr lang="en-US" dirty="0"/>
              <a:t> </a:t>
            </a:r>
            <a:r>
              <a:rPr lang="en-US" dirty="0" err="1"/>
              <a:t>бюджетных</a:t>
            </a:r>
            <a:r>
              <a:rPr lang="en-US" dirty="0"/>
              <a:t> </a:t>
            </a:r>
            <a:r>
              <a:rPr lang="en-US" dirty="0" err="1"/>
              <a:t>инвестиций</a:t>
            </a:r>
            <a:r>
              <a:rPr lang="en-US" dirty="0"/>
              <a:t>) </a:t>
            </a:r>
            <a:r>
              <a:rPr lang="en-US" dirty="0" err="1"/>
              <a:t>при</a:t>
            </a:r>
            <a:r>
              <a:rPr lang="en-US" dirty="0"/>
              <a:t> </a:t>
            </a:r>
            <a:r>
              <a:rPr lang="en-US" dirty="0" err="1"/>
              <a:t>его</a:t>
            </a:r>
            <a:r>
              <a:rPr lang="en-US" dirty="0"/>
              <a:t> </a:t>
            </a:r>
            <a:r>
              <a:rPr lang="en-US" dirty="0" err="1"/>
              <a:t>реализации</a:t>
            </a:r>
            <a:r>
              <a:rPr lang="en-US" dirty="0"/>
              <a:t>;</a:t>
            </a:r>
            <a:endParaRPr lang="ru-RU" dirty="0"/>
          </a:p>
          <a:p>
            <a:pPr marL="0" indent="0">
              <a:buNone/>
            </a:pPr>
            <a:r>
              <a:rPr lang="ru-RU" dirty="0" smtClean="0"/>
              <a:t>  </a:t>
            </a:r>
            <a:r>
              <a:rPr lang="en-US" dirty="0" smtClean="0"/>
              <a:t>- </a:t>
            </a:r>
            <a:r>
              <a:rPr lang="en-US" dirty="0" err="1"/>
              <a:t>формулирование</a:t>
            </a:r>
            <a:r>
              <a:rPr lang="en-US" dirty="0"/>
              <a:t> </a:t>
            </a:r>
            <a:r>
              <a:rPr lang="en-US" dirty="0" err="1"/>
              <a:t>условий</a:t>
            </a:r>
            <a:r>
              <a:rPr lang="en-US" dirty="0"/>
              <a:t> </a:t>
            </a:r>
            <a:r>
              <a:rPr lang="en-US" dirty="0" err="1"/>
              <a:t>прекращения</a:t>
            </a:r>
            <a:r>
              <a:rPr lang="en-US" dirty="0"/>
              <a:t> </a:t>
            </a:r>
            <a:r>
              <a:rPr lang="en-US" dirty="0" err="1"/>
              <a:t>реализации</a:t>
            </a:r>
            <a:r>
              <a:rPr lang="en-US" dirty="0"/>
              <a:t> </a:t>
            </a:r>
            <a:r>
              <a:rPr lang="en-US" dirty="0" err="1"/>
              <a:t>проекта</a:t>
            </a:r>
            <a:r>
              <a:rPr lang="en-US" dirty="0"/>
              <a:t>.</a:t>
            </a:r>
            <a:endParaRPr lang="ru-RU" dirty="0"/>
          </a:p>
          <a:p>
            <a:r>
              <a:rPr lang="en-US" dirty="0" err="1"/>
              <a:t>Подготовка</a:t>
            </a:r>
            <a:r>
              <a:rPr lang="en-US" dirty="0"/>
              <a:t> </a:t>
            </a:r>
            <a:r>
              <a:rPr lang="en-US" dirty="0" err="1"/>
              <a:t>контрактной</a:t>
            </a:r>
            <a:r>
              <a:rPr lang="en-US" dirty="0"/>
              <a:t> и </a:t>
            </a:r>
            <a:r>
              <a:rPr lang="en-US" dirty="0" err="1"/>
              <a:t>проектной</a:t>
            </a:r>
            <a:r>
              <a:rPr lang="en-US" dirty="0"/>
              <a:t> </a:t>
            </a:r>
            <a:r>
              <a:rPr lang="en-US" dirty="0" err="1"/>
              <a:t>документации</a:t>
            </a:r>
            <a:r>
              <a:rPr lang="en-US" dirty="0"/>
              <a:t> </a:t>
            </a:r>
            <a:r>
              <a:rPr lang="en-US" dirty="0" err="1"/>
              <a:t>включает</a:t>
            </a:r>
            <a:r>
              <a:rPr lang="en-US" dirty="0"/>
              <a:t> в </a:t>
            </a:r>
            <a:r>
              <a:rPr lang="en-US" dirty="0" err="1"/>
              <a:t>себя</a:t>
            </a:r>
            <a:r>
              <a:rPr lang="en-US" dirty="0"/>
              <a:t> </a:t>
            </a:r>
            <a:r>
              <a:rPr lang="en-US" dirty="0" err="1"/>
              <a:t>следующие</a:t>
            </a:r>
            <a:r>
              <a:rPr lang="en-US" dirty="0"/>
              <a:t> </a:t>
            </a:r>
            <a:r>
              <a:rPr lang="en-US" dirty="0" err="1"/>
              <a:t>элементы</a:t>
            </a:r>
            <a:r>
              <a:rPr lang="en-US" dirty="0"/>
              <a:t>:</a:t>
            </a:r>
            <a:endParaRPr lang="ru-RU" dirty="0"/>
          </a:p>
          <a:p>
            <a:pPr marL="0" indent="0">
              <a:buNone/>
            </a:pPr>
            <a:r>
              <a:rPr lang="ru-RU" dirty="0" smtClean="0"/>
              <a:t>  </a:t>
            </a:r>
            <a:r>
              <a:rPr lang="en-US" dirty="0" smtClean="0"/>
              <a:t>-</a:t>
            </a:r>
            <a:r>
              <a:rPr lang="en-US" dirty="0"/>
              <a:t>	</a:t>
            </a:r>
            <a:r>
              <a:rPr lang="en-US" dirty="0" err="1"/>
              <a:t>подготовка</a:t>
            </a:r>
            <a:r>
              <a:rPr lang="en-US" dirty="0"/>
              <a:t> и </a:t>
            </a:r>
            <a:r>
              <a:rPr lang="en-US" dirty="0" err="1"/>
              <a:t>проведение</a:t>
            </a:r>
            <a:r>
              <a:rPr lang="en-US" dirty="0"/>
              <a:t> </a:t>
            </a:r>
            <a:r>
              <a:rPr lang="en-US" dirty="0" err="1"/>
              <a:t>тендерных</a:t>
            </a:r>
            <a:r>
              <a:rPr lang="en-US" dirty="0"/>
              <a:t> </a:t>
            </a:r>
            <a:r>
              <a:rPr lang="en-US" dirty="0" err="1"/>
              <a:t>торгов</a:t>
            </a:r>
            <a:r>
              <a:rPr lang="en-US" dirty="0"/>
              <a:t> и </a:t>
            </a:r>
            <a:r>
              <a:rPr lang="en-US" dirty="0" err="1"/>
              <a:t>подготовка</a:t>
            </a:r>
            <a:r>
              <a:rPr lang="en-US" dirty="0"/>
              <a:t> </a:t>
            </a:r>
            <a:r>
              <a:rPr lang="en-US" dirty="0" err="1"/>
              <a:t>контрактов</a:t>
            </a:r>
            <a:r>
              <a:rPr lang="en-US" dirty="0"/>
              <a:t> </a:t>
            </a:r>
            <a:r>
              <a:rPr lang="en-US" dirty="0" err="1"/>
              <a:t>по</a:t>
            </a:r>
            <a:r>
              <a:rPr lang="en-US" dirty="0"/>
              <a:t> </a:t>
            </a:r>
            <a:r>
              <a:rPr lang="en-US" dirty="0" err="1"/>
              <a:t>их</a:t>
            </a:r>
            <a:r>
              <a:rPr lang="en-US" dirty="0"/>
              <a:t> </a:t>
            </a:r>
            <a:r>
              <a:rPr lang="en-US" dirty="0" err="1"/>
              <a:t>результатам</a:t>
            </a:r>
            <a:r>
              <a:rPr lang="en-US" dirty="0"/>
              <a:t>;</a:t>
            </a:r>
            <a:endParaRPr lang="ru-RU" dirty="0"/>
          </a:p>
          <a:p>
            <a:pPr marL="0" indent="0">
              <a:buNone/>
            </a:pPr>
            <a:r>
              <a:rPr lang="ru-RU" dirty="0" smtClean="0"/>
              <a:t>  </a:t>
            </a:r>
            <a:r>
              <a:rPr lang="en-US" dirty="0" smtClean="0"/>
              <a:t>-</a:t>
            </a:r>
            <a:r>
              <a:rPr lang="en-US" dirty="0"/>
              <a:t>	</a:t>
            </a:r>
            <a:r>
              <a:rPr lang="en-US" dirty="0" err="1"/>
              <a:t>проведение</a:t>
            </a:r>
            <a:r>
              <a:rPr lang="en-US" dirty="0"/>
              <a:t> </a:t>
            </a:r>
            <a:r>
              <a:rPr lang="en-US" dirty="0" err="1"/>
              <a:t>переговоров</a:t>
            </a:r>
            <a:r>
              <a:rPr lang="en-US" dirty="0"/>
              <a:t> с </a:t>
            </a:r>
            <a:r>
              <a:rPr lang="en-US" dirty="0" err="1"/>
              <a:t>потенциальными</a:t>
            </a:r>
            <a:r>
              <a:rPr lang="en-US" dirty="0"/>
              <a:t> </a:t>
            </a:r>
            <a:r>
              <a:rPr lang="en-US" dirty="0" err="1"/>
              <a:t>инвесторами</a:t>
            </a:r>
            <a:r>
              <a:rPr lang="en-US" dirty="0" smtClean="0"/>
              <a:t>;</a:t>
            </a:r>
            <a:endParaRPr lang="ru-RU" dirty="0"/>
          </a:p>
          <a:p>
            <a:pPr marL="0" indent="0">
              <a:buNone/>
            </a:pPr>
            <a:r>
              <a:rPr lang="ru-RU" dirty="0" smtClean="0"/>
              <a:t>  </a:t>
            </a:r>
            <a:r>
              <a:rPr lang="en-US" dirty="0" smtClean="0"/>
              <a:t>-</a:t>
            </a:r>
            <a:r>
              <a:rPr lang="ru-RU" dirty="0" smtClean="0"/>
              <a:t> </a:t>
            </a:r>
            <a:r>
              <a:rPr lang="en-US" dirty="0" err="1" smtClean="0"/>
              <a:t>разработка</a:t>
            </a:r>
            <a:r>
              <a:rPr lang="en-US" dirty="0" smtClean="0"/>
              <a:t> </a:t>
            </a:r>
            <a:r>
              <a:rPr lang="en-US" dirty="0" err="1"/>
              <a:t>проектно-сметной</a:t>
            </a:r>
            <a:r>
              <a:rPr lang="en-US" dirty="0"/>
              <a:t> </a:t>
            </a:r>
            <a:r>
              <a:rPr lang="en-US" dirty="0" err="1"/>
              <a:t>документации</a:t>
            </a:r>
            <a:r>
              <a:rPr lang="en-US" dirty="0"/>
              <a:t> </a:t>
            </a:r>
            <a:r>
              <a:rPr lang="en-US" dirty="0" err="1"/>
              <a:t>на</a:t>
            </a:r>
            <a:r>
              <a:rPr lang="en-US" dirty="0"/>
              <a:t> </a:t>
            </a:r>
            <a:r>
              <a:rPr lang="en-US" dirty="0" err="1"/>
              <a:t>строительство</a:t>
            </a:r>
            <a:r>
              <a:rPr lang="en-US" dirty="0"/>
              <a:t> </a:t>
            </a:r>
            <a:r>
              <a:rPr lang="en-US" dirty="0" err="1"/>
              <a:t>или</a:t>
            </a:r>
            <a:r>
              <a:rPr lang="en-US" dirty="0"/>
              <a:t> </a:t>
            </a:r>
            <a:r>
              <a:rPr lang="en-US" dirty="0" err="1"/>
              <a:t>реконструкцию</a:t>
            </a:r>
            <a:r>
              <a:rPr lang="en-US" dirty="0"/>
              <a:t> </a:t>
            </a:r>
            <a:r>
              <a:rPr lang="en-US" dirty="0" err="1"/>
              <a:t>зданий</a:t>
            </a:r>
            <a:r>
              <a:rPr lang="en-US" dirty="0"/>
              <a:t> и </a:t>
            </a:r>
            <a:r>
              <a:rPr lang="en-US" dirty="0" err="1" smtClean="0"/>
              <a:t>сооружений</a:t>
            </a:r>
            <a:r>
              <a:rPr lang="en-US" dirty="0" smtClean="0"/>
              <a:t>;</a:t>
            </a:r>
            <a:endParaRPr lang="ru-RU" dirty="0"/>
          </a:p>
          <a:p>
            <a:pPr marL="0" indent="0">
              <a:buNone/>
            </a:pPr>
            <a:r>
              <a:rPr lang="ru-RU" dirty="0"/>
              <a:t> </a:t>
            </a:r>
            <a:r>
              <a:rPr lang="ru-RU" dirty="0" smtClean="0"/>
              <a:t> - </a:t>
            </a:r>
            <a:r>
              <a:rPr lang="en-US" dirty="0" err="1" smtClean="0"/>
              <a:t>определение</a:t>
            </a:r>
            <a:r>
              <a:rPr lang="en-US" dirty="0" smtClean="0"/>
              <a:t> </a:t>
            </a:r>
            <a:r>
              <a:rPr lang="en-US" dirty="0" err="1"/>
              <a:t>изготовителей</a:t>
            </a:r>
            <a:r>
              <a:rPr lang="en-US" dirty="0"/>
              <a:t> и </a:t>
            </a:r>
            <a:r>
              <a:rPr lang="en-US" dirty="0" err="1"/>
              <a:t>поставщиков</a:t>
            </a:r>
            <a:r>
              <a:rPr lang="en-US" dirty="0"/>
              <a:t> </a:t>
            </a:r>
            <a:r>
              <a:rPr lang="en-US" dirty="0" err="1"/>
              <a:t>нестандартного</a:t>
            </a:r>
            <a:r>
              <a:rPr lang="en-US" dirty="0"/>
              <a:t> </a:t>
            </a:r>
            <a:r>
              <a:rPr lang="en-US" dirty="0" err="1"/>
              <a:t>оборудования</a:t>
            </a:r>
            <a:r>
              <a:rPr lang="en-US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40625817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651380" y="727880"/>
            <a:ext cx="9689910" cy="3777622"/>
          </a:xfrm>
        </p:spPr>
        <p:txBody>
          <a:bodyPr/>
          <a:lstStyle/>
          <a:p>
            <a:r>
              <a:rPr lang="en-US" dirty="0" err="1"/>
              <a:t>На</a:t>
            </a:r>
            <a:r>
              <a:rPr lang="en-US" dirty="0"/>
              <a:t> </a:t>
            </a:r>
            <a:r>
              <a:rPr lang="en-US" dirty="0" err="1"/>
              <a:t>этапе</a:t>
            </a:r>
            <a:r>
              <a:rPr lang="en-US" dirty="0"/>
              <a:t> </a:t>
            </a:r>
            <a:r>
              <a:rPr lang="en-US" dirty="0" err="1"/>
              <a:t>осуществления</a:t>
            </a:r>
            <a:r>
              <a:rPr lang="en-US" dirty="0"/>
              <a:t> </a:t>
            </a:r>
            <a:r>
              <a:rPr lang="en-US" b="1" dirty="0" err="1"/>
              <a:t>строительно-монтажных</a:t>
            </a:r>
            <a:r>
              <a:rPr lang="en-US" b="1" dirty="0"/>
              <a:t> </a:t>
            </a:r>
            <a:r>
              <a:rPr lang="en-US" b="1" dirty="0" err="1"/>
              <a:t>работ</a:t>
            </a:r>
            <a:r>
              <a:rPr lang="en-US" dirty="0"/>
              <a:t> </a:t>
            </a:r>
            <a:r>
              <a:rPr lang="en-US" dirty="0" err="1"/>
              <a:t>помимо</a:t>
            </a:r>
            <a:r>
              <a:rPr lang="en-US" dirty="0"/>
              <a:t> </a:t>
            </a:r>
            <a:r>
              <a:rPr lang="en-US" dirty="0" err="1"/>
              <a:t>непосредственного</a:t>
            </a:r>
            <a:r>
              <a:rPr lang="en-US" dirty="0"/>
              <a:t> </a:t>
            </a:r>
            <a:r>
              <a:rPr lang="en-US" dirty="0" err="1"/>
              <a:t>выполнения</a:t>
            </a:r>
            <a:r>
              <a:rPr lang="en-US" dirty="0"/>
              <a:t> </a:t>
            </a:r>
            <a:r>
              <a:rPr lang="en-US" dirty="0" err="1"/>
              <a:t>этих</a:t>
            </a:r>
            <a:r>
              <a:rPr lang="en-US" dirty="0"/>
              <a:t> </a:t>
            </a:r>
            <a:r>
              <a:rPr lang="en-US" dirty="0" err="1"/>
              <a:t>работ</a:t>
            </a:r>
            <a:r>
              <a:rPr lang="en-US" dirty="0"/>
              <a:t> </a:t>
            </a:r>
            <a:r>
              <a:rPr lang="en-US" dirty="0" err="1"/>
              <a:t>производятся</a:t>
            </a:r>
            <a:r>
              <a:rPr lang="en-US" dirty="0"/>
              <a:t>:</a:t>
            </a:r>
            <a:endParaRPr lang="ru-RU" dirty="0"/>
          </a:p>
          <a:p>
            <a:pPr marL="0" indent="0">
              <a:buNone/>
            </a:pPr>
            <a:r>
              <a:rPr lang="ru-RU" dirty="0" smtClean="0"/>
              <a:t>  </a:t>
            </a:r>
            <a:r>
              <a:rPr lang="en-US" dirty="0" smtClean="0"/>
              <a:t>-</a:t>
            </a:r>
            <a:r>
              <a:rPr lang="ru-RU" dirty="0" smtClean="0"/>
              <a:t> </a:t>
            </a:r>
            <a:r>
              <a:rPr lang="en-US" dirty="0" err="1" smtClean="0"/>
              <a:t>подготовка</a:t>
            </a:r>
            <a:r>
              <a:rPr lang="en-US" dirty="0" smtClean="0"/>
              <a:t> </a:t>
            </a:r>
            <a:r>
              <a:rPr lang="en-US" dirty="0" err="1"/>
              <a:t>контрактной</a:t>
            </a:r>
            <a:r>
              <a:rPr lang="en-US" dirty="0"/>
              <a:t> </a:t>
            </a:r>
            <a:r>
              <a:rPr lang="en-US" dirty="0" err="1"/>
              <a:t>документации</a:t>
            </a:r>
            <a:r>
              <a:rPr lang="en-US" dirty="0"/>
              <a:t> </a:t>
            </a:r>
            <a:r>
              <a:rPr lang="en-US" dirty="0" err="1"/>
              <a:t>на</a:t>
            </a:r>
            <a:r>
              <a:rPr lang="en-US" dirty="0"/>
              <a:t> </a:t>
            </a:r>
            <a:r>
              <a:rPr lang="en-US" dirty="0" err="1"/>
              <a:t>поставку</a:t>
            </a:r>
            <a:r>
              <a:rPr lang="en-US" dirty="0"/>
              <a:t> </a:t>
            </a:r>
            <a:r>
              <a:rPr lang="en-US" dirty="0" err="1"/>
              <a:t>строительных</a:t>
            </a:r>
            <a:r>
              <a:rPr lang="en-US" dirty="0"/>
              <a:t> </a:t>
            </a:r>
            <a:r>
              <a:rPr lang="en-US" dirty="0" err="1"/>
              <a:t>материалов</a:t>
            </a:r>
            <a:r>
              <a:rPr lang="en-US" dirty="0"/>
              <a:t>, </a:t>
            </a:r>
            <a:r>
              <a:rPr lang="en-US" dirty="0" err="1"/>
              <a:t>строительных</a:t>
            </a:r>
            <a:r>
              <a:rPr lang="en-US" dirty="0"/>
              <a:t> </a:t>
            </a:r>
            <a:r>
              <a:rPr lang="en-US" dirty="0" err="1"/>
              <a:t>машин</a:t>
            </a:r>
            <a:r>
              <a:rPr lang="en-US" dirty="0"/>
              <a:t> и </a:t>
            </a:r>
            <a:r>
              <a:rPr lang="en-US" dirty="0" err="1"/>
              <a:t>механизмов</a:t>
            </a:r>
            <a:r>
              <a:rPr lang="en-US" dirty="0"/>
              <a:t>, </a:t>
            </a:r>
            <a:r>
              <a:rPr lang="en-US" dirty="0" err="1"/>
              <a:t>комплектующих</a:t>
            </a:r>
            <a:r>
              <a:rPr lang="en-US" dirty="0"/>
              <a:t> и </a:t>
            </a:r>
            <a:r>
              <a:rPr lang="en-US" dirty="0" err="1"/>
              <a:t>энергоносителей</a:t>
            </a:r>
            <a:r>
              <a:rPr lang="en-US" dirty="0"/>
              <a:t>;</a:t>
            </a:r>
            <a:endParaRPr lang="ru-RU" dirty="0"/>
          </a:p>
          <a:p>
            <a:pPr marL="0" indent="0">
              <a:buNone/>
            </a:pPr>
            <a:r>
              <a:rPr lang="ru-RU" dirty="0" smtClean="0"/>
              <a:t>  - </a:t>
            </a:r>
            <a:r>
              <a:rPr lang="en-US" dirty="0" err="1" smtClean="0"/>
              <a:t>наладка</a:t>
            </a:r>
            <a:r>
              <a:rPr lang="en-US" dirty="0" smtClean="0"/>
              <a:t> </a:t>
            </a:r>
            <a:r>
              <a:rPr lang="en-US" dirty="0" err="1"/>
              <a:t>оборудования</a:t>
            </a:r>
            <a:r>
              <a:rPr lang="en-US" dirty="0"/>
              <a:t>;</a:t>
            </a:r>
            <a:endParaRPr lang="ru-RU" dirty="0"/>
          </a:p>
          <a:p>
            <a:pPr marL="0" indent="0">
              <a:buNone/>
            </a:pPr>
            <a:r>
              <a:rPr lang="ru-RU" dirty="0" smtClean="0"/>
              <a:t>  - обучение </a:t>
            </a:r>
            <a:r>
              <a:rPr lang="ru-RU" dirty="0"/>
              <a:t>персонала.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12008482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51379" y="514928"/>
            <a:ext cx="9853233" cy="1054565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РАЗЕЛ 6. Анализ эффективности капитальных вложений</a:t>
            </a:r>
            <a:r>
              <a:rPr lang="ru-RU" b="1" dirty="0"/>
              <a:t/>
            </a:r>
            <a:br>
              <a:rPr lang="ru-RU" b="1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045958" y="1569493"/>
            <a:ext cx="5458654" cy="4831307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</a:rPr>
              <a:t>ТЕМА: Методологические </a:t>
            </a:r>
            <a:r>
              <a:rPr lang="ru-RU" b="1" dirty="0">
                <a:solidFill>
                  <a:schemeClr val="accent1">
                    <a:lumMod val="75000"/>
                  </a:schemeClr>
                </a:solidFill>
              </a:rPr>
              <a:t>основы оценки экономической эффективности инвестиционных проектов</a:t>
            </a:r>
          </a:p>
          <a:p>
            <a:r>
              <a:rPr lang="en-US" dirty="0" err="1"/>
              <a:t>Анализ</a:t>
            </a:r>
            <a:r>
              <a:rPr lang="en-US" dirty="0"/>
              <a:t> и </a:t>
            </a:r>
            <a:r>
              <a:rPr lang="en-US" dirty="0" err="1"/>
              <a:t>оценка</a:t>
            </a:r>
            <a:r>
              <a:rPr lang="en-US" dirty="0"/>
              <a:t> </a:t>
            </a:r>
            <a:r>
              <a:rPr lang="en-US" dirty="0" err="1"/>
              <a:t>эффективности</a:t>
            </a:r>
            <a:r>
              <a:rPr lang="en-US" dirty="0"/>
              <a:t> </a:t>
            </a:r>
            <a:r>
              <a:rPr lang="en-US" dirty="0" err="1"/>
              <a:t>инвестиционных</a:t>
            </a:r>
            <a:r>
              <a:rPr lang="en-US" dirty="0"/>
              <a:t> </a:t>
            </a:r>
            <a:r>
              <a:rPr lang="en-US" dirty="0" err="1"/>
              <a:t>проектов</a:t>
            </a:r>
            <a:r>
              <a:rPr lang="en-US" dirty="0"/>
              <a:t> </a:t>
            </a:r>
            <a:r>
              <a:rPr lang="en-US" dirty="0" err="1" smtClean="0"/>
              <a:t>занимают</a:t>
            </a:r>
            <a:r>
              <a:rPr lang="en-US" dirty="0" smtClean="0"/>
              <a:t> </a:t>
            </a:r>
            <a:r>
              <a:rPr lang="en-US" dirty="0" err="1"/>
              <a:t>основное</a:t>
            </a:r>
            <a:r>
              <a:rPr lang="en-US" dirty="0"/>
              <a:t> </a:t>
            </a:r>
            <a:r>
              <a:rPr lang="en-US" dirty="0" err="1"/>
              <a:t>место</a:t>
            </a:r>
            <a:r>
              <a:rPr lang="en-US" dirty="0"/>
              <a:t> в </a:t>
            </a:r>
            <a:r>
              <a:rPr lang="en-US" dirty="0" err="1"/>
              <a:t>процессе</a:t>
            </a:r>
            <a:r>
              <a:rPr lang="en-US" dirty="0"/>
              <a:t> </a:t>
            </a:r>
            <a:r>
              <a:rPr lang="en-US" dirty="0" err="1"/>
              <a:t>обоснования</a:t>
            </a:r>
            <a:r>
              <a:rPr lang="en-US" dirty="0"/>
              <a:t> и </a:t>
            </a:r>
            <a:r>
              <a:rPr lang="en-US" dirty="0" err="1"/>
              <a:t>выбора</a:t>
            </a:r>
            <a:r>
              <a:rPr lang="en-US" dirty="0"/>
              <a:t> </a:t>
            </a:r>
            <a:r>
              <a:rPr lang="en-US" dirty="0" err="1"/>
              <a:t>возможных</a:t>
            </a:r>
            <a:r>
              <a:rPr lang="en-US" dirty="0"/>
              <a:t> </a:t>
            </a:r>
            <a:r>
              <a:rPr lang="en-US" dirty="0" err="1"/>
              <a:t>вариантов</a:t>
            </a:r>
            <a:r>
              <a:rPr lang="en-US" dirty="0"/>
              <a:t> </a:t>
            </a:r>
            <a:r>
              <a:rPr lang="en-US" dirty="0" err="1"/>
              <a:t>вложения</a:t>
            </a:r>
            <a:r>
              <a:rPr lang="en-US" dirty="0"/>
              <a:t> </a:t>
            </a:r>
            <a:r>
              <a:rPr lang="en-US" dirty="0" err="1"/>
              <a:t>денежных</a:t>
            </a:r>
            <a:r>
              <a:rPr lang="en-US" dirty="0"/>
              <a:t> </a:t>
            </a:r>
            <a:r>
              <a:rPr lang="en-US" dirty="0" err="1"/>
              <a:t>средств</a:t>
            </a:r>
            <a:r>
              <a:rPr lang="en-US" dirty="0"/>
              <a:t> и </a:t>
            </a:r>
            <a:r>
              <a:rPr lang="en-US" dirty="0" err="1"/>
              <a:t>других</a:t>
            </a:r>
            <a:r>
              <a:rPr lang="en-US" dirty="0"/>
              <a:t> </a:t>
            </a:r>
            <a:r>
              <a:rPr lang="en-US" dirty="0" err="1"/>
              <a:t>капиталов</a:t>
            </a:r>
            <a:r>
              <a:rPr lang="en-US" dirty="0"/>
              <a:t> с </a:t>
            </a:r>
            <a:r>
              <a:rPr lang="en-US" dirty="0" err="1"/>
              <a:t>целью</a:t>
            </a:r>
            <a:r>
              <a:rPr lang="en-US" dirty="0"/>
              <a:t> </a:t>
            </a:r>
            <a:r>
              <a:rPr lang="en-US" dirty="0" err="1"/>
              <a:t>их</a:t>
            </a:r>
            <a:r>
              <a:rPr lang="en-US" dirty="0"/>
              <a:t> </a:t>
            </a:r>
            <a:r>
              <a:rPr lang="en-US" dirty="0" err="1"/>
              <a:t>увеличения</a:t>
            </a:r>
            <a:r>
              <a:rPr lang="en-US" dirty="0"/>
              <a:t>. </a:t>
            </a:r>
            <a:r>
              <a:rPr lang="en-US" dirty="0" err="1" smtClean="0"/>
              <a:t>Вариант</a:t>
            </a:r>
            <a:r>
              <a:rPr lang="en-US" dirty="0" smtClean="0"/>
              <a:t> </a:t>
            </a:r>
            <a:r>
              <a:rPr lang="en-US" dirty="0" err="1"/>
              <a:t>вложения</a:t>
            </a:r>
            <a:r>
              <a:rPr lang="en-US" dirty="0"/>
              <a:t> </a:t>
            </a:r>
            <a:r>
              <a:rPr lang="en-US" dirty="0" err="1"/>
              <a:t>капитала</a:t>
            </a:r>
            <a:r>
              <a:rPr lang="en-US" dirty="0"/>
              <a:t> (</a:t>
            </a:r>
            <a:r>
              <a:rPr lang="en-US" dirty="0" err="1"/>
              <a:t>инвестирования</a:t>
            </a:r>
            <a:r>
              <a:rPr lang="en-US" dirty="0"/>
              <a:t>) </a:t>
            </a:r>
            <a:r>
              <a:rPr lang="en-US" dirty="0" err="1"/>
              <a:t>принимают</a:t>
            </a:r>
            <a:r>
              <a:rPr lang="en-US" dirty="0"/>
              <a:t> к </a:t>
            </a:r>
            <a:r>
              <a:rPr lang="en-US" dirty="0" err="1"/>
              <a:t>реализации</a:t>
            </a:r>
            <a:r>
              <a:rPr lang="en-US" dirty="0"/>
              <a:t>, </a:t>
            </a:r>
            <a:r>
              <a:rPr lang="en-US" dirty="0" err="1"/>
              <a:t>если</a:t>
            </a:r>
            <a:r>
              <a:rPr lang="en-US" dirty="0"/>
              <a:t> </a:t>
            </a:r>
            <a:r>
              <a:rPr lang="en-US" dirty="0" err="1"/>
              <a:t>он</a:t>
            </a:r>
            <a:r>
              <a:rPr lang="en-US" dirty="0"/>
              <a:t> </a:t>
            </a:r>
            <a:r>
              <a:rPr lang="en-US" dirty="0" err="1"/>
              <a:t>обеспечит</a:t>
            </a:r>
            <a:r>
              <a:rPr lang="en-US" dirty="0"/>
              <a:t> </a:t>
            </a:r>
            <a:r>
              <a:rPr lang="en-US" dirty="0" err="1"/>
              <a:t>инвестору</a:t>
            </a:r>
            <a:r>
              <a:rPr lang="en-US" dirty="0"/>
              <a:t>:</a:t>
            </a:r>
            <a:endParaRPr lang="ru-RU" dirty="0"/>
          </a:p>
          <a:p>
            <a:pPr marL="0" indent="0">
              <a:buNone/>
            </a:pPr>
            <a:r>
              <a:rPr lang="ru-RU" dirty="0" smtClean="0"/>
              <a:t>   </a:t>
            </a:r>
            <a:r>
              <a:rPr lang="en-US" dirty="0" smtClean="0"/>
              <a:t>- </a:t>
            </a:r>
            <a:r>
              <a:rPr lang="en-US" dirty="0" err="1"/>
              <a:t>возмещение</a:t>
            </a:r>
            <a:r>
              <a:rPr lang="en-US" dirty="0"/>
              <a:t> </a:t>
            </a:r>
            <a:r>
              <a:rPr lang="en-US" dirty="0" err="1"/>
              <a:t>вложенных</a:t>
            </a:r>
            <a:r>
              <a:rPr lang="en-US" dirty="0"/>
              <a:t> </a:t>
            </a:r>
            <a:r>
              <a:rPr lang="en-US" dirty="0" err="1"/>
              <a:t>денежных</a:t>
            </a:r>
            <a:r>
              <a:rPr lang="en-US" dirty="0"/>
              <a:t> </a:t>
            </a:r>
            <a:r>
              <a:rPr lang="en-US" dirty="0" err="1"/>
              <a:t>средств</a:t>
            </a:r>
            <a:r>
              <a:rPr lang="en-US" dirty="0"/>
              <a:t> и </a:t>
            </a:r>
            <a:r>
              <a:rPr lang="en-US" dirty="0" err="1"/>
              <a:t>других</a:t>
            </a:r>
            <a:r>
              <a:rPr lang="en-US" dirty="0"/>
              <a:t> </a:t>
            </a:r>
            <a:r>
              <a:rPr lang="en-US" dirty="0" err="1"/>
              <a:t>капиталов</a:t>
            </a:r>
            <a:r>
              <a:rPr lang="en-US" dirty="0"/>
              <a:t>;</a:t>
            </a:r>
            <a:endParaRPr lang="ru-RU" dirty="0"/>
          </a:p>
          <a:p>
            <a:pPr marL="0" indent="0">
              <a:buNone/>
            </a:pPr>
            <a:r>
              <a:rPr lang="ru-RU" dirty="0" smtClean="0"/>
              <a:t>   </a:t>
            </a:r>
            <a:r>
              <a:rPr lang="en-US" dirty="0" smtClean="0"/>
              <a:t>- </a:t>
            </a:r>
            <a:r>
              <a:rPr lang="en-US" dirty="0" err="1"/>
              <a:t>получение</a:t>
            </a:r>
            <a:r>
              <a:rPr lang="en-US" dirty="0"/>
              <a:t> </a:t>
            </a:r>
            <a:r>
              <a:rPr lang="en-US" dirty="0" err="1"/>
              <a:t>прибыли</a:t>
            </a:r>
            <a:r>
              <a:rPr lang="en-US" dirty="0"/>
              <a:t>, </a:t>
            </a:r>
            <a:r>
              <a:rPr lang="en-US" dirty="0" err="1"/>
              <a:t>обеспечивающей</a:t>
            </a:r>
            <a:r>
              <a:rPr lang="en-US" dirty="0"/>
              <a:t> </a:t>
            </a:r>
            <a:r>
              <a:rPr lang="en-US" dirty="0" err="1"/>
              <a:t>рентабельность</a:t>
            </a:r>
            <a:r>
              <a:rPr lang="en-US" dirty="0"/>
              <a:t> </a:t>
            </a:r>
            <a:r>
              <a:rPr lang="en-US" dirty="0" err="1"/>
              <a:t>инвестиций</a:t>
            </a:r>
            <a:r>
              <a:rPr lang="en-US" dirty="0"/>
              <a:t> </a:t>
            </a:r>
            <a:r>
              <a:rPr lang="en-US" dirty="0" err="1"/>
              <a:t>не</a:t>
            </a:r>
            <a:r>
              <a:rPr lang="en-US" dirty="0"/>
              <a:t> </a:t>
            </a:r>
            <a:r>
              <a:rPr lang="en-US" dirty="0" err="1"/>
              <a:t>ниже</a:t>
            </a:r>
            <a:r>
              <a:rPr lang="en-US" dirty="0"/>
              <a:t> </a:t>
            </a:r>
            <a:r>
              <a:rPr lang="en-US" dirty="0" err="1"/>
              <a:t>желательного</a:t>
            </a:r>
            <a:r>
              <a:rPr lang="en-US" dirty="0"/>
              <a:t> </a:t>
            </a:r>
            <a:r>
              <a:rPr lang="en-US" dirty="0" err="1"/>
              <a:t>для</a:t>
            </a:r>
            <a:r>
              <a:rPr lang="en-US" dirty="0"/>
              <a:t> </a:t>
            </a:r>
            <a:r>
              <a:rPr lang="en-US" dirty="0" err="1"/>
              <a:t>инвесторов</a:t>
            </a:r>
            <a:r>
              <a:rPr lang="en-US" dirty="0"/>
              <a:t> </a:t>
            </a:r>
            <a:r>
              <a:rPr lang="en-US" dirty="0" err="1"/>
              <a:t>уровня</a:t>
            </a:r>
            <a:r>
              <a:rPr lang="en-US" dirty="0"/>
              <a:t>;</a:t>
            </a:r>
            <a:endParaRPr lang="ru-RU" dirty="0"/>
          </a:p>
          <a:p>
            <a:pPr marL="0" indent="0">
              <a:buNone/>
            </a:pPr>
            <a:r>
              <a:rPr lang="ru-RU" dirty="0" smtClean="0"/>
              <a:t>   </a:t>
            </a:r>
            <a:r>
              <a:rPr lang="en-US" dirty="0" smtClean="0"/>
              <a:t>- </a:t>
            </a:r>
            <a:r>
              <a:rPr lang="en-US" dirty="0" err="1"/>
              <a:t>окупаемость</a:t>
            </a:r>
            <a:r>
              <a:rPr lang="en-US" dirty="0"/>
              <a:t> </a:t>
            </a:r>
            <a:r>
              <a:rPr lang="en-US" dirty="0" err="1"/>
              <a:t>инвестиций</a:t>
            </a:r>
            <a:r>
              <a:rPr lang="en-US" dirty="0"/>
              <a:t> в </a:t>
            </a:r>
            <a:r>
              <a:rPr lang="en-US" dirty="0" err="1"/>
              <a:t>пределах</a:t>
            </a:r>
            <a:r>
              <a:rPr lang="en-US" dirty="0"/>
              <a:t> </a:t>
            </a:r>
            <a:r>
              <a:rPr lang="en-US" dirty="0" err="1"/>
              <a:t>срока</a:t>
            </a:r>
            <a:r>
              <a:rPr lang="en-US" dirty="0"/>
              <a:t>, </a:t>
            </a:r>
            <a:r>
              <a:rPr lang="en-US" dirty="0" err="1"/>
              <a:t>приемлемого</a:t>
            </a:r>
            <a:r>
              <a:rPr lang="en-US" dirty="0"/>
              <a:t> </a:t>
            </a:r>
            <a:r>
              <a:rPr lang="en-US" dirty="0" err="1"/>
              <a:t>для</a:t>
            </a:r>
            <a:r>
              <a:rPr lang="en-US" dirty="0"/>
              <a:t> </a:t>
            </a:r>
            <a:r>
              <a:rPr lang="en-US" dirty="0" err="1"/>
              <a:t>инвестора</a:t>
            </a:r>
            <a:r>
              <a:rPr lang="en-US" dirty="0"/>
              <a:t>.</a:t>
            </a:r>
            <a:endParaRPr lang="ru-RU" dirty="0"/>
          </a:p>
          <a:p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2795" y="1932387"/>
            <a:ext cx="5312346" cy="354156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="" xmlns:p14="http://schemas.microsoft.com/office/powerpoint/2010/main" val="9229740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838586" y="700585"/>
            <a:ext cx="9570942" cy="578210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/>
              <a:t> </a:t>
            </a:r>
            <a:r>
              <a:rPr lang="ru-RU" dirty="0" smtClean="0"/>
              <a:t>    </a:t>
            </a:r>
            <a:r>
              <a:rPr lang="en-US" dirty="0" smtClean="0"/>
              <a:t>5</a:t>
            </a:r>
            <a:r>
              <a:rPr lang="en-US" dirty="0"/>
              <a:t>. </a:t>
            </a:r>
            <a:r>
              <a:rPr lang="en-US" dirty="0" err="1"/>
              <a:t>Инвестиции</a:t>
            </a:r>
            <a:r>
              <a:rPr lang="en-US" dirty="0"/>
              <a:t>, </a:t>
            </a:r>
            <a:r>
              <a:rPr lang="en-US" dirty="0" err="1"/>
              <a:t>обеспечивающие</a:t>
            </a:r>
            <a:r>
              <a:rPr lang="en-US" dirty="0"/>
              <a:t> </a:t>
            </a:r>
            <a:r>
              <a:rPr lang="en-US" dirty="0" err="1"/>
              <a:t>выполнение</a:t>
            </a:r>
            <a:r>
              <a:rPr lang="en-US" dirty="0"/>
              <a:t> </a:t>
            </a:r>
            <a:r>
              <a:rPr lang="en-US" dirty="0" err="1"/>
              <a:t>государственного</a:t>
            </a:r>
            <a:r>
              <a:rPr lang="en-US" dirty="0"/>
              <a:t> </a:t>
            </a:r>
            <a:r>
              <a:rPr lang="en-US" dirty="0" err="1"/>
              <a:t>или</a:t>
            </a:r>
            <a:r>
              <a:rPr lang="en-US" dirty="0"/>
              <a:t> </a:t>
            </a:r>
            <a:r>
              <a:rPr lang="en-US" dirty="0" err="1"/>
              <a:t>другого</a:t>
            </a:r>
            <a:r>
              <a:rPr lang="en-US" dirty="0"/>
              <a:t> </a:t>
            </a:r>
            <a:r>
              <a:rPr lang="en-US" dirty="0" err="1"/>
              <a:t>крупного</a:t>
            </a:r>
            <a:r>
              <a:rPr lang="en-US" dirty="0"/>
              <a:t> </a:t>
            </a:r>
            <a:r>
              <a:rPr lang="en-US" dirty="0" err="1"/>
              <a:t>заказа</a:t>
            </a:r>
            <a:r>
              <a:rPr lang="en-US" dirty="0"/>
              <a:t>;</a:t>
            </a:r>
            <a:endParaRPr lang="ru-RU" b="1" dirty="0"/>
          </a:p>
          <a:p>
            <a:pPr marL="0" indent="0">
              <a:buNone/>
            </a:pPr>
            <a:r>
              <a:rPr lang="ru-RU" dirty="0"/>
              <a:t> </a:t>
            </a:r>
            <a:r>
              <a:rPr lang="ru-RU" dirty="0" smtClean="0"/>
              <a:t>    </a:t>
            </a:r>
            <a:r>
              <a:rPr lang="en-US" dirty="0" smtClean="0"/>
              <a:t>6.</a:t>
            </a:r>
            <a:r>
              <a:rPr lang="ru-RU" dirty="0" smtClean="0"/>
              <a:t> </a:t>
            </a:r>
            <a:r>
              <a:rPr lang="en-US" dirty="0" err="1" smtClean="0"/>
              <a:t>Инвестиции</a:t>
            </a:r>
            <a:r>
              <a:rPr lang="en-US" dirty="0" smtClean="0"/>
              <a:t>,</a:t>
            </a:r>
            <a:r>
              <a:rPr lang="ru-RU" dirty="0" smtClean="0"/>
              <a:t> </a:t>
            </a:r>
            <a:r>
              <a:rPr lang="en-US" dirty="0" err="1" smtClean="0"/>
              <a:t>связанные</a:t>
            </a:r>
            <a:r>
              <a:rPr lang="en-US" dirty="0" smtClean="0"/>
              <a:t> </a:t>
            </a:r>
            <a:r>
              <a:rPr lang="en-US" dirty="0"/>
              <a:t>с </a:t>
            </a:r>
            <a:r>
              <a:rPr lang="en-US" dirty="0" err="1"/>
              <a:t>обеспечением</a:t>
            </a:r>
            <a:r>
              <a:rPr lang="en-US" dirty="0"/>
              <a:t> </a:t>
            </a:r>
            <a:r>
              <a:rPr lang="en-US" dirty="0" err="1"/>
              <a:t>требований</a:t>
            </a:r>
            <a:r>
              <a:rPr lang="en-US" dirty="0"/>
              <a:t> </a:t>
            </a:r>
            <a:r>
              <a:rPr lang="en-US" dirty="0" err="1"/>
              <a:t>закона</a:t>
            </a:r>
            <a:r>
              <a:rPr lang="en-US" dirty="0"/>
              <a:t>.</a:t>
            </a:r>
            <a:endParaRPr lang="ru-RU" b="1" dirty="0"/>
          </a:p>
          <a:p>
            <a:r>
              <a:rPr lang="en-US" dirty="0" err="1" smtClean="0"/>
              <a:t>По</a:t>
            </a:r>
            <a:r>
              <a:rPr lang="en-US" dirty="0" smtClean="0"/>
              <a:t> </a:t>
            </a:r>
            <a:r>
              <a:rPr lang="en-US" dirty="0" err="1"/>
              <a:t>характеру</a:t>
            </a:r>
            <a:r>
              <a:rPr lang="en-US" dirty="0"/>
              <a:t> </a:t>
            </a:r>
            <a:r>
              <a:rPr lang="en-US" dirty="0" err="1"/>
              <a:t>участия</a:t>
            </a:r>
            <a:r>
              <a:rPr lang="en-US" dirty="0"/>
              <a:t> </a:t>
            </a:r>
            <a:r>
              <a:rPr lang="en-US" dirty="0" err="1"/>
              <a:t>инвесторов</a:t>
            </a:r>
            <a:r>
              <a:rPr lang="en-US" dirty="0"/>
              <a:t> в </a:t>
            </a:r>
            <a:r>
              <a:rPr lang="en-US" dirty="0" err="1"/>
              <a:t>инвестиционных</a:t>
            </a:r>
            <a:r>
              <a:rPr lang="en-US" dirty="0"/>
              <a:t> </a:t>
            </a:r>
            <a:r>
              <a:rPr lang="en-US" dirty="0" err="1"/>
              <a:t>проектах</a:t>
            </a:r>
            <a:r>
              <a:rPr lang="en-US" dirty="0"/>
              <a:t> </a:t>
            </a:r>
            <a:r>
              <a:rPr lang="en-US" dirty="0" err="1" smtClean="0"/>
              <a:t>различают</a:t>
            </a:r>
            <a:r>
              <a:rPr lang="en-US" dirty="0" smtClean="0"/>
              <a:t>:</a:t>
            </a:r>
            <a:endParaRPr lang="ru-RU" b="1" dirty="0"/>
          </a:p>
          <a:p>
            <a:pPr marL="0" indent="0">
              <a:buNone/>
            </a:pPr>
            <a:r>
              <a:rPr lang="ru-RU" b="1" dirty="0"/>
              <a:t> </a:t>
            </a:r>
            <a:r>
              <a:rPr lang="ru-RU" b="1" dirty="0" smtClean="0"/>
              <a:t>    </a:t>
            </a:r>
            <a:r>
              <a:rPr lang="ru-RU" dirty="0" smtClean="0"/>
              <a:t>1. </a:t>
            </a:r>
            <a:r>
              <a:rPr lang="ru-RU" dirty="0" err="1"/>
              <a:t>П</a:t>
            </a:r>
            <a:r>
              <a:rPr lang="en-US" dirty="0" err="1" smtClean="0"/>
              <a:t>рямые</a:t>
            </a:r>
            <a:r>
              <a:rPr lang="ru-RU" dirty="0" smtClean="0"/>
              <a:t> - </a:t>
            </a:r>
            <a:r>
              <a:rPr lang="en-US" dirty="0" err="1"/>
              <a:t>подразумевают</a:t>
            </a:r>
            <a:r>
              <a:rPr lang="en-US" dirty="0"/>
              <a:t> </a:t>
            </a:r>
            <a:r>
              <a:rPr lang="en-US" dirty="0" err="1"/>
              <a:t>непосредственное</a:t>
            </a:r>
            <a:r>
              <a:rPr lang="en-US" dirty="0"/>
              <a:t> </a:t>
            </a:r>
            <a:r>
              <a:rPr lang="en-US" dirty="0" err="1"/>
              <a:t>участие</a:t>
            </a:r>
            <a:r>
              <a:rPr lang="en-US" dirty="0"/>
              <a:t> </a:t>
            </a:r>
            <a:r>
              <a:rPr lang="en-US" dirty="0" err="1"/>
              <a:t>инвестора</a:t>
            </a:r>
            <a:r>
              <a:rPr lang="en-US" dirty="0"/>
              <a:t> в </a:t>
            </a:r>
            <a:r>
              <a:rPr lang="en-US" dirty="0" err="1"/>
              <a:t>инвестиционном</a:t>
            </a:r>
            <a:r>
              <a:rPr lang="en-US" dirty="0"/>
              <a:t> </a:t>
            </a:r>
            <a:r>
              <a:rPr lang="en-US" dirty="0" err="1"/>
              <a:t>процессе</a:t>
            </a:r>
            <a:r>
              <a:rPr lang="en-US" dirty="0"/>
              <a:t> - </a:t>
            </a:r>
            <a:r>
              <a:rPr lang="en-US" dirty="0" err="1"/>
              <a:t>инвестор</a:t>
            </a:r>
            <a:r>
              <a:rPr lang="en-US" dirty="0"/>
              <a:t> </a:t>
            </a:r>
            <a:r>
              <a:rPr lang="en-US" dirty="0" err="1"/>
              <a:t>сам</a:t>
            </a:r>
            <a:r>
              <a:rPr lang="en-US" dirty="0"/>
              <a:t> </a:t>
            </a:r>
            <a:r>
              <a:rPr lang="en-US" dirty="0" err="1"/>
              <a:t>определяет</a:t>
            </a:r>
            <a:r>
              <a:rPr lang="en-US" dirty="0"/>
              <a:t> </a:t>
            </a:r>
            <a:r>
              <a:rPr lang="en-US" dirty="0" err="1"/>
              <a:t>объект</a:t>
            </a:r>
            <a:r>
              <a:rPr lang="en-US" dirty="0"/>
              <a:t> </a:t>
            </a:r>
            <a:r>
              <a:rPr lang="en-US" dirty="0" err="1"/>
              <a:t>инвестирования</a:t>
            </a:r>
            <a:r>
              <a:rPr lang="en-US" dirty="0"/>
              <a:t>, а </a:t>
            </a:r>
            <a:r>
              <a:rPr lang="en-US" dirty="0" err="1"/>
              <a:t>также</a:t>
            </a:r>
            <a:r>
              <a:rPr lang="en-US" dirty="0"/>
              <a:t> </a:t>
            </a:r>
            <a:r>
              <a:rPr lang="en-US" dirty="0" err="1"/>
              <a:t>организацию</a:t>
            </a:r>
            <a:r>
              <a:rPr lang="en-US" dirty="0"/>
              <a:t> </a:t>
            </a:r>
            <a:r>
              <a:rPr lang="en-US" dirty="0" err="1"/>
              <a:t>финансирования</a:t>
            </a:r>
            <a:r>
              <a:rPr lang="en-US" dirty="0"/>
              <a:t> </a:t>
            </a:r>
            <a:r>
              <a:rPr lang="en-US" dirty="0" err="1"/>
              <a:t>инвестиционного</a:t>
            </a:r>
            <a:r>
              <a:rPr lang="en-US" dirty="0"/>
              <a:t> </a:t>
            </a:r>
            <a:r>
              <a:rPr lang="en-US" dirty="0" err="1"/>
              <a:t>проекта</a:t>
            </a:r>
            <a:r>
              <a:rPr lang="en-US" dirty="0"/>
              <a:t>. </a:t>
            </a:r>
            <a:r>
              <a:rPr lang="en-US" dirty="0" err="1"/>
              <a:t>Источниками</a:t>
            </a:r>
            <a:r>
              <a:rPr lang="en-US" dirty="0"/>
              <a:t> </a:t>
            </a:r>
            <a:r>
              <a:rPr lang="en-US" dirty="0" err="1"/>
              <a:t>финансирования</a:t>
            </a:r>
            <a:r>
              <a:rPr lang="en-US" dirty="0"/>
              <a:t> в </a:t>
            </a:r>
            <a:r>
              <a:rPr lang="en-US" dirty="0" err="1"/>
              <a:t>этом</a:t>
            </a:r>
            <a:r>
              <a:rPr lang="en-US" dirty="0"/>
              <a:t> </a:t>
            </a:r>
            <a:r>
              <a:rPr lang="en-US" dirty="0" err="1"/>
              <a:t>случае</a:t>
            </a:r>
            <a:r>
              <a:rPr lang="en-US" dirty="0"/>
              <a:t> </a:t>
            </a:r>
            <a:r>
              <a:rPr lang="en-US" dirty="0" err="1"/>
              <a:t>могут</a:t>
            </a:r>
            <a:r>
              <a:rPr lang="en-US" dirty="0"/>
              <a:t> </a:t>
            </a:r>
            <a:r>
              <a:rPr lang="en-US" dirty="0" err="1"/>
              <a:t>быть</a:t>
            </a:r>
            <a:r>
              <a:rPr lang="en-US" dirty="0"/>
              <a:t> </a:t>
            </a:r>
            <a:r>
              <a:rPr lang="en-US" dirty="0" err="1"/>
              <a:t>как</a:t>
            </a:r>
            <a:r>
              <a:rPr lang="en-US" dirty="0"/>
              <a:t> </a:t>
            </a:r>
            <a:r>
              <a:rPr lang="en-US" dirty="0" err="1"/>
              <a:t>собственные</a:t>
            </a:r>
            <a:r>
              <a:rPr lang="en-US" dirty="0"/>
              <a:t> </a:t>
            </a:r>
            <a:r>
              <a:rPr lang="en-US" dirty="0" err="1"/>
              <a:t>средства</a:t>
            </a:r>
            <a:r>
              <a:rPr lang="en-US" dirty="0"/>
              <a:t> </a:t>
            </a:r>
            <a:r>
              <a:rPr lang="en-US" dirty="0" err="1"/>
              <a:t>инвестора</a:t>
            </a:r>
            <a:r>
              <a:rPr lang="en-US" dirty="0"/>
              <a:t>, </a:t>
            </a:r>
            <a:r>
              <a:rPr lang="en-US" dirty="0" err="1"/>
              <a:t>так</a:t>
            </a:r>
            <a:r>
              <a:rPr lang="en-US" dirty="0"/>
              <a:t> и </a:t>
            </a:r>
            <a:r>
              <a:rPr lang="en-US" dirty="0" err="1"/>
              <a:t>заемные</a:t>
            </a:r>
            <a:r>
              <a:rPr lang="en-US" dirty="0"/>
              <a:t> </a:t>
            </a:r>
            <a:r>
              <a:rPr lang="en-US" dirty="0" err="1" smtClean="0"/>
              <a:t>средства</a:t>
            </a:r>
            <a:r>
              <a:rPr lang="en-US" dirty="0" smtClean="0"/>
              <a:t>.</a:t>
            </a:r>
            <a:endParaRPr lang="ru-RU" b="1" dirty="0"/>
          </a:p>
          <a:p>
            <a:pPr marL="0" indent="0">
              <a:buNone/>
            </a:pPr>
            <a:r>
              <a:rPr lang="ru-RU" dirty="0"/>
              <a:t> </a:t>
            </a:r>
            <a:r>
              <a:rPr lang="ru-RU" dirty="0" smtClean="0"/>
              <a:t>     2. Н</a:t>
            </a:r>
            <a:r>
              <a:rPr lang="en-US" dirty="0" err="1" smtClean="0"/>
              <a:t>епрямые</a:t>
            </a:r>
            <a:r>
              <a:rPr lang="en-US" dirty="0" smtClean="0"/>
              <a:t> </a:t>
            </a:r>
            <a:r>
              <a:rPr lang="en-US" dirty="0"/>
              <a:t>(</a:t>
            </a:r>
            <a:r>
              <a:rPr lang="en-US" dirty="0" err="1"/>
              <a:t>косвенные</a:t>
            </a:r>
            <a:r>
              <a:rPr lang="en-US" dirty="0"/>
              <a:t>) </a:t>
            </a:r>
            <a:r>
              <a:rPr lang="ru-RU" dirty="0" smtClean="0"/>
              <a:t>- </a:t>
            </a:r>
            <a:r>
              <a:rPr lang="en-US" dirty="0" err="1"/>
              <a:t>вложение</a:t>
            </a:r>
            <a:r>
              <a:rPr lang="en-US" dirty="0"/>
              <a:t> </a:t>
            </a:r>
            <a:r>
              <a:rPr lang="en-US" dirty="0" err="1"/>
              <a:t>средств</a:t>
            </a:r>
            <a:r>
              <a:rPr lang="en-US" dirty="0"/>
              <a:t> </a:t>
            </a:r>
            <a:r>
              <a:rPr lang="en-US" dirty="0" err="1"/>
              <a:t>инвесторами</a:t>
            </a:r>
            <a:r>
              <a:rPr lang="en-US" dirty="0"/>
              <a:t>, </a:t>
            </a:r>
            <a:r>
              <a:rPr lang="en-US" dirty="0" err="1"/>
              <a:t>физическими</a:t>
            </a:r>
            <a:r>
              <a:rPr lang="en-US" dirty="0"/>
              <a:t> </a:t>
            </a:r>
            <a:r>
              <a:rPr lang="en-US" dirty="0" err="1"/>
              <a:t>или</a:t>
            </a:r>
            <a:r>
              <a:rPr lang="en-US" dirty="0"/>
              <a:t> </a:t>
            </a:r>
            <a:r>
              <a:rPr lang="en-US" dirty="0" err="1"/>
              <a:t>юридическими</a:t>
            </a:r>
            <a:r>
              <a:rPr lang="en-US" dirty="0"/>
              <a:t> </a:t>
            </a:r>
            <a:r>
              <a:rPr lang="en-US" dirty="0" err="1"/>
              <a:t>лицами</a:t>
            </a:r>
            <a:r>
              <a:rPr lang="en-US" dirty="0"/>
              <a:t> в </a:t>
            </a:r>
            <a:r>
              <a:rPr lang="en-US" dirty="0" err="1"/>
              <a:t>ценные</a:t>
            </a:r>
            <a:r>
              <a:rPr lang="en-US" dirty="0"/>
              <a:t> </a:t>
            </a:r>
            <a:r>
              <a:rPr lang="en-US" dirty="0" err="1"/>
              <a:t>бумаги</a:t>
            </a:r>
            <a:r>
              <a:rPr lang="en-US" dirty="0"/>
              <a:t>, </a:t>
            </a:r>
            <a:r>
              <a:rPr lang="en-US" dirty="0" err="1"/>
              <a:t>выпускаемые</a:t>
            </a:r>
            <a:r>
              <a:rPr lang="en-US" dirty="0"/>
              <a:t> </a:t>
            </a:r>
            <a:r>
              <a:rPr lang="en-US" dirty="0" err="1"/>
              <a:t>финансовыми</a:t>
            </a:r>
            <a:r>
              <a:rPr lang="en-US" dirty="0"/>
              <a:t> </a:t>
            </a:r>
            <a:r>
              <a:rPr lang="en-US" dirty="0" err="1"/>
              <a:t>посредниками</a:t>
            </a:r>
            <a:r>
              <a:rPr lang="en-US" dirty="0"/>
              <a:t>, </a:t>
            </a:r>
            <a:r>
              <a:rPr lang="en-US" dirty="0" err="1"/>
              <a:t>которые</a:t>
            </a:r>
            <a:r>
              <a:rPr lang="en-US" dirty="0"/>
              <a:t> </a:t>
            </a:r>
            <a:r>
              <a:rPr lang="en-US" dirty="0" err="1"/>
              <a:t>размещают</a:t>
            </a:r>
            <a:r>
              <a:rPr lang="en-US" dirty="0"/>
              <a:t> </a:t>
            </a:r>
            <a:r>
              <a:rPr lang="en-US" dirty="0" err="1"/>
              <a:t>вложенные</a:t>
            </a:r>
            <a:r>
              <a:rPr lang="en-US" dirty="0"/>
              <a:t> </a:t>
            </a:r>
            <a:r>
              <a:rPr lang="en-US" dirty="0" err="1"/>
              <a:t>инвесторами</a:t>
            </a:r>
            <a:r>
              <a:rPr lang="en-US" dirty="0"/>
              <a:t> </a:t>
            </a:r>
            <a:r>
              <a:rPr lang="en-US" dirty="0" err="1"/>
              <a:t>средства</a:t>
            </a:r>
            <a:r>
              <a:rPr lang="en-US" dirty="0"/>
              <a:t> в </a:t>
            </a:r>
            <a:r>
              <a:rPr lang="en-US" dirty="0" err="1"/>
              <a:t>реализацию</a:t>
            </a:r>
            <a:r>
              <a:rPr lang="en-US" dirty="0"/>
              <a:t> </a:t>
            </a:r>
            <a:r>
              <a:rPr lang="en-US" dirty="0" err="1"/>
              <a:t>инвестиционных</a:t>
            </a:r>
            <a:r>
              <a:rPr lang="en-US" dirty="0"/>
              <a:t> </a:t>
            </a:r>
            <a:r>
              <a:rPr lang="en-US" dirty="0" err="1"/>
              <a:t>проектов</a:t>
            </a:r>
            <a:r>
              <a:rPr lang="en-US" dirty="0"/>
              <a:t> </a:t>
            </a:r>
            <a:r>
              <a:rPr lang="en-US" dirty="0" err="1"/>
              <a:t>по</a:t>
            </a:r>
            <a:r>
              <a:rPr lang="en-US" dirty="0"/>
              <a:t> </a:t>
            </a:r>
            <a:r>
              <a:rPr lang="en-US" dirty="0" err="1"/>
              <a:t>своему</a:t>
            </a:r>
            <a:r>
              <a:rPr lang="en-US" dirty="0"/>
              <a:t> </a:t>
            </a:r>
            <a:r>
              <a:rPr lang="en-US" dirty="0" err="1"/>
              <a:t>усмотрению</a:t>
            </a:r>
            <a:r>
              <a:rPr lang="en-US" dirty="0"/>
              <a:t>, </a:t>
            </a:r>
            <a:r>
              <a:rPr lang="en-US" dirty="0" err="1"/>
              <a:t>основываясь</a:t>
            </a:r>
            <a:r>
              <a:rPr lang="en-US" dirty="0"/>
              <a:t> </a:t>
            </a:r>
            <a:r>
              <a:rPr lang="en-US" dirty="0" err="1"/>
              <a:t>на</a:t>
            </a:r>
            <a:r>
              <a:rPr lang="en-US" dirty="0"/>
              <a:t> </a:t>
            </a:r>
            <a:r>
              <a:rPr lang="en-US" dirty="0" err="1"/>
              <a:t>прогнозах</a:t>
            </a:r>
            <a:r>
              <a:rPr lang="en-US" dirty="0"/>
              <a:t> </a:t>
            </a:r>
            <a:r>
              <a:rPr lang="en-US" dirty="0" err="1"/>
              <a:t>рентабельности</a:t>
            </a:r>
            <a:r>
              <a:rPr lang="en-US" dirty="0"/>
              <a:t> </a:t>
            </a:r>
            <a:r>
              <a:rPr lang="en-US" dirty="0" err="1"/>
              <a:t>того</a:t>
            </a:r>
            <a:r>
              <a:rPr lang="en-US" dirty="0"/>
              <a:t> </a:t>
            </a:r>
            <a:r>
              <a:rPr lang="en-US" dirty="0" err="1"/>
              <a:t>или</a:t>
            </a:r>
            <a:r>
              <a:rPr lang="en-US" dirty="0"/>
              <a:t> </a:t>
            </a:r>
            <a:r>
              <a:rPr lang="en-US" dirty="0" err="1"/>
              <a:t>иного</a:t>
            </a:r>
            <a:r>
              <a:rPr lang="en-US" dirty="0"/>
              <a:t> </a:t>
            </a:r>
            <a:r>
              <a:rPr lang="en-US" dirty="0" err="1"/>
              <a:t>инвестиционного</a:t>
            </a:r>
            <a:r>
              <a:rPr lang="en-US" dirty="0"/>
              <a:t> </a:t>
            </a:r>
            <a:r>
              <a:rPr lang="en-US" dirty="0" err="1"/>
              <a:t>проекта</a:t>
            </a:r>
            <a:r>
              <a:rPr lang="en-US" dirty="0"/>
              <a:t>.</a:t>
            </a:r>
            <a:endParaRPr lang="ru-RU" b="1" dirty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34501501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46913" y="755176"/>
            <a:ext cx="9812741" cy="5672920"/>
          </a:xfrm>
        </p:spPr>
        <p:txBody>
          <a:bodyPr/>
          <a:lstStyle/>
          <a:p>
            <a:r>
              <a:rPr lang="ru-RU" i="1" dirty="0">
                <a:solidFill>
                  <a:schemeClr val="accent1">
                    <a:lumMod val="75000"/>
                  </a:schemeClr>
                </a:solidFill>
              </a:rPr>
              <a:t>Основным документом</a:t>
            </a:r>
            <a:r>
              <a:rPr lang="ru-RU" dirty="0"/>
              <a:t>, регламентирующим оценку эффективности использования инвестиций при разработке и реализации инвестиционного проекта, являются «Методические рекомендации по оценке эффективности инвестиционных проектов», утвержденные Министерством экономики РФ, Министерством финансов РФ и Государственным комитетом РФ по строительной, архитектурной и жилищной политике № ВК 477 от  21 июня 1999 г. </a:t>
            </a:r>
          </a:p>
          <a:p>
            <a:r>
              <a:rPr lang="ru-RU" dirty="0" smtClean="0"/>
              <a:t>Оценка </a:t>
            </a:r>
            <a:r>
              <a:rPr lang="ru-RU" dirty="0"/>
              <a:t>коммерческой эффективности проекта  </a:t>
            </a:r>
            <a:r>
              <a:rPr lang="ru-RU" dirty="0" smtClean="0"/>
              <a:t>- это определение </a:t>
            </a:r>
            <a:r>
              <a:rPr lang="ru-RU" dirty="0"/>
              <a:t>соотношения финансовых затрат и результатов, обеспечивающего необходимую норму доходности для участников конкретного проекта.</a:t>
            </a:r>
          </a:p>
          <a:p>
            <a:r>
              <a:rPr lang="ru-RU" dirty="0"/>
              <a:t>Основы методологии оценке экономической эффективности инвестиционного проекта составляют следующие понятия:</a:t>
            </a:r>
          </a:p>
          <a:p>
            <a:pPr marL="0" indent="0">
              <a:buNone/>
            </a:pPr>
            <a:r>
              <a:rPr lang="ru-RU" dirty="0"/>
              <a:t> </a:t>
            </a:r>
            <a:r>
              <a:rPr lang="ru-RU" dirty="0" smtClean="0"/>
              <a:t> </a:t>
            </a: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</a:rPr>
              <a:t>1. Расчетный </a:t>
            </a:r>
            <a:r>
              <a:rPr lang="ru-RU" b="1" dirty="0">
                <a:solidFill>
                  <a:schemeClr val="accent1">
                    <a:lumMod val="75000"/>
                  </a:schemeClr>
                </a:solidFill>
              </a:rPr>
              <a:t>период</a:t>
            </a:r>
            <a:r>
              <a:rPr lang="ru-RU" dirty="0"/>
              <a:t>. Эффективность инвестиционного проекта оценивается в течение расчетного периода, охватывающего временной интервал от начала проекта до его прекращения, который принято также называть горизонтом расчета. Величина горизонта расчета принимается с учетом следующего</a:t>
            </a:r>
            <a:r>
              <a:rPr lang="ru-RU" dirty="0" smtClean="0"/>
              <a:t>:</a:t>
            </a:r>
          </a:p>
          <a:p>
            <a:pPr marL="0" indent="0">
              <a:buNone/>
            </a:pPr>
            <a:r>
              <a:rPr lang="ru-RU" dirty="0"/>
              <a:t> </a:t>
            </a:r>
            <a:r>
              <a:rPr lang="ru-RU" dirty="0" smtClean="0"/>
              <a:t> - </a:t>
            </a:r>
            <a:r>
              <a:rPr lang="en-US" dirty="0" err="1" smtClean="0"/>
              <a:t>продолжительность</a:t>
            </a:r>
            <a:r>
              <a:rPr lang="en-US" dirty="0" smtClean="0"/>
              <a:t> </a:t>
            </a:r>
            <a:r>
              <a:rPr lang="en-US" dirty="0" err="1"/>
              <a:t>создания</a:t>
            </a:r>
            <a:r>
              <a:rPr lang="en-US" dirty="0"/>
              <a:t>, </a:t>
            </a:r>
            <a:r>
              <a:rPr lang="en-US" dirty="0" err="1"/>
              <a:t>эксплуатации</a:t>
            </a:r>
            <a:r>
              <a:rPr lang="en-US" dirty="0"/>
              <a:t> и (</a:t>
            </a:r>
            <a:r>
              <a:rPr lang="en-US" dirty="0" err="1"/>
              <a:t>при</a:t>
            </a:r>
            <a:r>
              <a:rPr lang="en-US" dirty="0"/>
              <a:t> </a:t>
            </a:r>
            <a:r>
              <a:rPr lang="en-US" dirty="0" err="1"/>
              <a:t>необходимости</a:t>
            </a:r>
            <a:r>
              <a:rPr lang="en-US" dirty="0"/>
              <a:t>) </a:t>
            </a:r>
            <a:r>
              <a:rPr lang="en-US" dirty="0" err="1"/>
              <a:t>ликвидации</a:t>
            </a:r>
            <a:r>
              <a:rPr lang="en-US" dirty="0"/>
              <a:t> </a:t>
            </a:r>
            <a:r>
              <a:rPr lang="en-US" dirty="0" err="1"/>
              <a:t>объекта</a:t>
            </a:r>
            <a:r>
              <a:rPr lang="en-US" dirty="0"/>
              <a:t> (</a:t>
            </a:r>
            <a:r>
              <a:rPr lang="en-US" dirty="0" err="1"/>
              <a:t>инвестиционного</a:t>
            </a:r>
            <a:r>
              <a:rPr lang="en-US" dirty="0"/>
              <a:t> </a:t>
            </a:r>
            <a:r>
              <a:rPr lang="en-US" dirty="0" err="1"/>
              <a:t>проекта</a:t>
            </a:r>
            <a:r>
              <a:rPr lang="en-US" dirty="0"/>
              <a:t>);</a:t>
            </a:r>
            <a:endParaRPr lang="ru-RU" dirty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34867691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501254" y="796119"/>
            <a:ext cx="10181230" cy="589128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dirty="0" smtClean="0"/>
              <a:t>  </a:t>
            </a:r>
            <a:r>
              <a:rPr lang="en-US" dirty="0" smtClean="0"/>
              <a:t>- </a:t>
            </a:r>
            <a:r>
              <a:rPr lang="en-US" dirty="0" err="1"/>
              <a:t>нормативный</a:t>
            </a:r>
            <a:r>
              <a:rPr lang="en-US" dirty="0"/>
              <a:t> </a:t>
            </a:r>
            <a:r>
              <a:rPr lang="en-US" dirty="0" err="1"/>
              <a:t>срок</a:t>
            </a:r>
            <a:r>
              <a:rPr lang="en-US" dirty="0"/>
              <a:t> </a:t>
            </a:r>
            <a:r>
              <a:rPr lang="en-US" dirty="0" err="1"/>
              <a:t>службы</a:t>
            </a:r>
            <a:r>
              <a:rPr lang="en-US" dirty="0"/>
              <a:t> </a:t>
            </a:r>
            <a:r>
              <a:rPr lang="en-US" dirty="0" err="1"/>
              <a:t>основного</a:t>
            </a:r>
            <a:r>
              <a:rPr lang="en-US" dirty="0"/>
              <a:t> </a:t>
            </a:r>
            <a:r>
              <a:rPr lang="en-US" dirty="0" err="1"/>
              <a:t>технологического</a:t>
            </a:r>
            <a:r>
              <a:rPr lang="en-US" dirty="0"/>
              <a:t> </a:t>
            </a:r>
            <a:r>
              <a:rPr lang="en-US" dirty="0" err="1"/>
              <a:t>оборудования</a:t>
            </a:r>
            <a:r>
              <a:rPr lang="en-US" dirty="0"/>
              <a:t>;</a:t>
            </a:r>
            <a:endParaRPr lang="ru-RU" dirty="0"/>
          </a:p>
          <a:p>
            <a:pPr marL="0" indent="0">
              <a:buNone/>
            </a:pPr>
            <a:r>
              <a:rPr lang="ru-RU" dirty="0" smtClean="0"/>
              <a:t>  </a:t>
            </a:r>
            <a:r>
              <a:rPr lang="en-US" dirty="0" smtClean="0"/>
              <a:t>- </a:t>
            </a:r>
            <a:r>
              <a:rPr lang="en-US" dirty="0" err="1"/>
              <a:t>достижение</a:t>
            </a:r>
            <a:r>
              <a:rPr lang="en-US" dirty="0"/>
              <a:t> </a:t>
            </a:r>
            <a:r>
              <a:rPr lang="en-US" dirty="0" err="1"/>
              <a:t>заданных</a:t>
            </a:r>
            <a:r>
              <a:rPr lang="en-US" dirty="0"/>
              <a:t> </a:t>
            </a:r>
            <a:r>
              <a:rPr lang="en-US" dirty="0" err="1"/>
              <a:t>характеристик</a:t>
            </a:r>
            <a:r>
              <a:rPr lang="en-US" dirty="0"/>
              <a:t> </a:t>
            </a:r>
            <a:r>
              <a:rPr lang="en-US" dirty="0" err="1"/>
              <a:t>денежного</a:t>
            </a:r>
            <a:r>
              <a:rPr lang="en-US" dirty="0"/>
              <a:t> </a:t>
            </a:r>
            <a:r>
              <a:rPr lang="en-US" dirty="0" err="1"/>
              <a:t>потока</a:t>
            </a:r>
            <a:r>
              <a:rPr lang="en-US" dirty="0"/>
              <a:t>, </a:t>
            </a:r>
            <a:r>
              <a:rPr lang="en-US" dirty="0" err="1"/>
              <a:t>связанного</a:t>
            </a:r>
            <a:r>
              <a:rPr lang="en-US" dirty="0"/>
              <a:t> с </a:t>
            </a:r>
            <a:r>
              <a:rPr lang="en-US" dirty="0" err="1"/>
              <a:t>данным</a:t>
            </a:r>
            <a:r>
              <a:rPr lang="en-US" dirty="0"/>
              <a:t> </a:t>
            </a:r>
            <a:r>
              <a:rPr lang="en-US" dirty="0" err="1"/>
              <a:t>инвестиционным</a:t>
            </a:r>
            <a:r>
              <a:rPr lang="en-US" dirty="0"/>
              <a:t> </a:t>
            </a:r>
            <a:r>
              <a:rPr lang="en-US" dirty="0" err="1"/>
              <a:t>проектом</a:t>
            </a:r>
            <a:r>
              <a:rPr lang="en-US" dirty="0"/>
              <a:t> (</a:t>
            </a:r>
            <a:r>
              <a:rPr lang="en-US" dirty="0" err="1"/>
              <a:t>норма</a:t>
            </a:r>
            <a:r>
              <a:rPr lang="en-US" dirty="0"/>
              <a:t> </a:t>
            </a:r>
            <a:r>
              <a:rPr lang="en-US" dirty="0" err="1"/>
              <a:t>прибыли</a:t>
            </a:r>
            <a:r>
              <a:rPr lang="en-US" dirty="0"/>
              <a:t> и </a:t>
            </a:r>
            <a:r>
              <a:rPr lang="en-US" dirty="0" err="1"/>
              <a:t>т.д</a:t>
            </a:r>
            <a:r>
              <a:rPr lang="en-US" dirty="0"/>
              <a:t>.);</a:t>
            </a:r>
            <a:endParaRPr lang="ru-RU" dirty="0"/>
          </a:p>
          <a:p>
            <a:pPr marL="0" indent="0">
              <a:buNone/>
            </a:pPr>
            <a:r>
              <a:rPr lang="ru-RU" dirty="0" smtClean="0"/>
              <a:t>  </a:t>
            </a:r>
            <a:r>
              <a:rPr lang="en-US" dirty="0" smtClean="0"/>
              <a:t>- </a:t>
            </a:r>
            <a:r>
              <a:rPr lang="en-US" dirty="0" err="1"/>
              <a:t>требования</a:t>
            </a:r>
            <a:r>
              <a:rPr lang="en-US" dirty="0"/>
              <a:t> и </a:t>
            </a:r>
            <a:r>
              <a:rPr lang="en-US" dirty="0" err="1"/>
              <a:t>предпочтения</a:t>
            </a:r>
            <a:r>
              <a:rPr lang="en-US" dirty="0"/>
              <a:t> </a:t>
            </a:r>
            <a:r>
              <a:rPr lang="en-US" dirty="0" err="1"/>
              <a:t>инвестора</a:t>
            </a:r>
            <a:r>
              <a:rPr lang="en-US" dirty="0"/>
              <a:t>.</a:t>
            </a:r>
            <a:endParaRPr lang="ru-RU" dirty="0"/>
          </a:p>
          <a:p>
            <a:pPr marL="0" indent="0">
              <a:buNone/>
            </a:pPr>
            <a:r>
              <a:rPr lang="ru-RU" dirty="0" smtClean="0"/>
              <a:t>    </a:t>
            </a:r>
            <a:r>
              <a:rPr lang="en-US" dirty="0" err="1" smtClean="0"/>
              <a:t>Расчетный</a:t>
            </a:r>
            <a:r>
              <a:rPr lang="en-US" dirty="0" smtClean="0"/>
              <a:t> </a:t>
            </a:r>
            <a:r>
              <a:rPr lang="en-US" dirty="0" err="1"/>
              <a:t>период</a:t>
            </a:r>
            <a:r>
              <a:rPr lang="en-US" dirty="0"/>
              <a:t> </a:t>
            </a:r>
            <a:r>
              <a:rPr lang="en-US" dirty="0" err="1"/>
              <a:t>разбивается</a:t>
            </a:r>
            <a:r>
              <a:rPr lang="en-US" dirty="0"/>
              <a:t> </a:t>
            </a:r>
            <a:r>
              <a:rPr lang="en-US" dirty="0" err="1"/>
              <a:t>на</a:t>
            </a:r>
            <a:r>
              <a:rPr lang="en-US" dirty="0"/>
              <a:t> </a:t>
            </a:r>
            <a:r>
              <a:rPr lang="en-US" dirty="0" err="1"/>
              <a:t>шаги</a:t>
            </a:r>
            <a:r>
              <a:rPr lang="en-US" dirty="0"/>
              <a:t> — </a:t>
            </a:r>
            <a:r>
              <a:rPr lang="en-US" dirty="0" err="1"/>
              <a:t>отрезки</a:t>
            </a:r>
            <a:r>
              <a:rPr lang="en-US" dirty="0"/>
              <a:t>, в </a:t>
            </a:r>
            <a:r>
              <a:rPr lang="en-US" dirty="0" err="1"/>
              <a:t>пределах</a:t>
            </a:r>
            <a:r>
              <a:rPr lang="en-US" dirty="0"/>
              <a:t> </a:t>
            </a:r>
            <a:r>
              <a:rPr lang="en-US" dirty="0" err="1"/>
              <a:t>которых</a:t>
            </a:r>
            <a:r>
              <a:rPr lang="en-US" dirty="0"/>
              <a:t> </a:t>
            </a:r>
            <a:r>
              <a:rPr lang="en-US" dirty="0" err="1"/>
              <a:t>производится</a:t>
            </a:r>
            <a:r>
              <a:rPr lang="en-US" dirty="0"/>
              <a:t> </a:t>
            </a:r>
            <a:r>
              <a:rPr lang="en-US" dirty="0" err="1"/>
              <a:t>агрегирование</a:t>
            </a:r>
            <a:r>
              <a:rPr lang="en-US" dirty="0"/>
              <a:t> </a:t>
            </a:r>
            <a:r>
              <a:rPr lang="en-US" dirty="0" err="1"/>
              <a:t>данных</a:t>
            </a:r>
            <a:r>
              <a:rPr lang="en-US" dirty="0"/>
              <a:t>, </a:t>
            </a:r>
            <a:r>
              <a:rPr lang="en-US" dirty="0" err="1"/>
              <a:t>используемых</a:t>
            </a:r>
            <a:r>
              <a:rPr lang="en-US" dirty="0"/>
              <a:t> </a:t>
            </a:r>
            <a:r>
              <a:rPr lang="en-US" dirty="0" err="1"/>
              <a:t>для</a:t>
            </a:r>
            <a:r>
              <a:rPr lang="en-US" dirty="0"/>
              <a:t> </a:t>
            </a:r>
            <a:r>
              <a:rPr lang="en-US" dirty="0" err="1"/>
              <a:t>оценки</a:t>
            </a:r>
            <a:r>
              <a:rPr lang="en-US" dirty="0"/>
              <a:t> </a:t>
            </a:r>
            <a:r>
              <a:rPr lang="en-US" dirty="0" err="1"/>
              <a:t>финансовых</a:t>
            </a:r>
            <a:r>
              <a:rPr lang="en-US" dirty="0"/>
              <a:t> </a:t>
            </a:r>
            <a:r>
              <a:rPr lang="en-US" dirty="0" err="1"/>
              <a:t>показателей</a:t>
            </a:r>
            <a:r>
              <a:rPr lang="en-US" dirty="0"/>
              <a:t>. </a:t>
            </a:r>
            <a:r>
              <a:rPr lang="en-US" dirty="0" err="1"/>
              <a:t>Шаги</a:t>
            </a:r>
            <a:r>
              <a:rPr lang="en-US" dirty="0"/>
              <a:t> </a:t>
            </a:r>
            <a:r>
              <a:rPr lang="en-US" dirty="0" err="1"/>
              <a:t>расчета</a:t>
            </a:r>
            <a:r>
              <a:rPr lang="en-US" dirty="0"/>
              <a:t> t </a:t>
            </a:r>
            <a:r>
              <a:rPr lang="en-US" dirty="0" err="1"/>
              <a:t>определяются</a:t>
            </a:r>
            <a:r>
              <a:rPr lang="en-US" dirty="0"/>
              <a:t> </a:t>
            </a:r>
            <a:r>
              <a:rPr lang="en-US" dirty="0" err="1"/>
              <a:t>номерами</a:t>
            </a:r>
            <a:r>
              <a:rPr lang="en-US" dirty="0"/>
              <a:t> (0, 1, ...). </a:t>
            </a:r>
            <a:r>
              <a:rPr lang="en-US" dirty="0" err="1"/>
              <a:t>Время</a:t>
            </a:r>
            <a:r>
              <a:rPr lang="en-US" dirty="0"/>
              <a:t> в </a:t>
            </a:r>
            <a:r>
              <a:rPr lang="en-US" dirty="0" err="1"/>
              <a:t>расчетном</a:t>
            </a:r>
            <a:r>
              <a:rPr lang="en-US" dirty="0"/>
              <a:t> </a:t>
            </a:r>
            <a:r>
              <a:rPr lang="en-US" dirty="0" err="1"/>
              <a:t>периоде</a:t>
            </a:r>
            <a:r>
              <a:rPr lang="en-US" dirty="0"/>
              <a:t> </a:t>
            </a:r>
            <a:r>
              <a:rPr lang="en-US" dirty="0" err="1"/>
              <a:t>измеряется</a:t>
            </a:r>
            <a:r>
              <a:rPr lang="en-US" dirty="0"/>
              <a:t> в </a:t>
            </a:r>
            <a:r>
              <a:rPr lang="en-US" dirty="0" err="1"/>
              <a:t>годах</a:t>
            </a:r>
            <a:r>
              <a:rPr lang="en-US" dirty="0"/>
              <a:t> </a:t>
            </a:r>
            <a:r>
              <a:rPr lang="en-US" dirty="0" err="1"/>
              <a:t>или</a:t>
            </a:r>
            <a:r>
              <a:rPr lang="en-US" dirty="0"/>
              <a:t> </a:t>
            </a:r>
            <a:r>
              <a:rPr lang="en-US" dirty="0" err="1"/>
              <a:t>долях</a:t>
            </a:r>
            <a:r>
              <a:rPr lang="en-US" dirty="0"/>
              <a:t> </a:t>
            </a:r>
            <a:r>
              <a:rPr lang="en-US" dirty="0" err="1"/>
              <a:t>года</a:t>
            </a:r>
            <a:r>
              <a:rPr lang="en-US" dirty="0"/>
              <a:t> (</a:t>
            </a:r>
            <a:r>
              <a:rPr lang="en-US" dirty="0" err="1"/>
              <a:t>один</a:t>
            </a:r>
            <a:r>
              <a:rPr lang="en-US" dirty="0"/>
              <a:t> </a:t>
            </a:r>
            <a:r>
              <a:rPr lang="en-US" dirty="0" err="1"/>
              <a:t>месяц</a:t>
            </a:r>
            <a:r>
              <a:rPr lang="en-US" dirty="0"/>
              <a:t>, </a:t>
            </a:r>
            <a:r>
              <a:rPr lang="en-US" dirty="0" err="1"/>
              <a:t>квартал</a:t>
            </a:r>
            <a:r>
              <a:rPr lang="en-US" dirty="0"/>
              <a:t>) и </a:t>
            </a:r>
            <a:r>
              <a:rPr lang="en-US" dirty="0" err="1"/>
              <a:t>отсчитывается</a:t>
            </a:r>
            <a:r>
              <a:rPr lang="en-US" dirty="0"/>
              <a:t> </a:t>
            </a:r>
            <a:r>
              <a:rPr lang="en-US" dirty="0" err="1"/>
              <a:t>от</a:t>
            </a:r>
            <a:r>
              <a:rPr lang="en-US" dirty="0"/>
              <a:t> </a:t>
            </a:r>
            <a:r>
              <a:rPr lang="en-US" dirty="0" err="1"/>
              <a:t>фиксированного</a:t>
            </a:r>
            <a:r>
              <a:rPr lang="en-US" dirty="0"/>
              <a:t> </a:t>
            </a:r>
            <a:r>
              <a:rPr lang="en-US" dirty="0" err="1"/>
              <a:t>момента</a:t>
            </a:r>
            <a:r>
              <a:rPr lang="en-US" dirty="0"/>
              <a:t> to = 0, </a:t>
            </a:r>
            <a:r>
              <a:rPr lang="en-US" dirty="0" err="1"/>
              <a:t>принимаемого</a:t>
            </a:r>
            <a:r>
              <a:rPr lang="en-US" dirty="0"/>
              <a:t> </a:t>
            </a:r>
            <a:r>
              <a:rPr lang="en-US" dirty="0" err="1"/>
              <a:t>за</a:t>
            </a:r>
            <a:r>
              <a:rPr lang="en-US" dirty="0"/>
              <a:t> </a:t>
            </a:r>
            <a:r>
              <a:rPr lang="en-US" dirty="0" err="1"/>
              <a:t>базовый</a:t>
            </a:r>
            <a:r>
              <a:rPr lang="en-US" dirty="0"/>
              <a:t>. </a:t>
            </a:r>
            <a:r>
              <a:rPr lang="en-US" dirty="0" err="1"/>
              <a:t>Продолжительность</a:t>
            </a:r>
            <a:r>
              <a:rPr lang="en-US" dirty="0"/>
              <a:t> </a:t>
            </a:r>
            <a:r>
              <a:rPr lang="en-US" dirty="0" err="1"/>
              <a:t>различных</a:t>
            </a:r>
            <a:r>
              <a:rPr lang="en-US" dirty="0"/>
              <a:t> </a:t>
            </a:r>
            <a:r>
              <a:rPr lang="en-US" dirty="0" err="1"/>
              <a:t>шагов</a:t>
            </a:r>
            <a:r>
              <a:rPr lang="en-US" dirty="0"/>
              <a:t> </a:t>
            </a:r>
            <a:r>
              <a:rPr lang="en-US" dirty="0" err="1"/>
              <a:t>может</a:t>
            </a:r>
            <a:r>
              <a:rPr lang="en-US" dirty="0"/>
              <a:t> </a:t>
            </a:r>
            <a:r>
              <a:rPr lang="en-US" dirty="0" err="1"/>
              <a:t>быть</a:t>
            </a:r>
            <a:r>
              <a:rPr lang="en-US" dirty="0"/>
              <a:t> </a:t>
            </a:r>
            <a:r>
              <a:rPr lang="en-US" dirty="0" err="1"/>
              <a:t>разной</a:t>
            </a:r>
            <a:r>
              <a:rPr lang="en-US" dirty="0" smtClean="0"/>
              <a:t>.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      </a:t>
            </a: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</a:rPr>
              <a:t>2.</a:t>
            </a: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accent1">
                    <a:lumMod val="75000"/>
                  </a:schemeClr>
                </a:solidFill>
              </a:rPr>
              <a:t>Денежный</a:t>
            </a: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</a:rPr>
              <a:t>поток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</a:rPr>
              <a:t>инвестиционного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accent1">
                    <a:lumMod val="75000"/>
                  </a:schemeClr>
                </a:solidFill>
              </a:rPr>
              <a:t>проекта</a:t>
            </a:r>
            <a:r>
              <a:rPr lang="ru-RU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dirty="0" smtClean="0"/>
              <a:t>- </a:t>
            </a:r>
            <a:r>
              <a:rPr lang="en-US" dirty="0" err="1"/>
              <a:t>это</a:t>
            </a:r>
            <a:r>
              <a:rPr lang="en-US" dirty="0"/>
              <a:t> </a:t>
            </a:r>
            <a:r>
              <a:rPr lang="en-US" dirty="0" err="1"/>
              <a:t>зависимость</a:t>
            </a:r>
            <a:r>
              <a:rPr lang="en-US" dirty="0"/>
              <a:t> </a:t>
            </a:r>
            <a:r>
              <a:rPr lang="en-US" dirty="0" err="1"/>
              <a:t>от</a:t>
            </a:r>
            <a:r>
              <a:rPr lang="en-US" dirty="0"/>
              <a:t> </a:t>
            </a:r>
            <a:r>
              <a:rPr lang="en-US" dirty="0" err="1"/>
              <a:t>времени</a:t>
            </a:r>
            <a:r>
              <a:rPr lang="en-US" dirty="0"/>
              <a:t> </a:t>
            </a:r>
            <a:r>
              <a:rPr lang="en-US" dirty="0" err="1"/>
              <a:t>денежных</a:t>
            </a:r>
            <a:r>
              <a:rPr lang="en-US" dirty="0"/>
              <a:t> </a:t>
            </a:r>
            <a:r>
              <a:rPr lang="en-US" dirty="0" err="1"/>
              <a:t>поступлений</a:t>
            </a:r>
            <a:r>
              <a:rPr lang="en-US" dirty="0"/>
              <a:t> и </a:t>
            </a:r>
            <a:r>
              <a:rPr lang="en-US" dirty="0" err="1"/>
              <a:t>платежей</a:t>
            </a:r>
            <a:r>
              <a:rPr lang="en-US" dirty="0"/>
              <a:t> </a:t>
            </a:r>
            <a:r>
              <a:rPr lang="en-US" dirty="0" err="1"/>
              <a:t>при</a:t>
            </a:r>
            <a:r>
              <a:rPr lang="en-US" dirty="0"/>
              <a:t> </a:t>
            </a:r>
            <a:r>
              <a:rPr lang="en-US" dirty="0" err="1"/>
              <a:t>реализации</a:t>
            </a:r>
            <a:r>
              <a:rPr lang="en-US" dirty="0"/>
              <a:t> </a:t>
            </a:r>
            <a:r>
              <a:rPr lang="en-US" dirty="0" err="1"/>
              <a:t>порождающего</a:t>
            </a:r>
            <a:r>
              <a:rPr lang="en-US" dirty="0"/>
              <a:t> </a:t>
            </a:r>
            <a:r>
              <a:rPr lang="en-US" dirty="0" err="1"/>
              <a:t>его</a:t>
            </a:r>
            <a:r>
              <a:rPr lang="en-US" dirty="0"/>
              <a:t> </a:t>
            </a:r>
            <a:r>
              <a:rPr lang="en-US" dirty="0" err="1"/>
              <a:t>проекта</a:t>
            </a:r>
            <a:r>
              <a:rPr lang="en-US" dirty="0"/>
              <a:t>, </a:t>
            </a:r>
            <a:r>
              <a:rPr lang="en-US" dirty="0" err="1"/>
              <a:t>определяемая</a:t>
            </a:r>
            <a:r>
              <a:rPr lang="en-US" dirty="0"/>
              <a:t> </a:t>
            </a:r>
            <a:r>
              <a:rPr lang="en-US" dirty="0" err="1"/>
              <a:t>для</a:t>
            </a:r>
            <a:r>
              <a:rPr lang="en-US" dirty="0"/>
              <a:t> </a:t>
            </a:r>
            <a:r>
              <a:rPr lang="en-US" dirty="0" err="1"/>
              <a:t>всего</a:t>
            </a:r>
            <a:r>
              <a:rPr lang="en-US" dirty="0"/>
              <a:t> </a:t>
            </a:r>
            <a:r>
              <a:rPr lang="en-US" dirty="0" err="1"/>
              <a:t>расчетного</a:t>
            </a:r>
            <a:r>
              <a:rPr lang="en-US" dirty="0"/>
              <a:t> </a:t>
            </a:r>
            <a:r>
              <a:rPr lang="en-US" dirty="0" err="1" smtClean="0"/>
              <a:t>периода</a:t>
            </a:r>
            <a:r>
              <a:rPr lang="en-US" dirty="0" smtClean="0"/>
              <a:t>.</a:t>
            </a:r>
            <a:r>
              <a:rPr lang="ru-RU" dirty="0"/>
              <a:t> </a:t>
            </a:r>
            <a:r>
              <a:rPr lang="en-US" dirty="0" err="1" smtClean="0"/>
              <a:t>На</a:t>
            </a:r>
            <a:r>
              <a:rPr lang="en-US" dirty="0" smtClean="0"/>
              <a:t> </a:t>
            </a:r>
            <a:r>
              <a:rPr lang="en-US" dirty="0" err="1"/>
              <a:t>каждом</a:t>
            </a:r>
            <a:r>
              <a:rPr lang="en-US" dirty="0"/>
              <a:t> </a:t>
            </a:r>
            <a:r>
              <a:rPr lang="en-US" dirty="0" err="1"/>
              <a:t>шаге</a:t>
            </a:r>
            <a:r>
              <a:rPr lang="en-US" dirty="0"/>
              <a:t> </a:t>
            </a:r>
            <a:r>
              <a:rPr lang="en-US" dirty="0" err="1"/>
              <a:t>значение</a:t>
            </a:r>
            <a:r>
              <a:rPr lang="en-US" dirty="0"/>
              <a:t> </a:t>
            </a:r>
            <a:r>
              <a:rPr lang="en-US" dirty="0" err="1"/>
              <a:t>денежного</a:t>
            </a:r>
            <a:r>
              <a:rPr lang="en-US" dirty="0"/>
              <a:t> </a:t>
            </a:r>
            <a:r>
              <a:rPr lang="en-US" dirty="0" err="1"/>
              <a:t>потока</a:t>
            </a:r>
            <a:r>
              <a:rPr lang="en-US" dirty="0"/>
              <a:t> </a:t>
            </a:r>
            <a:r>
              <a:rPr lang="en-US" dirty="0" err="1"/>
              <a:t>характеризуется</a:t>
            </a:r>
            <a:r>
              <a:rPr lang="en-US" dirty="0"/>
              <a:t>:</a:t>
            </a:r>
            <a:endParaRPr lang="ru-RU" dirty="0"/>
          </a:p>
          <a:p>
            <a:pPr marL="0" indent="0">
              <a:buNone/>
            </a:pPr>
            <a:r>
              <a:rPr lang="ru-RU" dirty="0"/>
              <a:t> </a:t>
            </a:r>
            <a:r>
              <a:rPr lang="ru-RU" dirty="0" smtClean="0"/>
              <a:t> - </a:t>
            </a:r>
            <a:r>
              <a:rPr lang="en-US" dirty="0" err="1" smtClean="0"/>
              <a:t>притоком</a:t>
            </a:r>
            <a:r>
              <a:rPr lang="en-US" dirty="0"/>
              <a:t>, </a:t>
            </a:r>
            <a:r>
              <a:rPr lang="en-US" dirty="0" err="1"/>
              <a:t>равным</a:t>
            </a:r>
            <a:r>
              <a:rPr lang="en-US" dirty="0"/>
              <a:t> </a:t>
            </a:r>
            <a:r>
              <a:rPr lang="en-US" dirty="0" err="1"/>
              <a:t>размеру</a:t>
            </a:r>
            <a:r>
              <a:rPr lang="en-US" dirty="0"/>
              <a:t> </a:t>
            </a:r>
            <a:r>
              <a:rPr lang="en-US" dirty="0" err="1"/>
              <a:t>денежных</a:t>
            </a:r>
            <a:r>
              <a:rPr lang="en-US" dirty="0"/>
              <a:t> </a:t>
            </a:r>
            <a:r>
              <a:rPr lang="en-US" dirty="0" err="1"/>
              <a:t>поступлений</a:t>
            </a:r>
            <a:r>
              <a:rPr lang="en-US" dirty="0"/>
              <a:t> (</a:t>
            </a:r>
            <a:r>
              <a:rPr lang="en-US" dirty="0" err="1"/>
              <a:t>или</a:t>
            </a:r>
            <a:r>
              <a:rPr lang="en-US" dirty="0"/>
              <a:t> </a:t>
            </a:r>
            <a:r>
              <a:rPr lang="en-US" dirty="0" err="1"/>
              <a:t>результатов</a:t>
            </a:r>
            <a:r>
              <a:rPr lang="en-US" dirty="0"/>
              <a:t> в </a:t>
            </a:r>
            <a:r>
              <a:rPr lang="en-US" dirty="0" err="1"/>
              <a:t>стоимостном</a:t>
            </a:r>
            <a:r>
              <a:rPr lang="en-US" dirty="0"/>
              <a:t> </a:t>
            </a:r>
            <a:r>
              <a:rPr lang="en-US" dirty="0" err="1"/>
              <a:t>выражении</a:t>
            </a:r>
            <a:r>
              <a:rPr lang="en-US" dirty="0"/>
              <a:t>) </a:t>
            </a:r>
            <a:r>
              <a:rPr lang="en-US" dirty="0" err="1"/>
              <a:t>на</a:t>
            </a:r>
            <a:r>
              <a:rPr lang="en-US" dirty="0"/>
              <a:t> </a:t>
            </a:r>
            <a:r>
              <a:rPr lang="en-US" dirty="0" err="1"/>
              <a:t>этом</a:t>
            </a:r>
            <a:r>
              <a:rPr lang="en-US" dirty="0"/>
              <a:t> </a:t>
            </a:r>
            <a:r>
              <a:rPr lang="en-US" dirty="0" err="1"/>
              <a:t>шаге</a:t>
            </a:r>
            <a:r>
              <a:rPr lang="en-US" dirty="0"/>
              <a:t>;</a:t>
            </a:r>
            <a:endParaRPr lang="ru-RU" dirty="0"/>
          </a:p>
          <a:p>
            <a:pPr marL="0" indent="0">
              <a:buNone/>
            </a:pPr>
            <a:r>
              <a:rPr lang="ru-RU" dirty="0"/>
              <a:t> </a:t>
            </a:r>
            <a:r>
              <a:rPr lang="ru-RU" dirty="0" smtClean="0"/>
              <a:t> - </a:t>
            </a:r>
            <a:r>
              <a:rPr lang="en-US" dirty="0" err="1" smtClean="0"/>
              <a:t>оттоком</a:t>
            </a:r>
            <a:r>
              <a:rPr lang="en-US" dirty="0"/>
              <a:t>, </a:t>
            </a:r>
            <a:r>
              <a:rPr lang="en-US" dirty="0" err="1"/>
              <a:t>равным</a:t>
            </a:r>
            <a:r>
              <a:rPr lang="en-US" dirty="0"/>
              <a:t> </a:t>
            </a:r>
            <a:r>
              <a:rPr lang="en-US" dirty="0" err="1"/>
              <a:t>платежам</a:t>
            </a:r>
            <a:r>
              <a:rPr lang="en-US" dirty="0"/>
              <a:t> </a:t>
            </a:r>
            <a:r>
              <a:rPr lang="en-US" dirty="0" err="1"/>
              <a:t>на</a:t>
            </a:r>
            <a:r>
              <a:rPr lang="en-US" dirty="0"/>
              <a:t> </a:t>
            </a:r>
            <a:r>
              <a:rPr lang="en-US" dirty="0" err="1"/>
              <a:t>этом</a:t>
            </a:r>
            <a:r>
              <a:rPr lang="en-US" dirty="0"/>
              <a:t> </a:t>
            </a:r>
            <a:r>
              <a:rPr lang="en-US" dirty="0" err="1"/>
              <a:t>шаге</a:t>
            </a:r>
            <a:r>
              <a:rPr lang="en-US" dirty="0"/>
              <a:t> (</a:t>
            </a:r>
            <a:r>
              <a:rPr lang="en-US" dirty="0" err="1"/>
              <a:t>затратам</a:t>
            </a:r>
            <a:r>
              <a:rPr lang="en-US" dirty="0"/>
              <a:t>);</a:t>
            </a:r>
            <a:endParaRPr lang="ru-RU" dirty="0"/>
          </a:p>
          <a:p>
            <a:pPr marL="0" indent="0">
              <a:buNone/>
            </a:pPr>
            <a:r>
              <a:rPr lang="ru-RU" dirty="0"/>
              <a:t> </a:t>
            </a:r>
            <a:r>
              <a:rPr lang="ru-RU" dirty="0" smtClean="0"/>
              <a:t> - </a:t>
            </a:r>
            <a:r>
              <a:rPr lang="en-US" dirty="0" err="1" smtClean="0"/>
              <a:t>сальдо</a:t>
            </a:r>
            <a:r>
              <a:rPr lang="en-US" dirty="0" smtClean="0"/>
              <a:t> </a:t>
            </a:r>
            <a:r>
              <a:rPr lang="en-US" dirty="0"/>
              <a:t>(</a:t>
            </a:r>
            <a:r>
              <a:rPr lang="en-US" dirty="0" err="1"/>
              <a:t>активным</a:t>
            </a:r>
            <a:r>
              <a:rPr lang="en-US" dirty="0"/>
              <a:t> </a:t>
            </a:r>
            <a:r>
              <a:rPr lang="en-US" dirty="0" err="1"/>
              <a:t>балансом</a:t>
            </a:r>
            <a:r>
              <a:rPr lang="en-US" dirty="0"/>
              <a:t>, </a:t>
            </a:r>
            <a:r>
              <a:rPr lang="en-US" dirty="0" err="1"/>
              <a:t>эффектом</a:t>
            </a:r>
            <a:r>
              <a:rPr lang="en-US" dirty="0"/>
              <a:t>), </a:t>
            </a:r>
            <a:r>
              <a:rPr lang="en-US" dirty="0" err="1"/>
              <a:t>равным</a:t>
            </a:r>
            <a:r>
              <a:rPr lang="en-US" dirty="0"/>
              <a:t> </a:t>
            </a:r>
            <a:r>
              <a:rPr lang="en-US" dirty="0" err="1"/>
              <a:t>разности</a:t>
            </a:r>
            <a:r>
              <a:rPr lang="en-US" dirty="0"/>
              <a:t> </a:t>
            </a:r>
            <a:r>
              <a:rPr lang="en-US" dirty="0" err="1"/>
              <a:t>между</a:t>
            </a:r>
            <a:r>
              <a:rPr lang="en-US" dirty="0"/>
              <a:t> </a:t>
            </a:r>
            <a:r>
              <a:rPr lang="en-US" dirty="0" err="1"/>
              <a:t>притоком</a:t>
            </a:r>
            <a:r>
              <a:rPr lang="en-US" dirty="0"/>
              <a:t> и </a:t>
            </a:r>
            <a:r>
              <a:rPr lang="en-US" dirty="0" err="1"/>
              <a:t>оттоком</a:t>
            </a:r>
            <a:r>
              <a:rPr lang="en-US" dirty="0"/>
              <a:t>.</a:t>
            </a:r>
            <a:endParaRPr lang="ru-RU" dirty="0"/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12639735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624084" y="714232"/>
            <a:ext cx="10017456" cy="5823045"/>
          </a:xfrm>
        </p:spPr>
        <p:txBody>
          <a:bodyPr/>
          <a:lstStyle/>
          <a:p>
            <a:r>
              <a:rPr lang="en-US" dirty="0" err="1"/>
              <a:t>Значение</a:t>
            </a:r>
            <a:r>
              <a:rPr lang="en-US" dirty="0"/>
              <a:t> </a:t>
            </a:r>
            <a:r>
              <a:rPr lang="en-US" dirty="0" err="1"/>
              <a:t>денежного</a:t>
            </a:r>
            <a:r>
              <a:rPr lang="en-US" dirty="0"/>
              <a:t> </a:t>
            </a:r>
            <a:r>
              <a:rPr lang="en-US" dirty="0" err="1"/>
              <a:t>потока</a:t>
            </a:r>
            <a:r>
              <a:rPr lang="en-US" dirty="0"/>
              <a:t> </a:t>
            </a:r>
            <a:r>
              <a:rPr lang="en-US" dirty="0" err="1"/>
              <a:t>обозначается</a:t>
            </a:r>
            <a:r>
              <a:rPr lang="en-US" dirty="0"/>
              <a:t> </a:t>
            </a:r>
            <a:r>
              <a:rPr lang="en-US" dirty="0" err="1"/>
              <a:t>через</a:t>
            </a:r>
            <a:r>
              <a:rPr lang="en-US" dirty="0"/>
              <a:t> Ф(t), </a:t>
            </a:r>
            <a:r>
              <a:rPr lang="en-US" dirty="0" err="1"/>
              <a:t>если</a:t>
            </a:r>
            <a:r>
              <a:rPr lang="en-US" dirty="0"/>
              <a:t> </a:t>
            </a:r>
            <a:r>
              <a:rPr lang="en-US" dirty="0" err="1"/>
              <a:t>оно</a:t>
            </a:r>
            <a:r>
              <a:rPr lang="en-US" dirty="0"/>
              <a:t> </a:t>
            </a:r>
            <a:r>
              <a:rPr lang="en-US" dirty="0" err="1"/>
              <a:t>относится</a:t>
            </a:r>
            <a:r>
              <a:rPr lang="en-US" dirty="0"/>
              <a:t> к </a:t>
            </a:r>
            <a:r>
              <a:rPr lang="en-US" dirty="0" err="1"/>
              <a:t>моменту</a:t>
            </a:r>
            <a:r>
              <a:rPr lang="en-US" dirty="0"/>
              <a:t> </a:t>
            </a:r>
            <a:r>
              <a:rPr lang="en-US" dirty="0" err="1"/>
              <a:t>времени</a:t>
            </a:r>
            <a:r>
              <a:rPr lang="en-US" dirty="0"/>
              <a:t> t, </a:t>
            </a:r>
            <a:r>
              <a:rPr lang="en-US" dirty="0" err="1"/>
              <a:t>или</a:t>
            </a:r>
            <a:r>
              <a:rPr lang="en-US" dirty="0"/>
              <a:t> </a:t>
            </a:r>
            <a:r>
              <a:rPr lang="en-US" dirty="0" err="1"/>
              <a:t>через</a:t>
            </a:r>
            <a:r>
              <a:rPr lang="en-US" dirty="0"/>
              <a:t> Ф(m), </a:t>
            </a:r>
            <a:r>
              <a:rPr lang="en-US" dirty="0" err="1"/>
              <a:t>если</a:t>
            </a:r>
            <a:r>
              <a:rPr lang="en-US" dirty="0"/>
              <a:t> </a:t>
            </a:r>
            <a:r>
              <a:rPr lang="en-US" dirty="0" err="1"/>
              <a:t>оно</a:t>
            </a:r>
            <a:r>
              <a:rPr lang="en-US" dirty="0"/>
              <a:t> </a:t>
            </a:r>
            <a:r>
              <a:rPr lang="en-US" dirty="0" err="1"/>
              <a:t>относится</a:t>
            </a:r>
            <a:r>
              <a:rPr lang="en-US" dirty="0"/>
              <a:t> к m-</a:t>
            </a:r>
            <a:r>
              <a:rPr lang="en-US" dirty="0" err="1"/>
              <a:t>му</a:t>
            </a:r>
            <a:r>
              <a:rPr lang="en-US" dirty="0"/>
              <a:t> </a:t>
            </a:r>
            <a:r>
              <a:rPr lang="en-US" dirty="0" err="1"/>
              <a:t>шагу</a:t>
            </a:r>
            <a:r>
              <a:rPr lang="en-US" dirty="0"/>
              <a:t>. В </a:t>
            </a:r>
            <a:r>
              <a:rPr lang="en-US" dirty="0" err="1"/>
              <a:t>тех</a:t>
            </a:r>
            <a:r>
              <a:rPr lang="en-US" dirty="0"/>
              <a:t> </a:t>
            </a:r>
            <a:r>
              <a:rPr lang="en-US" dirty="0" err="1"/>
              <a:t>случаях</a:t>
            </a:r>
            <a:r>
              <a:rPr lang="en-US" dirty="0"/>
              <a:t>, </a:t>
            </a:r>
            <a:r>
              <a:rPr lang="en-US" dirty="0" err="1"/>
              <a:t>когда</a:t>
            </a:r>
            <a:r>
              <a:rPr lang="en-US" dirty="0"/>
              <a:t> </a:t>
            </a:r>
            <a:r>
              <a:rPr lang="en-US" dirty="0" err="1"/>
              <a:t>речь</a:t>
            </a:r>
            <a:r>
              <a:rPr lang="en-US" dirty="0"/>
              <a:t> </a:t>
            </a:r>
            <a:r>
              <a:rPr lang="en-US" dirty="0" err="1"/>
              <a:t>идет</a:t>
            </a:r>
            <a:r>
              <a:rPr lang="en-US" dirty="0"/>
              <a:t> о </a:t>
            </a:r>
            <a:r>
              <a:rPr lang="en-US" dirty="0" err="1"/>
              <a:t>нескольких</a:t>
            </a:r>
            <a:r>
              <a:rPr lang="en-US" dirty="0"/>
              <a:t> </a:t>
            </a:r>
            <a:r>
              <a:rPr lang="en-US" dirty="0" err="1"/>
              <a:t>потоках</a:t>
            </a:r>
            <a:r>
              <a:rPr lang="en-US" dirty="0"/>
              <a:t> </a:t>
            </a:r>
            <a:r>
              <a:rPr lang="en-US" dirty="0" err="1"/>
              <a:t>или</a:t>
            </a:r>
            <a:r>
              <a:rPr lang="en-US" dirty="0"/>
              <a:t> о </a:t>
            </a:r>
            <a:r>
              <a:rPr lang="en-US" dirty="0" err="1"/>
              <a:t>какой-то</a:t>
            </a:r>
            <a:r>
              <a:rPr lang="en-US" dirty="0"/>
              <a:t> </a:t>
            </a:r>
            <a:r>
              <a:rPr lang="en-US" dirty="0" err="1"/>
              <a:t>составляющей</a:t>
            </a:r>
            <a:r>
              <a:rPr lang="en-US" dirty="0"/>
              <a:t> </a:t>
            </a:r>
            <a:r>
              <a:rPr lang="en-US" dirty="0" err="1"/>
              <a:t>денежного</a:t>
            </a:r>
            <a:r>
              <a:rPr lang="en-US" dirty="0"/>
              <a:t> </a:t>
            </a:r>
            <a:r>
              <a:rPr lang="en-US" dirty="0" err="1"/>
              <a:t>потока</a:t>
            </a:r>
            <a:r>
              <a:rPr lang="en-US" dirty="0"/>
              <a:t>, </a:t>
            </a:r>
            <a:r>
              <a:rPr lang="en-US" dirty="0" err="1"/>
              <a:t>указанные</a:t>
            </a:r>
            <a:r>
              <a:rPr lang="en-US" dirty="0"/>
              <a:t> </a:t>
            </a:r>
            <a:r>
              <a:rPr lang="en-US" dirty="0" err="1"/>
              <a:t>обозначения</a:t>
            </a:r>
            <a:r>
              <a:rPr lang="en-US" dirty="0"/>
              <a:t> </a:t>
            </a:r>
            <a:r>
              <a:rPr lang="en-US" dirty="0" err="1"/>
              <a:t>дополняются</a:t>
            </a:r>
            <a:r>
              <a:rPr lang="en-US" dirty="0"/>
              <a:t> </a:t>
            </a:r>
            <a:r>
              <a:rPr lang="en-US" dirty="0" err="1"/>
              <a:t>необходимыми</a:t>
            </a:r>
            <a:r>
              <a:rPr lang="en-US" dirty="0"/>
              <a:t> </a:t>
            </a:r>
            <a:r>
              <a:rPr lang="en-US" dirty="0" err="1"/>
              <a:t>индексами</a:t>
            </a:r>
            <a:r>
              <a:rPr lang="en-US" dirty="0"/>
              <a:t>.</a:t>
            </a:r>
            <a:endParaRPr lang="ru-RU" dirty="0"/>
          </a:p>
          <a:p>
            <a:r>
              <a:rPr lang="en-US" dirty="0" err="1"/>
              <a:t>Денежный</a:t>
            </a:r>
            <a:r>
              <a:rPr lang="en-US" dirty="0"/>
              <a:t> </a:t>
            </a:r>
            <a:r>
              <a:rPr lang="en-US" dirty="0" err="1"/>
              <a:t>ноток</a:t>
            </a:r>
            <a:r>
              <a:rPr lang="en-US" dirty="0"/>
              <a:t> Ф(t), </a:t>
            </a:r>
            <a:r>
              <a:rPr lang="en-US" dirty="0" err="1"/>
              <a:t>обычно</a:t>
            </a:r>
            <a:r>
              <a:rPr lang="en-US" dirty="0"/>
              <a:t> </a:t>
            </a:r>
            <a:r>
              <a:rPr lang="en-US" dirty="0" err="1"/>
              <a:t>состоит</a:t>
            </a:r>
            <a:r>
              <a:rPr lang="en-US" dirty="0"/>
              <a:t> </a:t>
            </a:r>
            <a:r>
              <a:rPr lang="en-US" dirty="0" err="1"/>
              <a:t>из</a:t>
            </a:r>
            <a:r>
              <a:rPr lang="en-US" dirty="0"/>
              <a:t> </a:t>
            </a:r>
            <a:r>
              <a:rPr lang="en-US" dirty="0" err="1"/>
              <a:t>частичных</a:t>
            </a:r>
            <a:r>
              <a:rPr lang="en-US" dirty="0"/>
              <a:t> </a:t>
            </a:r>
            <a:r>
              <a:rPr lang="en-US" dirty="0" err="1"/>
              <a:t>потоков</a:t>
            </a:r>
            <a:r>
              <a:rPr lang="en-US" dirty="0"/>
              <a:t> </a:t>
            </a:r>
            <a:r>
              <a:rPr lang="en-US" dirty="0" err="1"/>
              <a:t>от</a:t>
            </a:r>
            <a:r>
              <a:rPr lang="en-US" dirty="0"/>
              <a:t> </a:t>
            </a:r>
            <a:r>
              <a:rPr lang="en-US" dirty="0" err="1"/>
              <a:t>отдельных</a:t>
            </a:r>
            <a:r>
              <a:rPr lang="en-US" dirty="0"/>
              <a:t> </a:t>
            </a:r>
            <a:r>
              <a:rPr lang="en-US" dirty="0" err="1"/>
              <a:t>видов</a:t>
            </a:r>
            <a:r>
              <a:rPr lang="en-US" dirty="0"/>
              <a:t> </a:t>
            </a:r>
            <a:r>
              <a:rPr lang="en-US" dirty="0" err="1"/>
              <a:t>деятельности</a:t>
            </a:r>
            <a:r>
              <a:rPr lang="en-US" dirty="0"/>
              <a:t>:</a:t>
            </a:r>
            <a:endParaRPr lang="ru-RU" dirty="0"/>
          </a:p>
          <a:p>
            <a:pPr marL="0" indent="0">
              <a:buNone/>
            </a:pPr>
            <a:r>
              <a:rPr lang="ru-RU" dirty="0" smtClean="0"/>
              <a:t>  </a:t>
            </a:r>
            <a:r>
              <a:rPr lang="en-US" dirty="0" smtClean="0"/>
              <a:t>- </a:t>
            </a:r>
            <a:r>
              <a:rPr lang="en-US" dirty="0" err="1"/>
              <a:t>денежного</a:t>
            </a:r>
            <a:r>
              <a:rPr lang="en-US" dirty="0"/>
              <a:t> </a:t>
            </a:r>
            <a:r>
              <a:rPr lang="en-US" dirty="0" err="1"/>
              <a:t>потока</a:t>
            </a:r>
            <a:r>
              <a:rPr lang="en-US" dirty="0"/>
              <a:t> </a:t>
            </a:r>
            <a:r>
              <a:rPr lang="en-US" dirty="0" err="1"/>
              <a:t>от</a:t>
            </a:r>
            <a:r>
              <a:rPr lang="en-US" dirty="0"/>
              <a:t> </a:t>
            </a:r>
            <a:r>
              <a:rPr lang="en-US" dirty="0" err="1"/>
              <a:t>инвестиционной</a:t>
            </a:r>
            <a:r>
              <a:rPr lang="en-US" dirty="0"/>
              <a:t> </a:t>
            </a:r>
            <a:r>
              <a:rPr lang="en-US" dirty="0" err="1"/>
              <a:t>деятельности</a:t>
            </a:r>
            <a:r>
              <a:rPr lang="en-US" dirty="0"/>
              <a:t> </a:t>
            </a:r>
            <a:r>
              <a:rPr lang="en-US" dirty="0" err="1"/>
              <a:t>Фи</a:t>
            </a:r>
            <a:r>
              <a:rPr lang="en-US" dirty="0"/>
              <a:t>(t);</a:t>
            </a:r>
            <a:endParaRPr lang="ru-RU" dirty="0"/>
          </a:p>
          <a:p>
            <a:pPr marL="0" indent="0">
              <a:buNone/>
            </a:pPr>
            <a:r>
              <a:rPr lang="ru-RU" dirty="0" smtClean="0"/>
              <a:t>  </a:t>
            </a:r>
            <a:r>
              <a:rPr lang="en-US" dirty="0" smtClean="0"/>
              <a:t>- </a:t>
            </a:r>
            <a:r>
              <a:rPr lang="en-US" dirty="0" err="1"/>
              <a:t>денежного</a:t>
            </a:r>
            <a:r>
              <a:rPr lang="en-US" dirty="0"/>
              <a:t> </a:t>
            </a:r>
            <a:r>
              <a:rPr lang="en-US" dirty="0" err="1"/>
              <a:t>потока</a:t>
            </a:r>
            <a:r>
              <a:rPr lang="en-US" dirty="0"/>
              <a:t> </a:t>
            </a:r>
            <a:r>
              <a:rPr lang="en-US" dirty="0" err="1"/>
              <a:t>от</a:t>
            </a:r>
            <a:r>
              <a:rPr lang="en-US" dirty="0"/>
              <a:t> </a:t>
            </a:r>
            <a:r>
              <a:rPr lang="en-US" dirty="0" err="1"/>
              <a:t>операционной</a:t>
            </a:r>
            <a:r>
              <a:rPr lang="en-US" dirty="0"/>
              <a:t> </a:t>
            </a:r>
            <a:r>
              <a:rPr lang="en-US" dirty="0" err="1"/>
              <a:t>деятельности</a:t>
            </a:r>
            <a:r>
              <a:rPr lang="en-US" dirty="0"/>
              <a:t> </a:t>
            </a:r>
            <a:r>
              <a:rPr lang="en-US" dirty="0" err="1"/>
              <a:t>Фо</a:t>
            </a:r>
            <a:r>
              <a:rPr lang="en-US" dirty="0"/>
              <a:t>(t);</a:t>
            </a:r>
            <a:endParaRPr lang="ru-RU" dirty="0"/>
          </a:p>
          <a:p>
            <a:pPr marL="0" indent="0">
              <a:buNone/>
            </a:pPr>
            <a:r>
              <a:rPr lang="ru-RU" dirty="0" smtClean="0"/>
              <a:t>  </a:t>
            </a:r>
            <a:r>
              <a:rPr lang="en-US" dirty="0" smtClean="0"/>
              <a:t>- </a:t>
            </a:r>
            <a:r>
              <a:rPr lang="en-US" dirty="0" err="1"/>
              <a:t>денежного</a:t>
            </a:r>
            <a:r>
              <a:rPr lang="en-US" dirty="0"/>
              <a:t> </a:t>
            </a:r>
            <a:r>
              <a:rPr lang="en-US" dirty="0" err="1"/>
              <a:t>потока</a:t>
            </a:r>
            <a:r>
              <a:rPr lang="en-US" dirty="0"/>
              <a:t> </a:t>
            </a:r>
            <a:r>
              <a:rPr lang="en-US" dirty="0" err="1"/>
              <a:t>от</a:t>
            </a:r>
            <a:r>
              <a:rPr lang="en-US" dirty="0"/>
              <a:t> </a:t>
            </a:r>
            <a:r>
              <a:rPr lang="en-US" dirty="0" err="1"/>
              <a:t>финансовой</a:t>
            </a:r>
            <a:r>
              <a:rPr lang="en-US" dirty="0"/>
              <a:t> </a:t>
            </a:r>
            <a:r>
              <a:rPr lang="en-US" dirty="0" err="1"/>
              <a:t>деятельности</a:t>
            </a:r>
            <a:r>
              <a:rPr lang="en-US" dirty="0"/>
              <a:t> </a:t>
            </a:r>
            <a:r>
              <a:rPr lang="en-US" dirty="0" err="1"/>
              <a:t>Фф</a:t>
            </a:r>
            <a:r>
              <a:rPr lang="en-US" dirty="0"/>
              <a:t>(t</a:t>
            </a:r>
            <a:r>
              <a:rPr lang="en-US" dirty="0" smtClean="0"/>
              <a:t>).</a:t>
            </a:r>
            <a:endParaRPr lang="ru-RU" dirty="0" smtClean="0"/>
          </a:p>
          <a:p>
            <a:r>
              <a:rPr lang="en-US" dirty="0" err="1"/>
              <a:t>Для</a:t>
            </a:r>
            <a:r>
              <a:rPr lang="en-US" dirty="0"/>
              <a:t> </a:t>
            </a:r>
            <a:r>
              <a:rPr lang="en-US" dirty="0" err="1"/>
              <a:t>денежного</a:t>
            </a:r>
            <a:r>
              <a:rPr lang="en-US" dirty="0"/>
              <a:t> </a:t>
            </a:r>
            <a:r>
              <a:rPr lang="en-US" dirty="0" err="1"/>
              <a:t>потока</a:t>
            </a:r>
            <a:r>
              <a:rPr lang="en-US" dirty="0"/>
              <a:t> </a:t>
            </a:r>
            <a:r>
              <a:rPr lang="en-US" dirty="0" err="1"/>
              <a:t>от</a:t>
            </a:r>
            <a:r>
              <a:rPr lang="en-US" dirty="0"/>
              <a:t> </a:t>
            </a:r>
            <a:r>
              <a:rPr lang="en-US" dirty="0" err="1"/>
              <a:t>инвестиционной</a:t>
            </a:r>
            <a:r>
              <a:rPr lang="en-US" dirty="0"/>
              <a:t> </a:t>
            </a:r>
            <a:r>
              <a:rPr lang="en-US" dirty="0" err="1"/>
              <a:t>деятельности</a:t>
            </a:r>
            <a:r>
              <a:rPr lang="en-US" dirty="0"/>
              <a:t>:</a:t>
            </a:r>
            <a:endParaRPr lang="ru-RU" dirty="0"/>
          </a:p>
          <a:p>
            <a:pPr marL="0" indent="0">
              <a:buNone/>
            </a:pPr>
            <a:r>
              <a:rPr lang="ru-RU" dirty="0" smtClean="0"/>
              <a:t>  </a:t>
            </a:r>
            <a:r>
              <a:rPr lang="en-US" dirty="0" smtClean="0"/>
              <a:t>- </a:t>
            </a:r>
            <a:r>
              <a:rPr lang="en-US" dirty="0"/>
              <a:t>к </a:t>
            </a:r>
            <a:r>
              <a:rPr lang="en-US" dirty="0" err="1"/>
              <a:t>оттокам</a:t>
            </a:r>
            <a:r>
              <a:rPr lang="en-US" dirty="0"/>
              <a:t> </a:t>
            </a:r>
            <a:r>
              <a:rPr lang="en-US" dirty="0" err="1"/>
              <a:t>относятся</a:t>
            </a:r>
            <a:r>
              <a:rPr lang="en-US" dirty="0"/>
              <a:t>: </a:t>
            </a:r>
            <a:r>
              <a:rPr lang="en-US" dirty="0" err="1"/>
              <a:t>капитальные</a:t>
            </a:r>
            <a:r>
              <a:rPr lang="en-US" dirty="0"/>
              <a:t> </a:t>
            </a:r>
            <a:r>
              <a:rPr lang="en-US" dirty="0" err="1"/>
              <a:t>вложения</a:t>
            </a:r>
            <a:r>
              <a:rPr lang="en-US" dirty="0"/>
              <a:t>, </a:t>
            </a:r>
            <a:r>
              <a:rPr lang="en-US" dirty="0" err="1"/>
              <a:t>затраты</a:t>
            </a:r>
            <a:r>
              <a:rPr lang="en-US" dirty="0"/>
              <a:t> </a:t>
            </a:r>
            <a:r>
              <a:rPr lang="en-US" dirty="0" err="1"/>
              <a:t>на</a:t>
            </a:r>
            <a:r>
              <a:rPr lang="en-US" dirty="0"/>
              <a:t> </a:t>
            </a:r>
            <a:r>
              <a:rPr lang="en-US" dirty="0" err="1"/>
              <a:t>пусконаладочные</a:t>
            </a:r>
            <a:r>
              <a:rPr lang="en-US" dirty="0"/>
              <a:t> </a:t>
            </a:r>
            <a:r>
              <a:rPr lang="en-US" dirty="0" err="1"/>
              <a:t>работы</a:t>
            </a:r>
            <a:r>
              <a:rPr lang="en-US" dirty="0"/>
              <a:t>, </a:t>
            </a:r>
            <a:r>
              <a:rPr lang="en-US" dirty="0" err="1"/>
              <a:t>ликвидационные</a:t>
            </a:r>
            <a:r>
              <a:rPr lang="en-US" dirty="0"/>
              <a:t> </a:t>
            </a:r>
            <a:r>
              <a:rPr lang="en-US" dirty="0" err="1"/>
              <a:t>затраты</a:t>
            </a:r>
            <a:r>
              <a:rPr lang="en-US" dirty="0"/>
              <a:t> в </a:t>
            </a:r>
            <a:r>
              <a:rPr lang="en-US" dirty="0" err="1"/>
              <a:t>конце</a:t>
            </a:r>
            <a:r>
              <a:rPr lang="en-US" dirty="0"/>
              <a:t> </a:t>
            </a:r>
            <a:r>
              <a:rPr lang="en-US" dirty="0" err="1"/>
              <a:t>проекта</a:t>
            </a:r>
            <a:r>
              <a:rPr lang="en-US" dirty="0"/>
              <a:t>, </a:t>
            </a:r>
            <a:r>
              <a:rPr lang="en-US" dirty="0" err="1"/>
              <a:t>затраты</a:t>
            </a:r>
            <a:r>
              <a:rPr lang="en-US" dirty="0"/>
              <a:t> </a:t>
            </a:r>
            <a:r>
              <a:rPr lang="en-US" dirty="0" err="1"/>
              <a:t>на</a:t>
            </a:r>
            <a:r>
              <a:rPr lang="en-US" dirty="0"/>
              <a:t> </a:t>
            </a:r>
            <a:r>
              <a:rPr lang="en-US" dirty="0" err="1"/>
              <a:t>увеличение</a:t>
            </a:r>
            <a:r>
              <a:rPr lang="en-US" dirty="0"/>
              <a:t> </a:t>
            </a:r>
            <a:r>
              <a:rPr lang="en-US" dirty="0" err="1"/>
              <a:t>оборотного</a:t>
            </a:r>
            <a:r>
              <a:rPr lang="en-US" dirty="0"/>
              <a:t> </a:t>
            </a:r>
            <a:r>
              <a:rPr lang="en-US" dirty="0" err="1"/>
              <a:t>капитала</a:t>
            </a:r>
            <a:r>
              <a:rPr lang="en-US" dirty="0"/>
              <a:t> и </a:t>
            </a:r>
            <a:r>
              <a:rPr lang="en-US" dirty="0" err="1"/>
              <a:t>средства</a:t>
            </a:r>
            <a:r>
              <a:rPr lang="en-US" dirty="0"/>
              <a:t>, </a:t>
            </a:r>
            <a:r>
              <a:rPr lang="en-US" dirty="0" err="1"/>
              <a:t>вложенные</a:t>
            </a:r>
            <a:r>
              <a:rPr lang="en-US" dirty="0"/>
              <a:t> в </a:t>
            </a:r>
            <a:r>
              <a:rPr lang="en-US" dirty="0" err="1"/>
              <a:t>дополнительные</a:t>
            </a:r>
            <a:r>
              <a:rPr lang="en-US" dirty="0"/>
              <a:t> </a:t>
            </a:r>
            <a:r>
              <a:rPr lang="en-US" dirty="0" err="1"/>
              <a:t>фонды</a:t>
            </a:r>
            <a:r>
              <a:rPr lang="en-US" dirty="0"/>
              <a:t>;</a:t>
            </a:r>
            <a:endParaRPr lang="ru-RU" dirty="0"/>
          </a:p>
          <a:p>
            <a:pPr marL="0" indent="0">
              <a:buNone/>
            </a:pPr>
            <a:r>
              <a:rPr lang="ru-RU" dirty="0" smtClean="0"/>
              <a:t>  </a:t>
            </a:r>
            <a:r>
              <a:rPr lang="en-US" dirty="0" smtClean="0"/>
              <a:t>- </a:t>
            </a:r>
            <a:r>
              <a:rPr lang="en-US" dirty="0"/>
              <a:t>к </a:t>
            </a:r>
            <a:r>
              <a:rPr lang="en-US" dirty="0" err="1"/>
              <a:t>притокам</a:t>
            </a:r>
            <a:r>
              <a:rPr lang="en-US" dirty="0"/>
              <a:t> </a:t>
            </a:r>
            <a:r>
              <a:rPr lang="en-US" dirty="0" err="1"/>
              <a:t>относятся</a:t>
            </a:r>
            <a:r>
              <a:rPr lang="en-US" dirty="0"/>
              <a:t>: </a:t>
            </a:r>
            <a:r>
              <a:rPr lang="en-US" dirty="0" err="1"/>
              <a:t>продажа</a:t>
            </a:r>
            <a:r>
              <a:rPr lang="en-US" dirty="0"/>
              <a:t> </a:t>
            </a:r>
            <a:r>
              <a:rPr lang="en-US" dirty="0" err="1"/>
              <a:t>активов</a:t>
            </a:r>
            <a:r>
              <a:rPr lang="en-US" dirty="0"/>
              <a:t> (</a:t>
            </a:r>
            <a:r>
              <a:rPr lang="en-US" dirty="0" err="1"/>
              <a:t>возможно</a:t>
            </a:r>
            <a:r>
              <a:rPr lang="en-US" dirty="0"/>
              <a:t>, </a:t>
            </a:r>
            <a:r>
              <a:rPr lang="en-US" dirty="0" err="1"/>
              <a:t>условная</a:t>
            </a:r>
            <a:r>
              <a:rPr lang="en-US" dirty="0"/>
              <a:t>) в </a:t>
            </a:r>
            <a:r>
              <a:rPr lang="en-US" dirty="0" err="1"/>
              <a:t>течение</a:t>
            </a:r>
            <a:r>
              <a:rPr lang="en-US" dirty="0"/>
              <a:t> и </a:t>
            </a:r>
            <a:r>
              <a:rPr lang="en-US" dirty="0" err="1"/>
              <a:t>по</a:t>
            </a:r>
            <a:r>
              <a:rPr lang="en-US" dirty="0"/>
              <a:t> </a:t>
            </a:r>
            <a:r>
              <a:rPr lang="en-US" dirty="0" err="1"/>
              <a:t>окончании</a:t>
            </a:r>
            <a:r>
              <a:rPr lang="en-US" dirty="0"/>
              <a:t> </a:t>
            </a:r>
            <a:r>
              <a:rPr lang="en-US" dirty="0" err="1"/>
              <a:t>проекта</a:t>
            </a:r>
            <a:r>
              <a:rPr lang="en-US" dirty="0"/>
              <a:t>, </a:t>
            </a:r>
            <a:r>
              <a:rPr lang="en-US" dirty="0" err="1"/>
              <a:t>поступления</a:t>
            </a:r>
            <a:r>
              <a:rPr lang="en-US" dirty="0"/>
              <a:t> </a:t>
            </a:r>
            <a:r>
              <a:rPr lang="en-US" dirty="0" err="1"/>
              <a:t>за</a:t>
            </a:r>
            <a:r>
              <a:rPr lang="en-US" dirty="0"/>
              <a:t> </a:t>
            </a:r>
            <a:r>
              <a:rPr lang="en-US" dirty="0" err="1"/>
              <a:t>счет</a:t>
            </a:r>
            <a:r>
              <a:rPr lang="en-US" dirty="0"/>
              <a:t> </a:t>
            </a:r>
            <a:r>
              <a:rPr lang="en-US" dirty="0" err="1"/>
              <a:t>уменьшения</a:t>
            </a:r>
            <a:r>
              <a:rPr lang="en-US" dirty="0"/>
              <a:t> </a:t>
            </a:r>
            <a:r>
              <a:rPr lang="en-US" dirty="0" err="1"/>
              <a:t>оборотного</a:t>
            </a:r>
            <a:r>
              <a:rPr lang="en-US" dirty="0"/>
              <a:t> </a:t>
            </a:r>
            <a:r>
              <a:rPr lang="en-US" dirty="0" err="1"/>
              <a:t>капитала</a:t>
            </a:r>
            <a:r>
              <a:rPr lang="en-US" dirty="0"/>
              <a:t>.</a:t>
            </a:r>
            <a:endParaRPr lang="ru-RU" dirty="0"/>
          </a:p>
          <a:p>
            <a:pPr marL="0" indent="0">
              <a:buNone/>
            </a:pP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30401093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555845" y="809766"/>
            <a:ext cx="10112991" cy="5727511"/>
          </a:xfrm>
        </p:spPr>
        <p:txBody>
          <a:bodyPr/>
          <a:lstStyle/>
          <a:p>
            <a:r>
              <a:rPr lang="en-US" dirty="0" err="1"/>
              <a:t>Для</a:t>
            </a:r>
            <a:r>
              <a:rPr lang="en-US" dirty="0"/>
              <a:t> </a:t>
            </a:r>
            <a:r>
              <a:rPr lang="en-US" dirty="0" err="1"/>
              <a:t>денежного</a:t>
            </a:r>
            <a:r>
              <a:rPr lang="en-US" dirty="0"/>
              <a:t> </a:t>
            </a:r>
            <a:r>
              <a:rPr lang="en-US" dirty="0" err="1"/>
              <a:t>потока</a:t>
            </a:r>
            <a:r>
              <a:rPr lang="en-US" dirty="0"/>
              <a:t> </a:t>
            </a:r>
            <a:r>
              <a:rPr lang="en-US" dirty="0" err="1"/>
              <a:t>от</a:t>
            </a:r>
            <a:r>
              <a:rPr lang="en-US" dirty="0"/>
              <a:t> </a:t>
            </a:r>
            <a:r>
              <a:rPr lang="en-US" dirty="0" err="1"/>
              <a:t>операционной</a:t>
            </a:r>
            <a:r>
              <a:rPr lang="en-US" dirty="0"/>
              <a:t> </a:t>
            </a:r>
            <a:r>
              <a:rPr lang="en-US" dirty="0" err="1"/>
              <a:t>деятельности</a:t>
            </a:r>
            <a:r>
              <a:rPr lang="en-US" dirty="0"/>
              <a:t>:</a:t>
            </a:r>
            <a:endParaRPr lang="ru-RU" dirty="0"/>
          </a:p>
          <a:p>
            <a:pPr marL="0" indent="0">
              <a:buNone/>
            </a:pPr>
            <a:r>
              <a:rPr lang="ru-RU" dirty="0" smtClean="0"/>
              <a:t>  </a:t>
            </a:r>
            <a:r>
              <a:rPr lang="en-US" dirty="0" smtClean="0"/>
              <a:t>- </a:t>
            </a:r>
            <a:r>
              <a:rPr lang="en-US" dirty="0"/>
              <a:t>к </a:t>
            </a:r>
            <a:r>
              <a:rPr lang="en-US" dirty="0" err="1"/>
              <a:t>оттокам</a:t>
            </a:r>
            <a:r>
              <a:rPr lang="en-US" dirty="0"/>
              <a:t> </a:t>
            </a:r>
            <a:r>
              <a:rPr lang="en-US" dirty="0" err="1"/>
              <a:t>относятся</a:t>
            </a:r>
            <a:r>
              <a:rPr lang="en-US" dirty="0"/>
              <a:t>: </a:t>
            </a:r>
            <a:r>
              <a:rPr lang="en-US" dirty="0" err="1"/>
              <a:t>производственные</a:t>
            </a:r>
            <a:r>
              <a:rPr lang="en-US" dirty="0"/>
              <a:t> </a:t>
            </a:r>
            <a:r>
              <a:rPr lang="en-US" dirty="0" err="1"/>
              <a:t>издержки</a:t>
            </a:r>
            <a:r>
              <a:rPr lang="en-US" dirty="0"/>
              <a:t>, </a:t>
            </a:r>
            <a:r>
              <a:rPr lang="en-US" dirty="0" err="1"/>
              <a:t>налоги</a:t>
            </a:r>
            <a:r>
              <a:rPr lang="en-US" dirty="0"/>
              <a:t>.</a:t>
            </a:r>
            <a:endParaRPr lang="ru-RU" dirty="0"/>
          </a:p>
          <a:p>
            <a:pPr marL="0" indent="0">
              <a:buNone/>
            </a:pPr>
            <a:r>
              <a:rPr lang="ru-RU" dirty="0" smtClean="0"/>
              <a:t>  </a:t>
            </a:r>
            <a:r>
              <a:rPr lang="en-US" dirty="0" smtClean="0"/>
              <a:t>- </a:t>
            </a:r>
            <a:r>
              <a:rPr lang="en-US" dirty="0"/>
              <a:t>к </a:t>
            </a:r>
            <a:r>
              <a:rPr lang="en-US" dirty="0" err="1"/>
              <a:t>притокам</a:t>
            </a:r>
            <a:r>
              <a:rPr lang="en-US" dirty="0"/>
              <a:t> </a:t>
            </a:r>
            <a:r>
              <a:rPr lang="en-US" dirty="0" err="1"/>
              <a:t>относятся</a:t>
            </a:r>
            <a:r>
              <a:rPr lang="en-US" dirty="0"/>
              <a:t>: </a:t>
            </a:r>
            <a:r>
              <a:rPr lang="en-US" dirty="0" err="1"/>
              <a:t>выручка</a:t>
            </a:r>
            <a:r>
              <a:rPr lang="en-US" dirty="0"/>
              <a:t> </a:t>
            </a:r>
            <a:r>
              <a:rPr lang="en-US" dirty="0" err="1"/>
              <a:t>от</a:t>
            </a:r>
            <a:r>
              <a:rPr lang="en-US" dirty="0"/>
              <a:t> </a:t>
            </a:r>
            <a:r>
              <a:rPr lang="en-US" dirty="0" err="1"/>
              <a:t>реализации</a:t>
            </a:r>
            <a:r>
              <a:rPr lang="en-US" dirty="0"/>
              <a:t>, а </a:t>
            </a:r>
            <a:r>
              <a:rPr lang="en-US" dirty="0" err="1"/>
              <a:t>также</a:t>
            </a:r>
            <a:r>
              <a:rPr lang="en-US" dirty="0"/>
              <a:t> </a:t>
            </a:r>
            <a:r>
              <a:rPr lang="en-US" dirty="0" err="1"/>
              <a:t>прочие</a:t>
            </a:r>
            <a:r>
              <a:rPr lang="en-US" dirty="0"/>
              <a:t> и </a:t>
            </a:r>
            <a:r>
              <a:rPr lang="en-US" dirty="0" err="1"/>
              <a:t>внереализационные</a:t>
            </a:r>
            <a:r>
              <a:rPr lang="en-US" dirty="0"/>
              <a:t> </a:t>
            </a:r>
            <a:r>
              <a:rPr lang="en-US" dirty="0" err="1"/>
              <a:t>доходы</a:t>
            </a:r>
            <a:r>
              <a:rPr lang="en-US" dirty="0"/>
              <a:t>, в </a:t>
            </a:r>
            <a:r>
              <a:rPr lang="en-US" dirty="0" err="1"/>
              <a:t>том</a:t>
            </a:r>
            <a:r>
              <a:rPr lang="en-US" dirty="0"/>
              <a:t> </a:t>
            </a:r>
            <a:r>
              <a:rPr lang="en-US" dirty="0" err="1"/>
              <a:t>числе</a:t>
            </a:r>
            <a:r>
              <a:rPr lang="en-US" dirty="0"/>
              <a:t> </a:t>
            </a:r>
            <a:r>
              <a:rPr lang="en-US" dirty="0" err="1"/>
              <a:t>поступления</a:t>
            </a:r>
            <a:r>
              <a:rPr lang="en-US" dirty="0"/>
              <a:t> </a:t>
            </a:r>
            <a:r>
              <a:rPr lang="en-US" dirty="0" err="1"/>
              <a:t>от</a:t>
            </a:r>
            <a:r>
              <a:rPr lang="en-US" dirty="0"/>
              <a:t> </a:t>
            </a:r>
            <a:r>
              <a:rPr lang="en-US" dirty="0" err="1"/>
              <a:t>средств</a:t>
            </a:r>
            <a:r>
              <a:rPr lang="en-US" dirty="0"/>
              <a:t>, </a:t>
            </a:r>
            <a:r>
              <a:rPr lang="en-US" dirty="0" err="1"/>
              <a:t>вложенных</a:t>
            </a:r>
            <a:r>
              <a:rPr lang="en-US" dirty="0"/>
              <a:t> в </a:t>
            </a:r>
            <a:r>
              <a:rPr lang="en-US" dirty="0" err="1"/>
              <a:t>дополнительные</a:t>
            </a:r>
            <a:r>
              <a:rPr lang="en-US" dirty="0"/>
              <a:t> </a:t>
            </a:r>
            <a:r>
              <a:rPr lang="en-US" dirty="0" err="1" smtClean="0"/>
              <a:t>фонды</a:t>
            </a:r>
            <a:r>
              <a:rPr lang="en-US" dirty="0" smtClean="0"/>
              <a:t>;</a:t>
            </a:r>
            <a:endParaRPr lang="ru-RU" dirty="0"/>
          </a:p>
          <a:p>
            <a:pPr marL="0" indent="0">
              <a:buNone/>
            </a:pPr>
            <a:r>
              <a:rPr lang="ru-RU" dirty="0" smtClean="0"/>
              <a:t>  - к</a:t>
            </a:r>
            <a:r>
              <a:rPr lang="en-US" dirty="0" smtClean="0"/>
              <a:t> </a:t>
            </a:r>
            <a:r>
              <a:rPr lang="en-US" dirty="0" err="1"/>
              <a:t>финансовой</a:t>
            </a:r>
            <a:r>
              <a:rPr lang="en-US" dirty="0"/>
              <a:t> </a:t>
            </a:r>
            <a:r>
              <a:rPr lang="en-US" dirty="0" err="1"/>
              <a:t>деятельности</a:t>
            </a:r>
            <a:r>
              <a:rPr lang="en-US" dirty="0"/>
              <a:t> </a:t>
            </a:r>
            <a:r>
              <a:rPr lang="en-US" dirty="0" err="1" smtClean="0"/>
              <a:t>относятся</a:t>
            </a:r>
            <a:r>
              <a:rPr lang="ru-RU" dirty="0" smtClean="0"/>
              <a:t>:</a:t>
            </a:r>
            <a:r>
              <a:rPr lang="en-US" dirty="0" smtClean="0"/>
              <a:t> </a:t>
            </a:r>
            <a:r>
              <a:rPr lang="en-US" dirty="0" err="1"/>
              <a:t>операции</a:t>
            </a:r>
            <a:r>
              <a:rPr lang="en-US" dirty="0"/>
              <a:t> </a:t>
            </a:r>
            <a:r>
              <a:rPr lang="en-US" dirty="0" err="1"/>
              <a:t>со</a:t>
            </a:r>
            <a:r>
              <a:rPr lang="en-US" dirty="0"/>
              <a:t> </a:t>
            </a:r>
            <a:r>
              <a:rPr lang="en-US" dirty="0" err="1"/>
              <a:t>средствами</a:t>
            </a:r>
            <a:r>
              <a:rPr lang="en-US" dirty="0"/>
              <a:t>, </a:t>
            </a:r>
            <a:r>
              <a:rPr lang="en-US" dirty="0" err="1"/>
              <a:t>внешними</a:t>
            </a:r>
            <a:r>
              <a:rPr lang="en-US" dirty="0"/>
              <a:t> </a:t>
            </a:r>
            <a:r>
              <a:rPr lang="en-US" dirty="0" err="1"/>
              <a:t>по</a:t>
            </a:r>
            <a:r>
              <a:rPr lang="en-US" dirty="0"/>
              <a:t> </a:t>
            </a:r>
            <a:r>
              <a:rPr lang="en-US" dirty="0" err="1"/>
              <a:t>отношению</a:t>
            </a:r>
            <a:r>
              <a:rPr lang="en-US" dirty="0"/>
              <a:t> к ИП, </a:t>
            </a:r>
            <a:r>
              <a:rPr lang="en-US" dirty="0" err="1"/>
              <a:t>т.е</a:t>
            </a:r>
            <a:r>
              <a:rPr lang="en-US" dirty="0"/>
              <a:t>. </a:t>
            </a:r>
            <a:r>
              <a:rPr lang="en-US" dirty="0" err="1"/>
              <a:t>поступающими</a:t>
            </a:r>
            <a:r>
              <a:rPr lang="en-US" dirty="0"/>
              <a:t> </a:t>
            </a:r>
            <a:r>
              <a:rPr lang="en-US" dirty="0" err="1"/>
              <a:t>не</a:t>
            </a:r>
            <a:r>
              <a:rPr lang="en-US" dirty="0"/>
              <a:t> </a:t>
            </a:r>
            <a:r>
              <a:rPr lang="en-US" dirty="0" err="1"/>
              <a:t>за</a:t>
            </a:r>
            <a:r>
              <a:rPr lang="en-US" dirty="0"/>
              <a:t> </a:t>
            </a:r>
            <a:r>
              <a:rPr lang="en-US" dirty="0" err="1"/>
              <a:t>счет</a:t>
            </a:r>
            <a:r>
              <a:rPr lang="en-US" dirty="0"/>
              <a:t> </a:t>
            </a:r>
            <a:r>
              <a:rPr lang="en-US" dirty="0" err="1"/>
              <a:t>осуществления</a:t>
            </a:r>
            <a:r>
              <a:rPr lang="en-US" dirty="0"/>
              <a:t> </a:t>
            </a:r>
            <a:r>
              <a:rPr lang="en-US" dirty="0" err="1"/>
              <a:t>проекта</a:t>
            </a:r>
            <a:r>
              <a:rPr lang="en-US" dirty="0"/>
              <a:t>. </a:t>
            </a:r>
            <a:r>
              <a:rPr lang="en-US" dirty="0" err="1"/>
              <a:t>Они</a:t>
            </a:r>
            <a:r>
              <a:rPr lang="en-US" dirty="0"/>
              <a:t> </a:t>
            </a:r>
            <a:r>
              <a:rPr lang="en-US" dirty="0" err="1"/>
              <a:t>состоят</a:t>
            </a:r>
            <a:r>
              <a:rPr lang="en-US" dirty="0"/>
              <a:t> </a:t>
            </a:r>
            <a:r>
              <a:rPr lang="en-US" dirty="0" err="1"/>
              <a:t>из</a:t>
            </a:r>
            <a:r>
              <a:rPr lang="en-US" dirty="0"/>
              <a:t> </a:t>
            </a:r>
            <a:r>
              <a:rPr lang="en-US" dirty="0" err="1"/>
              <a:t>собственного</a:t>
            </a:r>
            <a:r>
              <a:rPr lang="en-US" dirty="0"/>
              <a:t> (</a:t>
            </a:r>
            <a:r>
              <a:rPr lang="en-US" dirty="0" err="1"/>
              <a:t>акционерного</a:t>
            </a:r>
            <a:r>
              <a:rPr lang="en-US" dirty="0"/>
              <a:t>) </a:t>
            </a:r>
            <a:r>
              <a:rPr lang="en-US" dirty="0" err="1"/>
              <a:t>капитала</a:t>
            </a:r>
            <a:r>
              <a:rPr lang="en-US" dirty="0"/>
              <a:t> </a:t>
            </a:r>
            <a:r>
              <a:rPr lang="en-US" dirty="0" err="1"/>
              <a:t>фирмы</a:t>
            </a:r>
            <a:r>
              <a:rPr lang="en-US" dirty="0"/>
              <a:t> и </a:t>
            </a:r>
            <a:r>
              <a:rPr lang="en-US" dirty="0" err="1"/>
              <a:t>привлеченных</a:t>
            </a:r>
            <a:r>
              <a:rPr lang="en-US" dirty="0"/>
              <a:t> </a:t>
            </a:r>
            <a:r>
              <a:rPr lang="en-US" dirty="0" err="1" smtClean="0"/>
              <a:t>средств</a:t>
            </a:r>
            <a:r>
              <a:rPr lang="ru-RU" dirty="0" smtClean="0"/>
              <a:t>.</a:t>
            </a:r>
          </a:p>
          <a:p>
            <a:r>
              <a:rPr lang="en-US" dirty="0" err="1"/>
              <a:t>Для</a:t>
            </a:r>
            <a:r>
              <a:rPr lang="en-US" dirty="0"/>
              <a:t> </a:t>
            </a:r>
            <a:r>
              <a:rPr lang="en-US" dirty="0" err="1"/>
              <a:t>денежного</a:t>
            </a:r>
            <a:r>
              <a:rPr lang="en-US" dirty="0"/>
              <a:t> </a:t>
            </a:r>
            <a:r>
              <a:rPr lang="en-US" dirty="0" err="1"/>
              <a:t>потока</a:t>
            </a:r>
            <a:r>
              <a:rPr lang="en-US" dirty="0"/>
              <a:t> </a:t>
            </a:r>
            <a:r>
              <a:rPr lang="en-US" dirty="0" err="1"/>
              <a:t>от</a:t>
            </a:r>
            <a:r>
              <a:rPr lang="en-US" dirty="0"/>
              <a:t> </a:t>
            </a:r>
            <a:r>
              <a:rPr lang="en-US" dirty="0" err="1"/>
              <a:t>финансовой</a:t>
            </a:r>
            <a:r>
              <a:rPr lang="en-US" dirty="0"/>
              <a:t> </a:t>
            </a:r>
            <a:r>
              <a:rPr lang="en-US" dirty="0" err="1"/>
              <a:t>деятельности</a:t>
            </a:r>
            <a:r>
              <a:rPr lang="en-US" dirty="0"/>
              <a:t>:</a:t>
            </a:r>
            <a:endParaRPr lang="ru-RU" dirty="0"/>
          </a:p>
          <a:p>
            <a:pPr marL="0" indent="0">
              <a:buNone/>
            </a:pPr>
            <a:r>
              <a:rPr lang="ru-RU" dirty="0" smtClean="0"/>
              <a:t>  </a:t>
            </a:r>
            <a:r>
              <a:rPr lang="en-US" dirty="0" smtClean="0"/>
              <a:t>- </a:t>
            </a:r>
            <a:r>
              <a:rPr lang="en-US" dirty="0"/>
              <a:t>к </a:t>
            </a:r>
            <a:r>
              <a:rPr lang="en-US" dirty="0" err="1"/>
              <a:t>оттокам</a:t>
            </a:r>
            <a:r>
              <a:rPr lang="en-US" dirty="0"/>
              <a:t> - </a:t>
            </a:r>
            <a:r>
              <a:rPr lang="en-US" dirty="0" err="1"/>
              <a:t>затраты</a:t>
            </a:r>
            <a:r>
              <a:rPr lang="en-US" dirty="0"/>
              <a:t> </a:t>
            </a:r>
            <a:r>
              <a:rPr lang="en-US" dirty="0" err="1"/>
              <a:t>на</a:t>
            </a:r>
            <a:r>
              <a:rPr lang="en-US" dirty="0"/>
              <a:t> </a:t>
            </a:r>
            <a:r>
              <a:rPr lang="en-US" dirty="0" err="1"/>
              <a:t>возврат</a:t>
            </a:r>
            <a:r>
              <a:rPr lang="en-US" dirty="0"/>
              <a:t> и </a:t>
            </a:r>
            <a:r>
              <a:rPr lang="en-US" dirty="0" err="1"/>
              <a:t>обслуживание</a:t>
            </a:r>
            <a:r>
              <a:rPr lang="en-US" dirty="0"/>
              <a:t> </a:t>
            </a:r>
            <a:r>
              <a:rPr lang="en-US" dirty="0" err="1"/>
              <a:t>займов</a:t>
            </a:r>
            <a:r>
              <a:rPr lang="en-US" dirty="0"/>
              <a:t> и </a:t>
            </a:r>
            <a:r>
              <a:rPr lang="en-US" dirty="0" err="1"/>
              <a:t>выпущенных</a:t>
            </a:r>
            <a:r>
              <a:rPr lang="en-US" dirty="0"/>
              <a:t> </a:t>
            </a:r>
            <a:r>
              <a:rPr lang="en-US" dirty="0" err="1"/>
              <a:t>предприятием</a:t>
            </a:r>
            <a:r>
              <a:rPr lang="en-US" dirty="0"/>
              <a:t> </a:t>
            </a:r>
            <a:r>
              <a:rPr lang="en-US" dirty="0" err="1"/>
              <a:t>долговых</a:t>
            </a:r>
            <a:r>
              <a:rPr lang="en-US" dirty="0"/>
              <a:t> </a:t>
            </a:r>
            <a:r>
              <a:rPr lang="en-US" dirty="0" err="1"/>
              <a:t>ценных</a:t>
            </a:r>
            <a:r>
              <a:rPr lang="en-US" dirty="0"/>
              <a:t> </a:t>
            </a:r>
            <a:r>
              <a:rPr lang="en-US" dirty="0" err="1"/>
              <a:t>бумаг</a:t>
            </a:r>
            <a:r>
              <a:rPr lang="en-US" dirty="0"/>
              <a:t> (в </a:t>
            </a:r>
            <a:r>
              <a:rPr lang="en-US" dirty="0" err="1"/>
              <a:t>полном</a:t>
            </a:r>
            <a:r>
              <a:rPr lang="en-US" dirty="0"/>
              <a:t> </a:t>
            </a:r>
            <a:r>
              <a:rPr lang="en-US" dirty="0" err="1"/>
              <a:t>объеме</a:t>
            </a:r>
            <a:r>
              <a:rPr lang="en-US" dirty="0"/>
              <a:t> </a:t>
            </a:r>
            <a:r>
              <a:rPr lang="en-US" dirty="0" err="1"/>
              <a:t>независимо</a:t>
            </a:r>
            <a:r>
              <a:rPr lang="en-US" dirty="0"/>
              <a:t> </a:t>
            </a:r>
            <a:r>
              <a:rPr lang="en-US" dirty="0" err="1"/>
              <a:t>от</a:t>
            </a:r>
            <a:r>
              <a:rPr lang="en-US" dirty="0"/>
              <a:t> </a:t>
            </a:r>
            <a:r>
              <a:rPr lang="en-US" dirty="0" err="1"/>
              <a:t>того</a:t>
            </a:r>
            <a:r>
              <a:rPr lang="en-US" dirty="0"/>
              <a:t>, </a:t>
            </a:r>
            <a:r>
              <a:rPr lang="en-US" dirty="0" err="1"/>
              <a:t>были</a:t>
            </a:r>
            <a:r>
              <a:rPr lang="en-US" dirty="0"/>
              <a:t> </a:t>
            </a:r>
            <a:r>
              <a:rPr lang="en-US" dirty="0" err="1"/>
              <a:t>они</a:t>
            </a:r>
            <a:r>
              <a:rPr lang="en-US" dirty="0"/>
              <a:t> </a:t>
            </a:r>
            <a:r>
              <a:rPr lang="en-US" dirty="0" err="1"/>
              <a:t>включены</a:t>
            </a:r>
            <a:r>
              <a:rPr lang="en-US" dirty="0"/>
              <a:t> в </a:t>
            </a:r>
            <a:r>
              <a:rPr lang="en-US" dirty="0" err="1"/>
              <a:t>притоки</a:t>
            </a:r>
            <a:r>
              <a:rPr lang="en-US" dirty="0"/>
              <a:t> </a:t>
            </a:r>
            <a:r>
              <a:rPr lang="en-US" dirty="0" err="1"/>
              <a:t>или</a:t>
            </a:r>
            <a:r>
              <a:rPr lang="en-US" dirty="0"/>
              <a:t> в </a:t>
            </a:r>
            <a:r>
              <a:rPr lang="en-US" dirty="0" err="1"/>
              <a:t>дополнительные</a:t>
            </a:r>
            <a:r>
              <a:rPr lang="en-US" dirty="0"/>
              <a:t> </a:t>
            </a:r>
            <a:r>
              <a:rPr lang="en-US" dirty="0" err="1"/>
              <a:t>фонды</a:t>
            </a:r>
            <a:r>
              <a:rPr lang="en-US" dirty="0"/>
              <a:t>), а </a:t>
            </a:r>
            <a:r>
              <a:rPr lang="en-US" dirty="0" err="1"/>
              <a:t>также</a:t>
            </a:r>
            <a:r>
              <a:rPr lang="en-US" dirty="0"/>
              <a:t> </a:t>
            </a:r>
            <a:r>
              <a:rPr lang="en-US" dirty="0" err="1"/>
              <a:t>при</a:t>
            </a:r>
            <a:r>
              <a:rPr lang="en-US" dirty="0"/>
              <a:t> </a:t>
            </a:r>
            <a:r>
              <a:rPr lang="en-US" dirty="0" err="1"/>
              <a:t>необходимости</a:t>
            </a:r>
            <a:r>
              <a:rPr lang="en-US" dirty="0"/>
              <a:t> - </a:t>
            </a:r>
            <a:r>
              <a:rPr lang="en-US" dirty="0" err="1"/>
              <a:t>на</a:t>
            </a:r>
            <a:r>
              <a:rPr lang="en-US" dirty="0"/>
              <a:t> </a:t>
            </a:r>
            <a:r>
              <a:rPr lang="en-US" dirty="0" err="1"/>
              <a:t>выплату</a:t>
            </a:r>
            <a:r>
              <a:rPr lang="en-US" dirty="0"/>
              <a:t> </a:t>
            </a:r>
            <a:r>
              <a:rPr lang="en-US" dirty="0" err="1"/>
              <a:t>дивидендов</a:t>
            </a:r>
            <a:r>
              <a:rPr lang="en-US" dirty="0"/>
              <a:t> </a:t>
            </a:r>
            <a:r>
              <a:rPr lang="en-US" dirty="0" err="1"/>
              <a:t>по</a:t>
            </a:r>
            <a:r>
              <a:rPr lang="en-US" dirty="0"/>
              <a:t> </a:t>
            </a:r>
            <a:r>
              <a:rPr lang="en-US" dirty="0" err="1"/>
              <a:t>акциям</a:t>
            </a:r>
            <a:r>
              <a:rPr lang="en-US" dirty="0"/>
              <a:t> </a:t>
            </a:r>
            <a:r>
              <a:rPr lang="en-US" dirty="0" err="1"/>
              <a:t>предприятия</a:t>
            </a:r>
            <a:r>
              <a:rPr lang="en-US" dirty="0"/>
              <a:t>;</a:t>
            </a:r>
            <a:endParaRPr lang="ru-RU" dirty="0"/>
          </a:p>
          <a:p>
            <a:pPr marL="0" indent="0">
              <a:buNone/>
            </a:pPr>
            <a:r>
              <a:rPr lang="ru-RU" dirty="0" smtClean="0"/>
              <a:t>  </a:t>
            </a:r>
            <a:r>
              <a:rPr lang="en-US" dirty="0" smtClean="0"/>
              <a:t>- </a:t>
            </a:r>
            <a:r>
              <a:rPr lang="en-US" dirty="0"/>
              <a:t>к </a:t>
            </a:r>
            <a:r>
              <a:rPr lang="en-US" dirty="0" err="1"/>
              <a:t>притокам</a:t>
            </a:r>
            <a:r>
              <a:rPr lang="en-US" dirty="0"/>
              <a:t> </a:t>
            </a:r>
            <a:r>
              <a:rPr lang="en-US" dirty="0" err="1"/>
              <a:t>относятся</a:t>
            </a:r>
            <a:r>
              <a:rPr lang="en-US" dirty="0"/>
              <a:t> </a:t>
            </a:r>
            <a:r>
              <a:rPr lang="en-US" dirty="0" err="1"/>
              <a:t>вложения</a:t>
            </a:r>
            <a:r>
              <a:rPr lang="en-US" dirty="0"/>
              <a:t> </a:t>
            </a:r>
            <a:r>
              <a:rPr lang="en-US" dirty="0" err="1"/>
              <a:t>собственного</a:t>
            </a:r>
            <a:r>
              <a:rPr lang="en-US" dirty="0"/>
              <a:t> (</a:t>
            </a:r>
            <a:r>
              <a:rPr lang="en-US" dirty="0" err="1"/>
              <a:t>акционерного</a:t>
            </a:r>
            <a:r>
              <a:rPr lang="en-US" dirty="0"/>
              <a:t>) </a:t>
            </a:r>
            <a:r>
              <a:rPr lang="en-US" dirty="0" err="1"/>
              <a:t>капитала</a:t>
            </a:r>
            <a:r>
              <a:rPr lang="en-US" dirty="0"/>
              <a:t> и </a:t>
            </a:r>
            <a:r>
              <a:rPr lang="en-US" dirty="0" err="1"/>
              <a:t>привлеченных</a:t>
            </a:r>
            <a:r>
              <a:rPr lang="en-US" dirty="0"/>
              <a:t> </a:t>
            </a:r>
            <a:r>
              <a:rPr lang="en-US" dirty="0" err="1"/>
              <a:t>средств</a:t>
            </a:r>
            <a:r>
              <a:rPr lang="en-US" dirty="0"/>
              <a:t>: </a:t>
            </a:r>
            <a:r>
              <a:rPr lang="en-US" dirty="0" err="1"/>
              <a:t>субсидий</a:t>
            </a:r>
            <a:r>
              <a:rPr lang="en-US" dirty="0"/>
              <a:t> и </a:t>
            </a:r>
            <a:r>
              <a:rPr lang="en-US" dirty="0" err="1"/>
              <a:t>дотаций</a:t>
            </a:r>
            <a:r>
              <a:rPr lang="en-US" dirty="0"/>
              <a:t>, </a:t>
            </a:r>
            <a:r>
              <a:rPr lang="en-US" dirty="0" err="1"/>
              <a:t>заемных</a:t>
            </a:r>
            <a:r>
              <a:rPr lang="en-US" dirty="0"/>
              <a:t> </a:t>
            </a:r>
            <a:r>
              <a:rPr lang="en-US" dirty="0" err="1"/>
              <a:t>средств</a:t>
            </a:r>
            <a:r>
              <a:rPr lang="en-US" dirty="0"/>
              <a:t>, в </a:t>
            </a:r>
            <a:r>
              <a:rPr lang="en-US" dirty="0" err="1"/>
              <a:t>том</a:t>
            </a:r>
            <a:r>
              <a:rPr lang="en-US" dirty="0"/>
              <a:t> </a:t>
            </a:r>
            <a:r>
              <a:rPr lang="en-US" dirty="0" err="1"/>
              <a:t>числе</a:t>
            </a:r>
            <a:r>
              <a:rPr lang="en-US" dirty="0"/>
              <a:t> и </a:t>
            </a:r>
            <a:r>
              <a:rPr lang="en-US" dirty="0" err="1"/>
              <a:t>за</a:t>
            </a:r>
            <a:r>
              <a:rPr lang="en-US" dirty="0"/>
              <a:t> </a:t>
            </a:r>
            <a:r>
              <a:rPr lang="en-US" dirty="0" err="1"/>
              <a:t>счет</a:t>
            </a:r>
            <a:r>
              <a:rPr lang="en-US" dirty="0"/>
              <a:t> </a:t>
            </a:r>
            <a:r>
              <a:rPr lang="en-US" dirty="0" err="1"/>
              <a:t>выпуска</a:t>
            </a:r>
            <a:r>
              <a:rPr lang="en-US" dirty="0"/>
              <a:t> </a:t>
            </a:r>
            <a:r>
              <a:rPr lang="en-US" dirty="0" err="1"/>
              <a:t>предприятием</a:t>
            </a:r>
            <a:r>
              <a:rPr lang="en-US" dirty="0"/>
              <a:t> </a:t>
            </a:r>
            <a:r>
              <a:rPr lang="en-US" dirty="0" err="1"/>
              <a:t>собственных</a:t>
            </a:r>
            <a:r>
              <a:rPr lang="en-US" dirty="0"/>
              <a:t> </a:t>
            </a:r>
            <a:r>
              <a:rPr lang="en-US" dirty="0" err="1"/>
              <a:t>долговых</a:t>
            </a:r>
            <a:r>
              <a:rPr lang="en-US" dirty="0"/>
              <a:t> </a:t>
            </a:r>
            <a:r>
              <a:rPr lang="en-US" dirty="0" err="1"/>
              <a:t>ценных</a:t>
            </a:r>
            <a:r>
              <a:rPr lang="en-US" dirty="0"/>
              <a:t> </a:t>
            </a:r>
            <a:r>
              <a:rPr lang="en-US" dirty="0" err="1"/>
              <a:t>бумаг</a:t>
            </a:r>
            <a:r>
              <a:rPr lang="en-US" dirty="0"/>
              <a:t>.;</a:t>
            </a:r>
            <a:endParaRPr lang="ru-RU" dirty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2480296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651380" y="782470"/>
            <a:ext cx="10031104" cy="5713863"/>
          </a:xfrm>
        </p:spPr>
        <p:txBody>
          <a:bodyPr>
            <a:normAutofit lnSpcReduction="10000"/>
          </a:bodyPr>
          <a:lstStyle/>
          <a:p>
            <a:r>
              <a:rPr lang="en-US" dirty="0" err="1"/>
              <a:t>Денежные</a:t>
            </a:r>
            <a:r>
              <a:rPr lang="en-US" dirty="0"/>
              <a:t> </a:t>
            </a:r>
            <a:r>
              <a:rPr lang="en-US" dirty="0" err="1"/>
              <a:t>потоки</a:t>
            </a:r>
            <a:r>
              <a:rPr lang="en-US" dirty="0"/>
              <a:t> </a:t>
            </a:r>
            <a:r>
              <a:rPr lang="en-US" dirty="0" err="1"/>
              <a:t>могут</a:t>
            </a:r>
            <a:r>
              <a:rPr lang="en-US" dirty="0"/>
              <a:t> </a:t>
            </a:r>
            <a:r>
              <a:rPr lang="en-US" dirty="0" err="1"/>
              <a:t>выражаться</a:t>
            </a:r>
            <a:r>
              <a:rPr lang="en-US" dirty="0"/>
              <a:t> в </a:t>
            </a:r>
            <a:r>
              <a:rPr lang="en-US" dirty="0" err="1"/>
              <a:t>текущих</a:t>
            </a:r>
            <a:r>
              <a:rPr lang="en-US" dirty="0"/>
              <a:t>, </a:t>
            </a:r>
            <a:r>
              <a:rPr lang="en-US" dirty="0" err="1"/>
              <a:t>прогнозных</a:t>
            </a:r>
            <a:r>
              <a:rPr lang="en-US" dirty="0"/>
              <a:t> </a:t>
            </a:r>
            <a:r>
              <a:rPr lang="en-US" dirty="0" err="1"/>
              <a:t>или</a:t>
            </a:r>
            <a:r>
              <a:rPr lang="en-US" dirty="0"/>
              <a:t> </a:t>
            </a:r>
            <a:r>
              <a:rPr lang="en-US" dirty="0" err="1"/>
              <a:t>деф-лированных</a:t>
            </a:r>
            <a:r>
              <a:rPr lang="en-US" dirty="0"/>
              <a:t> </a:t>
            </a:r>
            <a:r>
              <a:rPr lang="en-US" dirty="0" err="1"/>
              <a:t>ценах</a:t>
            </a:r>
            <a:r>
              <a:rPr lang="en-US" dirty="0"/>
              <a:t> в </a:t>
            </a:r>
            <a:r>
              <a:rPr lang="en-US" dirty="0" err="1"/>
              <a:t>зависимости</a:t>
            </a:r>
            <a:r>
              <a:rPr lang="en-US" dirty="0"/>
              <a:t> </a:t>
            </a:r>
            <a:r>
              <a:rPr lang="en-US" dirty="0" err="1"/>
              <a:t>от</a:t>
            </a:r>
            <a:r>
              <a:rPr lang="en-US" dirty="0"/>
              <a:t> </a:t>
            </a:r>
            <a:r>
              <a:rPr lang="en-US" dirty="0" err="1"/>
              <a:t>того</a:t>
            </a:r>
            <a:r>
              <a:rPr lang="en-US" dirty="0"/>
              <a:t>, в </a:t>
            </a:r>
            <a:r>
              <a:rPr lang="en-US" dirty="0" err="1"/>
              <a:t>каких</a:t>
            </a:r>
            <a:r>
              <a:rPr lang="en-US" dirty="0"/>
              <a:t> </a:t>
            </a:r>
            <a:r>
              <a:rPr lang="en-US" dirty="0" err="1"/>
              <a:t>ценах</a:t>
            </a:r>
            <a:r>
              <a:rPr lang="en-US" dirty="0"/>
              <a:t> </a:t>
            </a:r>
            <a:r>
              <a:rPr lang="en-US" dirty="0" err="1"/>
              <a:t>отражены</a:t>
            </a:r>
            <a:r>
              <a:rPr lang="en-US" dirty="0"/>
              <a:t> </a:t>
            </a:r>
            <a:r>
              <a:rPr lang="en-US" dirty="0" err="1"/>
              <a:t>на</a:t>
            </a:r>
            <a:r>
              <a:rPr lang="en-US" dirty="0"/>
              <a:t> </a:t>
            </a:r>
            <a:r>
              <a:rPr lang="en-US" dirty="0" err="1"/>
              <a:t>каждом</a:t>
            </a:r>
            <a:r>
              <a:rPr lang="en-US" dirty="0"/>
              <a:t> </a:t>
            </a:r>
            <a:r>
              <a:rPr lang="en-US" dirty="0" err="1"/>
              <a:t>шаге</a:t>
            </a:r>
            <a:r>
              <a:rPr lang="en-US" dirty="0"/>
              <a:t> </a:t>
            </a:r>
            <a:r>
              <a:rPr lang="en-US" dirty="0" err="1"/>
              <a:t>расчета</a:t>
            </a:r>
            <a:r>
              <a:rPr lang="en-US" dirty="0"/>
              <a:t> </a:t>
            </a:r>
            <a:r>
              <a:rPr lang="en-US" dirty="0" err="1"/>
              <a:t>их</a:t>
            </a:r>
            <a:r>
              <a:rPr lang="en-US" dirty="0"/>
              <a:t> </a:t>
            </a:r>
            <a:r>
              <a:rPr lang="en-US" dirty="0" err="1"/>
              <a:t>притоки</a:t>
            </a:r>
            <a:r>
              <a:rPr lang="en-US" dirty="0"/>
              <a:t> и </a:t>
            </a:r>
            <a:r>
              <a:rPr lang="en-US" dirty="0" err="1" smtClean="0"/>
              <a:t>оттоки</a:t>
            </a:r>
            <a:r>
              <a:rPr lang="ru-RU" dirty="0"/>
              <a:t>:</a:t>
            </a:r>
          </a:p>
          <a:p>
            <a:pPr marL="0" indent="0">
              <a:buNone/>
            </a:pPr>
            <a:r>
              <a:rPr lang="ru-RU" dirty="0" smtClean="0"/>
              <a:t>   1. </a:t>
            </a:r>
            <a:r>
              <a:rPr lang="en-US" dirty="0" err="1" smtClean="0"/>
              <a:t>Текущ</a:t>
            </a:r>
            <a:r>
              <a:rPr lang="ru-RU" dirty="0" err="1" smtClean="0"/>
              <a:t>ие</a:t>
            </a:r>
            <a:r>
              <a:rPr lang="en-US" dirty="0" smtClean="0"/>
              <a:t> </a:t>
            </a:r>
            <a:r>
              <a:rPr lang="ru-RU" dirty="0" smtClean="0"/>
              <a:t>цены – </a:t>
            </a:r>
            <a:r>
              <a:rPr lang="en-US" dirty="0" smtClean="0"/>
              <a:t> </a:t>
            </a:r>
            <a:r>
              <a:rPr lang="en-US" dirty="0" err="1"/>
              <a:t>цены</a:t>
            </a:r>
            <a:r>
              <a:rPr lang="en-US" dirty="0"/>
              <a:t>, </a:t>
            </a:r>
            <a:r>
              <a:rPr lang="en-US" dirty="0" err="1"/>
              <a:t>заложенные</a:t>
            </a:r>
            <a:r>
              <a:rPr lang="en-US" dirty="0"/>
              <a:t> в </a:t>
            </a:r>
            <a:r>
              <a:rPr lang="en-US" dirty="0" err="1"/>
              <a:t>проект</a:t>
            </a:r>
            <a:r>
              <a:rPr lang="en-US" dirty="0"/>
              <a:t> </a:t>
            </a:r>
            <a:r>
              <a:rPr lang="en-US" dirty="0" err="1"/>
              <a:t>без</a:t>
            </a:r>
            <a:r>
              <a:rPr lang="en-US" dirty="0"/>
              <a:t> </a:t>
            </a:r>
            <a:r>
              <a:rPr lang="en-US" dirty="0" err="1"/>
              <a:t>учета</a:t>
            </a:r>
            <a:r>
              <a:rPr lang="en-US" dirty="0"/>
              <a:t> </a:t>
            </a:r>
            <a:r>
              <a:rPr lang="en-US" dirty="0" err="1"/>
              <a:t>инфляции</a:t>
            </a:r>
            <a:r>
              <a:rPr lang="en-US" dirty="0"/>
              <a:t>.</a:t>
            </a:r>
            <a:endParaRPr lang="ru-RU" dirty="0"/>
          </a:p>
          <a:p>
            <a:pPr marL="0" indent="0">
              <a:buNone/>
            </a:pPr>
            <a:r>
              <a:rPr lang="ru-RU" dirty="0" smtClean="0"/>
              <a:t>   2. </a:t>
            </a:r>
            <a:r>
              <a:rPr lang="en-US" dirty="0" err="1" smtClean="0"/>
              <a:t>Прогнозны</a:t>
            </a:r>
            <a:r>
              <a:rPr lang="ru-RU" dirty="0" smtClean="0"/>
              <a:t>е</a:t>
            </a:r>
            <a:r>
              <a:rPr lang="en-US" dirty="0" smtClean="0"/>
              <a:t> </a:t>
            </a:r>
            <a:r>
              <a:rPr lang="en-US" dirty="0" err="1"/>
              <a:t>цены</a:t>
            </a:r>
            <a:r>
              <a:rPr lang="en-US" dirty="0"/>
              <a:t>, </a:t>
            </a:r>
            <a:r>
              <a:rPr lang="en-US" dirty="0" err="1"/>
              <a:t>ожидаемые</a:t>
            </a:r>
            <a:r>
              <a:rPr lang="en-US" dirty="0"/>
              <a:t> (с </a:t>
            </a:r>
            <a:r>
              <a:rPr lang="en-US" dirty="0" err="1"/>
              <a:t>учетом</a:t>
            </a:r>
            <a:r>
              <a:rPr lang="en-US" dirty="0"/>
              <a:t> </a:t>
            </a:r>
            <a:r>
              <a:rPr lang="en-US" dirty="0" err="1"/>
              <a:t>инфляции</a:t>
            </a:r>
            <a:r>
              <a:rPr lang="en-US" dirty="0"/>
              <a:t>) </a:t>
            </a:r>
            <a:r>
              <a:rPr lang="en-US" dirty="0" err="1"/>
              <a:t>на</a:t>
            </a:r>
            <a:r>
              <a:rPr lang="en-US" dirty="0"/>
              <a:t> </a:t>
            </a:r>
            <a:r>
              <a:rPr lang="en-US" dirty="0" err="1"/>
              <a:t>будущих</a:t>
            </a:r>
            <a:r>
              <a:rPr lang="en-US" dirty="0"/>
              <a:t> </a:t>
            </a:r>
            <a:r>
              <a:rPr lang="en-US" dirty="0" err="1"/>
              <a:t>шагах</a:t>
            </a:r>
            <a:r>
              <a:rPr lang="en-US" dirty="0"/>
              <a:t> </a:t>
            </a:r>
            <a:r>
              <a:rPr lang="en-US" dirty="0" err="1"/>
              <a:t>расчета</a:t>
            </a:r>
            <a:r>
              <a:rPr lang="en-US" dirty="0"/>
              <a:t>.</a:t>
            </a:r>
            <a:endParaRPr lang="ru-RU" dirty="0"/>
          </a:p>
          <a:p>
            <a:pPr marL="0" indent="0">
              <a:buNone/>
            </a:pPr>
            <a:r>
              <a:rPr lang="ru-RU" dirty="0" smtClean="0"/>
              <a:t>  3. </a:t>
            </a:r>
            <a:r>
              <a:rPr lang="en-US" dirty="0" err="1" smtClean="0"/>
              <a:t>Дефлированн</a:t>
            </a:r>
            <a:r>
              <a:rPr lang="ru-RU" dirty="0" err="1" smtClean="0"/>
              <a:t>ые</a:t>
            </a:r>
            <a:r>
              <a:rPr lang="ru-RU" dirty="0"/>
              <a:t> </a:t>
            </a:r>
            <a:r>
              <a:rPr lang="ru-RU" dirty="0" smtClean="0"/>
              <a:t>– </a:t>
            </a:r>
            <a:r>
              <a:rPr lang="en-US" dirty="0" smtClean="0"/>
              <a:t> </a:t>
            </a:r>
            <a:r>
              <a:rPr lang="en-US" dirty="0" err="1"/>
              <a:t>прогнозные</a:t>
            </a:r>
            <a:r>
              <a:rPr lang="en-US" dirty="0"/>
              <a:t> </a:t>
            </a:r>
            <a:r>
              <a:rPr lang="en-US" dirty="0" err="1"/>
              <a:t>цены</a:t>
            </a:r>
            <a:r>
              <a:rPr lang="en-US" dirty="0"/>
              <a:t>, </a:t>
            </a:r>
            <a:r>
              <a:rPr lang="en-US" dirty="0" err="1"/>
              <a:t>приведенные</a:t>
            </a:r>
            <a:r>
              <a:rPr lang="en-US" dirty="0"/>
              <a:t> к </a:t>
            </a:r>
            <a:r>
              <a:rPr lang="en-US" dirty="0" err="1"/>
              <a:t>уровню</a:t>
            </a:r>
            <a:r>
              <a:rPr lang="en-US" dirty="0"/>
              <a:t> </a:t>
            </a:r>
            <a:r>
              <a:rPr lang="en-US" dirty="0" err="1"/>
              <a:t>цен</a:t>
            </a:r>
            <a:r>
              <a:rPr lang="en-US" dirty="0"/>
              <a:t> </a:t>
            </a:r>
            <a:r>
              <a:rPr lang="en-US" dirty="0" err="1"/>
              <a:t>фиксированного</a:t>
            </a:r>
            <a:r>
              <a:rPr lang="en-US" dirty="0"/>
              <a:t> </a:t>
            </a:r>
            <a:r>
              <a:rPr lang="en-US" dirty="0" err="1"/>
              <a:t>момента</a:t>
            </a:r>
            <a:r>
              <a:rPr lang="en-US" dirty="0"/>
              <a:t> </a:t>
            </a:r>
            <a:r>
              <a:rPr lang="en-US" dirty="0" err="1"/>
              <a:t>времени</a:t>
            </a:r>
            <a:r>
              <a:rPr lang="en-US" dirty="0"/>
              <a:t> </a:t>
            </a:r>
            <a:r>
              <a:rPr lang="en-US" dirty="0" err="1"/>
              <a:t>путем</a:t>
            </a:r>
            <a:r>
              <a:rPr lang="en-US" dirty="0"/>
              <a:t> </a:t>
            </a:r>
            <a:r>
              <a:rPr lang="en-US" dirty="0" err="1"/>
              <a:t>деления</a:t>
            </a:r>
            <a:r>
              <a:rPr lang="en-US" dirty="0"/>
              <a:t> </a:t>
            </a:r>
            <a:r>
              <a:rPr lang="en-US" dirty="0" err="1"/>
              <a:t>на</a:t>
            </a:r>
            <a:r>
              <a:rPr lang="en-US" dirty="0"/>
              <a:t> </a:t>
            </a:r>
            <a:r>
              <a:rPr lang="en-US" dirty="0" err="1"/>
              <a:t>общий</a:t>
            </a:r>
            <a:r>
              <a:rPr lang="en-US" dirty="0"/>
              <a:t> </a:t>
            </a:r>
            <a:r>
              <a:rPr lang="en-US" dirty="0" err="1"/>
              <a:t>базисный</a:t>
            </a:r>
            <a:r>
              <a:rPr lang="en-US" dirty="0"/>
              <a:t> </a:t>
            </a:r>
            <a:r>
              <a:rPr lang="en-US" dirty="0" err="1"/>
              <a:t>индекс</a:t>
            </a:r>
            <a:r>
              <a:rPr lang="en-US" dirty="0"/>
              <a:t> </a:t>
            </a:r>
            <a:r>
              <a:rPr lang="en-US" dirty="0" err="1"/>
              <a:t>инфляции</a:t>
            </a:r>
            <a:r>
              <a:rPr lang="en-US" dirty="0" smtClean="0"/>
              <a:t>.</a:t>
            </a:r>
            <a:endParaRPr lang="ru-RU" dirty="0" smtClean="0"/>
          </a:p>
          <a:p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3</a:t>
            </a: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</a:rPr>
              <a:t>.</a:t>
            </a: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accent1">
                    <a:lumMod val="75000"/>
                  </a:schemeClr>
                </a:solidFill>
              </a:rPr>
              <a:t>Дисконтирование</a:t>
            </a: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</a:rPr>
              <a:t>денежных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accent1">
                    <a:lumMod val="75000"/>
                  </a:schemeClr>
                </a:solidFill>
              </a:rPr>
              <a:t>потоков</a:t>
            </a: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</a:rPr>
              <a:t> – </a:t>
            </a:r>
            <a:r>
              <a:rPr lang="en-US" dirty="0" err="1" smtClean="0"/>
              <a:t>приведение</a:t>
            </a:r>
            <a:r>
              <a:rPr lang="en-US" dirty="0" smtClean="0"/>
              <a:t> </a:t>
            </a:r>
            <a:r>
              <a:rPr lang="en-US" dirty="0" err="1"/>
              <a:t>их</a:t>
            </a:r>
            <a:r>
              <a:rPr lang="en-US" dirty="0"/>
              <a:t> </a:t>
            </a:r>
            <a:r>
              <a:rPr lang="en-US" dirty="0" err="1"/>
              <a:t>разновременных</a:t>
            </a:r>
            <a:r>
              <a:rPr lang="en-US" dirty="0"/>
              <a:t> (</a:t>
            </a:r>
            <a:r>
              <a:rPr lang="en-US" dirty="0" err="1"/>
              <a:t>относящихся</a:t>
            </a:r>
            <a:r>
              <a:rPr lang="en-US" dirty="0"/>
              <a:t> к </a:t>
            </a:r>
            <a:r>
              <a:rPr lang="en-US" dirty="0" err="1"/>
              <a:t>различным</a:t>
            </a:r>
            <a:r>
              <a:rPr lang="en-US" dirty="0"/>
              <a:t> </a:t>
            </a:r>
            <a:r>
              <a:rPr lang="en-US" dirty="0" err="1"/>
              <a:t>шагам</a:t>
            </a:r>
            <a:r>
              <a:rPr lang="en-US" dirty="0"/>
              <a:t> </a:t>
            </a:r>
            <a:r>
              <a:rPr lang="en-US" dirty="0" err="1"/>
              <a:t>расчета</a:t>
            </a:r>
            <a:r>
              <a:rPr lang="en-US" dirty="0"/>
              <a:t>) </a:t>
            </a:r>
            <a:r>
              <a:rPr lang="en-US" dirty="0" err="1"/>
              <a:t>значений</a:t>
            </a:r>
            <a:r>
              <a:rPr lang="en-US" dirty="0"/>
              <a:t> к </a:t>
            </a:r>
            <a:r>
              <a:rPr lang="en-US" dirty="0" err="1"/>
              <a:t>их</a:t>
            </a:r>
            <a:r>
              <a:rPr lang="en-US" dirty="0"/>
              <a:t> </a:t>
            </a:r>
            <a:r>
              <a:rPr lang="en-US" dirty="0" err="1"/>
              <a:t>ценности</a:t>
            </a:r>
            <a:r>
              <a:rPr lang="en-US" dirty="0"/>
              <a:t> </a:t>
            </a:r>
            <a:r>
              <a:rPr lang="en-US" dirty="0" err="1"/>
              <a:t>на</a:t>
            </a:r>
            <a:r>
              <a:rPr lang="en-US" dirty="0"/>
              <a:t> </a:t>
            </a:r>
            <a:r>
              <a:rPr lang="en-US" dirty="0" err="1"/>
              <a:t>определенный</a:t>
            </a:r>
            <a:r>
              <a:rPr lang="en-US" dirty="0"/>
              <a:t> </a:t>
            </a:r>
            <a:r>
              <a:rPr lang="en-US" dirty="0" err="1"/>
              <a:t>момент</a:t>
            </a:r>
            <a:r>
              <a:rPr lang="en-US" dirty="0"/>
              <a:t> </a:t>
            </a:r>
            <a:r>
              <a:rPr lang="en-US" dirty="0" err="1"/>
              <a:t>времени</a:t>
            </a:r>
            <a:r>
              <a:rPr lang="en-US" dirty="0"/>
              <a:t>, </a:t>
            </a:r>
            <a:r>
              <a:rPr lang="en-US" dirty="0" err="1"/>
              <a:t>который</a:t>
            </a:r>
            <a:r>
              <a:rPr lang="en-US" dirty="0"/>
              <a:t> </a:t>
            </a:r>
            <a:r>
              <a:rPr lang="en-US" dirty="0" err="1"/>
              <a:t>называется</a:t>
            </a:r>
            <a:r>
              <a:rPr lang="en-US" dirty="0"/>
              <a:t> </a:t>
            </a:r>
            <a:r>
              <a:rPr lang="en-US" dirty="0" err="1"/>
              <a:t>моментом</a:t>
            </a:r>
            <a:r>
              <a:rPr lang="en-US" dirty="0"/>
              <a:t> </a:t>
            </a:r>
            <a:r>
              <a:rPr lang="en-US" dirty="0" err="1"/>
              <a:t>приведения</a:t>
            </a:r>
            <a:r>
              <a:rPr lang="en-US" dirty="0"/>
              <a:t> и </a:t>
            </a:r>
            <a:r>
              <a:rPr lang="en-US" dirty="0" err="1"/>
              <a:t>обозначается</a:t>
            </a:r>
            <a:r>
              <a:rPr lang="en-US" dirty="0"/>
              <a:t> t°. </a:t>
            </a:r>
            <a:r>
              <a:rPr lang="en-US" dirty="0" err="1"/>
              <a:t>Момент</a:t>
            </a:r>
            <a:r>
              <a:rPr lang="en-US" dirty="0"/>
              <a:t> </a:t>
            </a:r>
            <a:r>
              <a:rPr lang="en-US" dirty="0" err="1"/>
              <a:t>приведения</a:t>
            </a:r>
            <a:r>
              <a:rPr lang="en-US" dirty="0"/>
              <a:t> </a:t>
            </a:r>
            <a:r>
              <a:rPr lang="en-US" dirty="0" err="1"/>
              <a:t>может</a:t>
            </a:r>
            <a:r>
              <a:rPr lang="en-US" dirty="0"/>
              <a:t> </a:t>
            </a:r>
            <a:r>
              <a:rPr lang="en-US" dirty="0" err="1"/>
              <a:t>не</a:t>
            </a:r>
            <a:r>
              <a:rPr lang="en-US" dirty="0"/>
              <a:t> </a:t>
            </a:r>
            <a:r>
              <a:rPr lang="en-US" dirty="0" err="1"/>
              <a:t>совпадать</a:t>
            </a:r>
            <a:r>
              <a:rPr lang="en-US" dirty="0"/>
              <a:t> с </a:t>
            </a:r>
            <a:r>
              <a:rPr lang="en-US" dirty="0" err="1"/>
              <a:t>базовым</a:t>
            </a:r>
            <a:r>
              <a:rPr lang="en-US" dirty="0"/>
              <a:t> </a:t>
            </a:r>
            <a:r>
              <a:rPr lang="en-US" dirty="0" err="1" smtClean="0"/>
              <a:t>моментом</a:t>
            </a:r>
            <a:r>
              <a:rPr lang="en-US" dirty="0" smtClean="0"/>
              <a:t>.</a:t>
            </a:r>
            <a:r>
              <a:rPr lang="ru-RU" dirty="0" smtClean="0"/>
              <a:t> П</a:t>
            </a:r>
            <a:r>
              <a:rPr lang="en-US" dirty="0" err="1" smtClean="0"/>
              <a:t>роцесс</a:t>
            </a:r>
            <a:r>
              <a:rPr lang="en-US" dirty="0" smtClean="0"/>
              <a:t> </a:t>
            </a:r>
            <a:r>
              <a:rPr lang="en-US" dirty="0" err="1" smtClean="0"/>
              <a:t>дисконтирования</a:t>
            </a:r>
            <a:r>
              <a:rPr lang="ru-RU" dirty="0" smtClean="0"/>
              <a:t> -</a:t>
            </a:r>
            <a:r>
              <a:rPr lang="en-US" dirty="0" smtClean="0"/>
              <a:t> </a:t>
            </a:r>
            <a:r>
              <a:rPr lang="en-US" dirty="0" err="1"/>
              <a:t>это</a:t>
            </a:r>
            <a:r>
              <a:rPr lang="en-US" dirty="0"/>
              <a:t> </a:t>
            </a:r>
            <a:r>
              <a:rPr lang="en-US" dirty="0" err="1"/>
              <a:t>приведение</a:t>
            </a:r>
            <a:r>
              <a:rPr lang="en-US" dirty="0"/>
              <a:t> к </a:t>
            </a:r>
            <a:r>
              <a:rPr lang="en-US" dirty="0" err="1"/>
              <a:t>текущему</a:t>
            </a:r>
            <a:r>
              <a:rPr lang="en-US" dirty="0"/>
              <a:t> </a:t>
            </a:r>
            <a:r>
              <a:rPr lang="en-US" dirty="0" err="1"/>
              <a:t>моменту</a:t>
            </a:r>
            <a:r>
              <a:rPr lang="en-US" dirty="0"/>
              <a:t> </a:t>
            </a:r>
            <a:r>
              <a:rPr lang="en-US" dirty="0" err="1"/>
              <a:t>всех</a:t>
            </a:r>
            <a:r>
              <a:rPr lang="en-US" dirty="0"/>
              <a:t> </a:t>
            </a:r>
            <a:r>
              <a:rPr lang="en-US" dirty="0" err="1"/>
              <a:t>получаемых</a:t>
            </a:r>
            <a:r>
              <a:rPr lang="en-US" dirty="0"/>
              <a:t> </a:t>
            </a:r>
            <a:r>
              <a:rPr lang="en-US" dirty="0" err="1"/>
              <a:t>результатов</a:t>
            </a:r>
            <a:r>
              <a:rPr lang="en-US" dirty="0"/>
              <a:t> и </a:t>
            </a:r>
            <a:r>
              <a:rPr lang="en-US" dirty="0" err="1"/>
              <a:t>производимых</a:t>
            </a:r>
            <a:r>
              <a:rPr lang="en-US" dirty="0"/>
              <a:t> </a:t>
            </a:r>
            <a:r>
              <a:rPr lang="en-US" dirty="0" err="1"/>
              <a:t>затрат</a:t>
            </a:r>
            <a:r>
              <a:rPr lang="en-US" dirty="0"/>
              <a:t> в </a:t>
            </a:r>
            <a:r>
              <a:rPr lang="en-US" dirty="0" err="1"/>
              <a:t>будущем</a:t>
            </a:r>
            <a:r>
              <a:rPr lang="en-US" dirty="0"/>
              <a:t>.</a:t>
            </a:r>
            <a:endParaRPr lang="ru-RU" dirty="0"/>
          </a:p>
          <a:p>
            <a:r>
              <a:rPr lang="en-US" dirty="0" err="1"/>
              <a:t>Дисконтирование</a:t>
            </a:r>
            <a:r>
              <a:rPr lang="en-US" dirty="0"/>
              <a:t> </a:t>
            </a:r>
            <a:r>
              <a:rPr lang="en-US" dirty="0" err="1"/>
              <a:t>применяется</a:t>
            </a:r>
            <a:r>
              <a:rPr lang="en-US" dirty="0"/>
              <a:t> к </a:t>
            </a:r>
            <a:r>
              <a:rPr lang="en-US" dirty="0" err="1"/>
              <a:t>денежным</a:t>
            </a:r>
            <a:r>
              <a:rPr lang="en-US" dirty="0"/>
              <a:t> </a:t>
            </a:r>
            <a:r>
              <a:rPr lang="en-US" dirty="0" err="1"/>
              <a:t>потокам</a:t>
            </a:r>
            <a:r>
              <a:rPr lang="en-US" dirty="0"/>
              <a:t>, </a:t>
            </a:r>
            <a:r>
              <a:rPr lang="en-US" dirty="0" err="1"/>
              <a:t>выраженным</a:t>
            </a:r>
            <a:r>
              <a:rPr lang="en-US" dirty="0"/>
              <a:t> в </a:t>
            </a:r>
            <a:r>
              <a:rPr lang="en-US" dirty="0" err="1"/>
              <a:t>текущих</a:t>
            </a:r>
            <a:r>
              <a:rPr lang="en-US" dirty="0"/>
              <a:t> </a:t>
            </a:r>
            <a:r>
              <a:rPr lang="en-US" dirty="0" err="1"/>
              <a:t>или</a:t>
            </a:r>
            <a:r>
              <a:rPr lang="en-US" dirty="0"/>
              <a:t> </a:t>
            </a:r>
            <a:r>
              <a:rPr lang="en-US" dirty="0" err="1"/>
              <a:t>дефлированных</a:t>
            </a:r>
            <a:r>
              <a:rPr lang="en-US" dirty="0"/>
              <a:t> </a:t>
            </a:r>
            <a:r>
              <a:rPr lang="en-US" dirty="0" err="1"/>
              <a:t>ценах</a:t>
            </a:r>
            <a:r>
              <a:rPr lang="en-US" dirty="0"/>
              <a:t> и в </a:t>
            </a:r>
            <a:r>
              <a:rPr lang="en-US" dirty="0" err="1"/>
              <a:t>единой</a:t>
            </a:r>
            <a:r>
              <a:rPr lang="en-US" dirty="0"/>
              <a:t> </a:t>
            </a:r>
            <a:r>
              <a:rPr lang="en-US" dirty="0" err="1"/>
              <a:t>валюте</a:t>
            </a:r>
            <a:r>
              <a:rPr lang="en-US" dirty="0"/>
              <a:t>. </a:t>
            </a:r>
            <a:endParaRPr lang="ru-RU" dirty="0"/>
          </a:p>
          <a:p>
            <a:r>
              <a:rPr lang="ru-RU" dirty="0"/>
              <a:t>Основным экономическим нормативом, используемым при дисконтировании, является </a:t>
            </a:r>
            <a:r>
              <a:rPr lang="ru-RU" i="1" dirty="0">
                <a:solidFill>
                  <a:schemeClr val="accent1">
                    <a:lumMod val="75000"/>
                  </a:schemeClr>
                </a:solidFill>
              </a:rPr>
              <a:t>норма дисконта </a:t>
            </a:r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Е(</a:t>
            </a:r>
            <a:r>
              <a:rPr lang="en-US" dirty="0" err="1">
                <a:solidFill>
                  <a:schemeClr val="accent1">
                    <a:lumMod val="75000"/>
                  </a:schemeClr>
                </a:solidFill>
              </a:rPr>
              <a:t>i</a:t>
            </a:r>
            <a:r>
              <a:rPr lang="ru-RU" dirty="0"/>
              <a:t>), выражаемая в долях единиц или процентах в год.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34671593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533379" y="712762"/>
            <a:ext cx="10213144" cy="5673969"/>
          </a:xfrm>
        </p:spPr>
        <p:txBody>
          <a:bodyPr>
            <a:normAutofit fontScale="92500"/>
          </a:bodyPr>
          <a:lstStyle/>
          <a:p>
            <a:r>
              <a:rPr lang="ru-RU" dirty="0"/>
              <a:t>Дисконтирование денежного потока на m-м шаге осуществляется путем умножения его значения Ф(m), на коэффициент дисконтирования αm, рассчитываемый по формуле</a:t>
            </a:r>
          </a:p>
          <a:p>
            <a:r>
              <a:rPr lang="ru-RU" dirty="0"/>
              <a:t>αm,  =  </a:t>
            </a:r>
            <a:r>
              <a:rPr lang="ru-RU" dirty="0" smtClean="0"/>
              <a:t>                                                                   </a:t>
            </a:r>
            <a:r>
              <a:rPr lang="ru-RU" dirty="0"/>
              <a:t>(1)</a:t>
            </a:r>
          </a:p>
          <a:p>
            <a:pPr marL="0" indent="0">
              <a:buNone/>
            </a:pPr>
            <a:r>
              <a:rPr lang="ru-RU" dirty="0"/>
              <a:t>где:</a:t>
            </a:r>
          </a:p>
          <a:p>
            <a:pPr marL="0" indent="0">
              <a:buNone/>
            </a:pPr>
            <a:r>
              <a:rPr lang="ru-RU" dirty="0" smtClean="0"/>
              <a:t>     Ф(m</a:t>
            </a:r>
            <a:r>
              <a:rPr lang="ru-RU" dirty="0"/>
              <a:t>) - значение денежного потока на m-м шаге;</a:t>
            </a:r>
          </a:p>
          <a:p>
            <a:pPr marL="0" indent="0">
              <a:buNone/>
            </a:pPr>
            <a:r>
              <a:rPr lang="ru-RU" dirty="0" smtClean="0"/>
              <a:t>     Е </a:t>
            </a:r>
            <a:r>
              <a:rPr lang="ru-RU" dirty="0"/>
              <a:t>(i)– норма дисконта;</a:t>
            </a:r>
          </a:p>
          <a:p>
            <a:pPr marL="0" indent="0">
              <a:buNone/>
            </a:pPr>
            <a:r>
              <a:rPr lang="ru-RU" dirty="0" smtClean="0"/>
              <a:t>     </a:t>
            </a:r>
            <a:r>
              <a:rPr lang="ru-RU" dirty="0" err="1" smtClean="0"/>
              <a:t>tm</a:t>
            </a:r>
            <a:r>
              <a:rPr lang="ru-RU" dirty="0" smtClean="0"/>
              <a:t> </a:t>
            </a:r>
            <a:r>
              <a:rPr lang="ru-RU" dirty="0"/>
              <a:t>– момент окончания m-</a:t>
            </a:r>
            <a:r>
              <a:rPr lang="ru-RU" dirty="0" err="1"/>
              <a:t>го</a:t>
            </a:r>
            <a:r>
              <a:rPr lang="ru-RU" dirty="0"/>
              <a:t> шага.</a:t>
            </a:r>
          </a:p>
          <a:p>
            <a:r>
              <a:rPr lang="ru-RU" dirty="0"/>
              <a:t>Норму дисконта (Е) можно выбирать различной для разных шагов расчета. Это может быть целесообразно в случаях переменного по времени риска, переменной по времени структуры капитала.</a:t>
            </a:r>
          </a:p>
          <a:p>
            <a:r>
              <a:rPr lang="en-US" dirty="0" err="1"/>
              <a:t>Различают</a:t>
            </a:r>
            <a:r>
              <a:rPr lang="en-US" dirty="0"/>
              <a:t> </a:t>
            </a:r>
            <a:r>
              <a:rPr lang="en-US" dirty="0" err="1"/>
              <a:t>следующие</a:t>
            </a:r>
            <a:r>
              <a:rPr lang="en-US" dirty="0"/>
              <a:t> </a:t>
            </a:r>
            <a:r>
              <a:rPr lang="en-US" dirty="0" err="1"/>
              <a:t>нормы</a:t>
            </a:r>
            <a:r>
              <a:rPr lang="en-US" dirty="0"/>
              <a:t> </a:t>
            </a:r>
            <a:r>
              <a:rPr lang="en-US" dirty="0" err="1"/>
              <a:t>дисконта</a:t>
            </a:r>
            <a:r>
              <a:rPr lang="en-US" dirty="0"/>
              <a:t>:</a:t>
            </a:r>
            <a:endParaRPr lang="ru-RU" dirty="0"/>
          </a:p>
          <a:p>
            <a:pPr marL="0" indent="0">
              <a:buNone/>
            </a:pPr>
            <a:r>
              <a:rPr lang="ru-RU" dirty="0" smtClean="0"/>
              <a:t>   - </a:t>
            </a:r>
            <a:r>
              <a:rPr lang="ru-RU" dirty="0"/>
              <a:t>коммерческая - используется при оценке коммерческой эффективности проекта (она определяется с учетом альтернативной эффективности использования капитала);</a:t>
            </a:r>
          </a:p>
          <a:p>
            <a:pPr marL="0" indent="0">
              <a:buNone/>
            </a:pPr>
            <a:r>
              <a:rPr lang="ru-RU" dirty="0" smtClean="0"/>
              <a:t>   </a:t>
            </a:r>
            <a:r>
              <a:rPr lang="en-US" dirty="0" smtClean="0"/>
              <a:t>- </a:t>
            </a:r>
            <a:r>
              <a:rPr lang="en-US" dirty="0" err="1"/>
              <a:t>норма</a:t>
            </a:r>
            <a:r>
              <a:rPr lang="en-US" dirty="0"/>
              <a:t> </a:t>
            </a:r>
            <a:r>
              <a:rPr lang="en-US" dirty="0" err="1"/>
              <a:t>дисконта</a:t>
            </a:r>
            <a:r>
              <a:rPr lang="en-US" dirty="0"/>
              <a:t> </a:t>
            </a:r>
            <a:r>
              <a:rPr lang="en-US" dirty="0" err="1"/>
              <a:t>участника</a:t>
            </a:r>
            <a:r>
              <a:rPr lang="en-US" dirty="0"/>
              <a:t> </a:t>
            </a:r>
            <a:r>
              <a:rPr lang="en-US" dirty="0" err="1"/>
              <a:t>проекта</a:t>
            </a:r>
            <a:r>
              <a:rPr lang="en-US" dirty="0"/>
              <a:t> - </a:t>
            </a:r>
            <a:r>
              <a:rPr lang="en-US" dirty="0" err="1"/>
              <a:t>отражает</a:t>
            </a:r>
            <a:r>
              <a:rPr lang="en-US" dirty="0"/>
              <a:t> </a:t>
            </a:r>
            <a:r>
              <a:rPr lang="en-US" dirty="0" err="1"/>
              <a:t>эффективность</a:t>
            </a:r>
            <a:r>
              <a:rPr lang="en-US" dirty="0"/>
              <a:t> </a:t>
            </a:r>
            <a:r>
              <a:rPr lang="en-US" dirty="0" err="1"/>
              <a:t>участия</a:t>
            </a:r>
            <a:r>
              <a:rPr lang="en-US" dirty="0"/>
              <a:t> в </a:t>
            </a:r>
            <a:r>
              <a:rPr lang="en-US" dirty="0" err="1"/>
              <a:t>проекте</a:t>
            </a:r>
            <a:r>
              <a:rPr lang="en-US" dirty="0"/>
              <a:t> </a:t>
            </a:r>
            <a:r>
              <a:rPr lang="en-US" dirty="0" err="1"/>
              <a:t>предприятий</a:t>
            </a:r>
            <a:r>
              <a:rPr lang="en-US" dirty="0"/>
              <a:t> и </a:t>
            </a:r>
            <a:r>
              <a:rPr lang="en-US" dirty="0" err="1"/>
              <a:t>других</a:t>
            </a:r>
            <a:r>
              <a:rPr lang="en-US" dirty="0"/>
              <a:t> </a:t>
            </a:r>
            <a:r>
              <a:rPr lang="en-US" dirty="0" err="1"/>
              <a:t>участников</a:t>
            </a:r>
            <a:r>
              <a:rPr lang="en-US" dirty="0"/>
              <a:t> (</a:t>
            </a:r>
            <a:r>
              <a:rPr lang="en-US" dirty="0" err="1"/>
              <a:t>ее</a:t>
            </a:r>
            <a:r>
              <a:rPr lang="en-US" dirty="0"/>
              <a:t> </a:t>
            </a:r>
            <a:r>
              <a:rPr lang="en-US" dirty="0" err="1"/>
              <a:t>выбирают</a:t>
            </a:r>
            <a:r>
              <a:rPr lang="en-US" dirty="0"/>
              <a:t> </a:t>
            </a:r>
            <a:r>
              <a:rPr lang="en-US" dirty="0" err="1"/>
              <a:t>сами</a:t>
            </a:r>
            <a:r>
              <a:rPr lang="en-US" dirty="0"/>
              <a:t> </a:t>
            </a:r>
            <a:r>
              <a:rPr lang="en-US" dirty="0" err="1"/>
              <a:t>участники</a:t>
            </a:r>
            <a:r>
              <a:rPr lang="en-US" dirty="0"/>
              <a:t>); </a:t>
            </a:r>
            <a:r>
              <a:rPr lang="en-US" dirty="0" err="1"/>
              <a:t>при</a:t>
            </a:r>
            <a:r>
              <a:rPr lang="en-US" dirty="0"/>
              <a:t> </a:t>
            </a:r>
            <a:r>
              <a:rPr lang="en-US" dirty="0" err="1"/>
              <a:t>отсутствии</a:t>
            </a:r>
            <a:r>
              <a:rPr lang="en-US" dirty="0"/>
              <a:t> </a:t>
            </a:r>
            <a:r>
              <a:rPr lang="en-US" dirty="0" err="1"/>
              <a:t>предпочтений</a:t>
            </a:r>
            <a:r>
              <a:rPr lang="en-US" dirty="0"/>
              <a:t> в </a:t>
            </a:r>
            <a:r>
              <a:rPr lang="en-US" dirty="0" err="1"/>
              <a:t>качестве</a:t>
            </a:r>
            <a:r>
              <a:rPr lang="en-US" dirty="0"/>
              <a:t> </a:t>
            </a:r>
            <a:r>
              <a:rPr lang="en-US" dirty="0" err="1"/>
              <a:t>нее</a:t>
            </a:r>
            <a:r>
              <a:rPr lang="en-US" dirty="0"/>
              <a:t> </a:t>
            </a:r>
            <a:r>
              <a:rPr lang="en-US" dirty="0" err="1"/>
              <a:t>можно</a:t>
            </a:r>
            <a:r>
              <a:rPr lang="en-US" dirty="0"/>
              <a:t> </a:t>
            </a:r>
            <a:r>
              <a:rPr lang="en-US" dirty="0" err="1"/>
              <a:t>использовать</a:t>
            </a:r>
            <a:r>
              <a:rPr lang="en-US" dirty="0"/>
              <a:t> </a:t>
            </a:r>
            <a:r>
              <a:rPr lang="en-US" dirty="0" err="1"/>
              <a:t>коммерческую</a:t>
            </a:r>
            <a:r>
              <a:rPr lang="en-US" dirty="0"/>
              <a:t> </a:t>
            </a:r>
            <a:r>
              <a:rPr lang="en-US" dirty="0" err="1"/>
              <a:t>норму</a:t>
            </a:r>
            <a:r>
              <a:rPr lang="en-US" dirty="0"/>
              <a:t> </a:t>
            </a:r>
            <a:r>
              <a:rPr lang="en-US" dirty="0" err="1"/>
              <a:t>дисконта</a:t>
            </a:r>
            <a:r>
              <a:rPr lang="en-US" dirty="0"/>
              <a:t>);</a:t>
            </a:r>
            <a:endParaRPr lang="ru-RU" dirty="0"/>
          </a:p>
          <a:p>
            <a:endParaRPr lang="ru-RU" dirty="0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1" name="Объект 10"/>
          <p:cNvGraphicFramePr>
            <a:graphicFrameLocks noChangeAspect="1"/>
          </p:cNvGraphicFramePr>
          <p:nvPr>
            <p:extLst>
              <p:ext uri="{D42A27DB-BD31-4B8C-83A1-F6EECF244321}">
                <p14:modId xmlns="" xmlns:p14="http://schemas.microsoft.com/office/powerpoint/2010/main" val="2605922166"/>
              </p:ext>
            </p:extLst>
          </p:nvPr>
        </p:nvGraphicFramePr>
        <p:xfrm>
          <a:off x="3474719" y="1420837"/>
          <a:ext cx="1755857" cy="703385"/>
        </p:xfrm>
        <a:graphic>
          <a:graphicData uri="http://schemas.openxmlformats.org/presentationml/2006/ole">
            <p:oleObj spid="_x0000_s2059" name="Уравнение" r:id="rId3" imgW="1066680" imgH="431640" progId="Equation.3">
              <p:embed/>
            </p:oleObj>
          </a:graphicData>
        </a:graphic>
      </p:graphicFrame>
    </p:spTree>
    <p:extLst>
      <p:ext uri="{BB962C8B-B14F-4D97-AF65-F5344CB8AC3E}">
        <p14:creationId xmlns="" xmlns:p14="http://schemas.microsoft.com/office/powerpoint/2010/main" val="4150409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528550" y="714232"/>
            <a:ext cx="9990160" cy="5713863"/>
          </a:xfrm>
        </p:spPr>
        <p:txBody>
          <a:bodyPr/>
          <a:lstStyle/>
          <a:p>
            <a:pPr marL="0" indent="0">
              <a:buNone/>
            </a:pPr>
            <a:r>
              <a:rPr lang="ru-RU" dirty="0" smtClean="0"/>
              <a:t>   </a:t>
            </a:r>
            <a:r>
              <a:rPr lang="en-US" dirty="0" smtClean="0"/>
              <a:t>- </a:t>
            </a:r>
            <a:r>
              <a:rPr lang="en-US" dirty="0" err="1"/>
              <a:t>социальная</a:t>
            </a:r>
            <a:r>
              <a:rPr lang="en-US" dirty="0"/>
              <a:t> (</a:t>
            </a:r>
            <a:r>
              <a:rPr lang="en-US" dirty="0" err="1"/>
              <a:t>общественная</a:t>
            </a:r>
            <a:r>
              <a:rPr lang="en-US" dirty="0"/>
              <a:t>) - </a:t>
            </a:r>
            <a:r>
              <a:rPr lang="en-US" dirty="0" err="1"/>
              <a:t>используется</a:t>
            </a:r>
            <a:r>
              <a:rPr lang="en-US" dirty="0"/>
              <a:t> </a:t>
            </a:r>
            <a:r>
              <a:rPr lang="en-US" dirty="0" err="1"/>
              <a:t>при</a:t>
            </a:r>
            <a:r>
              <a:rPr lang="en-US" dirty="0"/>
              <a:t> </a:t>
            </a:r>
            <a:r>
              <a:rPr lang="en-US" dirty="0" err="1"/>
              <a:t>расчетах</a:t>
            </a:r>
            <a:r>
              <a:rPr lang="en-US" dirty="0"/>
              <a:t> </a:t>
            </a:r>
            <a:r>
              <a:rPr lang="en-US" dirty="0" err="1"/>
              <a:t>социально-экономической</a:t>
            </a:r>
            <a:r>
              <a:rPr lang="en-US" dirty="0"/>
              <a:t> </a:t>
            </a:r>
            <a:r>
              <a:rPr lang="en-US" dirty="0" err="1"/>
              <a:t>эффективности</a:t>
            </a:r>
            <a:r>
              <a:rPr lang="en-US" dirty="0"/>
              <a:t> и </a:t>
            </a:r>
            <a:r>
              <a:rPr lang="en-US" dirty="0" err="1"/>
              <a:t>характеризует</a:t>
            </a:r>
            <a:r>
              <a:rPr lang="en-US" dirty="0"/>
              <a:t> </a:t>
            </a:r>
            <a:r>
              <a:rPr lang="en-US" dirty="0" err="1"/>
              <a:t>минимальные</a:t>
            </a:r>
            <a:r>
              <a:rPr lang="en-US" dirty="0"/>
              <a:t> </a:t>
            </a:r>
            <a:r>
              <a:rPr lang="en-US" dirty="0" err="1"/>
              <a:t>требования</a:t>
            </a:r>
            <a:r>
              <a:rPr lang="en-US" dirty="0"/>
              <a:t> </a:t>
            </a:r>
            <a:r>
              <a:rPr lang="en-US" dirty="0" err="1"/>
              <a:t>общества</a:t>
            </a:r>
            <a:r>
              <a:rPr lang="en-US" dirty="0"/>
              <a:t> к </a:t>
            </a:r>
            <a:r>
              <a:rPr lang="en-US" dirty="0" err="1"/>
              <a:t>эффективности</a:t>
            </a:r>
            <a:r>
              <a:rPr lang="en-US" dirty="0"/>
              <a:t> </a:t>
            </a:r>
            <a:r>
              <a:rPr lang="en-US" dirty="0" err="1"/>
              <a:t>проекта</a:t>
            </a:r>
            <a:r>
              <a:rPr lang="en-US" dirty="0"/>
              <a:t> (</a:t>
            </a:r>
            <a:r>
              <a:rPr lang="en-US" dirty="0" err="1"/>
              <a:t>она</a:t>
            </a:r>
            <a:r>
              <a:rPr lang="en-US" dirty="0"/>
              <a:t> </a:t>
            </a:r>
            <a:r>
              <a:rPr lang="en-US" dirty="0" err="1"/>
              <a:t>считается</a:t>
            </a:r>
            <a:r>
              <a:rPr lang="en-US" dirty="0"/>
              <a:t> </a:t>
            </a:r>
            <a:r>
              <a:rPr lang="en-US" dirty="0" err="1"/>
              <a:t>национальным</a:t>
            </a:r>
            <a:r>
              <a:rPr lang="en-US" dirty="0"/>
              <a:t> </a:t>
            </a:r>
            <a:r>
              <a:rPr lang="en-US" dirty="0" err="1"/>
              <a:t>параметром</a:t>
            </a:r>
            <a:r>
              <a:rPr lang="en-US" dirty="0"/>
              <a:t> и </a:t>
            </a:r>
            <a:r>
              <a:rPr lang="en-US" dirty="0" err="1"/>
              <a:t>должна</a:t>
            </a:r>
            <a:r>
              <a:rPr lang="en-US" dirty="0"/>
              <a:t> </a:t>
            </a:r>
            <a:r>
              <a:rPr lang="en-US" dirty="0" err="1"/>
              <a:t>устанавливаться</a:t>
            </a:r>
            <a:r>
              <a:rPr lang="en-US" dirty="0"/>
              <a:t> </a:t>
            </a:r>
            <a:r>
              <a:rPr lang="en-US" dirty="0" err="1"/>
              <a:t>централизованно</a:t>
            </a:r>
            <a:r>
              <a:rPr lang="en-US" dirty="0"/>
              <a:t> </a:t>
            </a:r>
            <a:r>
              <a:rPr lang="en-US" dirty="0" err="1"/>
              <a:t>органами</a:t>
            </a:r>
            <a:r>
              <a:rPr lang="en-US" dirty="0"/>
              <a:t> </a:t>
            </a:r>
            <a:r>
              <a:rPr lang="en-US" dirty="0" err="1"/>
              <a:t>управления</a:t>
            </a:r>
            <a:r>
              <a:rPr lang="en-US" dirty="0"/>
              <a:t> </a:t>
            </a:r>
            <a:r>
              <a:rPr lang="en-US" dirty="0" err="1"/>
              <a:t>народным</a:t>
            </a:r>
            <a:r>
              <a:rPr lang="en-US" dirty="0"/>
              <a:t> </a:t>
            </a:r>
            <a:r>
              <a:rPr lang="en-US" dirty="0" err="1"/>
              <a:t>хозяйством</a:t>
            </a:r>
            <a:r>
              <a:rPr lang="en-US" dirty="0"/>
              <a:t> в </a:t>
            </a:r>
            <a:r>
              <a:rPr lang="en-US" dirty="0" err="1"/>
              <a:t>увязке</a:t>
            </a:r>
            <a:r>
              <a:rPr lang="en-US" dirty="0"/>
              <a:t> с </a:t>
            </a:r>
            <a:r>
              <a:rPr lang="en-US" dirty="0" err="1"/>
              <a:t>прогнозами</a:t>
            </a:r>
            <a:r>
              <a:rPr lang="en-US" dirty="0"/>
              <a:t> </a:t>
            </a:r>
            <a:r>
              <a:rPr lang="en-US" dirty="0" err="1"/>
              <a:t>экономического</a:t>
            </a:r>
            <a:r>
              <a:rPr lang="en-US" dirty="0"/>
              <a:t> и </a:t>
            </a:r>
            <a:r>
              <a:rPr lang="en-US" dirty="0" err="1"/>
              <a:t>социального</a:t>
            </a:r>
            <a:r>
              <a:rPr lang="en-US" dirty="0"/>
              <a:t> </a:t>
            </a:r>
            <a:r>
              <a:rPr lang="en-US" dirty="0" err="1"/>
              <a:t>развития</a:t>
            </a:r>
            <a:r>
              <a:rPr lang="en-US" dirty="0"/>
              <a:t> </a:t>
            </a:r>
            <a:r>
              <a:rPr lang="en-US" dirty="0" err="1"/>
              <a:t>страны</a:t>
            </a:r>
            <a:r>
              <a:rPr lang="en-US" dirty="0"/>
              <a:t>);</a:t>
            </a:r>
            <a:endParaRPr lang="ru-RU" dirty="0"/>
          </a:p>
          <a:p>
            <a:pPr marL="0" indent="0">
              <a:buNone/>
            </a:pPr>
            <a:r>
              <a:rPr lang="ru-RU" dirty="0" smtClean="0"/>
              <a:t>   - </a:t>
            </a:r>
            <a:r>
              <a:rPr lang="ru-RU" dirty="0"/>
              <a:t>бюджетная - используется при расчетах показателей бюджетной эффективности и отражает альтернативную стоимость бюджетных средств. </a:t>
            </a:r>
            <a:r>
              <a:rPr lang="en-US" dirty="0" err="1"/>
              <a:t>Ее</a:t>
            </a:r>
            <a:r>
              <a:rPr lang="en-US" dirty="0"/>
              <a:t> </a:t>
            </a:r>
            <a:r>
              <a:rPr lang="en-US" dirty="0" err="1"/>
              <a:t>устанавливают</a:t>
            </a:r>
            <a:r>
              <a:rPr lang="en-US" dirty="0"/>
              <a:t> </a:t>
            </a:r>
            <a:r>
              <a:rPr lang="en-US" dirty="0" err="1"/>
              <a:t>органы</a:t>
            </a:r>
            <a:r>
              <a:rPr lang="en-US" dirty="0"/>
              <a:t> (</a:t>
            </a:r>
            <a:r>
              <a:rPr lang="en-US" dirty="0" err="1"/>
              <a:t>федеральные</a:t>
            </a:r>
            <a:r>
              <a:rPr lang="en-US" dirty="0"/>
              <a:t> </a:t>
            </a:r>
            <a:r>
              <a:rPr lang="en-US" dirty="0" err="1"/>
              <a:t>или</a:t>
            </a:r>
            <a:r>
              <a:rPr lang="en-US" dirty="0"/>
              <a:t> </a:t>
            </a:r>
            <a:r>
              <a:rPr lang="en-US" dirty="0" err="1"/>
              <a:t>региональные</a:t>
            </a:r>
            <a:r>
              <a:rPr lang="en-US" dirty="0"/>
              <a:t>) </a:t>
            </a:r>
            <a:r>
              <a:rPr lang="en-US" dirty="0" err="1"/>
              <a:t>по</a:t>
            </a:r>
            <a:r>
              <a:rPr lang="en-US" dirty="0"/>
              <a:t> </a:t>
            </a:r>
            <a:r>
              <a:rPr lang="en-US" dirty="0" err="1"/>
              <a:t>заданию</a:t>
            </a:r>
            <a:r>
              <a:rPr lang="en-US" dirty="0"/>
              <a:t> </a:t>
            </a:r>
            <a:r>
              <a:rPr lang="en-US" dirty="0" err="1"/>
              <a:t>которых</a:t>
            </a:r>
            <a:r>
              <a:rPr lang="en-US" dirty="0"/>
              <a:t> </a:t>
            </a:r>
            <a:r>
              <a:rPr lang="en-US" dirty="0" err="1"/>
              <a:t>оценивают</a:t>
            </a:r>
            <a:r>
              <a:rPr lang="en-US" dirty="0"/>
              <a:t> </a:t>
            </a:r>
            <a:r>
              <a:rPr lang="en-US" dirty="0" err="1"/>
              <a:t>бюджетную</a:t>
            </a:r>
            <a:r>
              <a:rPr lang="en-US" dirty="0"/>
              <a:t> </a:t>
            </a:r>
            <a:r>
              <a:rPr lang="en-US" dirty="0" err="1"/>
              <a:t>эффективность</a:t>
            </a:r>
            <a:r>
              <a:rPr lang="en-US" dirty="0"/>
              <a:t> ИП</a:t>
            </a:r>
            <a:r>
              <a:rPr lang="en-US" dirty="0" smtClean="0"/>
              <a:t>.</a:t>
            </a:r>
            <a:endParaRPr lang="ru-RU" dirty="0" smtClean="0"/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</a:rPr>
              <a:t>ТЕМА: Основные </a:t>
            </a:r>
            <a:r>
              <a:rPr lang="ru-RU" b="1" dirty="0">
                <a:solidFill>
                  <a:schemeClr val="accent1">
                    <a:lumMod val="75000"/>
                  </a:schemeClr>
                </a:solidFill>
              </a:rPr>
              <a:t>принципы оценки эффективности инвестиционных </a:t>
            </a: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</a:rPr>
              <a:t>проектов</a:t>
            </a:r>
            <a:endParaRPr lang="ru-RU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ru-RU" dirty="0"/>
              <a:t>Наиболее адекватной современным российским условиям методикой являются Методические рекомендации по оценке эффективности инвестиционных проектов (вторая редакция, утверждены Министерством экономики РФ, Министерством финансов РФ, Государственным комитетом РФ по строительной, архитектурной и жилищной политике № ВК 477 от 21.06.1999) </a:t>
            </a:r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29530408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555845" y="755177"/>
            <a:ext cx="10058400" cy="5713862"/>
          </a:xfrm>
        </p:spPr>
        <p:txBody>
          <a:bodyPr>
            <a:normAutofit fontScale="92500" lnSpcReduction="20000"/>
          </a:bodyPr>
          <a:lstStyle/>
          <a:p>
            <a:r>
              <a:rPr lang="en-US" b="1" dirty="0" err="1">
                <a:solidFill>
                  <a:schemeClr val="accent1">
                    <a:lumMod val="75000"/>
                  </a:schemeClr>
                </a:solidFill>
              </a:rPr>
              <a:t>Эффективность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</a:rPr>
              <a:t>инвестиционного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</a:rPr>
              <a:t>проекта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dirty="0"/>
              <a:t>— </a:t>
            </a:r>
            <a:r>
              <a:rPr lang="en-US" dirty="0" err="1"/>
              <a:t>это</a:t>
            </a:r>
            <a:r>
              <a:rPr lang="en-US" dirty="0"/>
              <a:t> </a:t>
            </a:r>
            <a:r>
              <a:rPr lang="en-US" dirty="0" err="1"/>
              <a:t>категория</a:t>
            </a:r>
            <a:r>
              <a:rPr lang="en-US" dirty="0"/>
              <a:t>, </a:t>
            </a:r>
            <a:r>
              <a:rPr lang="en-US" dirty="0" err="1"/>
              <a:t>отражающая</a:t>
            </a:r>
            <a:r>
              <a:rPr lang="en-US" dirty="0"/>
              <a:t> </a:t>
            </a:r>
            <a:r>
              <a:rPr lang="en-US" dirty="0" err="1"/>
              <a:t>соответствие</a:t>
            </a:r>
            <a:r>
              <a:rPr lang="en-US" dirty="0"/>
              <a:t> </a:t>
            </a:r>
            <a:r>
              <a:rPr lang="en-US" dirty="0" err="1"/>
              <a:t>проекта</a:t>
            </a:r>
            <a:r>
              <a:rPr lang="en-US" dirty="0"/>
              <a:t> </a:t>
            </a:r>
            <a:r>
              <a:rPr lang="en-US" dirty="0" err="1"/>
              <a:t>целям</a:t>
            </a:r>
            <a:r>
              <a:rPr lang="en-US" dirty="0"/>
              <a:t> и </a:t>
            </a:r>
            <a:r>
              <a:rPr lang="en-US" dirty="0" err="1"/>
              <a:t>интересам</a:t>
            </a:r>
            <a:r>
              <a:rPr lang="en-US" dirty="0"/>
              <a:t> </a:t>
            </a:r>
            <a:r>
              <a:rPr lang="en-US" dirty="0" err="1"/>
              <a:t>его</a:t>
            </a:r>
            <a:r>
              <a:rPr lang="en-US" dirty="0"/>
              <a:t> </a:t>
            </a:r>
            <a:r>
              <a:rPr lang="en-US" dirty="0" err="1"/>
              <a:t>участников</a:t>
            </a:r>
            <a:r>
              <a:rPr lang="en-US" dirty="0"/>
              <a:t>. В </a:t>
            </a:r>
            <a:r>
              <a:rPr lang="en-US" dirty="0" err="1"/>
              <a:t>связи</a:t>
            </a:r>
            <a:r>
              <a:rPr lang="en-US" dirty="0"/>
              <a:t> с </a:t>
            </a:r>
            <a:r>
              <a:rPr lang="en-US" dirty="0" err="1"/>
              <a:t>этим</a:t>
            </a:r>
            <a:r>
              <a:rPr lang="en-US" dirty="0"/>
              <a:t> </a:t>
            </a:r>
            <a:r>
              <a:rPr lang="en-US" dirty="0" err="1"/>
              <a:t>необходимо</a:t>
            </a:r>
            <a:r>
              <a:rPr lang="en-US" dirty="0"/>
              <a:t> </a:t>
            </a:r>
            <a:r>
              <a:rPr lang="en-US" dirty="0" err="1"/>
              <a:t>оценивать</a:t>
            </a:r>
            <a:r>
              <a:rPr lang="en-US" dirty="0"/>
              <a:t>:</a:t>
            </a:r>
            <a:endParaRPr lang="ru-RU" dirty="0"/>
          </a:p>
          <a:p>
            <a:pPr marL="0" indent="0">
              <a:buNone/>
            </a:pPr>
            <a:r>
              <a:rPr lang="ru-RU" dirty="0" smtClean="0"/>
              <a:t>  </a:t>
            </a:r>
            <a:r>
              <a:rPr lang="en-US" dirty="0" smtClean="0"/>
              <a:t>- </a:t>
            </a:r>
            <a:r>
              <a:rPr lang="en-US" dirty="0" err="1"/>
              <a:t>эффективность</a:t>
            </a:r>
            <a:r>
              <a:rPr lang="en-US" dirty="0"/>
              <a:t> </a:t>
            </a:r>
            <a:r>
              <a:rPr lang="en-US" dirty="0" err="1"/>
              <a:t>проекта</a:t>
            </a:r>
            <a:r>
              <a:rPr lang="en-US" dirty="0"/>
              <a:t> в </a:t>
            </a:r>
            <a:r>
              <a:rPr lang="en-US" dirty="0" err="1"/>
              <a:t>целом</a:t>
            </a:r>
            <a:r>
              <a:rPr lang="en-US" dirty="0"/>
              <a:t>;</a:t>
            </a:r>
            <a:endParaRPr lang="ru-RU" dirty="0"/>
          </a:p>
          <a:p>
            <a:pPr marL="0" indent="0">
              <a:buNone/>
            </a:pPr>
            <a:r>
              <a:rPr lang="ru-RU" dirty="0" smtClean="0"/>
              <a:t>  </a:t>
            </a:r>
            <a:r>
              <a:rPr lang="en-US" dirty="0" smtClean="0"/>
              <a:t>- </a:t>
            </a:r>
            <a:r>
              <a:rPr lang="en-US" dirty="0" err="1"/>
              <a:t>эффективность</a:t>
            </a:r>
            <a:r>
              <a:rPr lang="en-US" dirty="0"/>
              <a:t> </a:t>
            </a:r>
            <a:r>
              <a:rPr lang="en-US" dirty="0" err="1"/>
              <a:t>участия</a:t>
            </a:r>
            <a:r>
              <a:rPr lang="en-US" dirty="0"/>
              <a:t> в </a:t>
            </a:r>
            <a:r>
              <a:rPr lang="en-US" dirty="0" err="1"/>
              <a:t>проекте</a:t>
            </a:r>
            <a:r>
              <a:rPr lang="en-US" dirty="0"/>
              <a:t> </a:t>
            </a:r>
            <a:r>
              <a:rPr lang="en-US" dirty="0" err="1"/>
              <a:t>каждого</a:t>
            </a:r>
            <a:r>
              <a:rPr lang="en-US" dirty="0"/>
              <a:t> </a:t>
            </a:r>
            <a:r>
              <a:rPr lang="en-US" dirty="0" err="1"/>
              <a:t>его</a:t>
            </a:r>
            <a:r>
              <a:rPr lang="en-US" dirty="0"/>
              <a:t> </a:t>
            </a:r>
            <a:r>
              <a:rPr lang="en-US" dirty="0" err="1"/>
              <a:t>участника</a:t>
            </a:r>
            <a:r>
              <a:rPr lang="en-US" dirty="0"/>
              <a:t>.</a:t>
            </a:r>
            <a:endParaRPr lang="ru-RU" dirty="0"/>
          </a:p>
          <a:p>
            <a:r>
              <a:rPr lang="en-US" b="1" dirty="0" err="1">
                <a:solidFill>
                  <a:schemeClr val="accent1">
                    <a:lumMod val="75000"/>
                  </a:schemeClr>
                </a:solidFill>
              </a:rPr>
              <a:t>Эффективность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</a:rPr>
              <a:t>проекта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 в 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</a:rPr>
              <a:t>целом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dirty="0" err="1"/>
              <a:t>оценивается</a:t>
            </a:r>
            <a:r>
              <a:rPr lang="en-US" dirty="0"/>
              <a:t> с </a:t>
            </a:r>
            <a:r>
              <a:rPr lang="en-US" dirty="0" err="1"/>
              <a:t>целью</a:t>
            </a:r>
            <a:r>
              <a:rPr lang="en-US" dirty="0"/>
              <a:t> </a:t>
            </a:r>
            <a:r>
              <a:rPr lang="en-US" dirty="0" err="1"/>
              <a:t>определения</a:t>
            </a:r>
            <a:r>
              <a:rPr lang="en-US" dirty="0"/>
              <a:t> </a:t>
            </a:r>
            <a:r>
              <a:rPr lang="en-US" dirty="0" err="1"/>
              <a:t>потенциальной</a:t>
            </a:r>
            <a:r>
              <a:rPr lang="en-US" dirty="0"/>
              <a:t> </a:t>
            </a:r>
            <a:r>
              <a:rPr lang="en-US" dirty="0" err="1"/>
              <a:t>привлекательности</a:t>
            </a:r>
            <a:r>
              <a:rPr lang="en-US" dirty="0"/>
              <a:t> </a:t>
            </a:r>
            <a:r>
              <a:rPr lang="en-US" dirty="0" err="1"/>
              <a:t>проекта</a:t>
            </a:r>
            <a:r>
              <a:rPr lang="en-US" dirty="0"/>
              <a:t> </a:t>
            </a:r>
            <a:r>
              <a:rPr lang="en-US" dirty="0" err="1"/>
              <a:t>для</a:t>
            </a:r>
            <a:r>
              <a:rPr lang="en-US" dirty="0"/>
              <a:t> </a:t>
            </a:r>
            <a:r>
              <a:rPr lang="en-US" dirty="0" err="1"/>
              <a:t>возможных</a:t>
            </a:r>
            <a:r>
              <a:rPr lang="en-US" dirty="0"/>
              <a:t> </a:t>
            </a:r>
            <a:r>
              <a:rPr lang="en-US" dirty="0" err="1"/>
              <a:t>участников</a:t>
            </a:r>
            <a:r>
              <a:rPr lang="en-US" dirty="0"/>
              <a:t> и </a:t>
            </a:r>
            <a:r>
              <a:rPr lang="en-US" dirty="0" err="1"/>
              <a:t>поисков</a:t>
            </a:r>
            <a:r>
              <a:rPr lang="en-US" dirty="0"/>
              <a:t> </a:t>
            </a:r>
            <a:r>
              <a:rPr lang="en-US" dirty="0" err="1"/>
              <a:t>источников</a:t>
            </a:r>
            <a:r>
              <a:rPr lang="en-US" dirty="0"/>
              <a:t> </a:t>
            </a:r>
            <a:r>
              <a:rPr lang="en-US" dirty="0" err="1" smtClean="0"/>
              <a:t>финансирования</a:t>
            </a:r>
            <a:r>
              <a:rPr lang="en-US" dirty="0" smtClean="0"/>
              <a:t>.</a:t>
            </a:r>
            <a:r>
              <a:rPr lang="ru-RU" dirty="0" smtClean="0"/>
              <a:t> </a:t>
            </a:r>
            <a:r>
              <a:rPr lang="en-US" dirty="0" err="1" smtClean="0"/>
              <a:t>Она</a:t>
            </a:r>
            <a:r>
              <a:rPr lang="en-US" dirty="0" smtClean="0"/>
              <a:t> </a:t>
            </a:r>
            <a:r>
              <a:rPr lang="en-US" dirty="0" err="1"/>
              <a:t>включает</a:t>
            </a:r>
            <a:r>
              <a:rPr lang="en-US" dirty="0"/>
              <a:t>:</a:t>
            </a:r>
            <a:endParaRPr lang="ru-RU" dirty="0"/>
          </a:p>
          <a:p>
            <a:pPr marL="0" indent="0">
              <a:buNone/>
            </a:pPr>
            <a:r>
              <a:rPr lang="ru-RU" dirty="0" smtClean="0"/>
              <a:t>  </a:t>
            </a:r>
            <a:r>
              <a:rPr lang="en-US" dirty="0" smtClean="0"/>
              <a:t>- </a:t>
            </a:r>
            <a:r>
              <a:rPr lang="en-US" dirty="0" err="1"/>
              <a:t>общественную</a:t>
            </a:r>
            <a:r>
              <a:rPr lang="en-US" dirty="0"/>
              <a:t> (</a:t>
            </a:r>
            <a:r>
              <a:rPr lang="en-US" dirty="0" err="1"/>
              <a:t>социально-экономическую</a:t>
            </a:r>
            <a:r>
              <a:rPr lang="en-US" dirty="0"/>
              <a:t>) </a:t>
            </a:r>
            <a:r>
              <a:rPr lang="en-US" dirty="0" err="1"/>
              <a:t>эффективность</a:t>
            </a:r>
            <a:r>
              <a:rPr lang="en-US" dirty="0"/>
              <a:t> </a:t>
            </a:r>
            <a:r>
              <a:rPr lang="en-US" dirty="0" err="1"/>
              <a:t>проекта</a:t>
            </a:r>
            <a:r>
              <a:rPr lang="en-US" dirty="0"/>
              <a:t>;</a:t>
            </a:r>
            <a:endParaRPr lang="ru-RU" dirty="0"/>
          </a:p>
          <a:p>
            <a:pPr marL="0" indent="0">
              <a:buNone/>
            </a:pPr>
            <a:r>
              <a:rPr lang="ru-RU" dirty="0" smtClean="0"/>
              <a:t>  </a:t>
            </a:r>
            <a:r>
              <a:rPr lang="en-US" dirty="0" smtClean="0"/>
              <a:t>- </a:t>
            </a:r>
            <a:r>
              <a:rPr lang="en-US" dirty="0" err="1"/>
              <a:t>коммерческую</a:t>
            </a:r>
            <a:r>
              <a:rPr lang="en-US" dirty="0"/>
              <a:t> </a:t>
            </a:r>
            <a:r>
              <a:rPr lang="en-US" dirty="0" err="1"/>
              <a:t>эффективность</a:t>
            </a:r>
            <a:r>
              <a:rPr lang="en-US" dirty="0"/>
              <a:t> </a:t>
            </a:r>
            <a:r>
              <a:rPr lang="en-US" dirty="0" err="1"/>
              <a:t>проекта</a:t>
            </a:r>
            <a:r>
              <a:rPr lang="en-US" dirty="0"/>
              <a:t>.</a:t>
            </a:r>
            <a:endParaRPr lang="ru-RU" dirty="0"/>
          </a:p>
          <a:p>
            <a:r>
              <a:rPr lang="en-US" b="1" dirty="0" err="1" smtClean="0">
                <a:solidFill>
                  <a:schemeClr val="accent1">
                    <a:lumMod val="75000"/>
                  </a:schemeClr>
                </a:solidFill>
              </a:rPr>
              <a:t>Эффективность</a:t>
            </a: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</a:rPr>
              <a:t>участия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 в 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</a:rPr>
              <a:t>проекте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dirty="0" err="1"/>
              <a:t>определяется</a:t>
            </a:r>
            <a:r>
              <a:rPr lang="en-US" dirty="0"/>
              <a:t> с </a:t>
            </a:r>
            <a:r>
              <a:rPr lang="en-US" dirty="0" err="1"/>
              <a:t>целью</a:t>
            </a:r>
            <a:r>
              <a:rPr lang="en-US" dirty="0"/>
              <a:t> </a:t>
            </a:r>
            <a:r>
              <a:rPr lang="en-US" dirty="0" err="1"/>
              <a:t>проверки</a:t>
            </a:r>
            <a:r>
              <a:rPr lang="en-US" dirty="0"/>
              <a:t> </a:t>
            </a:r>
            <a:r>
              <a:rPr lang="en-US" dirty="0" err="1"/>
              <a:t>реализуемости</a:t>
            </a:r>
            <a:r>
              <a:rPr lang="en-US" dirty="0"/>
              <a:t> </a:t>
            </a:r>
            <a:r>
              <a:rPr lang="en-US" dirty="0" err="1"/>
              <a:t>проекта</a:t>
            </a:r>
            <a:r>
              <a:rPr lang="en-US" dirty="0"/>
              <a:t> и </a:t>
            </a:r>
            <a:r>
              <a:rPr lang="en-US" dirty="0" err="1"/>
              <a:t>заинтересованности</a:t>
            </a:r>
            <a:r>
              <a:rPr lang="en-US" dirty="0"/>
              <a:t> в </a:t>
            </a:r>
            <a:r>
              <a:rPr lang="en-US" dirty="0" err="1"/>
              <a:t>нем</a:t>
            </a:r>
            <a:r>
              <a:rPr lang="en-US" dirty="0"/>
              <a:t> </a:t>
            </a:r>
            <a:r>
              <a:rPr lang="en-US" dirty="0" err="1"/>
              <a:t>всех</a:t>
            </a:r>
            <a:r>
              <a:rPr lang="en-US" dirty="0"/>
              <a:t> </a:t>
            </a:r>
            <a:r>
              <a:rPr lang="en-US" dirty="0" err="1"/>
              <a:t>его</a:t>
            </a:r>
            <a:r>
              <a:rPr lang="en-US" dirty="0"/>
              <a:t> </a:t>
            </a:r>
            <a:r>
              <a:rPr lang="en-US" dirty="0" err="1"/>
              <a:t>участников</a:t>
            </a:r>
            <a:r>
              <a:rPr lang="en-US" dirty="0"/>
              <a:t> и </a:t>
            </a:r>
            <a:r>
              <a:rPr lang="en-US" dirty="0" err="1"/>
              <a:t>включает</a:t>
            </a:r>
            <a:r>
              <a:rPr lang="en-US" dirty="0"/>
              <a:t>:</a:t>
            </a:r>
            <a:endParaRPr lang="ru-RU" dirty="0"/>
          </a:p>
          <a:p>
            <a:pPr marL="0" indent="0">
              <a:buNone/>
            </a:pPr>
            <a:r>
              <a:rPr lang="ru-RU" dirty="0" smtClean="0"/>
              <a:t>  </a:t>
            </a:r>
            <a:r>
              <a:rPr lang="en-US" dirty="0" smtClean="0"/>
              <a:t>- </a:t>
            </a:r>
            <a:r>
              <a:rPr lang="en-US" dirty="0" err="1"/>
              <a:t>эффективность</a:t>
            </a:r>
            <a:r>
              <a:rPr lang="en-US" dirty="0"/>
              <a:t> </a:t>
            </a:r>
            <a:r>
              <a:rPr lang="en-US" dirty="0" err="1"/>
              <a:t>участия</a:t>
            </a:r>
            <a:r>
              <a:rPr lang="en-US" dirty="0"/>
              <a:t> </a:t>
            </a:r>
            <a:r>
              <a:rPr lang="en-US" dirty="0" err="1"/>
              <a:t>предприятий</a:t>
            </a:r>
            <a:r>
              <a:rPr lang="en-US" dirty="0"/>
              <a:t> и </a:t>
            </a:r>
            <a:r>
              <a:rPr lang="en-US" dirty="0" err="1"/>
              <a:t>организаций</a:t>
            </a:r>
            <a:r>
              <a:rPr lang="en-US" dirty="0"/>
              <a:t> в </a:t>
            </a:r>
            <a:r>
              <a:rPr lang="en-US" dirty="0" err="1"/>
              <a:t>проекте</a:t>
            </a:r>
            <a:r>
              <a:rPr lang="en-US" dirty="0"/>
              <a:t>;</a:t>
            </a:r>
            <a:endParaRPr lang="ru-RU" dirty="0"/>
          </a:p>
          <a:p>
            <a:pPr marL="0" indent="0">
              <a:buNone/>
            </a:pPr>
            <a:r>
              <a:rPr lang="ru-RU" dirty="0" smtClean="0"/>
              <a:t>  </a:t>
            </a:r>
            <a:r>
              <a:rPr lang="en-US" dirty="0" smtClean="0"/>
              <a:t>- </a:t>
            </a:r>
            <a:r>
              <a:rPr lang="en-US" dirty="0" err="1"/>
              <a:t>эффективность</a:t>
            </a:r>
            <a:r>
              <a:rPr lang="en-US" dirty="0"/>
              <a:t> </a:t>
            </a:r>
            <a:r>
              <a:rPr lang="en-US" dirty="0" err="1"/>
              <a:t>инвестирования</a:t>
            </a:r>
            <a:r>
              <a:rPr lang="en-US" dirty="0"/>
              <a:t> в </a:t>
            </a:r>
            <a:r>
              <a:rPr lang="en-US" dirty="0" err="1"/>
              <a:t>проект</a:t>
            </a:r>
            <a:r>
              <a:rPr lang="en-US" dirty="0"/>
              <a:t>;</a:t>
            </a:r>
            <a:endParaRPr lang="ru-RU" dirty="0"/>
          </a:p>
          <a:p>
            <a:pPr marL="0" indent="0">
              <a:buNone/>
            </a:pPr>
            <a:r>
              <a:rPr lang="ru-RU" dirty="0" smtClean="0"/>
              <a:t>  </a:t>
            </a:r>
            <a:r>
              <a:rPr lang="en-US" dirty="0" smtClean="0"/>
              <a:t>- </a:t>
            </a:r>
            <a:r>
              <a:rPr lang="en-US" dirty="0" err="1"/>
              <a:t>эффективность</a:t>
            </a:r>
            <a:r>
              <a:rPr lang="en-US" dirty="0"/>
              <a:t> </a:t>
            </a:r>
            <a:r>
              <a:rPr lang="en-US" dirty="0" err="1"/>
              <a:t>участия</a:t>
            </a:r>
            <a:r>
              <a:rPr lang="en-US" dirty="0"/>
              <a:t> в </a:t>
            </a:r>
            <a:r>
              <a:rPr lang="en-US" dirty="0" err="1"/>
              <a:t>проекте</a:t>
            </a:r>
            <a:r>
              <a:rPr lang="en-US" dirty="0"/>
              <a:t> </a:t>
            </a:r>
            <a:r>
              <a:rPr lang="en-US" dirty="0" err="1"/>
              <a:t>структур</a:t>
            </a:r>
            <a:r>
              <a:rPr lang="en-US" dirty="0"/>
              <a:t> </a:t>
            </a:r>
            <a:r>
              <a:rPr lang="en-US" dirty="0" err="1"/>
              <a:t>более</a:t>
            </a:r>
            <a:r>
              <a:rPr lang="en-US" dirty="0"/>
              <a:t> </a:t>
            </a:r>
            <a:r>
              <a:rPr lang="en-US" dirty="0" err="1"/>
              <a:t>высокого</a:t>
            </a:r>
            <a:r>
              <a:rPr lang="en-US" dirty="0"/>
              <a:t> </a:t>
            </a:r>
            <a:r>
              <a:rPr lang="en-US" dirty="0" err="1"/>
              <a:t>уровня</a:t>
            </a:r>
            <a:r>
              <a:rPr lang="en-US" dirty="0"/>
              <a:t>, в </a:t>
            </a:r>
            <a:r>
              <a:rPr lang="en-US" dirty="0" err="1"/>
              <a:t>том</a:t>
            </a:r>
            <a:r>
              <a:rPr lang="en-US" dirty="0"/>
              <a:t> </a:t>
            </a:r>
            <a:r>
              <a:rPr lang="en-US" dirty="0" err="1"/>
              <a:t>числе</a:t>
            </a:r>
            <a:r>
              <a:rPr lang="en-US" dirty="0"/>
              <a:t>:</a:t>
            </a:r>
            <a:endParaRPr lang="ru-RU" dirty="0"/>
          </a:p>
          <a:p>
            <a:pPr marL="0" indent="0">
              <a:buNone/>
            </a:pPr>
            <a:r>
              <a:rPr lang="ru-RU" dirty="0" smtClean="0"/>
              <a:t>  </a:t>
            </a:r>
            <a:r>
              <a:rPr lang="en-US" dirty="0" smtClean="0"/>
              <a:t>- </a:t>
            </a:r>
            <a:r>
              <a:rPr lang="en-US" dirty="0" err="1"/>
              <a:t>региональную</a:t>
            </a:r>
            <a:r>
              <a:rPr lang="en-US" dirty="0"/>
              <a:t> и </a:t>
            </a:r>
            <a:r>
              <a:rPr lang="en-US" dirty="0" err="1"/>
              <a:t>народнохозяйственную</a:t>
            </a:r>
            <a:r>
              <a:rPr lang="en-US" dirty="0"/>
              <a:t> </a:t>
            </a:r>
            <a:r>
              <a:rPr lang="en-US" dirty="0" err="1"/>
              <a:t>эффективность</a:t>
            </a:r>
            <a:r>
              <a:rPr lang="en-US" dirty="0"/>
              <a:t>,</a:t>
            </a:r>
            <a:endParaRPr lang="ru-RU" dirty="0"/>
          </a:p>
          <a:p>
            <a:pPr marL="0" indent="0">
              <a:buNone/>
            </a:pPr>
            <a:r>
              <a:rPr lang="ru-RU" dirty="0" smtClean="0"/>
              <a:t>  </a:t>
            </a:r>
            <a:r>
              <a:rPr lang="en-US" dirty="0" smtClean="0"/>
              <a:t>- </a:t>
            </a:r>
            <a:r>
              <a:rPr lang="en-US" dirty="0" err="1"/>
              <a:t>отраслевую</a:t>
            </a:r>
            <a:r>
              <a:rPr lang="en-US" dirty="0"/>
              <a:t> </a:t>
            </a:r>
            <a:r>
              <a:rPr lang="en-US" dirty="0" err="1"/>
              <a:t>эффективность</a:t>
            </a:r>
            <a:r>
              <a:rPr lang="en-US" dirty="0"/>
              <a:t>;</a:t>
            </a:r>
            <a:endParaRPr lang="ru-RU" dirty="0"/>
          </a:p>
          <a:p>
            <a:pPr marL="0" indent="0">
              <a:buNone/>
            </a:pPr>
            <a:r>
              <a:rPr lang="ru-RU" dirty="0" smtClean="0"/>
              <a:t>  </a:t>
            </a:r>
            <a:r>
              <a:rPr lang="en-US" dirty="0" smtClean="0"/>
              <a:t>- </a:t>
            </a:r>
            <a:r>
              <a:rPr lang="en-US" dirty="0" err="1"/>
              <a:t>бюджетную</a:t>
            </a:r>
            <a:r>
              <a:rPr lang="en-US" dirty="0"/>
              <a:t> </a:t>
            </a:r>
            <a:r>
              <a:rPr lang="en-US" dirty="0" err="1"/>
              <a:t>эффективность</a:t>
            </a:r>
            <a:r>
              <a:rPr lang="en-US" dirty="0"/>
              <a:t>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3999519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583140" y="700584"/>
            <a:ext cx="10194878" cy="5809397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</a:rPr>
              <a:t>ТЕМА: </a:t>
            </a:r>
            <a:r>
              <a:rPr lang="en-US" b="1" dirty="0" err="1" smtClean="0">
                <a:solidFill>
                  <a:schemeClr val="accent1">
                    <a:lumMod val="75000"/>
                  </a:schemeClr>
                </a:solidFill>
              </a:rPr>
              <a:t>Основные</a:t>
            </a: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</a:rPr>
              <a:t>принципы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</a:rPr>
              <a:t>оценки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accent1">
                    <a:lumMod val="75000"/>
                  </a:schemeClr>
                </a:solidFill>
              </a:rPr>
              <a:t>эффективности</a:t>
            </a:r>
            <a:endParaRPr lang="ru-RU" dirty="0">
              <a:solidFill>
                <a:schemeClr val="accent1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ru-RU" dirty="0" smtClean="0"/>
              <a:t>      1. Рассмотрение </a:t>
            </a:r>
            <a:r>
              <a:rPr lang="ru-RU" dirty="0"/>
              <a:t>проекта на </a:t>
            </a:r>
            <a:r>
              <a:rPr lang="en-US" dirty="0" err="1"/>
              <a:t>протяжении</a:t>
            </a:r>
            <a:r>
              <a:rPr lang="en-US" dirty="0"/>
              <a:t> </a:t>
            </a:r>
            <a:r>
              <a:rPr lang="en-US" dirty="0" err="1"/>
              <a:t>всего</a:t>
            </a:r>
            <a:r>
              <a:rPr lang="en-US" dirty="0"/>
              <a:t> </a:t>
            </a:r>
            <a:r>
              <a:rPr lang="en-US" dirty="0" err="1"/>
              <a:t>его</a:t>
            </a:r>
            <a:r>
              <a:rPr lang="en-US" dirty="0"/>
              <a:t> </a:t>
            </a:r>
            <a:r>
              <a:rPr lang="en-US" dirty="0" err="1"/>
              <a:t>жизненного</a:t>
            </a:r>
            <a:r>
              <a:rPr lang="en-US" dirty="0"/>
              <a:t> </a:t>
            </a:r>
            <a:r>
              <a:rPr lang="en-US" dirty="0" err="1"/>
              <a:t>цикла</a:t>
            </a:r>
            <a:r>
              <a:rPr lang="en-US" dirty="0"/>
              <a:t> (</a:t>
            </a:r>
            <a:r>
              <a:rPr lang="en-US" dirty="0" err="1"/>
              <a:t>оценка</a:t>
            </a:r>
            <a:r>
              <a:rPr lang="en-US" dirty="0"/>
              <a:t> </a:t>
            </a:r>
            <a:r>
              <a:rPr lang="en-US" dirty="0" err="1"/>
              <a:t>эффективности</a:t>
            </a:r>
            <a:r>
              <a:rPr lang="en-US" dirty="0"/>
              <a:t> </a:t>
            </a:r>
            <a:r>
              <a:rPr lang="en-US" dirty="0" err="1"/>
              <a:t>проекта</a:t>
            </a:r>
            <a:r>
              <a:rPr lang="en-US" dirty="0"/>
              <a:t> </a:t>
            </a:r>
            <a:r>
              <a:rPr lang="en-US" dirty="0" err="1"/>
              <a:t>должна</a:t>
            </a:r>
            <a:r>
              <a:rPr lang="en-US" dirty="0"/>
              <a:t> </a:t>
            </a:r>
            <a:r>
              <a:rPr lang="en-US" dirty="0" err="1"/>
              <a:t>осуществляться</a:t>
            </a:r>
            <a:r>
              <a:rPr lang="en-US" dirty="0"/>
              <a:t> </a:t>
            </a:r>
            <a:r>
              <a:rPr lang="en-US" dirty="0" err="1"/>
              <a:t>при</a:t>
            </a:r>
            <a:r>
              <a:rPr lang="en-US" dirty="0"/>
              <a:t> </a:t>
            </a:r>
            <a:r>
              <a:rPr lang="en-US" dirty="0" err="1"/>
              <a:t>разработке</a:t>
            </a:r>
            <a:r>
              <a:rPr lang="en-US" dirty="0"/>
              <a:t> </a:t>
            </a:r>
            <a:r>
              <a:rPr lang="en-US" dirty="0" err="1"/>
              <a:t>инвестиционного</a:t>
            </a:r>
            <a:r>
              <a:rPr lang="en-US" dirty="0"/>
              <a:t> </a:t>
            </a:r>
            <a:r>
              <a:rPr lang="en-US" dirty="0" err="1"/>
              <a:t>предложения</a:t>
            </a:r>
            <a:r>
              <a:rPr lang="en-US" dirty="0"/>
              <a:t>, </a:t>
            </a:r>
            <a:r>
              <a:rPr lang="en-US" dirty="0" err="1"/>
              <a:t>обоснования</a:t>
            </a:r>
            <a:r>
              <a:rPr lang="en-US" dirty="0"/>
              <a:t> </a:t>
            </a:r>
            <a:r>
              <a:rPr lang="en-US" dirty="0" err="1"/>
              <a:t>инвестиций</a:t>
            </a:r>
            <a:r>
              <a:rPr lang="en-US" dirty="0"/>
              <a:t>, ТЭО </a:t>
            </a:r>
            <a:r>
              <a:rPr lang="en-US" dirty="0" err="1"/>
              <a:t>проекта</a:t>
            </a:r>
            <a:r>
              <a:rPr lang="en-US" dirty="0"/>
              <a:t> и в </a:t>
            </a:r>
            <a:r>
              <a:rPr lang="en-US" dirty="0" err="1"/>
              <a:t>ходе</a:t>
            </a:r>
            <a:r>
              <a:rPr lang="en-US" dirty="0"/>
              <a:t> </a:t>
            </a:r>
            <a:r>
              <a:rPr lang="en-US" dirty="0" err="1"/>
              <a:t>реализации</a:t>
            </a:r>
            <a:r>
              <a:rPr lang="en-US" dirty="0"/>
              <a:t> </a:t>
            </a:r>
            <a:r>
              <a:rPr lang="en-US" dirty="0" err="1"/>
              <a:t>проекта</a:t>
            </a:r>
            <a:r>
              <a:rPr lang="en-US" dirty="0"/>
              <a:t> в </a:t>
            </a:r>
            <a:r>
              <a:rPr lang="en-US" dirty="0" err="1"/>
              <a:t>виде</a:t>
            </a:r>
            <a:r>
              <a:rPr lang="en-US" dirty="0"/>
              <a:t> </a:t>
            </a:r>
            <a:r>
              <a:rPr lang="en-US" dirty="0" err="1"/>
              <a:t>экономического</a:t>
            </a:r>
            <a:r>
              <a:rPr lang="en-US" dirty="0"/>
              <a:t> </a:t>
            </a:r>
            <a:r>
              <a:rPr lang="en-US" dirty="0" err="1"/>
              <a:t>мониторинга</a:t>
            </a:r>
            <a:r>
              <a:rPr lang="en-US" dirty="0"/>
              <a:t> в </a:t>
            </a:r>
            <a:r>
              <a:rPr lang="en-US" dirty="0" err="1"/>
              <a:t>рамках</a:t>
            </a:r>
            <a:r>
              <a:rPr lang="en-US" dirty="0"/>
              <a:t> </a:t>
            </a:r>
            <a:r>
              <a:rPr lang="en-US" dirty="0" err="1"/>
              <a:t>управления</a:t>
            </a:r>
            <a:r>
              <a:rPr lang="en-US" dirty="0"/>
              <a:t> </a:t>
            </a:r>
            <a:r>
              <a:rPr lang="en-US" dirty="0" err="1"/>
              <a:t>стоимостью</a:t>
            </a:r>
            <a:r>
              <a:rPr lang="en-US" dirty="0"/>
              <a:t> </a:t>
            </a:r>
            <a:r>
              <a:rPr lang="en-US" dirty="0" err="1"/>
              <a:t>проекта</a:t>
            </a:r>
            <a:r>
              <a:rPr lang="en-US" dirty="0" smtClean="0"/>
              <a:t>);</a:t>
            </a:r>
            <a:endParaRPr lang="ru-RU" dirty="0"/>
          </a:p>
          <a:p>
            <a:pPr marL="0" indent="0">
              <a:buNone/>
            </a:pPr>
            <a:r>
              <a:rPr lang="ru-RU" dirty="0"/>
              <a:t> </a:t>
            </a:r>
            <a:r>
              <a:rPr lang="ru-RU" dirty="0" smtClean="0"/>
              <a:t>      2. М</a:t>
            </a:r>
            <a:r>
              <a:rPr lang="en-US" dirty="0" err="1" smtClean="0"/>
              <a:t>оделирование</a:t>
            </a:r>
            <a:r>
              <a:rPr lang="en-US" dirty="0" smtClean="0"/>
              <a:t> </a:t>
            </a:r>
            <a:r>
              <a:rPr lang="en-US" dirty="0" err="1"/>
              <a:t>денежных</a:t>
            </a:r>
            <a:r>
              <a:rPr lang="en-US" dirty="0"/>
              <a:t> </a:t>
            </a:r>
            <a:r>
              <a:rPr lang="en-US" dirty="0" err="1"/>
              <a:t>потоков</a:t>
            </a:r>
            <a:r>
              <a:rPr lang="en-US" dirty="0"/>
              <a:t>;</a:t>
            </a:r>
            <a:endParaRPr lang="ru-RU" dirty="0"/>
          </a:p>
          <a:p>
            <a:pPr marL="0" indent="0">
              <a:buNone/>
            </a:pPr>
            <a:r>
              <a:rPr lang="ru-RU" dirty="0"/>
              <a:t> </a:t>
            </a:r>
            <a:r>
              <a:rPr lang="ru-RU" dirty="0" smtClean="0"/>
              <a:t>      3. С</a:t>
            </a:r>
            <a:r>
              <a:rPr lang="en-US" dirty="0" err="1" smtClean="0"/>
              <a:t>опоставимость</a:t>
            </a:r>
            <a:r>
              <a:rPr lang="en-US" dirty="0" smtClean="0"/>
              <a:t> </a:t>
            </a:r>
            <a:r>
              <a:rPr lang="en-US" dirty="0" err="1"/>
              <a:t>условий</a:t>
            </a:r>
            <a:r>
              <a:rPr lang="en-US" dirty="0"/>
              <a:t> </a:t>
            </a:r>
            <a:r>
              <a:rPr lang="en-US" dirty="0" err="1"/>
              <a:t>сравнения</a:t>
            </a:r>
            <a:r>
              <a:rPr lang="en-US" dirty="0"/>
              <a:t> </a:t>
            </a:r>
            <a:r>
              <a:rPr lang="en-US" dirty="0" err="1"/>
              <a:t>различных</a:t>
            </a:r>
            <a:r>
              <a:rPr lang="en-US" dirty="0"/>
              <a:t> </a:t>
            </a:r>
            <a:r>
              <a:rPr lang="en-US" dirty="0" err="1"/>
              <a:t>проектов</a:t>
            </a:r>
            <a:r>
              <a:rPr lang="en-US" dirty="0"/>
              <a:t> (</a:t>
            </a:r>
            <a:r>
              <a:rPr lang="en-US" dirty="0" err="1"/>
              <a:t>или</a:t>
            </a:r>
            <a:r>
              <a:rPr lang="en-US" dirty="0"/>
              <a:t> </a:t>
            </a:r>
            <a:r>
              <a:rPr lang="en-US" dirty="0" err="1"/>
              <a:t>вариантов</a:t>
            </a:r>
            <a:r>
              <a:rPr lang="en-US" dirty="0"/>
              <a:t> </a:t>
            </a:r>
            <a:r>
              <a:rPr lang="en-US" dirty="0" err="1"/>
              <a:t>проекта</a:t>
            </a:r>
            <a:r>
              <a:rPr lang="en-US" dirty="0"/>
              <a:t>);</a:t>
            </a:r>
            <a:endParaRPr lang="ru-RU" dirty="0"/>
          </a:p>
          <a:p>
            <a:pPr marL="0" indent="0">
              <a:buNone/>
            </a:pPr>
            <a:r>
              <a:rPr lang="ru-RU" dirty="0"/>
              <a:t> </a:t>
            </a:r>
            <a:r>
              <a:rPr lang="ru-RU" dirty="0" smtClean="0"/>
              <a:t>      3. П</a:t>
            </a:r>
            <a:r>
              <a:rPr lang="en-US" dirty="0" err="1" smtClean="0"/>
              <a:t>ринцип</a:t>
            </a:r>
            <a:r>
              <a:rPr lang="en-US" dirty="0" smtClean="0"/>
              <a:t> </a:t>
            </a:r>
            <a:r>
              <a:rPr lang="en-US" dirty="0" err="1"/>
              <a:t>положительности</a:t>
            </a:r>
            <a:r>
              <a:rPr lang="en-US" dirty="0"/>
              <a:t> и </a:t>
            </a:r>
            <a:r>
              <a:rPr lang="en-US" dirty="0" err="1"/>
              <a:t>максимума</a:t>
            </a:r>
            <a:r>
              <a:rPr lang="en-US" dirty="0"/>
              <a:t> </a:t>
            </a:r>
            <a:r>
              <a:rPr lang="en-US" dirty="0" err="1"/>
              <a:t>эффекта</a:t>
            </a:r>
            <a:r>
              <a:rPr lang="en-US" dirty="0" smtClean="0"/>
              <a:t>;</a:t>
            </a:r>
            <a:endParaRPr lang="ru-RU" dirty="0" smtClean="0"/>
          </a:p>
          <a:p>
            <a:pPr marL="0" indent="0">
              <a:buNone/>
            </a:pPr>
            <a:r>
              <a:rPr lang="ru-RU" dirty="0"/>
              <a:t> </a:t>
            </a:r>
            <a:r>
              <a:rPr lang="ru-RU" dirty="0" smtClean="0"/>
              <a:t>      4. У</a:t>
            </a:r>
            <a:r>
              <a:rPr lang="en-US" dirty="0" err="1" smtClean="0"/>
              <a:t>чет</a:t>
            </a:r>
            <a:r>
              <a:rPr lang="en-US" dirty="0" smtClean="0"/>
              <a:t> </a:t>
            </a:r>
            <a:r>
              <a:rPr lang="en-US" dirty="0" err="1"/>
              <a:t>фактора</a:t>
            </a:r>
            <a:r>
              <a:rPr lang="en-US" dirty="0"/>
              <a:t> </a:t>
            </a:r>
            <a:r>
              <a:rPr lang="en-US" dirty="0" err="1" smtClean="0"/>
              <a:t>времени</a:t>
            </a:r>
            <a:r>
              <a:rPr lang="en-US" dirty="0" smtClean="0"/>
              <a:t>;</a:t>
            </a:r>
            <a:endParaRPr lang="ru-RU" dirty="0"/>
          </a:p>
          <a:p>
            <a:pPr marL="0" indent="0">
              <a:buNone/>
            </a:pPr>
            <a:r>
              <a:rPr lang="ru-RU" dirty="0"/>
              <a:t> </a:t>
            </a:r>
            <a:r>
              <a:rPr lang="ru-RU" dirty="0" smtClean="0"/>
              <a:t>      5. У</a:t>
            </a:r>
            <a:r>
              <a:rPr lang="en-US" dirty="0" err="1" smtClean="0"/>
              <a:t>чет</a:t>
            </a:r>
            <a:r>
              <a:rPr lang="en-US" dirty="0" smtClean="0"/>
              <a:t> </a:t>
            </a:r>
            <a:r>
              <a:rPr lang="en-US" dirty="0" err="1"/>
              <a:t>только</a:t>
            </a:r>
            <a:r>
              <a:rPr lang="en-US" dirty="0"/>
              <a:t> </a:t>
            </a:r>
            <a:r>
              <a:rPr lang="en-US" dirty="0" err="1"/>
              <a:t>предстоящих</a:t>
            </a:r>
            <a:r>
              <a:rPr lang="en-US" dirty="0"/>
              <a:t> </a:t>
            </a:r>
            <a:r>
              <a:rPr lang="en-US" dirty="0" err="1"/>
              <a:t>затрат</a:t>
            </a:r>
            <a:r>
              <a:rPr lang="en-US" dirty="0"/>
              <a:t> и </a:t>
            </a:r>
            <a:r>
              <a:rPr lang="en-US" dirty="0" err="1" smtClean="0"/>
              <a:t>поступлений</a:t>
            </a:r>
            <a:r>
              <a:rPr lang="en-US" dirty="0" smtClean="0"/>
              <a:t>;</a:t>
            </a:r>
            <a:endParaRPr lang="ru-RU" dirty="0"/>
          </a:p>
          <a:p>
            <a:pPr marL="0" indent="0">
              <a:buNone/>
            </a:pPr>
            <a:r>
              <a:rPr lang="ru-RU" dirty="0"/>
              <a:t> </a:t>
            </a:r>
            <a:r>
              <a:rPr lang="ru-RU" dirty="0" smtClean="0"/>
              <a:t>      6. У</a:t>
            </a:r>
            <a:r>
              <a:rPr lang="en-US" dirty="0" err="1" smtClean="0"/>
              <a:t>равнение</a:t>
            </a:r>
            <a:r>
              <a:rPr lang="en-US" dirty="0" smtClean="0"/>
              <a:t> </a:t>
            </a:r>
            <a:r>
              <a:rPr lang="en-US" dirty="0" err="1"/>
              <a:t>состояний</a:t>
            </a:r>
            <a:r>
              <a:rPr lang="en-US" dirty="0"/>
              <a:t> «с </a:t>
            </a:r>
            <a:r>
              <a:rPr lang="en-US" dirty="0" err="1"/>
              <a:t>проектом</a:t>
            </a:r>
            <a:r>
              <a:rPr lang="en-US" dirty="0"/>
              <a:t>» и «</a:t>
            </a:r>
            <a:r>
              <a:rPr lang="en-US" dirty="0" err="1"/>
              <a:t>без</a:t>
            </a:r>
            <a:r>
              <a:rPr lang="en-US" dirty="0"/>
              <a:t> </a:t>
            </a:r>
            <a:r>
              <a:rPr lang="en-US" dirty="0" err="1"/>
              <a:t>проекта</a:t>
            </a:r>
            <a:r>
              <a:rPr lang="en-US" dirty="0" smtClean="0"/>
              <a:t>»;</a:t>
            </a:r>
            <a:endParaRPr lang="ru-RU" dirty="0"/>
          </a:p>
          <a:p>
            <a:pPr marL="0" indent="0">
              <a:buNone/>
            </a:pPr>
            <a:r>
              <a:rPr lang="ru-RU" dirty="0"/>
              <a:t> </a:t>
            </a:r>
            <a:r>
              <a:rPr lang="ru-RU" dirty="0" smtClean="0"/>
              <a:t>      7. У</a:t>
            </a:r>
            <a:r>
              <a:rPr lang="en-US" dirty="0" err="1" smtClean="0"/>
              <a:t>чет</a:t>
            </a:r>
            <a:r>
              <a:rPr lang="en-US" dirty="0" smtClean="0"/>
              <a:t> </a:t>
            </a:r>
            <a:r>
              <a:rPr lang="en-US" dirty="0" err="1"/>
              <a:t>всех</a:t>
            </a:r>
            <a:r>
              <a:rPr lang="en-US" dirty="0"/>
              <a:t> </a:t>
            </a:r>
            <a:r>
              <a:rPr lang="en-US" dirty="0" err="1"/>
              <a:t>наиболее</a:t>
            </a:r>
            <a:r>
              <a:rPr lang="en-US" dirty="0"/>
              <a:t> </a:t>
            </a:r>
            <a:r>
              <a:rPr lang="en-US" dirty="0" err="1"/>
              <a:t>существенных</a:t>
            </a:r>
            <a:r>
              <a:rPr lang="en-US" dirty="0"/>
              <a:t> </a:t>
            </a:r>
            <a:r>
              <a:rPr lang="en-US" dirty="0" err="1"/>
              <a:t>последствий</a:t>
            </a:r>
            <a:r>
              <a:rPr lang="en-US" dirty="0"/>
              <a:t> </a:t>
            </a:r>
            <a:r>
              <a:rPr lang="en-US" dirty="0" err="1"/>
              <a:t>проекта</a:t>
            </a:r>
            <a:r>
              <a:rPr lang="en-US" dirty="0"/>
              <a:t>;</a:t>
            </a:r>
            <a:endParaRPr lang="ru-RU" dirty="0"/>
          </a:p>
          <a:p>
            <a:pPr marL="0" indent="0">
              <a:buNone/>
            </a:pPr>
            <a:r>
              <a:rPr lang="ru-RU" dirty="0"/>
              <a:t> </a:t>
            </a:r>
            <a:r>
              <a:rPr lang="ru-RU" dirty="0" smtClean="0"/>
              <a:t>      8. У</a:t>
            </a:r>
            <a:r>
              <a:rPr lang="en-US" dirty="0" err="1" smtClean="0"/>
              <a:t>чет</a:t>
            </a:r>
            <a:r>
              <a:rPr lang="en-US" dirty="0" smtClean="0"/>
              <a:t> </a:t>
            </a:r>
            <a:r>
              <a:rPr lang="en-US" dirty="0" err="1"/>
              <a:t>наличия</a:t>
            </a:r>
            <a:r>
              <a:rPr lang="en-US" dirty="0"/>
              <a:t> </a:t>
            </a:r>
            <a:r>
              <a:rPr lang="en-US" dirty="0" err="1"/>
              <a:t>разных</a:t>
            </a:r>
            <a:r>
              <a:rPr lang="en-US" dirty="0"/>
              <a:t> </a:t>
            </a:r>
            <a:r>
              <a:rPr lang="en-US" dirty="0" err="1"/>
              <a:t>участников</a:t>
            </a:r>
            <a:r>
              <a:rPr lang="en-US" dirty="0"/>
              <a:t> </a:t>
            </a:r>
            <a:r>
              <a:rPr lang="en-US" dirty="0" err="1"/>
              <a:t>проекта</a:t>
            </a:r>
            <a:r>
              <a:rPr lang="en-US" dirty="0"/>
              <a:t>;</a:t>
            </a:r>
            <a:endParaRPr lang="ru-RU" dirty="0"/>
          </a:p>
          <a:p>
            <a:pPr marL="0" indent="0">
              <a:buNone/>
            </a:pPr>
            <a:r>
              <a:rPr lang="ru-RU" dirty="0"/>
              <a:t> </a:t>
            </a:r>
            <a:r>
              <a:rPr lang="ru-RU" dirty="0" smtClean="0"/>
              <a:t>      9. М</a:t>
            </a:r>
            <a:r>
              <a:rPr lang="en-US" dirty="0" err="1" smtClean="0"/>
              <a:t>ногоэтапность</a:t>
            </a:r>
            <a:r>
              <a:rPr lang="en-US" dirty="0" smtClean="0"/>
              <a:t> </a:t>
            </a:r>
            <a:r>
              <a:rPr lang="en-US" dirty="0" err="1"/>
              <a:t>оценки</a:t>
            </a:r>
            <a:r>
              <a:rPr lang="en-US" dirty="0"/>
              <a:t>;</a:t>
            </a:r>
            <a:endParaRPr lang="ru-RU" dirty="0"/>
          </a:p>
          <a:p>
            <a:pPr marL="0" indent="0">
              <a:buNone/>
            </a:pPr>
            <a:r>
              <a:rPr lang="ru-RU" dirty="0"/>
              <a:t> </a:t>
            </a:r>
            <a:r>
              <a:rPr lang="ru-RU" dirty="0" smtClean="0"/>
              <a:t>     10. У</a:t>
            </a:r>
            <a:r>
              <a:rPr lang="en-US" dirty="0" err="1" smtClean="0"/>
              <a:t>чет</a:t>
            </a:r>
            <a:r>
              <a:rPr lang="en-US" dirty="0" smtClean="0"/>
              <a:t> </a:t>
            </a:r>
            <a:r>
              <a:rPr lang="en-US" dirty="0" err="1"/>
              <a:t>влияния</a:t>
            </a:r>
            <a:r>
              <a:rPr lang="en-US" dirty="0"/>
              <a:t> </a:t>
            </a:r>
            <a:r>
              <a:rPr lang="en-US" dirty="0" err="1"/>
              <a:t>на</a:t>
            </a:r>
            <a:r>
              <a:rPr lang="en-US" dirty="0"/>
              <a:t> </a:t>
            </a:r>
            <a:r>
              <a:rPr lang="en-US" dirty="0" err="1"/>
              <a:t>эффективность</a:t>
            </a:r>
            <a:r>
              <a:rPr lang="en-US" dirty="0"/>
              <a:t> </a:t>
            </a:r>
            <a:r>
              <a:rPr lang="en-US" dirty="0" err="1"/>
              <a:t>проекта</a:t>
            </a:r>
            <a:r>
              <a:rPr lang="en-US" dirty="0"/>
              <a:t> </a:t>
            </a:r>
            <a:r>
              <a:rPr lang="en-US" dirty="0" err="1"/>
              <a:t>потребности</a:t>
            </a:r>
            <a:r>
              <a:rPr lang="en-US" dirty="0"/>
              <a:t> в </a:t>
            </a:r>
            <a:r>
              <a:rPr lang="en-US" dirty="0" err="1"/>
              <a:t>оборотном</a:t>
            </a:r>
            <a:r>
              <a:rPr lang="en-US" dirty="0"/>
              <a:t> </a:t>
            </a:r>
            <a:r>
              <a:rPr lang="en-US" dirty="0" err="1" smtClean="0"/>
              <a:t>капитале</a:t>
            </a:r>
            <a:r>
              <a:rPr lang="en-US" dirty="0" smtClean="0"/>
              <a:t>;</a:t>
            </a:r>
            <a:endParaRPr lang="ru-RU" dirty="0"/>
          </a:p>
          <a:p>
            <a:pPr marL="0" indent="0">
              <a:buNone/>
            </a:pPr>
            <a:r>
              <a:rPr lang="ru-RU" dirty="0"/>
              <a:t> </a:t>
            </a:r>
            <a:r>
              <a:rPr lang="ru-RU" dirty="0" smtClean="0"/>
              <a:t>     11. У</a:t>
            </a:r>
            <a:r>
              <a:rPr lang="en-US" dirty="0" err="1" smtClean="0"/>
              <a:t>чет</a:t>
            </a:r>
            <a:r>
              <a:rPr lang="en-US" dirty="0" smtClean="0"/>
              <a:t> </a:t>
            </a:r>
            <a:r>
              <a:rPr lang="en-US" dirty="0" err="1"/>
              <a:t>влияния</a:t>
            </a:r>
            <a:r>
              <a:rPr lang="en-US" dirty="0"/>
              <a:t> </a:t>
            </a:r>
            <a:r>
              <a:rPr lang="en-US" dirty="0" err="1"/>
              <a:t>инфляции</a:t>
            </a:r>
            <a:r>
              <a:rPr lang="en-US" dirty="0"/>
              <a:t> и </a:t>
            </a:r>
            <a:r>
              <a:rPr lang="en-US" dirty="0" err="1"/>
              <a:t>возможности</a:t>
            </a:r>
            <a:r>
              <a:rPr lang="en-US" dirty="0"/>
              <a:t> </a:t>
            </a:r>
            <a:r>
              <a:rPr lang="en-US" dirty="0" err="1"/>
              <a:t>использования</a:t>
            </a:r>
            <a:r>
              <a:rPr lang="en-US" dirty="0"/>
              <a:t> </a:t>
            </a:r>
            <a:r>
              <a:rPr lang="en-US" dirty="0" err="1"/>
              <a:t>при</a:t>
            </a:r>
            <a:r>
              <a:rPr lang="en-US" dirty="0"/>
              <a:t> </a:t>
            </a:r>
            <a:r>
              <a:rPr lang="en-US" dirty="0" err="1"/>
              <a:t>реализации</a:t>
            </a:r>
            <a:r>
              <a:rPr lang="en-US" dirty="0"/>
              <a:t> </a:t>
            </a:r>
            <a:r>
              <a:rPr lang="en-US" dirty="0" err="1"/>
              <a:t>проекта</a:t>
            </a:r>
            <a:r>
              <a:rPr lang="en-US" dirty="0"/>
              <a:t> </a:t>
            </a:r>
            <a:r>
              <a:rPr lang="en-US" dirty="0" err="1"/>
              <a:t>нескольких</a:t>
            </a:r>
            <a:r>
              <a:rPr lang="en-US" dirty="0"/>
              <a:t> </a:t>
            </a:r>
            <a:r>
              <a:rPr lang="en-US" dirty="0" err="1"/>
              <a:t>валют</a:t>
            </a:r>
            <a:r>
              <a:rPr lang="en-US" dirty="0"/>
              <a:t> (</a:t>
            </a:r>
            <a:r>
              <a:rPr lang="en-US" dirty="0" err="1"/>
              <a:t>многовалютность</a:t>
            </a:r>
            <a:r>
              <a:rPr lang="en-US" dirty="0"/>
              <a:t>);</a:t>
            </a:r>
            <a:endParaRPr lang="ru-RU" dirty="0"/>
          </a:p>
          <a:p>
            <a:pPr marL="0" indent="0">
              <a:buNone/>
            </a:pPr>
            <a:r>
              <a:rPr lang="ru-RU" dirty="0"/>
              <a:t> </a:t>
            </a:r>
            <a:r>
              <a:rPr lang="ru-RU" dirty="0" smtClean="0"/>
              <a:t>     12. Учет </a:t>
            </a:r>
            <a:r>
              <a:rPr lang="ru-RU" dirty="0"/>
              <a:t>(в количественной форме) влияния неопределенности и риска, сопровождающих реализацию проекта.</a:t>
            </a:r>
          </a:p>
          <a:p>
            <a:pPr marL="0" indent="0">
              <a:buNone/>
            </a:pP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42483329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idx="1"/>
          </p:nvPr>
        </p:nvSpPr>
        <p:spPr>
          <a:xfrm>
            <a:off x="1620222" y="686937"/>
            <a:ext cx="3593224" cy="592076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000" b="1" dirty="0" smtClean="0">
                <a:solidFill>
                  <a:schemeClr val="accent1">
                    <a:lumMod val="75000"/>
                  </a:schemeClr>
                </a:solidFill>
              </a:rPr>
              <a:t>ТЕМА: Общая </a:t>
            </a:r>
            <a:r>
              <a:rPr lang="ru-RU" sz="2000" b="1" dirty="0">
                <a:solidFill>
                  <a:schemeClr val="accent1">
                    <a:lumMod val="75000"/>
                  </a:schemeClr>
                </a:solidFill>
              </a:rPr>
              <a:t>схема оценки </a:t>
            </a:r>
            <a:r>
              <a:rPr lang="ru-RU" sz="2000" b="1" dirty="0" smtClean="0">
                <a:solidFill>
                  <a:schemeClr val="accent1">
                    <a:lumMod val="75000"/>
                  </a:schemeClr>
                </a:solidFill>
              </a:rPr>
              <a:t>эффективности</a:t>
            </a:r>
          </a:p>
          <a:p>
            <a:pPr marL="0" indent="0">
              <a:buNone/>
            </a:pPr>
            <a:r>
              <a:rPr lang="ru-RU" dirty="0" smtClean="0"/>
              <a:t>   </a:t>
            </a:r>
            <a:r>
              <a:rPr lang="ru-RU" i="1" dirty="0" smtClean="0">
                <a:solidFill>
                  <a:schemeClr val="accent1">
                    <a:lumMod val="75000"/>
                  </a:schemeClr>
                </a:solidFill>
              </a:rPr>
              <a:t>ЭТАП 1</a:t>
            </a:r>
            <a:r>
              <a:rPr lang="ru-RU" dirty="0"/>
              <a:t> </a:t>
            </a:r>
            <a:r>
              <a:rPr lang="ru-RU" dirty="0" smtClean="0"/>
              <a:t>–  </a:t>
            </a:r>
            <a:r>
              <a:rPr lang="ru-RU" i="1" dirty="0">
                <a:solidFill>
                  <a:schemeClr val="accent1">
                    <a:lumMod val="75000"/>
                  </a:schemeClr>
                </a:solidFill>
              </a:rPr>
              <a:t>экспертная оценка </a:t>
            </a:r>
            <a:r>
              <a:rPr lang="ru-RU" dirty="0"/>
              <a:t>общественной значимости проекта. </a:t>
            </a:r>
            <a:endParaRPr lang="ru-RU" dirty="0" smtClean="0"/>
          </a:p>
          <a:p>
            <a:pPr marL="0" indent="0">
              <a:buNone/>
            </a:pPr>
            <a:r>
              <a:rPr lang="ru-RU" i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i="1" dirty="0" smtClean="0">
                <a:solidFill>
                  <a:schemeClr val="accent1">
                    <a:lumMod val="75000"/>
                  </a:schemeClr>
                </a:solidFill>
              </a:rPr>
              <a:t> ЭТАП 2 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– </a:t>
            </a:r>
            <a:r>
              <a:rPr lang="en-US" dirty="0" err="1" smtClean="0"/>
              <a:t>рассч</a:t>
            </a:r>
            <a:r>
              <a:rPr lang="ru-RU" dirty="0" err="1" smtClean="0"/>
              <a:t>ет</a:t>
            </a:r>
            <a:r>
              <a:rPr lang="ru-RU" dirty="0" smtClean="0"/>
              <a:t> </a:t>
            </a:r>
            <a:r>
              <a:rPr lang="en-US" dirty="0" err="1" smtClean="0"/>
              <a:t>показател</a:t>
            </a:r>
            <a:r>
              <a:rPr lang="ru-RU" dirty="0" smtClean="0"/>
              <a:t>ей</a:t>
            </a:r>
            <a:r>
              <a:rPr lang="en-US" dirty="0" smtClean="0"/>
              <a:t> </a:t>
            </a:r>
            <a:r>
              <a:rPr lang="en-US" dirty="0" err="1"/>
              <a:t>эффективности</a:t>
            </a:r>
            <a:r>
              <a:rPr lang="en-US" dirty="0"/>
              <a:t> </a:t>
            </a:r>
            <a:r>
              <a:rPr lang="en-US" dirty="0" err="1"/>
              <a:t>проекта</a:t>
            </a:r>
            <a:r>
              <a:rPr lang="en-US" dirty="0"/>
              <a:t> в </a:t>
            </a:r>
            <a:r>
              <a:rPr lang="en-US" dirty="0" err="1"/>
              <a:t>целом</a:t>
            </a:r>
            <a:r>
              <a:rPr lang="en-US" dirty="0"/>
              <a:t>. </a:t>
            </a:r>
            <a:endParaRPr lang="ru-RU" dirty="0" smtClean="0"/>
          </a:p>
          <a:p>
            <a:pPr marL="0" indent="0">
              <a:buNone/>
            </a:pPr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i="1" dirty="0" smtClean="0">
                <a:solidFill>
                  <a:schemeClr val="accent1">
                    <a:lumMod val="75000"/>
                  </a:schemeClr>
                </a:solidFill>
              </a:rPr>
              <a:t>ЭТАП 3 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– </a:t>
            </a:r>
            <a:r>
              <a:rPr lang="en-US" dirty="0" err="1"/>
              <a:t>осуществляется</a:t>
            </a:r>
            <a:r>
              <a:rPr lang="en-US" dirty="0"/>
              <a:t> </a:t>
            </a:r>
            <a:r>
              <a:rPr lang="en-US" dirty="0" err="1"/>
              <a:t>после</a:t>
            </a:r>
            <a:r>
              <a:rPr lang="en-US" dirty="0"/>
              <a:t> </a:t>
            </a:r>
            <a:r>
              <a:rPr lang="en-US" dirty="0" err="1"/>
              <a:t>выработки</a:t>
            </a:r>
            <a:r>
              <a:rPr lang="en-US" dirty="0"/>
              <a:t> </a:t>
            </a:r>
            <a:r>
              <a:rPr lang="en-US" dirty="0" err="1"/>
              <a:t>схемы</a:t>
            </a:r>
            <a:r>
              <a:rPr lang="en-US" dirty="0"/>
              <a:t> </a:t>
            </a:r>
            <a:r>
              <a:rPr lang="en-US" dirty="0" err="1" smtClean="0"/>
              <a:t>финансирования</a:t>
            </a:r>
            <a:r>
              <a:rPr lang="ru-RU" dirty="0"/>
              <a:t>;</a:t>
            </a:r>
            <a:r>
              <a:rPr lang="en-US" dirty="0" smtClean="0"/>
              <a:t> </a:t>
            </a:r>
            <a:r>
              <a:rPr lang="en-US" dirty="0" err="1"/>
              <a:t>уточняется</a:t>
            </a:r>
            <a:r>
              <a:rPr lang="en-US" dirty="0"/>
              <a:t> </a:t>
            </a:r>
            <a:r>
              <a:rPr lang="en-US" dirty="0" err="1"/>
              <a:t>состав</a:t>
            </a:r>
            <a:r>
              <a:rPr lang="en-US" dirty="0"/>
              <a:t> </a:t>
            </a:r>
            <a:r>
              <a:rPr lang="en-US" dirty="0" err="1"/>
              <a:t>участников</a:t>
            </a:r>
            <a:r>
              <a:rPr lang="en-US" dirty="0"/>
              <a:t>, и </a:t>
            </a:r>
            <a:r>
              <a:rPr lang="en-US" dirty="0" err="1"/>
              <a:t>определяются</a:t>
            </a:r>
            <a:r>
              <a:rPr lang="en-US" dirty="0"/>
              <a:t> </a:t>
            </a:r>
            <a:r>
              <a:rPr lang="en-US" dirty="0" err="1"/>
              <a:t>финансовая</a:t>
            </a:r>
            <a:r>
              <a:rPr lang="en-US" dirty="0"/>
              <a:t> </a:t>
            </a:r>
            <a:r>
              <a:rPr lang="en-US" dirty="0" err="1"/>
              <a:t>реализуемость</a:t>
            </a:r>
            <a:r>
              <a:rPr lang="en-US" dirty="0"/>
              <a:t> и </a:t>
            </a:r>
            <a:r>
              <a:rPr lang="en-US" dirty="0" err="1"/>
              <a:t>эффективность</a:t>
            </a:r>
            <a:r>
              <a:rPr lang="en-US" dirty="0"/>
              <a:t> </a:t>
            </a:r>
            <a:r>
              <a:rPr lang="en-US" dirty="0" err="1"/>
              <a:t>участия</a:t>
            </a:r>
            <a:r>
              <a:rPr lang="en-US" dirty="0"/>
              <a:t> в </a:t>
            </a:r>
            <a:r>
              <a:rPr lang="en-US" dirty="0" err="1"/>
              <a:t>проекте</a:t>
            </a:r>
            <a:r>
              <a:rPr lang="en-US" dirty="0"/>
              <a:t> </a:t>
            </a:r>
            <a:r>
              <a:rPr lang="en-US" dirty="0" err="1"/>
              <a:t>каждого</a:t>
            </a:r>
            <a:r>
              <a:rPr lang="en-US" dirty="0"/>
              <a:t> </a:t>
            </a:r>
            <a:r>
              <a:rPr lang="en-US" dirty="0" err="1"/>
              <a:t>из</a:t>
            </a:r>
            <a:r>
              <a:rPr lang="en-US" dirty="0"/>
              <a:t> </a:t>
            </a:r>
            <a:r>
              <a:rPr lang="en-US" dirty="0" err="1"/>
              <a:t>них</a:t>
            </a:r>
            <a:r>
              <a:rPr lang="en-US" dirty="0"/>
              <a:t> </a:t>
            </a:r>
            <a:endParaRPr lang="ru-RU" dirty="0">
              <a:solidFill>
                <a:schemeClr val="accent1">
                  <a:lumMod val="75000"/>
                </a:schemeClr>
              </a:solidFill>
            </a:endParaRPr>
          </a:p>
        </p:txBody>
      </p:sp>
      <p:grpSp>
        <p:nvGrpSpPr>
          <p:cNvPr id="9" name="Group 6"/>
          <p:cNvGrpSpPr>
            <a:grpSpLocks/>
          </p:cNvGrpSpPr>
          <p:nvPr/>
        </p:nvGrpSpPr>
        <p:grpSpPr bwMode="auto">
          <a:xfrm>
            <a:off x="5336275" y="0"/>
            <a:ext cx="5854889" cy="6985256"/>
            <a:chOff x="2465" y="3554"/>
            <a:chExt cx="8761" cy="13432"/>
          </a:xfrm>
        </p:grpSpPr>
        <p:pic>
          <p:nvPicPr>
            <p:cNvPr id="3079" name="Picture 7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465" y="3974"/>
              <a:ext cx="8727" cy="12286"/>
            </a:xfrm>
            <a:prstGeom prst="rect">
              <a:avLst/>
            </a:prstGeom>
            <a:noFill/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0" name="Text Box 8"/>
            <p:cNvSpPr txBox="1">
              <a:spLocks noChangeArrowheads="1"/>
            </p:cNvSpPr>
            <p:nvPr/>
          </p:nvSpPr>
          <p:spPr bwMode="auto">
            <a:xfrm>
              <a:off x="6468" y="3554"/>
              <a:ext cx="4758" cy="213"/>
            </a:xfrm>
            <a:prstGeom prst="rect">
              <a:avLst/>
            </a:prstGeom>
            <a:noFill/>
            <a:ln w="0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="" xmlns:p14="http://schemas.microsoft.com/office/powerpoint/2010/main" val="42138054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678675" y="727881"/>
            <a:ext cx="9880979" cy="594587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b="1" dirty="0" err="1">
                <a:solidFill>
                  <a:schemeClr val="accent1">
                    <a:lumMod val="75000"/>
                  </a:schemeClr>
                </a:solidFill>
              </a:rPr>
              <a:t>Значение</a:t>
            </a:r>
            <a:r>
              <a:rPr lang="en-US" sz="2000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2000" b="1" dirty="0" err="1">
                <a:solidFill>
                  <a:schemeClr val="accent1">
                    <a:lumMod val="75000"/>
                  </a:schemeClr>
                </a:solidFill>
              </a:rPr>
              <a:t>инвестиций</a:t>
            </a:r>
            <a:endParaRPr lang="ru-RU" sz="2000" b="1" dirty="0">
              <a:solidFill>
                <a:schemeClr val="accent1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ru-RU" dirty="0" smtClean="0"/>
              <a:t>      </a:t>
            </a:r>
            <a:r>
              <a:rPr lang="en-US" dirty="0" err="1" smtClean="0"/>
              <a:t>Значение</a:t>
            </a:r>
            <a:r>
              <a:rPr lang="en-US" dirty="0" smtClean="0"/>
              <a:t> </a:t>
            </a:r>
            <a:r>
              <a:rPr lang="en-US" dirty="0" err="1"/>
              <a:t>инвестиций</a:t>
            </a:r>
            <a:r>
              <a:rPr lang="en-US" dirty="0"/>
              <a:t> </a:t>
            </a:r>
            <a:r>
              <a:rPr lang="en-US" dirty="0" err="1"/>
              <a:t>заключается</a:t>
            </a:r>
            <a:r>
              <a:rPr lang="en-US" dirty="0"/>
              <a:t> в </a:t>
            </a:r>
            <a:r>
              <a:rPr lang="en-US" dirty="0" err="1"/>
              <a:t>том</a:t>
            </a:r>
            <a:r>
              <a:rPr lang="en-US" dirty="0"/>
              <a:t>, </a:t>
            </a:r>
            <a:r>
              <a:rPr lang="en-US" dirty="0" err="1"/>
              <a:t>что</a:t>
            </a:r>
            <a:r>
              <a:rPr lang="en-US" dirty="0"/>
              <a:t> </a:t>
            </a:r>
            <a:r>
              <a:rPr lang="en-US" dirty="0" err="1"/>
              <a:t>реализация</a:t>
            </a:r>
            <a:r>
              <a:rPr lang="en-US" dirty="0"/>
              <a:t> </a:t>
            </a:r>
            <a:r>
              <a:rPr lang="en-US" dirty="0" err="1"/>
              <a:t>их</a:t>
            </a:r>
            <a:r>
              <a:rPr lang="en-US" dirty="0"/>
              <a:t> </a:t>
            </a:r>
            <a:r>
              <a:rPr lang="en-US" dirty="0" err="1"/>
              <a:t>функций</a:t>
            </a:r>
            <a:r>
              <a:rPr lang="en-US" dirty="0"/>
              <a:t> </a:t>
            </a:r>
            <a:r>
              <a:rPr lang="en-US" dirty="0" err="1"/>
              <a:t>является</a:t>
            </a:r>
            <a:r>
              <a:rPr lang="en-US" dirty="0"/>
              <a:t> </a:t>
            </a:r>
            <a:r>
              <a:rPr lang="en-US" dirty="0" err="1"/>
              <a:t>необходимым</a:t>
            </a:r>
            <a:r>
              <a:rPr lang="en-US" dirty="0"/>
              <a:t> </a:t>
            </a:r>
            <a:r>
              <a:rPr lang="en-US" dirty="0" err="1"/>
              <a:t>условием</a:t>
            </a:r>
            <a:r>
              <a:rPr lang="en-US" dirty="0"/>
              <a:t> и </a:t>
            </a:r>
            <a:r>
              <a:rPr lang="en-US" dirty="0" err="1"/>
              <a:t>основой</a:t>
            </a:r>
            <a:r>
              <a:rPr lang="en-US" dirty="0"/>
              <a:t> </a:t>
            </a:r>
            <a:r>
              <a:rPr lang="en-US" dirty="0" err="1"/>
              <a:t>следующего</a:t>
            </a:r>
            <a:r>
              <a:rPr lang="en-US" dirty="0"/>
              <a:t>:</a:t>
            </a:r>
            <a:endParaRPr lang="ru-RU" b="1" dirty="0"/>
          </a:p>
          <a:p>
            <a:pPr marL="0" indent="0">
              <a:buNone/>
            </a:pPr>
            <a:r>
              <a:rPr lang="ru-RU" dirty="0" smtClean="0"/>
              <a:t>     </a:t>
            </a:r>
            <a:r>
              <a:rPr lang="en-US" dirty="0" smtClean="0"/>
              <a:t>- </a:t>
            </a:r>
            <a:r>
              <a:rPr lang="en-US" dirty="0" err="1"/>
              <a:t>структурная</a:t>
            </a:r>
            <a:r>
              <a:rPr lang="en-US" dirty="0"/>
              <a:t> </a:t>
            </a:r>
            <a:r>
              <a:rPr lang="en-US" dirty="0" err="1"/>
              <a:t>перестройка</a:t>
            </a:r>
            <a:r>
              <a:rPr lang="en-US" dirty="0"/>
              <a:t> </a:t>
            </a:r>
            <a:r>
              <a:rPr lang="en-US" dirty="0" err="1"/>
              <a:t>общественного</a:t>
            </a:r>
            <a:r>
              <a:rPr lang="en-US" dirty="0"/>
              <a:t> </a:t>
            </a:r>
            <a:r>
              <a:rPr lang="en-US" dirty="0" err="1"/>
              <a:t>производства</a:t>
            </a:r>
            <a:r>
              <a:rPr lang="en-US" dirty="0"/>
              <a:t>, </a:t>
            </a:r>
            <a:r>
              <a:rPr lang="en-US" dirty="0" err="1"/>
              <a:t>сбалансированного</a:t>
            </a:r>
            <a:r>
              <a:rPr lang="en-US" dirty="0"/>
              <a:t> </a:t>
            </a:r>
            <a:r>
              <a:rPr lang="en-US" dirty="0" err="1"/>
              <a:t>развития</a:t>
            </a:r>
            <a:r>
              <a:rPr lang="en-US" dirty="0"/>
              <a:t> </a:t>
            </a:r>
            <a:r>
              <a:rPr lang="en-US" dirty="0" err="1"/>
              <a:t>всех</a:t>
            </a:r>
            <a:r>
              <a:rPr lang="en-US" dirty="0"/>
              <a:t> </a:t>
            </a:r>
            <a:r>
              <a:rPr lang="en-US" dirty="0" err="1"/>
              <a:t>отраслей</a:t>
            </a:r>
            <a:r>
              <a:rPr lang="en-US" dirty="0"/>
              <a:t> </a:t>
            </a:r>
            <a:r>
              <a:rPr lang="en-US" dirty="0" err="1"/>
              <a:t>хозяйства</a:t>
            </a:r>
            <a:r>
              <a:rPr lang="en-US" dirty="0"/>
              <a:t>;</a:t>
            </a:r>
            <a:endParaRPr lang="ru-RU" b="1" dirty="0"/>
          </a:p>
          <a:p>
            <a:pPr marL="0" indent="0">
              <a:buNone/>
            </a:pPr>
            <a:r>
              <a:rPr lang="ru-RU" dirty="0" smtClean="0"/>
              <a:t>     </a:t>
            </a:r>
            <a:r>
              <a:rPr lang="en-US" dirty="0" smtClean="0"/>
              <a:t>- </a:t>
            </a:r>
            <a:r>
              <a:rPr lang="en-US" dirty="0" err="1"/>
              <a:t>расширенное</a:t>
            </a:r>
            <a:r>
              <a:rPr lang="en-US" dirty="0"/>
              <a:t> </a:t>
            </a:r>
            <a:r>
              <a:rPr lang="en-US" dirty="0" err="1"/>
              <a:t>воспроизводство</a:t>
            </a:r>
            <a:r>
              <a:rPr lang="en-US" dirty="0"/>
              <a:t>;</a:t>
            </a:r>
            <a:endParaRPr lang="ru-RU" b="1" dirty="0"/>
          </a:p>
          <a:p>
            <a:pPr marL="0" indent="0">
              <a:buNone/>
            </a:pPr>
            <a:r>
              <a:rPr lang="ru-RU" dirty="0" smtClean="0"/>
              <a:t>     </a:t>
            </a:r>
            <a:r>
              <a:rPr lang="en-US" dirty="0" smtClean="0"/>
              <a:t>- </a:t>
            </a:r>
            <a:r>
              <a:rPr lang="en-US" dirty="0" err="1"/>
              <a:t>ускорение</a:t>
            </a:r>
            <a:r>
              <a:rPr lang="en-US" dirty="0"/>
              <a:t> </a:t>
            </a:r>
            <a:r>
              <a:rPr lang="en-US" dirty="0" err="1"/>
              <a:t>научно-технического</a:t>
            </a:r>
            <a:r>
              <a:rPr lang="en-US" dirty="0"/>
              <a:t> </a:t>
            </a:r>
            <a:r>
              <a:rPr lang="en-US" dirty="0" err="1"/>
              <a:t>прогресса</a:t>
            </a:r>
            <a:r>
              <a:rPr lang="en-US" dirty="0"/>
              <a:t>;</a:t>
            </a:r>
            <a:endParaRPr lang="ru-RU" b="1" dirty="0"/>
          </a:p>
          <a:p>
            <a:pPr marL="0" indent="0">
              <a:buNone/>
            </a:pPr>
            <a:r>
              <a:rPr lang="ru-RU" dirty="0" smtClean="0"/>
              <a:t>     </a:t>
            </a:r>
            <a:r>
              <a:rPr lang="en-US" dirty="0" smtClean="0"/>
              <a:t>- </a:t>
            </a:r>
            <a:r>
              <a:rPr lang="en-US" dirty="0" err="1"/>
              <a:t>обеспечение</a:t>
            </a:r>
            <a:r>
              <a:rPr lang="en-US" dirty="0"/>
              <a:t> </a:t>
            </a:r>
            <a:r>
              <a:rPr lang="en-US" dirty="0" err="1"/>
              <a:t>обороноспособности</a:t>
            </a:r>
            <a:r>
              <a:rPr lang="en-US" dirty="0"/>
              <a:t> </a:t>
            </a:r>
            <a:r>
              <a:rPr lang="en-US" dirty="0" err="1"/>
              <a:t>государства</a:t>
            </a:r>
            <a:r>
              <a:rPr lang="en-US" dirty="0"/>
              <a:t>;</a:t>
            </a:r>
            <a:endParaRPr lang="ru-RU" b="1" dirty="0"/>
          </a:p>
          <a:p>
            <a:pPr marL="0" indent="0">
              <a:buNone/>
            </a:pPr>
            <a:r>
              <a:rPr lang="ru-RU" dirty="0" smtClean="0"/>
              <a:t>     </a:t>
            </a:r>
            <a:r>
              <a:rPr lang="en-US" dirty="0" smtClean="0"/>
              <a:t>- </a:t>
            </a:r>
            <a:r>
              <a:rPr lang="en-US" dirty="0" err="1"/>
              <a:t>развитие</a:t>
            </a:r>
            <a:r>
              <a:rPr lang="en-US" dirty="0"/>
              <a:t> </a:t>
            </a:r>
            <a:r>
              <a:rPr lang="en-US" dirty="0" err="1"/>
              <a:t>финансовых</a:t>
            </a:r>
            <a:r>
              <a:rPr lang="en-US" dirty="0"/>
              <a:t> </a:t>
            </a:r>
            <a:r>
              <a:rPr lang="en-US" dirty="0" err="1"/>
              <a:t>рынков</a:t>
            </a:r>
            <a:r>
              <a:rPr lang="en-US" dirty="0"/>
              <a:t>, </a:t>
            </a:r>
            <a:r>
              <a:rPr lang="en-US" dirty="0" err="1"/>
              <a:t>банковской</a:t>
            </a:r>
            <a:r>
              <a:rPr lang="en-US" dirty="0"/>
              <a:t> </a:t>
            </a:r>
            <a:r>
              <a:rPr lang="en-US" dirty="0" err="1"/>
              <a:t>сферы</a:t>
            </a:r>
            <a:r>
              <a:rPr lang="en-US" dirty="0"/>
              <a:t>;</a:t>
            </a:r>
            <a:endParaRPr lang="ru-RU" b="1" dirty="0"/>
          </a:p>
          <a:p>
            <a:pPr marL="0" indent="0">
              <a:buNone/>
            </a:pPr>
            <a:r>
              <a:rPr lang="ru-RU" dirty="0" smtClean="0"/>
              <a:t>    </a:t>
            </a:r>
            <a:r>
              <a:rPr lang="en-US" dirty="0" smtClean="0"/>
              <a:t>- </a:t>
            </a:r>
            <a:r>
              <a:rPr lang="en-US" dirty="0" err="1"/>
              <a:t>повышение</a:t>
            </a:r>
            <a:r>
              <a:rPr lang="en-US" dirty="0"/>
              <a:t> </a:t>
            </a:r>
            <a:r>
              <a:rPr lang="en-US" dirty="0" err="1"/>
              <a:t>качества</a:t>
            </a:r>
            <a:r>
              <a:rPr lang="en-US" dirty="0"/>
              <a:t> </a:t>
            </a:r>
            <a:r>
              <a:rPr lang="en-US" dirty="0" err="1"/>
              <a:t>товаров</a:t>
            </a:r>
            <a:r>
              <a:rPr lang="en-US" dirty="0"/>
              <a:t> и </a:t>
            </a:r>
            <a:r>
              <a:rPr lang="en-US" dirty="0" err="1"/>
              <a:t>услуг</a:t>
            </a:r>
            <a:r>
              <a:rPr lang="en-US" dirty="0"/>
              <a:t>, </a:t>
            </a:r>
            <a:r>
              <a:rPr lang="en-US" dirty="0" err="1"/>
              <a:t>обеспечение</a:t>
            </a:r>
            <a:r>
              <a:rPr lang="en-US" dirty="0"/>
              <a:t> </a:t>
            </a:r>
            <a:r>
              <a:rPr lang="en-US" dirty="0" err="1"/>
              <a:t>их</a:t>
            </a:r>
            <a:r>
              <a:rPr lang="en-US" dirty="0"/>
              <a:t> </a:t>
            </a:r>
            <a:r>
              <a:rPr lang="en-US" dirty="0" err="1"/>
              <a:t>конкурентоспособности</a:t>
            </a:r>
            <a:r>
              <a:rPr lang="en-US" dirty="0"/>
              <a:t>;</a:t>
            </a:r>
            <a:endParaRPr lang="ru-RU" b="1" dirty="0"/>
          </a:p>
          <a:p>
            <a:pPr marL="0" indent="0">
              <a:buNone/>
            </a:pPr>
            <a:r>
              <a:rPr lang="ru-RU" dirty="0" smtClean="0"/>
              <a:t>     </a:t>
            </a:r>
            <a:r>
              <a:rPr lang="en-US" dirty="0" smtClean="0"/>
              <a:t>- </a:t>
            </a:r>
            <a:r>
              <a:rPr lang="en-US" dirty="0" err="1"/>
              <a:t>охрана</a:t>
            </a:r>
            <a:r>
              <a:rPr lang="en-US" dirty="0"/>
              <a:t> </a:t>
            </a:r>
            <a:r>
              <a:rPr lang="en-US" dirty="0" err="1"/>
              <a:t>природной</a:t>
            </a:r>
            <a:r>
              <a:rPr lang="en-US" dirty="0"/>
              <a:t> </a:t>
            </a:r>
            <a:r>
              <a:rPr lang="en-US" dirty="0" err="1"/>
              <a:t>среды</a:t>
            </a:r>
            <a:r>
              <a:rPr lang="en-US" dirty="0"/>
              <a:t>, </a:t>
            </a:r>
            <a:r>
              <a:rPr lang="en-US" dirty="0" err="1"/>
              <a:t>решение</a:t>
            </a:r>
            <a:r>
              <a:rPr lang="en-US" dirty="0"/>
              <a:t> </a:t>
            </a:r>
            <a:r>
              <a:rPr lang="en-US" dirty="0" err="1"/>
              <a:t>экологических</a:t>
            </a:r>
            <a:r>
              <a:rPr lang="en-US" dirty="0"/>
              <a:t> </a:t>
            </a:r>
            <a:r>
              <a:rPr lang="en-US" dirty="0" err="1"/>
              <a:t>проблем</a:t>
            </a:r>
            <a:r>
              <a:rPr lang="en-US" dirty="0"/>
              <a:t>;</a:t>
            </a:r>
            <a:endParaRPr lang="ru-RU" b="1" dirty="0"/>
          </a:p>
          <a:p>
            <a:pPr marL="0" indent="0">
              <a:buNone/>
            </a:pPr>
            <a:r>
              <a:rPr lang="ru-RU" dirty="0" smtClean="0"/>
              <a:t>     </a:t>
            </a:r>
            <a:r>
              <a:rPr lang="en-US" dirty="0" smtClean="0"/>
              <a:t>- </a:t>
            </a:r>
            <a:r>
              <a:rPr lang="en-US" dirty="0" err="1"/>
              <a:t>увеличение</a:t>
            </a:r>
            <a:r>
              <a:rPr lang="en-US" dirty="0"/>
              <a:t> </a:t>
            </a:r>
            <a:r>
              <a:rPr lang="en-US" dirty="0" err="1"/>
              <a:t>занятости</a:t>
            </a:r>
            <a:r>
              <a:rPr lang="en-US" dirty="0"/>
              <a:t> </a:t>
            </a:r>
            <a:r>
              <a:rPr lang="en-US" dirty="0" err="1"/>
              <a:t>населения</a:t>
            </a:r>
            <a:r>
              <a:rPr lang="en-US" dirty="0"/>
              <a:t>, </a:t>
            </a:r>
            <a:r>
              <a:rPr lang="en-US" dirty="0" err="1"/>
              <a:t>снижение</a:t>
            </a:r>
            <a:r>
              <a:rPr lang="en-US" dirty="0"/>
              <a:t> </a:t>
            </a:r>
            <a:r>
              <a:rPr lang="en-US" dirty="0" err="1"/>
              <a:t>уровня</a:t>
            </a:r>
            <a:r>
              <a:rPr lang="en-US" dirty="0"/>
              <a:t> </a:t>
            </a:r>
            <a:r>
              <a:rPr lang="en-US" dirty="0" err="1"/>
              <a:t>безработицы</a:t>
            </a:r>
            <a:r>
              <a:rPr lang="en-US" dirty="0"/>
              <a:t>;</a:t>
            </a:r>
            <a:endParaRPr lang="ru-RU" b="1" dirty="0"/>
          </a:p>
          <a:p>
            <a:pPr marL="0" indent="0">
              <a:buNone/>
            </a:pPr>
            <a:r>
              <a:rPr lang="ru-RU" dirty="0" smtClean="0"/>
              <a:t>     </a:t>
            </a:r>
            <a:r>
              <a:rPr lang="en-US" dirty="0" smtClean="0"/>
              <a:t>- </a:t>
            </a:r>
            <a:r>
              <a:rPr lang="en-US" dirty="0" err="1"/>
              <a:t>международная</a:t>
            </a:r>
            <a:r>
              <a:rPr lang="en-US" dirty="0"/>
              <a:t> </a:t>
            </a:r>
            <a:r>
              <a:rPr lang="en-US" dirty="0" err="1"/>
              <a:t>кооперация</a:t>
            </a:r>
            <a:r>
              <a:rPr lang="en-US" dirty="0"/>
              <a:t>;</a:t>
            </a:r>
            <a:endParaRPr lang="ru-RU" b="1" dirty="0"/>
          </a:p>
          <a:p>
            <a:pPr marL="0" indent="0">
              <a:buNone/>
            </a:pPr>
            <a:r>
              <a:rPr lang="ru-RU" dirty="0" smtClean="0"/>
              <a:t>     </a:t>
            </a:r>
            <a:r>
              <a:rPr lang="en-US" dirty="0" smtClean="0"/>
              <a:t>- </a:t>
            </a:r>
            <a:r>
              <a:rPr lang="en-US" dirty="0" err="1"/>
              <a:t>развитие</a:t>
            </a:r>
            <a:r>
              <a:rPr lang="en-US" dirty="0"/>
              <a:t> </a:t>
            </a:r>
            <a:r>
              <a:rPr lang="en-US" dirty="0" err="1"/>
              <a:t>социальной</a:t>
            </a:r>
            <a:r>
              <a:rPr lang="en-US" dirty="0"/>
              <a:t> </a:t>
            </a:r>
            <a:r>
              <a:rPr lang="en-US" dirty="0" err="1"/>
              <a:t>сферы</a:t>
            </a:r>
            <a:r>
              <a:rPr lang="en-US" dirty="0"/>
              <a:t> (</a:t>
            </a:r>
            <a:r>
              <a:rPr lang="en-US" dirty="0" err="1"/>
              <a:t>образование</a:t>
            </a:r>
            <a:r>
              <a:rPr lang="en-US" dirty="0"/>
              <a:t>, </a:t>
            </a:r>
            <a:r>
              <a:rPr lang="en-US" dirty="0" err="1"/>
              <a:t>здравоохранение</a:t>
            </a:r>
            <a:r>
              <a:rPr lang="en-US" dirty="0"/>
              <a:t>, </a:t>
            </a:r>
            <a:r>
              <a:rPr lang="en-US" dirty="0" err="1"/>
              <a:t>культура,спорт,жилищное</a:t>
            </a:r>
            <a:r>
              <a:rPr lang="en-US" dirty="0"/>
              <a:t> </a:t>
            </a:r>
            <a:r>
              <a:rPr lang="en-US" dirty="0" err="1"/>
              <a:t>строительство,социальное</a:t>
            </a:r>
            <a:r>
              <a:rPr lang="en-US" dirty="0"/>
              <a:t> </a:t>
            </a:r>
            <a:r>
              <a:rPr lang="en-US" dirty="0" err="1"/>
              <a:t>обеспечение</a:t>
            </a:r>
            <a:r>
              <a:rPr lang="en-US" dirty="0"/>
              <a:t>).</a:t>
            </a:r>
            <a:endParaRPr lang="ru-RU" b="1" dirty="0"/>
          </a:p>
          <a:p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25032060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624084" y="686938"/>
            <a:ext cx="9908274" cy="5850340"/>
          </a:xfrm>
        </p:spPr>
        <p:txBody>
          <a:bodyPr/>
          <a:lstStyle/>
          <a:p>
            <a:pPr marL="0" indent="0">
              <a:buNone/>
            </a:pP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</a:rPr>
              <a:t>ТЕМА: Особенности </a:t>
            </a:r>
            <a:r>
              <a:rPr lang="ru-RU" b="1" dirty="0">
                <a:solidFill>
                  <a:schemeClr val="accent1">
                    <a:lumMod val="75000"/>
                  </a:schemeClr>
                </a:solidFill>
              </a:rPr>
              <a:t>оценки эффективности на </a:t>
            </a: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</a:rPr>
              <a:t>разных </a:t>
            </a:r>
            <a:r>
              <a:rPr lang="en-US" b="1" dirty="0" err="1" smtClean="0">
                <a:solidFill>
                  <a:schemeClr val="accent1">
                    <a:lumMod val="75000"/>
                  </a:schemeClr>
                </a:solidFill>
              </a:rPr>
              <a:t>стадиях</a:t>
            </a: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</a:rPr>
              <a:t>разработки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 и 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</a:rPr>
              <a:t>осуществления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</a:rPr>
              <a:t>инвестиционного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</a:rPr>
              <a:t>проекта</a:t>
            </a:r>
            <a:endParaRPr lang="ru-RU" b="1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ru-RU" dirty="0"/>
              <a:t>Оценка эффективности ИП должна осуществляться на стадиях:</a:t>
            </a:r>
          </a:p>
          <a:p>
            <a:pPr marL="0" indent="0">
              <a:buNone/>
            </a:pPr>
            <a:r>
              <a:rPr lang="ru-RU" dirty="0" smtClean="0"/>
              <a:t>   </a:t>
            </a:r>
            <a:r>
              <a:rPr lang="en-US" dirty="0" smtClean="0"/>
              <a:t>- </a:t>
            </a:r>
            <a:r>
              <a:rPr lang="en-US" dirty="0" err="1"/>
              <a:t>разработки</a:t>
            </a:r>
            <a:r>
              <a:rPr lang="en-US" dirty="0"/>
              <a:t> </a:t>
            </a:r>
            <a:r>
              <a:rPr lang="en-US" dirty="0" err="1"/>
              <a:t>инвестиционного</a:t>
            </a:r>
            <a:r>
              <a:rPr lang="en-US" dirty="0"/>
              <a:t> </a:t>
            </a:r>
            <a:r>
              <a:rPr lang="en-US" dirty="0" err="1"/>
              <a:t>предложения</a:t>
            </a:r>
            <a:r>
              <a:rPr lang="en-US" dirty="0"/>
              <a:t> и </a:t>
            </a:r>
            <a:r>
              <a:rPr lang="en-US" dirty="0" err="1"/>
              <a:t>декларации</a:t>
            </a:r>
            <a:r>
              <a:rPr lang="en-US" dirty="0"/>
              <a:t> о </a:t>
            </a:r>
            <a:r>
              <a:rPr lang="en-US" dirty="0" err="1"/>
              <a:t>намерениях</a:t>
            </a:r>
            <a:r>
              <a:rPr lang="en-US" dirty="0"/>
              <a:t> (</a:t>
            </a:r>
            <a:r>
              <a:rPr lang="en-US" dirty="0" err="1"/>
              <a:t>экспресс</a:t>
            </a:r>
            <a:r>
              <a:rPr lang="en-US" dirty="0"/>
              <a:t> - </a:t>
            </a:r>
            <a:r>
              <a:rPr lang="en-US" dirty="0" err="1"/>
              <a:t>оценка</a:t>
            </a:r>
            <a:r>
              <a:rPr lang="en-US" dirty="0"/>
              <a:t> </a:t>
            </a:r>
            <a:r>
              <a:rPr lang="en-US" dirty="0" err="1"/>
              <a:t>инвестиционного</a:t>
            </a:r>
            <a:r>
              <a:rPr lang="en-US" dirty="0"/>
              <a:t> </a:t>
            </a:r>
            <a:r>
              <a:rPr lang="en-US" dirty="0" err="1"/>
              <a:t>предложения</a:t>
            </a:r>
            <a:r>
              <a:rPr lang="en-US" dirty="0"/>
              <a:t>);</a:t>
            </a:r>
            <a:endParaRPr lang="ru-RU" dirty="0"/>
          </a:p>
          <a:p>
            <a:pPr marL="0" indent="0">
              <a:buNone/>
            </a:pPr>
            <a:r>
              <a:rPr lang="ru-RU" dirty="0" smtClean="0"/>
              <a:t>   </a:t>
            </a:r>
            <a:r>
              <a:rPr lang="en-US" dirty="0" smtClean="0"/>
              <a:t>- </a:t>
            </a:r>
            <a:r>
              <a:rPr lang="en-US" dirty="0" err="1"/>
              <a:t>разработки</a:t>
            </a:r>
            <a:r>
              <a:rPr lang="en-US" dirty="0"/>
              <a:t> «</a:t>
            </a:r>
            <a:r>
              <a:rPr lang="en-US" dirty="0" err="1"/>
              <a:t>Обоснования</a:t>
            </a:r>
            <a:r>
              <a:rPr lang="en-US" dirty="0"/>
              <a:t> </a:t>
            </a:r>
            <a:r>
              <a:rPr lang="en-US" dirty="0" err="1"/>
              <a:t>инвестиций</a:t>
            </a:r>
            <a:r>
              <a:rPr lang="en-US" dirty="0" smtClean="0"/>
              <a:t>»;</a:t>
            </a:r>
            <a:endParaRPr lang="ru-RU" dirty="0"/>
          </a:p>
          <a:p>
            <a:pPr marL="0" indent="0">
              <a:buNone/>
            </a:pPr>
            <a:r>
              <a:rPr lang="ru-RU" dirty="0" smtClean="0"/>
              <a:t>   </a:t>
            </a:r>
            <a:r>
              <a:rPr lang="en-US" dirty="0" smtClean="0"/>
              <a:t>- </a:t>
            </a:r>
            <a:r>
              <a:rPr lang="en-US" dirty="0" err="1"/>
              <a:t>разработки</a:t>
            </a:r>
            <a:r>
              <a:rPr lang="en-US" dirty="0"/>
              <a:t> ТЭО (</a:t>
            </a:r>
            <a:r>
              <a:rPr lang="en-US" dirty="0" err="1"/>
              <a:t>проекта</a:t>
            </a:r>
            <a:r>
              <a:rPr lang="en-US" dirty="0"/>
              <a:t>);</a:t>
            </a:r>
            <a:endParaRPr lang="ru-RU" dirty="0"/>
          </a:p>
          <a:p>
            <a:pPr marL="0" indent="0">
              <a:buNone/>
            </a:pPr>
            <a:r>
              <a:rPr lang="ru-RU" dirty="0" smtClean="0"/>
              <a:t>   </a:t>
            </a:r>
            <a:r>
              <a:rPr lang="en-US" dirty="0" smtClean="0"/>
              <a:t>- </a:t>
            </a:r>
            <a:r>
              <a:rPr lang="en-US" dirty="0" err="1"/>
              <a:t>осуществления</a:t>
            </a:r>
            <a:r>
              <a:rPr lang="en-US" dirty="0"/>
              <a:t> ИП (</a:t>
            </a:r>
            <a:r>
              <a:rPr lang="en-US" dirty="0" err="1"/>
              <a:t>экономический</a:t>
            </a:r>
            <a:r>
              <a:rPr lang="en-US" dirty="0"/>
              <a:t> </a:t>
            </a:r>
            <a:r>
              <a:rPr lang="en-US" dirty="0" err="1"/>
              <a:t>мониторинг</a:t>
            </a:r>
            <a:r>
              <a:rPr lang="en-US" dirty="0" smtClean="0"/>
              <a:t>).</a:t>
            </a:r>
            <a:endParaRPr lang="ru-RU" dirty="0" smtClean="0"/>
          </a:p>
          <a:p>
            <a:r>
              <a:rPr lang="en-US" dirty="0" err="1"/>
              <a:t>Принципы</a:t>
            </a:r>
            <a:r>
              <a:rPr lang="en-US" dirty="0"/>
              <a:t> </a:t>
            </a:r>
            <a:r>
              <a:rPr lang="en-US" dirty="0" err="1"/>
              <a:t>оценки</a:t>
            </a:r>
            <a:r>
              <a:rPr lang="en-US" dirty="0"/>
              <a:t> </a:t>
            </a:r>
            <a:r>
              <a:rPr lang="en-US" dirty="0" err="1"/>
              <a:t>эффективности</a:t>
            </a:r>
            <a:r>
              <a:rPr lang="en-US" dirty="0"/>
              <a:t> ИП </a:t>
            </a:r>
            <a:r>
              <a:rPr lang="en-US" dirty="0" err="1"/>
              <a:t>одинаковы</a:t>
            </a:r>
            <a:r>
              <a:rPr lang="en-US" dirty="0"/>
              <a:t> </a:t>
            </a:r>
            <a:r>
              <a:rPr lang="en-US" dirty="0" err="1"/>
              <a:t>на</a:t>
            </a:r>
            <a:r>
              <a:rPr lang="en-US" dirty="0"/>
              <a:t> </a:t>
            </a:r>
            <a:r>
              <a:rPr lang="en-US" dirty="0" err="1"/>
              <a:t>всех</a:t>
            </a:r>
            <a:r>
              <a:rPr lang="en-US" dirty="0"/>
              <a:t> </a:t>
            </a:r>
            <a:r>
              <a:rPr lang="en-US" dirty="0" err="1"/>
              <a:t>стадиях</a:t>
            </a:r>
            <a:r>
              <a:rPr lang="en-US" dirty="0"/>
              <a:t>. </a:t>
            </a:r>
            <a:r>
              <a:rPr lang="en-US" dirty="0" err="1"/>
              <a:t>Оценка</a:t>
            </a:r>
            <a:r>
              <a:rPr lang="en-US" dirty="0"/>
              <a:t> </a:t>
            </a:r>
            <a:r>
              <a:rPr lang="en-US" dirty="0" err="1"/>
              <a:t>может</a:t>
            </a:r>
            <a:r>
              <a:rPr lang="en-US" dirty="0"/>
              <a:t> </a:t>
            </a:r>
            <a:r>
              <a:rPr lang="en-US" dirty="0" err="1"/>
              <a:t>различаться</a:t>
            </a:r>
            <a:r>
              <a:rPr lang="en-US" dirty="0"/>
              <a:t> </a:t>
            </a:r>
            <a:r>
              <a:rPr lang="en-US" dirty="0" err="1"/>
              <a:t>по</a:t>
            </a:r>
            <a:r>
              <a:rPr lang="en-US" dirty="0"/>
              <a:t> </a:t>
            </a:r>
            <a:r>
              <a:rPr lang="en-US" dirty="0" err="1"/>
              <a:t>видам</a:t>
            </a:r>
            <a:r>
              <a:rPr lang="en-US" dirty="0"/>
              <a:t> </a:t>
            </a:r>
            <a:r>
              <a:rPr lang="en-US" dirty="0" err="1"/>
              <a:t>рассматриваемой</a:t>
            </a:r>
            <a:r>
              <a:rPr lang="en-US" dirty="0"/>
              <a:t> </a:t>
            </a:r>
            <a:r>
              <a:rPr lang="en-US" dirty="0" err="1"/>
              <a:t>эффективности</a:t>
            </a:r>
            <a:r>
              <a:rPr lang="en-US" dirty="0"/>
              <a:t>, а </a:t>
            </a:r>
            <a:r>
              <a:rPr lang="en-US" dirty="0" err="1"/>
              <a:t>также</a:t>
            </a:r>
            <a:r>
              <a:rPr lang="en-US" dirty="0"/>
              <a:t> </a:t>
            </a:r>
            <a:r>
              <a:rPr lang="en-US" dirty="0" err="1"/>
              <a:t>по</a:t>
            </a:r>
            <a:r>
              <a:rPr lang="en-US" dirty="0"/>
              <a:t> </a:t>
            </a:r>
            <a:r>
              <a:rPr lang="en-US" dirty="0" err="1"/>
              <a:t>набору</a:t>
            </a:r>
            <a:r>
              <a:rPr lang="en-US" dirty="0"/>
              <a:t> </a:t>
            </a:r>
            <a:r>
              <a:rPr lang="en-US" dirty="0" err="1"/>
              <a:t>исходных</a:t>
            </a:r>
            <a:r>
              <a:rPr lang="en-US" dirty="0"/>
              <a:t> </a:t>
            </a:r>
            <a:r>
              <a:rPr lang="en-US" dirty="0" err="1"/>
              <a:t>данных</a:t>
            </a:r>
            <a:r>
              <a:rPr lang="en-US" dirty="0"/>
              <a:t> и </a:t>
            </a:r>
            <a:r>
              <a:rPr lang="en-US" dirty="0" err="1"/>
              <a:t>степени</a:t>
            </a:r>
            <a:r>
              <a:rPr lang="en-US" dirty="0"/>
              <a:t> </a:t>
            </a:r>
            <a:r>
              <a:rPr lang="en-US" dirty="0" err="1"/>
              <a:t>подробности</a:t>
            </a:r>
            <a:r>
              <a:rPr lang="en-US" dirty="0"/>
              <a:t> </a:t>
            </a:r>
            <a:r>
              <a:rPr lang="en-US" dirty="0" err="1"/>
              <a:t>их</a:t>
            </a:r>
            <a:r>
              <a:rPr lang="en-US" dirty="0"/>
              <a:t> </a:t>
            </a:r>
            <a:r>
              <a:rPr lang="en-US" dirty="0" err="1" smtClean="0"/>
              <a:t>описания</a:t>
            </a:r>
            <a:r>
              <a:rPr lang="ru-RU" dirty="0" smtClean="0"/>
              <a:t>.</a:t>
            </a:r>
          </a:p>
          <a:p>
            <a:r>
              <a:rPr lang="en-US" dirty="0" err="1"/>
              <a:t>Для</a:t>
            </a:r>
            <a:r>
              <a:rPr lang="en-US" dirty="0"/>
              <a:t> </a:t>
            </a:r>
            <a:r>
              <a:rPr lang="en-US" dirty="0" err="1"/>
              <a:t>решения</a:t>
            </a:r>
            <a:r>
              <a:rPr lang="en-US" dirty="0"/>
              <a:t> </a:t>
            </a:r>
            <a:r>
              <a:rPr lang="en-US" dirty="0" err="1"/>
              <a:t>задач</a:t>
            </a:r>
            <a:r>
              <a:rPr lang="en-US" dirty="0"/>
              <a:t> </a:t>
            </a:r>
            <a:r>
              <a:rPr lang="en-US" dirty="0" err="1"/>
              <a:t>анализа</a:t>
            </a:r>
            <a:r>
              <a:rPr lang="en-US" dirty="0"/>
              <a:t> </a:t>
            </a:r>
            <a:r>
              <a:rPr lang="en-US" dirty="0" err="1"/>
              <a:t>может</a:t>
            </a:r>
            <a:r>
              <a:rPr lang="en-US" dirty="0"/>
              <a:t> </a:t>
            </a:r>
            <a:r>
              <a:rPr lang="en-US" dirty="0" err="1"/>
              <a:t>оказаться</a:t>
            </a:r>
            <a:r>
              <a:rPr lang="en-US" dirty="0"/>
              <a:t> </a:t>
            </a:r>
            <a:r>
              <a:rPr lang="en-US" dirty="0" err="1"/>
              <a:t>необходимым</a:t>
            </a:r>
            <a:r>
              <a:rPr lang="en-US" dirty="0"/>
              <a:t> </a:t>
            </a:r>
            <a:r>
              <a:rPr lang="en-US" dirty="0" err="1"/>
              <a:t>учитывать</a:t>
            </a:r>
            <a:r>
              <a:rPr lang="en-US" dirty="0"/>
              <a:t> </a:t>
            </a:r>
            <a:r>
              <a:rPr lang="en-US" dirty="0" err="1"/>
              <a:t>все</a:t>
            </a:r>
            <a:r>
              <a:rPr lang="en-US" dirty="0"/>
              <a:t> </a:t>
            </a:r>
            <a:r>
              <a:rPr lang="en-US" dirty="0" err="1"/>
              <a:t>затраты</a:t>
            </a:r>
            <a:r>
              <a:rPr lang="en-US" dirty="0"/>
              <a:t> </a:t>
            </a:r>
            <a:r>
              <a:rPr lang="en-US" dirty="0" err="1"/>
              <a:t>по</a:t>
            </a:r>
            <a:r>
              <a:rPr lang="en-US" dirty="0"/>
              <a:t> </a:t>
            </a:r>
            <a:r>
              <a:rPr lang="en-US" dirty="0" err="1"/>
              <a:t>проекту</a:t>
            </a:r>
            <a:r>
              <a:rPr lang="en-US" dirty="0"/>
              <a:t>, а </a:t>
            </a:r>
            <a:r>
              <a:rPr lang="en-US" dirty="0" err="1"/>
              <a:t>не</a:t>
            </a:r>
            <a:r>
              <a:rPr lang="en-US" dirty="0"/>
              <a:t> </a:t>
            </a:r>
            <a:r>
              <a:rPr lang="en-US" dirty="0" err="1"/>
              <a:t>только</a:t>
            </a:r>
            <a:r>
              <a:rPr lang="en-US" dirty="0"/>
              <a:t> </a:t>
            </a:r>
            <a:r>
              <a:rPr lang="en-US" dirty="0" err="1"/>
              <a:t>предстоящие</a:t>
            </a:r>
            <a:r>
              <a:rPr lang="en-US" dirty="0"/>
              <a:t>.</a:t>
            </a:r>
            <a:endParaRPr lang="ru-RU" dirty="0"/>
          </a:p>
          <a:p>
            <a:pPr marL="0" indent="0">
              <a:buNone/>
            </a:pPr>
            <a:r>
              <a:rPr lang="en-US" dirty="0" smtClean="0"/>
              <a:t> </a:t>
            </a:r>
            <a:endParaRPr lang="ru-RU" dirty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3048459704"/>
      </p:ext>
    </p:extLst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542196" y="700584"/>
            <a:ext cx="10140287" cy="6055058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</a:rPr>
              <a:t>ТЕМА: </a:t>
            </a:r>
            <a:r>
              <a:rPr lang="en-US" b="1" dirty="0" err="1" smtClean="0">
                <a:solidFill>
                  <a:schemeClr val="accent1">
                    <a:lumMod val="75000"/>
                  </a:schemeClr>
                </a:solidFill>
              </a:rPr>
              <a:t>Общие</a:t>
            </a: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</a:rPr>
              <a:t>подходы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 к 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</a:rPr>
              <a:t>оценке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</a:rPr>
              <a:t>экономической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</a:rPr>
              <a:t>эффективности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b="1" dirty="0">
                <a:solidFill>
                  <a:schemeClr val="accent1">
                    <a:lumMod val="75000"/>
                  </a:schemeClr>
                </a:solidFill>
              </a:rPr>
              <a:t>инвестиционных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</a:rPr>
              <a:t>проектов</a:t>
            </a:r>
            <a:endParaRPr lang="ru-RU" b="1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ru-RU" dirty="0"/>
              <a:t>Согласно Методических рекомендаций </a:t>
            </a:r>
            <a:r>
              <a:rPr lang="ru-RU" dirty="0" smtClean="0"/>
              <a:t> </a:t>
            </a:r>
            <a:r>
              <a:rPr lang="ru-RU" dirty="0"/>
              <a:t>показатели эффективности инвестиционных проектов делятся на следующие виды:</a:t>
            </a:r>
          </a:p>
          <a:p>
            <a:pPr marL="0" indent="0">
              <a:buNone/>
            </a:pPr>
            <a:r>
              <a:rPr lang="ru-RU" dirty="0" smtClean="0"/>
              <a:t>   </a:t>
            </a:r>
            <a:r>
              <a:rPr lang="en-US" dirty="0" smtClean="0"/>
              <a:t>1.</a:t>
            </a:r>
            <a:r>
              <a:rPr lang="ru-RU" dirty="0" smtClean="0"/>
              <a:t> </a:t>
            </a:r>
            <a:r>
              <a:rPr lang="en-US" dirty="0" err="1" smtClean="0"/>
              <a:t>Показатели</a:t>
            </a:r>
            <a:r>
              <a:rPr lang="en-US" dirty="0" smtClean="0"/>
              <a:t> </a:t>
            </a:r>
            <a:r>
              <a:rPr lang="en-US" dirty="0" err="1"/>
              <a:t>коммерческой</a:t>
            </a:r>
            <a:r>
              <a:rPr lang="en-US" dirty="0"/>
              <a:t> </a:t>
            </a:r>
            <a:r>
              <a:rPr lang="en-US" dirty="0" err="1"/>
              <a:t>эффективности</a:t>
            </a:r>
            <a:r>
              <a:rPr lang="en-US" dirty="0"/>
              <a:t>, </a:t>
            </a:r>
            <a:r>
              <a:rPr lang="en-US" dirty="0" err="1"/>
              <a:t>учитывающие</a:t>
            </a:r>
            <a:r>
              <a:rPr lang="en-US" dirty="0"/>
              <a:t> </a:t>
            </a:r>
            <a:r>
              <a:rPr lang="en-US" dirty="0" err="1"/>
              <a:t>финансовые</a:t>
            </a:r>
            <a:r>
              <a:rPr lang="en-US" dirty="0"/>
              <a:t> </a:t>
            </a:r>
            <a:r>
              <a:rPr lang="en-US" dirty="0" err="1"/>
              <a:t>последствия</a:t>
            </a:r>
            <a:r>
              <a:rPr lang="en-US" dirty="0"/>
              <a:t> </a:t>
            </a:r>
            <a:r>
              <a:rPr lang="en-US" dirty="0" err="1"/>
              <a:t>реализации</a:t>
            </a:r>
            <a:r>
              <a:rPr lang="en-US" dirty="0"/>
              <a:t> </a:t>
            </a:r>
            <a:r>
              <a:rPr lang="en-US" dirty="0" err="1"/>
              <a:t>проекта</a:t>
            </a:r>
            <a:r>
              <a:rPr lang="en-US" dirty="0"/>
              <a:t> </a:t>
            </a:r>
            <a:r>
              <a:rPr lang="en-US" dirty="0" err="1"/>
              <a:t>для</a:t>
            </a:r>
            <a:r>
              <a:rPr lang="en-US" dirty="0"/>
              <a:t> </a:t>
            </a:r>
            <a:r>
              <a:rPr lang="en-US" dirty="0" err="1"/>
              <a:t>его</a:t>
            </a:r>
            <a:r>
              <a:rPr lang="en-US" dirty="0"/>
              <a:t> </a:t>
            </a:r>
            <a:r>
              <a:rPr lang="en-US" dirty="0" err="1"/>
              <a:t>непосредственных</a:t>
            </a:r>
            <a:r>
              <a:rPr lang="en-US" dirty="0"/>
              <a:t> </a:t>
            </a:r>
            <a:r>
              <a:rPr lang="en-US" dirty="0" err="1"/>
              <a:t>участников</a:t>
            </a:r>
            <a:r>
              <a:rPr lang="en-US" dirty="0"/>
              <a:t>;</a:t>
            </a:r>
            <a:endParaRPr lang="ru-RU" dirty="0"/>
          </a:p>
          <a:p>
            <a:pPr marL="0" indent="0">
              <a:buNone/>
            </a:pPr>
            <a:r>
              <a:rPr lang="ru-RU" dirty="0" smtClean="0"/>
              <a:t>   </a:t>
            </a:r>
            <a:r>
              <a:rPr lang="en-US" dirty="0" smtClean="0"/>
              <a:t>2.</a:t>
            </a:r>
            <a:r>
              <a:rPr lang="ru-RU" dirty="0" smtClean="0"/>
              <a:t> </a:t>
            </a:r>
            <a:r>
              <a:rPr lang="en-US" dirty="0" err="1" smtClean="0"/>
              <a:t>Показатели</a:t>
            </a:r>
            <a:r>
              <a:rPr lang="en-US" dirty="0" smtClean="0"/>
              <a:t> </a:t>
            </a:r>
            <a:r>
              <a:rPr lang="en-US" dirty="0" err="1"/>
              <a:t>бюджетной</a:t>
            </a:r>
            <a:r>
              <a:rPr lang="en-US" dirty="0"/>
              <a:t> </a:t>
            </a:r>
            <a:r>
              <a:rPr lang="en-US" dirty="0" err="1"/>
              <a:t>эффективности</a:t>
            </a:r>
            <a:r>
              <a:rPr lang="en-US" dirty="0"/>
              <a:t>, </a:t>
            </a:r>
            <a:r>
              <a:rPr lang="en-US" dirty="0" err="1"/>
              <a:t>отражающие</a:t>
            </a:r>
            <a:r>
              <a:rPr lang="en-US" dirty="0"/>
              <a:t> </a:t>
            </a:r>
            <a:r>
              <a:rPr lang="en-US" dirty="0" err="1"/>
              <a:t>финансовые</a:t>
            </a:r>
            <a:r>
              <a:rPr lang="en-US" dirty="0"/>
              <a:t> </a:t>
            </a:r>
            <a:r>
              <a:rPr lang="en-US" dirty="0" err="1"/>
              <a:t>последствия</a:t>
            </a:r>
            <a:r>
              <a:rPr lang="en-US" dirty="0"/>
              <a:t> </a:t>
            </a:r>
            <a:r>
              <a:rPr lang="en-US" dirty="0" err="1"/>
              <a:t>осуществления</a:t>
            </a:r>
            <a:r>
              <a:rPr lang="en-US" dirty="0"/>
              <a:t> </a:t>
            </a:r>
            <a:r>
              <a:rPr lang="en-US" dirty="0" err="1"/>
              <a:t>проекта</a:t>
            </a:r>
            <a:r>
              <a:rPr lang="en-US" dirty="0"/>
              <a:t> </a:t>
            </a:r>
            <a:r>
              <a:rPr lang="en-US" dirty="0" err="1"/>
              <a:t>для</a:t>
            </a:r>
            <a:r>
              <a:rPr lang="en-US" dirty="0"/>
              <a:t> </a:t>
            </a:r>
            <a:r>
              <a:rPr lang="en-US" dirty="0" err="1"/>
              <a:t>федерального</a:t>
            </a:r>
            <a:r>
              <a:rPr lang="en-US" dirty="0"/>
              <a:t>, </a:t>
            </a:r>
            <a:r>
              <a:rPr lang="en-US" dirty="0" err="1"/>
              <a:t>регионального</a:t>
            </a:r>
            <a:r>
              <a:rPr lang="en-US" dirty="0"/>
              <a:t> </a:t>
            </a:r>
            <a:r>
              <a:rPr lang="en-US" dirty="0" err="1"/>
              <a:t>или</a:t>
            </a:r>
            <a:r>
              <a:rPr lang="en-US" dirty="0"/>
              <a:t> </a:t>
            </a:r>
            <a:r>
              <a:rPr lang="en-US" dirty="0" err="1"/>
              <a:t>местного</a:t>
            </a:r>
            <a:r>
              <a:rPr lang="en-US" dirty="0"/>
              <a:t> </a:t>
            </a:r>
            <a:r>
              <a:rPr lang="en-US" dirty="0" err="1"/>
              <a:t>бюджетов</a:t>
            </a:r>
            <a:r>
              <a:rPr lang="en-US" dirty="0"/>
              <a:t>;</a:t>
            </a:r>
            <a:endParaRPr lang="ru-RU" dirty="0"/>
          </a:p>
          <a:p>
            <a:pPr marL="0" indent="0">
              <a:buNone/>
            </a:pPr>
            <a:r>
              <a:rPr lang="ru-RU" dirty="0" smtClean="0"/>
              <a:t>   </a:t>
            </a:r>
            <a:r>
              <a:rPr lang="en-US" dirty="0" smtClean="0"/>
              <a:t>3.</a:t>
            </a:r>
            <a:r>
              <a:rPr lang="ru-RU" dirty="0" smtClean="0"/>
              <a:t> </a:t>
            </a:r>
            <a:r>
              <a:rPr lang="en-US" dirty="0" err="1" smtClean="0"/>
              <a:t>Показатели</a:t>
            </a:r>
            <a:r>
              <a:rPr lang="en-US" dirty="0" smtClean="0"/>
              <a:t> </a:t>
            </a:r>
            <a:r>
              <a:rPr lang="en-US" dirty="0" err="1"/>
              <a:t>экономической</a:t>
            </a:r>
            <a:r>
              <a:rPr lang="en-US" dirty="0"/>
              <a:t> </a:t>
            </a:r>
            <a:r>
              <a:rPr lang="en-US" dirty="0" err="1"/>
              <a:t>эффективности</a:t>
            </a:r>
            <a:r>
              <a:rPr lang="en-US" dirty="0"/>
              <a:t>, </a:t>
            </a:r>
            <a:r>
              <a:rPr lang="en-US" dirty="0" err="1"/>
              <a:t>учитывающие</a:t>
            </a:r>
            <a:r>
              <a:rPr lang="en-US" dirty="0"/>
              <a:t> </a:t>
            </a:r>
            <a:r>
              <a:rPr lang="en-US" dirty="0" err="1"/>
              <a:t>результаты</a:t>
            </a:r>
            <a:r>
              <a:rPr lang="en-US" dirty="0"/>
              <a:t> и </a:t>
            </a:r>
            <a:r>
              <a:rPr lang="en-US" dirty="0" err="1"/>
              <a:t>затраты</a:t>
            </a:r>
            <a:r>
              <a:rPr lang="en-US" dirty="0"/>
              <a:t>, </a:t>
            </a:r>
            <a:r>
              <a:rPr lang="en-US" dirty="0" err="1"/>
              <a:t>связанные</a:t>
            </a:r>
            <a:r>
              <a:rPr lang="en-US" dirty="0"/>
              <a:t> с </a:t>
            </a:r>
            <a:r>
              <a:rPr lang="en-US" dirty="0" err="1"/>
              <a:t>реализацией</a:t>
            </a:r>
            <a:r>
              <a:rPr lang="en-US" dirty="0"/>
              <a:t> </a:t>
            </a:r>
            <a:r>
              <a:rPr lang="en-US" dirty="0" err="1"/>
              <a:t>инвестиционного</a:t>
            </a:r>
            <a:r>
              <a:rPr lang="en-US" dirty="0"/>
              <a:t> </a:t>
            </a:r>
            <a:r>
              <a:rPr lang="en-US" dirty="0" err="1"/>
              <a:t>проекта</a:t>
            </a:r>
            <a:r>
              <a:rPr lang="en-US" dirty="0"/>
              <a:t>, </a:t>
            </a:r>
            <a:r>
              <a:rPr lang="en-US" dirty="0" err="1"/>
              <a:t>выходящие</a:t>
            </a:r>
            <a:r>
              <a:rPr lang="en-US" dirty="0"/>
              <a:t> </a:t>
            </a:r>
            <a:r>
              <a:rPr lang="en-US" dirty="0" err="1"/>
              <a:t>за</a:t>
            </a:r>
            <a:r>
              <a:rPr lang="en-US" dirty="0"/>
              <a:t> </a:t>
            </a:r>
            <a:r>
              <a:rPr lang="en-US" dirty="0" err="1"/>
              <a:t>пределы</a:t>
            </a:r>
            <a:r>
              <a:rPr lang="en-US" dirty="0"/>
              <a:t> </a:t>
            </a:r>
            <a:r>
              <a:rPr lang="en-US" dirty="0" err="1"/>
              <a:t>прямых</a:t>
            </a:r>
            <a:r>
              <a:rPr lang="en-US" dirty="0"/>
              <a:t> </a:t>
            </a:r>
            <a:r>
              <a:rPr lang="en-US" dirty="0" err="1"/>
              <a:t>финансовых</a:t>
            </a:r>
            <a:r>
              <a:rPr lang="en-US" dirty="0"/>
              <a:t> </a:t>
            </a:r>
            <a:r>
              <a:rPr lang="en-US" dirty="0" err="1"/>
              <a:t>интересов</a:t>
            </a:r>
            <a:r>
              <a:rPr lang="en-US" dirty="0"/>
              <a:t> </a:t>
            </a:r>
            <a:r>
              <a:rPr lang="en-US" dirty="0" err="1"/>
              <a:t>участников</a:t>
            </a:r>
            <a:r>
              <a:rPr lang="en-US" dirty="0"/>
              <a:t> </a:t>
            </a:r>
            <a:r>
              <a:rPr lang="en-US" dirty="0" err="1"/>
              <a:t>проекта</a:t>
            </a:r>
            <a:r>
              <a:rPr lang="en-US" dirty="0"/>
              <a:t> и </a:t>
            </a:r>
            <a:r>
              <a:rPr lang="en-US" dirty="0" err="1"/>
              <a:t>допускающие</a:t>
            </a:r>
            <a:r>
              <a:rPr lang="en-US" dirty="0"/>
              <a:t> </a:t>
            </a:r>
            <a:r>
              <a:rPr lang="en-US" dirty="0" err="1"/>
              <a:t>стоимостное</a:t>
            </a:r>
            <a:r>
              <a:rPr lang="en-US" dirty="0"/>
              <a:t> </a:t>
            </a:r>
            <a:r>
              <a:rPr lang="en-US" dirty="0" err="1"/>
              <a:t>измерение</a:t>
            </a:r>
            <a:r>
              <a:rPr lang="en-US" dirty="0"/>
              <a:t>.</a:t>
            </a:r>
            <a:endParaRPr lang="ru-RU" dirty="0"/>
          </a:p>
          <a:p>
            <a:r>
              <a:rPr lang="en-US" dirty="0" err="1"/>
              <a:t>Показатели</a:t>
            </a:r>
            <a:r>
              <a:rPr lang="en-US" dirty="0"/>
              <a:t> </a:t>
            </a:r>
            <a:r>
              <a:rPr lang="en-US" dirty="0" err="1"/>
              <a:t>эффективности</a:t>
            </a:r>
            <a:r>
              <a:rPr lang="en-US" dirty="0"/>
              <a:t> </a:t>
            </a:r>
            <a:r>
              <a:rPr lang="en-US" dirty="0" err="1"/>
              <a:t>инвестиций</a:t>
            </a:r>
            <a:r>
              <a:rPr lang="en-US" dirty="0"/>
              <a:t> </a:t>
            </a:r>
            <a:r>
              <a:rPr lang="en-US" dirty="0" err="1"/>
              <a:t>можно</a:t>
            </a:r>
            <a:r>
              <a:rPr lang="en-US" dirty="0"/>
              <a:t> </a:t>
            </a:r>
            <a:r>
              <a:rPr lang="en-US" dirty="0" err="1"/>
              <a:t>классифицировать</a:t>
            </a:r>
            <a:r>
              <a:rPr lang="en-US" dirty="0"/>
              <a:t> </a:t>
            </a:r>
            <a:r>
              <a:rPr lang="en-US" dirty="0" err="1"/>
              <a:t>по</a:t>
            </a:r>
            <a:r>
              <a:rPr lang="en-US" dirty="0"/>
              <a:t> </a:t>
            </a:r>
            <a:r>
              <a:rPr lang="en-US" dirty="0" err="1"/>
              <a:t>следующим</a:t>
            </a:r>
            <a:r>
              <a:rPr lang="en-US" dirty="0"/>
              <a:t> </a:t>
            </a:r>
            <a:r>
              <a:rPr lang="en-US" dirty="0" err="1"/>
              <a:t>признакам</a:t>
            </a:r>
            <a:r>
              <a:rPr lang="en-US" dirty="0"/>
              <a:t>:</a:t>
            </a:r>
            <a:endParaRPr lang="ru-RU" dirty="0"/>
          </a:p>
          <a:p>
            <a:pPr marL="0" indent="0">
              <a:buNone/>
            </a:pPr>
            <a:r>
              <a:rPr lang="ru-RU" dirty="0" smtClean="0"/>
              <a:t>   </a:t>
            </a:r>
            <a:r>
              <a:rPr lang="en-US" dirty="0" smtClean="0"/>
              <a:t>1.</a:t>
            </a:r>
            <a:r>
              <a:rPr lang="ru-RU" dirty="0" smtClean="0"/>
              <a:t> </a:t>
            </a:r>
            <a:r>
              <a:rPr lang="en-US" dirty="0" err="1" smtClean="0"/>
              <a:t>По</a:t>
            </a:r>
            <a:r>
              <a:rPr lang="en-US" dirty="0" smtClean="0"/>
              <a:t> </a:t>
            </a:r>
            <a:r>
              <a:rPr lang="en-US" dirty="0" err="1"/>
              <a:t>виду</a:t>
            </a:r>
            <a:r>
              <a:rPr lang="en-US" dirty="0"/>
              <a:t> </a:t>
            </a:r>
            <a:r>
              <a:rPr lang="en-US" dirty="0" err="1"/>
              <a:t>обобщающего</a:t>
            </a:r>
            <a:r>
              <a:rPr lang="en-US" dirty="0"/>
              <a:t> </a:t>
            </a:r>
            <a:r>
              <a:rPr lang="en-US" dirty="0" err="1"/>
              <a:t>показателя</a:t>
            </a:r>
            <a:r>
              <a:rPr lang="en-US" dirty="0"/>
              <a:t>, </a:t>
            </a:r>
            <a:r>
              <a:rPr lang="en-US" dirty="0" err="1"/>
              <a:t>выступающего</a:t>
            </a:r>
            <a:r>
              <a:rPr lang="en-US" dirty="0"/>
              <a:t> в </a:t>
            </a:r>
            <a:r>
              <a:rPr lang="en-US" dirty="0" err="1"/>
              <a:t>качестве</a:t>
            </a:r>
            <a:r>
              <a:rPr lang="en-US" dirty="0"/>
              <a:t> </a:t>
            </a:r>
            <a:r>
              <a:rPr lang="en-US" dirty="0" err="1"/>
              <a:t>критерия</a:t>
            </a:r>
            <a:r>
              <a:rPr lang="en-US" dirty="0"/>
              <a:t> </a:t>
            </a:r>
            <a:r>
              <a:rPr lang="en-US" dirty="0" err="1"/>
              <a:t>экономической</a:t>
            </a:r>
            <a:r>
              <a:rPr lang="en-US" dirty="0"/>
              <a:t> </a:t>
            </a:r>
            <a:r>
              <a:rPr lang="en-US" dirty="0" err="1"/>
              <a:t>эффективности</a:t>
            </a:r>
            <a:r>
              <a:rPr lang="en-US" dirty="0"/>
              <a:t> </a:t>
            </a:r>
            <a:r>
              <a:rPr lang="en-US" dirty="0" err="1"/>
              <a:t>инвестиций</a:t>
            </a:r>
            <a:r>
              <a:rPr lang="en-US" dirty="0"/>
              <a:t>:</a:t>
            </a:r>
            <a:endParaRPr lang="ru-RU" dirty="0"/>
          </a:p>
          <a:p>
            <a:pPr marL="0" indent="0">
              <a:buNone/>
            </a:pPr>
            <a:r>
              <a:rPr lang="ru-RU" b="1" dirty="0" smtClean="0"/>
              <a:t>   </a:t>
            </a:r>
            <a:r>
              <a:rPr lang="en-US" b="1" dirty="0" smtClean="0"/>
              <a:t>- </a:t>
            </a:r>
            <a:r>
              <a:rPr lang="en-US" b="1" i="1" dirty="0" err="1">
                <a:solidFill>
                  <a:schemeClr val="accent1">
                    <a:lumMod val="75000"/>
                  </a:schemeClr>
                </a:solidFill>
              </a:rPr>
              <a:t>абсолютные</a:t>
            </a:r>
            <a:r>
              <a:rPr lang="en-US" b="1" i="1" dirty="0">
                <a:solidFill>
                  <a:schemeClr val="accent1">
                    <a:lumMod val="75000"/>
                  </a:schemeClr>
                </a:solidFill>
              </a:rPr>
              <a:t>, </a:t>
            </a:r>
            <a:r>
              <a:rPr lang="en-US" dirty="0"/>
              <a:t>в </a:t>
            </a:r>
            <a:r>
              <a:rPr lang="en-US" dirty="0" err="1"/>
              <a:t>которых</a:t>
            </a:r>
            <a:r>
              <a:rPr lang="en-US" dirty="0"/>
              <a:t> </a:t>
            </a:r>
            <a:r>
              <a:rPr lang="en-US" dirty="0" err="1"/>
              <a:t>обобщающие</a:t>
            </a:r>
            <a:r>
              <a:rPr lang="en-US" dirty="0"/>
              <a:t> </a:t>
            </a:r>
            <a:r>
              <a:rPr lang="en-US" dirty="0" err="1"/>
              <a:t>показатели</a:t>
            </a:r>
            <a:r>
              <a:rPr lang="en-US" dirty="0"/>
              <a:t> </a:t>
            </a:r>
            <a:r>
              <a:rPr lang="en-US" dirty="0" err="1"/>
              <a:t>определяют</a:t>
            </a:r>
            <a:r>
              <a:rPr lang="en-US" dirty="0"/>
              <a:t> </a:t>
            </a:r>
            <a:r>
              <a:rPr lang="en-US" dirty="0" err="1"/>
              <a:t>ся</a:t>
            </a:r>
            <a:r>
              <a:rPr lang="en-US" dirty="0"/>
              <a:t> </a:t>
            </a:r>
            <a:r>
              <a:rPr lang="en-US" dirty="0" err="1"/>
              <a:t>как</a:t>
            </a:r>
            <a:r>
              <a:rPr lang="en-US" dirty="0"/>
              <a:t> </a:t>
            </a:r>
            <a:r>
              <a:rPr lang="en-US" dirty="0" err="1"/>
              <a:t>разность</a:t>
            </a:r>
            <a:r>
              <a:rPr lang="en-US" dirty="0"/>
              <a:t> </a:t>
            </a:r>
            <a:r>
              <a:rPr lang="en-US" dirty="0" err="1"/>
              <a:t>между</a:t>
            </a:r>
            <a:r>
              <a:rPr lang="en-US" dirty="0"/>
              <a:t> </a:t>
            </a:r>
            <a:r>
              <a:rPr lang="en-US" dirty="0" err="1"/>
              <a:t>стоимостными</a:t>
            </a:r>
            <a:r>
              <a:rPr lang="en-US" dirty="0"/>
              <a:t> </a:t>
            </a:r>
            <a:r>
              <a:rPr lang="en-US" dirty="0" err="1"/>
              <a:t>оценками</a:t>
            </a:r>
            <a:r>
              <a:rPr lang="en-US" dirty="0"/>
              <a:t> </a:t>
            </a:r>
            <a:r>
              <a:rPr lang="en-US" dirty="0" err="1"/>
              <a:t>результатов</a:t>
            </a:r>
            <a:r>
              <a:rPr lang="en-US" dirty="0"/>
              <a:t> и </a:t>
            </a:r>
            <a:r>
              <a:rPr lang="en-US" dirty="0" err="1"/>
              <a:t>затрат</a:t>
            </a:r>
            <a:r>
              <a:rPr lang="en-US" dirty="0"/>
              <a:t>, </a:t>
            </a:r>
            <a:r>
              <a:rPr lang="en-US" dirty="0" err="1"/>
              <a:t>связанных</a:t>
            </a:r>
            <a:r>
              <a:rPr lang="en-US" dirty="0"/>
              <a:t> с </a:t>
            </a:r>
            <a:r>
              <a:rPr lang="en-US" dirty="0" err="1"/>
              <a:t>реализацией</a:t>
            </a:r>
            <a:r>
              <a:rPr lang="en-US" dirty="0"/>
              <a:t> </a:t>
            </a:r>
            <a:r>
              <a:rPr lang="en-US" dirty="0" err="1"/>
              <a:t>проекта</a:t>
            </a:r>
            <a:r>
              <a:rPr lang="en-US" dirty="0"/>
              <a:t>;</a:t>
            </a:r>
            <a:endParaRPr lang="ru-RU" dirty="0"/>
          </a:p>
          <a:p>
            <a:pPr marL="0" indent="0">
              <a:buNone/>
            </a:pPr>
            <a:r>
              <a:rPr lang="ru-RU" b="1" dirty="0" smtClean="0"/>
              <a:t>   </a:t>
            </a:r>
            <a:r>
              <a:rPr lang="en-US" b="1" dirty="0" smtClean="0"/>
              <a:t>-</a:t>
            </a:r>
            <a:r>
              <a:rPr lang="en-US" b="1" i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b="1" i="1" dirty="0" err="1">
                <a:solidFill>
                  <a:schemeClr val="accent1">
                    <a:lumMod val="75000"/>
                  </a:schemeClr>
                </a:solidFill>
              </a:rPr>
              <a:t>относительные</a:t>
            </a:r>
            <a:r>
              <a:rPr lang="en-US" b="1" dirty="0"/>
              <a:t>,</a:t>
            </a:r>
            <a:r>
              <a:rPr lang="en-US" dirty="0"/>
              <a:t> в </a:t>
            </a:r>
            <a:r>
              <a:rPr lang="en-US" dirty="0" err="1"/>
              <a:t>которых</a:t>
            </a:r>
            <a:r>
              <a:rPr lang="en-US" dirty="0"/>
              <a:t> </a:t>
            </a:r>
            <a:r>
              <a:rPr lang="en-US" dirty="0" err="1"/>
              <a:t>обобщающие</a:t>
            </a:r>
            <a:r>
              <a:rPr lang="en-US" dirty="0"/>
              <a:t> </a:t>
            </a:r>
            <a:r>
              <a:rPr lang="en-US" dirty="0" err="1"/>
              <a:t>показатели</a:t>
            </a:r>
            <a:r>
              <a:rPr lang="en-US" dirty="0"/>
              <a:t> </a:t>
            </a:r>
            <a:r>
              <a:rPr lang="en-US" dirty="0" err="1"/>
              <a:t>определяются</a:t>
            </a:r>
            <a:r>
              <a:rPr lang="en-US" dirty="0"/>
              <a:t> </a:t>
            </a:r>
            <a:r>
              <a:rPr lang="en-US" dirty="0" err="1"/>
              <a:t>как</a:t>
            </a:r>
            <a:r>
              <a:rPr lang="en-US" dirty="0"/>
              <a:t> </a:t>
            </a:r>
            <a:r>
              <a:rPr lang="en-US" dirty="0" err="1"/>
              <a:t>отношение</a:t>
            </a:r>
            <a:r>
              <a:rPr lang="en-US" dirty="0"/>
              <a:t> </a:t>
            </a:r>
            <a:r>
              <a:rPr lang="en-US" dirty="0" err="1"/>
              <a:t>стоимостных</a:t>
            </a:r>
            <a:r>
              <a:rPr lang="en-US" dirty="0"/>
              <a:t> </a:t>
            </a:r>
            <a:r>
              <a:rPr lang="en-US" dirty="0" err="1"/>
              <a:t>оценок</a:t>
            </a:r>
            <a:r>
              <a:rPr lang="en-US" dirty="0"/>
              <a:t> </a:t>
            </a:r>
            <a:r>
              <a:rPr lang="en-US" dirty="0" err="1"/>
              <a:t>результатов</a:t>
            </a:r>
            <a:r>
              <a:rPr lang="en-US" dirty="0"/>
              <a:t> </a:t>
            </a:r>
            <a:r>
              <a:rPr lang="en-US" dirty="0" err="1"/>
              <a:t>проекта</a:t>
            </a:r>
            <a:r>
              <a:rPr lang="en-US" dirty="0"/>
              <a:t> к </a:t>
            </a:r>
            <a:r>
              <a:rPr lang="en-US" dirty="0" err="1"/>
              <a:t>совокупным</a:t>
            </a:r>
            <a:r>
              <a:rPr lang="en-US" dirty="0"/>
              <a:t> </a:t>
            </a:r>
            <a:r>
              <a:rPr lang="en-US" dirty="0" err="1"/>
              <a:t>затратам</a:t>
            </a:r>
            <a:r>
              <a:rPr lang="en-US" dirty="0"/>
              <a:t> </a:t>
            </a:r>
            <a:r>
              <a:rPr lang="en-US" dirty="0" err="1"/>
              <a:t>на</a:t>
            </a:r>
            <a:r>
              <a:rPr lang="en-US" dirty="0"/>
              <a:t> </a:t>
            </a:r>
            <a:r>
              <a:rPr lang="en-US" dirty="0" err="1"/>
              <a:t>их</a:t>
            </a:r>
            <a:r>
              <a:rPr lang="en-US" dirty="0"/>
              <a:t> </a:t>
            </a:r>
            <a:r>
              <a:rPr lang="en-US" dirty="0" err="1"/>
              <a:t>получение</a:t>
            </a:r>
            <a:r>
              <a:rPr lang="en-US" dirty="0"/>
              <a:t>;</a:t>
            </a:r>
            <a:endParaRPr lang="ru-RU" dirty="0"/>
          </a:p>
          <a:p>
            <a:pPr marL="0" indent="0">
              <a:buNone/>
            </a:pPr>
            <a:r>
              <a:rPr lang="ru-RU" b="1" dirty="0" smtClean="0"/>
              <a:t>   </a:t>
            </a:r>
            <a:r>
              <a:rPr lang="en-US" b="1" dirty="0" smtClean="0"/>
              <a:t>- </a:t>
            </a:r>
            <a:r>
              <a:rPr lang="en-US" b="1" i="1" dirty="0" err="1">
                <a:solidFill>
                  <a:schemeClr val="accent1">
                    <a:lumMod val="75000"/>
                  </a:schemeClr>
                </a:solidFill>
              </a:rPr>
              <a:t>временные</a:t>
            </a:r>
            <a:r>
              <a:rPr lang="en-US" b="1" i="1" dirty="0">
                <a:solidFill>
                  <a:schemeClr val="accent1">
                    <a:lumMod val="75000"/>
                  </a:schemeClr>
                </a:solidFill>
              </a:rPr>
              <a:t>, </a:t>
            </a:r>
            <a:r>
              <a:rPr lang="en-US" dirty="0" err="1"/>
              <a:t>которыми</a:t>
            </a:r>
            <a:r>
              <a:rPr lang="en-US" dirty="0"/>
              <a:t> </a:t>
            </a:r>
            <a:r>
              <a:rPr lang="en-US" dirty="0" err="1"/>
              <a:t>оценивается</a:t>
            </a:r>
            <a:r>
              <a:rPr lang="en-US" dirty="0"/>
              <a:t> </a:t>
            </a:r>
            <a:r>
              <a:rPr lang="en-US" dirty="0" err="1"/>
              <a:t>период</a:t>
            </a:r>
            <a:r>
              <a:rPr lang="en-US" dirty="0"/>
              <a:t> </a:t>
            </a:r>
            <a:r>
              <a:rPr lang="en-US" dirty="0" err="1"/>
              <a:t>окупаемости</a:t>
            </a:r>
            <a:r>
              <a:rPr lang="en-US" dirty="0"/>
              <a:t> </a:t>
            </a:r>
            <a:r>
              <a:rPr lang="en-US" dirty="0" err="1"/>
              <a:t>инвестиционных</a:t>
            </a:r>
            <a:r>
              <a:rPr lang="en-US" dirty="0"/>
              <a:t> </a:t>
            </a:r>
            <a:r>
              <a:rPr lang="en-US" dirty="0" err="1"/>
              <a:t>затрат</a:t>
            </a:r>
            <a:r>
              <a:rPr lang="en-US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2575964441"/>
      </p:ext>
    </p:extLst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514901" y="686936"/>
            <a:ext cx="10085696" cy="604140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 smtClean="0"/>
              <a:t>   </a:t>
            </a:r>
            <a:r>
              <a:rPr lang="en-US" dirty="0" smtClean="0"/>
              <a:t>2.</a:t>
            </a:r>
            <a:r>
              <a:rPr lang="ru-RU" dirty="0" smtClean="0"/>
              <a:t> </a:t>
            </a:r>
            <a:r>
              <a:rPr lang="en-US" dirty="0" err="1" smtClean="0"/>
              <a:t>По</a:t>
            </a:r>
            <a:r>
              <a:rPr lang="en-US" dirty="0" smtClean="0"/>
              <a:t> </a:t>
            </a:r>
            <a:r>
              <a:rPr lang="en-US" dirty="0" err="1"/>
              <a:t>методу</a:t>
            </a:r>
            <a:r>
              <a:rPr lang="en-US" dirty="0"/>
              <a:t> </a:t>
            </a:r>
            <a:r>
              <a:rPr lang="en-US" dirty="0" err="1"/>
              <a:t>сопоставления</a:t>
            </a:r>
            <a:r>
              <a:rPr lang="en-US" dirty="0"/>
              <a:t> </a:t>
            </a:r>
            <a:r>
              <a:rPr lang="en-US" dirty="0" err="1"/>
              <a:t>разновременных</a:t>
            </a:r>
            <a:r>
              <a:rPr lang="en-US" dirty="0"/>
              <a:t> </a:t>
            </a:r>
            <a:r>
              <a:rPr lang="en-US" dirty="0" err="1"/>
              <a:t>денежных</a:t>
            </a:r>
            <a:r>
              <a:rPr lang="en-US" dirty="0"/>
              <a:t> </a:t>
            </a:r>
            <a:r>
              <a:rPr lang="en-US" dirty="0" err="1"/>
              <a:t>затрат</a:t>
            </a:r>
            <a:r>
              <a:rPr lang="en-US" dirty="0"/>
              <a:t> и </a:t>
            </a:r>
            <a:r>
              <a:rPr lang="en-US" dirty="0" err="1"/>
              <a:t>результатов</a:t>
            </a:r>
            <a:r>
              <a:rPr lang="en-US" dirty="0"/>
              <a:t>:</a:t>
            </a:r>
            <a:endParaRPr lang="ru-RU" dirty="0"/>
          </a:p>
          <a:p>
            <a:pPr marL="0" indent="0">
              <a:buNone/>
            </a:pPr>
            <a:r>
              <a:rPr lang="ru-RU" b="1" dirty="0" smtClean="0"/>
              <a:t>      </a:t>
            </a:r>
            <a:r>
              <a:rPr lang="en-US" b="1" dirty="0" smtClean="0"/>
              <a:t>- </a:t>
            </a:r>
            <a:r>
              <a:rPr lang="en-US" b="1" dirty="0" err="1"/>
              <a:t>статические</a:t>
            </a:r>
            <a:r>
              <a:rPr lang="en-US" dirty="0"/>
              <a:t>, в </a:t>
            </a:r>
            <a:r>
              <a:rPr lang="en-US" dirty="0" err="1"/>
              <a:t>которых</a:t>
            </a:r>
            <a:r>
              <a:rPr lang="en-US" dirty="0"/>
              <a:t> </a:t>
            </a:r>
            <a:r>
              <a:rPr lang="en-US" dirty="0" err="1"/>
              <a:t>денежные</a:t>
            </a:r>
            <a:r>
              <a:rPr lang="en-US" dirty="0"/>
              <a:t> </a:t>
            </a:r>
            <a:r>
              <a:rPr lang="en-US" dirty="0" err="1"/>
              <a:t>потоки</a:t>
            </a:r>
            <a:r>
              <a:rPr lang="en-US" dirty="0"/>
              <a:t>, </a:t>
            </a:r>
            <a:r>
              <a:rPr lang="en-US" dirty="0" err="1"/>
              <a:t>возникающие</a:t>
            </a:r>
            <a:r>
              <a:rPr lang="en-US" dirty="0"/>
              <a:t> в </a:t>
            </a:r>
            <a:r>
              <a:rPr lang="en-US" dirty="0" err="1"/>
              <a:t>разные</a:t>
            </a:r>
            <a:r>
              <a:rPr lang="en-US" dirty="0"/>
              <a:t> </a:t>
            </a:r>
            <a:r>
              <a:rPr lang="en-US" dirty="0" err="1"/>
              <a:t>моменты</a:t>
            </a:r>
            <a:r>
              <a:rPr lang="en-US" dirty="0"/>
              <a:t> </a:t>
            </a:r>
            <a:r>
              <a:rPr lang="en-US" dirty="0" err="1"/>
              <a:t>времени</a:t>
            </a:r>
            <a:r>
              <a:rPr lang="en-US" dirty="0"/>
              <a:t>, </a:t>
            </a:r>
            <a:r>
              <a:rPr lang="en-US" dirty="0" err="1"/>
              <a:t>оцениваются</a:t>
            </a:r>
            <a:r>
              <a:rPr lang="en-US" dirty="0"/>
              <a:t> </a:t>
            </a:r>
            <a:r>
              <a:rPr lang="en-US" dirty="0" err="1"/>
              <a:t>как</a:t>
            </a:r>
            <a:r>
              <a:rPr lang="en-US" dirty="0"/>
              <a:t> </a:t>
            </a:r>
            <a:r>
              <a:rPr lang="en-US" dirty="0" err="1"/>
              <a:t>равноценные</a:t>
            </a:r>
            <a:r>
              <a:rPr lang="en-US" dirty="0"/>
              <a:t>;</a:t>
            </a:r>
            <a:endParaRPr lang="ru-RU" dirty="0"/>
          </a:p>
          <a:p>
            <a:pPr marL="0" indent="0">
              <a:buNone/>
            </a:pPr>
            <a:r>
              <a:rPr lang="ru-RU" b="1" dirty="0" smtClean="0"/>
              <a:t>     </a:t>
            </a:r>
            <a:r>
              <a:rPr lang="en-US" b="1" dirty="0" smtClean="0"/>
              <a:t>- </a:t>
            </a:r>
            <a:r>
              <a:rPr lang="en-US" b="1" dirty="0" err="1"/>
              <a:t>динамические</a:t>
            </a:r>
            <a:r>
              <a:rPr lang="en-US" dirty="0"/>
              <a:t>, в </a:t>
            </a:r>
            <a:r>
              <a:rPr lang="en-US" dirty="0" err="1"/>
              <a:t>которых</a:t>
            </a:r>
            <a:r>
              <a:rPr lang="en-US" dirty="0"/>
              <a:t> </a:t>
            </a:r>
            <a:r>
              <a:rPr lang="en-US" dirty="0" err="1"/>
              <a:t>денежные</a:t>
            </a:r>
            <a:r>
              <a:rPr lang="en-US" dirty="0"/>
              <a:t> </a:t>
            </a:r>
            <a:r>
              <a:rPr lang="en-US" dirty="0" err="1"/>
              <a:t>потоки</a:t>
            </a:r>
            <a:r>
              <a:rPr lang="en-US" dirty="0"/>
              <a:t>, </a:t>
            </a:r>
            <a:r>
              <a:rPr lang="en-US" dirty="0" err="1"/>
              <a:t>вызванные</a:t>
            </a:r>
            <a:r>
              <a:rPr lang="en-US" dirty="0"/>
              <a:t> </a:t>
            </a:r>
            <a:r>
              <a:rPr lang="en-US" dirty="0" err="1"/>
              <a:t>реализацией</a:t>
            </a:r>
            <a:r>
              <a:rPr lang="en-US" dirty="0"/>
              <a:t> </a:t>
            </a:r>
            <a:r>
              <a:rPr lang="en-US" dirty="0" err="1"/>
              <a:t>проекта</a:t>
            </a:r>
            <a:r>
              <a:rPr lang="en-US" dirty="0"/>
              <a:t>, </a:t>
            </a:r>
            <a:r>
              <a:rPr lang="en-US" dirty="0" err="1"/>
              <a:t>приводятся</a:t>
            </a:r>
            <a:r>
              <a:rPr lang="en-US" dirty="0"/>
              <a:t> к </a:t>
            </a:r>
            <a:r>
              <a:rPr lang="en-US" dirty="0" err="1"/>
              <a:t>эквивалентной</a:t>
            </a:r>
            <a:r>
              <a:rPr lang="en-US" dirty="0"/>
              <a:t> </a:t>
            </a:r>
            <a:r>
              <a:rPr lang="en-US" dirty="0" err="1"/>
              <a:t>основе</a:t>
            </a:r>
            <a:r>
              <a:rPr lang="en-US" dirty="0"/>
              <a:t> </a:t>
            </a:r>
            <a:r>
              <a:rPr lang="en-US" dirty="0" err="1"/>
              <a:t>посредством</a:t>
            </a:r>
            <a:r>
              <a:rPr lang="en-US" dirty="0"/>
              <a:t> </a:t>
            </a:r>
            <a:r>
              <a:rPr lang="en-US" dirty="0" err="1"/>
              <a:t>их</a:t>
            </a:r>
            <a:r>
              <a:rPr lang="en-US" dirty="0"/>
              <a:t> </a:t>
            </a:r>
            <a:r>
              <a:rPr lang="en-US" dirty="0" err="1"/>
              <a:t>дисконтирования</a:t>
            </a:r>
            <a:r>
              <a:rPr lang="en-US" dirty="0"/>
              <a:t>, </a:t>
            </a:r>
            <a:r>
              <a:rPr lang="en-US" dirty="0" err="1"/>
              <a:t>обеспечивая</a:t>
            </a:r>
            <a:r>
              <a:rPr lang="en-US" dirty="0"/>
              <a:t> </a:t>
            </a:r>
            <a:r>
              <a:rPr lang="en-US" dirty="0" err="1"/>
              <a:t>сопоставимость</a:t>
            </a:r>
            <a:r>
              <a:rPr lang="en-US" dirty="0"/>
              <a:t> </a:t>
            </a:r>
            <a:r>
              <a:rPr lang="en-US" dirty="0" err="1"/>
              <a:t>разновременных</a:t>
            </a:r>
            <a:r>
              <a:rPr lang="en-US" dirty="0"/>
              <a:t> </a:t>
            </a:r>
            <a:r>
              <a:rPr lang="en-US" dirty="0" err="1"/>
              <a:t>денежных</a:t>
            </a:r>
            <a:r>
              <a:rPr lang="en-US" dirty="0"/>
              <a:t> </a:t>
            </a:r>
            <a:r>
              <a:rPr lang="en-US" dirty="0" err="1"/>
              <a:t>потоков</a:t>
            </a:r>
            <a:r>
              <a:rPr lang="en-US" dirty="0" smtClean="0"/>
              <a:t>.</a:t>
            </a:r>
            <a:endParaRPr lang="ru-RU" dirty="0" smtClean="0"/>
          </a:p>
          <a:p>
            <a:r>
              <a:rPr lang="en-US" dirty="0"/>
              <a:t>К </a:t>
            </a:r>
            <a:r>
              <a:rPr lang="en-US" dirty="0" err="1"/>
              <a:t>группе</a:t>
            </a:r>
            <a:r>
              <a:rPr lang="en-US" dirty="0"/>
              <a:t> </a:t>
            </a:r>
            <a:r>
              <a:rPr lang="en-US" dirty="0" err="1"/>
              <a:t>статических</a:t>
            </a:r>
            <a:r>
              <a:rPr lang="en-US" dirty="0"/>
              <a:t> </a:t>
            </a:r>
            <a:r>
              <a:rPr lang="en-US" dirty="0" err="1"/>
              <a:t>относятся</a:t>
            </a:r>
            <a:r>
              <a:rPr lang="en-US" dirty="0"/>
              <a:t> </a:t>
            </a:r>
            <a:r>
              <a:rPr lang="en-US" dirty="0" err="1"/>
              <a:t>методы</a:t>
            </a:r>
            <a:r>
              <a:rPr lang="en-US" dirty="0"/>
              <a:t>:</a:t>
            </a:r>
            <a:endParaRPr lang="ru-RU" dirty="0"/>
          </a:p>
          <a:p>
            <a:pPr marL="0" indent="0">
              <a:buNone/>
            </a:pPr>
            <a:r>
              <a:rPr lang="en-US" dirty="0"/>
              <a:t>- </a:t>
            </a:r>
            <a:r>
              <a:rPr lang="en-US" dirty="0" err="1"/>
              <a:t>срока</a:t>
            </a:r>
            <a:r>
              <a:rPr lang="en-US" dirty="0"/>
              <a:t> </a:t>
            </a:r>
            <a:r>
              <a:rPr lang="en-US" dirty="0" err="1"/>
              <a:t>окупаемости</a:t>
            </a:r>
            <a:r>
              <a:rPr lang="en-US" dirty="0"/>
              <a:t> </a:t>
            </a:r>
            <a:r>
              <a:rPr lang="en-US" dirty="0" err="1"/>
              <a:t>инвестиций</a:t>
            </a:r>
            <a:r>
              <a:rPr lang="en-US" dirty="0"/>
              <a:t> (Payback Period, РР); </a:t>
            </a:r>
            <a:endParaRPr lang="ru-RU" dirty="0"/>
          </a:p>
          <a:p>
            <a:pPr marL="0" indent="0">
              <a:buNone/>
            </a:pPr>
            <a:r>
              <a:rPr lang="ru-RU" dirty="0" smtClean="0"/>
              <a:t> - </a:t>
            </a:r>
            <a:r>
              <a:rPr lang="en-US" dirty="0" err="1" smtClean="0"/>
              <a:t>простой</a:t>
            </a:r>
            <a:r>
              <a:rPr lang="en-US" dirty="0" smtClean="0"/>
              <a:t> </a:t>
            </a:r>
            <a:r>
              <a:rPr lang="en-US" dirty="0" err="1"/>
              <a:t>нормы</a:t>
            </a:r>
            <a:r>
              <a:rPr lang="en-US" dirty="0"/>
              <a:t> </a:t>
            </a:r>
            <a:r>
              <a:rPr lang="en-US" dirty="0" err="1"/>
              <a:t>прибыли</a:t>
            </a:r>
            <a:r>
              <a:rPr lang="en-US" dirty="0"/>
              <a:t> </a:t>
            </a:r>
            <a:r>
              <a:rPr lang="en-US" dirty="0" err="1"/>
              <a:t>или</a:t>
            </a:r>
            <a:r>
              <a:rPr lang="en-US" dirty="0"/>
              <a:t> </a:t>
            </a:r>
            <a:r>
              <a:rPr lang="en-US" dirty="0" err="1"/>
              <a:t>коэффициента</a:t>
            </a:r>
            <a:r>
              <a:rPr lang="en-US" dirty="0"/>
              <a:t> </a:t>
            </a:r>
            <a:r>
              <a:rPr lang="en-US" dirty="0" err="1"/>
              <a:t>эффективности</a:t>
            </a:r>
            <a:r>
              <a:rPr lang="en-US" dirty="0"/>
              <a:t> </a:t>
            </a:r>
            <a:r>
              <a:rPr lang="en-US" dirty="0" err="1"/>
              <a:t>инвестиций</a:t>
            </a:r>
            <a:r>
              <a:rPr lang="en-US" dirty="0"/>
              <a:t> (Return on Investments, ROI</a:t>
            </a:r>
            <a:r>
              <a:rPr lang="en-US" dirty="0" smtClean="0"/>
              <a:t>).</a:t>
            </a:r>
            <a:endParaRPr lang="ru-RU" dirty="0" smtClean="0"/>
          </a:p>
          <a:p>
            <a:r>
              <a:rPr lang="en-US" dirty="0"/>
              <a:t>К </a:t>
            </a:r>
            <a:r>
              <a:rPr lang="en-US" dirty="0" err="1"/>
              <a:t>динамическим</a:t>
            </a:r>
            <a:r>
              <a:rPr lang="en-US" dirty="0"/>
              <a:t> </a:t>
            </a:r>
            <a:r>
              <a:rPr lang="en-US" dirty="0" err="1"/>
              <a:t>методам</a:t>
            </a:r>
            <a:r>
              <a:rPr lang="en-US" dirty="0"/>
              <a:t> </a:t>
            </a:r>
            <a:r>
              <a:rPr lang="en-US" dirty="0" err="1"/>
              <a:t>относятся</a:t>
            </a:r>
            <a:r>
              <a:rPr lang="en-US" dirty="0"/>
              <a:t>:</a:t>
            </a:r>
            <a:endParaRPr lang="ru-RU" dirty="0"/>
          </a:p>
          <a:p>
            <a:pPr marL="0" indent="0">
              <a:buNone/>
            </a:pPr>
            <a:r>
              <a:rPr lang="en-US" dirty="0"/>
              <a:t>- </a:t>
            </a:r>
            <a:r>
              <a:rPr lang="en-US" dirty="0" err="1"/>
              <a:t>чистый</a:t>
            </a:r>
            <a:r>
              <a:rPr lang="en-US" dirty="0"/>
              <a:t> </a:t>
            </a:r>
            <a:r>
              <a:rPr lang="en-US" dirty="0" err="1"/>
              <a:t>дисконтированный</a:t>
            </a:r>
            <a:r>
              <a:rPr lang="en-US" dirty="0"/>
              <a:t> </a:t>
            </a:r>
            <a:r>
              <a:rPr lang="en-US" dirty="0" err="1"/>
              <a:t>доход</a:t>
            </a:r>
            <a:r>
              <a:rPr lang="en-US" dirty="0"/>
              <a:t>, (</a:t>
            </a:r>
            <a:r>
              <a:rPr lang="en-US" dirty="0" err="1"/>
              <a:t>интегральный</a:t>
            </a:r>
            <a:r>
              <a:rPr lang="en-US" dirty="0"/>
              <a:t> </a:t>
            </a:r>
            <a:r>
              <a:rPr lang="en-US" dirty="0" err="1"/>
              <a:t>эффект</a:t>
            </a:r>
            <a:r>
              <a:rPr lang="en-US" dirty="0"/>
              <a:t>, </a:t>
            </a:r>
            <a:r>
              <a:rPr lang="en-US" dirty="0" err="1"/>
              <a:t>чистая</a:t>
            </a:r>
            <a:r>
              <a:rPr lang="en-US" dirty="0"/>
              <a:t> </a:t>
            </a:r>
            <a:r>
              <a:rPr lang="en-US" dirty="0" err="1"/>
              <a:t>текущая</a:t>
            </a:r>
            <a:r>
              <a:rPr lang="en-US" dirty="0"/>
              <a:t> </a:t>
            </a:r>
            <a:r>
              <a:rPr lang="en-US" dirty="0" err="1"/>
              <a:t>стоимость</a:t>
            </a:r>
            <a:r>
              <a:rPr lang="en-US" dirty="0"/>
              <a:t>) (Net Present Value, NPV);</a:t>
            </a:r>
            <a:endParaRPr lang="ru-RU" dirty="0"/>
          </a:p>
          <a:p>
            <a:pPr marL="0" indent="0">
              <a:buNone/>
            </a:pPr>
            <a:r>
              <a:rPr lang="en-US" dirty="0"/>
              <a:t>- </a:t>
            </a:r>
            <a:r>
              <a:rPr lang="en-US" dirty="0" err="1"/>
              <a:t>индекс</a:t>
            </a:r>
            <a:r>
              <a:rPr lang="en-US" dirty="0"/>
              <a:t> </a:t>
            </a:r>
            <a:r>
              <a:rPr lang="en-US" dirty="0" err="1"/>
              <a:t>рентабельности</a:t>
            </a:r>
            <a:r>
              <a:rPr lang="en-US" dirty="0"/>
              <a:t> (</a:t>
            </a:r>
            <a:r>
              <a:rPr lang="en-US" dirty="0" err="1"/>
              <a:t>доходности</a:t>
            </a:r>
            <a:r>
              <a:rPr lang="en-US" dirty="0"/>
              <a:t>) </a:t>
            </a:r>
            <a:r>
              <a:rPr lang="en-US" dirty="0" err="1"/>
              <a:t>инвестиции</a:t>
            </a:r>
            <a:r>
              <a:rPr lang="en-US" dirty="0"/>
              <a:t> (Profitability Index, PI);</a:t>
            </a:r>
            <a:endParaRPr lang="ru-RU" dirty="0"/>
          </a:p>
          <a:p>
            <a:pPr marL="0" indent="0">
              <a:buNone/>
            </a:pPr>
            <a:r>
              <a:rPr lang="en-US" dirty="0"/>
              <a:t>- </a:t>
            </a:r>
            <a:r>
              <a:rPr lang="en-US" dirty="0" err="1"/>
              <a:t>внутренняя</a:t>
            </a:r>
            <a:r>
              <a:rPr lang="en-US" dirty="0"/>
              <a:t> </a:t>
            </a:r>
            <a:r>
              <a:rPr lang="en-US" dirty="0" err="1"/>
              <a:t>норма</a:t>
            </a:r>
            <a:r>
              <a:rPr lang="en-US" dirty="0"/>
              <a:t> </a:t>
            </a:r>
            <a:r>
              <a:rPr lang="en-US" dirty="0" err="1"/>
              <a:t>рентабельности</a:t>
            </a:r>
            <a:r>
              <a:rPr lang="en-US" dirty="0"/>
              <a:t> (</a:t>
            </a:r>
            <a:r>
              <a:rPr lang="en-US" dirty="0" err="1"/>
              <a:t>доходности</a:t>
            </a:r>
            <a:r>
              <a:rPr lang="en-US" dirty="0"/>
              <a:t>)(Internal Rate of Return, IRR);</a:t>
            </a:r>
            <a:endParaRPr lang="ru-RU" dirty="0"/>
          </a:p>
          <a:p>
            <a:pPr marL="0" indent="0">
              <a:buNone/>
            </a:pPr>
            <a:r>
              <a:rPr lang="en-US" dirty="0"/>
              <a:t>- </a:t>
            </a:r>
            <a:r>
              <a:rPr lang="en-US" dirty="0" err="1"/>
              <a:t>дисконтированный</a:t>
            </a:r>
            <a:r>
              <a:rPr lang="en-US" dirty="0"/>
              <a:t> </a:t>
            </a:r>
            <a:r>
              <a:rPr lang="en-US" dirty="0" err="1"/>
              <a:t>срок</a:t>
            </a:r>
            <a:r>
              <a:rPr lang="en-US" dirty="0"/>
              <a:t> </a:t>
            </a:r>
            <a:r>
              <a:rPr lang="en-US" dirty="0" err="1"/>
              <a:t>окупаемости</a:t>
            </a:r>
            <a:r>
              <a:rPr lang="en-US" dirty="0"/>
              <a:t> </a:t>
            </a:r>
            <a:r>
              <a:rPr lang="en-US" dirty="0" err="1"/>
              <a:t>инвестиции</a:t>
            </a:r>
            <a:r>
              <a:rPr lang="en-US" dirty="0"/>
              <a:t> (Discounted Payback Period, DPP</a:t>
            </a:r>
            <a:r>
              <a:rPr lang="en-US" dirty="0" smtClean="0"/>
              <a:t>).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3784365402"/>
      </p:ext>
    </p:extLst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555845" y="1144137"/>
            <a:ext cx="9990161" cy="3564341"/>
          </a:xfrm>
        </p:spPr>
        <p:txBody>
          <a:bodyPr/>
          <a:lstStyle/>
          <a:p>
            <a:r>
              <a:rPr lang="ru-RU" dirty="0" err="1"/>
              <a:t>О</a:t>
            </a:r>
            <a:r>
              <a:rPr lang="en-US" dirty="0" err="1" smtClean="0"/>
              <a:t>ценка</a:t>
            </a:r>
            <a:r>
              <a:rPr lang="en-US" dirty="0" smtClean="0"/>
              <a:t> </a:t>
            </a:r>
            <a:r>
              <a:rPr lang="en-US" dirty="0" err="1"/>
              <a:t>эффективности</a:t>
            </a:r>
            <a:r>
              <a:rPr lang="en-US" dirty="0"/>
              <a:t> </a:t>
            </a:r>
            <a:r>
              <a:rPr lang="en-US" dirty="0" err="1"/>
              <a:t>каждого</a:t>
            </a:r>
            <a:r>
              <a:rPr lang="en-US" dirty="0"/>
              <a:t> </a:t>
            </a:r>
            <a:r>
              <a:rPr lang="en-US" dirty="0" err="1"/>
              <a:t>инвестиционного</a:t>
            </a:r>
            <a:r>
              <a:rPr lang="en-US" dirty="0"/>
              <a:t> </a:t>
            </a:r>
            <a:r>
              <a:rPr lang="en-US" dirty="0" err="1"/>
              <a:t>проекта</a:t>
            </a:r>
            <a:r>
              <a:rPr lang="en-US" dirty="0"/>
              <a:t> </a:t>
            </a:r>
            <a:r>
              <a:rPr lang="en-US" dirty="0" err="1"/>
              <a:t>осуществляется</a:t>
            </a:r>
            <a:r>
              <a:rPr lang="en-US" dirty="0"/>
              <a:t> с </a:t>
            </a:r>
            <a:r>
              <a:rPr lang="en-US" dirty="0" err="1"/>
              <a:t>учетом</a:t>
            </a:r>
            <a:r>
              <a:rPr lang="en-US" dirty="0"/>
              <a:t> </a:t>
            </a:r>
            <a:r>
              <a:rPr lang="en-US" dirty="0" err="1"/>
              <a:t>критериев</a:t>
            </a:r>
            <a:r>
              <a:rPr lang="en-US" dirty="0"/>
              <a:t>, </a:t>
            </a:r>
            <a:r>
              <a:rPr lang="en-US" dirty="0" err="1"/>
              <a:t>отвечающих</a:t>
            </a:r>
            <a:r>
              <a:rPr lang="en-US" dirty="0"/>
              <a:t> </a:t>
            </a:r>
            <a:r>
              <a:rPr lang="ru-RU" dirty="0" smtClean="0"/>
              <a:t>следующим</a:t>
            </a:r>
            <a:r>
              <a:rPr lang="en-US" dirty="0" smtClean="0"/>
              <a:t> </a:t>
            </a:r>
            <a:r>
              <a:rPr lang="en-US" dirty="0" err="1" smtClean="0"/>
              <a:t>принципам</a:t>
            </a:r>
            <a:r>
              <a:rPr lang="en-US" dirty="0" smtClean="0"/>
              <a:t>: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  - </a:t>
            </a:r>
            <a:r>
              <a:rPr lang="en-US" dirty="0" err="1" smtClean="0"/>
              <a:t>влияние</a:t>
            </a:r>
            <a:r>
              <a:rPr lang="en-US" dirty="0" smtClean="0"/>
              <a:t> </a:t>
            </a:r>
            <a:r>
              <a:rPr lang="en-US" dirty="0" err="1"/>
              <a:t>стоимости</a:t>
            </a:r>
            <a:r>
              <a:rPr lang="en-US" dirty="0"/>
              <a:t> </a:t>
            </a:r>
            <a:r>
              <a:rPr lang="en-US" dirty="0" err="1"/>
              <a:t>денег</a:t>
            </a:r>
            <a:r>
              <a:rPr lang="en-US" dirty="0"/>
              <a:t> </a:t>
            </a:r>
            <a:r>
              <a:rPr lang="en-US" dirty="0" err="1"/>
              <a:t>во</a:t>
            </a:r>
            <a:r>
              <a:rPr lang="en-US" dirty="0"/>
              <a:t> </a:t>
            </a:r>
            <a:r>
              <a:rPr lang="en-US" dirty="0" err="1"/>
              <a:t>времени</a:t>
            </a:r>
            <a:r>
              <a:rPr lang="en-US" dirty="0"/>
              <a:t>;</a:t>
            </a:r>
            <a:endParaRPr lang="ru-RU" dirty="0"/>
          </a:p>
          <a:p>
            <a:pPr marL="0" indent="0">
              <a:buNone/>
            </a:pPr>
            <a:r>
              <a:rPr lang="ru-RU" dirty="0" smtClean="0"/>
              <a:t>  - </a:t>
            </a:r>
            <a:r>
              <a:rPr lang="en-US" dirty="0" err="1" smtClean="0"/>
              <a:t>учет</a:t>
            </a:r>
            <a:r>
              <a:rPr lang="en-US" dirty="0" smtClean="0"/>
              <a:t> </a:t>
            </a:r>
            <a:r>
              <a:rPr lang="en-US" dirty="0" err="1"/>
              <a:t>альтернативных</a:t>
            </a:r>
            <a:r>
              <a:rPr lang="en-US" dirty="0"/>
              <a:t> </a:t>
            </a:r>
            <a:r>
              <a:rPr lang="en-US" dirty="0" err="1"/>
              <a:t>издержек</a:t>
            </a:r>
            <a:r>
              <a:rPr lang="en-US" dirty="0"/>
              <a:t>;</a:t>
            </a:r>
            <a:endParaRPr lang="ru-RU" dirty="0"/>
          </a:p>
          <a:p>
            <a:pPr marL="0" indent="0">
              <a:buNone/>
            </a:pPr>
            <a:r>
              <a:rPr lang="ru-RU" dirty="0" smtClean="0"/>
              <a:t>  - </a:t>
            </a:r>
            <a:r>
              <a:rPr lang="en-US" dirty="0" err="1" smtClean="0"/>
              <a:t>учет</a:t>
            </a:r>
            <a:r>
              <a:rPr lang="en-US" dirty="0" smtClean="0"/>
              <a:t> </a:t>
            </a:r>
            <a:r>
              <a:rPr lang="en-US" dirty="0" err="1"/>
              <a:t>возможных</a:t>
            </a:r>
            <a:r>
              <a:rPr lang="en-US" dirty="0"/>
              <a:t> </a:t>
            </a:r>
            <a:r>
              <a:rPr lang="en-US" dirty="0" err="1"/>
              <a:t>изменений</a:t>
            </a:r>
            <a:r>
              <a:rPr lang="en-US" dirty="0"/>
              <a:t> в </a:t>
            </a:r>
            <a:r>
              <a:rPr lang="en-US" dirty="0" err="1"/>
              <a:t>параметрах</a:t>
            </a:r>
            <a:r>
              <a:rPr lang="en-US" dirty="0"/>
              <a:t> </a:t>
            </a:r>
            <a:r>
              <a:rPr lang="en-US" dirty="0" err="1"/>
              <a:t>проекта</a:t>
            </a:r>
            <a:r>
              <a:rPr lang="en-US" dirty="0"/>
              <a:t>;</a:t>
            </a:r>
            <a:endParaRPr lang="ru-RU" dirty="0"/>
          </a:p>
          <a:p>
            <a:pPr marL="0" indent="0">
              <a:buNone/>
            </a:pPr>
            <a:r>
              <a:rPr lang="ru-RU" dirty="0" smtClean="0"/>
              <a:t>  - </a:t>
            </a:r>
            <a:r>
              <a:rPr lang="en-US" dirty="0" err="1" smtClean="0"/>
              <a:t>проведение</a:t>
            </a:r>
            <a:r>
              <a:rPr lang="en-US" dirty="0" smtClean="0"/>
              <a:t> </a:t>
            </a:r>
            <a:r>
              <a:rPr lang="en-US" dirty="0" err="1"/>
              <a:t>расчетов</a:t>
            </a:r>
            <a:r>
              <a:rPr lang="en-US" dirty="0"/>
              <a:t> </a:t>
            </a:r>
            <a:r>
              <a:rPr lang="en-US" dirty="0" err="1"/>
              <a:t>на</a:t>
            </a:r>
            <a:r>
              <a:rPr lang="en-US" dirty="0"/>
              <a:t> </a:t>
            </a:r>
            <a:r>
              <a:rPr lang="en-US" dirty="0" err="1"/>
              <a:t>основе</a:t>
            </a:r>
            <a:r>
              <a:rPr lang="en-US" dirty="0"/>
              <a:t> </a:t>
            </a:r>
            <a:r>
              <a:rPr lang="en-US" dirty="0" err="1"/>
              <a:t>реального</a:t>
            </a:r>
            <a:r>
              <a:rPr lang="en-US" dirty="0"/>
              <a:t> </a:t>
            </a:r>
            <a:r>
              <a:rPr lang="en-US" dirty="0" err="1"/>
              <a:t>потока</a:t>
            </a:r>
            <a:r>
              <a:rPr lang="en-US" dirty="0"/>
              <a:t> </a:t>
            </a:r>
            <a:r>
              <a:rPr lang="en-US" dirty="0" err="1"/>
              <a:t>денежных</a:t>
            </a:r>
            <a:r>
              <a:rPr lang="en-US" dirty="0"/>
              <a:t> </a:t>
            </a:r>
            <a:r>
              <a:rPr lang="en-US" dirty="0" err="1"/>
              <a:t>средств</a:t>
            </a:r>
            <a:r>
              <a:rPr lang="en-US" dirty="0"/>
              <a:t>, а </a:t>
            </a:r>
            <a:r>
              <a:rPr lang="en-US" dirty="0" err="1"/>
              <a:t>не</a:t>
            </a:r>
            <a:r>
              <a:rPr lang="en-US" dirty="0"/>
              <a:t> </a:t>
            </a:r>
            <a:r>
              <a:rPr lang="en-US" dirty="0" err="1"/>
              <a:t>бухгалтерских</a:t>
            </a:r>
            <a:r>
              <a:rPr lang="en-US" dirty="0"/>
              <a:t> </a:t>
            </a:r>
            <a:r>
              <a:rPr lang="en-US" dirty="0" err="1"/>
              <a:t>показателей</a:t>
            </a:r>
            <a:r>
              <a:rPr lang="en-US" dirty="0"/>
              <a:t>;</a:t>
            </a:r>
            <a:endParaRPr lang="ru-RU" dirty="0"/>
          </a:p>
          <a:p>
            <a:pPr marL="0" indent="0">
              <a:buNone/>
            </a:pPr>
            <a:r>
              <a:rPr lang="ru-RU" dirty="0" smtClean="0"/>
              <a:t>  - </a:t>
            </a:r>
            <a:r>
              <a:rPr lang="en-US" dirty="0" err="1" smtClean="0"/>
              <a:t>отражение</a:t>
            </a:r>
            <a:r>
              <a:rPr lang="en-US" dirty="0" smtClean="0"/>
              <a:t> </a:t>
            </a:r>
            <a:r>
              <a:rPr lang="en-US" dirty="0"/>
              <a:t>и </a:t>
            </a:r>
            <a:r>
              <a:rPr lang="en-US" dirty="0" err="1"/>
              <a:t>учет</a:t>
            </a:r>
            <a:r>
              <a:rPr lang="en-US" dirty="0"/>
              <a:t> </a:t>
            </a:r>
            <a:r>
              <a:rPr lang="en-US" dirty="0" err="1"/>
              <a:t>инфляции</a:t>
            </a:r>
            <a:r>
              <a:rPr lang="en-US" dirty="0"/>
              <a:t>;</a:t>
            </a:r>
            <a:endParaRPr lang="ru-RU" dirty="0"/>
          </a:p>
          <a:p>
            <a:pPr marL="0" indent="0">
              <a:buNone/>
            </a:pPr>
            <a:r>
              <a:rPr lang="ru-RU" dirty="0" smtClean="0"/>
              <a:t>  - </a:t>
            </a:r>
            <a:r>
              <a:rPr lang="en-US" dirty="0" err="1" smtClean="0"/>
              <a:t>учет</a:t>
            </a:r>
            <a:r>
              <a:rPr lang="en-US" dirty="0" smtClean="0"/>
              <a:t> </a:t>
            </a:r>
            <a:r>
              <a:rPr lang="en-US" dirty="0" err="1"/>
              <a:t>риска</a:t>
            </a:r>
            <a:r>
              <a:rPr lang="en-US" dirty="0"/>
              <a:t>, </a:t>
            </a:r>
            <a:r>
              <a:rPr lang="en-US" dirty="0" err="1"/>
              <a:t>связанного</a:t>
            </a:r>
            <a:r>
              <a:rPr lang="en-US" dirty="0"/>
              <a:t> с </a:t>
            </a:r>
            <a:r>
              <a:rPr lang="en-US" dirty="0" err="1"/>
              <a:t>осуществлением</a:t>
            </a:r>
            <a:r>
              <a:rPr lang="en-US" dirty="0"/>
              <a:t> </a:t>
            </a:r>
            <a:r>
              <a:rPr lang="en-US" dirty="0" err="1"/>
              <a:t>проекта</a:t>
            </a:r>
            <a:r>
              <a:rPr lang="en-US" dirty="0"/>
              <a:t>.</a:t>
            </a:r>
            <a:endParaRPr lang="ru-RU" dirty="0"/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2031618350"/>
      </p:ext>
    </p:extLst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610435" y="727881"/>
            <a:ext cx="10085695" cy="572751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200" b="1" dirty="0" smtClean="0">
                <a:solidFill>
                  <a:schemeClr val="accent1">
                    <a:lumMod val="75000"/>
                  </a:schemeClr>
                </a:solidFill>
              </a:rPr>
              <a:t>ТЕМА: Абсолютная </a:t>
            </a:r>
            <a:r>
              <a:rPr lang="ru-RU" sz="2200" b="1" dirty="0">
                <a:solidFill>
                  <a:schemeClr val="accent1">
                    <a:lumMod val="75000"/>
                  </a:schemeClr>
                </a:solidFill>
              </a:rPr>
              <a:t>и сравнительная эффективности капитальных вложений</a:t>
            </a:r>
          </a:p>
          <a:p>
            <a:r>
              <a:rPr lang="ru-RU" dirty="0" smtClean="0"/>
              <a:t>Эффективность </a:t>
            </a:r>
            <a:r>
              <a:rPr lang="ru-RU" dirty="0"/>
              <a:t>есть отношение результата к затратам, необходимым для достижения этого результата. В этом определении заложен показатель эффективности различного рода систем:</a:t>
            </a:r>
          </a:p>
          <a:p>
            <a:pPr marL="0" indent="0">
              <a:buNone/>
            </a:pPr>
            <a:r>
              <a:rPr lang="ru-RU" dirty="0" smtClean="0"/>
              <a:t>                                                                           </a:t>
            </a:r>
            <a:r>
              <a:rPr lang="ru-RU" dirty="0"/>
              <a:t>(2</a:t>
            </a:r>
            <a:r>
              <a:rPr lang="ru-RU" dirty="0" smtClean="0"/>
              <a:t>)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dirty="0" smtClean="0"/>
              <a:t>      где</a:t>
            </a:r>
            <a:r>
              <a:rPr lang="ru-RU" dirty="0"/>
              <a:t>: 	Е –  эффективность; </a:t>
            </a:r>
          </a:p>
          <a:p>
            <a:pPr marL="0" indent="0">
              <a:buNone/>
            </a:pPr>
            <a:r>
              <a:rPr lang="ru-RU" dirty="0"/>
              <a:t> </a:t>
            </a:r>
            <a:r>
              <a:rPr lang="ru-RU" dirty="0" smtClean="0"/>
              <a:t>              Р </a:t>
            </a:r>
            <a:r>
              <a:rPr lang="ru-RU" dirty="0"/>
              <a:t>– результат; </a:t>
            </a:r>
          </a:p>
          <a:p>
            <a:pPr marL="0" indent="0">
              <a:buNone/>
            </a:pPr>
            <a:r>
              <a:rPr lang="ru-RU" dirty="0" smtClean="0"/>
              <a:t>               3 </a:t>
            </a:r>
            <a:r>
              <a:rPr lang="ru-RU" dirty="0"/>
              <a:t>– затраты, обеспечивающие получение результата.</a:t>
            </a:r>
          </a:p>
          <a:p>
            <a:r>
              <a:rPr lang="ru-RU" dirty="0"/>
              <a:t>Если отношение результата к затратам является показателем эффективности, то разность между результатом и затратами является показателем </a:t>
            </a:r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эффекта (Э).</a:t>
            </a:r>
          </a:p>
          <a:p>
            <a:pPr marL="0" indent="0">
              <a:buNone/>
            </a:pPr>
            <a:r>
              <a:rPr lang="ru-RU" dirty="0" smtClean="0"/>
              <a:t>                                                                               </a:t>
            </a:r>
          </a:p>
          <a:p>
            <a:pPr marL="0" indent="0">
              <a:buNone/>
            </a:pPr>
            <a:r>
              <a:rPr lang="ru-RU" dirty="0" smtClean="0"/>
              <a:t>                                                                          (</a:t>
            </a:r>
            <a:r>
              <a:rPr lang="ru-RU" dirty="0"/>
              <a:t>3)</a:t>
            </a:r>
          </a:p>
          <a:p>
            <a:pPr marL="0" indent="0">
              <a:buNone/>
            </a:pPr>
            <a:r>
              <a:rPr lang="ru-RU" b="1" dirty="0" smtClean="0"/>
              <a:t>                                                                               </a:t>
            </a:r>
            <a:endParaRPr lang="ru-RU" b="1" dirty="0"/>
          </a:p>
          <a:p>
            <a:endParaRPr lang="ru-RU" b="1" dirty="0"/>
          </a:p>
          <a:p>
            <a:endParaRPr lang="ru-RU" b="1" dirty="0"/>
          </a:p>
        </p:txBody>
      </p:sp>
      <p:sp>
        <p:nvSpPr>
          <p:cNvPr id="11" name="Rectangle 9"/>
          <p:cNvSpPr>
            <a:spLocks noChangeArrowheads="1"/>
          </p:cNvSpPr>
          <p:nvPr/>
        </p:nvSpPr>
        <p:spPr bwMode="auto">
          <a:xfrm>
            <a:off x="-95535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2" name="Объект 11"/>
          <p:cNvGraphicFramePr>
            <a:graphicFrameLocks noChangeAspect="1"/>
          </p:cNvGraphicFramePr>
          <p:nvPr>
            <p:extLst>
              <p:ext uri="{D42A27DB-BD31-4B8C-83A1-F6EECF244321}">
                <p14:modId xmlns="" xmlns:p14="http://schemas.microsoft.com/office/powerpoint/2010/main" val="1945152705"/>
              </p:ext>
            </p:extLst>
          </p:nvPr>
        </p:nvGraphicFramePr>
        <p:xfrm>
          <a:off x="4175551" y="2442949"/>
          <a:ext cx="1446192" cy="831625"/>
        </p:xfrm>
        <a:graphic>
          <a:graphicData uri="http://schemas.openxmlformats.org/presentationml/2006/ole">
            <p:oleObj spid="_x0000_s4110" name="Уравнение" r:id="rId3" imgW="431640" imgH="393480" progId="Equation.3">
              <p:embed/>
            </p:oleObj>
          </a:graphicData>
        </a:graphic>
      </p:graphicFrame>
      <p:pic>
        <p:nvPicPr>
          <p:cNvPr id="19" name="Рисунок 1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60969" y="5540991"/>
            <a:ext cx="1260774" cy="537930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3590768393"/>
      </p:ext>
    </p:extLst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665027" y="714233"/>
            <a:ext cx="10058400" cy="5877636"/>
          </a:xfrm>
        </p:spPr>
        <p:txBody>
          <a:bodyPr/>
          <a:lstStyle/>
          <a:p>
            <a:r>
              <a:rPr lang="en-US" dirty="0" err="1"/>
              <a:t>Приведенные</a:t>
            </a:r>
            <a:r>
              <a:rPr lang="en-US" dirty="0"/>
              <a:t> </a:t>
            </a:r>
            <a:r>
              <a:rPr lang="en-US" dirty="0" err="1"/>
              <a:t>выше</a:t>
            </a:r>
            <a:r>
              <a:rPr lang="en-US" dirty="0"/>
              <a:t> </a:t>
            </a:r>
            <a:r>
              <a:rPr lang="en-US" dirty="0" err="1"/>
              <a:t>формулы</a:t>
            </a:r>
            <a:r>
              <a:rPr lang="en-US" dirty="0"/>
              <a:t> </a:t>
            </a:r>
            <a:r>
              <a:rPr lang="en-US" dirty="0" err="1"/>
              <a:t>выражают</a:t>
            </a:r>
            <a:r>
              <a:rPr lang="en-US" dirty="0"/>
              <a:t> </a:t>
            </a:r>
            <a:r>
              <a:rPr lang="en-US" dirty="0" err="1"/>
              <a:t>абсолютную</a:t>
            </a:r>
            <a:r>
              <a:rPr lang="en-US" dirty="0"/>
              <a:t> </a:t>
            </a:r>
            <a:r>
              <a:rPr lang="en-US" dirty="0" err="1"/>
              <a:t>эффективность</a:t>
            </a:r>
            <a:r>
              <a:rPr lang="en-US" dirty="0"/>
              <a:t> и </a:t>
            </a:r>
            <a:r>
              <a:rPr lang="en-US" dirty="0" err="1"/>
              <a:t>абсолютный</a:t>
            </a:r>
            <a:r>
              <a:rPr lang="en-US" dirty="0"/>
              <a:t> </a:t>
            </a:r>
            <a:r>
              <a:rPr lang="en-US" dirty="0" err="1"/>
              <a:t>эффект</a:t>
            </a:r>
            <a:r>
              <a:rPr lang="en-US" dirty="0"/>
              <a:t>. </a:t>
            </a:r>
            <a:r>
              <a:rPr lang="en-US" dirty="0" err="1"/>
              <a:t>При</a:t>
            </a:r>
            <a:r>
              <a:rPr lang="en-US" dirty="0"/>
              <a:t> </a:t>
            </a:r>
            <a:r>
              <a:rPr lang="en-US" dirty="0" err="1"/>
              <a:t>расчете</a:t>
            </a:r>
            <a:r>
              <a:rPr lang="en-US" dirty="0"/>
              <a:t> </a:t>
            </a:r>
            <a:r>
              <a:rPr lang="en-US" dirty="0" err="1"/>
              <a:t>показателей</a:t>
            </a:r>
            <a:r>
              <a:rPr lang="en-US" dirty="0"/>
              <a:t> </a:t>
            </a:r>
            <a:r>
              <a:rPr lang="en-US" dirty="0" err="1"/>
              <a:t>абсолютного</a:t>
            </a:r>
            <a:r>
              <a:rPr lang="en-US" dirty="0"/>
              <a:t> </a:t>
            </a:r>
            <a:r>
              <a:rPr lang="en-US" dirty="0" err="1"/>
              <a:t>эффекта</a:t>
            </a:r>
            <a:r>
              <a:rPr lang="en-US" dirty="0"/>
              <a:t> и </a:t>
            </a:r>
            <a:r>
              <a:rPr lang="en-US" dirty="0" err="1"/>
              <a:t>абсолютной</a:t>
            </a:r>
            <a:r>
              <a:rPr lang="en-US" dirty="0"/>
              <a:t> </a:t>
            </a:r>
            <a:r>
              <a:rPr lang="en-US" dirty="0" err="1"/>
              <a:t>эффективности</a:t>
            </a:r>
            <a:r>
              <a:rPr lang="en-US" dirty="0"/>
              <a:t> </a:t>
            </a:r>
            <a:r>
              <a:rPr lang="en-US" dirty="0" err="1"/>
              <a:t>применяются</a:t>
            </a:r>
            <a:r>
              <a:rPr lang="en-US" dirty="0"/>
              <a:t> </a:t>
            </a:r>
            <a:r>
              <a:rPr lang="en-US" dirty="0" err="1"/>
              <a:t>полные</a:t>
            </a:r>
            <a:r>
              <a:rPr lang="en-US" dirty="0"/>
              <a:t> </a:t>
            </a:r>
            <a:r>
              <a:rPr lang="en-US" dirty="0" err="1"/>
              <a:t>величины</a:t>
            </a:r>
            <a:r>
              <a:rPr lang="en-US" dirty="0"/>
              <a:t> </a:t>
            </a:r>
            <a:r>
              <a:rPr lang="en-US" dirty="0" err="1"/>
              <a:t>затрат</a:t>
            </a:r>
            <a:r>
              <a:rPr lang="en-US" dirty="0"/>
              <a:t> и </a:t>
            </a:r>
            <a:r>
              <a:rPr lang="en-US" dirty="0" err="1"/>
              <a:t>результатов</a:t>
            </a:r>
            <a:r>
              <a:rPr lang="en-US" dirty="0"/>
              <a:t>.</a:t>
            </a:r>
            <a:endParaRPr lang="ru-RU" dirty="0"/>
          </a:p>
          <a:p>
            <a:r>
              <a:rPr lang="en-US" dirty="0" err="1"/>
              <a:t>Показатели</a:t>
            </a:r>
            <a:r>
              <a:rPr lang="en-US" dirty="0"/>
              <a:t> </a:t>
            </a:r>
            <a:r>
              <a:rPr lang="en-US" dirty="0" err="1"/>
              <a:t>сравнительного</a:t>
            </a:r>
            <a:r>
              <a:rPr lang="en-US" dirty="0"/>
              <a:t> </a:t>
            </a:r>
            <a:r>
              <a:rPr lang="en-US" dirty="0" err="1"/>
              <a:t>эффекта</a:t>
            </a:r>
            <a:r>
              <a:rPr lang="en-US" dirty="0"/>
              <a:t> (</a:t>
            </a:r>
            <a:r>
              <a:rPr lang="en-US" dirty="0" err="1"/>
              <a:t>Эс</a:t>
            </a:r>
            <a:r>
              <a:rPr lang="en-US" dirty="0"/>
              <a:t>) и </a:t>
            </a:r>
            <a:r>
              <a:rPr lang="en-US" dirty="0" err="1"/>
              <a:t>сравнительной</a:t>
            </a:r>
            <a:r>
              <a:rPr lang="en-US" dirty="0"/>
              <a:t> </a:t>
            </a:r>
            <a:r>
              <a:rPr lang="en-US" dirty="0" err="1"/>
              <a:t>эффективности</a:t>
            </a:r>
            <a:r>
              <a:rPr lang="en-US" dirty="0"/>
              <a:t> (</a:t>
            </a:r>
            <a:r>
              <a:rPr lang="en-US" dirty="0" err="1"/>
              <a:t>Ес</a:t>
            </a:r>
            <a:r>
              <a:rPr lang="en-US" dirty="0"/>
              <a:t>) </a:t>
            </a:r>
            <a:r>
              <a:rPr lang="en-US" dirty="0" err="1"/>
              <a:t>рассчитываются</a:t>
            </a:r>
            <a:r>
              <a:rPr lang="en-US" dirty="0"/>
              <a:t> </a:t>
            </a:r>
            <a:r>
              <a:rPr lang="en-US" dirty="0" err="1"/>
              <a:t>при</a:t>
            </a:r>
            <a:r>
              <a:rPr lang="en-US" dirty="0"/>
              <a:t> </a:t>
            </a:r>
            <a:r>
              <a:rPr lang="en-US" dirty="0" err="1"/>
              <a:t>помощи</a:t>
            </a:r>
            <a:r>
              <a:rPr lang="en-US" dirty="0"/>
              <a:t> </a:t>
            </a:r>
            <a:r>
              <a:rPr lang="en-US" dirty="0" err="1"/>
              <a:t>дополнительных</a:t>
            </a:r>
            <a:r>
              <a:rPr lang="en-US" dirty="0"/>
              <a:t> </a:t>
            </a:r>
            <a:r>
              <a:rPr lang="en-US" dirty="0" err="1"/>
              <a:t>затрат</a:t>
            </a:r>
            <a:r>
              <a:rPr lang="en-US" dirty="0"/>
              <a:t> и </a:t>
            </a:r>
            <a:r>
              <a:rPr lang="en-US" dirty="0" err="1"/>
              <a:t>дополнительных</a:t>
            </a:r>
            <a:r>
              <a:rPr lang="en-US" dirty="0"/>
              <a:t> </a:t>
            </a:r>
            <a:r>
              <a:rPr lang="en-US" dirty="0" err="1"/>
              <a:t>результатов</a:t>
            </a:r>
            <a:r>
              <a:rPr lang="en-US" dirty="0"/>
              <a:t> </a:t>
            </a:r>
            <a:r>
              <a:rPr lang="en-US" dirty="0" err="1"/>
              <a:t>по</a:t>
            </a:r>
            <a:r>
              <a:rPr lang="en-US" dirty="0"/>
              <a:t> </a:t>
            </a:r>
            <a:r>
              <a:rPr lang="en-US" dirty="0" err="1"/>
              <a:t>сравниваемым</a:t>
            </a:r>
            <a:r>
              <a:rPr lang="en-US" dirty="0"/>
              <a:t> </a:t>
            </a:r>
            <a:r>
              <a:rPr lang="en-US" dirty="0" err="1"/>
              <a:t>вариантам</a:t>
            </a:r>
            <a:r>
              <a:rPr lang="en-US" dirty="0"/>
              <a:t>. </a:t>
            </a:r>
            <a:r>
              <a:rPr lang="en-US" dirty="0" err="1"/>
              <a:t>Показатель</a:t>
            </a:r>
            <a:r>
              <a:rPr lang="en-US" dirty="0"/>
              <a:t> </a:t>
            </a:r>
            <a:r>
              <a:rPr lang="en-US" dirty="0" err="1"/>
              <a:t>сравнительной</a:t>
            </a:r>
            <a:r>
              <a:rPr lang="en-US" dirty="0"/>
              <a:t> </a:t>
            </a:r>
            <a:r>
              <a:rPr lang="en-US" dirty="0" err="1"/>
              <a:t>эффективности</a:t>
            </a:r>
            <a:endParaRPr lang="ru-RU" dirty="0"/>
          </a:p>
          <a:p>
            <a:pPr marL="0" indent="0">
              <a:buNone/>
            </a:pPr>
            <a:r>
              <a:rPr lang="ru-RU" dirty="0" smtClean="0"/>
              <a:t>                                                                                             (4)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dirty="0" smtClean="0"/>
              <a:t>     </a:t>
            </a:r>
            <a:r>
              <a:rPr lang="en-US" dirty="0" smtClean="0"/>
              <a:t>а </a:t>
            </a:r>
            <a:r>
              <a:rPr lang="en-US" dirty="0" err="1"/>
              <a:t>показатель</a:t>
            </a:r>
            <a:r>
              <a:rPr lang="en-US" dirty="0"/>
              <a:t> </a:t>
            </a:r>
            <a:r>
              <a:rPr lang="en-US" dirty="0" err="1"/>
              <a:t>сравнительного</a:t>
            </a:r>
            <a:r>
              <a:rPr lang="en-US" dirty="0"/>
              <a:t> </a:t>
            </a:r>
            <a:r>
              <a:rPr lang="en-US" dirty="0" err="1" smtClean="0"/>
              <a:t>эффекта</a:t>
            </a:r>
            <a:r>
              <a:rPr lang="ru-RU" dirty="0" smtClean="0"/>
              <a:t>: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dirty="0" smtClean="0"/>
              <a:t>                                                                                              (5)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dirty="0" smtClean="0"/>
              <a:t>      г</a:t>
            </a:r>
            <a:r>
              <a:rPr lang="en-US" dirty="0" err="1" smtClean="0"/>
              <a:t>де</a:t>
            </a:r>
            <a:r>
              <a:rPr lang="ru-RU" dirty="0" smtClean="0"/>
              <a:t> </a:t>
            </a:r>
            <a:r>
              <a:rPr lang="en-US" dirty="0"/>
              <a:t>Δ</a:t>
            </a:r>
            <a:r>
              <a:rPr lang="ru-RU" dirty="0"/>
              <a:t>Р и </a:t>
            </a:r>
            <a:r>
              <a:rPr lang="en-US" dirty="0"/>
              <a:t>Δ</a:t>
            </a:r>
            <a:r>
              <a:rPr lang="ru-RU" dirty="0"/>
              <a:t>З — дополнительные результаты и затраты по сравниваемым вариантам.</a:t>
            </a:r>
          </a:p>
          <a:p>
            <a:pPr marL="0" indent="0">
              <a:buNone/>
            </a:pPr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17910" y="3181380"/>
            <a:ext cx="1416185" cy="800453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17910" y="4599297"/>
            <a:ext cx="1416185" cy="533971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537063878"/>
      </p:ext>
    </p:extLst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46663" y="973540"/>
            <a:ext cx="10112990" cy="4198962"/>
          </a:xfrm>
        </p:spPr>
        <p:txBody>
          <a:bodyPr/>
          <a:lstStyle/>
          <a:p>
            <a:r>
              <a:rPr lang="en-US" dirty="0" err="1"/>
              <a:t>При</a:t>
            </a:r>
            <a:r>
              <a:rPr lang="en-US" dirty="0"/>
              <a:t> </a:t>
            </a:r>
            <a:r>
              <a:rPr lang="en-US" dirty="0" err="1"/>
              <a:t>плановой</a:t>
            </a:r>
            <a:r>
              <a:rPr lang="en-US" dirty="0"/>
              <a:t> </a:t>
            </a:r>
            <a:r>
              <a:rPr lang="en-US" dirty="0" err="1"/>
              <a:t>экономике</a:t>
            </a:r>
            <a:r>
              <a:rPr lang="en-US" dirty="0"/>
              <a:t> в </a:t>
            </a:r>
            <a:r>
              <a:rPr lang="en-US" dirty="0" err="1"/>
              <a:t>отечественной</a:t>
            </a:r>
            <a:r>
              <a:rPr lang="en-US" dirty="0"/>
              <a:t> </a:t>
            </a:r>
            <a:r>
              <a:rPr lang="en-US" dirty="0" err="1"/>
              <a:t>практике</a:t>
            </a:r>
            <a:r>
              <a:rPr lang="en-US" dirty="0"/>
              <a:t> </a:t>
            </a:r>
            <a:r>
              <a:rPr lang="en-US" dirty="0" err="1"/>
              <a:t>проектирования</a:t>
            </a:r>
            <a:r>
              <a:rPr lang="en-US" dirty="0"/>
              <a:t> </a:t>
            </a:r>
            <a:r>
              <a:rPr lang="en-US" dirty="0" err="1"/>
              <a:t>предприятий</a:t>
            </a:r>
            <a:r>
              <a:rPr lang="en-US" dirty="0"/>
              <a:t>, </a:t>
            </a:r>
            <a:r>
              <a:rPr lang="en-US" dirty="0" err="1"/>
              <a:t>при</a:t>
            </a:r>
            <a:r>
              <a:rPr lang="en-US" dirty="0"/>
              <a:t> </a:t>
            </a:r>
            <a:r>
              <a:rPr lang="en-US" dirty="0" err="1"/>
              <a:t>планировании</a:t>
            </a:r>
            <a:r>
              <a:rPr lang="en-US" dirty="0"/>
              <a:t> </a:t>
            </a:r>
            <a:r>
              <a:rPr lang="en-US" dirty="0" err="1"/>
              <a:t>капитальных</a:t>
            </a:r>
            <a:r>
              <a:rPr lang="en-US" dirty="0"/>
              <a:t> </a:t>
            </a:r>
            <a:r>
              <a:rPr lang="en-US" dirty="0" err="1"/>
              <a:t>затрат</a:t>
            </a:r>
            <a:r>
              <a:rPr lang="en-US" dirty="0"/>
              <a:t> </a:t>
            </a:r>
            <a:r>
              <a:rPr lang="en-US" dirty="0" err="1"/>
              <a:t>применялся</a:t>
            </a:r>
            <a:r>
              <a:rPr lang="en-US" dirty="0"/>
              <a:t> </a:t>
            </a:r>
            <a:r>
              <a:rPr lang="en-US" dirty="0" err="1"/>
              <a:t>показатель</a:t>
            </a:r>
            <a:r>
              <a:rPr lang="en-US" dirty="0"/>
              <a:t> </a:t>
            </a:r>
            <a:r>
              <a:rPr lang="en-US" dirty="0" err="1"/>
              <a:t>абсолютной</a:t>
            </a:r>
            <a:r>
              <a:rPr lang="en-US" dirty="0"/>
              <a:t> </a:t>
            </a:r>
            <a:r>
              <a:rPr lang="en-US" dirty="0" err="1"/>
              <a:t>эффективности</a:t>
            </a:r>
            <a:r>
              <a:rPr lang="en-US" dirty="0"/>
              <a:t> — </a:t>
            </a:r>
            <a:r>
              <a:rPr lang="en-US" dirty="0" err="1"/>
              <a:t>рентабельность</a:t>
            </a:r>
            <a:r>
              <a:rPr lang="en-US" dirty="0"/>
              <a:t> </a:t>
            </a:r>
            <a:r>
              <a:rPr lang="en-US" dirty="0" err="1"/>
              <a:t>капиталовложений</a:t>
            </a:r>
            <a:r>
              <a:rPr lang="en-US" dirty="0" smtClean="0"/>
              <a:t>.</a:t>
            </a:r>
            <a:endParaRPr lang="ru-RU" dirty="0" smtClean="0"/>
          </a:p>
          <a:p>
            <a:endParaRPr lang="ru-RU" dirty="0"/>
          </a:p>
          <a:p>
            <a:pPr marL="0" indent="0">
              <a:buNone/>
            </a:pPr>
            <a:r>
              <a:rPr lang="ru-RU" dirty="0"/>
              <a:t> </a:t>
            </a:r>
            <a:r>
              <a:rPr lang="ru-RU" dirty="0" smtClean="0"/>
              <a:t>                                                                                                       (6)</a:t>
            </a:r>
          </a:p>
          <a:p>
            <a:endParaRPr lang="ru-RU" dirty="0"/>
          </a:p>
          <a:p>
            <a:pPr marL="0" indent="0">
              <a:buNone/>
            </a:pPr>
            <a:r>
              <a:rPr lang="ru-RU" dirty="0" smtClean="0"/>
              <a:t>  где, Ц </a:t>
            </a:r>
            <a:r>
              <a:rPr lang="ru-RU" dirty="0"/>
              <a:t>— годовой выпуск продукции в оптовых ценах по проекту;</a:t>
            </a:r>
          </a:p>
          <a:p>
            <a:pPr marL="0" indent="0">
              <a:buNone/>
            </a:pPr>
            <a:r>
              <a:rPr lang="ru-RU" dirty="0" smtClean="0"/>
              <a:t>         С </a:t>
            </a:r>
            <a:r>
              <a:rPr lang="ru-RU" dirty="0"/>
              <a:t>- себестоимость годового выпуска продукции после полного осуществления строительства и освоения введенных мощностей.</a:t>
            </a:r>
          </a:p>
          <a:p>
            <a:pPr marL="0" indent="0">
              <a:buNone/>
            </a:pPr>
            <a:r>
              <a:rPr lang="ru-RU" dirty="0" smtClean="0"/>
              <a:t>         </a:t>
            </a:r>
            <a:r>
              <a:rPr lang="en-US" dirty="0" smtClean="0"/>
              <a:t>К </a:t>
            </a:r>
            <a:r>
              <a:rPr lang="en-US" dirty="0"/>
              <a:t>– </a:t>
            </a:r>
            <a:r>
              <a:rPr lang="en-US" dirty="0" err="1"/>
              <a:t>капиталовложения</a:t>
            </a:r>
            <a:r>
              <a:rPr lang="en-US" dirty="0" smtClean="0"/>
              <a:t>.</a:t>
            </a:r>
            <a:endParaRPr lang="ru-RU" dirty="0" smtClean="0"/>
          </a:p>
          <a:p>
            <a:pPr marL="0" indent="0">
              <a:buNone/>
            </a:pPr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95795" y="2086370"/>
            <a:ext cx="2079402" cy="834251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2829240025"/>
      </p:ext>
    </p:extLst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678675" y="645994"/>
            <a:ext cx="9880979" cy="5700215"/>
          </a:xfrm>
        </p:spPr>
        <p:txBody>
          <a:bodyPr>
            <a:normAutofit/>
          </a:bodyPr>
          <a:lstStyle/>
          <a:p>
            <a:r>
              <a:rPr lang="en-US" dirty="0"/>
              <a:t>В </a:t>
            </a:r>
            <a:r>
              <a:rPr lang="en-US" dirty="0" err="1"/>
              <a:t>официальных</a:t>
            </a:r>
            <a:r>
              <a:rPr lang="en-US" dirty="0"/>
              <a:t> </a:t>
            </a:r>
            <a:r>
              <a:rPr lang="en-US" dirty="0" err="1"/>
              <a:t>отечественных</a:t>
            </a:r>
            <a:r>
              <a:rPr lang="en-US" dirty="0"/>
              <a:t> </a:t>
            </a:r>
            <a:r>
              <a:rPr lang="en-US" dirty="0" err="1"/>
              <a:t>методиках</a:t>
            </a:r>
            <a:r>
              <a:rPr lang="en-US" dirty="0"/>
              <a:t> 60-х и 70-х </a:t>
            </a:r>
            <a:r>
              <a:rPr lang="en-US" dirty="0" err="1"/>
              <a:t>годов</a:t>
            </a:r>
            <a:r>
              <a:rPr lang="en-US" dirty="0"/>
              <a:t> </a:t>
            </a:r>
            <a:r>
              <a:rPr lang="en-US" dirty="0" err="1"/>
              <a:t>использовались</a:t>
            </a:r>
            <a:r>
              <a:rPr lang="en-US" dirty="0"/>
              <a:t> </a:t>
            </a:r>
            <a:r>
              <a:rPr lang="en-US" dirty="0" err="1"/>
              <a:t>три</a:t>
            </a:r>
            <a:r>
              <a:rPr lang="en-US" dirty="0"/>
              <a:t> </a:t>
            </a:r>
            <a:r>
              <a:rPr lang="en-US" dirty="0" err="1"/>
              <a:t>показателя</a:t>
            </a:r>
            <a:r>
              <a:rPr lang="en-US" dirty="0"/>
              <a:t> </a:t>
            </a:r>
            <a:r>
              <a:rPr lang="en-US" dirty="0" err="1"/>
              <a:t>сравнительной</a:t>
            </a:r>
            <a:r>
              <a:rPr lang="en-US" dirty="0"/>
              <a:t> </a:t>
            </a:r>
            <a:r>
              <a:rPr lang="en-US" dirty="0" err="1"/>
              <a:t>эффективности</a:t>
            </a:r>
            <a:r>
              <a:rPr lang="en-US" dirty="0"/>
              <a:t> </a:t>
            </a:r>
            <a:r>
              <a:rPr lang="en-US" dirty="0" err="1"/>
              <a:t>капиталовложений</a:t>
            </a:r>
            <a:r>
              <a:rPr lang="en-US" dirty="0"/>
              <a:t>. </a:t>
            </a:r>
            <a:r>
              <a:rPr lang="en-US" dirty="0" err="1"/>
              <a:t>Это</a:t>
            </a:r>
            <a:r>
              <a:rPr lang="en-US" dirty="0"/>
              <a:t> </a:t>
            </a:r>
            <a:r>
              <a:rPr lang="en-US" dirty="0" err="1"/>
              <a:t>относится</a:t>
            </a:r>
            <a:r>
              <a:rPr lang="en-US" dirty="0"/>
              <a:t> к </a:t>
            </a:r>
            <a:r>
              <a:rPr lang="en-US" dirty="0" err="1"/>
              <a:t>случаю</a:t>
            </a:r>
            <a:r>
              <a:rPr lang="en-US" dirty="0"/>
              <a:t> </a:t>
            </a:r>
            <a:r>
              <a:rPr lang="en-US" dirty="0" err="1"/>
              <a:t>статической</a:t>
            </a:r>
            <a:r>
              <a:rPr lang="en-US" dirty="0"/>
              <a:t> </a:t>
            </a:r>
            <a:r>
              <a:rPr lang="en-US" dirty="0" err="1"/>
              <a:t>постановке</a:t>
            </a:r>
            <a:r>
              <a:rPr lang="en-US" dirty="0"/>
              <a:t> </a:t>
            </a:r>
            <a:r>
              <a:rPr lang="en-US" dirty="0" err="1"/>
              <a:t>задачи</a:t>
            </a:r>
            <a:r>
              <a:rPr lang="en-US" dirty="0"/>
              <a:t> и </a:t>
            </a:r>
            <a:r>
              <a:rPr lang="en-US" dirty="0" err="1"/>
              <a:t>соблюдении</a:t>
            </a:r>
            <a:r>
              <a:rPr lang="en-US" dirty="0"/>
              <a:t> </a:t>
            </a:r>
            <a:r>
              <a:rPr lang="en-US" dirty="0" err="1"/>
              <a:t>тождества</a:t>
            </a:r>
            <a:r>
              <a:rPr lang="en-US" dirty="0"/>
              <a:t> </a:t>
            </a:r>
            <a:r>
              <a:rPr lang="en-US" dirty="0" err="1"/>
              <a:t>результата</a:t>
            </a:r>
            <a:r>
              <a:rPr lang="en-US" dirty="0"/>
              <a:t> (</a:t>
            </a:r>
            <a:r>
              <a:rPr lang="en-US" dirty="0" err="1"/>
              <a:t>объема</a:t>
            </a:r>
            <a:r>
              <a:rPr lang="en-US" dirty="0"/>
              <a:t> </a:t>
            </a:r>
            <a:r>
              <a:rPr lang="en-US" dirty="0" err="1"/>
              <a:t>продукции</a:t>
            </a:r>
            <a:r>
              <a:rPr lang="en-US" dirty="0"/>
              <a:t> </a:t>
            </a:r>
            <a:r>
              <a:rPr lang="en-US" dirty="0" err="1"/>
              <a:t>или</a:t>
            </a:r>
            <a:r>
              <a:rPr lang="en-US" dirty="0"/>
              <a:t> </a:t>
            </a:r>
            <a:r>
              <a:rPr lang="en-US" dirty="0" err="1"/>
              <a:t>работы</a:t>
            </a:r>
            <a:r>
              <a:rPr lang="en-US" dirty="0"/>
              <a:t> </a:t>
            </a:r>
            <a:r>
              <a:rPr lang="en-US" dirty="0" err="1"/>
              <a:t>за</a:t>
            </a:r>
            <a:r>
              <a:rPr lang="en-US" dirty="0"/>
              <a:t> </a:t>
            </a:r>
            <a:r>
              <a:rPr lang="en-US" dirty="0" err="1"/>
              <a:t>интервал</a:t>
            </a:r>
            <a:r>
              <a:rPr lang="en-US" dirty="0"/>
              <a:t> </a:t>
            </a:r>
            <a:r>
              <a:rPr lang="en-US" dirty="0" err="1"/>
              <a:t>времени</a:t>
            </a:r>
            <a:r>
              <a:rPr lang="en-US" dirty="0"/>
              <a:t>) </a:t>
            </a:r>
            <a:r>
              <a:rPr lang="en-US" dirty="0" err="1"/>
              <a:t>по</a:t>
            </a:r>
            <a:r>
              <a:rPr lang="en-US" dirty="0"/>
              <a:t> </a:t>
            </a:r>
            <a:r>
              <a:rPr lang="en-US" dirty="0" err="1"/>
              <a:t>сравниваемым</a:t>
            </a:r>
            <a:r>
              <a:rPr lang="en-US" dirty="0"/>
              <a:t> </a:t>
            </a:r>
            <a:r>
              <a:rPr lang="en-US" dirty="0" err="1" smtClean="0"/>
              <a:t>вариантам</a:t>
            </a:r>
            <a:r>
              <a:rPr lang="ru-RU" dirty="0"/>
              <a:t>:</a:t>
            </a:r>
          </a:p>
          <a:p>
            <a:pPr marL="0" indent="0">
              <a:buNone/>
            </a:pPr>
            <a:r>
              <a:rPr lang="en-US" dirty="0"/>
              <a:t>1. </a:t>
            </a:r>
            <a:r>
              <a:rPr lang="en-US" dirty="0" err="1"/>
              <a:t>Срок</a:t>
            </a:r>
            <a:r>
              <a:rPr lang="en-US" dirty="0"/>
              <a:t> </a:t>
            </a:r>
            <a:r>
              <a:rPr lang="en-US" dirty="0" err="1"/>
              <a:t>окупаемости</a:t>
            </a:r>
            <a:r>
              <a:rPr lang="en-US" dirty="0"/>
              <a:t> </a:t>
            </a:r>
            <a:r>
              <a:rPr lang="en-US" dirty="0" err="1"/>
              <a:t>дополнительных</a:t>
            </a:r>
            <a:r>
              <a:rPr lang="en-US" dirty="0"/>
              <a:t> </a:t>
            </a:r>
            <a:r>
              <a:rPr lang="en-US" dirty="0" err="1"/>
              <a:t>капиталовложений</a:t>
            </a:r>
            <a:endParaRPr lang="ru-RU" dirty="0"/>
          </a:p>
          <a:p>
            <a:endParaRPr lang="ru-RU" dirty="0"/>
          </a:p>
          <a:p>
            <a:pPr marL="0" indent="0">
              <a:buNone/>
            </a:pPr>
            <a:r>
              <a:rPr lang="ru-RU" dirty="0"/>
              <a:t> </a:t>
            </a:r>
            <a:r>
              <a:rPr lang="ru-RU" dirty="0" smtClean="0"/>
              <a:t>                                                                                                   (7)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dirty="0" smtClean="0"/>
              <a:t>где:  </a:t>
            </a:r>
            <a:r>
              <a:rPr lang="ru-RU" dirty="0" err="1" smtClean="0"/>
              <a:t>Ток.с</a:t>
            </a:r>
            <a:r>
              <a:rPr lang="ru-RU" dirty="0" smtClean="0"/>
              <a:t> </a:t>
            </a:r>
            <a:r>
              <a:rPr lang="ru-RU" dirty="0"/>
              <a:t>— срок окупаемости дополнительных капиталовложений экономией на себестоимости;</a:t>
            </a:r>
          </a:p>
          <a:p>
            <a:pPr marL="0" indent="0">
              <a:buNone/>
            </a:pPr>
            <a:r>
              <a:rPr lang="ru-RU" dirty="0" smtClean="0"/>
              <a:t>         </a:t>
            </a:r>
            <a:r>
              <a:rPr lang="en-US" dirty="0" smtClean="0"/>
              <a:t>К1 </a:t>
            </a:r>
            <a:r>
              <a:rPr lang="en-US" dirty="0"/>
              <a:t>и К2 — </a:t>
            </a:r>
            <a:r>
              <a:rPr lang="en-US" dirty="0" err="1"/>
              <a:t>капиталовложения</a:t>
            </a:r>
            <a:r>
              <a:rPr lang="en-US" dirty="0"/>
              <a:t> </a:t>
            </a:r>
            <a:r>
              <a:rPr lang="en-US" dirty="0" err="1"/>
              <a:t>по</a:t>
            </a:r>
            <a:r>
              <a:rPr lang="en-US" dirty="0"/>
              <a:t> </a:t>
            </a:r>
            <a:r>
              <a:rPr lang="en-US" dirty="0" err="1"/>
              <a:t>сравниваемым</a:t>
            </a:r>
            <a:r>
              <a:rPr lang="en-US" dirty="0"/>
              <a:t> </a:t>
            </a:r>
            <a:r>
              <a:rPr lang="en-US" dirty="0" err="1"/>
              <a:t>вариантам</a:t>
            </a:r>
            <a:r>
              <a:rPr lang="en-US" dirty="0"/>
              <a:t>;</a:t>
            </a:r>
            <a:endParaRPr lang="ru-RU" dirty="0"/>
          </a:p>
          <a:p>
            <a:pPr marL="0" indent="0">
              <a:buNone/>
            </a:pPr>
            <a:r>
              <a:rPr lang="ru-RU" dirty="0" smtClean="0"/>
              <a:t>         </a:t>
            </a:r>
            <a:r>
              <a:rPr lang="en-US" dirty="0" smtClean="0"/>
              <a:t>C1 </a:t>
            </a:r>
            <a:r>
              <a:rPr lang="en-US" dirty="0"/>
              <a:t>и С2 — </a:t>
            </a:r>
            <a:r>
              <a:rPr lang="en-US" dirty="0" err="1"/>
              <a:t>себестоимость</a:t>
            </a:r>
            <a:r>
              <a:rPr lang="en-US" dirty="0"/>
              <a:t> </a:t>
            </a:r>
            <a:r>
              <a:rPr lang="en-US" dirty="0" err="1"/>
              <a:t>годовой</a:t>
            </a:r>
            <a:r>
              <a:rPr lang="en-US" dirty="0"/>
              <a:t> </a:t>
            </a:r>
            <a:r>
              <a:rPr lang="en-US" dirty="0" err="1"/>
              <a:t>продукции</a:t>
            </a:r>
            <a:r>
              <a:rPr lang="en-US" dirty="0"/>
              <a:t> </a:t>
            </a:r>
            <a:r>
              <a:rPr lang="en-US" dirty="0" err="1"/>
              <a:t>по</a:t>
            </a:r>
            <a:r>
              <a:rPr lang="en-US" dirty="0"/>
              <a:t> </a:t>
            </a:r>
            <a:r>
              <a:rPr lang="en-US" dirty="0" err="1"/>
              <a:t>сравниваемым</a:t>
            </a:r>
            <a:r>
              <a:rPr lang="en-US" dirty="0"/>
              <a:t> </a:t>
            </a:r>
            <a:r>
              <a:rPr lang="en-US" dirty="0" err="1"/>
              <a:t>вариантам</a:t>
            </a:r>
            <a:r>
              <a:rPr lang="en-US" dirty="0"/>
              <a:t>.</a:t>
            </a:r>
            <a:endParaRPr lang="ru-RU" dirty="0"/>
          </a:p>
          <a:p>
            <a:pPr marL="0" indent="0">
              <a:buNone/>
            </a:pPr>
            <a:r>
              <a:rPr lang="ru-RU" dirty="0" smtClean="0"/>
              <a:t>   </a:t>
            </a:r>
            <a:r>
              <a:rPr lang="en-US" dirty="0" err="1" smtClean="0"/>
              <a:t>Величина</a:t>
            </a:r>
            <a:r>
              <a:rPr lang="en-US" dirty="0" smtClean="0"/>
              <a:t> </a:t>
            </a:r>
            <a:r>
              <a:rPr lang="en-US" dirty="0" err="1"/>
              <a:t>Ток.с</a:t>
            </a:r>
            <a:r>
              <a:rPr lang="en-US" dirty="0"/>
              <a:t> </a:t>
            </a:r>
            <a:r>
              <a:rPr lang="en-US" dirty="0" err="1"/>
              <a:t>сравнивается</a:t>
            </a:r>
            <a:r>
              <a:rPr lang="en-US" dirty="0"/>
              <a:t> с </a:t>
            </a:r>
            <a:r>
              <a:rPr lang="en-US" dirty="0" err="1"/>
              <a:t>нормативной</a:t>
            </a:r>
            <a:r>
              <a:rPr lang="en-US" dirty="0"/>
              <a:t> </a:t>
            </a:r>
            <a:r>
              <a:rPr lang="en-US" dirty="0" err="1"/>
              <a:t>величиной</a:t>
            </a:r>
            <a:r>
              <a:rPr lang="en-US" dirty="0"/>
              <a:t> </a:t>
            </a:r>
            <a:r>
              <a:rPr lang="en-US" dirty="0" err="1"/>
              <a:t>Ток.сн</a:t>
            </a:r>
            <a:r>
              <a:rPr lang="en-US" dirty="0"/>
              <a:t> и </a:t>
            </a:r>
            <a:r>
              <a:rPr lang="en-US" dirty="0" err="1"/>
              <a:t>если</a:t>
            </a:r>
            <a:r>
              <a:rPr lang="en-US" dirty="0"/>
              <a:t> </a:t>
            </a:r>
            <a:r>
              <a:rPr lang="en-US" dirty="0" err="1"/>
              <a:t>Ток.с</a:t>
            </a:r>
            <a:r>
              <a:rPr lang="en-US" dirty="0"/>
              <a:t> &lt; </a:t>
            </a:r>
            <a:r>
              <a:rPr lang="en-US" dirty="0" err="1"/>
              <a:t>Ток.сн</a:t>
            </a:r>
            <a:r>
              <a:rPr lang="en-US" dirty="0"/>
              <a:t>, </a:t>
            </a:r>
            <a:r>
              <a:rPr lang="en-US" dirty="0" err="1"/>
              <a:t>то</a:t>
            </a:r>
            <a:r>
              <a:rPr lang="en-US" dirty="0"/>
              <a:t> </a:t>
            </a:r>
            <a:r>
              <a:rPr lang="en-US" dirty="0" err="1"/>
              <a:t>дополнительные</a:t>
            </a:r>
            <a:r>
              <a:rPr lang="en-US" dirty="0"/>
              <a:t> </a:t>
            </a:r>
            <a:r>
              <a:rPr lang="en-US" dirty="0" err="1"/>
              <a:t>капиталовложения</a:t>
            </a:r>
            <a:r>
              <a:rPr lang="en-US" dirty="0"/>
              <a:t>, а </a:t>
            </a:r>
            <a:r>
              <a:rPr lang="en-US" dirty="0" err="1"/>
              <a:t>следовательно</a:t>
            </a:r>
            <a:r>
              <a:rPr lang="en-US" dirty="0"/>
              <a:t>, и </a:t>
            </a:r>
            <a:r>
              <a:rPr lang="en-US" dirty="0" err="1"/>
              <a:t>более</a:t>
            </a:r>
            <a:r>
              <a:rPr lang="en-US" dirty="0"/>
              <a:t> </a:t>
            </a:r>
            <a:r>
              <a:rPr lang="en-US" dirty="0" err="1"/>
              <a:t>капиталоемкий</a:t>
            </a:r>
            <a:r>
              <a:rPr lang="en-US" dirty="0"/>
              <a:t> </a:t>
            </a:r>
            <a:r>
              <a:rPr lang="en-US" dirty="0" err="1"/>
              <a:t>вариант</a:t>
            </a:r>
            <a:r>
              <a:rPr lang="en-US" dirty="0"/>
              <a:t> </a:t>
            </a:r>
            <a:r>
              <a:rPr lang="en-US" dirty="0" err="1"/>
              <a:t>эффективны</a:t>
            </a:r>
            <a:r>
              <a:rPr lang="en-US" dirty="0" smtClean="0"/>
              <a:t>.</a:t>
            </a:r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99451" y="2676137"/>
            <a:ext cx="2101311" cy="908675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3071729213"/>
      </p:ext>
    </p:extLst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610435" y="741529"/>
            <a:ext cx="10017457" cy="572751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dirty="0" smtClean="0"/>
              <a:t>    </a:t>
            </a:r>
            <a:r>
              <a:rPr lang="en-US" dirty="0" smtClean="0"/>
              <a:t>2</a:t>
            </a:r>
            <a:r>
              <a:rPr lang="en-US" dirty="0"/>
              <a:t>. </a:t>
            </a:r>
            <a:r>
              <a:rPr lang="en-US" dirty="0" err="1"/>
              <a:t>Сравнительная</a:t>
            </a:r>
            <a:r>
              <a:rPr lang="en-US" dirty="0"/>
              <a:t> </a:t>
            </a:r>
            <a:r>
              <a:rPr lang="en-US" dirty="0" err="1"/>
              <a:t>эффективность</a:t>
            </a:r>
            <a:r>
              <a:rPr lang="en-US" dirty="0"/>
              <a:t> </a:t>
            </a:r>
            <a:r>
              <a:rPr lang="en-US" dirty="0" err="1"/>
              <a:t>капитальных</a:t>
            </a:r>
            <a:r>
              <a:rPr lang="en-US" dirty="0"/>
              <a:t> </a:t>
            </a:r>
            <a:r>
              <a:rPr lang="en-US" dirty="0" err="1" smtClean="0"/>
              <a:t>вложений</a:t>
            </a:r>
            <a:endParaRPr lang="ru-RU" dirty="0" smtClean="0"/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dirty="0" smtClean="0"/>
              <a:t>                                                                                            (8) 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dirty="0" smtClean="0"/>
              <a:t>   </a:t>
            </a:r>
            <a:r>
              <a:rPr lang="en-US" dirty="0" err="1" smtClean="0"/>
              <a:t>Расчетная</a:t>
            </a:r>
            <a:r>
              <a:rPr lang="en-US" dirty="0" smtClean="0"/>
              <a:t> </a:t>
            </a:r>
            <a:r>
              <a:rPr lang="en-US" dirty="0" err="1"/>
              <a:t>величина</a:t>
            </a:r>
            <a:r>
              <a:rPr lang="en-US" dirty="0"/>
              <a:t> </a:t>
            </a:r>
            <a:r>
              <a:rPr lang="en-US" dirty="0" err="1"/>
              <a:t>Ес</a:t>
            </a:r>
            <a:r>
              <a:rPr lang="en-US" dirty="0"/>
              <a:t> </a:t>
            </a:r>
            <a:r>
              <a:rPr lang="en-US" dirty="0" err="1"/>
              <a:t>сравнивается</a:t>
            </a:r>
            <a:r>
              <a:rPr lang="en-US" dirty="0"/>
              <a:t> с </a:t>
            </a:r>
            <a:r>
              <a:rPr lang="en-US" dirty="0" err="1"/>
              <a:t>нормативной</a:t>
            </a:r>
            <a:r>
              <a:rPr lang="en-US" dirty="0"/>
              <a:t> </a:t>
            </a:r>
            <a:r>
              <a:rPr lang="en-US" dirty="0" err="1"/>
              <a:t>величиной</a:t>
            </a:r>
            <a:r>
              <a:rPr lang="en-US" dirty="0"/>
              <a:t> Е — </a:t>
            </a:r>
            <a:r>
              <a:rPr lang="en-US" dirty="0" err="1"/>
              <a:t>нормативом</a:t>
            </a:r>
            <a:r>
              <a:rPr lang="en-US" dirty="0"/>
              <a:t> </a:t>
            </a:r>
            <a:r>
              <a:rPr lang="en-US" dirty="0" err="1"/>
              <a:t>сравнительной</a:t>
            </a:r>
            <a:r>
              <a:rPr lang="en-US" dirty="0"/>
              <a:t> </a:t>
            </a:r>
            <a:r>
              <a:rPr lang="en-US" dirty="0" err="1"/>
              <a:t>эффективности</a:t>
            </a:r>
            <a:r>
              <a:rPr lang="en-US" dirty="0"/>
              <a:t> </a:t>
            </a:r>
            <a:r>
              <a:rPr lang="en-US" dirty="0" err="1"/>
              <a:t>капиталовложений</a:t>
            </a:r>
            <a:r>
              <a:rPr lang="en-US" dirty="0"/>
              <a:t>, и </a:t>
            </a:r>
            <a:r>
              <a:rPr lang="en-US" dirty="0" err="1"/>
              <a:t>если</a:t>
            </a:r>
            <a:r>
              <a:rPr lang="en-US" dirty="0"/>
              <a:t> </a:t>
            </a:r>
            <a:r>
              <a:rPr lang="en-US" dirty="0" err="1"/>
              <a:t>Ес</a:t>
            </a:r>
            <a:r>
              <a:rPr lang="en-US" dirty="0"/>
              <a:t> &gt; Е, </a:t>
            </a:r>
            <a:r>
              <a:rPr lang="en-US" dirty="0" err="1"/>
              <a:t>то</a:t>
            </a:r>
            <a:r>
              <a:rPr lang="en-US" dirty="0"/>
              <a:t> </a:t>
            </a:r>
            <a:r>
              <a:rPr lang="en-US" dirty="0" err="1"/>
              <a:t>дополнительные</a:t>
            </a:r>
            <a:r>
              <a:rPr lang="en-US" dirty="0"/>
              <a:t> </a:t>
            </a:r>
            <a:r>
              <a:rPr lang="en-US" dirty="0" err="1"/>
              <a:t>капиталовложения</a:t>
            </a:r>
            <a:r>
              <a:rPr lang="en-US" dirty="0"/>
              <a:t>, а </a:t>
            </a:r>
            <a:r>
              <a:rPr lang="en-US" dirty="0" err="1"/>
              <a:t>следовательно</a:t>
            </a:r>
            <a:r>
              <a:rPr lang="en-US" dirty="0"/>
              <a:t>, и </a:t>
            </a:r>
            <a:r>
              <a:rPr lang="en-US" dirty="0" err="1"/>
              <a:t>более</a:t>
            </a:r>
            <a:r>
              <a:rPr lang="en-US" dirty="0"/>
              <a:t> </a:t>
            </a:r>
            <a:r>
              <a:rPr lang="en-US" dirty="0" err="1"/>
              <a:t>капиталоемкий</a:t>
            </a:r>
            <a:r>
              <a:rPr lang="en-US" dirty="0"/>
              <a:t> </a:t>
            </a:r>
            <a:r>
              <a:rPr lang="en-US" dirty="0" err="1"/>
              <a:t>вариант</a:t>
            </a:r>
            <a:r>
              <a:rPr lang="en-US" dirty="0"/>
              <a:t> </a:t>
            </a:r>
            <a:r>
              <a:rPr lang="en-US" dirty="0" err="1"/>
              <a:t>эффективны</a:t>
            </a:r>
            <a:r>
              <a:rPr lang="en-US" dirty="0" smtClean="0"/>
              <a:t>.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     </a:t>
            </a:r>
            <a:r>
              <a:rPr lang="en-US" dirty="0" smtClean="0"/>
              <a:t>3</a:t>
            </a:r>
            <a:r>
              <a:rPr lang="en-US" dirty="0"/>
              <a:t>. </a:t>
            </a:r>
            <a:r>
              <a:rPr lang="en-US" dirty="0" err="1"/>
              <a:t>При</a:t>
            </a:r>
            <a:r>
              <a:rPr lang="en-US" dirty="0"/>
              <a:t> </a:t>
            </a:r>
            <a:r>
              <a:rPr lang="en-US" dirty="0" err="1"/>
              <a:t>наличии</a:t>
            </a:r>
            <a:r>
              <a:rPr lang="en-US" dirty="0"/>
              <a:t> </a:t>
            </a:r>
            <a:r>
              <a:rPr lang="en-US" dirty="0" err="1"/>
              <a:t>нескольких</a:t>
            </a:r>
            <a:r>
              <a:rPr lang="en-US" dirty="0"/>
              <a:t> </a:t>
            </a:r>
            <a:r>
              <a:rPr lang="en-US" dirty="0" err="1"/>
              <a:t>вариантов</a:t>
            </a:r>
            <a:r>
              <a:rPr lang="en-US" dirty="0"/>
              <a:t> </a:t>
            </a:r>
            <a:r>
              <a:rPr lang="en-US" dirty="0" err="1"/>
              <a:t>наиболее</a:t>
            </a:r>
            <a:r>
              <a:rPr lang="en-US" dirty="0"/>
              <a:t> </a:t>
            </a:r>
            <a:r>
              <a:rPr lang="en-US" dirty="0" err="1"/>
              <a:t>эффективный</a:t>
            </a:r>
            <a:r>
              <a:rPr lang="en-US" dirty="0"/>
              <a:t> </a:t>
            </a:r>
            <a:r>
              <a:rPr lang="en-US" dirty="0" err="1"/>
              <a:t>выбирается</a:t>
            </a:r>
            <a:r>
              <a:rPr lang="en-US" dirty="0"/>
              <a:t> </a:t>
            </a:r>
            <a:r>
              <a:rPr lang="en-US" dirty="0" err="1"/>
              <a:t>по</a:t>
            </a:r>
            <a:r>
              <a:rPr lang="en-US" dirty="0"/>
              <a:t> </a:t>
            </a:r>
            <a:r>
              <a:rPr lang="en-US" dirty="0" err="1"/>
              <a:t>минимуму</a:t>
            </a:r>
            <a:r>
              <a:rPr lang="en-US" dirty="0"/>
              <a:t> </a:t>
            </a:r>
            <a:r>
              <a:rPr lang="en-US" dirty="0" err="1"/>
              <a:t>показателя</a:t>
            </a:r>
            <a:r>
              <a:rPr lang="en-US" dirty="0"/>
              <a:t> </a:t>
            </a:r>
            <a:r>
              <a:rPr lang="en-US" dirty="0" err="1"/>
              <a:t>приведенных</a:t>
            </a:r>
            <a:r>
              <a:rPr lang="en-US" dirty="0"/>
              <a:t> </a:t>
            </a:r>
            <a:r>
              <a:rPr lang="en-US" dirty="0" err="1"/>
              <a:t>затрат</a:t>
            </a:r>
            <a:r>
              <a:rPr lang="en-US" dirty="0" smtClean="0"/>
              <a:t>.</a:t>
            </a:r>
            <a:endParaRPr lang="ru-RU" dirty="0" smtClean="0"/>
          </a:p>
          <a:p>
            <a:pPr marL="0" indent="0">
              <a:buNone/>
            </a:pPr>
            <a:r>
              <a:rPr lang="ru-RU" dirty="0"/>
              <a:t> </a:t>
            </a:r>
            <a:r>
              <a:rPr lang="ru-RU" dirty="0" smtClean="0"/>
              <a:t>                                                                                           (9)</a:t>
            </a:r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 где, 3</a:t>
            </a:r>
            <a:r>
              <a:rPr lang="en-US" dirty="0" err="1"/>
              <a:t>i</a:t>
            </a:r>
            <a:r>
              <a:rPr lang="ru-RU" dirty="0"/>
              <a:t> — приведенные затраты, приведенная стоимость по каждому варианту;</a:t>
            </a:r>
          </a:p>
          <a:p>
            <a:pPr marL="0" indent="0">
              <a:buNone/>
            </a:pPr>
            <a:r>
              <a:rPr lang="ru-RU" dirty="0" smtClean="0"/>
              <a:t>        </a:t>
            </a:r>
            <a:r>
              <a:rPr lang="en-US" dirty="0" err="1" smtClean="0"/>
              <a:t>Сi</a:t>
            </a:r>
            <a:r>
              <a:rPr lang="en-US" dirty="0" smtClean="0"/>
              <a:t>- </a:t>
            </a:r>
            <a:r>
              <a:rPr lang="en-US" dirty="0"/>
              <a:t>— </a:t>
            </a:r>
            <a:r>
              <a:rPr lang="en-US" dirty="0" err="1"/>
              <a:t>текущие</a:t>
            </a:r>
            <a:r>
              <a:rPr lang="en-US" dirty="0"/>
              <a:t> </a:t>
            </a:r>
            <a:r>
              <a:rPr lang="en-US" dirty="0" err="1"/>
              <a:t>затраты</a:t>
            </a:r>
            <a:r>
              <a:rPr lang="en-US" dirty="0"/>
              <a:t> (</a:t>
            </a:r>
            <a:r>
              <a:rPr lang="en-US" dirty="0" err="1"/>
              <a:t>себестоимость</a:t>
            </a:r>
            <a:r>
              <a:rPr lang="en-US" dirty="0"/>
              <a:t>) </a:t>
            </a:r>
            <a:r>
              <a:rPr lang="en-US" dirty="0" err="1"/>
              <a:t>по</a:t>
            </a:r>
            <a:r>
              <a:rPr lang="en-US" dirty="0"/>
              <a:t> </a:t>
            </a:r>
            <a:r>
              <a:rPr lang="en-US" dirty="0" err="1"/>
              <a:t>тому</a:t>
            </a:r>
            <a:r>
              <a:rPr lang="en-US" dirty="0"/>
              <a:t> </a:t>
            </a:r>
            <a:r>
              <a:rPr lang="en-US" dirty="0" err="1"/>
              <a:t>же</a:t>
            </a:r>
            <a:r>
              <a:rPr lang="en-US" dirty="0"/>
              <a:t> </a:t>
            </a:r>
            <a:r>
              <a:rPr lang="en-US" dirty="0" err="1"/>
              <a:t>варианту</a:t>
            </a:r>
            <a:r>
              <a:rPr lang="en-US" dirty="0"/>
              <a:t>;</a:t>
            </a:r>
            <a:endParaRPr lang="ru-RU" dirty="0"/>
          </a:p>
          <a:p>
            <a:pPr marL="0" indent="0">
              <a:buNone/>
            </a:pPr>
            <a:r>
              <a:rPr lang="ru-RU" dirty="0" smtClean="0"/>
              <a:t>        </a:t>
            </a:r>
            <a:r>
              <a:rPr lang="en-US" dirty="0" err="1" smtClean="0"/>
              <a:t>Кi</a:t>
            </a:r>
            <a:r>
              <a:rPr lang="en-US" dirty="0" smtClean="0"/>
              <a:t> </a:t>
            </a:r>
            <a:r>
              <a:rPr lang="en-US" dirty="0"/>
              <a:t>— </a:t>
            </a:r>
            <a:r>
              <a:rPr lang="en-US" dirty="0" err="1"/>
              <a:t>капиталовложения</a:t>
            </a:r>
            <a:r>
              <a:rPr lang="en-US" dirty="0"/>
              <a:t> </a:t>
            </a:r>
            <a:r>
              <a:rPr lang="en-US" dirty="0" err="1"/>
              <a:t>по</a:t>
            </a:r>
            <a:r>
              <a:rPr lang="en-US" dirty="0"/>
              <a:t> </a:t>
            </a:r>
            <a:r>
              <a:rPr lang="en-US" dirty="0" err="1"/>
              <a:t>тому</a:t>
            </a:r>
            <a:r>
              <a:rPr lang="en-US" dirty="0"/>
              <a:t> </a:t>
            </a:r>
            <a:r>
              <a:rPr lang="en-US" dirty="0" err="1"/>
              <a:t>же</a:t>
            </a:r>
            <a:r>
              <a:rPr lang="en-US" dirty="0"/>
              <a:t> </a:t>
            </a:r>
            <a:r>
              <a:rPr lang="en-US" dirty="0" err="1"/>
              <a:t>варианту</a:t>
            </a:r>
            <a:r>
              <a:rPr lang="en-US" dirty="0"/>
              <a:t>;</a:t>
            </a:r>
            <a:endParaRPr lang="ru-RU" dirty="0"/>
          </a:p>
          <a:p>
            <a:pPr marL="0" indent="0">
              <a:buNone/>
            </a:pPr>
            <a:r>
              <a:rPr lang="ru-RU" dirty="0" smtClean="0"/>
              <a:t>        </a:t>
            </a:r>
            <a:r>
              <a:rPr lang="en-US" dirty="0" smtClean="0"/>
              <a:t>Е </a:t>
            </a:r>
            <a:r>
              <a:rPr lang="en-US" dirty="0"/>
              <a:t>— </a:t>
            </a:r>
            <a:r>
              <a:rPr lang="en-US" dirty="0" err="1"/>
              <a:t>норматив</a:t>
            </a:r>
            <a:r>
              <a:rPr lang="en-US" dirty="0"/>
              <a:t> </a:t>
            </a:r>
            <a:r>
              <a:rPr lang="en-US" dirty="0" err="1"/>
              <a:t>эффективности</a:t>
            </a:r>
            <a:r>
              <a:rPr lang="en-US" dirty="0"/>
              <a:t> </a:t>
            </a:r>
            <a:r>
              <a:rPr lang="en-US" dirty="0" err="1"/>
              <a:t>капиталовложений</a:t>
            </a:r>
            <a:r>
              <a:rPr lang="en-US" dirty="0" smtClean="0"/>
              <a:t>.</a:t>
            </a:r>
            <a:r>
              <a:rPr lang="ru-RU" dirty="0" smtClean="0"/>
              <a:t>  </a:t>
            </a:r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15521" y="1337020"/>
            <a:ext cx="1781557" cy="765316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70483" y="4044248"/>
            <a:ext cx="1471631" cy="482879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3352750617"/>
      </p:ext>
    </p:extLst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96788" y="514928"/>
            <a:ext cx="10153934" cy="1068212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РАЗДЕЛ 7. Оценка экономической эффективности инвестиционных проектов</a:t>
            </a:r>
            <a:r>
              <a:rPr lang="ru-RU" b="1" dirty="0"/>
              <a:t/>
            </a:r>
            <a:br>
              <a:rPr lang="ru-RU" b="1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596788" y="1765110"/>
            <a:ext cx="10153934" cy="4635690"/>
          </a:xfrm>
        </p:spPr>
        <p:txBody>
          <a:bodyPr/>
          <a:lstStyle/>
          <a:p>
            <a:pPr marL="0" indent="0">
              <a:buNone/>
            </a:pP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</a:rPr>
              <a:t>ТЕМА: Простые </a:t>
            </a:r>
            <a:r>
              <a:rPr lang="ru-RU" b="1" dirty="0">
                <a:solidFill>
                  <a:schemeClr val="accent1">
                    <a:lumMod val="75000"/>
                  </a:schemeClr>
                </a:solidFill>
              </a:rPr>
              <a:t>(статические) методы оценки экономической эффективности инвестиционных проектов</a:t>
            </a:r>
          </a:p>
          <a:p>
            <a:r>
              <a:rPr lang="ru-RU" b="1" dirty="0"/>
              <a:t>Простые методы экономической оценки проектов</a:t>
            </a:r>
            <a:r>
              <a:rPr lang="ru-RU" i="1" dirty="0"/>
              <a:t>. </a:t>
            </a:r>
            <a:r>
              <a:rPr lang="ru-RU" dirty="0" smtClean="0"/>
              <a:t>Их</a:t>
            </a:r>
            <a:r>
              <a:rPr lang="en-US" dirty="0" smtClean="0"/>
              <a:t> </a:t>
            </a:r>
            <a:r>
              <a:rPr lang="en-US" dirty="0" err="1"/>
              <a:t>особенностью</a:t>
            </a:r>
            <a:r>
              <a:rPr lang="en-US" dirty="0"/>
              <a:t> </a:t>
            </a:r>
            <a:r>
              <a:rPr lang="en-US" dirty="0" err="1" smtClean="0"/>
              <a:t>является</a:t>
            </a:r>
            <a:r>
              <a:rPr lang="en-US" dirty="0" smtClean="0"/>
              <a:t> </a:t>
            </a:r>
            <a:r>
              <a:rPr lang="en-US" dirty="0" err="1"/>
              <a:t>то</a:t>
            </a:r>
            <a:r>
              <a:rPr lang="en-US" dirty="0"/>
              <a:t>, </a:t>
            </a:r>
            <a:r>
              <a:rPr lang="en-US" dirty="0" err="1"/>
              <a:t>что</a:t>
            </a:r>
            <a:r>
              <a:rPr lang="en-US" dirty="0"/>
              <a:t> </a:t>
            </a:r>
            <a:r>
              <a:rPr lang="en-US" dirty="0" err="1"/>
              <a:t>они</a:t>
            </a:r>
            <a:r>
              <a:rPr lang="en-US" dirty="0"/>
              <a:t> </a:t>
            </a:r>
            <a:r>
              <a:rPr lang="en-US" dirty="0" err="1"/>
              <a:t>рассчитываются</a:t>
            </a:r>
            <a:r>
              <a:rPr lang="en-US" dirty="0"/>
              <a:t> </a:t>
            </a:r>
            <a:r>
              <a:rPr lang="en-US" dirty="0" err="1"/>
              <a:t>без</a:t>
            </a:r>
            <a:r>
              <a:rPr lang="en-US" dirty="0"/>
              <a:t> </a:t>
            </a:r>
            <a:r>
              <a:rPr lang="en-US" dirty="0" err="1"/>
              <a:t>дисконтирования</a:t>
            </a:r>
            <a:r>
              <a:rPr lang="en-US" dirty="0"/>
              <a:t>. </a:t>
            </a:r>
            <a:r>
              <a:rPr lang="en-US" dirty="0" err="1"/>
              <a:t>Рекомендуется</a:t>
            </a:r>
            <a:r>
              <a:rPr lang="en-US" dirty="0"/>
              <a:t> </a:t>
            </a:r>
            <a:r>
              <a:rPr lang="en-US" dirty="0" err="1"/>
              <a:t>два</a:t>
            </a:r>
            <a:r>
              <a:rPr lang="en-US" dirty="0"/>
              <a:t> </a:t>
            </a:r>
            <a:r>
              <a:rPr lang="en-US" dirty="0" err="1"/>
              <a:t>показателя</a:t>
            </a:r>
            <a:r>
              <a:rPr lang="en-US" dirty="0"/>
              <a:t>: </a:t>
            </a:r>
            <a:r>
              <a:rPr lang="en-US" dirty="0" err="1"/>
              <a:t>простая</a:t>
            </a:r>
            <a:r>
              <a:rPr lang="en-US" dirty="0"/>
              <a:t> </a:t>
            </a:r>
            <a:r>
              <a:rPr lang="en-US" dirty="0" err="1"/>
              <a:t>норма</a:t>
            </a:r>
            <a:r>
              <a:rPr lang="en-US" dirty="0"/>
              <a:t> </a:t>
            </a:r>
            <a:r>
              <a:rPr lang="en-US" dirty="0" err="1"/>
              <a:t>прибыли</a:t>
            </a:r>
            <a:r>
              <a:rPr lang="en-US" dirty="0"/>
              <a:t> (</a:t>
            </a:r>
            <a:r>
              <a:rPr lang="en-US" dirty="0" err="1"/>
              <a:t>рентабельность</a:t>
            </a:r>
            <a:r>
              <a:rPr lang="en-US" dirty="0"/>
              <a:t>) и </a:t>
            </a:r>
            <a:r>
              <a:rPr lang="en-US" dirty="0" err="1"/>
              <a:t>простой</a:t>
            </a:r>
            <a:r>
              <a:rPr lang="en-US" dirty="0"/>
              <a:t> </a:t>
            </a:r>
            <a:r>
              <a:rPr lang="en-US" dirty="0" err="1"/>
              <a:t>срок</a:t>
            </a:r>
            <a:r>
              <a:rPr lang="en-US" dirty="0"/>
              <a:t> </a:t>
            </a:r>
            <a:r>
              <a:rPr lang="en-US" dirty="0" err="1"/>
              <a:t>окупаемости</a:t>
            </a:r>
            <a:r>
              <a:rPr lang="en-US" dirty="0" smtClean="0"/>
              <a:t>.</a:t>
            </a:r>
            <a:endParaRPr lang="ru-RU" dirty="0" smtClean="0"/>
          </a:p>
          <a:p>
            <a:r>
              <a:rPr lang="en-US" dirty="0" err="1"/>
              <a:t>Простая</a:t>
            </a:r>
            <a:r>
              <a:rPr lang="en-US" dirty="0"/>
              <a:t> </a:t>
            </a:r>
            <a:r>
              <a:rPr lang="en-US" dirty="0" err="1"/>
              <a:t>норма</a:t>
            </a:r>
            <a:r>
              <a:rPr lang="en-US" dirty="0"/>
              <a:t> </a:t>
            </a:r>
            <a:r>
              <a:rPr lang="en-US" dirty="0" err="1"/>
              <a:t>прибыли</a:t>
            </a:r>
            <a:r>
              <a:rPr lang="en-US" dirty="0"/>
              <a:t> – </a:t>
            </a:r>
            <a:r>
              <a:rPr lang="en-US" dirty="0" err="1"/>
              <a:t>это</a:t>
            </a:r>
            <a:r>
              <a:rPr lang="en-US" dirty="0"/>
              <a:t> </a:t>
            </a:r>
            <a:r>
              <a:rPr lang="en-US" dirty="0" err="1"/>
              <a:t>коэффициент</a:t>
            </a:r>
            <a:r>
              <a:rPr lang="en-US" dirty="0"/>
              <a:t> </a:t>
            </a:r>
            <a:r>
              <a:rPr lang="en-US" dirty="0" err="1"/>
              <a:t>годовой</a:t>
            </a:r>
            <a:r>
              <a:rPr lang="en-US" dirty="0"/>
              <a:t> </a:t>
            </a:r>
            <a:r>
              <a:rPr lang="en-US" dirty="0" err="1"/>
              <a:t>чистой</a:t>
            </a:r>
            <a:r>
              <a:rPr lang="en-US" dirty="0"/>
              <a:t> </a:t>
            </a:r>
            <a:r>
              <a:rPr lang="en-US" dirty="0" err="1"/>
              <a:t>прибыли</a:t>
            </a:r>
            <a:r>
              <a:rPr lang="en-US" dirty="0"/>
              <a:t> </a:t>
            </a:r>
            <a:r>
              <a:rPr lang="en-US" dirty="0" err="1"/>
              <a:t>на</a:t>
            </a:r>
            <a:r>
              <a:rPr lang="en-US" dirty="0"/>
              <a:t> </a:t>
            </a:r>
            <a:r>
              <a:rPr lang="en-US" dirty="0" err="1"/>
              <a:t>капитал</a:t>
            </a:r>
            <a:r>
              <a:rPr lang="en-US" dirty="0"/>
              <a:t>. </a:t>
            </a:r>
            <a:r>
              <a:rPr lang="en-US" dirty="0" err="1"/>
              <a:t>Этот</a:t>
            </a:r>
            <a:r>
              <a:rPr lang="en-US" dirty="0"/>
              <a:t> </a:t>
            </a:r>
            <a:r>
              <a:rPr lang="en-US" dirty="0" err="1"/>
              <a:t>показатель</a:t>
            </a:r>
            <a:r>
              <a:rPr lang="en-US" dirty="0"/>
              <a:t> </a:t>
            </a:r>
            <a:r>
              <a:rPr lang="en-US" dirty="0" err="1"/>
              <a:t>рассчитывается</a:t>
            </a:r>
            <a:r>
              <a:rPr lang="en-US" dirty="0"/>
              <a:t> </a:t>
            </a:r>
            <a:r>
              <a:rPr lang="en-US" dirty="0" err="1"/>
              <a:t>только</a:t>
            </a:r>
            <a:r>
              <a:rPr lang="en-US" dirty="0"/>
              <a:t> </a:t>
            </a:r>
            <a:r>
              <a:rPr lang="en-US" dirty="0" err="1"/>
              <a:t>для</a:t>
            </a:r>
            <a:r>
              <a:rPr lang="en-US" dirty="0"/>
              <a:t> </a:t>
            </a:r>
            <a:r>
              <a:rPr lang="en-US" dirty="0" err="1"/>
              <a:t>одного</a:t>
            </a:r>
            <a:r>
              <a:rPr lang="en-US" dirty="0"/>
              <a:t> </a:t>
            </a:r>
            <a:r>
              <a:rPr lang="en-US" dirty="0" err="1"/>
              <a:t>года</a:t>
            </a:r>
            <a:r>
              <a:rPr lang="en-US" dirty="0"/>
              <a:t>, </a:t>
            </a:r>
            <a:r>
              <a:rPr lang="en-US" dirty="0" err="1"/>
              <a:t>обычно</a:t>
            </a:r>
            <a:r>
              <a:rPr lang="en-US" dirty="0"/>
              <a:t> – </a:t>
            </a:r>
            <a:r>
              <a:rPr lang="en-US" dirty="0" err="1"/>
              <a:t>года</a:t>
            </a:r>
            <a:r>
              <a:rPr lang="en-US" dirty="0"/>
              <a:t> </a:t>
            </a:r>
            <a:r>
              <a:rPr lang="en-US" dirty="0" err="1"/>
              <a:t>производства</a:t>
            </a:r>
            <a:r>
              <a:rPr lang="en-US" dirty="0"/>
              <a:t> </a:t>
            </a:r>
            <a:r>
              <a:rPr lang="en-US" dirty="0" err="1"/>
              <a:t>на</a:t>
            </a:r>
            <a:r>
              <a:rPr lang="en-US" dirty="0"/>
              <a:t> </a:t>
            </a:r>
            <a:r>
              <a:rPr lang="en-US" dirty="0" err="1"/>
              <a:t>полную</a:t>
            </a:r>
            <a:r>
              <a:rPr lang="en-US" dirty="0"/>
              <a:t> </a:t>
            </a:r>
            <a:r>
              <a:rPr lang="en-US" dirty="0" err="1"/>
              <a:t>мощность</a:t>
            </a:r>
            <a:r>
              <a:rPr lang="en-US" dirty="0"/>
              <a:t>.</a:t>
            </a:r>
            <a:endParaRPr lang="ru-RU" dirty="0"/>
          </a:p>
          <a:p>
            <a:pPr marL="0" indent="0">
              <a:buNone/>
            </a:pPr>
            <a:r>
              <a:rPr lang="ru-RU" dirty="0" smtClean="0"/>
              <a:t> </a:t>
            </a:r>
            <a:r>
              <a:rPr lang="en-US" dirty="0" err="1" smtClean="0"/>
              <a:t>Норма</a:t>
            </a:r>
            <a:r>
              <a:rPr lang="en-US" dirty="0" smtClean="0"/>
              <a:t> </a:t>
            </a:r>
            <a:r>
              <a:rPr lang="en-US" dirty="0" err="1"/>
              <a:t>прибыли</a:t>
            </a:r>
            <a:r>
              <a:rPr lang="en-US" dirty="0"/>
              <a:t> </a:t>
            </a:r>
            <a:r>
              <a:rPr lang="en-US" dirty="0" err="1"/>
              <a:t>на</a:t>
            </a:r>
            <a:r>
              <a:rPr lang="en-US" dirty="0"/>
              <a:t> </a:t>
            </a:r>
            <a:r>
              <a:rPr lang="en-US" dirty="0" err="1"/>
              <a:t>полный</a:t>
            </a:r>
            <a:r>
              <a:rPr lang="en-US" dirty="0"/>
              <a:t> </a:t>
            </a:r>
            <a:r>
              <a:rPr lang="en-US" dirty="0" err="1"/>
              <a:t>вложенный</a:t>
            </a:r>
            <a:r>
              <a:rPr lang="en-US" dirty="0"/>
              <a:t> </a:t>
            </a:r>
            <a:r>
              <a:rPr lang="en-US" dirty="0" err="1"/>
              <a:t>капитал</a:t>
            </a:r>
            <a:r>
              <a:rPr lang="en-US" dirty="0"/>
              <a:t> </a:t>
            </a:r>
            <a:r>
              <a:rPr lang="en-US" dirty="0" err="1"/>
              <a:t>рассчитывается</a:t>
            </a:r>
            <a:r>
              <a:rPr lang="en-US" dirty="0"/>
              <a:t> </a:t>
            </a:r>
            <a:r>
              <a:rPr lang="en-US" dirty="0" err="1"/>
              <a:t>по</a:t>
            </a:r>
            <a:r>
              <a:rPr lang="en-US" dirty="0"/>
              <a:t> </a:t>
            </a:r>
            <a:r>
              <a:rPr lang="en-US" dirty="0" err="1"/>
              <a:t>формуле</a:t>
            </a:r>
            <a:r>
              <a:rPr lang="en-US" dirty="0" smtClean="0"/>
              <a:t>:</a:t>
            </a:r>
            <a:endParaRPr lang="ru-RU" dirty="0"/>
          </a:p>
          <a:p>
            <a:pPr marL="0" indent="0">
              <a:buNone/>
            </a:pPr>
            <a:r>
              <a:rPr lang="ru-RU" dirty="0"/>
              <a:t> </a:t>
            </a:r>
            <a:r>
              <a:rPr lang="ru-RU" dirty="0" smtClean="0"/>
              <a:t>                                                                                               </a:t>
            </a:r>
          </a:p>
          <a:p>
            <a:pPr marL="0" indent="0">
              <a:buNone/>
            </a:pPr>
            <a:r>
              <a:rPr lang="ru-RU" dirty="0"/>
              <a:t> </a:t>
            </a:r>
            <a:r>
              <a:rPr lang="ru-RU" dirty="0" smtClean="0"/>
              <a:t>                                                                                                      (10)</a:t>
            </a:r>
            <a:endParaRPr lang="ru-RU" dirty="0"/>
          </a:p>
          <a:p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51233" y="5131558"/>
            <a:ext cx="2259003" cy="641445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13896033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37731" y="624110"/>
            <a:ext cx="9866881" cy="645132"/>
          </a:xfrm>
        </p:spPr>
        <p:txBody>
          <a:bodyPr/>
          <a:lstStyle/>
          <a:p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Раздел 2. Инвестиции в недвижимость</a:t>
            </a:r>
            <a:endParaRPr lang="ru-RU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637730" y="1423915"/>
            <a:ext cx="9866881" cy="5167953"/>
          </a:xfrm>
        </p:spPr>
        <p:txBody>
          <a:bodyPr/>
          <a:lstStyle/>
          <a:p>
            <a:pPr marL="0" indent="0">
              <a:buNone/>
            </a:pPr>
            <a:r>
              <a:rPr lang="ru-RU" sz="2000" b="1" dirty="0" smtClean="0">
                <a:solidFill>
                  <a:schemeClr val="accent1">
                    <a:lumMod val="75000"/>
                  </a:schemeClr>
                </a:solidFill>
              </a:rPr>
              <a:t>ТЕМА: Недвижимость</a:t>
            </a:r>
            <a:r>
              <a:rPr lang="ru-RU" sz="2000" b="1" dirty="0">
                <a:solidFill>
                  <a:schemeClr val="accent1">
                    <a:lumMod val="75000"/>
                  </a:schemeClr>
                </a:solidFill>
              </a:rPr>
              <a:t>. Общие понятия.</a:t>
            </a:r>
          </a:p>
          <a:p>
            <a:r>
              <a:rPr lang="ru-RU" dirty="0"/>
              <a:t>Базовое понятие «недвижимость» отражено в Гражданском Кодексе Российской Федерации [2] (далее по тексту ГК РФ) В статье 130 «Недвижимые и движимые вещи» следующим образом определено:</a:t>
            </a:r>
            <a:endParaRPr lang="ru-RU" b="1" dirty="0"/>
          </a:p>
          <a:p>
            <a:pPr marL="0" indent="0">
              <a:buNone/>
            </a:pPr>
            <a:r>
              <a:rPr lang="ru-RU" dirty="0"/>
              <a:t> </a:t>
            </a:r>
            <a:r>
              <a:rPr lang="ru-RU" dirty="0" smtClean="0"/>
              <a:t>      1. </a:t>
            </a:r>
            <a:r>
              <a:rPr lang="ru-RU" dirty="0"/>
              <a:t>«К недвижимым вещам (недвижимое имущество, недвижимость) относятся земельные участки, участки недр, обособленные водные объекты и все, что прочно связано с землей, то есть объекты, перемещение которых без несоразмерного ущерба их назначению невозможно, в том числе леса, многолетние насаждения, здания, сооружения, объекты незавершенного </a:t>
            </a:r>
            <a:r>
              <a:rPr lang="ru-RU" dirty="0" smtClean="0"/>
              <a:t>строительства.</a:t>
            </a:r>
            <a:endParaRPr lang="ru-RU" b="1" dirty="0"/>
          </a:p>
          <a:p>
            <a:pPr marL="0" indent="0">
              <a:buNone/>
            </a:pPr>
            <a:r>
              <a:rPr lang="ru-RU" b="1" dirty="0"/>
              <a:t> </a:t>
            </a:r>
            <a:r>
              <a:rPr lang="ru-RU" b="1" dirty="0" smtClean="0"/>
              <a:t>         </a:t>
            </a:r>
            <a:r>
              <a:rPr lang="ru-RU" dirty="0" smtClean="0"/>
              <a:t>К </a:t>
            </a:r>
            <a:r>
              <a:rPr lang="ru-RU" dirty="0"/>
              <a:t>недвижимым вещам относятся также подлежащие государственной регистрации воздушные и морские суда, суда внутреннего плавания, космические объекты. Законом к недвижимым вещам может быть отнесено и иное имущество</a:t>
            </a:r>
            <a:r>
              <a:rPr lang="ru-RU" dirty="0" smtClean="0"/>
              <a:t>.»</a:t>
            </a:r>
          </a:p>
          <a:p>
            <a:pPr marL="0" indent="0">
              <a:buNone/>
            </a:pPr>
            <a:r>
              <a:rPr lang="ru-RU" dirty="0" smtClean="0"/>
              <a:t>        2</a:t>
            </a:r>
            <a:r>
              <a:rPr lang="ru-RU" dirty="0"/>
              <a:t>. Вещи, не относящиеся к недвижимости, включая деньги и ценные бумаги, признаются движимым имуществом. Регистрация прав на движимые вещи не требуется, кроме случаев, указанных в законе.</a:t>
            </a:r>
            <a:endParaRPr lang="ru-RU" b="1" dirty="0"/>
          </a:p>
          <a:p>
            <a:pPr marL="0" indent="0">
              <a:buNone/>
            </a:pPr>
            <a:endParaRPr lang="ru-RU" b="1" dirty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34851759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651379" y="741528"/>
            <a:ext cx="9949218" cy="5768454"/>
          </a:xfrm>
        </p:spPr>
        <p:txBody>
          <a:bodyPr/>
          <a:lstStyle/>
          <a:p>
            <a:pPr marL="0" indent="0">
              <a:buNone/>
            </a:pPr>
            <a:r>
              <a:rPr lang="ru-RU" dirty="0" smtClean="0"/>
              <a:t>А</a:t>
            </a:r>
            <a:r>
              <a:rPr lang="en-US" dirty="0" smtClean="0"/>
              <a:t> </a:t>
            </a:r>
            <a:r>
              <a:rPr lang="en-US" dirty="0" err="1"/>
              <a:t>норма</a:t>
            </a:r>
            <a:r>
              <a:rPr lang="en-US" dirty="0"/>
              <a:t> </a:t>
            </a:r>
            <a:r>
              <a:rPr lang="en-US" dirty="0" err="1"/>
              <a:t>прибыли</a:t>
            </a:r>
            <a:r>
              <a:rPr lang="en-US" dirty="0"/>
              <a:t> </a:t>
            </a:r>
            <a:r>
              <a:rPr lang="en-US" dirty="0" err="1"/>
              <a:t>на</a:t>
            </a:r>
            <a:r>
              <a:rPr lang="en-US" dirty="0"/>
              <a:t> </a:t>
            </a:r>
            <a:r>
              <a:rPr lang="en-US" dirty="0" err="1"/>
              <a:t>оплаченный</a:t>
            </a:r>
            <a:r>
              <a:rPr lang="en-US" dirty="0"/>
              <a:t> </a:t>
            </a:r>
            <a:r>
              <a:rPr lang="en-US" dirty="0" err="1"/>
              <a:t>акционерный</a:t>
            </a:r>
            <a:r>
              <a:rPr lang="en-US" dirty="0"/>
              <a:t> </a:t>
            </a:r>
            <a:r>
              <a:rPr lang="en-US" dirty="0" err="1" smtClean="0"/>
              <a:t>капитал</a:t>
            </a:r>
            <a:r>
              <a:rPr lang="ru-RU" dirty="0" smtClean="0"/>
              <a:t>: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dirty="0" smtClean="0"/>
              <a:t>                                                                                                      (11)</a:t>
            </a:r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r>
              <a:rPr lang="ru-RU" dirty="0"/>
              <a:t> </a:t>
            </a:r>
            <a:r>
              <a:rPr lang="ru-RU" dirty="0" smtClean="0"/>
              <a:t>     </a:t>
            </a:r>
            <a:r>
              <a:rPr lang="en-US" dirty="0" err="1" smtClean="0"/>
              <a:t>где</a:t>
            </a:r>
            <a:r>
              <a:rPr lang="en-US" dirty="0" smtClean="0"/>
              <a:t> </a:t>
            </a:r>
            <a:r>
              <a:rPr lang="en-US" dirty="0"/>
              <a:t>ЧП – </a:t>
            </a:r>
            <a:r>
              <a:rPr lang="en-US" dirty="0" err="1"/>
              <a:t>чистая</a:t>
            </a:r>
            <a:r>
              <a:rPr lang="en-US" dirty="0"/>
              <a:t> </a:t>
            </a:r>
            <a:r>
              <a:rPr lang="en-US" dirty="0" err="1"/>
              <a:t>прибыль</a:t>
            </a:r>
            <a:r>
              <a:rPr lang="en-US" dirty="0"/>
              <a:t> (</a:t>
            </a:r>
            <a:r>
              <a:rPr lang="en-US" dirty="0" err="1"/>
              <a:t>после</a:t>
            </a:r>
            <a:r>
              <a:rPr lang="en-US" dirty="0"/>
              <a:t> </a:t>
            </a:r>
            <a:r>
              <a:rPr lang="en-US" dirty="0" err="1"/>
              <a:t>амортизационных</a:t>
            </a:r>
            <a:r>
              <a:rPr lang="en-US" dirty="0"/>
              <a:t> </a:t>
            </a:r>
            <a:r>
              <a:rPr lang="en-US" dirty="0" err="1"/>
              <a:t>отчислений</a:t>
            </a:r>
            <a:r>
              <a:rPr lang="en-US" dirty="0"/>
              <a:t>, </a:t>
            </a:r>
            <a:r>
              <a:rPr lang="en-US" dirty="0" err="1"/>
              <a:t>уплаты</a:t>
            </a:r>
            <a:r>
              <a:rPr lang="en-US" dirty="0"/>
              <a:t> </a:t>
            </a:r>
            <a:r>
              <a:rPr lang="en-US" dirty="0" err="1"/>
              <a:t>процентов</a:t>
            </a:r>
            <a:r>
              <a:rPr lang="en-US" dirty="0"/>
              <a:t> и </a:t>
            </a:r>
            <a:r>
              <a:rPr lang="en-US" dirty="0" err="1"/>
              <a:t>налогов</a:t>
            </a:r>
            <a:r>
              <a:rPr lang="en-US" dirty="0"/>
              <a:t>);</a:t>
            </a:r>
            <a:endParaRPr lang="ru-RU" dirty="0"/>
          </a:p>
          <a:p>
            <a:pPr marL="0" indent="0">
              <a:buNone/>
            </a:pPr>
            <a:r>
              <a:rPr lang="ru-RU" dirty="0" smtClean="0"/>
              <a:t>      </a:t>
            </a:r>
            <a:r>
              <a:rPr lang="en-US" dirty="0" smtClean="0"/>
              <a:t> </a:t>
            </a:r>
            <a:r>
              <a:rPr lang="en-US" dirty="0"/>
              <a:t>П – </a:t>
            </a:r>
            <a:r>
              <a:rPr lang="en-US" dirty="0" err="1"/>
              <a:t>проценты</a:t>
            </a:r>
            <a:r>
              <a:rPr lang="en-US" dirty="0"/>
              <a:t>;</a:t>
            </a:r>
            <a:endParaRPr lang="ru-RU" dirty="0"/>
          </a:p>
          <a:p>
            <a:pPr marL="0" indent="0">
              <a:buNone/>
            </a:pPr>
            <a:r>
              <a:rPr lang="ru-RU" dirty="0" smtClean="0"/>
              <a:t>      </a:t>
            </a:r>
            <a:r>
              <a:rPr lang="en-US" dirty="0" smtClean="0"/>
              <a:t> </a:t>
            </a:r>
            <a:r>
              <a:rPr lang="en-US" dirty="0"/>
              <a:t>К – </a:t>
            </a:r>
            <a:r>
              <a:rPr lang="en-US" dirty="0" err="1"/>
              <a:t>полные</a:t>
            </a:r>
            <a:r>
              <a:rPr lang="en-US" dirty="0"/>
              <a:t> </a:t>
            </a:r>
            <a:r>
              <a:rPr lang="en-US" dirty="0" err="1"/>
              <a:t>инвестиционные</a:t>
            </a:r>
            <a:r>
              <a:rPr lang="en-US" dirty="0"/>
              <a:t> </a:t>
            </a:r>
            <a:r>
              <a:rPr lang="en-US" dirty="0" err="1"/>
              <a:t>издержки</a:t>
            </a:r>
            <a:r>
              <a:rPr lang="en-US" dirty="0"/>
              <a:t> (</a:t>
            </a:r>
            <a:r>
              <a:rPr lang="en-US" dirty="0" err="1"/>
              <a:t>основной</a:t>
            </a:r>
            <a:r>
              <a:rPr lang="en-US" dirty="0"/>
              <a:t> и </a:t>
            </a:r>
            <a:r>
              <a:rPr lang="en-US" dirty="0" err="1"/>
              <a:t>оборотный</a:t>
            </a:r>
            <a:r>
              <a:rPr lang="en-US" dirty="0"/>
              <a:t> </a:t>
            </a:r>
            <a:r>
              <a:rPr lang="en-US" dirty="0" err="1"/>
              <a:t>капитал</a:t>
            </a:r>
            <a:r>
              <a:rPr lang="en-US" dirty="0"/>
              <a:t>); </a:t>
            </a:r>
            <a:endParaRPr lang="ru-RU" dirty="0" smtClean="0"/>
          </a:p>
          <a:p>
            <a:pPr marL="0" indent="0">
              <a:buNone/>
            </a:pPr>
            <a:r>
              <a:rPr lang="ru-RU" dirty="0"/>
              <a:t> </a:t>
            </a:r>
            <a:r>
              <a:rPr lang="ru-RU" dirty="0" smtClean="0"/>
              <a:t>      </a:t>
            </a:r>
            <a:r>
              <a:rPr lang="en-US" dirty="0" smtClean="0"/>
              <a:t>АК </a:t>
            </a:r>
            <a:r>
              <a:rPr lang="en-US" dirty="0"/>
              <a:t>–   </a:t>
            </a:r>
            <a:r>
              <a:rPr lang="en-US" dirty="0" err="1"/>
              <a:t>акционерный</a:t>
            </a:r>
            <a:r>
              <a:rPr lang="en-US" dirty="0"/>
              <a:t> </a:t>
            </a:r>
            <a:r>
              <a:rPr lang="en-US" dirty="0" err="1"/>
              <a:t>капитал</a:t>
            </a:r>
            <a:r>
              <a:rPr lang="en-US" dirty="0" smtClean="0"/>
              <a:t>.</a:t>
            </a:r>
            <a:endParaRPr lang="ru-RU" dirty="0" smtClean="0"/>
          </a:p>
          <a:p>
            <a:r>
              <a:rPr lang="en-US" dirty="0" err="1"/>
              <a:t>Срок</a:t>
            </a:r>
            <a:r>
              <a:rPr lang="en-US" dirty="0"/>
              <a:t> </a:t>
            </a:r>
            <a:r>
              <a:rPr lang="en-US" dirty="0" err="1"/>
              <a:t>окупаемости</a:t>
            </a:r>
            <a:r>
              <a:rPr lang="en-US" dirty="0"/>
              <a:t> – </a:t>
            </a:r>
            <a:r>
              <a:rPr lang="en-US" dirty="0" err="1"/>
              <a:t>величина</a:t>
            </a:r>
            <a:r>
              <a:rPr lang="en-US" dirty="0"/>
              <a:t>, </a:t>
            </a:r>
            <a:r>
              <a:rPr lang="en-US" dirty="0" err="1"/>
              <a:t>обратная</a:t>
            </a:r>
            <a:r>
              <a:rPr lang="en-US" dirty="0"/>
              <a:t> </a:t>
            </a:r>
            <a:r>
              <a:rPr lang="en-US" dirty="0" err="1"/>
              <a:t>простой</a:t>
            </a:r>
            <a:r>
              <a:rPr lang="en-US" dirty="0"/>
              <a:t> </a:t>
            </a:r>
            <a:r>
              <a:rPr lang="en-US" dirty="0" err="1"/>
              <a:t>норме</a:t>
            </a:r>
            <a:r>
              <a:rPr lang="en-US" dirty="0"/>
              <a:t> </a:t>
            </a:r>
            <a:r>
              <a:rPr lang="en-US" dirty="0" err="1"/>
              <a:t>прибыли</a:t>
            </a:r>
            <a:r>
              <a:rPr lang="en-US" dirty="0"/>
              <a:t>. </a:t>
            </a:r>
            <a:r>
              <a:rPr lang="en-US" dirty="0" err="1"/>
              <a:t>Срок</a:t>
            </a:r>
            <a:r>
              <a:rPr lang="en-US" dirty="0"/>
              <a:t> </a:t>
            </a:r>
            <a:r>
              <a:rPr lang="en-US" dirty="0" err="1"/>
              <a:t>окупаемости</a:t>
            </a:r>
            <a:r>
              <a:rPr lang="en-US" dirty="0"/>
              <a:t> </a:t>
            </a:r>
            <a:r>
              <a:rPr lang="en-US" dirty="0" err="1"/>
              <a:t>полного</a:t>
            </a:r>
            <a:r>
              <a:rPr lang="en-US" dirty="0"/>
              <a:t> </a:t>
            </a:r>
            <a:r>
              <a:rPr lang="en-US" dirty="0" err="1" smtClean="0"/>
              <a:t>капитала</a:t>
            </a:r>
            <a:endParaRPr lang="ru-RU" dirty="0" smtClean="0"/>
          </a:p>
          <a:p>
            <a:endParaRPr lang="ru-RU" dirty="0"/>
          </a:p>
          <a:p>
            <a:pPr marL="0" indent="0">
              <a:buNone/>
            </a:pPr>
            <a:r>
              <a:rPr lang="ru-RU" dirty="0" smtClean="0"/>
              <a:t>                                                                                                        (12)</a:t>
            </a:r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endParaRPr lang="ru-RU" dirty="0"/>
          </a:p>
          <a:p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22020" y="1407172"/>
            <a:ext cx="1938049" cy="680936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18134" y="5093343"/>
            <a:ext cx="1545820" cy="652364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2931816059"/>
      </p:ext>
    </p:extLst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637731" y="727879"/>
            <a:ext cx="10085696" cy="5959523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dirty="0" smtClean="0"/>
              <a:t>          а </a:t>
            </a:r>
            <a:r>
              <a:rPr lang="ru-RU" dirty="0"/>
              <a:t>срок окупаемости акционерного капитала</a:t>
            </a:r>
            <a:r>
              <a:rPr lang="ru-RU" dirty="0" smtClean="0"/>
              <a:t>: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dirty="0"/>
              <a:t> </a:t>
            </a:r>
            <a:r>
              <a:rPr lang="ru-RU" dirty="0" smtClean="0"/>
              <a:t>                                                                                                      (13)</a:t>
            </a:r>
          </a:p>
          <a:p>
            <a:pPr marL="0" indent="0">
              <a:buNone/>
            </a:pPr>
            <a:endParaRPr lang="ru-RU" dirty="0"/>
          </a:p>
          <a:p>
            <a:r>
              <a:rPr lang="en-US" b="1" dirty="0" err="1"/>
              <a:t>Простая</a:t>
            </a:r>
            <a:r>
              <a:rPr lang="en-US" b="1" dirty="0"/>
              <a:t> </a:t>
            </a:r>
            <a:r>
              <a:rPr lang="en-US" b="1" dirty="0" err="1"/>
              <a:t>норма</a:t>
            </a:r>
            <a:r>
              <a:rPr lang="en-US" b="1" dirty="0"/>
              <a:t> </a:t>
            </a:r>
            <a:r>
              <a:rPr lang="en-US" b="1" dirty="0" err="1"/>
              <a:t>прибыли</a:t>
            </a:r>
            <a:r>
              <a:rPr lang="en-US" dirty="0"/>
              <a:t> - </a:t>
            </a:r>
            <a:r>
              <a:rPr lang="en-US" dirty="0" err="1"/>
              <a:t>показатель</a:t>
            </a:r>
            <a:r>
              <a:rPr lang="en-US" dirty="0"/>
              <a:t>, </a:t>
            </a:r>
            <a:r>
              <a:rPr lang="en-US" dirty="0" err="1"/>
              <a:t>аналогичный</a:t>
            </a:r>
            <a:r>
              <a:rPr lang="en-US" dirty="0"/>
              <a:t> </a:t>
            </a:r>
            <a:r>
              <a:rPr lang="en-US" dirty="0" err="1"/>
              <a:t>показателю</a:t>
            </a:r>
            <a:r>
              <a:rPr lang="en-US" dirty="0"/>
              <a:t> </a:t>
            </a:r>
            <a:r>
              <a:rPr lang="en-US" dirty="0" err="1"/>
              <a:t>рентабельности</a:t>
            </a:r>
            <a:r>
              <a:rPr lang="en-US" dirty="0"/>
              <a:t> </a:t>
            </a:r>
            <a:r>
              <a:rPr lang="en-US" dirty="0" err="1"/>
              <a:t>капитала</a:t>
            </a:r>
            <a:r>
              <a:rPr lang="en-US" dirty="0"/>
              <a:t>, </a:t>
            </a:r>
            <a:r>
              <a:rPr lang="en-US" dirty="0" err="1"/>
              <a:t>однако</a:t>
            </a:r>
            <a:r>
              <a:rPr lang="en-US" dirty="0"/>
              <a:t> </a:t>
            </a:r>
            <a:r>
              <a:rPr lang="en-US" dirty="0" err="1"/>
              <a:t>ее</a:t>
            </a:r>
            <a:r>
              <a:rPr lang="en-US" dirty="0"/>
              <a:t> </a:t>
            </a:r>
            <a:r>
              <a:rPr lang="en-US" dirty="0" err="1"/>
              <a:t>основное</a:t>
            </a:r>
            <a:r>
              <a:rPr lang="en-US" dirty="0"/>
              <a:t> </a:t>
            </a:r>
            <a:r>
              <a:rPr lang="en-US" dirty="0" err="1"/>
              <a:t>отличие</a:t>
            </a:r>
            <a:r>
              <a:rPr lang="en-US" dirty="0"/>
              <a:t> </a:t>
            </a:r>
            <a:r>
              <a:rPr lang="en-US" dirty="0" err="1"/>
              <a:t>состоит</a:t>
            </a:r>
            <a:r>
              <a:rPr lang="en-US" dirty="0"/>
              <a:t> в </a:t>
            </a:r>
            <a:r>
              <a:rPr lang="en-US" dirty="0" err="1"/>
              <a:t>том</a:t>
            </a:r>
            <a:r>
              <a:rPr lang="en-US" dirty="0"/>
              <a:t>, </a:t>
            </a:r>
            <a:r>
              <a:rPr lang="en-US" dirty="0" err="1"/>
              <a:t>что</a:t>
            </a:r>
            <a:r>
              <a:rPr lang="en-US" dirty="0"/>
              <a:t> </a:t>
            </a:r>
            <a:r>
              <a:rPr lang="en-US" dirty="0" err="1"/>
              <a:t>простая</a:t>
            </a:r>
            <a:r>
              <a:rPr lang="en-US" dirty="0"/>
              <a:t> </a:t>
            </a:r>
            <a:r>
              <a:rPr lang="en-US" dirty="0" err="1"/>
              <a:t>норма</a:t>
            </a:r>
            <a:r>
              <a:rPr lang="en-US" dirty="0"/>
              <a:t> </a:t>
            </a:r>
            <a:r>
              <a:rPr lang="en-US" dirty="0" err="1"/>
              <a:t>прибыли</a:t>
            </a:r>
            <a:r>
              <a:rPr lang="en-US" dirty="0"/>
              <a:t> (ROI - Return on Investments) </a:t>
            </a:r>
            <a:r>
              <a:rPr lang="en-US" dirty="0" err="1"/>
              <a:t>рассчитывается</a:t>
            </a:r>
            <a:r>
              <a:rPr lang="en-US" dirty="0"/>
              <a:t> </a:t>
            </a:r>
            <a:r>
              <a:rPr lang="en-US" dirty="0" err="1"/>
              <a:t>как</a:t>
            </a:r>
            <a:r>
              <a:rPr lang="en-US" dirty="0"/>
              <a:t> </a:t>
            </a:r>
            <a:r>
              <a:rPr lang="en-US" dirty="0" err="1"/>
              <a:t>отношение</a:t>
            </a:r>
            <a:r>
              <a:rPr lang="en-US" dirty="0"/>
              <a:t> </a:t>
            </a:r>
            <a:r>
              <a:rPr lang="en-US" dirty="0" err="1"/>
              <a:t>годовой</a:t>
            </a:r>
            <a:r>
              <a:rPr lang="en-US" dirty="0"/>
              <a:t> </a:t>
            </a:r>
            <a:r>
              <a:rPr lang="en-US" dirty="0" err="1"/>
              <a:t>чистой</a:t>
            </a:r>
            <a:r>
              <a:rPr lang="en-US" dirty="0"/>
              <a:t> </a:t>
            </a:r>
            <a:r>
              <a:rPr lang="en-US" dirty="0" err="1"/>
              <a:t>прибыли</a:t>
            </a:r>
            <a:r>
              <a:rPr lang="en-US" dirty="0"/>
              <a:t> (</a:t>
            </a:r>
            <a:r>
              <a:rPr lang="en-US" dirty="0" err="1"/>
              <a:t>Рг</a:t>
            </a:r>
            <a:r>
              <a:rPr lang="en-US" dirty="0"/>
              <a:t>) к </a:t>
            </a:r>
            <a:r>
              <a:rPr lang="en-US" dirty="0" err="1"/>
              <a:t>общему</a:t>
            </a:r>
            <a:r>
              <a:rPr lang="en-US" dirty="0"/>
              <a:t> </a:t>
            </a:r>
            <a:r>
              <a:rPr lang="en-US" dirty="0" err="1"/>
              <a:t>объему</a:t>
            </a:r>
            <a:r>
              <a:rPr lang="en-US" dirty="0"/>
              <a:t> </a:t>
            </a:r>
            <a:r>
              <a:rPr lang="en-US" dirty="0" err="1"/>
              <a:t>инвестиционных</a:t>
            </a:r>
            <a:r>
              <a:rPr lang="en-US" dirty="0"/>
              <a:t> </a:t>
            </a:r>
            <a:r>
              <a:rPr lang="en-US" dirty="0" err="1"/>
              <a:t>затрат</a:t>
            </a:r>
            <a:r>
              <a:rPr lang="en-US" dirty="0"/>
              <a:t> (I</a:t>
            </a:r>
            <a:r>
              <a:rPr lang="en-US" dirty="0" smtClean="0"/>
              <a:t>):</a:t>
            </a:r>
            <a:endParaRPr lang="ru-RU" dirty="0" smtClean="0"/>
          </a:p>
          <a:p>
            <a:endParaRPr lang="ru-RU" dirty="0"/>
          </a:p>
          <a:p>
            <a:pPr marL="0" indent="0">
              <a:buNone/>
            </a:pPr>
            <a:r>
              <a:rPr lang="ru-RU" dirty="0" smtClean="0"/>
              <a:t>                                                                                                        (14)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dirty="0" smtClean="0"/>
          </a:p>
          <a:p>
            <a:r>
              <a:rPr lang="ru-RU" b="1" dirty="0"/>
              <a:t>Срок окупаемости </a:t>
            </a:r>
            <a:r>
              <a:rPr lang="ru-RU" b="1" dirty="0" smtClean="0"/>
              <a:t>инвестиций</a:t>
            </a:r>
            <a:r>
              <a:rPr lang="ru-RU" dirty="0"/>
              <a:t> </a:t>
            </a:r>
            <a:r>
              <a:rPr lang="ru-RU" dirty="0" smtClean="0"/>
              <a:t>- </a:t>
            </a:r>
            <a:r>
              <a:rPr lang="ru-RU" dirty="0" err="1" smtClean="0"/>
              <a:t>аиболее</a:t>
            </a:r>
            <a:r>
              <a:rPr lang="ru-RU" dirty="0" smtClean="0"/>
              <a:t> распространенный статический показатель </a:t>
            </a:r>
            <a:r>
              <a:rPr lang="ru-RU" dirty="0"/>
              <a:t>оценки инвестиционных </a:t>
            </a:r>
            <a:r>
              <a:rPr lang="ru-RU" dirty="0" smtClean="0"/>
              <a:t>проектов </a:t>
            </a:r>
            <a:r>
              <a:rPr lang="ru-RU" dirty="0"/>
              <a:t>(</a:t>
            </a:r>
            <a:r>
              <a:rPr lang="en-US" dirty="0"/>
              <a:t>Payback Period</a:t>
            </a:r>
            <a:r>
              <a:rPr lang="ru-RU" dirty="0"/>
              <a:t> — РР).</a:t>
            </a:r>
          </a:p>
          <a:p>
            <a:r>
              <a:rPr lang="en-US" dirty="0" err="1"/>
              <a:t>Срок</a:t>
            </a:r>
            <a:r>
              <a:rPr lang="en-US" dirty="0"/>
              <a:t> </a:t>
            </a:r>
            <a:r>
              <a:rPr lang="en-US" dirty="0" err="1"/>
              <a:t>окупаемости</a:t>
            </a:r>
            <a:r>
              <a:rPr lang="en-US" dirty="0"/>
              <a:t> – </a:t>
            </a:r>
            <a:r>
              <a:rPr lang="en-US" dirty="0" err="1"/>
              <a:t>это</a:t>
            </a:r>
            <a:r>
              <a:rPr lang="en-US" dirty="0"/>
              <a:t> </a:t>
            </a:r>
            <a:r>
              <a:rPr lang="en-US" dirty="0" err="1"/>
              <a:t>период</a:t>
            </a:r>
            <a:r>
              <a:rPr lang="en-US" dirty="0"/>
              <a:t> </a:t>
            </a:r>
            <a:r>
              <a:rPr lang="en-US" dirty="0" err="1"/>
              <a:t>времени</a:t>
            </a:r>
            <a:r>
              <a:rPr lang="en-US" dirty="0"/>
              <a:t> </a:t>
            </a:r>
            <a:r>
              <a:rPr lang="en-US" dirty="0" err="1"/>
              <a:t>от</a:t>
            </a:r>
            <a:r>
              <a:rPr lang="en-US" dirty="0"/>
              <a:t> </a:t>
            </a:r>
            <a:r>
              <a:rPr lang="en-US" dirty="0" err="1"/>
              <a:t>момента</a:t>
            </a:r>
            <a:r>
              <a:rPr lang="en-US" dirty="0"/>
              <a:t> </a:t>
            </a:r>
            <a:r>
              <a:rPr lang="en-US" dirty="0" err="1"/>
              <a:t>начала</a:t>
            </a:r>
            <a:r>
              <a:rPr lang="en-US" dirty="0"/>
              <a:t> </a:t>
            </a:r>
            <a:r>
              <a:rPr lang="en-US" dirty="0" err="1"/>
              <a:t>реализации</a:t>
            </a:r>
            <a:r>
              <a:rPr lang="en-US" dirty="0"/>
              <a:t> </a:t>
            </a:r>
            <a:r>
              <a:rPr lang="en-US" dirty="0" err="1"/>
              <a:t>проекта</a:t>
            </a:r>
            <a:r>
              <a:rPr lang="en-US" dirty="0"/>
              <a:t> </a:t>
            </a:r>
            <a:r>
              <a:rPr lang="en-US" dirty="0" err="1"/>
              <a:t>до</a:t>
            </a:r>
            <a:r>
              <a:rPr lang="en-US" dirty="0"/>
              <a:t> </a:t>
            </a:r>
            <a:r>
              <a:rPr lang="en-US" dirty="0" err="1"/>
              <a:t>того</a:t>
            </a:r>
            <a:r>
              <a:rPr lang="en-US" dirty="0"/>
              <a:t> </a:t>
            </a:r>
            <a:r>
              <a:rPr lang="en-US" dirty="0" err="1"/>
              <a:t>момента</a:t>
            </a:r>
            <a:r>
              <a:rPr lang="en-US" dirty="0"/>
              <a:t> </a:t>
            </a:r>
            <a:r>
              <a:rPr lang="en-US" dirty="0" err="1"/>
              <a:t>эксплуатации</a:t>
            </a:r>
            <a:r>
              <a:rPr lang="en-US" dirty="0"/>
              <a:t> </a:t>
            </a:r>
            <a:r>
              <a:rPr lang="en-US" dirty="0" err="1"/>
              <a:t>объекта</a:t>
            </a:r>
            <a:r>
              <a:rPr lang="en-US" dirty="0"/>
              <a:t>, в </a:t>
            </a:r>
            <a:r>
              <a:rPr lang="en-US" dirty="0" err="1"/>
              <a:t>который</a:t>
            </a:r>
            <a:r>
              <a:rPr lang="en-US" dirty="0"/>
              <a:t> </a:t>
            </a:r>
            <a:r>
              <a:rPr lang="en-US" dirty="0" err="1"/>
              <a:t>доходы</a:t>
            </a:r>
            <a:r>
              <a:rPr lang="en-US" dirty="0"/>
              <a:t> </a:t>
            </a:r>
            <a:r>
              <a:rPr lang="en-US" dirty="0" err="1"/>
              <a:t>от</a:t>
            </a:r>
            <a:r>
              <a:rPr lang="en-US" dirty="0"/>
              <a:t> </a:t>
            </a:r>
            <a:r>
              <a:rPr lang="en-US" dirty="0" err="1"/>
              <a:t>эксплуатации</a:t>
            </a:r>
            <a:r>
              <a:rPr lang="en-US" dirty="0"/>
              <a:t> </a:t>
            </a:r>
            <a:r>
              <a:rPr lang="en-US" dirty="0" err="1"/>
              <a:t>становятся</a:t>
            </a:r>
            <a:r>
              <a:rPr lang="en-US" dirty="0"/>
              <a:t> </a:t>
            </a:r>
            <a:r>
              <a:rPr lang="en-US" dirty="0" err="1"/>
              <a:t>равными</a:t>
            </a:r>
            <a:r>
              <a:rPr lang="en-US" dirty="0"/>
              <a:t> </a:t>
            </a:r>
            <a:r>
              <a:rPr lang="en-US" dirty="0" err="1"/>
              <a:t>первоначальным</a:t>
            </a:r>
            <a:r>
              <a:rPr lang="en-US" dirty="0"/>
              <a:t> </a:t>
            </a:r>
            <a:r>
              <a:rPr lang="en-US" dirty="0" err="1"/>
              <a:t>инвестициям</a:t>
            </a:r>
            <a:r>
              <a:rPr lang="en-US" dirty="0"/>
              <a:t> (</a:t>
            </a:r>
            <a:r>
              <a:rPr lang="en-US" dirty="0" err="1"/>
              <a:t>капитальные</a:t>
            </a:r>
            <a:r>
              <a:rPr lang="en-US" dirty="0"/>
              <a:t> </a:t>
            </a:r>
            <a:r>
              <a:rPr lang="en-US" dirty="0" err="1"/>
              <a:t>затраты</a:t>
            </a:r>
            <a:r>
              <a:rPr lang="en-US" dirty="0"/>
              <a:t> и </a:t>
            </a:r>
            <a:r>
              <a:rPr lang="en-US" dirty="0" err="1"/>
              <a:t>эксплуатационные</a:t>
            </a:r>
            <a:r>
              <a:rPr lang="en-US" dirty="0"/>
              <a:t> </a:t>
            </a:r>
            <a:r>
              <a:rPr lang="en-US" dirty="0" err="1"/>
              <a:t>расходы</a:t>
            </a:r>
            <a:r>
              <a:rPr lang="en-US" dirty="0"/>
              <a:t>).</a:t>
            </a:r>
            <a:endParaRPr lang="ru-RU" dirty="0"/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dirty="0" smtClean="0"/>
          </a:p>
          <a:p>
            <a:endParaRPr lang="ru-RU" dirty="0"/>
          </a:p>
          <a:p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27704" y="1196418"/>
            <a:ext cx="1921565" cy="809803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39745" y="3640922"/>
            <a:ext cx="1409524" cy="780952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4108564179"/>
      </p:ext>
    </p:extLst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idx="1"/>
          </p:nvPr>
        </p:nvSpPr>
        <p:spPr>
          <a:xfrm>
            <a:off x="1828800" y="700088"/>
            <a:ext cx="9729788" cy="5851525"/>
          </a:xfrm>
        </p:spPr>
        <p:txBody>
          <a:bodyPr/>
          <a:lstStyle/>
          <a:p>
            <a:r>
              <a:rPr lang="en-US" dirty="0" err="1"/>
              <a:t>Для</a:t>
            </a:r>
            <a:r>
              <a:rPr lang="en-US" dirty="0"/>
              <a:t> </a:t>
            </a:r>
            <a:r>
              <a:rPr lang="en-US" dirty="0" err="1"/>
              <a:t>расчета</a:t>
            </a:r>
            <a:r>
              <a:rPr lang="en-US" dirty="0"/>
              <a:t> </a:t>
            </a:r>
            <a:r>
              <a:rPr lang="en-US" dirty="0" err="1"/>
              <a:t>срока</a:t>
            </a:r>
            <a:r>
              <a:rPr lang="en-US" dirty="0"/>
              <a:t> </a:t>
            </a:r>
            <a:r>
              <a:rPr lang="en-US" dirty="0" err="1"/>
              <a:t>окупаемости</a:t>
            </a:r>
            <a:r>
              <a:rPr lang="en-US" dirty="0"/>
              <a:t> </a:t>
            </a:r>
            <a:r>
              <a:rPr lang="en-US" dirty="0" err="1"/>
              <a:t>элементы</a:t>
            </a:r>
            <a:r>
              <a:rPr lang="en-US" dirty="0"/>
              <a:t> </a:t>
            </a:r>
            <a:r>
              <a:rPr lang="en-US" dirty="0" err="1"/>
              <a:t>платежного</a:t>
            </a:r>
            <a:r>
              <a:rPr lang="en-US" dirty="0"/>
              <a:t> </a:t>
            </a:r>
            <a:r>
              <a:rPr lang="en-US" dirty="0" err="1"/>
              <a:t>ряда</a:t>
            </a:r>
            <a:r>
              <a:rPr lang="en-US" dirty="0"/>
              <a:t> </a:t>
            </a:r>
            <a:r>
              <a:rPr lang="en-US" dirty="0" err="1"/>
              <a:t>суммируются</a:t>
            </a:r>
            <a:r>
              <a:rPr lang="en-US" dirty="0"/>
              <a:t> </a:t>
            </a:r>
            <a:r>
              <a:rPr lang="en-US" dirty="0" err="1"/>
              <a:t>нарастающим</a:t>
            </a:r>
            <a:r>
              <a:rPr lang="en-US" dirty="0"/>
              <a:t> </a:t>
            </a:r>
            <a:r>
              <a:rPr lang="en-US" dirty="0" err="1"/>
              <a:t>итогом</a:t>
            </a:r>
            <a:r>
              <a:rPr lang="en-US" dirty="0"/>
              <a:t>, </a:t>
            </a:r>
            <a:r>
              <a:rPr lang="en-US" dirty="0" err="1"/>
              <a:t>формируя</a:t>
            </a:r>
            <a:r>
              <a:rPr lang="en-US" dirty="0"/>
              <a:t> </a:t>
            </a:r>
            <a:r>
              <a:rPr lang="en-US" dirty="0" err="1"/>
              <a:t>сальдо</a:t>
            </a:r>
            <a:r>
              <a:rPr lang="en-US" dirty="0"/>
              <a:t> </a:t>
            </a:r>
            <a:r>
              <a:rPr lang="en-US" dirty="0" err="1"/>
              <a:t>накопленного</a:t>
            </a:r>
            <a:r>
              <a:rPr lang="en-US" dirty="0"/>
              <a:t> </a:t>
            </a:r>
            <a:r>
              <a:rPr lang="en-US" dirty="0" err="1"/>
              <a:t>потока</a:t>
            </a:r>
            <a:r>
              <a:rPr lang="en-US" dirty="0"/>
              <a:t>, </a:t>
            </a:r>
            <a:r>
              <a:rPr lang="en-US" dirty="0" err="1"/>
              <a:t>до</a:t>
            </a:r>
            <a:r>
              <a:rPr lang="en-US" dirty="0"/>
              <a:t> </a:t>
            </a:r>
            <a:r>
              <a:rPr lang="en-US" dirty="0" err="1"/>
              <a:t>тех</a:t>
            </a:r>
            <a:r>
              <a:rPr lang="en-US" dirty="0"/>
              <a:t> </a:t>
            </a:r>
            <a:r>
              <a:rPr lang="en-US" dirty="0" err="1"/>
              <a:t>пор</a:t>
            </a:r>
            <a:r>
              <a:rPr lang="en-US" dirty="0"/>
              <a:t>, </a:t>
            </a:r>
            <a:r>
              <a:rPr lang="en-US" dirty="0" err="1"/>
              <a:t>пока</a:t>
            </a:r>
            <a:r>
              <a:rPr lang="en-US" dirty="0"/>
              <a:t> </a:t>
            </a:r>
            <a:r>
              <a:rPr lang="en-US" dirty="0" err="1"/>
              <a:t>сумма</a:t>
            </a:r>
            <a:r>
              <a:rPr lang="en-US" dirty="0"/>
              <a:t> </a:t>
            </a:r>
            <a:r>
              <a:rPr lang="en-US" dirty="0" err="1"/>
              <a:t>не</a:t>
            </a:r>
            <a:r>
              <a:rPr lang="en-US" dirty="0"/>
              <a:t> </a:t>
            </a:r>
            <a:r>
              <a:rPr lang="en-US" dirty="0" err="1"/>
              <a:t>примет</a:t>
            </a:r>
            <a:r>
              <a:rPr lang="en-US" dirty="0"/>
              <a:t> </a:t>
            </a:r>
            <a:r>
              <a:rPr lang="en-US" dirty="0" err="1"/>
              <a:t>положительное</a:t>
            </a:r>
            <a:r>
              <a:rPr lang="en-US" dirty="0"/>
              <a:t> </a:t>
            </a:r>
            <a:r>
              <a:rPr lang="en-US" dirty="0" err="1"/>
              <a:t>значение</a:t>
            </a:r>
            <a:r>
              <a:rPr lang="en-US" dirty="0"/>
              <a:t>. </a:t>
            </a:r>
            <a:r>
              <a:rPr lang="en-US" dirty="0" err="1"/>
              <a:t>Порядковый</a:t>
            </a:r>
            <a:r>
              <a:rPr lang="en-US" dirty="0"/>
              <a:t> </a:t>
            </a:r>
            <a:r>
              <a:rPr lang="en-US" dirty="0" err="1"/>
              <a:t>номер</a:t>
            </a:r>
            <a:r>
              <a:rPr lang="en-US" dirty="0"/>
              <a:t> </a:t>
            </a:r>
            <a:r>
              <a:rPr lang="en-US" dirty="0" err="1"/>
              <a:t>интервала</a:t>
            </a:r>
            <a:r>
              <a:rPr lang="en-US" dirty="0"/>
              <a:t> </a:t>
            </a:r>
            <a:r>
              <a:rPr lang="en-US" dirty="0" err="1"/>
              <a:t>планирования</a:t>
            </a:r>
            <a:r>
              <a:rPr lang="en-US" dirty="0"/>
              <a:t>, в </a:t>
            </a:r>
            <a:r>
              <a:rPr lang="en-US" dirty="0" err="1"/>
              <a:t>котором</a:t>
            </a:r>
            <a:r>
              <a:rPr lang="en-US" dirty="0"/>
              <a:t> </a:t>
            </a:r>
            <a:r>
              <a:rPr lang="en-US" dirty="0" err="1"/>
              <a:t>сальдо</a:t>
            </a:r>
            <a:r>
              <a:rPr lang="en-US" dirty="0"/>
              <a:t> </a:t>
            </a:r>
            <a:r>
              <a:rPr lang="en-US" dirty="0" err="1"/>
              <a:t>накопленного</a:t>
            </a:r>
            <a:r>
              <a:rPr lang="en-US" dirty="0"/>
              <a:t> </a:t>
            </a:r>
            <a:r>
              <a:rPr lang="en-US" dirty="0" err="1"/>
              <a:t>потока</a:t>
            </a:r>
            <a:r>
              <a:rPr lang="en-US" dirty="0"/>
              <a:t> </a:t>
            </a:r>
            <a:r>
              <a:rPr lang="en-US" dirty="0" err="1"/>
              <a:t>принимает</a:t>
            </a:r>
            <a:r>
              <a:rPr lang="en-US" dirty="0"/>
              <a:t> </a:t>
            </a:r>
            <a:r>
              <a:rPr lang="en-US" dirty="0" err="1"/>
              <a:t>положительное</a:t>
            </a:r>
            <a:r>
              <a:rPr lang="en-US" dirty="0"/>
              <a:t> </a:t>
            </a:r>
            <a:r>
              <a:rPr lang="en-US" dirty="0" err="1"/>
              <a:t>значение</a:t>
            </a:r>
            <a:r>
              <a:rPr lang="en-US" dirty="0"/>
              <a:t>, </a:t>
            </a:r>
            <a:r>
              <a:rPr lang="en-US" dirty="0" err="1"/>
              <a:t>указывает</a:t>
            </a:r>
            <a:r>
              <a:rPr lang="en-US" dirty="0"/>
              <a:t> </a:t>
            </a:r>
            <a:r>
              <a:rPr lang="en-US" dirty="0" err="1"/>
              <a:t>срок</a:t>
            </a:r>
            <a:r>
              <a:rPr lang="en-US" dirty="0"/>
              <a:t> </a:t>
            </a:r>
            <a:r>
              <a:rPr lang="en-US" dirty="0" err="1"/>
              <a:t>окупаемости</a:t>
            </a:r>
            <a:r>
              <a:rPr lang="en-US" dirty="0"/>
              <a:t>, </a:t>
            </a:r>
            <a:r>
              <a:rPr lang="en-US" dirty="0" err="1"/>
              <a:t>выраженный</a:t>
            </a:r>
            <a:r>
              <a:rPr lang="en-US" dirty="0"/>
              <a:t> в </a:t>
            </a:r>
            <a:r>
              <a:rPr lang="en-US" dirty="0" err="1"/>
              <a:t>интервалах</a:t>
            </a:r>
            <a:r>
              <a:rPr lang="en-US" dirty="0"/>
              <a:t> </a:t>
            </a:r>
            <a:r>
              <a:rPr lang="en-US" dirty="0" err="1"/>
              <a:t>планирования</a:t>
            </a:r>
            <a:r>
              <a:rPr lang="en-US" dirty="0"/>
              <a:t>.</a:t>
            </a:r>
            <a:endParaRPr lang="ru-RU" dirty="0"/>
          </a:p>
          <a:p>
            <a:pPr marL="0" indent="0">
              <a:buNone/>
            </a:pPr>
            <a:r>
              <a:rPr lang="en-US" dirty="0" err="1"/>
              <a:t>Формула</a:t>
            </a:r>
            <a:r>
              <a:rPr lang="en-US" dirty="0"/>
              <a:t> </a:t>
            </a:r>
            <a:r>
              <a:rPr lang="en-US" dirty="0" err="1"/>
              <a:t>для</a:t>
            </a:r>
            <a:r>
              <a:rPr lang="en-US" dirty="0"/>
              <a:t> </a:t>
            </a:r>
            <a:r>
              <a:rPr lang="en-US" dirty="0" err="1"/>
              <a:t>расчета</a:t>
            </a:r>
            <a:r>
              <a:rPr lang="en-US" dirty="0"/>
              <a:t> </a:t>
            </a:r>
            <a:r>
              <a:rPr lang="en-US" dirty="0" err="1"/>
              <a:t>периода</a:t>
            </a:r>
            <a:r>
              <a:rPr lang="en-US" dirty="0"/>
              <a:t> </a:t>
            </a:r>
            <a:r>
              <a:rPr lang="en-US" dirty="0" err="1"/>
              <a:t>окупаемости</a:t>
            </a:r>
            <a:r>
              <a:rPr lang="en-US" dirty="0"/>
              <a:t> </a:t>
            </a:r>
            <a:r>
              <a:rPr lang="en-US" dirty="0" err="1"/>
              <a:t>может</a:t>
            </a:r>
            <a:r>
              <a:rPr lang="en-US" dirty="0"/>
              <a:t> </a:t>
            </a:r>
            <a:r>
              <a:rPr lang="en-US" dirty="0" err="1"/>
              <a:t>быть</a:t>
            </a:r>
            <a:r>
              <a:rPr lang="en-US" dirty="0"/>
              <a:t> </a:t>
            </a:r>
            <a:r>
              <a:rPr lang="en-US" dirty="0" err="1"/>
              <a:t>представлена</a:t>
            </a:r>
            <a:r>
              <a:rPr lang="en-US" dirty="0"/>
              <a:t> в </a:t>
            </a:r>
            <a:r>
              <a:rPr lang="en-US" dirty="0" err="1"/>
              <a:t>следующем</a:t>
            </a:r>
            <a:r>
              <a:rPr lang="en-US" dirty="0"/>
              <a:t> </a:t>
            </a:r>
            <a:r>
              <a:rPr lang="en-US" dirty="0" err="1"/>
              <a:t>виде</a:t>
            </a:r>
            <a:r>
              <a:rPr lang="en-US" dirty="0" smtClean="0"/>
              <a:t>:</a:t>
            </a:r>
            <a:endParaRPr lang="ru-RU" dirty="0" smtClean="0"/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dirty="0" smtClean="0"/>
              <a:t>                                                                                                    (15)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dirty="0"/>
              <a:t>г</a:t>
            </a:r>
            <a:r>
              <a:rPr lang="en-US" dirty="0" err="1" smtClean="0"/>
              <a:t>де</a:t>
            </a:r>
            <a:r>
              <a:rPr lang="ru-RU" dirty="0" smtClean="0"/>
              <a:t>, </a:t>
            </a:r>
            <a:r>
              <a:rPr lang="en-US" dirty="0" smtClean="0"/>
              <a:t>РР </a:t>
            </a:r>
            <a:r>
              <a:rPr lang="en-US" dirty="0"/>
              <a:t>(Payback Period) </a:t>
            </a:r>
            <a:r>
              <a:rPr lang="en-US" b="1" dirty="0"/>
              <a:t>— </a:t>
            </a:r>
            <a:r>
              <a:rPr lang="en-US" dirty="0" err="1"/>
              <a:t>показатель</a:t>
            </a:r>
            <a:r>
              <a:rPr lang="en-US" dirty="0"/>
              <a:t> </a:t>
            </a:r>
            <a:r>
              <a:rPr lang="en-US" dirty="0" err="1"/>
              <a:t>окупаемости</a:t>
            </a:r>
            <a:r>
              <a:rPr lang="en-US" dirty="0"/>
              <a:t> </a:t>
            </a:r>
            <a:r>
              <a:rPr lang="en-US" dirty="0" err="1"/>
              <a:t>инвестиций</a:t>
            </a:r>
            <a:r>
              <a:rPr lang="en-US" dirty="0"/>
              <a:t> (</a:t>
            </a:r>
            <a:r>
              <a:rPr lang="en-US" dirty="0" err="1"/>
              <a:t>период</a:t>
            </a:r>
            <a:r>
              <a:rPr lang="en-US" dirty="0"/>
              <a:t> </a:t>
            </a:r>
            <a:r>
              <a:rPr lang="en-US" dirty="0" err="1"/>
              <a:t>окупаемости</a:t>
            </a:r>
            <a:r>
              <a:rPr lang="en-US" dirty="0"/>
              <a:t>);</a:t>
            </a:r>
            <a:endParaRPr lang="ru-RU" dirty="0"/>
          </a:p>
          <a:p>
            <a:pPr marL="0" indent="0">
              <a:buNone/>
            </a:pPr>
            <a:r>
              <a:rPr lang="ru-RU" dirty="0" smtClean="0"/>
              <a:t>         </a:t>
            </a:r>
            <a:r>
              <a:rPr lang="en-US" dirty="0" smtClean="0"/>
              <a:t>I</a:t>
            </a:r>
            <a:r>
              <a:rPr lang="en-US" baseline="-25000" dirty="0" smtClean="0"/>
              <a:t>0</a:t>
            </a:r>
            <a:r>
              <a:rPr lang="en-US" dirty="0" smtClean="0"/>
              <a:t> </a:t>
            </a:r>
            <a:r>
              <a:rPr lang="en-US" dirty="0"/>
              <a:t>(Investment) </a:t>
            </a:r>
            <a:r>
              <a:rPr lang="en-US" b="1" dirty="0"/>
              <a:t>— </a:t>
            </a:r>
            <a:r>
              <a:rPr lang="en-US" dirty="0" err="1"/>
              <a:t>первоначальные</a:t>
            </a:r>
            <a:r>
              <a:rPr lang="en-US" dirty="0"/>
              <a:t> </a:t>
            </a:r>
            <a:r>
              <a:rPr lang="en-US" dirty="0" err="1"/>
              <a:t>инвестиции</a:t>
            </a:r>
            <a:r>
              <a:rPr lang="en-US" dirty="0"/>
              <a:t>;</a:t>
            </a:r>
            <a:endParaRPr lang="ru-RU" dirty="0"/>
          </a:p>
          <a:p>
            <a:pPr marL="0" indent="0">
              <a:buNone/>
            </a:pPr>
            <a:r>
              <a:rPr lang="ru-RU" dirty="0" smtClean="0"/>
              <a:t>         </a:t>
            </a:r>
            <a:r>
              <a:rPr lang="en-US" dirty="0" smtClean="0"/>
              <a:t>Р</a:t>
            </a:r>
            <a:r>
              <a:rPr lang="en-US" dirty="0"/>
              <a:t>— </a:t>
            </a:r>
            <a:r>
              <a:rPr lang="en-US" dirty="0" err="1"/>
              <a:t>величина</a:t>
            </a:r>
            <a:r>
              <a:rPr lang="en-US" dirty="0"/>
              <a:t> </a:t>
            </a:r>
            <a:r>
              <a:rPr lang="en-US" dirty="0" err="1"/>
              <a:t>сальдо</a:t>
            </a:r>
            <a:r>
              <a:rPr lang="en-US" dirty="0"/>
              <a:t> </a:t>
            </a:r>
            <a:r>
              <a:rPr lang="en-US" dirty="0" err="1"/>
              <a:t>накопленного</a:t>
            </a:r>
            <a:r>
              <a:rPr lang="en-US" dirty="0"/>
              <a:t> </a:t>
            </a:r>
            <a:r>
              <a:rPr lang="en-US" dirty="0" err="1"/>
              <a:t>потока</a:t>
            </a:r>
            <a:r>
              <a:rPr lang="en-US" dirty="0"/>
              <a:t> (</a:t>
            </a:r>
            <a:r>
              <a:rPr lang="en-US" dirty="0" err="1"/>
              <a:t>чистого</a:t>
            </a:r>
            <a:r>
              <a:rPr lang="en-US" dirty="0"/>
              <a:t> </a:t>
            </a:r>
            <a:r>
              <a:rPr lang="en-US" dirty="0" err="1"/>
              <a:t>потока</a:t>
            </a:r>
            <a:r>
              <a:rPr lang="en-US" dirty="0"/>
              <a:t>) </a:t>
            </a:r>
            <a:r>
              <a:rPr lang="en-US" dirty="0" err="1"/>
              <a:t>денежных</a:t>
            </a:r>
            <a:r>
              <a:rPr lang="en-US" dirty="0"/>
              <a:t> </a:t>
            </a:r>
            <a:r>
              <a:rPr lang="en-US" dirty="0" err="1"/>
              <a:t>средств</a:t>
            </a:r>
            <a:r>
              <a:rPr lang="en-US" dirty="0"/>
              <a:t> </a:t>
            </a:r>
            <a:r>
              <a:rPr lang="en-US" dirty="0" err="1"/>
              <a:t>от</a:t>
            </a:r>
            <a:r>
              <a:rPr lang="en-US" dirty="0"/>
              <a:t> </a:t>
            </a:r>
            <a:r>
              <a:rPr lang="en-US" dirty="0" err="1"/>
              <a:t>реализации</a:t>
            </a:r>
            <a:r>
              <a:rPr lang="en-US" dirty="0"/>
              <a:t> </a:t>
            </a:r>
            <a:r>
              <a:rPr lang="en-US" dirty="0" err="1"/>
              <a:t>инвестиционного</a:t>
            </a:r>
            <a:r>
              <a:rPr lang="en-US" dirty="0"/>
              <a:t> </a:t>
            </a:r>
            <a:r>
              <a:rPr lang="en-US" dirty="0" err="1"/>
              <a:t>проекта</a:t>
            </a:r>
            <a:r>
              <a:rPr lang="en-US" dirty="0"/>
              <a:t>.</a:t>
            </a:r>
            <a:endParaRPr lang="ru-RU" dirty="0"/>
          </a:p>
          <a:p>
            <a:pPr marL="0" indent="0">
              <a:buNone/>
            </a:pPr>
            <a:r>
              <a:rPr lang="ru-RU" dirty="0" smtClean="0"/>
              <a:t>        </a:t>
            </a:r>
            <a:r>
              <a:rPr lang="en-US" dirty="0" smtClean="0"/>
              <a:t>РР</a:t>
            </a:r>
            <a:r>
              <a:rPr lang="en-US" dirty="0"/>
              <a:t>= min n, </a:t>
            </a:r>
            <a:r>
              <a:rPr lang="en-US" dirty="0" err="1"/>
              <a:t>при</a:t>
            </a:r>
            <a:r>
              <a:rPr lang="en-US" dirty="0"/>
              <a:t> </a:t>
            </a:r>
            <a:r>
              <a:rPr lang="en-US" dirty="0" err="1"/>
              <a:t>котором</a:t>
            </a:r>
            <a:r>
              <a:rPr lang="en-US" dirty="0"/>
              <a:t> ∑P≥I</a:t>
            </a:r>
            <a:r>
              <a:rPr lang="en-US" baseline="-25000" dirty="0"/>
              <a:t>0</a:t>
            </a:r>
            <a:r>
              <a:rPr lang="en-US" dirty="0"/>
              <a:t>,</a:t>
            </a:r>
            <a:endParaRPr lang="ru-RU" dirty="0"/>
          </a:p>
          <a:p>
            <a:pPr marL="0" indent="0">
              <a:buNone/>
            </a:pPr>
            <a:endParaRPr lang="ru-RU" dirty="0"/>
          </a:p>
          <a:p>
            <a:endParaRPr lang="ru-RU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27636" y="3086142"/>
            <a:ext cx="1711221" cy="912651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3081286260"/>
      </p:ext>
    </p:extLst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idx="1"/>
          </p:nvPr>
        </p:nvSpPr>
        <p:spPr>
          <a:xfrm>
            <a:off x="1774825" y="782638"/>
            <a:ext cx="9907588" cy="5795962"/>
          </a:xfrm>
        </p:spPr>
        <p:txBody>
          <a:bodyPr/>
          <a:lstStyle/>
          <a:p>
            <a:r>
              <a:rPr lang="en-US" dirty="0" err="1"/>
              <a:t>При</a:t>
            </a:r>
            <a:r>
              <a:rPr lang="en-US" dirty="0"/>
              <a:t> </a:t>
            </a:r>
            <a:r>
              <a:rPr lang="en-US" dirty="0" err="1"/>
              <a:t>получении</a:t>
            </a:r>
            <a:r>
              <a:rPr lang="en-US" dirty="0"/>
              <a:t> </a:t>
            </a:r>
            <a:r>
              <a:rPr lang="en-US" dirty="0" err="1"/>
              <a:t>дробного</a:t>
            </a:r>
            <a:r>
              <a:rPr lang="en-US" dirty="0"/>
              <a:t> </a:t>
            </a:r>
            <a:r>
              <a:rPr lang="en-US" dirty="0" err="1"/>
              <a:t>числа</a:t>
            </a:r>
            <a:r>
              <a:rPr lang="en-US" dirty="0"/>
              <a:t> </a:t>
            </a:r>
            <a:r>
              <a:rPr lang="en-US" dirty="0" err="1"/>
              <a:t>оно</a:t>
            </a:r>
            <a:r>
              <a:rPr lang="en-US" dirty="0"/>
              <a:t> </a:t>
            </a:r>
            <a:r>
              <a:rPr lang="en-US" dirty="0" err="1"/>
              <a:t>округляется</a:t>
            </a:r>
            <a:r>
              <a:rPr lang="en-US" dirty="0"/>
              <a:t> в </a:t>
            </a:r>
            <a:r>
              <a:rPr lang="en-US" dirty="0" err="1"/>
              <a:t>сторону</a:t>
            </a:r>
            <a:r>
              <a:rPr lang="en-US" dirty="0"/>
              <a:t> </a:t>
            </a:r>
            <a:r>
              <a:rPr lang="en-US" dirty="0" err="1"/>
              <a:t>увеличения</a:t>
            </a:r>
            <a:r>
              <a:rPr lang="en-US" dirty="0"/>
              <a:t> </a:t>
            </a:r>
            <a:r>
              <a:rPr lang="en-US" dirty="0" err="1"/>
              <a:t>до</a:t>
            </a:r>
            <a:r>
              <a:rPr lang="en-US" dirty="0"/>
              <a:t> </a:t>
            </a:r>
            <a:r>
              <a:rPr lang="en-US" dirty="0" err="1"/>
              <a:t>ближайшего</a:t>
            </a:r>
            <a:r>
              <a:rPr lang="en-US" dirty="0"/>
              <a:t> </a:t>
            </a:r>
            <a:r>
              <a:rPr lang="en-US" dirty="0" err="1"/>
              <a:t>целого</a:t>
            </a:r>
            <a:r>
              <a:rPr lang="en-US" dirty="0"/>
              <a:t>. </a:t>
            </a:r>
            <a:r>
              <a:rPr lang="en-US" dirty="0" err="1"/>
              <a:t>Нередко</a:t>
            </a:r>
            <a:r>
              <a:rPr lang="en-US" dirty="0"/>
              <a:t> </a:t>
            </a:r>
            <a:r>
              <a:rPr lang="en-US" dirty="0" err="1"/>
              <a:t>показатель</a:t>
            </a:r>
            <a:r>
              <a:rPr lang="en-US" dirty="0"/>
              <a:t> РР </a:t>
            </a:r>
            <a:r>
              <a:rPr lang="en-US" dirty="0" err="1"/>
              <a:t>рассчитывается</a:t>
            </a:r>
            <a:r>
              <a:rPr lang="en-US" dirty="0"/>
              <a:t> </a:t>
            </a:r>
            <a:r>
              <a:rPr lang="en-US" dirty="0" err="1"/>
              <a:t>более</a:t>
            </a:r>
            <a:r>
              <a:rPr lang="en-US" dirty="0"/>
              <a:t> </a:t>
            </a:r>
            <a:r>
              <a:rPr lang="en-US" dirty="0" err="1"/>
              <a:t>точно</a:t>
            </a:r>
            <a:r>
              <a:rPr lang="en-US" dirty="0"/>
              <a:t>, т. е. </a:t>
            </a:r>
            <a:r>
              <a:rPr lang="en-US" dirty="0" err="1"/>
              <a:t>рассматривается</a:t>
            </a:r>
            <a:r>
              <a:rPr lang="en-US" dirty="0"/>
              <a:t> и </a:t>
            </a:r>
            <a:r>
              <a:rPr lang="en-US" dirty="0" err="1"/>
              <a:t>дробная</a:t>
            </a:r>
            <a:r>
              <a:rPr lang="en-US" dirty="0"/>
              <a:t> </a:t>
            </a:r>
            <a:r>
              <a:rPr lang="en-US" dirty="0" err="1"/>
              <a:t>часть</a:t>
            </a:r>
            <a:r>
              <a:rPr lang="en-US" dirty="0"/>
              <a:t> </a:t>
            </a:r>
            <a:r>
              <a:rPr lang="en-US" dirty="0" err="1"/>
              <a:t>интервала</a:t>
            </a:r>
            <a:r>
              <a:rPr lang="en-US" dirty="0"/>
              <a:t> (</a:t>
            </a:r>
            <a:r>
              <a:rPr lang="en-US" dirty="0" err="1"/>
              <a:t>расчетного</a:t>
            </a:r>
            <a:r>
              <a:rPr lang="en-US" dirty="0"/>
              <a:t> </a:t>
            </a:r>
            <a:r>
              <a:rPr lang="en-US" dirty="0" err="1"/>
              <a:t>периода</a:t>
            </a:r>
            <a:r>
              <a:rPr lang="en-US" dirty="0"/>
              <a:t>); </a:t>
            </a:r>
            <a:r>
              <a:rPr lang="en-US" dirty="0" err="1"/>
              <a:t>при</a:t>
            </a:r>
            <a:r>
              <a:rPr lang="en-US" dirty="0"/>
              <a:t> </a:t>
            </a:r>
            <a:r>
              <a:rPr lang="en-US" dirty="0" err="1"/>
              <a:t>этом</a:t>
            </a:r>
            <a:r>
              <a:rPr lang="en-US" dirty="0"/>
              <a:t> </a:t>
            </a:r>
            <a:r>
              <a:rPr lang="en-US" dirty="0" err="1"/>
              <a:t>делается</a:t>
            </a:r>
            <a:r>
              <a:rPr lang="en-US" dirty="0"/>
              <a:t> </a:t>
            </a:r>
            <a:r>
              <a:rPr lang="en-US" dirty="0" err="1"/>
              <a:t>предположение</a:t>
            </a:r>
            <a:r>
              <a:rPr lang="en-US" dirty="0"/>
              <a:t>, </a:t>
            </a:r>
            <a:r>
              <a:rPr lang="en-US" dirty="0" err="1"/>
              <a:t>что</a:t>
            </a:r>
            <a:r>
              <a:rPr lang="en-US" dirty="0"/>
              <a:t> в </a:t>
            </a:r>
            <a:r>
              <a:rPr lang="en-US" dirty="0" err="1"/>
              <a:t>пределах</a:t>
            </a:r>
            <a:r>
              <a:rPr lang="en-US" dirty="0"/>
              <a:t> </a:t>
            </a:r>
            <a:r>
              <a:rPr lang="en-US" dirty="0" err="1"/>
              <a:t>одного</a:t>
            </a:r>
            <a:r>
              <a:rPr lang="en-US" dirty="0"/>
              <a:t> </a:t>
            </a:r>
            <a:r>
              <a:rPr lang="en-US" dirty="0" err="1"/>
              <a:t>шага</a:t>
            </a:r>
            <a:r>
              <a:rPr lang="en-US" dirty="0"/>
              <a:t> (</a:t>
            </a:r>
            <a:r>
              <a:rPr lang="en-US" dirty="0" err="1"/>
              <a:t>расчетного</a:t>
            </a:r>
            <a:r>
              <a:rPr lang="en-US" dirty="0"/>
              <a:t> </a:t>
            </a:r>
            <a:r>
              <a:rPr lang="en-US" dirty="0" err="1"/>
              <a:t>периода</a:t>
            </a:r>
            <a:r>
              <a:rPr lang="en-US" dirty="0"/>
              <a:t>) </a:t>
            </a:r>
            <a:r>
              <a:rPr lang="en-US" dirty="0" err="1"/>
              <a:t>сальдо</a:t>
            </a:r>
            <a:r>
              <a:rPr lang="en-US" dirty="0"/>
              <a:t> </a:t>
            </a:r>
            <a:r>
              <a:rPr lang="en-US" dirty="0" err="1"/>
              <a:t>накопленного</a:t>
            </a:r>
            <a:r>
              <a:rPr lang="en-US" dirty="0"/>
              <a:t> </a:t>
            </a:r>
            <a:r>
              <a:rPr lang="en-US" dirty="0" err="1"/>
              <a:t>денежного</a:t>
            </a:r>
            <a:r>
              <a:rPr lang="en-US" dirty="0"/>
              <a:t> </a:t>
            </a:r>
            <a:r>
              <a:rPr lang="en-US" dirty="0" err="1"/>
              <a:t>потока</a:t>
            </a:r>
            <a:r>
              <a:rPr lang="en-US" dirty="0"/>
              <a:t> </a:t>
            </a:r>
            <a:r>
              <a:rPr lang="en-US" dirty="0" err="1"/>
              <a:t>меняется</a:t>
            </a:r>
            <a:r>
              <a:rPr lang="en-US" dirty="0"/>
              <a:t> </a:t>
            </a:r>
            <a:r>
              <a:rPr lang="en-US" dirty="0" err="1"/>
              <a:t>линейно</a:t>
            </a:r>
            <a:r>
              <a:rPr lang="en-US" dirty="0"/>
              <a:t>. </a:t>
            </a:r>
            <a:r>
              <a:rPr lang="en-US" dirty="0" err="1"/>
              <a:t>Тогда</a:t>
            </a:r>
            <a:r>
              <a:rPr lang="en-US" dirty="0"/>
              <a:t> «</a:t>
            </a:r>
            <a:r>
              <a:rPr lang="en-US" dirty="0" err="1"/>
              <a:t>расстояние</a:t>
            </a:r>
            <a:r>
              <a:rPr lang="en-US" dirty="0"/>
              <a:t>» х </a:t>
            </a:r>
            <a:r>
              <a:rPr lang="en-US" dirty="0" err="1"/>
              <a:t>от</a:t>
            </a:r>
            <a:r>
              <a:rPr lang="en-US" dirty="0"/>
              <a:t> </a:t>
            </a:r>
            <a:r>
              <a:rPr lang="en-US" dirty="0" err="1"/>
              <a:t>начала</a:t>
            </a:r>
            <a:r>
              <a:rPr lang="en-US" dirty="0"/>
              <a:t> </a:t>
            </a:r>
            <a:r>
              <a:rPr lang="en-US" dirty="0" err="1"/>
              <a:t>шага</a:t>
            </a:r>
            <a:r>
              <a:rPr lang="en-US" dirty="0"/>
              <a:t> </a:t>
            </a:r>
            <a:r>
              <a:rPr lang="en-US" dirty="0" err="1"/>
              <a:t>до</a:t>
            </a:r>
            <a:r>
              <a:rPr lang="en-US" dirty="0"/>
              <a:t> </a:t>
            </a:r>
            <a:r>
              <a:rPr lang="en-US" dirty="0" err="1"/>
              <a:t>момента</a:t>
            </a:r>
            <a:r>
              <a:rPr lang="en-US" dirty="0"/>
              <a:t> </a:t>
            </a:r>
            <a:r>
              <a:rPr lang="en-US" dirty="0" err="1"/>
              <a:t>окупаемости</a:t>
            </a:r>
            <a:r>
              <a:rPr lang="en-US" dirty="0"/>
              <a:t> (</a:t>
            </a:r>
            <a:r>
              <a:rPr lang="en-US" dirty="0" err="1"/>
              <a:t>выраженное</a:t>
            </a:r>
            <a:r>
              <a:rPr lang="en-US" dirty="0"/>
              <a:t> в </a:t>
            </a:r>
            <a:r>
              <a:rPr lang="en-US" dirty="0" err="1"/>
              <a:t>продолжительности</a:t>
            </a:r>
            <a:r>
              <a:rPr lang="en-US" dirty="0"/>
              <a:t> </a:t>
            </a:r>
            <a:r>
              <a:rPr lang="en-US" dirty="0" err="1"/>
              <a:t>шага</a:t>
            </a:r>
            <a:r>
              <a:rPr lang="en-US" dirty="0"/>
              <a:t> </a:t>
            </a:r>
            <a:r>
              <a:rPr lang="en-US" dirty="0" err="1"/>
              <a:t>расчета</a:t>
            </a:r>
            <a:r>
              <a:rPr lang="en-US" dirty="0"/>
              <a:t>) </a:t>
            </a:r>
            <a:r>
              <a:rPr lang="en-US" dirty="0" err="1"/>
              <a:t>определяется</a:t>
            </a:r>
            <a:r>
              <a:rPr lang="en-US" dirty="0"/>
              <a:t> </a:t>
            </a:r>
            <a:r>
              <a:rPr lang="en-US" dirty="0" err="1"/>
              <a:t>по</a:t>
            </a:r>
            <a:r>
              <a:rPr lang="en-US" dirty="0"/>
              <a:t> </a:t>
            </a:r>
            <a:r>
              <a:rPr lang="en-US" dirty="0" err="1"/>
              <a:t>формуле</a:t>
            </a:r>
            <a:r>
              <a:rPr lang="en-US" dirty="0" smtClean="0"/>
              <a:t>:</a:t>
            </a:r>
            <a:endParaRPr lang="ru-RU" dirty="0" smtClean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pPr marL="0" indent="0">
              <a:buNone/>
            </a:pPr>
            <a:r>
              <a:rPr lang="ru-RU" dirty="0" smtClean="0"/>
              <a:t>     где </a:t>
            </a:r>
            <a:r>
              <a:rPr lang="en-US" dirty="0" err="1"/>
              <a:t>Pk</a:t>
            </a:r>
            <a:r>
              <a:rPr lang="ru-RU" dirty="0"/>
              <a:t> — отрицательная величина сальдо накопленного потока на шаге до момента окупаемости; 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          </a:t>
            </a:r>
            <a:r>
              <a:rPr lang="en-US" dirty="0" err="1" smtClean="0"/>
              <a:t>Pk</a:t>
            </a:r>
            <a:r>
              <a:rPr lang="ru-RU" dirty="0"/>
              <a:t>+ — положительная величина сальдо на­копленного потока на шаге после момента окупаемости.</a:t>
            </a:r>
          </a:p>
          <a:p>
            <a:endParaRPr lang="ru-RU" dirty="0"/>
          </a:p>
          <a:p>
            <a:endParaRPr lang="ru-RU" dirty="0"/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86475" y="2990905"/>
            <a:ext cx="2341559" cy="1267196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4113913932"/>
      </p:ext>
    </p:extLst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idx="1"/>
          </p:nvPr>
        </p:nvSpPr>
        <p:spPr>
          <a:xfrm>
            <a:off x="1611050" y="559154"/>
            <a:ext cx="10207911" cy="608730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</a:rPr>
              <a:t>ТЕМА: Сложные </a:t>
            </a:r>
            <a:r>
              <a:rPr lang="ru-RU" b="1" dirty="0">
                <a:solidFill>
                  <a:schemeClr val="accent1">
                    <a:lumMod val="75000"/>
                  </a:schemeClr>
                </a:solidFill>
              </a:rPr>
              <a:t>(динамические) методы оценки экономической эффективности инвестиционных проектов </a:t>
            </a:r>
          </a:p>
          <a:p>
            <a:r>
              <a:rPr lang="en-US" dirty="0" err="1"/>
              <a:t>Динамические</a:t>
            </a:r>
            <a:r>
              <a:rPr lang="en-US" dirty="0"/>
              <a:t> </a:t>
            </a:r>
            <a:r>
              <a:rPr lang="en-US" dirty="0" err="1"/>
              <a:t>методы</a:t>
            </a:r>
            <a:r>
              <a:rPr lang="en-US" dirty="0"/>
              <a:t>, </a:t>
            </a:r>
            <a:r>
              <a:rPr lang="en-US" dirty="0" err="1"/>
              <a:t>основанные</a:t>
            </a:r>
            <a:r>
              <a:rPr lang="en-US" dirty="0"/>
              <a:t> </a:t>
            </a:r>
            <a:r>
              <a:rPr lang="en-US" dirty="0" err="1"/>
              <a:t>на</a:t>
            </a:r>
            <a:r>
              <a:rPr lang="en-US" dirty="0"/>
              <a:t> </a:t>
            </a:r>
            <a:r>
              <a:rPr lang="en-US" dirty="0" err="1"/>
              <a:t>учете</a:t>
            </a:r>
            <a:r>
              <a:rPr lang="en-US" dirty="0"/>
              <a:t> </a:t>
            </a:r>
            <a:r>
              <a:rPr lang="en-US" dirty="0" err="1"/>
              <a:t>временной</a:t>
            </a:r>
            <a:r>
              <a:rPr lang="en-US" dirty="0"/>
              <a:t> </a:t>
            </a:r>
            <a:r>
              <a:rPr lang="en-US" dirty="0" err="1"/>
              <a:t>зависимости</a:t>
            </a:r>
            <a:r>
              <a:rPr lang="en-US" dirty="0"/>
              <a:t> </a:t>
            </a:r>
            <a:r>
              <a:rPr lang="en-US" dirty="0" err="1"/>
              <a:t>денег</a:t>
            </a:r>
            <a:r>
              <a:rPr lang="en-US" dirty="0"/>
              <a:t> и </a:t>
            </a:r>
            <a:r>
              <a:rPr lang="en-US" dirty="0" err="1"/>
              <a:t>предполагающие</a:t>
            </a:r>
            <a:r>
              <a:rPr lang="en-US" dirty="0"/>
              <a:t> </a:t>
            </a:r>
            <a:r>
              <a:rPr lang="en-US" dirty="0" err="1"/>
              <a:t>использование</a:t>
            </a:r>
            <a:r>
              <a:rPr lang="en-US" dirty="0"/>
              <a:t> </a:t>
            </a:r>
            <a:r>
              <a:rPr lang="en-US" dirty="0" err="1"/>
              <a:t>процедуры</a:t>
            </a:r>
            <a:r>
              <a:rPr lang="en-US" dirty="0"/>
              <a:t> </a:t>
            </a:r>
            <a:r>
              <a:rPr lang="en-US" dirty="0" err="1"/>
              <a:t>дисконтирования</a:t>
            </a:r>
            <a:r>
              <a:rPr lang="en-US" dirty="0"/>
              <a:t> </a:t>
            </a:r>
            <a:r>
              <a:rPr lang="en-US" dirty="0" err="1"/>
              <a:t>разновременных</a:t>
            </a:r>
            <a:r>
              <a:rPr lang="en-US" dirty="0"/>
              <a:t> </a:t>
            </a:r>
            <a:r>
              <a:rPr lang="en-US" dirty="0" err="1"/>
              <a:t>доходов</a:t>
            </a:r>
            <a:r>
              <a:rPr lang="en-US" dirty="0"/>
              <a:t> и </a:t>
            </a:r>
            <a:r>
              <a:rPr lang="en-US" dirty="0" err="1"/>
              <a:t>расходов</a:t>
            </a:r>
            <a:r>
              <a:rPr lang="en-US" dirty="0"/>
              <a:t> </a:t>
            </a:r>
            <a:r>
              <a:rPr lang="en-US" dirty="0" err="1"/>
              <a:t>для</a:t>
            </a:r>
            <a:r>
              <a:rPr lang="en-US" dirty="0"/>
              <a:t> </a:t>
            </a:r>
            <a:r>
              <a:rPr lang="en-US" dirty="0" err="1"/>
              <a:t>приведения</a:t>
            </a:r>
            <a:r>
              <a:rPr lang="en-US" dirty="0"/>
              <a:t> </a:t>
            </a:r>
            <a:r>
              <a:rPr lang="en-US" dirty="0" err="1"/>
              <a:t>их</a:t>
            </a:r>
            <a:r>
              <a:rPr lang="en-US" dirty="0"/>
              <a:t> к </a:t>
            </a:r>
            <a:r>
              <a:rPr lang="en-US" dirty="0" err="1"/>
              <a:t>сопоставимому</a:t>
            </a:r>
            <a:r>
              <a:rPr lang="en-US" dirty="0"/>
              <a:t> </a:t>
            </a:r>
            <a:r>
              <a:rPr lang="en-US" dirty="0" err="1"/>
              <a:t>виду</a:t>
            </a:r>
            <a:r>
              <a:rPr lang="en-US" dirty="0"/>
              <a:t>, а </a:t>
            </a:r>
            <a:r>
              <a:rPr lang="en-US" dirty="0" err="1"/>
              <a:t>именно</a:t>
            </a:r>
            <a:r>
              <a:rPr lang="en-US" dirty="0"/>
              <a:t>, к </a:t>
            </a:r>
            <a:r>
              <a:rPr lang="en-US" dirty="0" err="1"/>
              <a:t>условиям</a:t>
            </a:r>
            <a:r>
              <a:rPr lang="en-US" dirty="0"/>
              <a:t> </a:t>
            </a:r>
            <a:r>
              <a:rPr lang="en-US" dirty="0" err="1"/>
              <a:t>их</a:t>
            </a:r>
            <a:r>
              <a:rPr lang="en-US" dirty="0"/>
              <a:t> </a:t>
            </a:r>
            <a:r>
              <a:rPr lang="en-US" dirty="0" err="1"/>
              <a:t>соизмеримости</a:t>
            </a:r>
            <a:r>
              <a:rPr lang="en-US" dirty="0"/>
              <a:t> </a:t>
            </a:r>
            <a:r>
              <a:rPr lang="en-US" dirty="0" err="1"/>
              <a:t>по</a:t>
            </a:r>
            <a:r>
              <a:rPr lang="en-US" dirty="0"/>
              <a:t> </a:t>
            </a:r>
            <a:r>
              <a:rPr lang="en-US" dirty="0" err="1"/>
              <a:t>экономической</a:t>
            </a:r>
            <a:r>
              <a:rPr lang="en-US" dirty="0"/>
              <a:t> </a:t>
            </a:r>
            <a:r>
              <a:rPr lang="en-US" dirty="0" err="1"/>
              <a:t>ценности</a:t>
            </a:r>
            <a:r>
              <a:rPr lang="en-US" dirty="0"/>
              <a:t> в </a:t>
            </a:r>
            <a:r>
              <a:rPr lang="en-US" dirty="0" err="1"/>
              <a:t>начальном</a:t>
            </a:r>
            <a:r>
              <a:rPr lang="en-US" dirty="0"/>
              <a:t> </a:t>
            </a:r>
            <a:r>
              <a:rPr lang="en-US" dirty="0" err="1"/>
              <a:t>периоде</a:t>
            </a:r>
            <a:r>
              <a:rPr lang="en-US" dirty="0"/>
              <a:t>.</a:t>
            </a:r>
            <a:endParaRPr lang="ru-RU" dirty="0"/>
          </a:p>
          <a:p>
            <a:r>
              <a:rPr lang="en-US" dirty="0" err="1"/>
              <a:t>Сравнительная</a:t>
            </a:r>
            <a:r>
              <a:rPr lang="en-US" dirty="0"/>
              <a:t> </a:t>
            </a:r>
            <a:r>
              <a:rPr lang="en-US" dirty="0" err="1"/>
              <a:t>оценка</a:t>
            </a:r>
            <a:r>
              <a:rPr lang="en-US" dirty="0"/>
              <a:t> </a:t>
            </a:r>
            <a:r>
              <a:rPr lang="en-US" dirty="0" err="1"/>
              <a:t>инвестиционных</a:t>
            </a:r>
            <a:r>
              <a:rPr lang="en-US" dirty="0"/>
              <a:t> </a:t>
            </a:r>
            <a:r>
              <a:rPr lang="en-US" dirty="0" err="1"/>
              <a:t>проектов</a:t>
            </a:r>
            <a:r>
              <a:rPr lang="en-US" dirty="0"/>
              <a:t> </a:t>
            </a:r>
            <a:r>
              <a:rPr lang="en-US" dirty="0" err="1"/>
              <a:t>производится</a:t>
            </a:r>
            <a:r>
              <a:rPr lang="en-US" dirty="0"/>
              <a:t> в </a:t>
            </a:r>
            <a:r>
              <a:rPr lang="en-US" dirty="0" err="1"/>
              <a:t>основном</a:t>
            </a:r>
            <a:r>
              <a:rPr lang="en-US" dirty="0"/>
              <a:t> с </a:t>
            </a:r>
            <a:r>
              <a:rPr lang="en-US" dirty="0" err="1"/>
              <a:t>использованием</a:t>
            </a:r>
            <a:r>
              <a:rPr lang="en-US" dirty="0"/>
              <a:t> </a:t>
            </a:r>
            <a:r>
              <a:rPr lang="en-US" dirty="0" err="1"/>
              <a:t>следующих</a:t>
            </a:r>
            <a:r>
              <a:rPr lang="en-US" dirty="0"/>
              <a:t> </a:t>
            </a:r>
            <a:r>
              <a:rPr lang="en-US" dirty="0" err="1"/>
              <a:t>динамических</a:t>
            </a:r>
            <a:r>
              <a:rPr lang="en-US" dirty="0"/>
              <a:t> </a:t>
            </a:r>
            <a:r>
              <a:rPr lang="en-US" dirty="0" err="1"/>
              <a:t>показателей</a:t>
            </a:r>
            <a:r>
              <a:rPr lang="en-US" dirty="0"/>
              <a:t> (</a:t>
            </a:r>
            <a:r>
              <a:rPr lang="en-US" dirty="0" err="1"/>
              <a:t>критериев</a:t>
            </a:r>
            <a:r>
              <a:rPr lang="en-US" dirty="0"/>
              <a:t> </a:t>
            </a:r>
            <a:r>
              <a:rPr lang="en-US" dirty="0" err="1"/>
              <a:t>оценки</a:t>
            </a:r>
            <a:r>
              <a:rPr lang="en-US" dirty="0"/>
              <a:t>):</a:t>
            </a:r>
            <a:endParaRPr lang="ru-RU" dirty="0"/>
          </a:p>
          <a:p>
            <a:pPr marL="0" indent="0">
              <a:buNone/>
            </a:pPr>
            <a:r>
              <a:rPr lang="ru-RU" dirty="0" smtClean="0"/>
              <a:t>  </a:t>
            </a:r>
            <a:r>
              <a:rPr lang="en-US" dirty="0" smtClean="0"/>
              <a:t>- </a:t>
            </a:r>
            <a:r>
              <a:rPr lang="en-US" dirty="0" err="1"/>
              <a:t>чистый</a:t>
            </a:r>
            <a:r>
              <a:rPr lang="en-US" dirty="0"/>
              <a:t> </a:t>
            </a:r>
            <a:r>
              <a:rPr lang="en-US" dirty="0" err="1"/>
              <a:t>дисконтированный</a:t>
            </a:r>
            <a:r>
              <a:rPr lang="en-US" dirty="0"/>
              <a:t> </a:t>
            </a:r>
            <a:r>
              <a:rPr lang="en-US" dirty="0" err="1"/>
              <a:t>доход</a:t>
            </a:r>
            <a:r>
              <a:rPr lang="en-US" dirty="0"/>
              <a:t>, (</a:t>
            </a:r>
            <a:r>
              <a:rPr lang="en-US" dirty="0" err="1"/>
              <a:t>интегральный</a:t>
            </a:r>
            <a:r>
              <a:rPr lang="en-US" dirty="0"/>
              <a:t> </a:t>
            </a:r>
            <a:r>
              <a:rPr lang="en-US" dirty="0" err="1"/>
              <a:t>эффект</a:t>
            </a:r>
            <a:r>
              <a:rPr lang="en-US" dirty="0"/>
              <a:t>, </a:t>
            </a:r>
            <a:r>
              <a:rPr lang="en-US" dirty="0" err="1"/>
              <a:t>чистая</a:t>
            </a:r>
            <a:r>
              <a:rPr lang="en-US" dirty="0"/>
              <a:t> </a:t>
            </a:r>
            <a:r>
              <a:rPr lang="en-US" dirty="0" err="1"/>
              <a:t>текущая</a:t>
            </a:r>
            <a:r>
              <a:rPr lang="en-US" dirty="0"/>
              <a:t> </a:t>
            </a:r>
            <a:r>
              <a:rPr lang="en-US" dirty="0" err="1"/>
              <a:t>стоимость</a:t>
            </a:r>
            <a:r>
              <a:rPr lang="en-US" dirty="0"/>
              <a:t>) (Net Present Value, NPV);</a:t>
            </a:r>
            <a:endParaRPr lang="ru-RU" dirty="0"/>
          </a:p>
          <a:p>
            <a:pPr marL="0" indent="0">
              <a:buNone/>
            </a:pPr>
            <a:r>
              <a:rPr lang="ru-RU" dirty="0" smtClean="0"/>
              <a:t>  </a:t>
            </a:r>
            <a:r>
              <a:rPr lang="en-US" dirty="0" smtClean="0"/>
              <a:t>- </a:t>
            </a:r>
            <a:r>
              <a:rPr lang="en-US" dirty="0" err="1"/>
              <a:t>индекс</a:t>
            </a:r>
            <a:r>
              <a:rPr lang="en-US" dirty="0"/>
              <a:t> </a:t>
            </a:r>
            <a:r>
              <a:rPr lang="en-US" dirty="0" err="1"/>
              <a:t>рентабельности</a:t>
            </a:r>
            <a:r>
              <a:rPr lang="en-US" dirty="0"/>
              <a:t> (</a:t>
            </a:r>
            <a:r>
              <a:rPr lang="en-US" dirty="0" err="1"/>
              <a:t>доходности</a:t>
            </a:r>
            <a:r>
              <a:rPr lang="en-US" dirty="0"/>
              <a:t>) </a:t>
            </a:r>
            <a:r>
              <a:rPr lang="en-US" dirty="0" err="1"/>
              <a:t>инвестиции</a:t>
            </a:r>
            <a:r>
              <a:rPr lang="en-US" dirty="0"/>
              <a:t> (Profitability Index, PI);</a:t>
            </a:r>
            <a:endParaRPr lang="ru-RU" dirty="0"/>
          </a:p>
          <a:p>
            <a:pPr marL="0" indent="0">
              <a:buNone/>
            </a:pPr>
            <a:r>
              <a:rPr lang="ru-RU" dirty="0" smtClean="0"/>
              <a:t>  </a:t>
            </a:r>
            <a:r>
              <a:rPr lang="en-US" dirty="0" smtClean="0"/>
              <a:t>- </a:t>
            </a:r>
            <a:r>
              <a:rPr lang="en-US" dirty="0" err="1"/>
              <a:t>внутренняя</a:t>
            </a:r>
            <a:r>
              <a:rPr lang="en-US" dirty="0"/>
              <a:t> </a:t>
            </a:r>
            <a:r>
              <a:rPr lang="en-US" dirty="0" err="1"/>
              <a:t>норма</a:t>
            </a:r>
            <a:r>
              <a:rPr lang="en-US" dirty="0"/>
              <a:t> </a:t>
            </a:r>
            <a:r>
              <a:rPr lang="en-US" dirty="0" err="1"/>
              <a:t>прибыли</a:t>
            </a:r>
            <a:r>
              <a:rPr lang="en-US" dirty="0"/>
              <a:t> (</a:t>
            </a:r>
            <a:r>
              <a:rPr lang="en-US" dirty="0" err="1"/>
              <a:t>доходности</a:t>
            </a:r>
            <a:r>
              <a:rPr lang="en-US" dirty="0"/>
              <a:t>)(Internal Rate of Return, IRR);</a:t>
            </a:r>
            <a:endParaRPr lang="ru-RU" dirty="0"/>
          </a:p>
          <a:p>
            <a:pPr marL="0" indent="0">
              <a:buNone/>
            </a:pPr>
            <a:r>
              <a:rPr lang="ru-RU" dirty="0" smtClean="0"/>
              <a:t>  </a:t>
            </a:r>
            <a:r>
              <a:rPr lang="en-US" dirty="0" smtClean="0"/>
              <a:t>- </a:t>
            </a:r>
            <a:r>
              <a:rPr lang="en-US" dirty="0" err="1"/>
              <a:t>дисконтированный</a:t>
            </a:r>
            <a:r>
              <a:rPr lang="en-US" dirty="0"/>
              <a:t> </a:t>
            </a:r>
            <a:r>
              <a:rPr lang="en-US" dirty="0" err="1"/>
              <a:t>срок</a:t>
            </a:r>
            <a:r>
              <a:rPr lang="en-US" dirty="0"/>
              <a:t> </a:t>
            </a:r>
            <a:r>
              <a:rPr lang="en-US" dirty="0" err="1"/>
              <a:t>окупаемости</a:t>
            </a:r>
            <a:r>
              <a:rPr lang="en-US" dirty="0"/>
              <a:t> </a:t>
            </a:r>
            <a:r>
              <a:rPr lang="en-US" dirty="0" err="1"/>
              <a:t>инвестиции</a:t>
            </a:r>
            <a:r>
              <a:rPr lang="en-US" dirty="0"/>
              <a:t> (Discounted Payback Period, DPP).</a:t>
            </a:r>
            <a:endParaRPr lang="ru-RU" dirty="0"/>
          </a:p>
          <a:p>
            <a:r>
              <a:rPr lang="ru-RU" b="1" dirty="0"/>
              <a:t>Чистый дисконтированный доход,</a:t>
            </a:r>
            <a:r>
              <a:rPr lang="ru-RU" dirty="0"/>
              <a:t> (чистая текущая стоимость) (</a:t>
            </a:r>
            <a:r>
              <a:rPr lang="en-US" dirty="0"/>
              <a:t>Net Present Value</a:t>
            </a:r>
            <a:r>
              <a:rPr lang="ru-RU" dirty="0"/>
              <a:t>, </a:t>
            </a:r>
            <a:r>
              <a:rPr lang="en-US" dirty="0"/>
              <a:t>NPV</a:t>
            </a:r>
            <a:r>
              <a:rPr lang="ru-RU" dirty="0"/>
              <a:t>).</a:t>
            </a:r>
          </a:p>
          <a:p>
            <a:pPr marL="0" indent="0">
              <a:buNone/>
            </a:pPr>
            <a:r>
              <a:rPr lang="ru-RU" dirty="0" smtClean="0"/>
              <a:t> </a:t>
            </a:r>
            <a:r>
              <a:rPr lang="en-US" dirty="0"/>
              <a:t>В </a:t>
            </a:r>
            <a:r>
              <a:rPr lang="en-US" dirty="0" err="1"/>
              <a:t>основе</a:t>
            </a:r>
            <a:r>
              <a:rPr lang="en-US" dirty="0"/>
              <a:t> </a:t>
            </a:r>
            <a:r>
              <a:rPr lang="en-US" dirty="0" err="1"/>
              <a:t>расчетов</a:t>
            </a:r>
            <a:r>
              <a:rPr lang="en-US" dirty="0"/>
              <a:t> </a:t>
            </a:r>
            <a:r>
              <a:rPr lang="en-US" dirty="0" err="1"/>
              <a:t>по</a:t>
            </a:r>
            <a:r>
              <a:rPr lang="en-US" dirty="0"/>
              <a:t> </a:t>
            </a:r>
            <a:r>
              <a:rPr lang="en-US" dirty="0" err="1"/>
              <a:t>данному</a:t>
            </a:r>
            <a:r>
              <a:rPr lang="en-US" dirty="0"/>
              <a:t> </a:t>
            </a:r>
            <a:r>
              <a:rPr lang="en-US" dirty="0" err="1"/>
              <a:t>методу</a:t>
            </a:r>
            <a:r>
              <a:rPr lang="en-US" dirty="0"/>
              <a:t> </a:t>
            </a:r>
            <a:r>
              <a:rPr lang="en-US" dirty="0" err="1"/>
              <a:t>лежит</a:t>
            </a:r>
            <a:r>
              <a:rPr lang="en-US" dirty="0"/>
              <a:t> </a:t>
            </a:r>
            <a:r>
              <a:rPr lang="en-US" dirty="0" err="1"/>
              <a:t>посылка</a:t>
            </a:r>
            <a:r>
              <a:rPr lang="en-US" dirty="0"/>
              <a:t> о </a:t>
            </a:r>
            <a:r>
              <a:rPr lang="en-US" dirty="0" err="1"/>
              <a:t>различной</a:t>
            </a:r>
            <a:r>
              <a:rPr lang="en-US" dirty="0"/>
              <a:t> </a:t>
            </a:r>
            <a:r>
              <a:rPr lang="en-US" dirty="0" err="1"/>
              <a:t>стоимости</a:t>
            </a:r>
            <a:r>
              <a:rPr lang="en-US" dirty="0"/>
              <a:t> </a:t>
            </a:r>
            <a:r>
              <a:rPr lang="en-US" dirty="0" err="1"/>
              <a:t>денег</a:t>
            </a:r>
            <a:r>
              <a:rPr lang="en-US" dirty="0"/>
              <a:t> </a:t>
            </a:r>
            <a:r>
              <a:rPr lang="en-US" dirty="0" err="1"/>
              <a:t>во</a:t>
            </a:r>
            <a:r>
              <a:rPr lang="en-US" dirty="0"/>
              <a:t> </a:t>
            </a:r>
            <a:r>
              <a:rPr lang="en-US" dirty="0" err="1"/>
              <a:t>времени</a:t>
            </a:r>
            <a:r>
              <a:rPr lang="en-US" dirty="0"/>
              <a:t>. </a:t>
            </a: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1536965150"/>
      </p:ext>
    </p:extLst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610436" y="727880"/>
            <a:ext cx="9949218" cy="5768454"/>
          </a:xfrm>
        </p:spPr>
        <p:txBody>
          <a:bodyPr>
            <a:normAutofit/>
          </a:bodyPr>
          <a:lstStyle/>
          <a:p>
            <a:r>
              <a:rPr lang="en-US" dirty="0" err="1"/>
              <a:t>Процесс</a:t>
            </a:r>
            <a:r>
              <a:rPr lang="en-US" dirty="0"/>
              <a:t> </a:t>
            </a:r>
            <a:r>
              <a:rPr lang="en-US" dirty="0" err="1"/>
              <a:t>пересчета</a:t>
            </a:r>
            <a:r>
              <a:rPr lang="en-US" dirty="0"/>
              <a:t> </a:t>
            </a:r>
            <a:r>
              <a:rPr lang="en-US" dirty="0" err="1"/>
              <a:t>будущей</a:t>
            </a:r>
            <a:r>
              <a:rPr lang="en-US" dirty="0"/>
              <a:t> </a:t>
            </a:r>
            <a:r>
              <a:rPr lang="en-US" dirty="0" err="1"/>
              <a:t>стоимости</a:t>
            </a:r>
            <a:r>
              <a:rPr lang="en-US" dirty="0"/>
              <a:t> </a:t>
            </a:r>
            <a:r>
              <a:rPr lang="en-US" dirty="0" err="1"/>
              <a:t>денежного</a:t>
            </a:r>
            <a:r>
              <a:rPr lang="en-US" dirty="0"/>
              <a:t> </a:t>
            </a:r>
            <a:r>
              <a:rPr lang="en-US" dirty="0" err="1"/>
              <a:t>потока</a:t>
            </a:r>
            <a:r>
              <a:rPr lang="en-US" dirty="0"/>
              <a:t> в </a:t>
            </a:r>
            <a:r>
              <a:rPr lang="en-US" dirty="0" err="1"/>
              <a:t>текущую</a:t>
            </a:r>
            <a:r>
              <a:rPr lang="en-US" dirty="0"/>
              <a:t> </a:t>
            </a:r>
            <a:r>
              <a:rPr lang="en-US" dirty="0" err="1"/>
              <a:t>называется</a:t>
            </a:r>
            <a:r>
              <a:rPr lang="en-US" dirty="0"/>
              <a:t> </a:t>
            </a:r>
            <a:r>
              <a:rPr lang="en-US" dirty="0" err="1"/>
              <a:t>дисконтированием</a:t>
            </a:r>
            <a:r>
              <a:rPr lang="en-US" dirty="0"/>
              <a:t> (</a:t>
            </a:r>
            <a:r>
              <a:rPr lang="en-US" dirty="0" err="1"/>
              <a:t>от</a:t>
            </a:r>
            <a:r>
              <a:rPr lang="en-US" dirty="0"/>
              <a:t> </a:t>
            </a:r>
            <a:r>
              <a:rPr lang="en-US" dirty="0" err="1"/>
              <a:t>англ</a:t>
            </a:r>
            <a:r>
              <a:rPr lang="en-US" dirty="0"/>
              <a:t>. </a:t>
            </a:r>
            <a:r>
              <a:rPr lang="en-US" dirty="0" err="1"/>
              <a:t>discont</a:t>
            </a:r>
            <a:r>
              <a:rPr lang="en-US" b="1" dirty="0"/>
              <a:t> </a:t>
            </a:r>
            <a:r>
              <a:rPr lang="en-US" dirty="0"/>
              <a:t>— </a:t>
            </a:r>
            <a:r>
              <a:rPr lang="en-US" dirty="0" err="1"/>
              <a:t>уменьшать</a:t>
            </a:r>
            <a:r>
              <a:rPr lang="en-US" dirty="0"/>
              <a:t>).</a:t>
            </a:r>
            <a:endParaRPr lang="ru-RU" dirty="0"/>
          </a:p>
          <a:p>
            <a:r>
              <a:rPr lang="ru-RU" dirty="0"/>
              <a:t>Ставка, по которой происходит дисконтирование, называется ставкой дисконтирования (дисконта), а множитель – 1 / (1 + </a:t>
            </a:r>
            <a:r>
              <a:rPr lang="en-US" dirty="0"/>
              <a:t>d</a:t>
            </a:r>
            <a:r>
              <a:rPr lang="ru-RU" b="1" dirty="0"/>
              <a:t>)</a:t>
            </a:r>
            <a:r>
              <a:rPr lang="en-US" b="1" baseline="30000" dirty="0"/>
              <a:t>t</a:t>
            </a:r>
            <a:r>
              <a:rPr lang="ru-RU" b="1" dirty="0"/>
              <a:t> — </a:t>
            </a:r>
            <a:r>
              <a:rPr lang="ru-RU" dirty="0"/>
              <a:t>дисконтным множителем</a:t>
            </a:r>
          </a:p>
          <a:p>
            <a:r>
              <a:rPr lang="en-US" dirty="0" err="1"/>
              <a:t>Величина</a:t>
            </a:r>
            <a:r>
              <a:rPr lang="en-US" dirty="0"/>
              <a:t> </a:t>
            </a:r>
            <a:r>
              <a:rPr lang="en-US" dirty="0" err="1"/>
              <a:t>чистого</a:t>
            </a:r>
            <a:r>
              <a:rPr lang="en-US" dirty="0"/>
              <a:t> </a:t>
            </a:r>
            <a:r>
              <a:rPr lang="en-US" dirty="0" err="1"/>
              <a:t>дисконтированного</a:t>
            </a:r>
            <a:r>
              <a:rPr lang="en-US" dirty="0"/>
              <a:t> </a:t>
            </a:r>
            <a:r>
              <a:rPr lang="en-US" dirty="0" err="1"/>
              <a:t>дохода</a:t>
            </a:r>
            <a:r>
              <a:rPr lang="en-US" dirty="0"/>
              <a:t> (ЧДД)</a:t>
            </a:r>
            <a:r>
              <a:rPr lang="en-US" b="1" dirty="0"/>
              <a:t> </a:t>
            </a:r>
            <a:r>
              <a:rPr lang="en-US" dirty="0" err="1"/>
              <a:t>рассчитывается</a:t>
            </a:r>
            <a:r>
              <a:rPr lang="en-US" dirty="0"/>
              <a:t> </a:t>
            </a:r>
            <a:r>
              <a:rPr lang="en-US" dirty="0" err="1"/>
              <a:t>как</a:t>
            </a:r>
            <a:r>
              <a:rPr lang="en-US" dirty="0"/>
              <a:t> </a:t>
            </a:r>
            <a:r>
              <a:rPr lang="en-US" dirty="0" err="1"/>
              <a:t>разность</a:t>
            </a:r>
            <a:r>
              <a:rPr lang="en-US" dirty="0"/>
              <a:t> </a:t>
            </a:r>
            <a:r>
              <a:rPr lang="en-US" dirty="0" err="1"/>
              <a:t>дисконтированных</a:t>
            </a:r>
            <a:r>
              <a:rPr lang="en-US" dirty="0"/>
              <a:t> </a:t>
            </a:r>
            <a:r>
              <a:rPr lang="en-US" dirty="0" err="1"/>
              <a:t>денежных</a:t>
            </a:r>
            <a:r>
              <a:rPr lang="en-US" dirty="0"/>
              <a:t> </a:t>
            </a:r>
            <a:r>
              <a:rPr lang="en-US" dirty="0" err="1"/>
              <a:t>потоков</a:t>
            </a:r>
            <a:r>
              <a:rPr lang="en-US" dirty="0"/>
              <a:t> </a:t>
            </a:r>
            <a:r>
              <a:rPr lang="en-US" dirty="0" err="1"/>
              <a:t>доходов</a:t>
            </a:r>
            <a:r>
              <a:rPr lang="en-US" dirty="0"/>
              <a:t> и </a:t>
            </a:r>
            <a:r>
              <a:rPr lang="en-US" dirty="0" err="1"/>
              <a:t>расходов</a:t>
            </a:r>
            <a:r>
              <a:rPr lang="en-US" dirty="0"/>
              <a:t>, </a:t>
            </a:r>
            <a:r>
              <a:rPr lang="en-US" dirty="0" err="1"/>
              <a:t>производимых</a:t>
            </a:r>
            <a:r>
              <a:rPr lang="en-US" dirty="0"/>
              <a:t> в </a:t>
            </a:r>
            <a:r>
              <a:rPr lang="en-US" dirty="0" err="1"/>
              <a:t>процессе</a:t>
            </a:r>
            <a:r>
              <a:rPr lang="en-US" dirty="0"/>
              <a:t> </a:t>
            </a:r>
            <a:r>
              <a:rPr lang="en-US" dirty="0" err="1"/>
              <a:t>реализации</a:t>
            </a:r>
            <a:r>
              <a:rPr lang="en-US" dirty="0"/>
              <a:t> </a:t>
            </a:r>
            <a:r>
              <a:rPr lang="en-US" dirty="0" err="1"/>
              <a:t>инвестиции</a:t>
            </a:r>
            <a:r>
              <a:rPr lang="en-US" dirty="0"/>
              <a:t> </a:t>
            </a:r>
            <a:r>
              <a:rPr lang="en-US" dirty="0" err="1"/>
              <a:t>за</a:t>
            </a:r>
            <a:r>
              <a:rPr lang="en-US" dirty="0"/>
              <a:t> </a:t>
            </a:r>
            <a:r>
              <a:rPr lang="en-US" dirty="0" err="1"/>
              <a:t>прогнозный</a:t>
            </a:r>
            <a:r>
              <a:rPr lang="en-US" dirty="0"/>
              <a:t> </a:t>
            </a:r>
            <a:r>
              <a:rPr lang="en-US" dirty="0" err="1" smtClean="0"/>
              <a:t>период</a:t>
            </a:r>
            <a:r>
              <a:rPr lang="en-US" dirty="0" smtClean="0"/>
              <a:t>.</a:t>
            </a:r>
            <a:r>
              <a:rPr lang="ru-RU" dirty="0"/>
              <a:t> </a:t>
            </a:r>
            <a:r>
              <a:rPr lang="en-US" dirty="0" err="1" smtClean="0"/>
              <a:t>Суть</a:t>
            </a:r>
            <a:r>
              <a:rPr lang="en-US" dirty="0" smtClean="0"/>
              <a:t> </a:t>
            </a:r>
            <a:r>
              <a:rPr lang="en-US" dirty="0" err="1"/>
              <a:t>критерия</a:t>
            </a:r>
            <a:r>
              <a:rPr lang="en-US" dirty="0"/>
              <a:t> </a:t>
            </a:r>
            <a:r>
              <a:rPr lang="en-US" dirty="0" err="1"/>
              <a:t>состоит</a:t>
            </a:r>
            <a:r>
              <a:rPr lang="en-US" dirty="0"/>
              <a:t> в </a:t>
            </a:r>
            <a:r>
              <a:rPr lang="en-US" dirty="0" err="1"/>
              <a:t>сравнении</a:t>
            </a:r>
            <a:r>
              <a:rPr lang="en-US" dirty="0"/>
              <a:t> </a:t>
            </a:r>
            <a:r>
              <a:rPr lang="en-US" dirty="0" err="1"/>
              <a:t>текущей</a:t>
            </a:r>
            <a:r>
              <a:rPr lang="en-US" dirty="0"/>
              <a:t> </a:t>
            </a:r>
            <a:r>
              <a:rPr lang="en-US" dirty="0" err="1"/>
              <a:t>стоимости</a:t>
            </a:r>
            <a:r>
              <a:rPr lang="en-US" dirty="0"/>
              <a:t> </a:t>
            </a:r>
            <a:r>
              <a:rPr lang="en-US" dirty="0" err="1"/>
              <a:t>будущих</a:t>
            </a:r>
            <a:r>
              <a:rPr lang="en-US" dirty="0"/>
              <a:t> </a:t>
            </a:r>
            <a:r>
              <a:rPr lang="en-US" dirty="0" err="1"/>
              <a:t>денежных</a:t>
            </a:r>
            <a:r>
              <a:rPr lang="en-US" dirty="0"/>
              <a:t> </a:t>
            </a:r>
            <a:r>
              <a:rPr lang="en-US" dirty="0" err="1"/>
              <a:t>поступлений</a:t>
            </a:r>
            <a:r>
              <a:rPr lang="en-US" dirty="0"/>
              <a:t> </a:t>
            </a:r>
            <a:r>
              <a:rPr lang="en-US" dirty="0" err="1"/>
              <a:t>от</a:t>
            </a:r>
            <a:r>
              <a:rPr lang="en-US" dirty="0"/>
              <a:t> </a:t>
            </a:r>
            <a:r>
              <a:rPr lang="en-US" dirty="0" err="1"/>
              <a:t>реализации</a:t>
            </a:r>
            <a:r>
              <a:rPr lang="en-US" dirty="0"/>
              <a:t> </a:t>
            </a:r>
            <a:r>
              <a:rPr lang="en-US" dirty="0" err="1"/>
              <a:t>проекта</a:t>
            </a:r>
            <a:r>
              <a:rPr lang="en-US" dirty="0"/>
              <a:t> с </a:t>
            </a:r>
            <a:r>
              <a:rPr lang="en-US" dirty="0" err="1"/>
              <a:t>инвестиционными</a:t>
            </a:r>
            <a:r>
              <a:rPr lang="en-US" dirty="0"/>
              <a:t> </a:t>
            </a:r>
            <a:r>
              <a:rPr lang="en-US" dirty="0" err="1"/>
              <a:t>расходами</a:t>
            </a:r>
            <a:r>
              <a:rPr lang="en-US" dirty="0"/>
              <a:t>, </a:t>
            </a:r>
            <a:r>
              <a:rPr lang="en-US" dirty="0" err="1"/>
              <a:t>необходимыми</a:t>
            </a:r>
            <a:r>
              <a:rPr lang="en-US" dirty="0"/>
              <a:t> </a:t>
            </a:r>
            <a:r>
              <a:rPr lang="en-US" dirty="0" err="1"/>
              <a:t>для</a:t>
            </a:r>
            <a:r>
              <a:rPr lang="en-US" dirty="0"/>
              <a:t> </a:t>
            </a:r>
            <a:r>
              <a:rPr lang="en-US" dirty="0" err="1"/>
              <a:t>его</a:t>
            </a:r>
            <a:r>
              <a:rPr lang="en-US" dirty="0"/>
              <a:t> </a:t>
            </a:r>
            <a:r>
              <a:rPr lang="en-US" dirty="0" err="1"/>
              <a:t>реализации</a:t>
            </a:r>
            <a:r>
              <a:rPr lang="en-US" dirty="0"/>
              <a:t>.</a:t>
            </a:r>
            <a:endParaRPr lang="ru-RU" dirty="0"/>
          </a:p>
          <a:p>
            <a:r>
              <a:rPr lang="en-US" dirty="0" err="1"/>
              <a:t>Применение</a:t>
            </a:r>
            <a:r>
              <a:rPr lang="en-US" dirty="0"/>
              <a:t> </a:t>
            </a:r>
            <a:r>
              <a:rPr lang="en-US" dirty="0" err="1"/>
              <a:t>метода</a:t>
            </a:r>
            <a:r>
              <a:rPr lang="en-US" dirty="0"/>
              <a:t> </a:t>
            </a:r>
            <a:r>
              <a:rPr lang="en-US" dirty="0" err="1"/>
              <a:t>предусматривает</a:t>
            </a:r>
            <a:r>
              <a:rPr lang="en-US" dirty="0"/>
              <a:t> </a:t>
            </a:r>
            <a:r>
              <a:rPr lang="en-US" dirty="0" err="1"/>
              <a:t>последовательное</a:t>
            </a:r>
            <a:r>
              <a:rPr lang="en-US" dirty="0"/>
              <a:t> </a:t>
            </a:r>
            <a:r>
              <a:rPr lang="en-US" dirty="0" err="1"/>
              <a:t>прохождение</a:t>
            </a:r>
            <a:r>
              <a:rPr lang="en-US" dirty="0"/>
              <a:t> </a:t>
            </a:r>
            <a:r>
              <a:rPr lang="en-US" dirty="0" err="1"/>
              <a:t>следующих</a:t>
            </a:r>
            <a:r>
              <a:rPr lang="en-US" dirty="0"/>
              <a:t> </a:t>
            </a:r>
            <a:r>
              <a:rPr lang="en-US" dirty="0" err="1"/>
              <a:t>стадий</a:t>
            </a:r>
            <a:r>
              <a:rPr lang="en-US" dirty="0"/>
              <a:t>:</a:t>
            </a:r>
            <a:endParaRPr lang="ru-RU" dirty="0"/>
          </a:p>
          <a:p>
            <a:pPr marL="0" indent="0">
              <a:buNone/>
            </a:pPr>
            <a:r>
              <a:rPr lang="ru-RU" dirty="0" smtClean="0"/>
              <a:t>  </a:t>
            </a:r>
            <a:r>
              <a:rPr lang="en-US" dirty="0" smtClean="0"/>
              <a:t>1</a:t>
            </a:r>
            <a:r>
              <a:rPr lang="en-US" dirty="0"/>
              <a:t>. </a:t>
            </a:r>
            <a:r>
              <a:rPr lang="en-US" dirty="0" err="1"/>
              <a:t>Расчет</a:t>
            </a:r>
            <a:r>
              <a:rPr lang="en-US" dirty="0"/>
              <a:t> </a:t>
            </a:r>
            <a:r>
              <a:rPr lang="en-US" dirty="0" err="1"/>
              <a:t>денежного</a:t>
            </a:r>
            <a:r>
              <a:rPr lang="en-US" dirty="0"/>
              <a:t> </a:t>
            </a:r>
            <a:r>
              <a:rPr lang="en-US" dirty="0" err="1"/>
              <a:t>потока</a:t>
            </a:r>
            <a:r>
              <a:rPr lang="en-US" dirty="0"/>
              <a:t> </a:t>
            </a:r>
            <a:r>
              <a:rPr lang="en-US" dirty="0" err="1"/>
              <a:t>инвестиционного</a:t>
            </a:r>
            <a:r>
              <a:rPr lang="en-US" dirty="0"/>
              <a:t> </a:t>
            </a:r>
            <a:r>
              <a:rPr lang="en-US" dirty="0" err="1"/>
              <a:t>проекта</a:t>
            </a:r>
            <a:r>
              <a:rPr lang="en-US" dirty="0"/>
              <a:t>.</a:t>
            </a:r>
            <a:endParaRPr lang="ru-RU" dirty="0"/>
          </a:p>
          <a:p>
            <a:pPr marL="0" indent="0">
              <a:buNone/>
            </a:pPr>
            <a:r>
              <a:rPr lang="ru-RU" dirty="0" smtClean="0"/>
              <a:t>  </a:t>
            </a:r>
            <a:r>
              <a:rPr lang="en-US" dirty="0" smtClean="0"/>
              <a:t>2</a:t>
            </a:r>
            <a:r>
              <a:rPr lang="en-US" dirty="0"/>
              <a:t>. </a:t>
            </a:r>
            <a:r>
              <a:rPr lang="en-US" dirty="0" err="1"/>
              <a:t>Выбор</a:t>
            </a:r>
            <a:r>
              <a:rPr lang="en-US" dirty="0"/>
              <a:t> </a:t>
            </a:r>
            <a:r>
              <a:rPr lang="en-US" dirty="0" err="1"/>
              <a:t>ставки</a:t>
            </a:r>
            <a:r>
              <a:rPr lang="en-US" dirty="0"/>
              <a:t> </a:t>
            </a:r>
            <a:r>
              <a:rPr lang="en-US" dirty="0" err="1"/>
              <a:t>дисконтирования</a:t>
            </a:r>
            <a:r>
              <a:rPr lang="en-US" dirty="0"/>
              <a:t>, </a:t>
            </a:r>
            <a:r>
              <a:rPr lang="en-US" dirty="0" err="1"/>
              <a:t>учитывающей</a:t>
            </a:r>
            <a:r>
              <a:rPr lang="en-US" dirty="0"/>
              <a:t> </a:t>
            </a:r>
            <a:r>
              <a:rPr lang="en-US" dirty="0" err="1"/>
              <a:t>доходность</a:t>
            </a:r>
            <a:r>
              <a:rPr lang="en-US" dirty="0"/>
              <a:t> </a:t>
            </a:r>
            <a:r>
              <a:rPr lang="en-US" dirty="0" err="1"/>
              <a:t>альтернативных</a:t>
            </a:r>
            <a:r>
              <a:rPr lang="en-US" dirty="0"/>
              <a:t> </a:t>
            </a:r>
            <a:r>
              <a:rPr lang="en-US" dirty="0" err="1"/>
              <a:t>вложений</a:t>
            </a:r>
            <a:r>
              <a:rPr lang="en-US" dirty="0"/>
              <a:t> и </a:t>
            </a:r>
            <a:r>
              <a:rPr lang="en-US" dirty="0" err="1"/>
              <a:t>риск</a:t>
            </a:r>
            <a:r>
              <a:rPr lang="en-US" dirty="0"/>
              <a:t> </a:t>
            </a:r>
            <a:r>
              <a:rPr lang="en-US" dirty="0" err="1"/>
              <a:t>проекта</a:t>
            </a:r>
            <a:r>
              <a:rPr lang="en-US" dirty="0"/>
              <a:t>.</a:t>
            </a:r>
            <a:endParaRPr lang="ru-RU" dirty="0"/>
          </a:p>
          <a:p>
            <a:pPr marL="0" indent="0">
              <a:buNone/>
            </a:pPr>
            <a:r>
              <a:rPr lang="ru-RU" dirty="0" smtClean="0"/>
              <a:t>  </a:t>
            </a:r>
            <a:r>
              <a:rPr lang="en-US" dirty="0" smtClean="0"/>
              <a:t>3</a:t>
            </a:r>
            <a:r>
              <a:rPr lang="en-US" dirty="0"/>
              <a:t>. </a:t>
            </a:r>
            <a:r>
              <a:rPr lang="en-US" dirty="0" err="1"/>
              <a:t>Определение</a:t>
            </a:r>
            <a:r>
              <a:rPr lang="en-US" dirty="0"/>
              <a:t> </a:t>
            </a:r>
            <a:r>
              <a:rPr lang="en-US" dirty="0" err="1"/>
              <a:t>чистого</a:t>
            </a:r>
            <a:r>
              <a:rPr lang="en-US" dirty="0"/>
              <a:t> </a:t>
            </a:r>
            <a:r>
              <a:rPr lang="en-US" dirty="0" err="1"/>
              <a:t>дисконтированного</a:t>
            </a:r>
            <a:r>
              <a:rPr lang="en-US" dirty="0"/>
              <a:t> </a:t>
            </a:r>
            <a:r>
              <a:rPr lang="en-US" dirty="0" err="1"/>
              <a:t>дохода</a:t>
            </a:r>
            <a:r>
              <a:rPr lang="en-US" dirty="0" smtClean="0"/>
              <a:t>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774565121"/>
      </p:ext>
    </p:extLst>
  </p:cSld>
  <p:clrMapOvr>
    <a:masterClrMapping/>
  </p:clrMapOvr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87606" y="714233"/>
            <a:ext cx="10290412" cy="5836692"/>
          </a:xfrm>
        </p:spPr>
        <p:txBody>
          <a:bodyPr/>
          <a:lstStyle/>
          <a:p>
            <a:r>
              <a:rPr lang="ru-RU" dirty="0"/>
              <a:t>ЧДД или </a:t>
            </a:r>
            <a:r>
              <a:rPr lang="en-US" dirty="0"/>
              <a:t>NPV</a:t>
            </a:r>
            <a:r>
              <a:rPr lang="ru-RU" dirty="0"/>
              <a:t> для постоянной нормы дисконта и разовыми первоначальными инвестициями определяют по следующей формуле</a:t>
            </a:r>
            <a:r>
              <a:rPr lang="ru-RU" dirty="0" smtClean="0"/>
              <a:t>:</a:t>
            </a:r>
          </a:p>
          <a:p>
            <a:endParaRPr lang="ru-RU" dirty="0"/>
          </a:p>
          <a:p>
            <a:pPr marL="0" indent="0">
              <a:buNone/>
            </a:pPr>
            <a:r>
              <a:rPr lang="ru-RU" dirty="0"/>
              <a:t> </a:t>
            </a:r>
            <a:r>
              <a:rPr lang="ru-RU" dirty="0" smtClean="0"/>
              <a:t>                                                                                                                (16)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где </a:t>
            </a:r>
            <a:r>
              <a:rPr lang="en-US" dirty="0" err="1" smtClean="0"/>
              <a:t>Pt</a:t>
            </a:r>
            <a:r>
              <a:rPr lang="en-US" b="1" dirty="0" smtClean="0"/>
              <a:t> </a:t>
            </a:r>
            <a:r>
              <a:rPr lang="ru-RU" dirty="0"/>
              <a:t>— объем генерируемых проектом денежных средств в периоде </a:t>
            </a:r>
            <a:r>
              <a:rPr lang="en-US" b="1" dirty="0"/>
              <a:t>t</a:t>
            </a:r>
            <a:r>
              <a:rPr lang="ru-RU" b="1" dirty="0"/>
              <a:t>;</a:t>
            </a:r>
            <a:endParaRPr lang="ru-RU" dirty="0"/>
          </a:p>
          <a:p>
            <a:pPr marL="0" indent="0">
              <a:buNone/>
            </a:pPr>
            <a:r>
              <a:rPr lang="ru-RU" dirty="0" smtClean="0"/>
              <a:t>      </a:t>
            </a:r>
            <a:r>
              <a:rPr lang="en-US" dirty="0" smtClean="0"/>
              <a:t>d</a:t>
            </a:r>
            <a:r>
              <a:rPr lang="en-US" b="1" dirty="0" smtClean="0"/>
              <a:t> </a:t>
            </a:r>
            <a:r>
              <a:rPr lang="en-US" b="1" dirty="0"/>
              <a:t>— </a:t>
            </a:r>
            <a:r>
              <a:rPr lang="en-US" dirty="0" err="1"/>
              <a:t>норма</a:t>
            </a:r>
            <a:r>
              <a:rPr lang="en-US" dirty="0"/>
              <a:t> </a:t>
            </a:r>
            <a:r>
              <a:rPr lang="en-US" dirty="0" err="1" smtClean="0"/>
              <a:t>дисконта</a:t>
            </a:r>
            <a:r>
              <a:rPr lang="en-US" dirty="0" smtClean="0"/>
              <a:t>;</a:t>
            </a:r>
            <a:endParaRPr lang="ru-RU" dirty="0"/>
          </a:p>
          <a:p>
            <a:pPr marL="0" indent="0">
              <a:buNone/>
            </a:pPr>
            <a:r>
              <a:rPr lang="ru-RU" dirty="0"/>
              <a:t> </a:t>
            </a:r>
            <a:r>
              <a:rPr lang="ru-RU" dirty="0" smtClean="0"/>
              <a:t>     </a:t>
            </a:r>
            <a:r>
              <a:rPr lang="en-US" dirty="0" smtClean="0"/>
              <a:t>n</a:t>
            </a:r>
            <a:r>
              <a:rPr lang="en-US" b="1" dirty="0" smtClean="0"/>
              <a:t> </a:t>
            </a:r>
            <a:r>
              <a:rPr lang="en-US" b="1" dirty="0"/>
              <a:t>— </a:t>
            </a:r>
            <a:r>
              <a:rPr lang="en-US" dirty="0" err="1"/>
              <a:t>продолжительность</a:t>
            </a:r>
            <a:r>
              <a:rPr lang="en-US" dirty="0"/>
              <a:t> </a:t>
            </a:r>
            <a:r>
              <a:rPr lang="en-US" dirty="0" err="1"/>
              <a:t>периода</a:t>
            </a:r>
            <a:r>
              <a:rPr lang="en-US" dirty="0"/>
              <a:t> </a:t>
            </a:r>
            <a:r>
              <a:rPr lang="en-US" dirty="0" err="1"/>
              <a:t>действия</a:t>
            </a:r>
            <a:r>
              <a:rPr lang="en-US" dirty="0"/>
              <a:t> </a:t>
            </a:r>
            <a:r>
              <a:rPr lang="en-US" dirty="0" err="1"/>
              <a:t>проекта</a:t>
            </a:r>
            <a:r>
              <a:rPr lang="en-US" dirty="0"/>
              <a:t> в </a:t>
            </a:r>
            <a:r>
              <a:rPr lang="en-US" dirty="0" err="1"/>
              <a:t>годах</a:t>
            </a:r>
            <a:r>
              <a:rPr lang="en-US" dirty="0"/>
              <a:t>$</a:t>
            </a:r>
            <a:endParaRPr lang="ru-RU" dirty="0"/>
          </a:p>
          <a:p>
            <a:pPr marL="0" indent="0">
              <a:buNone/>
            </a:pPr>
            <a:r>
              <a:rPr lang="ru-RU" dirty="0" smtClean="0"/>
              <a:t>      </a:t>
            </a:r>
            <a:r>
              <a:rPr lang="en-US" dirty="0" smtClean="0"/>
              <a:t>I</a:t>
            </a:r>
            <a:r>
              <a:rPr lang="en-US" baseline="-25000" dirty="0" smtClean="0"/>
              <a:t>0</a:t>
            </a:r>
            <a:r>
              <a:rPr lang="en-US" dirty="0" smtClean="0"/>
              <a:t> </a:t>
            </a:r>
            <a:r>
              <a:rPr lang="en-US" dirty="0"/>
              <a:t>— </a:t>
            </a:r>
            <a:r>
              <a:rPr lang="en-US" dirty="0" err="1"/>
              <a:t>первоначальные</a:t>
            </a:r>
            <a:r>
              <a:rPr lang="en-US" dirty="0"/>
              <a:t> </a:t>
            </a:r>
            <a:r>
              <a:rPr lang="en-US" dirty="0" err="1"/>
              <a:t>инвестиционные</a:t>
            </a:r>
            <a:r>
              <a:rPr lang="en-US" dirty="0"/>
              <a:t> </a:t>
            </a:r>
            <a:r>
              <a:rPr lang="en-US" dirty="0" err="1"/>
              <a:t>затраты</a:t>
            </a:r>
            <a:r>
              <a:rPr lang="en-US" dirty="0"/>
              <a:t>.</a:t>
            </a:r>
            <a:endParaRPr lang="ru-RU" dirty="0"/>
          </a:p>
          <a:p>
            <a:r>
              <a:rPr lang="en-US" dirty="0"/>
              <a:t>В </a:t>
            </a:r>
            <a:r>
              <a:rPr lang="en-US" dirty="0" err="1"/>
              <a:t>случае</a:t>
            </a:r>
            <a:r>
              <a:rPr lang="en-US" dirty="0"/>
              <a:t> </a:t>
            </a:r>
            <a:r>
              <a:rPr lang="en-US" dirty="0" err="1"/>
              <a:t>если</a:t>
            </a:r>
            <a:r>
              <a:rPr lang="en-US" dirty="0"/>
              <a:t> </a:t>
            </a:r>
            <a:r>
              <a:rPr lang="en-US" dirty="0" err="1"/>
              <a:t>инвестиционные</a:t>
            </a:r>
            <a:r>
              <a:rPr lang="en-US" dirty="0"/>
              <a:t> </a:t>
            </a:r>
            <a:r>
              <a:rPr lang="en-US" dirty="0" err="1"/>
              <a:t>расходы</a:t>
            </a:r>
            <a:r>
              <a:rPr lang="en-US" dirty="0"/>
              <a:t> </a:t>
            </a:r>
            <a:r>
              <a:rPr lang="en-US" dirty="0" err="1"/>
              <a:t>осуществляются</a:t>
            </a:r>
            <a:r>
              <a:rPr lang="en-US" dirty="0"/>
              <a:t> в </a:t>
            </a:r>
            <a:r>
              <a:rPr lang="en-US" dirty="0" err="1"/>
              <a:t>течение</a:t>
            </a:r>
            <a:r>
              <a:rPr lang="en-US" dirty="0"/>
              <a:t> </a:t>
            </a:r>
            <a:r>
              <a:rPr lang="en-US" dirty="0" err="1"/>
              <a:t>ряда</a:t>
            </a:r>
            <a:r>
              <a:rPr lang="en-US" dirty="0"/>
              <a:t> </a:t>
            </a:r>
            <a:r>
              <a:rPr lang="en-US" dirty="0" err="1"/>
              <a:t>лет</a:t>
            </a:r>
            <a:r>
              <a:rPr lang="en-US" dirty="0"/>
              <a:t>, </a:t>
            </a:r>
            <a:r>
              <a:rPr lang="en-US" dirty="0" err="1"/>
              <a:t>формула</a:t>
            </a:r>
            <a:r>
              <a:rPr lang="en-US" dirty="0"/>
              <a:t> </a:t>
            </a:r>
            <a:r>
              <a:rPr lang="en-US" dirty="0" err="1"/>
              <a:t>расчета</a:t>
            </a:r>
            <a:r>
              <a:rPr lang="en-US" dirty="0"/>
              <a:t> </a:t>
            </a:r>
            <a:r>
              <a:rPr lang="en-US" dirty="0" err="1"/>
              <a:t>примет</a:t>
            </a:r>
            <a:r>
              <a:rPr lang="en-US" dirty="0"/>
              <a:t> </a:t>
            </a:r>
            <a:r>
              <a:rPr lang="en-US" dirty="0" err="1"/>
              <a:t>следующий</a:t>
            </a:r>
            <a:r>
              <a:rPr lang="en-US" dirty="0"/>
              <a:t> </a:t>
            </a:r>
            <a:r>
              <a:rPr lang="en-US" dirty="0" err="1"/>
              <a:t>вид</a:t>
            </a:r>
            <a:r>
              <a:rPr lang="en-US" dirty="0" smtClean="0"/>
              <a:t>:</a:t>
            </a:r>
            <a:endParaRPr lang="ru-RU" dirty="0" smtClean="0"/>
          </a:p>
          <a:p>
            <a:endParaRPr lang="ru-RU" dirty="0"/>
          </a:p>
          <a:p>
            <a:pPr marL="0" indent="0">
              <a:buNone/>
            </a:pPr>
            <a:endParaRPr lang="ru-RU" dirty="0"/>
          </a:p>
          <a:p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07979" y="1439479"/>
            <a:ext cx="2716153" cy="1467494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89118" y="5301500"/>
            <a:ext cx="3748275" cy="1249425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251433685"/>
      </p:ext>
    </p:extLst>
  </p:cSld>
  <p:clrMapOvr>
    <a:masterClrMapping/>
  </p:clrMapOvr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596787" y="884829"/>
            <a:ext cx="10222173" cy="497006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err="1"/>
              <a:t>где</a:t>
            </a:r>
            <a:r>
              <a:rPr lang="en-US" dirty="0"/>
              <a:t>: I</a:t>
            </a:r>
            <a:r>
              <a:rPr lang="en-US" baseline="-25000" dirty="0"/>
              <a:t>t </a:t>
            </a:r>
            <a:r>
              <a:rPr lang="en-US" dirty="0"/>
              <a:t>- </a:t>
            </a:r>
            <a:r>
              <a:rPr lang="en-US" dirty="0" err="1"/>
              <a:t>инвестиционные</a:t>
            </a:r>
            <a:r>
              <a:rPr lang="en-US" dirty="0"/>
              <a:t> </a:t>
            </a:r>
            <a:r>
              <a:rPr lang="en-US" dirty="0" err="1"/>
              <a:t>затраты</a:t>
            </a:r>
            <a:r>
              <a:rPr lang="en-US" dirty="0"/>
              <a:t> в </a:t>
            </a:r>
            <a:r>
              <a:rPr lang="en-US" dirty="0" err="1"/>
              <a:t>период</a:t>
            </a:r>
            <a:r>
              <a:rPr lang="en-US" dirty="0"/>
              <a:t> t.</a:t>
            </a:r>
            <a:endParaRPr lang="ru-RU" dirty="0"/>
          </a:p>
          <a:p>
            <a:pPr marL="0" indent="0">
              <a:buNone/>
            </a:pPr>
            <a:r>
              <a:rPr lang="en-US" dirty="0" err="1"/>
              <a:t>При</a:t>
            </a:r>
            <a:r>
              <a:rPr lang="en-US" dirty="0"/>
              <a:t> </a:t>
            </a:r>
            <a:r>
              <a:rPr lang="en-US" dirty="0" err="1"/>
              <a:t>этом</a:t>
            </a:r>
            <a:r>
              <a:rPr lang="en-US" dirty="0"/>
              <a:t> </a:t>
            </a:r>
            <a:r>
              <a:rPr lang="en-US" dirty="0" err="1"/>
              <a:t>если</a:t>
            </a:r>
            <a:r>
              <a:rPr lang="en-US" dirty="0"/>
              <a:t>:</a:t>
            </a:r>
            <a:endParaRPr lang="ru-RU" dirty="0"/>
          </a:p>
          <a:p>
            <a:pPr marL="0" indent="0">
              <a:buNone/>
            </a:pPr>
            <a:r>
              <a:rPr lang="ru-RU" dirty="0" smtClean="0"/>
              <a:t>    </a:t>
            </a:r>
            <a:r>
              <a:rPr lang="en-US" dirty="0" smtClean="0"/>
              <a:t>NPV</a:t>
            </a:r>
            <a:r>
              <a:rPr lang="en-US" b="1" dirty="0"/>
              <a:t>&gt; </a:t>
            </a:r>
            <a:r>
              <a:rPr lang="en-US" dirty="0"/>
              <a:t>О – </a:t>
            </a:r>
            <a:r>
              <a:rPr lang="en-US" dirty="0" err="1"/>
              <a:t>принятие</a:t>
            </a:r>
            <a:r>
              <a:rPr lang="en-US" dirty="0"/>
              <a:t> </a:t>
            </a:r>
            <a:r>
              <a:rPr lang="en-US" dirty="0" err="1"/>
              <a:t>проекта</a:t>
            </a:r>
            <a:r>
              <a:rPr lang="en-US" dirty="0"/>
              <a:t> </a:t>
            </a:r>
            <a:r>
              <a:rPr lang="en-US" dirty="0" err="1"/>
              <a:t>целесообразно</a:t>
            </a:r>
            <a:r>
              <a:rPr lang="en-US" dirty="0"/>
              <a:t>;</a:t>
            </a:r>
            <a:endParaRPr lang="ru-RU" dirty="0"/>
          </a:p>
          <a:p>
            <a:pPr marL="0" indent="0">
              <a:buNone/>
            </a:pPr>
            <a:r>
              <a:rPr lang="ru-RU" dirty="0" smtClean="0"/>
              <a:t>    </a:t>
            </a:r>
            <a:r>
              <a:rPr lang="en-US" dirty="0" smtClean="0"/>
              <a:t>NPV</a:t>
            </a:r>
            <a:r>
              <a:rPr lang="en-US" b="1" dirty="0"/>
              <a:t>&lt; </a:t>
            </a:r>
            <a:r>
              <a:rPr lang="en-US" dirty="0"/>
              <a:t>О - </a:t>
            </a:r>
            <a:r>
              <a:rPr lang="en-US" b="1" dirty="0"/>
              <a:t> </a:t>
            </a:r>
            <a:r>
              <a:rPr lang="en-US" dirty="0" err="1"/>
              <a:t>проект</a:t>
            </a:r>
            <a:r>
              <a:rPr lang="en-US" dirty="0"/>
              <a:t> </a:t>
            </a:r>
            <a:r>
              <a:rPr lang="en-US" dirty="0" err="1"/>
              <a:t>следует</a:t>
            </a:r>
            <a:r>
              <a:rPr lang="en-US" dirty="0"/>
              <a:t> </a:t>
            </a:r>
            <a:r>
              <a:rPr lang="en-US" dirty="0" err="1"/>
              <a:t>отвергнуть</a:t>
            </a:r>
            <a:r>
              <a:rPr lang="en-US" dirty="0"/>
              <a:t>;</a:t>
            </a:r>
            <a:endParaRPr lang="ru-RU" dirty="0"/>
          </a:p>
          <a:p>
            <a:pPr marL="0" indent="0">
              <a:buNone/>
            </a:pPr>
            <a:r>
              <a:rPr lang="ru-RU" dirty="0" smtClean="0"/>
              <a:t>    </a:t>
            </a:r>
            <a:r>
              <a:rPr lang="en-US" dirty="0" smtClean="0"/>
              <a:t>NPV</a:t>
            </a:r>
            <a:r>
              <a:rPr lang="en-US" b="1" dirty="0"/>
              <a:t>= </a:t>
            </a:r>
            <a:r>
              <a:rPr lang="en-US" dirty="0"/>
              <a:t>О '- </a:t>
            </a:r>
            <a:r>
              <a:rPr lang="en-US" dirty="0" err="1"/>
              <a:t>проект</a:t>
            </a:r>
            <a:r>
              <a:rPr lang="en-US" dirty="0"/>
              <a:t>  </a:t>
            </a:r>
            <a:r>
              <a:rPr lang="en-US" dirty="0" err="1"/>
              <a:t>не</a:t>
            </a:r>
            <a:r>
              <a:rPr lang="en-US" dirty="0"/>
              <a:t> </a:t>
            </a:r>
            <a:r>
              <a:rPr lang="en-US" dirty="0" err="1"/>
              <a:t>является</a:t>
            </a:r>
            <a:r>
              <a:rPr lang="en-US" dirty="0"/>
              <a:t> </a:t>
            </a:r>
            <a:r>
              <a:rPr lang="en-US" dirty="0" err="1"/>
              <a:t>убыточным</a:t>
            </a:r>
            <a:r>
              <a:rPr lang="en-US" dirty="0"/>
              <a:t>, </a:t>
            </a:r>
            <a:r>
              <a:rPr lang="en-US" dirty="0" err="1"/>
              <a:t>но</a:t>
            </a:r>
            <a:r>
              <a:rPr lang="en-US" dirty="0"/>
              <a:t> и </a:t>
            </a:r>
            <a:r>
              <a:rPr lang="en-US" dirty="0" err="1"/>
              <a:t>не</a:t>
            </a:r>
            <a:r>
              <a:rPr lang="en-US" dirty="0"/>
              <a:t> </a:t>
            </a:r>
            <a:r>
              <a:rPr lang="en-US" dirty="0" err="1"/>
              <a:t>приносит</a:t>
            </a:r>
            <a:r>
              <a:rPr lang="en-US" dirty="0"/>
              <a:t> </a:t>
            </a:r>
            <a:r>
              <a:rPr lang="en-US" dirty="0" err="1"/>
              <a:t>прибыли</a:t>
            </a:r>
            <a:r>
              <a:rPr lang="en-US" dirty="0"/>
              <a:t>:</a:t>
            </a:r>
            <a:endParaRPr lang="ru-RU" dirty="0"/>
          </a:p>
          <a:p>
            <a:r>
              <a:rPr lang="en-US" dirty="0" err="1"/>
              <a:t>Следовательно</a:t>
            </a:r>
            <a:r>
              <a:rPr lang="en-US" dirty="0"/>
              <a:t>, </a:t>
            </a:r>
            <a:r>
              <a:rPr lang="en-US" dirty="0" err="1"/>
              <a:t>при</a:t>
            </a:r>
            <a:r>
              <a:rPr lang="en-US" dirty="0"/>
              <a:t> </a:t>
            </a:r>
            <a:r>
              <a:rPr lang="en-US" dirty="0" err="1"/>
              <a:t>рассмотрении</a:t>
            </a:r>
            <a:r>
              <a:rPr lang="en-US" dirty="0"/>
              <a:t> </a:t>
            </a:r>
            <a:r>
              <a:rPr lang="en-US" dirty="0" err="1"/>
              <a:t>нескольких</a:t>
            </a:r>
            <a:r>
              <a:rPr lang="en-US" dirty="0"/>
              <a:t> </a:t>
            </a:r>
            <a:r>
              <a:rPr lang="en-US" dirty="0" err="1"/>
              <a:t>вариантов</a:t>
            </a:r>
            <a:r>
              <a:rPr lang="en-US" dirty="0"/>
              <a:t> </a:t>
            </a:r>
            <a:r>
              <a:rPr lang="en-US" dirty="0" err="1"/>
              <a:t>реализации</a:t>
            </a:r>
            <a:r>
              <a:rPr lang="en-US" dirty="0"/>
              <a:t> </a:t>
            </a:r>
            <a:r>
              <a:rPr lang="en-US" dirty="0" err="1"/>
              <a:t>пректа</a:t>
            </a:r>
            <a:r>
              <a:rPr lang="en-US" dirty="0"/>
              <a:t> </a:t>
            </a:r>
            <a:r>
              <a:rPr lang="en-US" dirty="0" err="1"/>
              <a:t>нужно</a:t>
            </a:r>
            <a:r>
              <a:rPr lang="en-US" dirty="0"/>
              <a:t> </a:t>
            </a:r>
            <a:r>
              <a:rPr lang="en-US" dirty="0" err="1"/>
              <a:t>выбрать</a:t>
            </a:r>
            <a:r>
              <a:rPr lang="en-US" dirty="0"/>
              <a:t> </a:t>
            </a:r>
            <a:r>
              <a:rPr lang="en-US" dirty="0" err="1"/>
              <a:t>тот</a:t>
            </a:r>
            <a:r>
              <a:rPr lang="en-US" dirty="0"/>
              <a:t>, у </a:t>
            </a:r>
            <a:r>
              <a:rPr lang="en-US" dirty="0" err="1"/>
              <a:t>которого</a:t>
            </a:r>
            <a:r>
              <a:rPr lang="en-US" dirty="0"/>
              <a:t> NPV </a:t>
            </a:r>
            <a:r>
              <a:rPr lang="en-US" dirty="0" err="1"/>
              <a:t>выше</a:t>
            </a:r>
            <a:r>
              <a:rPr lang="en-US" dirty="0"/>
              <a:t>.</a:t>
            </a:r>
            <a:endParaRPr lang="ru-RU" dirty="0"/>
          </a:p>
          <a:p>
            <a:r>
              <a:rPr lang="en-US" dirty="0" err="1"/>
              <a:t>Вместе</a:t>
            </a:r>
            <a:r>
              <a:rPr lang="en-US" dirty="0"/>
              <a:t> с </a:t>
            </a:r>
            <a:r>
              <a:rPr lang="en-US" dirty="0" err="1"/>
              <a:t>тем</a:t>
            </a:r>
            <a:r>
              <a:rPr lang="en-US" dirty="0"/>
              <a:t> </a:t>
            </a:r>
            <a:r>
              <a:rPr lang="en-US" dirty="0" err="1"/>
              <a:t>применение</a:t>
            </a:r>
            <a:r>
              <a:rPr lang="en-US" dirty="0"/>
              <a:t> </a:t>
            </a:r>
            <a:r>
              <a:rPr lang="en-US" dirty="0" err="1"/>
              <a:t>данного</a:t>
            </a:r>
            <a:r>
              <a:rPr lang="en-US" dirty="0"/>
              <a:t> </a:t>
            </a:r>
            <a:r>
              <a:rPr lang="en-US" dirty="0" err="1"/>
              <a:t>метода</a:t>
            </a:r>
            <a:r>
              <a:rPr lang="en-US" dirty="0"/>
              <a:t> </a:t>
            </a:r>
            <a:r>
              <a:rPr lang="en-US" dirty="0" err="1"/>
              <a:t>ограничено</a:t>
            </a:r>
            <a:r>
              <a:rPr lang="en-US" dirty="0"/>
              <a:t> </a:t>
            </a:r>
            <a:r>
              <a:rPr lang="en-US" dirty="0" err="1"/>
              <a:t>для</a:t>
            </a:r>
            <a:r>
              <a:rPr lang="en-US" dirty="0"/>
              <a:t> </a:t>
            </a:r>
            <a:r>
              <a:rPr lang="en-US" dirty="0" err="1"/>
              <a:t>сопоставления</a:t>
            </a:r>
            <a:r>
              <a:rPr lang="en-US" dirty="0"/>
              <a:t> </a:t>
            </a:r>
            <a:r>
              <a:rPr lang="en-US" dirty="0" err="1"/>
              <a:t>различных</a:t>
            </a:r>
            <a:r>
              <a:rPr lang="en-US" dirty="0"/>
              <a:t> </a:t>
            </a:r>
            <a:r>
              <a:rPr lang="en-US" dirty="0" err="1"/>
              <a:t>проектов</a:t>
            </a:r>
            <a:r>
              <a:rPr lang="en-US" dirty="0"/>
              <a:t>: </a:t>
            </a:r>
            <a:r>
              <a:rPr lang="en-US" dirty="0" err="1"/>
              <a:t>большее</a:t>
            </a:r>
            <a:r>
              <a:rPr lang="en-US" dirty="0"/>
              <a:t> </a:t>
            </a:r>
            <a:r>
              <a:rPr lang="en-US" dirty="0" err="1"/>
              <a:t>значение</a:t>
            </a:r>
            <a:r>
              <a:rPr lang="en-US" dirty="0"/>
              <a:t> NPV </a:t>
            </a:r>
            <a:r>
              <a:rPr lang="en-US" dirty="0" err="1"/>
              <a:t>нe</a:t>
            </a:r>
            <a:r>
              <a:rPr lang="en-US" dirty="0"/>
              <a:t> </a:t>
            </a:r>
            <a:r>
              <a:rPr lang="en-US" dirty="0" err="1"/>
              <a:t>всегда</a:t>
            </a:r>
            <a:r>
              <a:rPr lang="en-US" dirty="0"/>
              <a:t> </a:t>
            </a:r>
            <a:r>
              <a:rPr lang="en-US" dirty="0" err="1"/>
              <a:t>будет</a:t>
            </a:r>
            <a:r>
              <a:rPr lang="en-US" dirty="0"/>
              <a:t> </a:t>
            </a:r>
            <a:r>
              <a:rPr lang="en-US" dirty="0" err="1"/>
              <a:t>соответствовать</a:t>
            </a:r>
            <a:r>
              <a:rPr lang="en-US" dirty="0"/>
              <a:t> </a:t>
            </a:r>
            <a:r>
              <a:rPr lang="en-US" dirty="0" err="1"/>
              <a:t>более</a:t>
            </a:r>
            <a:r>
              <a:rPr lang="en-US" dirty="0"/>
              <a:t> </a:t>
            </a:r>
            <a:r>
              <a:rPr lang="en-US" dirty="0" err="1"/>
              <a:t>эффективному</a:t>
            </a:r>
            <a:r>
              <a:rPr lang="en-US" dirty="0"/>
              <a:t> </a:t>
            </a:r>
            <a:r>
              <a:rPr lang="en-US" dirty="0" err="1"/>
              <a:t>использованию</a:t>
            </a:r>
            <a:r>
              <a:rPr lang="en-US" dirty="0"/>
              <a:t> </a:t>
            </a:r>
            <a:r>
              <a:rPr lang="en-US" dirty="0" err="1"/>
              <a:t>инвестиций</a:t>
            </a:r>
            <a:r>
              <a:rPr lang="en-US" dirty="0"/>
              <a:t>. </a:t>
            </a:r>
            <a:r>
              <a:rPr lang="ru-RU" dirty="0"/>
              <a:t>В такой ситуации целесообразно рассчитывать показатель - индекс рентабельности (доходности) инвестиции (</a:t>
            </a:r>
            <a:r>
              <a:rPr lang="en-US" dirty="0"/>
              <a:t>Profitability Index</a:t>
            </a:r>
            <a:r>
              <a:rPr lang="ru-RU" dirty="0"/>
              <a:t>, </a:t>
            </a:r>
            <a:r>
              <a:rPr lang="en-US" dirty="0"/>
              <a:t>PI</a:t>
            </a:r>
            <a:r>
              <a:rPr lang="ru-RU" dirty="0" smtClean="0"/>
              <a:t>).</a:t>
            </a:r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2951675371"/>
      </p:ext>
    </p:extLst>
  </p:cSld>
  <p:clrMapOvr>
    <a:masterClrMapping/>
  </p:clrMapOvr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637731" y="686937"/>
            <a:ext cx="9921923" cy="5768453"/>
          </a:xfrm>
        </p:spPr>
        <p:txBody>
          <a:bodyPr/>
          <a:lstStyle/>
          <a:p>
            <a:r>
              <a:rPr lang="ru-RU" b="1" dirty="0"/>
              <a:t>Индекс рентабельности (доходности) инвестиции (</a:t>
            </a:r>
            <a:r>
              <a:rPr lang="en-US" b="1" dirty="0"/>
              <a:t>Profitability Index</a:t>
            </a:r>
            <a:r>
              <a:rPr lang="ru-RU" b="1" dirty="0"/>
              <a:t>, </a:t>
            </a:r>
            <a:r>
              <a:rPr lang="en-US" b="1" dirty="0"/>
              <a:t>PI</a:t>
            </a:r>
            <a:r>
              <a:rPr lang="ru-RU" b="1" dirty="0" smtClean="0"/>
              <a:t>).</a:t>
            </a:r>
            <a:r>
              <a:rPr lang="ru-RU" dirty="0"/>
              <a:t> </a:t>
            </a:r>
            <a:r>
              <a:rPr lang="ru-RU" dirty="0" smtClean="0"/>
              <a:t>Рассчитывается </a:t>
            </a:r>
            <a:r>
              <a:rPr lang="ru-RU" dirty="0"/>
              <a:t>как отношение чистой текущей стоимости денежного притока к чистой текущей стоимости денежного оттока (включая первоначальные инвестиции):</a:t>
            </a:r>
          </a:p>
          <a:p>
            <a:endParaRPr lang="ru-RU" dirty="0" smtClean="0"/>
          </a:p>
          <a:p>
            <a:pPr marL="0" indent="0">
              <a:buNone/>
            </a:pPr>
            <a:r>
              <a:rPr lang="ru-RU" dirty="0"/>
              <a:t> </a:t>
            </a:r>
            <a:r>
              <a:rPr lang="ru-RU" dirty="0" smtClean="0"/>
              <a:t>                                                                                                         (18)</a:t>
            </a:r>
          </a:p>
          <a:p>
            <a:endParaRPr lang="ru-RU" dirty="0"/>
          </a:p>
          <a:p>
            <a:pPr marL="0" indent="0">
              <a:buNone/>
            </a:pPr>
            <a:r>
              <a:rPr lang="en-US" dirty="0" err="1" smtClean="0"/>
              <a:t>или</a:t>
            </a:r>
            <a:r>
              <a:rPr lang="en-US" dirty="0" smtClean="0"/>
              <a:t> </a:t>
            </a:r>
            <a:r>
              <a:rPr lang="en-US" dirty="0"/>
              <a:t>в </a:t>
            </a:r>
            <a:r>
              <a:rPr lang="en-US" dirty="0" err="1"/>
              <a:t>обобщенном</a:t>
            </a:r>
            <a:r>
              <a:rPr lang="en-US" dirty="0"/>
              <a:t> </a:t>
            </a:r>
            <a:r>
              <a:rPr lang="en-US" dirty="0" err="1"/>
              <a:t>виде</a:t>
            </a:r>
            <a:r>
              <a:rPr lang="en-US" dirty="0" smtClean="0"/>
              <a:t>:</a:t>
            </a:r>
            <a:endParaRPr lang="ru-RU" dirty="0" smtClean="0"/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pPr marL="0" indent="0">
              <a:buNone/>
            </a:pPr>
            <a:r>
              <a:rPr lang="ru-RU" dirty="0"/>
              <a:t>г</a:t>
            </a:r>
            <a:r>
              <a:rPr lang="ru-RU" dirty="0" smtClean="0"/>
              <a:t>де, </a:t>
            </a:r>
            <a:r>
              <a:rPr lang="en-US" dirty="0" smtClean="0"/>
              <a:t>PVP</a:t>
            </a:r>
            <a:r>
              <a:rPr lang="ru-RU" dirty="0" smtClean="0"/>
              <a:t> </a:t>
            </a:r>
            <a:r>
              <a:rPr lang="ru-RU" dirty="0"/>
              <a:t>(</a:t>
            </a:r>
            <a:r>
              <a:rPr lang="en-US" dirty="0"/>
              <a:t>Present Value of Payments</a:t>
            </a:r>
            <a:r>
              <a:rPr lang="ru-RU" dirty="0"/>
              <a:t>) — дисконтированный поток денежных средств;</a:t>
            </a:r>
          </a:p>
          <a:p>
            <a:pPr marL="0" indent="0">
              <a:buNone/>
            </a:pPr>
            <a:r>
              <a:rPr lang="ru-RU" dirty="0" smtClean="0"/>
              <a:t>        </a:t>
            </a:r>
            <a:r>
              <a:rPr lang="en-US" dirty="0" smtClean="0"/>
              <a:t>PVI </a:t>
            </a:r>
            <a:r>
              <a:rPr lang="en-US" dirty="0"/>
              <a:t>(Present Value of Investment) — </a:t>
            </a:r>
            <a:r>
              <a:rPr lang="en-US" dirty="0" err="1"/>
              <a:t>дисконтированная</a:t>
            </a:r>
            <a:r>
              <a:rPr lang="en-US" dirty="0"/>
              <a:t> </a:t>
            </a:r>
            <a:r>
              <a:rPr lang="en-US" dirty="0" err="1"/>
              <a:t>стоимость</a:t>
            </a:r>
            <a:r>
              <a:rPr lang="en-US" dirty="0"/>
              <a:t> </a:t>
            </a:r>
            <a:r>
              <a:rPr lang="en-US" dirty="0" err="1"/>
              <a:t>инвестиционных</a:t>
            </a:r>
            <a:r>
              <a:rPr lang="en-US" dirty="0"/>
              <a:t> </a:t>
            </a:r>
            <a:r>
              <a:rPr lang="en-US" dirty="0" err="1"/>
              <a:t>затрат</a:t>
            </a:r>
            <a:r>
              <a:rPr lang="en-US" dirty="0"/>
              <a:t>.</a:t>
            </a:r>
            <a:endParaRPr lang="ru-RU" dirty="0"/>
          </a:p>
          <a:p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83970" y="1899084"/>
            <a:ext cx="2723809" cy="876190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41112" y="3739142"/>
            <a:ext cx="1746542" cy="1085688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3615034327"/>
      </p:ext>
    </p:extLst>
  </p:cSld>
  <p:clrMapOvr>
    <a:masterClrMapping/>
  </p:clrMapOvr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569492" y="714232"/>
            <a:ext cx="10072047" cy="5782101"/>
          </a:xfrm>
        </p:spPr>
        <p:txBody>
          <a:bodyPr>
            <a:normAutofit lnSpcReduction="10000"/>
          </a:bodyPr>
          <a:lstStyle/>
          <a:p>
            <a:r>
              <a:rPr lang="en-US" dirty="0" err="1"/>
              <a:t>Индекс</a:t>
            </a:r>
            <a:r>
              <a:rPr lang="en-US" dirty="0"/>
              <a:t> </a:t>
            </a:r>
            <a:r>
              <a:rPr lang="en-US" dirty="0" err="1"/>
              <a:t>рентабельности</a:t>
            </a:r>
            <a:r>
              <a:rPr lang="en-US" dirty="0"/>
              <a:t> — </a:t>
            </a:r>
            <a:r>
              <a:rPr lang="en-US" dirty="0" err="1"/>
              <a:t>относительный</a:t>
            </a:r>
            <a:r>
              <a:rPr lang="en-US" dirty="0"/>
              <a:t> </a:t>
            </a:r>
            <a:r>
              <a:rPr lang="en-US" dirty="0" err="1"/>
              <a:t>показатель</a:t>
            </a:r>
            <a:r>
              <a:rPr lang="en-US" dirty="0"/>
              <a:t> </a:t>
            </a:r>
            <a:r>
              <a:rPr lang="en-US" dirty="0" err="1"/>
              <a:t>эффективности</a:t>
            </a:r>
            <a:r>
              <a:rPr lang="en-US" dirty="0"/>
              <a:t> </a:t>
            </a:r>
            <a:r>
              <a:rPr lang="en-US" dirty="0" err="1"/>
              <a:t>инвестиционного</a:t>
            </a:r>
            <a:r>
              <a:rPr lang="en-US" dirty="0"/>
              <a:t> </a:t>
            </a:r>
            <a:r>
              <a:rPr lang="en-US" dirty="0" err="1"/>
              <a:t>проекта</a:t>
            </a:r>
            <a:r>
              <a:rPr lang="en-US" dirty="0"/>
              <a:t> и </a:t>
            </a:r>
            <a:r>
              <a:rPr lang="en-US" dirty="0" err="1"/>
              <a:t>характеризует</a:t>
            </a:r>
            <a:r>
              <a:rPr lang="en-US" dirty="0"/>
              <a:t> </a:t>
            </a:r>
            <a:r>
              <a:rPr lang="en-US" dirty="0" err="1"/>
              <a:t>уровень</a:t>
            </a:r>
            <a:r>
              <a:rPr lang="en-US" dirty="0"/>
              <a:t> </a:t>
            </a:r>
            <a:r>
              <a:rPr lang="en-US" dirty="0" err="1"/>
              <a:t>доходов</a:t>
            </a:r>
            <a:r>
              <a:rPr lang="en-US" dirty="0"/>
              <a:t> </a:t>
            </a:r>
            <a:r>
              <a:rPr lang="en-US" dirty="0" err="1"/>
              <a:t>на</a:t>
            </a:r>
            <a:r>
              <a:rPr lang="en-US" dirty="0"/>
              <a:t> </a:t>
            </a:r>
            <a:r>
              <a:rPr lang="en-US" dirty="0" err="1"/>
              <a:t>единицу</a:t>
            </a:r>
            <a:r>
              <a:rPr lang="en-US" dirty="0"/>
              <a:t> </a:t>
            </a:r>
            <a:r>
              <a:rPr lang="en-US" dirty="0" err="1"/>
              <a:t>затрат</a:t>
            </a:r>
            <a:r>
              <a:rPr lang="en-US" dirty="0"/>
              <a:t>, т. е. </a:t>
            </a:r>
            <a:r>
              <a:rPr lang="en-US" dirty="0" err="1"/>
              <a:t>эффективность</a:t>
            </a:r>
            <a:r>
              <a:rPr lang="en-US" dirty="0"/>
              <a:t> </a:t>
            </a:r>
            <a:r>
              <a:rPr lang="en-US" dirty="0" err="1"/>
              <a:t>вложений</a:t>
            </a:r>
            <a:r>
              <a:rPr lang="en-US" dirty="0"/>
              <a:t> — </a:t>
            </a:r>
            <a:r>
              <a:rPr lang="en-US" dirty="0" err="1"/>
              <a:t>чем</a:t>
            </a:r>
            <a:r>
              <a:rPr lang="en-US" dirty="0"/>
              <a:t> </a:t>
            </a:r>
            <a:r>
              <a:rPr lang="en-US" dirty="0" err="1"/>
              <a:t>больше</a:t>
            </a:r>
            <a:r>
              <a:rPr lang="en-US" dirty="0"/>
              <a:t> </a:t>
            </a:r>
            <a:r>
              <a:rPr lang="en-US" dirty="0" err="1"/>
              <a:t>значение</a:t>
            </a:r>
            <a:r>
              <a:rPr lang="en-US" dirty="0"/>
              <a:t> </a:t>
            </a:r>
            <a:r>
              <a:rPr lang="en-US" dirty="0" err="1"/>
              <a:t>этого</a:t>
            </a:r>
            <a:r>
              <a:rPr lang="en-US" dirty="0"/>
              <a:t> </a:t>
            </a:r>
            <a:r>
              <a:rPr lang="en-US" dirty="0" err="1"/>
              <a:t>показателя</a:t>
            </a:r>
            <a:r>
              <a:rPr lang="en-US" dirty="0"/>
              <a:t>, </a:t>
            </a:r>
            <a:r>
              <a:rPr lang="en-US" dirty="0" err="1"/>
              <a:t>тем</a:t>
            </a:r>
            <a:r>
              <a:rPr lang="en-US" dirty="0"/>
              <a:t> </a:t>
            </a:r>
            <a:r>
              <a:rPr lang="en-US" dirty="0" err="1"/>
              <a:t>выше</a:t>
            </a:r>
            <a:r>
              <a:rPr lang="en-US" dirty="0"/>
              <a:t> </a:t>
            </a:r>
            <a:r>
              <a:rPr lang="en-US" dirty="0" err="1"/>
              <a:t>отдача</a:t>
            </a:r>
            <a:r>
              <a:rPr lang="en-US" dirty="0"/>
              <a:t> </a:t>
            </a:r>
            <a:r>
              <a:rPr lang="en-US" dirty="0" err="1"/>
              <a:t>денежной</a:t>
            </a:r>
            <a:r>
              <a:rPr lang="en-US" dirty="0"/>
              <a:t> </a:t>
            </a:r>
            <a:r>
              <a:rPr lang="en-US" dirty="0" err="1"/>
              <a:t>единицы</a:t>
            </a:r>
            <a:r>
              <a:rPr lang="en-US" dirty="0"/>
              <a:t>, </a:t>
            </a:r>
            <a:r>
              <a:rPr lang="en-US" dirty="0" err="1"/>
              <a:t>инвестированной</a:t>
            </a:r>
            <a:r>
              <a:rPr lang="en-US" dirty="0"/>
              <a:t> в </a:t>
            </a:r>
            <a:r>
              <a:rPr lang="en-US" dirty="0" err="1"/>
              <a:t>данный</a:t>
            </a:r>
            <a:r>
              <a:rPr lang="en-US" dirty="0"/>
              <a:t> </a:t>
            </a:r>
            <a:r>
              <a:rPr lang="en-US" dirty="0" err="1"/>
              <a:t>проект</a:t>
            </a:r>
            <a:r>
              <a:rPr lang="en-US" dirty="0"/>
              <a:t>. </a:t>
            </a:r>
            <a:r>
              <a:rPr lang="en-US" dirty="0" err="1"/>
              <a:t>Данному</a:t>
            </a:r>
            <a:r>
              <a:rPr lang="en-US" dirty="0"/>
              <a:t> </a:t>
            </a:r>
            <a:r>
              <a:rPr lang="en-US" dirty="0" err="1"/>
              <a:t>показателю</a:t>
            </a:r>
            <a:r>
              <a:rPr lang="en-US" dirty="0"/>
              <a:t> </a:t>
            </a:r>
            <a:r>
              <a:rPr lang="en-US" dirty="0" err="1"/>
              <a:t>следует</a:t>
            </a:r>
            <a:r>
              <a:rPr lang="en-US" dirty="0"/>
              <a:t> </a:t>
            </a:r>
            <a:r>
              <a:rPr lang="en-US" dirty="0" err="1"/>
              <a:t>отдавать</a:t>
            </a:r>
            <a:r>
              <a:rPr lang="en-US" dirty="0"/>
              <a:t> </a:t>
            </a:r>
            <a:r>
              <a:rPr lang="en-US" dirty="0" err="1"/>
              <a:t>предпочтение</a:t>
            </a:r>
            <a:r>
              <a:rPr lang="en-US" dirty="0"/>
              <a:t> </a:t>
            </a:r>
            <a:r>
              <a:rPr lang="en-US" dirty="0" err="1"/>
              <a:t>при</a:t>
            </a:r>
            <a:r>
              <a:rPr lang="en-US" dirty="0"/>
              <a:t> </a:t>
            </a:r>
            <a:r>
              <a:rPr lang="en-US" dirty="0" err="1"/>
              <a:t>комплектовании</a:t>
            </a:r>
            <a:r>
              <a:rPr lang="en-US" dirty="0"/>
              <a:t> </a:t>
            </a:r>
            <a:r>
              <a:rPr lang="en-US" dirty="0" err="1"/>
              <a:t>портфеля</a:t>
            </a:r>
            <a:r>
              <a:rPr lang="en-US" dirty="0"/>
              <a:t> </a:t>
            </a:r>
            <a:r>
              <a:rPr lang="en-US" dirty="0" err="1"/>
              <a:t>инвестиций</a:t>
            </a:r>
            <a:r>
              <a:rPr lang="en-US" dirty="0"/>
              <a:t> с </a:t>
            </a:r>
            <a:r>
              <a:rPr lang="en-US" dirty="0" err="1"/>
              <a:t>целью</a:t>
            </a:r>
            <a:r>
              <a:rPr lang="en-US" dirty="0"/>
              <a:t> </a:t>
            </a:r>
            <a:r>
              <a:rPr lang="en-US" dirty="0" err="1"/>
              <a:t>максимизации</a:t>
            </a:r>
            <a:r>
              <a:rPr lang="en-US" dirty="0"/>
              <a:t> </a:t>
            </a:r>
            <a:r>
              <a:rPr lang="en-US" dirty="0" err="1"/>
              <a:t>суммарного</a:t>
            </a:r>
            <a:r>
              <a:rPr lang="en-US" dirty="0"/>
              <a:t> </a:t>
            </a:r>
            <a:r>
              <a:rPr lang="en-US" dirty="0" err="1"/>
              <a:t>значения</a:t>
            </a:r>
            <a:r>
              <a:rPr lang="en-US" dirty="0"/>
              <a:t> </a:t>
            </a:r>
            <a:r>
              <a:rPr lang="en-US" i="1" dirty="0"/>
              <a:t>NPV.</a:t>
            </a:r>
            <a:endParaRPr lang="ru-RU" dirty="0"/>
          </a:p>
          <a:p>
            <a:r>
              <a:rPr lang="en-US" dirty="0" err="1"/>
              <a:t>Условия</a:t>
            </a:r>
            <a:r>
              <a:rPr lang="en-US" dirty="0"/>
              <a:t> </a:t>
            </a:r>
            <a:r>
              <a:rPr lang="en-US" dirty="0" err="1"/>
              <a:t>принятия</a:t>
            </a:r>
            <a:r>
              <a:rPr lang="en-US" dirty="0"/>
              <a:t> </a:t>
            </a:r>
            <a:r>
              <a:rPr lang="en-US" dirty="0" err="1"/>
              <a:t>проекта</a:t>
            </a:r>
            <a:r>
              <a:rPr lang="en-US" dirty="0"/>
              <a:t> </a:t>
            </a:r>
            <a:r>
              <a:rPr lang="en-US" dirty="0" err="1"/>
              <a:t>по</a:t>
            </a:r>
            <a:r>
              <a:rPr lang="en-US" dirty="0"/>
              <a:t> </a:t>
            </a:r>
            <a:r>
              <a:rPr lang="en-US" dirty="0" err="1"/>
              <a:t>данному</a:t>
            </a:r>
            <a:r>
              <a:rPr lang="en-US" dirty="0"/>
              <a:t> </a:t>
            </a:r>
            <a:r>
              <a:rPr lang="en-US" dirty="0" err="1"/>
              <a:t>инвестиционному</a:t>
            </a:r>
            <a:r>
              <a:rPr lang="en-US" dirty="0"/>
              <a:t> </a:t>
            </a:r>
            <a:r>
              <a:rPr lang="en-US" dirty="0" err="1"/>
              <a:t>критерию</a:t>
            </a:r>
            <a:r>
              <a:rPr lang="en-US" dirty="0"/>
              <a:t> </a:t>
            </a:r>
            <a:r>
              <a:rPr lang="en-US" dirty="0" err="1"/>
              <a:t>следующие</a:t>
            </a:r>
            <a:r>
              <a:rPr lang="en-US" dirty="0"/>
              <a:t>:</a:t>
            </a:r>
            <a:endParaRPr lang="ru-RU" dirty="0"/>
          </a:p>
          <a:p>
            <a:pPr marL="0" indent="0">
              <a:buNone/>
            </a:pPr>
            <a:r>
              <a:rPr lang="en-US" dirty="0" err="1"/>
              <a:t>если</a:t>
            </a:r>
            <a:r>
              <a:rPr lang="en-US" dirty="0"/>
              <a:t> </a:t>
            </a:r>
            <a:r>
              <a:rPr lang="en-US" i="1" dirty="0"/>
              <a:t>PI&gt; </a:t>
            </a:r>
            <a:r>
              <a:rPr lang="en-US" dirty="0"/>
              <a:t>1, </a:t>
            </a:r>
            <a:r>
              <a:rPr lang="en-US" dirty="0" err="1"/>
              <a:t>то</a:t>
            </a:r>
            <a:r>
              <a:rPr lang="en-US" dirty="0"/>
              <a:t> </a:t>
            </a:r>
            <a:r>
              <a:rPr lang="en-US" dirty="0" err="1"/>
              <a:t>проект</a:t>
            </a:r>
            <a:r>
              <a:rPr lang="en-US" dirty="0"/>
              <a:t> </a:t>
            </a:r>
            <a:r>
              <a:rPr lang="en-US" dirty="0" err="1"/>
              <a:t>следует</a:t>
            </a:r>
            <a:r>
              <a:rPr lang="en-US" dirty="0"/>
              <a:t> </a:t>
            </a:r>
            <a:r>
              <a:rPr lang="en-US" dirty="0" err="1"/>
              <a:t>принять</a:t>
            </a:r>
            <a:r>
              <a:rPr lang="en-US" dirty="0"/>
              <a:t>;</a:t>
            </a:r>
            <a:endParaRPr lang="ru-RU" dirty="0"/>
          </a:p>
          <a:p>
            <a:pPr marL="0" indent="0">
              <a:buNone/>
            </a:pPr>
            <a:r>
              <a:rPr lang="en-US" dirty="0" err="1"/>
              <a:t>если</a:t>
            </a:r>
            <a:r>
              <a:rPr lang="en-US" dirty="0"/>
              <a:t> </a:t>
            </a:r>
            <a:r>
              <a:rPr lang="en-US" i="1" dirty="0"/>
              <a:t>PI&lt; </a:t>
            </a:r>
            <a:r>
              <a:rPr lang="en-US" dirty="0"/>
              <a:t>1, </a:t>
            </a:r>
            <a:r>
              <a:rPr lang="en-US" dirty="0" err="1"/>
              <a:t>то</a:t>
            </a:r>
            <a:r>
              <a:rPr lang="en-US" dirty="0"/>
              <a:t> </a:t>
            </a:r>
            <a:r>
              <a:rPr lang="en-US" dirty="0" err="1"/>
              <a:t>проект</a:t>
            </a:r>
            <a:r>
              <a:rPr lang="en-US" dirty="0"/>
              <a:t> </a:t>
            </a:r>
            <a:r>
              <a:rPr lang="en-US" dirty="0" err="1"/>
              <a:t>следует</a:t>
            </a:r>
            <a:r>
              <a:rPr lang="en-US" dirty="0"/>
              <a:t> </a:t>
            </a:r>
            <a:r>
              <a:rPr lang="en-US" dirty="0" err="1"/>
              <a:t>отвергнуть</a:t>
            </a:r>
            <a:r>
              <a:rPr lang="en-US" dirty="0"/>
              <a:t>;</a:t>
            </a:r>
            <a:endParaRPr lang="ru-RU" dirty="0"/>
          </a:p>
          <a:p>
            <a:pPr marL="0" indent="0">
              <a:buNone/>
            </a:pPr>
            <a:r>
              <a:rPr lang="en-US" dirty="0" err="1"/>
              <a:t>если</a:t>
            </a:r>
            <a:r>
              <a:rPr lang="en-US" dirty="0"/>
              <a:t> </a:t>
            </a:r>
            <a:r>
              <a:rPr lang="en-US" i="1" dirty="0"/>
              <a:t>PI </a:t>
            </a:r>
            <a:r>
              <a:rPr lang="en-US" dirty="0"/>
              <a:t>= 1, </a:t>
            </a:r>
            <a:r>
              <a:rPr lang="en-US" dirty="0" err="1"/>
              <a:t>проект</a:t>
            </a:r>
            <a:r>
              <a:rPr lang="en-US" dirty="0"/>
              <a:t> </a:t>
            </a:r>
            <a:r>
              <a:rPr lang="en-US" dirty="0" err="1"/>
              <a:t>ни</a:t>
            </a:r>
            <a:r>
              <a:rPr lang="en-US" dirty="0"/>
              <a:t> </a:t>
            </a:r>
            <a:r>
              <a:rPr lang="en-US" dirty="0" err="1"/>
              <a:t>прибыльный</a:t>
            </a:r>
            <a:r>
              <a:rPr lang="en-US" dirty="0"/>
              <a:t>, </a:t>
            </a:r>
            <a:r>
              <a:rPr lang="en-US" dirty="0" err="1"/>
              <a:t>ни</a:t>
            </a:r>
            <a:r>
              <a:rPr lang="en-US" dirty="0"/>
              <a:t> </a:t>
            </a:r>
            <a:r>
              <a:rPr lang="en-US" dirty="0" err="1"/>
              <a:t>убыточный</a:t>
            </a:r>
            <a:r>
              <a:rPr lang="en-US" dirty="0"/>
              <a:t>.</a:t>
            </a:r>
            <a:endParaRPr lang="ru-RU" dirty="0"/>
          </a:p>
          <a:p>
            <a:r>
              <a:rPr lang="en-US" dirty="0" err="1" smtClean="0"/>
              <a:t>Таким</a:t>
            </a:r>
            <a:r>
              <a:rPr lang="en-US" dirty="0" smtClean="0"/>
              <a:t> </a:t>
            </a:r>
            <a:r>
              <a:rPr lang="en-US" dirty="0" err="1"/>
              <a:t>образом</a:t>
            </a:r>
            <a:r>
              <a:rPr lang="en-US" dirty="0"/>
              <a:t>, </a:t>
            </a:r>
            <a:r>
              <a:rPr lang="en-US" dirty="0" err="1"/>
              <a:t>критерий</a:t>
            </a:r>
            <a:r>
              <a:rPr lang="en-US" dirty="0"/>
              <a:t> </a:t>
            </a:r>
            <a:r>
              <a:rPr lang="en-US" i="1" dirty="0"/>
              <a:t>PI </a:t>
            </a:r>
            <a:r>
              <a:rPr lang="en-US" dirty="0" err="1"/>
              <a:t>имеет</a:t>
            </a:r>
            <a:r>
              <a:rPr lang="en-US" dirty="0"/>
              <a:t> </a:t>
            </a:r>
            <a:r>
              <a:rPr lang="en-US" dirty="0" err="1"/>
              <a:t>преимущество</a:t>
            </a:r>
            <a:r>
              <a:rPr lang="en-US" dirty="0"/>
              <a:t> </a:t>
            </a:r>
            <a:r>
              <a:rPr lang="en-US" dirty="0" err="1"/>
              <a:t>при</a:t>
            </a:r>
            <a:r>
              <a:rPr lang="en-US" dirty="0"/>
              <a:t> </a:t>
            </a:r>
            <a:r>
              <a:rPr lang="en-US" dirty="0" err="1"/>
              <a:t>выборе</a:t>
            </a:r>
            <a:r>
              <a:rPr lang="en-US" dirty="0"/>
              <a:t> </a:t>
            </a:r>
            <a:r>
              <a:rPr lang="en-US" dirty="0" err="1"/>
              <a:t>одного</a:t>
            </a:r>
            <a:r>
              <a:rPr lang="en-US" dirty="0"/>
              <a:t> </a:t>
            </a:r>
            <a:r>
              <a:rPr lang="en-US" dirty="0" err="1"/>
              <a:t>проекта</a:t>
            </a:r>
            <a:r>
              <a:rPr lang="en-US" dirty="0"/>
              <a:t> </a:t>
            </a:r>
            <a:r>
              <a:rPr lang="en-US" dirty="0" err="1"/>
              <a:t>из</a:t>
            </a:r>
            <a:r>
              <a:rPr lang="en-US" dirty="0"/>
              <a:t> </a:t>
            </a:r>
            <a:r>
              <a:rPr lang="en-US" dirty="0" err="1"/>
              <a:t>ряда</a:t>
            </a:r>
            <a:r>
              <a:rPr lang="en-US" dirty="0"/>
              <a:t> </a:t>
            </a:r>
            <a:r>
              <a:rPr lang="en-US" dirty="0" err="1"/>
              <a:t>имеющих</a:t>
            </a:r>
            <a:r>
              <a:rPr lang="en-US" dirty="0"/>
              <a:t> </a:t>
            </a:r>
            <a:r>
              <a:rPr lang="en-US" dirty="0" err="1"/>
              <a:t>примерно</a:t>
            </a:r>
            <a:r>
              <a:rPr lang="en-US" dirty="0"/>
              <a:t> </a:t>
            </a:r>
            <a:r>
              <a:rPr lang="en-US" dirty="0" err="1"/>
              <a:t>одинаковые</a:t>
            </a:r>
            <a:r>
              <a:rPr lang="en-US" dirty="0"/>
              <a:t> </a:t>
            </a:r>
            <a:r>
              <a:rPr lang="en-US" dirty="0" err="1"/>
              <a:t>значения</a:t>
            </a:r>
            <a:r>
              <a:rPr lang="en-US" dirty="0"/>
              <a:t> </a:t>
            </a:r>
            <a:r>
              <a:rPr lang="en-US" i="1" dirty="0"/>
              <a:t>NPV, </a:t>
            </a:r>
            <a:r>
              <a:rPr lang="en-US" dirty="0" err="1"/>
              <a:t>но</a:t>
            </a:r>
            <a:r>
              <a:rPr lang="en-US" dirty="0"/>
              <a:t> </a:t>
            </a:r>
            <a:r>
              <a:rPr lang="en-US" dirty="0" err="1"/>
              <a:t>разные</a:t>
            </a:r>
            <a:r>
              <a:rPr lang="en-US" dirty="0"/>
              <a:t> </a:t>
            </a:r>
            <a:r>
              <a:rPr lang="en-US" dirty="0" err="1"/>
              <a:t>объемы</a:t>
            </a:r>
            <a:r>
              <a:rPr lang="en-US" dirty="0"/>
              <a:t> </a:t>
            </a:r>
            <a:r>
              <a:rPr lang="en-US" dirty="0" err="1"/>
              <a:t>требуемых</a:t>
            </a:r>
            <a:r>
              <a:rPr lang="en-US" dirty="0"/>
              <a:t> </a:t>
            </a:r>
            <a:r>
              <a:rPr lang="en-US" dirty="0" err="1"/>
              <a:t>инвестиций</a:t>
            </a:r>
            <a:r>
              <a:rPr lang="en-US" dirty="0"/>
              <a:t>. В </a:t>
            </a:r>
            <a:r>
              <a:rPr lang="en-US" dirty="0" err="1"/>
              <a:t>данном</a:t>
            </a:r>
            <a:r>
              <a:rPr lang="en-US" dirty="0"/>
              <a:t> </a:t>
            </a:r>
            <a:r>
              <a:rPr lang="en-US" dirty="0" err="1"/>
              <a:t>случае</a:t>
            </a:r>
            <a:r>
              <a:rPr lang="en-US" dirty="0"/>
              <a:t> </a:t>
            </a:r>
            <a:r>
              <a:rPr lang="en-US" dirty="0" err="1"/>
              <a:t>выгоднее</a:t>
            </a:r>
            <a:r>
              <a:rPr lang="en-US" dirty="0"/>
              <a:t> </a:t>
            </a:r>
            <a:r>
              <a:rPr lang="en-US" dirty="0" err="1"/>
              <a:t>тот</a:t>
            </a:r>
            <a:r>
              <a:rPr lang="en-US" dirty="0"/>
              <a:t> </a:t>
            </a:r>
            <a:r>
              <a:rPr lang="en-US" dirty="0" err="1"/>
              <a:t>из</a:t>
            </a:r>
            <a:r>
              <a:rPr lang="en-US" dirty="0"/>
              <a:t> </a:t>
            </a:r>
            <a:r>
              <a:rPr lang="en-US" dirty="0" err="1"/>
              <a:t>них</a:t>
            </a:r>
            <a:r>
              <a:rPr lang="en-US" dirty="0"/>
              <a:t>, </a:t>
            </a:r>
            <a:r>
              <a:rPr lang="en-US" dirty="0" err="1"/>
              <a:t>который</a:t>
            </a:r>
            <a:r>
              <a:rPr lang="en-US" dirty="0"/>
              <a:t> </a:t>
            </a:r>
            <a:r>
              <a:rPr lang="en-US" dirty="0" err="1"/>
              <a:t>обеспечивает</a:t>
            </a:r>
            <a:r>
              <a:rPr lang="en-US" dirty="0"/>
              <a:t> </a:t>
            </a:r>
            <a:r>
              <a:rPr lang="en-US" dirty="0" err="1"/>
              <a:t>большую</a:t>
            </a:r>
            <a:r>
              <a:rPr lang="en-US" dirty="0"/>
              <a:t> </a:t>
            </a:r>
            <a:r>
              <a:rPr lang="en-US" dirty="0" err="1"/>
              <a:t>эффективность</a:t>
            </a:r>
            <a:r>
              <a:rPr lang="en-US" dirty="0"/>
              <a:t> </a:t>
            </a:r>
            <a:r>
              <a:rPr lang="en-US" dirty="0" err="1"/>
              <a:t>вложений</a:t>
            </a:r>
            <a:r>
              <a:rPr lang="en-US" dirty="0"/>
              <a:t>. В </a:t>
            </a:r>
            <a:r>
              <a:rPr lang="en-US" dirty="0" err="1"/>
              <a:t>связи</a:t>
            </a:r>
            <a:r>
              <a:rPr lang="en-US" dirty="0"/>
              <a:t> с </a:t>
            </a:r>
            <a:r>
              <a:rPr lang="en-US" dirty="0" err="1"/>
              <a:t>этим</a:t>
            </a:r>
            <a:r>
              <a:rPr lang="en-US" dirty="0"/>
              <a:t> </a:t>
            </a:r>
            <a:r>
              <a:rPr lang="en-US" dirty="0" err="1"/>
              <a:t>данный</a:t>
            </a:r>
            <a:r>
              <a:rPr lang="en-US" dirty="0"/>
              <a:t> </a:t>
            </a:r>
            <a:r>
              <a:rPr lang="en-US" dirty="0" err="1"/>
              <a:t>показатель</a:t>
            </a:r>
            <a:r>
              <a:rPr lang="en-US" dirty="0"/>
              <a:t> </a:t>
            </a:r>
            <a:r>
              <a:rPr lang="en-US" dirty="0" err="1"/>
              <a:t>позволяет</a:t>
            </a:r>
            <a:r>
              <a:rPr lang="en-US" dirty="0"/>
              <a:t> </a:t>
            </a:r>
            <a:r>
              <a:rPr lang="en-US" dirty="0" err="1"/>
              <a:t>ранжировать</a:t>
            </a:r>
            <a:r>
              <a:rPr lang="en-US" dirty="0"/>
              <a:t> </a:t>
            </a:r>
            <a:r>
              <a:rPr lang="en-US" dirty="0" err="1"/>
              <a:t>проекты</a:t>
            </a:r>
            <a:r>
              <a:rPr lang="en-US" dirty="0"/>
              <a:t> </a:t>
            </a:r>
            <a:r>
              <a:rPr lang="en-US" dirty="0" err="1"/>
              <a:t>при</a:t>
            </a:r>
            <a:r>
              <a:rPr lang="en-US" dirty="0"/>
              <a:t> </a:t>
            </a:r>
            <a:r>
              <a:rPr lang="en-US" dirty="0" err="1"/>
              <a:t>ограниченных</a:t>
            </a:r>
            <a:r>
              <a:rPr lang="en-US" dirty="0"/>
              <a:t> </a:t>
            </a:r>
            <a:r>
              <a:rPr lang="en-US" dirty="0" err="1"/>
              <a:t>инвестиционных</a:t>
            </a:r>
            <a:r>
              <a:rPr lang="en-US" dirty="0"/>
              <a:t> </a:t>
            </a:r>
            <a:r>
              <a:rPr lang="en-US" dirty="0" err="1"/>
              <a:t>ресурсах</a:t>
            </a:r>
            <a:r>
              <a:rPr lang="en-US" dirty="0"/>
              <a:t>.</a:t>
            </a:r>
            <a:endParaRPr lang="ru-RU" dirty="0"/>
          </a:p>
          <a:p>
            <a:r>
              <a:rPr lang="en-US" dirty="0"/>
              <a:t>К </a:t>
            </a:r>
            <a:r>
              <a:rPr lang="en-US" dirty="0" err="1"/>
              <a:t>недостаткам</a:t>
            </a:r>
            <a:r>
              <a:rPr lang="en-US" dirty="0"/>
              <a:t> </a:t>
            </a:r>
            <a:r>
              <a:rPr lang="en-US" dirty="0" err="1"/>
              <a:t>метода</a:t>
            </a:r>
            <a:r>
              <a:rPr lang="en-US" dirty="0"/>
              <a:t> </a:t>
            </a:r>
            <a:r>
              <a:rPr lang="en-US" dirty="0" err="1"/>
              <a:t>можно</a:t>
            </a:r>
            <a:r>
              <a:rPr lang="en-US" dirty="0"/>
              <a:t> </a:t>
            </a:r>
            <a:r>
              <a:rPr lang="en-US" dirty="0" err="1"/>
              <a:t>отнести</a:t>
            </a:r>
            <a:r>
              <a:rPr lang="en-US" dirty="0"/>
              <a:t> </a:t>
            </a:r>
            <a:r>
              <a:rPr lang="en-US" dirty="0" err="1"/>
              <a:t>его</a:t>
            </a:r>
            <a:r>
              <a:rPr lang="en-US" dirty="0"/>
              <a:t> </a:t>
            </a:r>
            <a:r>
              <a:rPr lang="en-US" dirty="0" err="1"/>
              <a:t>неоднозначность</a:t>
            </a:r>
            <a:r>
              <a:rPr lang="en-US" dirty="0"/>
              <a:t> </a:t>
            </a:r>
            <a:r>
              <a:rPr lang="en-US" dirty="0" err="1"/>
              <a:t>при</a:t>
            </a:r>
            <a:r>
              <a:rPr lang="en-US" dirty="0"/>
              <a:t> </a:t>
            </a:r>
            <a:r>
              <a:rPr lang="en-US" dirty="0" err="1"/>
              <a:t>дисконтировании</a:t>
            </a:r>
            <a:r>
              <a:rPr lang="en-US" dirty="0"/>
              <a:t> </a:t>
            </a:r>
            <a:r>
              <a:rPr lang="en-US" dirty="0" err="1"/>
              <a:t>отдельно</a:t>
            </a:r>
            <a:r>
              <a:rPr lang="en-US" dirty="0"/>
              <a:t> </a:t>
            </a:r>
            <a:r>
              <a:rPr lang="en-US" dirty="0" err="1"/>
              <a:t>денежных</a:t>
            </a:r>
            <a:r>
              <a:rPr lang="en-US" dirty="0"/>
              <a:t> </a:t>
            </a:r>
            <a:r>
              <a:rPr lang="en-US" dirty="0" err="1"/>
              <a:t>притоков</a:t>
            </a:r>
            <a:r>
              <a:rPr lang="en-US" dirty="0"/>
              <a:t> и </a:t>
            </a:r>
            <a:r>
              <a:rPr lang="en-US" dirty="0" err="1"/>
              <a:t>оттоков</a:t>
            </a:r>
            <a:r>
              <a:rPr lang="en-US" dirty="0"/>
              <a:t>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376128116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610437" y="741528"/>
            <a:ext cx="10017456" cy="5863987"/>
          </a:xfrm>
        </p:spPr>
        <p:txBody>
          <a:bodyPr>
            <a:normAutofit lnSpcReduction="10000"/>
          </a:bodyPr>
          <a:lstStyle/>
          <a:p>
            <a:r>
              <a:rPr lang="ru-RU" dirty="0"/>
              <a:t>Из содержания статьи 131 ГК РФ «Государственная регистрация недвижимости</a:t>
            </a:r>
            <a:r>
              <a:rPr lang="ru-RU" dirty="0" smtClean="0"/>
              <a:t>»:</a:t>
            </a:r>
          </a:p>
          <a:p>
            <a:pPr marL="0" indent="0">
              <a:buNone/>
            </a:pPr>
            <a:r>
              <a:rPr lang="ru-RU" dirty="0" smtClean="0"/>
              <a:t>      1</a:t>
            </a:r>
            <a:r>
              <a:rPr lang="ru-RU" dirty="0"/>
              <a:t>. «Право собственности и другие вещные права на недвижимые вещи, ограничения этих прав, их возникновение, переход и прекращение подлежат государственной регистрации в едином государственном реестре органами, осуществляющими государственную регистрацию прав на недвижимость и сделок с ней. Регистрации подлежат: право собственности, право хозяйственного ведения, право оперативного управления, право пожизненного наследуемого владения, право постоянного пользования, ипотека, сервитуты, а также иные права…» </a:t>
            </a:r>
            <a:endParaRPr lang="ru-RU" dirty="0" smtClean="0"/>
          </a:p>
          <a:p>
            <a:r>
              <a:rPr lang="ru-RU" dirty="0"/>
              <a:t>В соответствии со статьей 132 ГК РФ «Предприятие</a:t>
            </a:r>
            <a:r>
              <a:rPr lang="ru-RU" dirty="0" smtClean="0"/>
              <a:t>»:</a:t>
            </a:r>
          </a:p>
          <a:p>
            <a:pPr marL="0" indent="0">
              <a:buNone/>
            </a:pPr>
            <a:r>
              <a:rPr lang="ru-RU" dirty="0"/>
              <a:t> </a:t>
            </a:r>
            <a:r>
              <a:rPr lang="ru-RU" dirty="0" smtClean="0"/>
              <a:t>     1</a:t>
            </a:r>
            <a:r>
              <a:rPr lang="ru-RU" dirty="0"/>
              <a:t>. «Предприятием как объектом прав признается имущественный комплекс, используемый для осуществления предпринимательской </a:t>
            </a:r>
            <a:r>
              <a:rPr lang="ru-RU" dirty="0" smtClean="0"/>
              <a:t>деятельности.</a:t>
            </a:r>
            <a:r>
              <a:rPr lang="ru-RU" b="1" dirty="0"/>
              <a:t> </a:t>
            </a:r>
            <a:r>
              <a:rPr lang="ru-RU" dirty="0" smtClean="0"/>
              <a:t>Предприятие </a:t>
            </a:r>
            <a:r>
              <a:rPr lang="ru-RU" dirty="0"/>
              <a:t>в целом как имущественный комплекс признается недвижимостью.»</a:t>
            </a:r>
            <a:endParaRPr lang="ru-RU" b="1" dirty="0"/>
          </a:p>
          <a:p>
            <a:pPr marL="0" indent="0">
              <a:buNone/>
            </a:pPr>
            <a:r>
              <a:rPr lang="ru-RU" dirty="0" smtClean="0"/>
              <a:t>      2</a:t>
            </a:r>
            <a:r>
              <a:rPr lang="ru-RU" dirty="0"/>
              <a:t>. Предприятие в целом или его часть могут быть объектом купли-продажи, залога, аренды и других сделок, связанных с установлением, изменением и прекращением вещных </a:t>
            </a:r>
            <a:r>
              <a:rPr lang="ru-RU" dirty="0" smtClean="0"/>
              <a:t>прав.</a:t>
            </a:r>
            <a:r>
              <a:rPr lang="ru-RU" b="1" dirty="0"/>
              <a:t> </a:t>
            </a:r>
            <a:r>
              <a:rPr lang="ru-RU" dirty="0" smtClean="0"/>
              <a:t>В </a:t>
            </a:r>
            <a:r>
              <a:rPr lang="ru-RU" dirty="0"/>
              <a:t>состав предприятия как имущественного комплекса входят все виды имущества, предназначенные для его деятельности, включая земельные участки, здания, сооружения, оборудование, инвентарь, сырье, продукцию, права требования, долги, а также права на обозначения, индивидуализирующие предприятие, его продукцию, работы и услуги (фирменное наименование, товарные знаки, знаки обслуживания), и другие исключительные права, если иное не предусмотрено законом или договором.»</a:t>
            </a:r>
            <a:endParaRPr lang="ru-RU" b="1" dirty="0"/>
          </a:p>
          <a:p>
            <a:pPr marL="0" indent="0">
              <a:buNone/>
            </a:pPr>
            <a:endParaRPr lang="ru-RU" b="1" dirty="0"/>
          </a:p>
          <a:p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6540258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528549" y="700584"/>
            <a:ext cx="10208526" cy="5823045"/>
          </a:xfrm>
        </p:spPr>
        <p:txBody>
          <a:bodyPr>
            <a:normAutofit/>
          </a:bodyPr>
          <a:lstStyle/>
          <a:p>
            <a:r>
              <a:rPr lang="ru-RU" b="1" dirty="0"/>
              <a:t>Внутренняя норма прибыли (доходности</a:t>
            </a:r>
            <a:r>
              <a:rPr lang="ru-RU" b="1" dirty="0" smtClean="0"/>
              <a:t>) (</a:t>
            </a:r>
            <a:r>
              <a:rPr lang="ru-RU" b="1" dirty="0" err="1"/>
              <a:t>Internal</a:t>
            </a:r>
            <a:r>
              <a:rPr lang="ru-RU" b="1" dirty="0"/>
              <a:t> </a:t>
            </a:r>
            <a:r>
              <a:rPr lang="ru-RU" b="1" dirty="0" err="1"/>
              <a:t>Rate</a:t>
            </a:r>
            <a:r>
              <a:rPr lang="ru-RU" b="1" dirty="0"/>
              <a:t> </a:t>
            </a:r>
            <a:r>
              <a:rPr lang="ru-RU" b="1" dirty="0" err="1"/>
              <a:t>of</a:t>
            </a:r>
            <a:r>
              <a:rPr lang="ru-RU" b="1" dirty="0"/>
              <a:t> </a:t>
            </a:r>
            <a:r>
              <a:rPr lang="ru-RU" b="1" dirty="0" err="1"/>
              <a:t>Return</a:t>
            </a:r>
            <a:r>
              <a:rPr lang="ru-RU" b="1" dirty="0"/>
              <a:t>, IRR</a:t>
            </a:r>
            <a:r>
              <a:rPr lang="ru-RU" b="1" dirty="0" smtClean="0"/>
              <a:t>) </a:t>
            </a:r>
            <a:r>
              <a:rPr lang="ru-RU" dirty="0" smtClean="0"/>
              <a:t>более точно характеризует </a:t>
            </a:r>
            <a:r>
              <a:rPr lang="ru-RU" dirty="0"/>
              <a:t>эффективность вложений в </a:t>
            </a:r>
            <a:r>
              <a:rPr lang="ru-RU" dirty="0" smtClean="0"/>
              <a:t>проект на определенном этапе времени.</a:t>
            </a:r>
            <a:endParaRPr lang="ru-RU" dirty="0"/>
          </a:p>
          <a:p>
            <a:r>
              <a:rPr lang="ru-RU" dirty="0" smtClean="0"/>
              <a:t>На </a:t>
            </a:r>
            <a:r>
              <a:rPr lang="ru-RU" dirty="0"/>
              <a:t>практике внутренняя норма прибыли представляет собой такую ставку дисконта, при которой эффект от инвестиций, т.е. чистая настоящая стоимость (NPV), равен нулю. </a:t>
            </a:r>
            <a:r>
              <a:rPr lang="ru-RU" dirty="0" smtClean="0"/>
              <a:t>В </a:t>
            </a:r>
            <a:r>
              <a:rPr lang="ru-RU" dirty="0"/>
              <a:t>общем виде, когда инвестиции и отдача от них задаются в виде потока платежей, IRR определяется как решение следующего уравнения</a:t>
            </a:r>
            <a:r>
              <a:rPr lang="ru-RU" dirty="0" smtClean="0"/>
              <a:t>:</a:t>
            </a:r>
          </a:p>
          <a:p>
            <a:endParaRPr lang="ru-RU" dirty="0"/>
          </a:p>
          <a:p>
            <a:pPr marL="0" indent="0">
              <a:buNone/>
            </a:pPr>
            <a:r>
              <a:rPr lang="ru-RU" dirty="0" smtClean="0"/>
              <a:t>                                                                                                              (20)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dirty="0" smtClean="0"/>
              <a:t>   </a:t>
            </a:r>
            <a:r>
              <a:rPr lang="en-US" dirty="0" err="1" smtClean="0"/>
              <a:t>Если</a:t>
            </a:r>
            <a:r>
              <a:rPr lang="en-US" dirty="0" smtClean="0"/>
              <a:t> </a:t>
            </a:r>
            <a:r>
              <a:rPr lang="en-US" dirty="0" err="1"/>
              <a:t>инвестиционные</a:t>
            </a:r>
            <a:r>
              <a:rPr lang="en-US" dirty="0"/>
              <a:t> </a:t>
            </a:r>
            <a:r>
              <a:rPr lang="en-US" dirty="0" err="1"/>
              <a:t>расходы</a:t>
            </a:r>
            <a:r>
              <a:rPr lang="en-US" dirty="0"/>
              <a:t> </a:t>
            </a:r>
            <a:r>
              <a:rPr lang="en-US" dirty="0" err="1"/>
              <a:t>осуществляются</a:t>
            </a:r>
            <a:r>
              <a:rPr lang="en-US" dirty="0"/>
              <a:t> в </a:t>
            </a:r>
            <a:r>
              <a:rPr lang="en-US" dirty="0" err="1"/>
              <a:t>течение</a:t>
            </a:r>
            <a:r>
              <a:rPr lang="en-US" dirty="0"/>
              <a:t> </a:t>
            </a:r>
            <a:r>
              <a:rPr lang="en-US" dirty="0" err="1"/>
              <a:t>ряда</a:t>
            </a:r>
            <a:r>
              <a:rPr lang="en-US" dirty="0"/>
              <a:t> </a:t>
            </a:r>
            <a:r>
              <a:rPr lang="en-US" dirty="0" err="1"/>
              <a:t>лет</a:t>
            </a:r>
            <a:r>
              <a:rPr lang="en-US" dirty="0"/>
              <a:t>, </a:t>
            </a:r>
            <a:r>
              <a:rPr lang="en-US" dirty="0" err="1"/>
              <a:t>то</a:t>
            </a:r>
            <a:r>
              <a:rPr lang="en-US" dirty="0"/>
              <a:t> </a:t>
            </a:r>
            <a:r>
              <a:rPr lang="en-US" dirty="0" err="1"/>
              <a:t>формула</a:t>
            </a:r>
            <a:r>
              <a:rPr lang="en-US" dirty="0"/>
              <a:t> </a:t>
            </a:r>
            <a:r>
              <a:rPr lang="en-US" dirty="0" err="1"/>
              <a:t>примет</a:t>
            </a:r>
            <a:r>
              <a:rPr lang="en-US" dirty="0"/>
              <a:t> </a:t>
            </a:r>
            <a:r>
              <a:rPr lang="en-US" dirty="0" err="1"/>
              <a:t>следующий</a:t>
            </a:r>
            <a:r>
              <a:rPr lang="en-US" dirty="0"/>
              <a:t> </a:t>
            </a:r>
            <a:r>
              <a:rPr lang="en-US" dirty="0" err="1"/>
              <a:t>вид</a:t>
            </a:r>
            <a:r>
              <a:rPr lang="en-US" dirty="0" smtClean="0"/>
              <a:t>:</a:t>
            </a:r>
            <a:endParaRPr lang="ru-RU" dirty="0" smtClean="0"/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endParaRPr lang="ru-RU" dirty="0" smtClean="0"/>
          </a:p>
          <a:p>
            <a:endParaRPr lang="ru-RU" dirty="0"/>
          </a:p>
          <a:p>
            <a:endParaRPr lang="ru-RU" dirty="0"/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29333" y="2862333"/>
            <a:ext cx="2148203" cy="1259291"/>
          </a:xfrm>
          <a:prstGeom prst="rect">
            <a:avLst/>
          </a:prstGeom>
        </p:spPr>
      </p:pic>
      <p:pic>
        <p:nvPicPr>
          <p:cNvPr id="11" name="Рисунок 1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19854" y="4706629"/>
            <a:ext cx="2963836" cy="1433725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94471513"/>
      </p:ext>
    </p:extLst>
  </p:cSld>
  <p:clrMapOvr>
    <a:masterClrMapping/>
  </p:clrMapOvr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idx="1"/>
          </p:nvPr>
        </p:nvSpPr>
        <p:spPr>
          <a:xfrm>
            <a:off x="1501775" y="714375"/>
            <a:ext cx="10180638" cy="5891213"/>
          </a:xfrm>
        </p:spPr>
        <p:txBody>
          <a:bodyPr/>
          <a:lstStyle/>
          <a:p>
            <a:r>
              <a:rPr lang="en-US"/>
              <a:t>Смысл расчета этого коэффициента при анализе эффективности планируемых инвестиций заключается в следующем: IRR показывает максимально допустимый относительный уровень расходов, которые могут быть ассоциированы с данным проектом. Например, если проект полностью финансируется за счет ссуды коммерческого банка, то значение IRR показывает верхнюю границу допустимого уровня банковской процентной ставки, превышение которой делает проект убыточным. .</a:t>
            </a:r>
            <a:endParaRPr lang="ru-RU"/>
          </a:p>
          <a:p>
            <a:r>
              <a:rPr lang="en-US"/>
              <a:t>На практике любое предприятие финансирует свою деятельность из различных источников. В качестве платы за пользование авансированными в деятельность предприятия финансовыми ресурсами оно уплачивает проценты, дивиденды, вознаграждения и т. п., т. е. несет некоторые обоснованные расходы на поддержание своего экономического потенциала. Показатель, характеризующий относительный уровень этих доходов, можно назвать ценой авансированного капитала (capital cost — СС ) . Этот показатель отражает сложившийся на предприятии минимум возврата на вложенный в его деятельность капитал, его рентабельность и рассчитывается по формуле средней арифметической взвешенной.</a:t>
            </a:r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978272776"/>
      </p:ext>
    </p:extLst>
  </p:cSld>
  <p:clrMapOvr>
    <a:masterClrMapping/>
  </p:clrMapOvr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idx="1"/>
          </p:nvPr>
        </p:nvSpPr>
        <p:spPr>
          <a:xfrm>
            <a:off x="1828800" y="687388"/>
            <a:ext cx="9826625" cy="5835650"/>
          </a:xfrm>
        </p:spPr>
        <p:txBody>
          <a:bodyPr/>
          <a:lstStyle/>
          <a:p>
            <a:r>
              <a:rPr lang="en-US" dirty="0" err="1"/>
              <a:t>Экономический</a:t>
            </a:r>
            <a:r>
              <a:rPr lang="en-US" dirty="0"/>
              <a:t> </a:t>
            </a:r>
            <a:r>
              <a:rPr lang="en-US" dirty="0" err="1"/>
              <a:t>смысл</a:t>
            </a:r>
            <a:r>
              <a:rPr lang="en-US" dirty="0"/>
              <a:t> </a:t>
            </a:r>
            <a:r>
              <a:rPr lang="en-US" dirty="0" err="1"/>
              <a:t>этого</a:t>
            </a:r>
            <a:r>
              <a:rPr lang="en-US" dirty="0"/>
              <a:t> </a:t>
            </a:r>
            <a:r>
              <a:rPr lang="en-US" dirty="0" err="1"/>
              <a:t>показателя</a:t>
            </a:r>
            <a:r>
              <a:rPr lang="en-US" dirty="0"/>
              <a:t> </a:t>
            </a:r>
            <a:r>
              <a:rPr lang="en-US" dirty="0" err="1"/>
              <a:t>заключается</a:t>
            </a:r>
            <a:r>
              <a:rPr lang="en-US" dirty="0"/>
              <a:t> в </a:t>
            </a:r>
            <a:r>
              <a:rPr lang="en-US" dirty="0" err="1"/>
              <a:t>следующем</a:t>
            </a:r>
            <a:r>
              <a:rPr lang="en-US" dirty="0"/>
              <a:t>: </a:t>
            </a:r>
            <a:r>
              <a:rPr lang="en-US" dirty="0" err="1"/>
              <a:t>предприятие</a:t>
            </a:r>
            <a:r>
              <a:rPr lang="en-US" dirty="0"/>
              <a:t> </a:t>
            </a:r>
            <a:r>
              <a:rPr lang="en-US" dirty="0" err="1"/>
              <a:t>может</a:t>
            </a:r>
            <a:r>
              <a:rPr lang="en-US" dirty="0"/>
              <a:t> </a:t>
            </a:r>
            <a:r>
              <a:rPr lang="en-US" dirty="0" err="1"/>
              <a:t>принимать</a:t>
            </a:r>
            <a:r>
              <a:rPr lang="en-US" dirty="0"/>
              <a:t> </a:t>
            </a:r>
            <a:r>
              <a:rPr lang="en-US" dirty="0" err="1"/>
              <a:t>любые</a:t>
            </a:r>
            <a:r>
              <a:rPr lang="en-US" dirty="0"/>
              <a:t> </a:t>
            </a:r>
            <a:r>
              <a:rPr lang="en-US" dirty="0" err="1"/>
              <a:t>решения</a:t>
            </a:r>
            <a:r>
              <a:rPr lang="en-US" dirty="0"/>
              <a:t> </a:t>
            </a:r>
            <a:r>
              <a:rPr lang="en-US" dirty="0" err="1"/>
              <a:t>инвестиционного</a:t>
            </a:r>
            <a:r>
              <a:rPr lang="en-US" dirty="0"/>
              <a:t> </a:t>
            </a:r>
            <a:r>
              <a:rPr lang="en-US" dirty="0" err="1"/>
              <a:t>характера</a:t>
            </a:r>
            <a:r>
              <a:rPr lang="en-US" dirty="0"/>
              <a:t>, </a:t>
            </a:r>
            <a:r>
              <a:rPr lang="en-US" dirty="0" err="1"/>
              <a:t>уровень</a:t>
            </a:r>
            <a:r>
              <a:rPr lang="en-US" dirty="0"/>
              <a:t> </a:t>
            </a:r>
            <a:r>
              <a:rPr lang="en-US" dirty="0" err="1"/>
              <a:t>рентабельности</a:t>
            </a:r>
            <a:r>
              <a:rPr lang="en-US" dirty="0"/>
              <a:t> </a:t>
            </a:r>
            <a:r>
              <a:rPr lang="en-US" dirty="0" err="1"/>
              <a:t>которых</a:t>
            </a:r>
            <a:r>
              <a:rPr lang="en-US" dirty="0"/>
              <a:t> </a:t>
            </a:r>
            <a:r>
              <a:rPr lang="en-US" dirty="0" err="1"/>
              <a:t>не</a:t>
            </a:r>
            <a:r>
              <a:rPr lang="en-US" dirty="0"/>
              <a:t> </a:t>
            </a:r>
            <a:r>
              <a:rPr lang="en-US" dirty="0" err="1"/>
              <a:t>ниже</a:t>
            </a:r>
            <a:r>
              <a:rPr lang="en-US" dirty="0"/>
              <a:t> </a:t>
            </a:r>
            <a:r>
              <a:rPr lang="en-US" dirty="0" err="1"/>
              <a:t>текущего</a:t>
            </a:r>
            <a:r>
              <a:rPr lang="en-US" dirty="0"/>
              <a:t> </a:t>
            </a:r>
            <a:r>
              <a:rPr lang="en-US" dirty="0" err="1"/>
              <a:t>значения</a:t>
            </a:r>
            <a:r>
              <a:rPr lang="en-US" dirty="0"/>
              <a:t> </a:t>
            </a:r>
            <a:r>
              <a:rPr lang="en-US" dirty="0" err="1"/>
              <a:t>показателя</a:t>
            </a:r>
            <a:r>
              <a:rPr lang="en-US" dirty="0"/>
              <a:t> </a:t>
            </a:r>
            <a:r>
              <a:rPr lang="en-US" i="1" dirty="0"/>
              <a:t>СС </a:t>
            </a:r>
            <a:r>
              <a:rPr lang="en-US" dirty="0"/>
              <a:t>(</a:t>
            </a:r>
            <a:r>
              <a:rPr lang="en-US" dirty="0" err="1"/>
              <a:t>цены</a:t>
            </a:r>
            <a:r>
              <a:rPr lang="en-US" dirty="0"/>
              <a:t> </a:t>
            </a:r>
            <a:r>
              <a:rPr lang="en-US" dirty="0" err="1"/>
              <a:t>источника</a:t>
            </a:r>
            <a:r>
              <a:rPr lang="en-US" dirty="0"/>
              <a:t> </a:t>
            </a:r>
            <a:r>
              <a:rPr lang="en-US" dirty="0" err="1"/>
              <a:t>средств</a:t>
            </a:r>
            <a:r>
              <a:rPr lang="en-US" dirty="0"/>
              <a:t> </a:t>
            </a:r>
            <a:r>
              <a:rPr lang="en-US" dirty="0" err="1"/>
              <a:t>для</a:t>
            </a:r>
            <a:r>
              <a:rPr lang="en-US" dirty="0"/>
              <a:t> </a:t>
            </a:r>
            <a:r>
              <a:rPr lang="en-US" dirty="0" err="1"/>
              <a:t>данного</a:t>
            </a:r>
            <a:r>
              <a:rPr lang="en-US" dirty="0"/>
              <a:t> </a:t>
            </a:r>
            <a:r>
              <a:rPr lang="en-US" dirty="0" err="1"/>
              <a:t>проекта</a:t>
            </a:r>
            <a:r>
              <a:rPr lang="en-US" dirty="0"/>
              <a:t>). </a:t>
            </a:r>
            <a:r>
              <a:rPr lang="en-US" dirty="0" err="1"/>
              <a:t>Именно</a:t>
            </a:r>
            <a:r>
              <a:rPr lang="en-US" dirty="0"/>
              <a:t> с </a:t>
            </a:r>
            <a:r>
              <a:rPr lang="en-US" dirty="0" err="1"/>
              <a:t>ним</a:t>
            </a:r>
            <a:r>
              <a:rPr lang="en-US" dirty="0"/>
              <a:t> </a:t>
            </a:r>
            <a:r>
              <a:rPr lang="en-US" dirty="0" err="1"/>
              <a:t>сравнивается</a:t>
            </a:r>
            <a:r>
              <a:rPr lang="en-US" dirty="0"/>
              <a:t> </a:t>
            </a:r>
            <a:r>
              <a:rPr lang="en-US" dirty="0" err="1"/>
              <a:t>показатель</a:t>
            </a:r>
            <a:r>
              <a:rPr lang="en-US" dirty="0"/>
              <a:t> </a:t>
            </a:r>
            <a:r>
              <a:rPr lang="en-US" i="1" dirty="0"/>
              <a:t>IRR</a:t>
            </a:r>
            <a:r>
              <a:rPr lang="en-US" dirty="0"/>
              <a:t>, </a:t>
            </a:r>
            <a:r>
              <a:rPr lang="en-US" dirty="0" err="1"/>
              <a:t>рассчитанный</a:t>
            </a:r>
            <a:r>
              <a:rPr lang="en-US" dirty="0"/>
              <a:t> </a:t>
            </a:r>
            <a:r>
              <a:rPr lang="en-US" dirty="0" err="1"/>
              <a:t>для</a:t>
            </a:r>
            <a:r>
              <a:rPr lang="en-US" dirty="0"/>
              <a:t> </a:t>
            </a:r>
            <a:r>
              <a:rPr lang="en-US" dirty="0" err="1"/>
              <a:t>конкретного</a:t>
            </a:r>
            <a:r>
              <a:rPr lang="en-US" dirty="0"/>
              <a:t> </a:t>
            </a:r>
            <a:r>
              <a:rPr lang="en-US" dirty="0" err="1"/>
              <a:t>проекта</a:t>
            </a:r>
            <a:r>
              <a:rPr lang="en-US" dirty="0"/>
              <a:t>, </a:t>
            </a:r>
            <a:r>
              <a:rPr lang="en-US" dirty="0" err="1"/>
              <a:t>при</a:t>
            </a:r>
            <a:r>
              <a:rPr lang="en-US" dirty="0"/>
              <a:t> </a:t>
            </a:r>
            <a:r>
              <a:rPr lang="en-US" dirty="0" err="1"/>
              <a:t>этом</a:t>
            </a:r>
            <a:r>
              <a:rPr lang="en-US" dirty="0"/>
              <a:t> </a:t>
            </a:r>
            <a:r>
              <a:rPr lang="en-US" dirty="0" err="1"/>
              <a:t>связь</a:t>
            </a:r>
            <a:r>
              <a:rPr lang="en-US" dirty="0"/>
              <a:t> </a:t>
            </a:r>
            <a:r>
              <a:rPr lang="en-US" dirty="0" err="1"/>
              <a:t>между</a:t>
            </a:r>
            <a:r>
              <a:rPr lang="en-US" dirty="0"/>
              <a:t> </a:t>
            </a:r>
            <a:r>
              <a:rPr lang="en-US" dirty="0" err="1"/>
              <a:t>ними</a:t>
            </a:r>
            <a:r>
              <a:rPr lang="en-US" dirty="0"/>
              <a:t> </a:t>
            </a:r>
            <a:r>
              <a:rPr lang="en-US" dirty="0" err="1"/>
              <a:t>такова</a:t>
            </a:r>
            <a:r>
              <a:rPr lang="en-US" dirty="0"/>
              <a:t>:</a:t>
            </a:r>
            <a:endParaRPr lang="ru-RU" dirty="0"/>
          </a:p>
          <a:p>
            <a:pPr marL="0" indent="0">
              <a:buNone/>
            </a:pPr>
            <a:r>
              <a:rPr lang="en-US" dirty="0" err="1"/>
              <a:t>если</a:t>
            </a:r>
            <a:r>
              <a:rPr lang="en-US" dirty="0"/>
              <a:t> </a:t>
            </a:r>
            <a:r>
              <a:rPr lang="en-US" i="1" dirty="0"/>
              <a:t>IRR &gt; СС</a:t>
            </a:r>
            <a:r>
              <a:rPr lang="en-US" dirty="0"/>
              <a:t>, </a:t>
            </a:r>
            <a:r>
              <a:rPr lang="en-US" dirty="0" err="1"/>
              <a:t>то</a:t>
            </a:r>
            <a:r>
              <a:rPr lang="en-US" dirty="0"/>
              <a:t> </a:t>
            </a:r>
            <a:r>
              <a:rPr lang="en-US" dirty="0" err="1"/>
              <a:t>проект</a:t>
            </a:r>
            <a:r>
              <a:rPr lang="en-US" dirty="0"/>
              <a:t> </a:t>
            </a:r>
            <a:r>
              <a:rPr lang="en-US" dirty="0" err="1"/>
              <a:t>следует</a:t>
            </a:r>
            <a:r>
              <a:rPr lang="en-US" dirty="0"/>
              <a:t> </a:t>
            </a:r>
            <a:r>
              <a:rPr lang="en-US" dirty="0" err="1"/>
              <a:t>принять</a:t>
            </a:r>
            <a:r>
              <a:rPr lang="en-US" dirty="0"/>
              <a:t>;</a:t>
            </a:r>
            <a:endParaRPr lang="ru-RU" dirty="0"/>
          </a:p>
          <a:p>
            <a:pPr marL="0" indent="0">
              <a:buNone/>
            </a:pPr>
            <a:r>
              <a:rPr lang="en-US" dirty="0" err="1"/>
              <a:t>если</a:t>
            </a:r>
            <a:r>
              <a:rPr lang="en-US" dirty="0"/>
              <a:t> </a:t>
            </a:r>
            <a:r>
              <a:rPr lang="en-US" i="1" dirty="0"/>
              <a:t>IRR &lt; СС</a:t>
            </a:r>
            <a:r>
              <a:rPr lang="en-US" dirty="0"/>
              <a:t>, </a:t>
            </a:r>
            <a:r>
              <a:rPr lang="en-US" dirty="0" err="1"/>
              <a:t>то</a:t>
            </a:r>
            <a:r>
              <a:rPr lang="en-US" dirty="0"/>
              <a:t> </a:t>
            </a:r>
            <a:r>
              <a:rPr lang="en-US" dirty="0" err="1"/>
              <a:t>проект</a:t>
            </a:r>
            <a:r>
              <a:rPr lang="en-US" dirty="0"/>
              <a:t> </a:t>
            </a:r>
            <a:r>
              <a:rPr lang="en-US" dirty="0" err="1"/>
              <a:t>следует</a:t>
            </a:r>
            <a:r>
              <a:rPr lang="en-US" dirty="0"/>
              <a:t> </a:t>
            </a:r>
            <a:r>
              <a:rPr lang="en-US" dirty="0" err="1"/>
              <a:t>отвергнуть</a:t>
            </a:r>
            <a:r>
              <a:rPr lang="en-US" dirty="0"/>
              <a:t>;</a:t>
            </a:r>
            <a:endParaRPr lang="ru-RU" dirty="0"/>
          </a:p>
          <a:p>
            <a:pPr marL="0" indent="0">
              <a:buNone/>
            </a:pPr>
            <a:r>
              <a:rPr lang="en-US" dirty="0" err="1"/>
              <a:t>если</a:t>
            </a:r>
            <a:r>
              <a:rPr lang="en-US" dirty="0"/>
              <a:t> </a:t>
            </a:r>
            <a:r>
              <a:rPr lang="en-US" i="1" dirty="0"/>
              <a:t>IRR = СС </a:t>
            </a:r>
            <a:r>
              <a:rPr lang="en-US" b="1" dirty="0"/>
              <a:t> </a:t>
            </a:r>
            <a:r>
              <a:rPr lang="en-US" dirty="0" err="1"/>
              <a:t>то</a:t>
            </a:r>
            <a:r>
              <a:rPr lang="en-US" dirty="0"/>
              <a:t> </a:t>
            </a:r>
            <a:r>
              <a:rPr lang="en-US" dirty="0" err="1"/>
              <a:t>проект</a:t>
            </a:r>
            <a:r>
              <a:rPr lang="en-US" dirty="0"/>
              <a:t> </a:t>
            </a:r>
            <a:r>
              <a:rPr lang="en-US" dirty="0" err="1"/>
              <a:t>ни</a:t>
            </a:r>
            <a:r>
              <a:rPr lang="en-US" dirty="0"/>
              <a:t> </a:t>
            </a:r>
            <a:r>
              <a:rPr lang="en-US" dirty="0" err="1"/>
              <a:t>прибыльный</a:t>
            </a:r>
            <a:r>
              <a:rPr lang="en-US" dirty="0"/>
              <a:t>, </a:t>
            </a:r>
            <a:r>
              <a:rPr lang="en-US" dirty="0" err="1"/>
              <a:t>ни</a:t>
            </a:r>
            <a:r>
              <a:rPr lang="en-US" dirty="0"/>
              <a:t> </a:t>
            </a:r>
            <a:r>
              <a:rPr lang="en-US" dirty="0" err="1"/>
              <a:t>убыточный</a:t>
            </a:r>
            <a:r>
              <a:rPr lang="en-US" dirty="0"/>
              <a:t>.</a:t>
            </a:r>
            <a:endParaRPr lang="ru-RU" dirty="0"/>
          </a:p>
          <a:p>
            <a:r>
              <a:rPr lang="en-US" dirty="0" err="1"/>
              <a:t>Еще</a:t>
            </a:r>
            <a:r>
              <a:rPr lang="en-US" dirty="0"/>
              <a:t> </a:t>
            </a:r>
            <a:r>
              <a:rPr lang="en-US" dirty="0" err="1"/>
              <a:t>один</a:t>
            </a:r>
            <a:r>
              <a:rPr lang="en-US" dirty="0"/>
              <a:t> </a:t>
            </a:r>
            <a:r>
              <a:rPr lang="en-US" dirty="0" err="1"/>
              <a:t>вариант</a:t>
            </a:r>
            <a:r>
              <a:rPr lang="en-US" dirty="0"/>
              <a:t> </a:t>
            </a:r>
            <a:r>
              <a:rPr lang="en-US" dirty="0" err="1"/>
              <a:t>интерпретации</a:t>
            </a:r>
            <a:r>
              <a:rPr lang="en-US" dirty="0"/>
              <a:t> </a:t>
            </a:r>
            <a:r>
              <a:rPr lang="en-US" dirty="0" err="1"/>
              <a:t>состоит</a:t>
            </a:r>
            <a:r>
              <a:rPr lang="en-US" dirty="0"/>
              <a:t> в </a:t>
            </a:r>
            <a:r>
              <a:rPr lang="en-US" dirty="0" err="1"/>
              <a:t>трактовке</a:t>
            </a:r>
            <a:r>
              <a:rPr lang="en-US" dirty="0"/>
              <a:t> </a:t>
            </a:r>
            <a:r>
              <a:rPr lang="en-US" dirty="0" err="1"/>
              <a:t>внутренней</a:t>
            </a:r>
            <a:r>
              <a:rPr lang="en-US" dirty="0"/>
              <a:t> </a:t>
            </a:r>
            <a:r>
              <a:rPr lang="en-US" dirty="0" err="1"/>
              <a:t>нормы</a:t>
            </a:r>
            <a:r>
              <a:rPr lang="en-US" dirty="0"/>
              <a:t> </a:t>
            </a:r>
            <a:r>
              <a:rPr lang="en-US" dirty="0" err="1"/>
              <a:t>прибыли</a:t>
            </a:r>
            <a:r>
              <a:rPr lang="en-US" dirty="0"/>
              <a:t> </a:t>
            </a:r>
            <a:r>
              <a:rPr lang="en-US" dirty="0" err="1"/>
              <a:t>как</a:t>
            </a:r>
            <a:r>
              <a:rPr lang="en-US" dirty="0"/>
              <a:t> </a:t>
            </a:r>
            <a:r>
              <a:rPr lang="en-US" dirty="0" err="1"/>
              <a:t>возможной</a:t>
            </a:r>
            <a:r>
              <a:rPr lang="en-US" dirty="0"/>
              <a:t> </a:t>
            </a:r>
            <a:r>
              <a:rPr lang="en-US" dirty="0" err="1"/>
              <a:t>нормы</a:t>
            </a:r>
            <a:r>
              <a:rPr lang="en-US" dirty="0"/>
              <a:t> </a:t>
            </a:r>
            <a:r>
              <a:rPr lang="en-US" dirty="0" err="1"/>
              <a:t>дисконта</a:t>
            </a:r>
            <a:r>
              <a:rPr lang="en-US" dirty="0"/>
              <a:t>, </a:t>
            </a:r>
            <a:r>
              <a:rPr lang="en-US" dirty="0" err="1"/>
              <a:t>при</a:t>
            </a:r>
            <a:r>
              <a:rPr lang="en-US" dirty="0"/>
              <a:t> </a:t>
            </a:r>
            <a:r>
              <a:rPr lang="en-US" dirty="0" err="1"/>
              <a:t>которой</a:t>
            </a:r>
            <a:r>
              <a:rPr lang="en-US" dirty="0"/>
              <a:t> </a:t>
            </a:r>
            <a:r>
              <a:rPr lang="en-US" dirty="0" err="1"/>
              <a:t>проект</a:t>
            </a:r>
            <a:r>
              <a:rPr lang="en-US" dirty="0"/>
              <a:t> </a:t>
            </a:r>
            <a:r>
              <a:rPr lang="en-US" dirty="0" err="1"/>
              <a:t>еще</a:t>
            </a:r>
            <a:r>
              <a:rPr lang="en-US" dirty="0"/>
              <a:t> </a:t>
            </a:r>
            <a:r>
              <a:rPr lang="en-US" dirty="0" err="1"/>
              <a:t>выгоден</a:t>
            </a:r>
            <a:r>
              <a:rPr lang="en-US" dirty="0"/>
              <a:t> </a:t>
            </a:r>
            <a:r>
              <a:rPr lang="en-US" dirty="0" err="1"/>
              <a:t>по</a:t>
            </a:r>
            <a:r>
              <a:rPr lang="en-US" dirty="0"/>
              <a:t> </a:t>
            </a:r>
            <a:r>
              <a:rPr lang="en-US" dirty="0" err="1"/>
              <a:t>критерию</a:t>
            </a:r>
            <a:r>
              <a:rPr lang="en-US" dirty="0"/>
              <a:t> </a:t>
            </a:r>
            <a:r>
              <a:rPr lang="en-US" i="1" dirty="0"/>
              <a:t>NPV</a:t>
            </a:r>
            <a:r>
              <a:rPr lang="ru-RU" i="1" dirty="0"/>
              <a:t>. </a:t>
            </a:r>
            <a:r>
              <a:rPr lang="ru-RU" dirty="0"/>
              <a:t>Решение принимается на основе сравнения </a:t>
            </a:r>
            <a:r>
              <a:rPr lang="en-US" i="1" dirty="0"/>
              <a:t>IRR </a:t>
            </a:r>
            <a:r>
              <a:rPr lang="ru-RU" dirty="0"/>
              <a:t>с нормативной рентабельностью; при этом чем выше значения внутренней нормы рентабельности и больше разница между ее значением и выбранной ставкой дисконта, тем больше запас прочности имеет проект. Данный критерий является основным </a:t>
            </a:r>
            <a:r>
              <a:rPr lang="ru-RU" dirty="0" err="1"/>
              <a:t>ориентирм</a:t>
            </a:r>
            <a:r>
              <a:rPr lang="ru-RU" dirty="0"/>
              <a:t> при принятии решения инвестором, что вовсе не умаляет роли других критериев.</a:t>
            </a:r>
          </a:p>
        </p:txBody>
      </p:sp>
    </p:spTree>
    <p:extLst>
      <p:ext uri="{BB962C8B-B14F-4D97-AF65-F5344CB8AC3E}">
        <p14:creationId xmlns="" xmlns:p14="http://schemas.microsoft.com/office/powerpoint/2010/main" val="3605225643"/>
      </p:ext>
    </p:extLst>
  </p:cSld>
  <p:clrMapOvr>
    <a:masterClrMapping/>
  </p:clrMapOvr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idx="1"/>
          </p:nvPr>
        </p:nvSpPr>
        <p:spPr>
          <a:xfrm>
            <a:off x="1582738" y="795338"/>
            <a:ext cx="10085387" cy="5783262"/>
          </a:xfrm>
        </p:spPr>
        <p:txBody>
          <a:bodyPr/>
          <a:lstStyle/>
          <a:p>
            <a:r>
              <a:rPr lang="en-US" dirty="0" err="1"/>
              <a:t>Внутренняя</a:t>
            </a:r>
            <a:r>
              <a:rPr lang="en-US" dirty="0"/>
              <a:t> </a:t>
            </a:r>
            <a:r>
              <a:rPr lang="en-US" dirty="0" err="1"/>
              <a:t>норма</a:t>
            </a:r>
            <a:r>
              <a:rPr lang="en-US" dirty="0"/>
              <a:t> </a:t>
            </a:r>
            <a:r>
              <a:rPr lang="en-US" dirty="0" err="1"/>
              <a:t>прибыли</a:t>
            </a:r>
            <a:r>
              <a:rPr lang="en-US" dirty="0"/>
              <a:t> </a:t>
            </a:r>
            <a:r>
              <a:rPr lang="en-US" dirty="0" err="1"/>
              <a:t>находится</a:t>
            </a:r>
            <a:r>
              <a:rPr lang="en-US" dirty="0"/>
              <a:t> </a:t>
            </a:r>
            <a:r>
              <a:rPr lang="en-US" dirty="0" err="1"/>
              <a:t>обычно</a:t>
            </a:r>
            <a:r>
              <a:rPr lang="en-US" dirty="0"/>
              <a:t> </a:t>
            </a:r>
            <a:r>
              <a:rPr lang="en-US" dirty="0" err="1"/>
              <a:t>методом</a:t>
            </a:r>
            <a:r>
              <a:rPr lang="en-US" dirty="0"/>
              <a:t> </a:t>
            </a:r>
            <a:r>
              <a:rPr lang="en-US" dirty="0" err="1"/>
              <a:t>итерационного</a:t>
            </a:r>
            <a:r>
              <a:rPr lang="en-US" dirty="0"/>
              <a:t> </a:t>
            </a:r>
            <a:r>
              <a:rPr lang="en-US" dirty="0" err="1"/>
              <a:t>подбора</a:t>
            </a:r>
            <a:r>
              <a:rPr lang="en-US" dirty="0"/>
              <a:t> </a:t>
            </a:r>
            <a:r>
              <a:rPr lang="en-US" dirty="0" err="1"/>
              <a:t>значений</a:t>
            </a:r>
            <a:r>
              <a:rPr lang="en-US" dirty="0"/>
              <a:t> </a:t>
            </a:r>
            <a:r>
              <a:rPr lang="en-US" dirty="0" err="1"/>
              <a:t>ставки</a:t>
            </a:r>
            <a:r>
              <a:rPr lang="en-US" dirty="0"/>
              <a:t> </a:t>
            </a:r>
            <a:r>
              <a:rPr lang="en-US" dirty="0" err="1"/>
              <a:t>сравнения</a:t>
            </a:r>
            <a:r>
              <a:rPr lang="en-US" dirty="0"/>
              <a:t> (</a:t>
            </a:r>
            <a:r>
              <a:rPr lang="en-US" dirty="0" err="1"/>
              <a:t>дисконта</a:t>
            </a:r>
            <a:r>
              <a:rPr lang="en-US" dirty="0"/>
              <a:t>) </a:t>
            </a:r>
            <a:r>
              <a:rPr lang="en-US" dirty="0" err="1"/>
              <a:t>при</a:t>
            </a:r>
            <a:r>
              <a:rPr lang="en-US" dirty="0"/>
              <a:t> </a:t>
            </a:r>
            <a:r>
              <a:rPr lang="en-US" dirty="0" err="1"/>
              <a:t>вычислении</a:t>
            </a:r>
            <a:r>
              <a:rPr lang="en-US" dirty="0"/>
              <a:t> </a:t>
            </a:r>
            <a:r>
              <a:rPr lang="en-US" dirty="0" err="1"/>
              <a:t>показателя</a:t>
            </a:r>
            <a:r>
              <a:rPr lang="en-US" dirty="0"/>
              <a:t> </a:t>
            </a:r>
            <a:r>
              <a:rPr lang="en-US" dirty="0" err="1"/>
              <a:t>чистой</a:t>
            </a:r>
            <a:r>
              <a:rPr lang="en-US" dirty="0"/>
              <a:t> </a:t>
            </a:r>
            <a:r>
              <a:rPr lang="en-US" dirty="0" err="1"/>
              <a:t>текущей</a:t>
            </a:r>
            <a:r>
              <a:rPr lang="en-US" dirty="0"/>
              <a:t> </a:t>
            </a:r>
            <a:r>
              <a:rPr lang="en-US" dirty="0" err="1"/>
              <a:t>стоимости</a:t>
            </a:r>
            <a:r>
              <a:rPr lang="en-US" dirty="0"/>
              <a:t> </a:t>
            </a:r>
            <a:r>
              <a:rPr lang="en-US" dirty="0" err="1"/>
              <a:t>проекта</a:t>
            </a:r>
            <a:r>
              <a:rPr lang="en-US" dirty="0"/>
              <a:t>. </a:t>
            </a:r>
            <a:r>
              <a:rPr lang="en-US" dirty="0" err="1"/>
              <a:t>Однако</a:t>
            </a:r>
            <a:r>
              <a:rPr lang="en-US" dirty="0"/>
              <a:t> </a:t>
            </a:r>
            <a:r>
              <a:rPr lang="en-US" dirty="0" err="1"/>
              <a:t>этот</a:t>
            </a:r>
            <a:r>
              <a:rPr lang="en-US" dirty="0"/>
              <a:t> </a:t>
            </a:r>
            <a:r>
              <a:rPr lang="en-US" dirty="0" err="1"/>
              <a:t>процесс</a:t>
            </a:r>
            <a:r>
              <a:rPr lang="en-US" dirty="0"/>
              <a:t> </a:t>
            </a:r>
            <a:r>
              <a:rPr lang="en-US" dirty="0" err="1"/>
              <a:t>трудоемок</a:t>
            </a:r>
            <a:r>
              <a:rPr lang="en-US" dirty="0"/>
              <a:t> и </a:t>
            </a:r>
            <a:r>
              <a:rPr lang="en-US" dirty="0" err="1"/>
              <a:t>сопряжен</a:t>
            </a:r>
            <a:r>
              <a:rPr lang="en-US" dirty="0"/>
              <a:t> с </a:t>
            </a:r>
            <a:r>
              <a:rPr lang="en-US" dirty="0" err="1"/>
              <a:t>ошибками</a:t>
            </a:r>
            <a:r>
              <a:rPr lang="en-US" dirty="0"/>
              <a:t>. </a:t>
            </a:r>
            <a:r>
              <a:rPr lang="en-US" dirty="0" err="1"/>
              <a:t>Поэтому</a:t>
            </a:r>
            <a:r>
              <a:rPr lang="en-US" dirty="0"/>
              <a:t> </a:t>
            </a:r>
            <a:r>
              <a:rPr lang="en-US" dirty="0" err="1"/>
              <a:t>для</a:t>
            </a:r>
            <a:r>
              <a:rPr lang="en-US" dirty="0"/>
              <a:t> </a:t>
            </a:r>
            <a:r>
              <a:rPr lang="en-US" dirty="0" err="1"/>
              <a:t>расчетов</a:t>
            </a:r>
            <a:r>
              <a:rPr lang="en-US" dirty="0"/>
              <a:t> </a:t>
            </a:r>
            <a:r>
              <a:rPr lang="en-US" dirty="0" err="1"/>
              <a:t>внутренней</a:t>
            </a:r>
            <a:r>
              <a:rPr lang="en-US" dirty="0"/>
              <a:t> </a:t>
            </a:r>
            <a:r>
              <a:rPr lang="en-US" dirty="0" err="1"/>
              <a:t>нормы</a:t>
            </a:r>
            <a:r>
              <a:rPr lang="en-US" dirty="0"/>
              <a:t> </a:t>
            </a:r>
            <a:r>
              <a:rPr lang="en-US" dirty="0" err="1"/>
              <a:t>прибыли</a:t>
            </a:r>
            <a:r>
              <a:rPr lang="en-US" dirty="0"/>
              <a:t> </a:t>
            </a:r>
            <a:r>
              <a:rPr lang="en-US" dirty="0" err="1"/>
              <a:t>используют</a:t>
            </a:r>
            <a:r>
              <a:rPr lang="en-US" dirty="0"/>
              <a:t> </a:t>
            </a:r>
            <a:r>
              <a:rPr lang="en-US" dirty="0" err="1"/>
              <a:t>специальные</a:t>
            </a:r>
            <a:r>
              <a:rPr lang="en-US" dirty="0"/>
              <a:t> </a:t>
            </a:r>
            <a:r>
              <a:rPr lang="en-US" dirty="0" err="1"/>
              <a:t>финансовые</a:t>
            </a:r>
            <a:r>
              <a:rPr lang="en-US" dirty="0"/>
              <a:t> </a:t>
            </a:r>
            <a:r>
              <a:rPr lang="en-US" dirty="0" err="1"/>
              <a:t>калькуляторы</a:t>
            </a:r>
            <a:r>
              <a:rPr lang="en-US" dirty="0"/>
              <a:t>. </a:t>
            </a:r>
            <a:r>
              <a:rPr lang="en-US" dirty="0" err="1"/>
              <a:t>Кроме</a:t>
            </a:r>
            <a:r>
              <a:rPr lang="en-US" dirty="0"/>
              <a:t> </a:t>
            </a:r>
            <a:r>
              <a:rPr lang="en-US" dirty="0" err="1"/>
              <a:t>того</a:t>
            </a:r>
            <a:r>
              <a:rPr lang="en-US" dirty="0"/>
              <a:t>, </a:t>
            </a:r>
            <a:r>
              <a:rPr lang="en-US" dirty="0" err="1"/>
              <a:t>все</a:t>
            </a:r>
            <a:r>
              <a:rPr lang="en-US" dirty="0"/>
              <a:t> </a:t>
            </a:r>
            <a:r>
              <a:rPr lang="en-US" dirty="0" err="1"/>
              <a:t>деловые</a:t>
            </a:r>
            <a:r>
              <a:rPr lang="en-US" dirty="0"/>
              <a:t> </a:t>
            </a:r>
            <a:r>
              <a:rPr lang="en-US" dirty="0" err="1"/>
              <a:t>пакеты</a:t>
            </a:r>
            <a:r>
              <a:rPr lang="en-US" dirty="0"/>
              <a:t> </a:t>
            </a:r>
            <a:r>
              <a:rPr lang="en-US" dirty="0" err="1"/>
              <a:t>программ</a:t>
            </a:r>
            <a:r>
              <a:rPr lang="en-US" dirty="0"/>
              <a:t> </a:t>
            </a:r>
            <a:r>
              <a:rPr lang="en-US" dirty="0" err="1"/>
              <a:t>для</a:t>
            </a:r>
            <a:r>
              <a:rPr lang="en-US" dirty="0"/>
              <a:t> </a:t>
            </a:r>
            <a:r>
              <a:rPr lang="en-US" dirty="0" err="1"/>
              <a:t>персональных</a:t>
            </a:r>
            <a:r>
              <a:rPr lang="en-US" dirty="0"/>
              <a:t> </a:t>
            </a:r>
            <a:r>
              <a:rPr lang="en-US" dirty="0" err="1"/>
              <a:t>калькуляторов</a:t>
            </a:r>
            <a:r>
              <a:rPr lang="en-US" dirty="0"/>
              <a:t> </a:t>
            </a:r>
            <a:r>
              <a:rPr lang="en-US" dirty="0" err="1"/>
              <a:t>содержат</a:t>
            </a:r>
            <a:r>
              <a:rPr lang="en-US" dirty="0"/>
              <a:t> </a:t>
            </a:r>
            <a:r>
              <a:rPr lang="en-US" dirty="0" err="1"/>
              <a:t>встроенную</a:t>
            </a:r>
            <a:r>
              <a:rPr lang="en-US" dirty="0"/>
              <a:t> </a:t>
            </a:r>
            <a:r>
              <a:rPr lang="en-US" dirty="0" err="1"/>
              <a:t>функцию</a:t>
            </a:r>
            <a:r>
              <a:rPr lang="en-US" dirty="0"/>
              <a:t> </a:t>
            </a:r>
            <a:r>
              <a:rPr lang="en-US" dirty="0" err="1"/>
              <a:t>для</a:t>
            </a:r>
            <a:r>
              <a:rPr lang="en-US" dirty="0"/>
              <a:t> </a:t>
            </a:r>
            <a:r>
              <a:rPr lang="en-US" dirty="0" err="1"/>
              <a:t>расчета</a:t>
            </a:r>
            <a:r>
              <a:rPr lang="en-US" dirty="0"/>
              <a:t> IRR.</a:t>
            </a:r>
            <a:endParaRPr lang="ru-RU" dirty="0"/>
          </a:p>
          <a:p>
            <a:r>
              <a:rPr lang="en-US" dirty="0" err="1"/>
              <a:t>Алгоритм</a:t>
            </a:r>
            <a:r>
              <a:rPr lang="en-US" dirty="0"/>
              <a:t> </a:t>
            </a:r>
            <a:r>
              <a:rPr lang="en-US" dirty="0" err="1"/>
              <a:t>определения</a:t>
            </a:r>
            <a:r>
              <a:rPr lang="en-US" dirty="0"/>
              <a:t> IRR </a:t>
            </a:r>
            <a:r>
              <a:rPr lang="en-US" dirty="0" err="1"/>
              <a:t>методом</a:t>
            </a:r>
            <a:r>
              <a:rPr lang="en-US" dirty="0"/>
              <a:t> </a:t>
            </a:r>
            <a:r>
              <a:rPr lang="en-US" dirty="0" err="1"/>
              <a:t>подбора</a:t>
            </a:r>
            <a:r>
              <a:rPr lang="en-US" dirty="0"/>
              <a:t> </a:t>
            </a:r>
            <a:r>
              <a:rPr lang="en-US" dirty="0" err="1"/>
              <a:t>можно</a:t>
            </a:r>
            <a:r>
              <a:rPr lang="en-US" dirty="0"/>
              <a:t> </a:t>
            </a:r>
            <a:r>
              <a:rPr lang="en-US" dirty="0" err="1"/>
              <a:t>представить</a:t>
            </a:r>
            <a:r>
              <a:rPr lang="en-US" dirty="0"/>
              <a:t> в </a:t>
            </a:r>
            <a:r>
              <a:rPr lang="en-US" dirty="0" err="1"/>
              <a:t>следующем</a:t>
            </a:r>
            <a:r>
              <a:rPr lang="en-US" dirty="0"/>
              <a:t> </a:t>
            </a:r>
            <a:r>
              <a:rPr lang="en-US" dirty="0" err="1"/>
              <a:t>виде</a:t>
            </a:r>
            <a:r>
              <a:rPr lang="en-US" dirty="0"/>
              <a:t>:</a:t>
            </a:r>
            <a:endParaRPr lang="ru-RU" dirty="0"/>
          </a:p>
          <a:p>
            <a:pPr marL="0" indent="0">
              <a:buNone/>
            </a:pPr>
            <a:r>
              <a:rPr lang="ru-RU" dirty="0" smtClean="0"/>
              <a:t>   1.Выбирают </a:t>
            </a:r>
            <a:r>
              <a:rPr lang="ru-RU" dirty="0"/>
              <a:t>два значения нормы дисконта и рассчитывают </a:t>
            </a:r>
            <a:r>
              <a:rPr lang="en-US" dirty="0"/>
              <a:t>NPV</a:t>
            </a:r>
            <a:r>
              <a:rPr lang="ru-RU" dirty="0"/>
              <a:t>; при одном значении </a:t>
            </a:r>
            <a:r>
              <a:rPr lang="en-US" dirty="0"/>
              <a:t>NPV </a:t>
            </a:r>
            <a:r>
              <a:rPr lang="ru-RU" dirty="0"/>
              <a:t>должно быть ниже нуля, при другом — выше нуля;</a:t>
            </a:r>
          </a:p>
          <a:p>
            <a:pPr marL="0" indent="0">
              <a:buNone/>
            </a:pPr>
            <a:r>
              <a:rPr lang="ru-RU" dirty="0" smtClean="0"/>
              <a:t>   </a:t>
            </a:r>
            <a:r>
              <a:rPr lang="en-US" dirty="0" smtClean="0"/>
              <a:t>2</a:t>
            </a:r>
            <a:r>
              <a:rPr lang="en-US" dirty="0"/>
              <a:t>. </a:t>
            </a:r>
            <a:r>
              <a:rPr lang="en-US" dirty="0" err="1"/>
              <a:t>Значения</a:t>
            </a:r>
            <a:r>
              <a:rPr lang="en-US" dirty="0"/>
              <a:t> </a:t>
            </a:r>
            <a:r>
              <a:rPr lang="en-US" dirty="0" err="1"/>
              <a:t>коэффициентов</a:t>
            </a:r>
            <a:r>
              <a:rPr lang="en-US" dirty="0"/>
              <a:t> и </a:t>
            </a:r>
            <a:r>
              <a:rPr lang="en-US" dirty="0" err="1"/>
              <a:t>самих</a:t>
            </a:r>
            <a:r>
              <a:rPr lang="en-US" dirty="0"/>
              <a:t> NPV </a:t>
            </a:r>
            <a:r>
              <a:rPr lang="en-US" dirty="0" err="1"/>
              <a:t>подставляют</a:t>
            </a:r>
            <a:r>
              <a:rPr lang="en-US" dirty="0"/>
              <a:t> в </a:t>
            </a:r>
            <a:r>
              <a:rPr lang="en-US" dirty="0" err="1"/>
              <a:t>следующую</a:t>
            </a:r>
            <a:r>
              <a:rPr lang="en-US" dirty="0"/>
              <a:t> </a:t>
            </a:r>
            <a:r>
              <a:rPr lang="en-US" dirty="0" err="1"/>
              <a:t>формулу</a:t>
            </a:r>
            <a:r>
              <a:rPr lang="en-US" dirty="0"/>
              <a:t> (</a:t>
            </a:r>
            <a:r>
              <a:rPr lang="en-US" dirty="0" err="1"/>
              <a:t>известную</a:t>
            </a:r>
            <a:r>
              <a:rPr lang="en-US" dirty="0"/>
              <a:t> </a:t>
            </a:r>
            <a:r>
              <a:rPr lang="en-US" dirty="0" err="1"/>
              <a:t>еще</a:t>
            </a:r>
            <a:r>
              <a:rPr lang="en-US" dirty="0"/>
              <a:t> </a:t>
            </a:r>
            <a:r>
              <a:rPr lang="en-US" dirty="0" err="1"/>
              <a:t>как</a:t>
            </a:r>
            <a:r>
              <a:rPr lang="en-US" dirty="0"/>
              <a:t> </a:t>
            </a:r>
            <a:r>
              <a:rPr lang="en-US" dirty="0" err="1"/>
              <a:t>интерполяция</a:t>
            </a:r>
            <a:r>
              <a:rPr lang="en-US" dirty="0" smtClean="0"/>
              <a:t>):</a:t>
            </a:r>
            <a:endParaRPr lang="ru-RU" dirty="0" smtClean="0"/>
          </a:p>
          <a:p>
            <a:pPr marL="0" indent="0">
              <a:buNone/>
            </a:pPr>
            <a:endParaRPr lang="ru-RU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7690" y="4904437"/>
            <a:ext cx="3991183" cy="1291645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419902212"/>
      </p:ext>
    </p:extLst>
  </p:cSld>
  <p:clrMapOvr>
    <a:masterClrMapping/>
  </p:clrMapOvr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idx="1"/>
          </p:nvPr>
        </p:nvSpPr>
        <p:spPr>
          <a:xfrm>
            <a:off x="1665288" y="714375"/>
            <a:ext cx="10002837" cy="5795963"/>
          </a:xfrm>
        </p:spPr>
        <p:txBody>
          <a:bodyPr/>
          <a:lstStyle/>
          <a:p>
            <a:pPr marL="0" indent="0">
              <a:buNone/>
            </a:pPr>
            <a:r>
              <a:rPr lang="ru-RU" dirty="0" smtClean="0"/>
              <a:t>  </a:t>
            </a:r>
            <a:r>
              <a:rPr lang="en-US" dirty="0" err="1" smtClean="0"/>
              <a:t>где</a:t>
            </a:r>
            <a:r>
              <a:rPr lang="ru-RU" dirty="0" smtClean="0"/>
              <a:t>, </a:t>
            </a:r>
            <a:r>
              <a:rPr lang="en-US" dirty="0" smtClean="0"/>
              <a:t>d</a:t>
            </a:r>
            <a:r>
              <a:rPr lang="en-US" baseline="-25000" dirty="0" smtClean="0"/>
              <a:t>1 </a:t>
            </a:r>
            <a:r>
              <a:rPr lang="en-US" dirty="0"/>
              <a:t>- </a:t>
            </a:r>
            <a:r>
              <a:rPr lang="en-US" dirty="0" err="1"/>
              <a:t>норма</a:t>
            </a:r>
            <a:r>
              <a:rPr lang="en-US" dirty="0"/>
              <a:t> </a:t>
            </a:r>
            <a:r>
              <a:rPr lang="en-US" dirty="0" err="1"/>
              <a:t>дисконта</a:t>
            </a:r>
            <a:r>
              <a:rPr lang="en-US" dirty="0"/>
              <a:t>, </a:t>
            </a:r>
            <a:r>
              <a:rPr lang="en-US" dirty="0" err="1"/>
              <a:t>при</a:t>
            </a:r>
            <a:r>
              <a:rPr lang="en-US" dirty="0"/>
              <a:t> </a:t>
            </a:r>
            <a:r>
              <a:rPr lang="en-US" dirty="0" err="1"/>
              <a:t>которой</a:t>
            </a:r>
            <a:r>
              <a:rPr lang="en-US" dirty="0"/>
              <a:t> NPV </a:t>
            </a:r>
            <a:r>
              <a:rPr lang="en-US" dirty="0" err="1"/>
              <a:t>положительна</a:t>
            </a:r>
            <a:r>
              <a:rPr lang="en-US" dirty="0"/>
              <a:t>;</a:t>
            </a:r>
            <a:endParaRPr lang="ru-RU" dirty="0"/>
          </a:p>
          <a:p>
            <a:pPr marL="0" indent="0">
              <a:buNone/>
            </a:pPr>
            <a:r>
              <a:rPr lang="ru-RU" dirty="0" smtClean="0"/>
              <a:t>          </a:t>
            </a:r>
            <a:r>
              <a:rPr lang="en-US" dirty="0" smtClean="0"/>
              <a:t>NPV</a:t>
            </a:r>
            <a:r>
              <a:rPr lang="en-US" baseline="-25000" dirty="0" smtClean="0"/>
              <a:t>1</a:t>
            </a:r>
            <a:r>
              <a:rPr lang="en-US" dirty="0" smtClean="0"/>
              <a:t> </a:t>
            </a:r>
            <a:r>
              <a:rPr lang="ru-RU" dirty="0" smtClean="0"/>
              <a:t> - </a:t>
            </a:r>
            <a:r>
              <a:rPr lang="en-US" dirty="0" err="1" smtClean="0"/>
              <a:t>величина</a:t>
            </a:r>
            <a:r>
              <a:rPr lang="en-US" dirty="0" smtClean="0"/>
              <a:t> </a:t>
            </a:r>
            <a:r>
              <a:rPr lang="en-US" dirty="0" err="1"/>
              <a:t>положительной</a:t>
            </a:r>
            <a:r>
              <a:rPr lang="en-US" dirty="0"/>
              <a:t> NPV;</a:t>
            </a:r>
            <a:endParaRPr lang="ru-RU" dirty="0"/>
          </a:p>
          <a:p>
            <a:pPr marL="0" indent="0">
              <a:buNone/>
            </a:pPr>
            <a:r>
              <a:rPr lang="ru-RU" dirty="0" smtClean="0"/>
              <a:t>          </a:t>
            </a:r>
            <a:r>
              <a:rPr lang="en-US" dirty="0" smtClean="0"/>
              <a:t>D</a:t>
            </a:r>
            <a:r>
              <a:rPr lang="en-US" baseline="-25000" dirty="0" smtClean="0"/>
              <a:t>2</a:t>
            </a:r>
            <a:r>
              <a:rPr lang="ru-RU" dirty="0"/>
              <a:t> </a:t>
            </a:r>
            <a:r>
              <a:rPr lang="ru-RU" dirty="0" smtClean="0"/>
              <a:t>- </a:t>
            </a:r>
            <a:r>
              <a:rPr lang="en-US" dirty="0" err="1" smtClean="0"/>
              <a:t>норма</a:t>
            </a:r>
            <a:r>
              <a:rPr lang="en-US" dirty="0" smtClean="0"/>
              <a:t> </a:t>
            </a:r>
            <a:r>
              <a:rPr lang="en-US" dirty="0" err="1"/>
              <a:t>дисконта</a:t>
            </a:r>
            <a:r>
              <a:rPr lang="en-US" dirty="0"/>
              <a:t>, </a:t>
            </a:r>
            <a:r>
              <a:rPr lang="en-US" dirty="0" err="1"/>
              <a:t>при</a:t>
            </a:r>
            <a:r>
              <a:rPr lang="en-US" dirty="0"/>
              <a:t> </a:t>
            </a:r>
            <a:r>
              <a:rPr lang="en-US" dirty="0" err="1"/>
              <a:t>которой</a:t>
            </a:r>
            <a:r>
              <a:rPr lang="en-US" dirty="0"/>
              <a:t> NPV </a:t>
            </a:r>
            <a:r>
              <a:rPr lang="en-US" dirty="0" err="1"/>
              <a:t>отрицательна</a:t>
            </a:r>
            <a:r>
              <a:rPr lang="en-US" dirty="0"/>
              <a:t>;</a:t>
            </a:r>
            <a:endParaRPr lang="ru-RU" dirty="0"/>
          </a:p>
          <a:p>
            <a:r>
              <a:rPr lang="en-US" dirty="0"/>
              <a:t>NPV2 — </a:t>
            </a:r>
            <a:r>
              <a:rPr lang="en-US" dirty="0" err="1"/>
              <a:t>величина</a:t>
            </a:r>
            <a:r>
              <a:rPr lang="en-US" dirty="0"/>
              <a:t> </a:t>
            </a:r>
            <a:r>
              <a:rPr lang="en-US" dirty="0" err="1"/>
              <a:t>отрицательной</a:t>
            </a:r>
            <a:r>
              <a:rPr lang="en-US" dirty="0"/>
              <a:t> NPV.</a:t>
            </a:r>
            <a:endParaRPr lang="ru-RU" dirty="0"/>
          </a:p>
          <a:p>
            <a:r>
              <a:rPr lang="en-US" dirty="0" err="1"/>
              <a:t>Определение</a:t>
            </a:r>
            <a:r>
              <a:rPr lang="en-US" dirty="0"/>
              <a:t> IRR — </a:t>
            </a:r>
            <a:r>
              <a:rPr lang="en-US" dirty="0" err="1"/>
              <a:t>популярный</a:t>
            </a:r>
            <a:r>
              <a:rPr lang="en-US" dirty="0"/>
              <a:t> </a:t>
            </a:r>
            <a:r>
              <a:rPr lang="en-US" dirty="0" err="1"/>
              <a:t>метод</a:t>
            </a:r>
            <a:r>
              <a:rPr lang="en-US" dirty="0"/>
              <a:t> </a:t>
            </a:r>
            <a:r>
              <a:rPr lang="en-US" dirty="0" err="1"/>
              <a:t>оценки</a:t>
            </a:r>
            <a:r>
              <a:rPr lang="en-US" dirty="0"/>
              <a:t> </a:t>
            </a:r>
            <a:r>
              <a:rPr lang="en-US" dirty="0" err="1"/>
              <a:t>инвестиционных</a:t>
            </a:r>
            <a:r>
              <a:rPr lang="en-US" dirty="0"/>
              <a:t> </a:t>
            </a:r>
            <a:r>
              <a:rPr lang="en-US" dirty="0" err="1"/>
              <a:t>проектов</a:t>
            </a:r>
            <a:r>
              <a:rPr lang="en-US" dirty="0"/>
              <a:t>, </a:t>
            </a:r>
            <a:r>
              <a:rPr lang="en-US" dirty="0" err="1"/>
              <a:t>поскольку</a:t>
            </a:r>
            <a:r>
              <a:rPr lang="en-US" dirty="0"/>
              <a:t> </a:t>
            </a:r>
            <a:r>
              <a:rPr lang="en-US" dirty="0" err="1"/>
              <a:t>данный</a:t>
            </a:r>
            <a:r>
              <a:rPr lang="en-US" dirty="0"/>
              <a:t> </a:t>
            </a:r>
            <a:r>
              <a:rPr lang="en-US" dirty="0" err="1"/>
              <a:t>показатель</a:t>
            </a:r>
            <a:r>
              <a:rPr lang="en-US" dirty="0"/>
              <a:t> </a:t>
            </a:r>
            <a:r>
              <a:rPr lang="en-US" dirty="0" err="1"/>
              <a:t>легко</a:t>
            </a:r>
            <a:r>
              <a:rPr lang="en-US" dirty="0"/>
              <a:t> </a:t>
            </a:r>
            <a:r>
              <a:rPr lang="en-US" dirty="0" err="1"/>
              <a:t>сопоставляется</a:t>
            </a:r>
            <a:r>
              <a:rPr lang="en-US" dirty="0"/>
              <a:t> с </a:t>
            </a:r>
            <a:r>
              <a:rPr lang="en-US" dirty="0" err="1"/>
              <a:t>барьерным</a:t>
            </a:r>
            <a:r>
              <a:rPr lang="en-US" dirty="0"/>
              <a:t> </a:t>
            </a:r>
            <a:r>
              <a:rPr lang="en-US" dirty="0" err="1"/>
              <a:t>коэффициентом</a:t>
            </a:r>
            <a:r>
              <a:rPr lang="en-US" dirty="0"/>
              <a:t> </a:t>
            </a:r>
            <a:r>
              <a:rPr lang="en-US" dirty="0" err="1"/>
              <a:t>фирмы</a:t>
            </a:r>
            <a:r>
              <a:rPr lang="en-US" dirty="0"/>
              <a:t> (</a:t>
            </a:r>
            <a:r>
              <a:rPr lang="en-US" dirty="0" err="1"/>
              <a:t>это</a:t>
            </a:r>
            <a:r>
              <a:rPr lang="en-US" dirty="0"/>
              <a:t> </a:t>
            </a:r>
            <a:r>
              <a:rPr lang="en-US" dirty="0" err="1"/>
              <a:t>минимальный</a:t>
            </a:r>
            <a:r>
              <a:rPr lang="en-US" dirty="0"/>
              <a:t> </a:t>
            </a:r>
            <a:r>
              <a:rPr lang="en-US" dirty="0" err="1"/>
              <a:t>уровень</a:t>
            </a:r>
            <a:r>
              <a:rPr lang="en-US" dirty="0"/>
              <a:t> </a:t>
            </a:r>
            <a:r>
              <a:rPr lang="en-US" dirty="0" err="1"/>
              <a:t>дохода</a:t>
            </a:r>
            <a:r>
              <a:rPr lang="en-US" dirty="0"/>
              <a:t>, </a:t>
            </a:r>
            <a:r>
              <a:rPr lang="en-US" dirty="0" err="1"/>
              <a:t>на</a:t>
            </a:r>
            <a:r>
              <a:rPr lang="en-US" dirty="0"/>
              <a:t> </a:t>
            </a:r>
            <a:r>
              <a:rPr lang="en-US" dirty="0" err="1"/>
              <a:t>который</a:t>
            </a:r>
            <a:r>
              <a:rPr lang="en-US" dirty="0"/>
              <a:t> </a:t>
            </a:r>
            <a:r>
              <a:rPr lang="en-US" dirty="0" err="1"/>
              <a:t>фирма</a:t>
            </a:r>
            <a:r>
              <a:rPr lang="en-US" dirty="0"/>
              <a:t> </a:t>
            </a:r>
            <a:r>
              <a:rPr lang="en-US" dirty="0" err="1"/>
              <a:t>согласна</a:t>
            </a:r>
            <a:r>
              <a:rPr lang="en-US" dirty="0"/>
              <a:t> </a:t>
            </a:r>
            <a:r>
              <a:rPr lang="en-US" dirty="0" err="1"/>
              <a:t>пойти</a:t>
            </a:r>
            <a:r>
              <a:rPr lang="en-US" dirty="0"/>
              <a:t> </a:t>
            </a:r>
            <a:r>
              <a:rPr lang="en-US" dirty="0" err="1"/>
              <a:t>при</a:t>
            </a:r>
            <a:r>
              <a:rPr lang="en-US" dirty="0"/>
              <a:t> </a:t>
            </a:r>
            <a:r>
              <a:rPr lang="en-US" dirty="0" err="1"/>
              <a:t>инвестировании</a:t>
            </a:r>
            <a:r>
              <a:rPr lang="en-US" dirty="0"/>
              <a:t> </a:t>
            </a:r>
            <a:r>
              <a:rPr lang="en-US" dirty="0" err="1"/>
              <a:t>средств</a:t>
            </a:r>
            <a:r>
              <a:rPr lang="en-US" dirty="0"/>
              <a:t>). </a:t>
            </a:r>
            <a:r>
              <a:rPr lang="ru-RU" dirty="0"/>
              <a:t>Если </a:t>
            </a:r>
            <a:r>
              <a:rPr lang="en-US" dirty="0"/>
              <a:t>IRR </a:t>
            </a:r>
            <a:r>
              <a:rPr lang="ru-RU" dirty="0"/>
              <a:t>меньше, чем барьерный коэффициент, выбранный фирмой, то проект капиталовложения будет отклонен. </a:t>
            </a:r>
            <a:r>
              <a:rPr lang="en-US" dirty="0" err="1"/>
              <a:t>Однако</a:t>
            </a:r>
            <a:r>
              <a:rPr lang="en-US" dirty="0"/>
              <a:t> </a:t>
            </a:r>
            <a:r>
              <a:rPr lang="en-US" dirty="0" err="1"/>
              <a:t>ввиду</a:t>
            </a:r>
            <a:r>
              <a:rPr lang="en-US" dirty="0"/>
              <a:t> </a:t>
            </a:r>
            <a:r>
              <a:rPr lang="en-US" dirty="0" err="1"/>
              <a:t>сложности</a:t>
            </a:r>
            <a:r>
              <a:rPr lang="en-US" dirty="0"/>
              <a:t> </a:t>
            </a:r>
            <a:r>
              <a:rPr lang="en-US" dirty="0" err="1"/>
              <a:t>расчета</a:t>
            </a:r>
            <a:r>
              <a:rPr lang="en-US" dirty="0"/>
              <a:t> IRR </a:t>
            </a:r>
            <a:r>
              <a:rPr lang="en-US" dirty="0" err="1"/>
              <a:t>нет</a:t>
            </a:r>
            <a:r>
              <a:rPr lang="en-US" dirty="0"/>
              <a:t> </a:t>
            </a:r>
            <a:r>
              <a:rPr lang="en-US" dirty="0" err="1"/>
              <a:t>гарантии</a:t>
            </a:r>
            <a:r>
              <a:rPr lang="en-US" dirty="0"/>
              <a:t> </a:t>
            </a:r>
            <a:r>
              <a:rPr lang="en-US" dirty="0" err="1"/>
              <a:t>получения</a:t>
            </a:r>
            <a:r>
              <a:rPr lang="en-US" dirty="0"/>
              <a:t> </a:t>
            </a:r>
            <a:r>
              <a:rPr lang="en-US" dirty="0" err="1"/>
              <a:t>верных</a:t>
            </a:r>
            <a:r>
              <a:rPr lang="en-US" dirty="0"/>
              <a:t> </a:t>
            </a:r>
            <a:r>
              <a:rPr lang="en-US" dirty="0" err="1"/>
              <a:t>результатов</a:t>
            </a:r>
            <a:r>
              <a:rPr lang="en-US" dirty="0"/>
              <a:t>. </a:t>
            </a:r>
            <a:r>
              <a:rPr lang="en-US" dirty="0" err="1"/>
              <a:t>Другим</a:t>
            </a:r>
            <a:r>
              <a:rPr lang="en-US" dirty="0"/>
              <a:t> </a:t>
            </a:r>
            <a:r>
              <a:rPr lang="en-US" dirty="0" err="1"/>
              <a:t>недостатком</a:t>
            </a:r>
            <a:r>
              <a:rPr lang="en-US" dirty="0"/>
              <a:t> </a:t>
            </a:r>
            <a:r>
              <a:rPr lang="en-US" dirty="0" err="1"/>
              <a:t>этого</a:t>
            </a:r>
            <a:r>
              <a:rPr lang="en-US" dirty="0"/>
              <a:t> </a:t>
            </a:r>
            <a:r>
              <a:rPr lang="en-US" dirty="0" err="1"/>
              <a:t>метода</a:t>
            </a:r>
            <a:r>
              <a:rPr lang="en-US" dirty="0"/>
              <a:t> </a:t>
            </a:r>
            <a:r>
              <a:rPr lang="en-US" dirty="0" err="1"/>
              <a:t>является-то</a:t>
            </a:r>
            <a:r>
              <a:rPr lang="en-US" dirty="0"/>
              <a:t>, </a:t>
            </a:r>
            <a:r>
              <a:rPr lang="en-US" dirty="0" err="1"/>
              <a:t>что</a:t>
            </a:r>
            <a:r>
              <a:rPr lang="en-US" dirty="0"/>
              <a:t> IRR </a:t>
            </a:r>
            <a:r>
              <a:rPr lang="en-US" dirty="0" err="1"/>
              <a:t>не</a:t>
            </a:r>
            <a:r>
              <a:rPr lang="en-US" dirty="0"/>
              <a:t> </a:t>
            </a:r>
            <a:r>
              <a:rPr lang="en-US" dirty="0" err="1"/>
              <a:t>позволяет</a:t>
            </a:r>
            <a:r>
              <a:rPr lang="en-US" dirty="0"/>
              <a:t> </a:t>
            </a:r>
            <a:r>
              <a:rPr lang="en-US" dirty="0" err="1"/>
              <a:t>сравнивать</a:t>
            </a:r>
            <a:r>
              <a:rPr lang="en-US" dirty="0"/>
              <a:t> </a:t>
            </a:r>
            <a:r>
              <a:rPr lang="en-US" dirty="0" err="1"/>
              <a:t>размеры</a:t>
            </a:r>
            <a:r>
              <a:rPr lang="en-US" dirty="0"/>
              <a:t> </a:t>
            </a:r>
            <a:r>
              <a:rPr lang="en-US" dirty="0" err="1"/>
              <a:t>доходов</a:t>
            </a:r>
            <a:r>
              <a:rPr lang="en-US" dirty="0"/>
              <a:t> </a:t>
            </a:r>
            <a:r>
              <a:rPr lang="en-US" dirty="0" err="1"/>
              <a:t>разных</a:t>
            </a:r>
            <a:r>
              <a:rPr lang="en-US" dirty="0"/>
              <a:t> </a:t>
            </a:r>
            <a:r>
              <a:rPr lang="en-US" dirty="0" err="1"/>
              <a:t>вариантов</a:t>
            </a:r>
            <a:r>
              <a:rPr lang="en-US" dirty="0"/>
              <a:t> </a:t>
            </a:r>
            <a:r>
              <a:rPr lang="en-US" dirty="0" err="1"/>
              <a:t>проектов</a:t>
            </a:r>
            <a:r>
              <a:rPr lang="en-US" dirty="0"/>
              <a:t>.</a:t>
            </a:r>
            <a:endParaRPr lang="ru-RU" dirty="0"/>
          </a:p>
          <a:p>
            <a:pPr marL="0" indent="0">
              <a:buNone/>
            </a:pPr>
            <a:r>
              <a:rPr lang="en-US" dirty="0"/>
              <a:t> </a:t>
            </a: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1339527832"/>
      </p:ext>
    </p:extLst>
  </p:cSld>
  <p:clrMapOvr>
    <a:masterClrMapping/>
  </p:clrMapOvr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Легкий дым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625</TotalTime>
  <Words>11648</Words>
  <Application>Microsoft Office PowerPoint</Application>
  <PresentationFormat>Произвольный</PresentationFormat>
  <Paragraphs>734</Paragraphs>
  <Slides>94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94</vt:i4>
      </vt:variant>
    </vt:vector>
  </HeadingPairs>
  <TitlesOfParts>
    <vt:vector size="96" baseType="lpstr">
      <vt:lpstr>Легкий дым</vt:lpstr>
      <vt:lpstr>Уравнение</vt:lpstr>
      <vt:lpstr>Технико-экономическое обоснование в проектах реконструкции зданий и застройки  Разработчик – доцент кафедры «Городского строительства и хозяйства» Тимошенко М.С.          </vt:lpstr>
      <vt:lpstr>РАЗДЕЛ1. ПОНЯТИЕ, ЭКОНОМИЧЕСКАЯ СУЩНОСТЬ И ВИДЫ ИНВЕСТИЦИЙ. </vt:lpstr>
      <vt:lpstr>Слайд 3</vt:lpstr>
      <vt:lpstr>ТЕМА: Классификация инвестиций </vt:lpstr>
      <vt:lpstr>Реальные инвестиции</vt:lpstr>
      <vt:lpstr>Слайд 6</vt:lpstr>
      <vt:lpstr>Слайд 7</vt:lpstr>
      <vt:lpstr>Раздел 2. Инвестиции в недвижимость</vt:lpstr>
      <vt:lpstr>Слайд 9</vt:lpstr>
      <vt:lpstr>Слайд 10</vt:lpstr>
      <vt:lpstr>Слайд 11</vt:lpstr>
      <vt:lpstr>Слайд 12</vt:lpstr>
      <vt:lpstr>Слайд 13</vt:lpstr>
      <vt:lpstr>Слайд 14</vt:lpstr>
      <vt:lpstr>ТЕМА: Основные инвестиционные характеристики недвижимости</vt:lpstr>
      <vt:lpstr>Слайд 16</vt:lpstr>
      <vt:lpstr>ТЕМА: Источники рисков инвестирования в недвижимость </vt:lpstr>
      <vt:lpstr>Слайд 18</vt:lpstr>
      <vt:lpstr>Слайд 19</vt:lpstr>
      <vt:lpstr>ТЕМА: Факторы, определяющие рыночную и инвестиционную стоимость объектов недвижимости </vt:lpstr>
      <vt:lpstr>ТЕМА: Основные принципы оценки стоимости недвижимости для целей инвестирования </vt:lpstr>
      <vt:lpstr>Слайд 22</vt:lpstr>
      <vt:lpstr>ТЕМА: Процесс оценки стоимости недвижимости  </vt:lpstr>
      <vt:lpstr>Слайд 24</vt:lpstr>
      <vt:lpstr>ТЕМА: Основные подходы к оценке стоимости недвижимости </vt:lpstr>
      <vt:lpstr>Слайд 26</vt:lpstr>
      <vt:lpstr>ТЕМА: Определение стоимости объекта недвижимости на основе доходного подхода </vt:lpstr>
      <vt:lpstr>Слайд 28</vt:lpstr>
      <vt:lpstr>ТЕМА: Возмещение инвестированного в недвижимость капитала </vt:lpstr>
      <vt:lpstr>ТЕМА: Определение стоимости объекта недвижимости с использованием сравнительного подхода </vt:lpstr>
      <vt:lpstr>Слайд 31</vt:lpstr>
      <vt:lpstr>ТЕМА: Определение стоимости объекта недвижимости с использованием затратного подхода </vt:lpstr>
      <vt:lpstr>Слайд 33</vt:lpstr>
      <vt:lpstr>ТЕМА: Учет износа при оценке недвижимого имущества на основе затратного подхода  </vt:lpstr>
      <vt:lpstr>Слайд 35</vt:lpstr>
      <vt:lpstr>РАЗДЕЛ 3. Инвестиционный процесс</vt:lpstr>
      <vt:lpstr>Слайд 37</vt:lpstr>
      <vt:lpstr>Слайд 38</vt:lpstr>
      <vt:lpstr>ТЕМА: Участники инвестиционного процесса </vt:lpstr>
      <vt:lpstr>Слайд 40</vt:lpstr>
      <vt:lpstr>Слайд 41</vt:lpstr>
      <vt:lpstr>Слайд 42</vt:lpstr>
      <vt:lpstr>ТЕМА: Факторы, влияющие на инвестиционную деятельность. </vt:lpstr>
      <vt:lpstr>РАЗДЕЛ 4. Основы государственного регулирования инвестиционной деятельности в Российской Федерации  </vt:lpstr>
      <vt:lpstr>Слайд 45</vt:lpstr>
      <vt:lpstr>Слайд 46</vt:lpstr>
      <vt:lpstr>Слайд 47</vt:lpstr>
      <vt:lpstr>Слайд 48</vt:lpstr>
      <vt:lpstr>Слайд 49</vt:lpstr>
      <vt:lpstr>РАЗДЕЛ 5. Капитальное строительство, как объект инвестиционной деятельности </vt:lpstr>
      <vt:lpstr>Слайд 51</vt:lpstr>
      <vt:lpstr>Слайд 52</vt:lpstr>
      <vt:lpstr>Слайд 53</vt:lpstr>
      <vt:lpstr>Слайд 54</vt:lpstr>
      <vt:lpstr>Слайд 55</vt:lpstr>
      <vt:lpstr>Слайд 56</vt:lpstr>
      <vt:lpstr>Слайд 57</vt:lpstr>
      <vt:lpstr>Слайд 58</vt:lpstr>
      <vt:lpstr>РАЗЕЛ 6. Анализ эффективности капитальных вложений </vt:lpstr>
      <vt:lpstr>Слайд 60</vt:lpstr>
      <vt:lpstr>Слайд 61</vt:lpstr>
      <vt:lpstr>Слайд 62</vt:lpstr>
      <vt:lpstr>Слайд 63</vt:lpstr>
      <vt:lpstr>Слайд 64</vt:lpstr>
      <vt:lpstr>Слайд 65</vt:lpstr>
      <vt:lpstr>Слайд 66</vt:lpstr>
      <vt:lpstr>Слайд 67</vt:lpstr>
      <vt:lpstr>Слайд 68</vt:lpstr>
      <vt:lpstr>Слайд 69</vt:lpstr>
      <vt:lpstr>Слайд 70</vt:lpstr>
      <vt:lpstr>Слайд 71</vt:lpstr>
      <vt:lpstr>Слайд 72</vt:lpstr>
      <vt:lpstr>Слайд 73</vt:lpstr>
      <vt:lpstr>Слайд 74</vt:lpstr>
      <vt:lpstr>Слайд 75</vt:lpstr>
      <vt:lpstr>Слайд 76</vt:lpstr>
      <vt:lpstr>Слайд 77</vt:lpstr>
      <vt:lpstr>Слайд 78</vt:lpstr>
      <vt:lpstr>РАЗДЕЛ 7. Оценка экономической эффективности инвестиционных проектов </vt:lpstr>
      <vt:lpstr>Слайд 80</vt:lpstr>
      <vt:lpstr>Слайд 81</vt:lpstr>
      <vt:lpstr>Слайд 82</vt:lpstr>
      <vt:lpstr>Слайд 83</vt:lpstr>
      <vt:lpstr>Слайд 84</vt:lpstr>
      <vt:lpstr>Слайд 85</vt:lpstr>
      <vt:lpstr>Слайд 86</vt:lpstr>
      <vt:lpstr>Слайд 87</vt:lpstr>
      <vt:lpstr>Слайд 88</vt:lpstr>
      <vt:lpstr>Слайд 89</vt:lpstr>
      <vt:lpstr>Слайд 90</vt:lpstr>
      <vt:lpstr>Слайд 91</vt:lpstr>
      <vt:lpstr>Слайд 92</vt:lpstr>
      <vt:lpstr>Слайд 93</vt:lpstr>
      <vt:lpstr>Слайд 94</vt:lpstr>
    </vt:vector>
  </TitlesOfParts>
  <Company>SPecialiST RePack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Технико-экономическое обоснование в проектах реконструкции зданий и застройки</dc:title>
  <dc:creator>Катя</dc:creator>
  <cp:lastModifiedBy>Марго</cp:lastModifiedBy>
  <cp:revision>63</cp:revision>
  <dcterms:created xsi:type="dcterms:W3CDTF">2017-08-15T16:56:16Z</dcterms:created>
  <dcterms:modified xsi:type="dcterms:W3CDTF">2017-08-30T07:50:10Z</dcterms:modified>
</cp:coreProperties>
</file>