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03" autoAdjust="0"/>
    <p:restoredTop sz="94660"/>
  </p:normalViewPr>
  <p:slideViewPr>
    <p:cSldViewPr snapToGrid="0">
      <p:cViewPr varScale="1">
        <p:scale>
          <a:sx n="71" d="100"/>
          <a:sy n="71" d="100"/>
        </p:scale>
        <p:origin x="8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925E8-7083-4A72-8B7C-19423B406899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EB37-FBD3-4DE2-B56B-C4298AB916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918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925E8-7083-4A72-8B7C-19423B406899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EB37-FBD3-4DE2-B56B-C4298AB916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922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925E8-7083-4A72-8B7C-19423B406899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EB37-FBD3-4DE2-B56B-C4298AB916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1559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925E8-7083-4A72-8B7C-19423B406899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EB37-FBD3-4DE2-B56B-C4298AB916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6036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925E8-7083-4A72-8B7C-19423B406899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EB37-FBD3-4DE2-B56B-C4298AB916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436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925E8-7083-4A72-8B7C-19423B406899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EB37-FBD3-4DE2-B56B-C4298AB916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92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925E8-7083-4A72-8B7C-19423B406899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EB37-FBD3-4DE2-B56B-C4298AB916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069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925E8-7083-4A72-8B7C-19423B406899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EB37-FBD3-4DE2-B56B-C4298AB916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573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925E8-7083-4A72-8B7C-19423B406899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EB37-FBD3-4DE2-B56B-C4298AB916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894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925E8-7083-4A72-8B7C-19423B406899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EB37-FBD3-4DE2-B56B-C4298AB916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503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925E8-7083-4A72-8B7C-19423B406899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EB37-FBD3-4DE2-B56B-C4298AB916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645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925E8-7083-4A72-8B7C-19423B406899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EB37-FBD3-4DE2-B56B-C4298AB916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181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925E8-7083-4A72-8B7C-19423B406899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EB37-FBD3-4DE2-B56B-C4298AB916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926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870925E8-7083-4A72-8B7C-19423B406899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F11EB37-FBD3-4DE2-B56B-C4298AB916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381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870925E8-7083-4A72-8B7C-19423B406899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F11EB37-FBD3-4DE2-B56B-C4298AB916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108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  <p:sldLayoutId id="2147483905" r:id="rId12"/>
    <p:sldLayoutId id="2147483906" r:id="rId13"/>
    <p:sldLayoutId id="2147483907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/>
              <a:t>Градостроительное планирование среды обитания с учетом природно-техногенных факторов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066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Оценка состояния качества </a:t>
            </a:r>
            <a:r>
              <a:rPr lang="ru-RU" sz="3200" dirty="0" err="1" smtClean="0"/>
              <a:t>градоэкологических</a:t>
            </a:r>
            <a:r>
              <a:rPr lang="ru-RU" sz="3200" dirty="0" smtClean="0"/>
              <a:t> условий жизни застройки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/>
              <a:t>Отлично</a:t>
            </a:r>
            <a:r>
              <a:rPr lang="ru-RU" dirty="0"/>
              <a:t> – этот уровень предусматривает нестандартные строительно-технические решения, которые дают жильцам высокий комфорт и низкие эксплуатационные расходы.</a:t>
            </a:r>
          </a:p>
          <a:p>
            <a:r>
              <a:rPr lang="ru-RU" b="1" dirty="0"/>
              <a:t>Хорошо </a:t>
            </a:r>
            <a:r>
              <a:rPr lang="ru-RU" dirty="0"/>
              <a:t>– этот уровень предполагает солидные решения, которые гораздо лучше обычно предлагаемых.</a:t>
            </a:r>
          </a:p>
          <a:p>
            <a:r>
              <a:rPr lang="ru-RU" b="1" dirty="0"/>
              <a:t>Удовлетворительно </a:t>
            </a:r>
            <a:r>
              <a:rPr lang="ru-RU" dirty="0"/>
              <a:t>– предусматривает соблюдение законодательно установленных норм. Планировка и произведённые строительные работы соответствуют обычным строительно-техническим технологиям (соблюдение норм </a:t>
            </a:r>
            <a:r>
              <a:rPr lang="ru-RU" dirty="0" err="1"/>
              <a:t>пофакторно</a:t>
            </a:r>
            <a:r>
              <a:rPr lang="ru-RU" dirty="0"/>
              <a:t>).</a:t>
            </a:r>
          </a:p>
          <a:p>
            <a:r>
              <a:rPr lang="ru-RU" b="1" dirty="0"/>
              <a:t>Неудовлетворительно</a:t>
            </a:r>
            <a:r>
              <a:rPr lang="ru-RU" dirty="0"/>
              <a:t> – не соблюдены законодательно установленные нормы, существует угроза здоровью человека.</a:t>
            </a:r>
          </a:p>
          <a:p>
            <a:endParaRPr lang="ru-RU" dirty="0"/>
          </a:p>
        </p:txBody>
      </p:sp>
      <p:pic>
        <p:nvPicPr>
          <p:cNvPr id="7170" name="Picture 2" descr="http://nordeco.ru/images/article/2016/12-06/58469cb63e8228.92479028-96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694" y="2596603"/>
            <a:ext cx="4607304" cy="2999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456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Оценка воздействия градостроительных объектов на окружающую среду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7151581" cy="3638763"/>
          </a:xfrm>
        </p:spPr>
        <p:txBody>
          <a:bodyPr>
            <a:normAutofit/>
          </a:bodyPr>
          <a:lstStyle/>
          <a:p>
            <a:r>
              <a:rPr lang="ru-RU" dirty="0"/>
              <a:t>Каждая стадия градостроительного проектирования и каждая стадия разработки проекта строительства сопровождается разделом, имеющим характер оценки воздействия на окружающую среду (ОВОС). </a:t>
            </a:r>
            <a:endParaRPr lang="ru-RU" dirty="0" smtClean="0"/>
          </a:p>
          <a:p>
            <a:r>
              <a:rPr lang="ru-RU" dirty="0"/>
              <a:t>ОВОС - вид деятельности по выявлению, анализу и учету прямых и косвенных последствий воздействия на окружающую природную среду планируемой деятельности. </a:t>
            </a:r>
            <a:endParaRPr lang="ru-RU" dirty="0" smtClean="0"/>
          </a:p>
          <a:p>
            <a:r>
              <a:rPr lang="ru-RU" dirty="0"/>
              <a:t>Состав работ ОВОС зависит от климатических и природно-техногенных условий территории, экологической ситуации. 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8256896" y="2222287"/>
            <a:ext cx="3125102" cy="3638764"/>
          </a:xfrm>
        </p:spPr>
        <p:txBody>
          <a:bodyPr>
            <a:norm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657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задачи </a:t>
            </a:r>
            <a:r>
              <a:rPr lang="ru-RU" dirty="0"/>
              <a:t>ОВОС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На уровне генерального плана города сначала характеризуются климатические и природно-техногенные условия территории. Оценивается современное состояние окружающей среды. </a:t>
            </a:r>
            <a:endParaRPr lang="ru-RU" dirty="0" smtClean="0"/>
          </a:p>
          <a:p>
            <a:r>
              <a:rPr lang="ru-RU" dirty="0"/>
              <a:t>На уровне проекта планировки жилого района современная экологическая ситуация определяется по данным раздела «Охрана окружающей среды» генерального плана города</a:t>
            </a:r>
            <a:r>
              <a:rPr lang="ru-RU" dirty="0" smtClean="0"/>
              <a:t>.</a:t>
            </a:r>
          </a:p>
          <a:p>
            <a:r>
              <a:rPr lang="ru-RU" dirty="0"/>
              <a:t>На уровне застройки микрорайона оценка современной экологической ситуации и оценка современного состояния окружающей среды проектируемой территории проводятся по данным генерального плана города и проекта планировки района. </a:t>
            </a:r>
            <a:endParaRPr lang="ru-RU" dirty="0" smtClean="0"/>
          </a:p>
          <a:p>
            <a:r>
              <a:rPr lang="ru-RU" dirty="0"/>
              <a:t>При разработке проектной документации строительства, реконструкции или технического перевооружения объекта на первых этапах требуется только обосновать намечаемую хозяйственную или иную деятельность будущего объекта строительства.</a:t>
            </a:r>
          </a:p>
        </p:txBody>
      </p:sp>
    </p:spTree>
    <p:extLst>
      <p:ext uri="{BB962C8B-B14F-4D97-AF65-F5344CB8AC3E}">
        <p14:creationId xmlns:p14="http://schemas.microsoft.com/office/powerpoint/2010/main" val="32153467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33364"/>
            <a:ext cx="10515600" cy="739775"/>
          </a:xfrm>
        </p:spPr>
        <p:txBody>
          <a:bodyPr>
            <a:noAutofit/>
          </a:bodyPr>
          <a:lstStyle/>
          <a:p>
            <a:r>
              <a:rPr lang="ru-RU" sz="2400" dirty="0"/>
              <a:t>Пример состава и порядка разработки раздела «Охрана окружающей среды» проектной документации объекта строительства по пособию к СНиП 11-01-95. 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633208"/>
              </p:ext>
            </p:extLst>
          </p:nvPr>
        </p:nvGraphicFramePr>
        <p:xfrm>
          <a:off x="0" y="1372383"/>
          <a:ext cx="12191999" cy="548561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821043"/>
                <a:gridCol w="8370956"/>
              </a:tblGrid>
              <a:tr h="38776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Наименование</a:t>
                      </a:r>
                      <a:r>
                        <a:rPr lang="ru-RU" sz="1600" baseline="0" dirty="0" smtClean="0"/>
                        <a:t> пункта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Описание</a:t>
                      </a:r>
                      <a:endParaRPr lang="ru-RU" sz="1600" dirty="0"/>
                    </a:p>
                  </a:txBody>
                  <a:tcPr/>
                </a:tc>
              </a:tr>
              <a:tr h="7649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1. Краткие сведения о проектируемом объекте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Приводятся технические параметры объекта. Характеризуется взаимодействие проектируемого объекта с окружающей средой (по результатам ОВОС, представленным в обосновании инвестиций).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649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2. Охрана и рациональное использование земельных ресурсов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характеристика земель района расположения объекта,</a:t>
                      </a:r>
                      <a:r>
                        <a:rPr lang="ru-RU" sz="1400" kern="1200" baseline="0" dirty="0" smtClean="0">
                          <a:effectLst/>
                        </a:rPr>
                        <a:t> оценка </a:t>
                      </a:r>
                      <a:r>
                        <a:rPr lang="ru-RU" sz="1400" kern="1200" dirty="0" smtClean="0">
                          <a:effectLst/>
                        </a:rPr>
                        <a:t>воздействие объекта на территорию, мероприятия по рекультивации земель при строительстве и эксплуатации объекта, сметная стоимость планируемых природоохранных мероприятий.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418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3. Охрана воздушного бассейна района расположения объекта от загрязнения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effectLst/>
                        </a:rPr>
                        <a:t>Характеризуются месторасположение площадки строительства, рельеф местности и рельеф площадки, климатические условия района, уровень загрязнения атмосферного воздуха</a:t>
                      </a:r>
                      <a:endParaRPr lang="ru-RU" sz="1400" dirty="0"/>
                    </a:p>
                  </a:txBody>
                  <a:tcPr/>
                </a:tc>
              </a:tr>
              <a:tr h="7649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4. Охрана поверхностных и подземных вод от истощения и загрязнения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effectLst/>
                        </a:rPr>
                        <a:t>Приводится ситуационный план района строительства, климатическая характеристика района, характеристика проектируемого объекта.</a:t>
                      </a:r>
                      <a:r>
                        <a:rPr lang="ru-RU" sz="1400" kern="1200" baseline="0" dirty="0" smtClean="0">
                          <a:effectLst/>
                        </a:rPr>
                        <a:t> Определяются необходимые </a:t>
                      </a:r>
                      <a:r>
                        <a:rPr lang="ru-RU" sz="1400" kern="1200" baseline="0" dirty="0" err="1" smtClean="0">
                          <a:effectLst/>
                        </a:rPr>
                        <a:t>водоохранные</a:t>
                      </a:r>
                      <a:r>
                        <a:rPr lang="ru-RU" sz="1400" kern="1200" baseline="0" dirty="0" smtClean="0">
                          <a:effectLst/>
                        </a:rPr>
                        <a:t> мероприятия.</a:t>
                      </a:r>
                      <a:endParaRPr lang="ru-RU" sz="1400" dirty="0"/>
                    </a:p>
                  </a:txBody>
                  <a:tcPr/>
                </a:tc>
              </a:tr>
              <a:tr h="7649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5. Охрана окружающей среды при складировании (утилизации) отходов промышленного производства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effectLst/>
                        </a:rPr>
                        <a:t>Указываются виды и количество отходов проектируемого объекта,</a:t>
                      </a:r>
                      <a:r>
                        <a:rPr lang="ru-RU" sz="1400" kern="1200" baseline="0" dirty="0" smtClean="0">
                          <a:effectLst/>
                        </a:rPr>
                        <a:t> их токсичность. </a:t>
                      </a:r>
                      <a:r>
                        <a:rPr lang="ru-RU" sz="1400" kern="1200" dirty="0" smtClean="0">
                          <a:effectLst/>
                        </a:rPr>
                        <a:t>Определяется сметная стоимость объектов и мероприятий по складированию (утилизации) отходов.</a:t>
                      </a:r>
                      <a:endParaRPr lang="ru-RU" sz="1400" dirty="0"/>
                    </a:p>
                  </a:txBody>
                  <a:tcPr/>
                </a:tc>
              </a:tr>
              <a:tr h="5418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6. Охрана растительного и животного мира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effectLst/>
                        </a:rPr>
                        <a:t>Характеризуется состояние растительности и животного мира района проектируемого объекта и оценивается воздействие на него. Определяется сметная стоимость</a:t>
                      </a:r>
                      <a:endParaRPr lang="ru-RU" sz="1400" dirty="0"/>
                    </a:p>
                  </a:txBody>
                  <a:tcPr/>
                </a:tc>
              </a:tr>
              <a:tr h="7649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7. Прогноз изменения состояния окружающей среды под воздействием проектируемого объекта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effectLst/>
                        </a:rPr>
                        <a:t>Прогнозируется состояние атмосферного воздуха, поверхностных и подземных вод в районе размещения проектируемого объекта.,</a:t>
                      </a:r>
                      <a:r>
                        <a:rPr lang="ru-RU" sz="1400" kern="1200" baseline="0" dirty="0" smtClean="0">
                          <a:effectLst/>
                        </a:rPr>
                        <a:t> воздействие объекта на окружающую среду. </a:t>
                      </a:r>
                      <a:r>
                        <a:rPr lang="ru-RU" sz="1400" kern="1200" dirty="0" smtClean="0">
                          <a:effectLst/>
                        </a:rPr>
                        <a:t>Оценивается изменение социально-экономических условий.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6664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 </a:t>
            </a:r>
            <a:r>
              <a:rPr lang="ru-RU" dirty="0" err="1"/>
              <a:t>предпроектной</a:t>
            </a:r>
            <a:r>
              <a:rPr lang="ru-RU" dirty="0"/>
              <a:t> и проектной документации должны быть обоснованы: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На основе выводов ОВОС дается экологическое обоснование на проведение градостроительной, строительной, хозяйственной и иной деятельности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Экологическое обоснование – это совокупность доводов (доказательств) и научных прогнозов, позволяющих оценить экологическую опасность намечаемой градостроительной, строительной, хозяйственной и иной деятельности.</a:t>
            </a:r>
          </a:p>
        </p:txBody>
      </p:sp>
      <p:sp>
        <p:nvSpPr>
          <p:cNvPr id="7" name="Объект 6"/>
          <p:cNvSpPr>
            <a:spLocks noGrp="1"/>
          </p:cNvSpPr>
          <p:nvPr>
            <p:ph type="body" sz="half" idx="2"/>
          </p:nvPr>
        </p:nvSpPr>
        <p:spPr>
          <a:xfrm>
            <a:off x="1073150" y="2547341"/>
            <a:ext cx="3547533" cy="3600311"/>
          </a:xfrm>
        </p:spPr>
        <p:txBody>
          <a:bodyPr>
            <a:normAutofit/>
          </a:bodyPr>
          <a:lstStyle/>
          <a:p>
            <a:pPr lvl="0"/>
            <a:r>
              <a:rPr lang="ru-RU" sz="1600" dirty="0" smtClean="0"/>
              <a:t>размещение </a:t>
            </a:r>
            <a:r>
              <a:rPr lang="ru-RU" sz="1600" dirty="0"/>
              <a:t>объекта (выбор площадки);</a:t>
            </a:r>
          </a:p>
          <a:p>
            <a:pPr lvl="0"/>
            <a:r>
              <a:rPr lang="ru-RU" sz="1600" dirty="0"/>
              <a:t>изъятие природных ресурсов (земельных, водных, недр, лесных);</a:t>
            </a:r>
          </a:p>
          <a:p>
            <a:pPr lvl="0"/>
            <a:r>
              <a:rPr lang="ru-RU" sz="1600" dirty="0"/>
              <a:t>уровень экологической опасности технологических процессов, продукции, отходов;</a:t>
            </a:r>
          </a:p>
          <a:p>
            <a:pPr lvl="0"/>
            <a:r>
              <a:rPr lang="ru-RU" sz="1600" dirty="0"/>
              <a:t>экологическая безопасность объекта, ОВОС;</a:t>
            </a:r>
          </a:p>
          <a:p>
            <a:pPr lvl="0"/>
            <a:r>
              <a:rPr lang="ru-RU" sz="1600" dirty="0"/>
              <a:t>природоохранные мероприятия.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1710827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Воздействие среды на человека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40958" y="1548329"/>
            <a:ext cx="10515600" cy="4531533"/>
          </a:xfrm>
        </p:spPr>
        <p:txBody>
          <a:bodyPr>
            <a:normAutofit/>
          </a:bodyPr>
          <a:lstStyle/>
          <a:p>
            <a:r>
              <a:rPr lang="ru-RU" dirty="0"/>
              <a:t>климатические, природно-техногенные условия и экологическое состояние территории застройки определяют градостроительные решения по созданию искусственной среды жизнедеятельности чело века.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этом случае окружающая среда воздействует на человека через градостроительный объект</a:t>
            </a:r>
            <a:r>
              <a:rPr lang="ru-RU" dirty="0" smtClean="0"/>
              <a:t>:</a:t>
            </a:r>
          </a:p>
          <a:p>
            <a:endParaRPr lang="ru-RU" dirty="0"/>
          </a:p>
          <a:p>
            <a:pPr marL="0" indent="0">
              <a:buNone/>
            </a:pPr>
            <a:endParaRPr lang="ru-RU" sz="1400" dirty="0" smtClean="0"/>
          </a:p>
          <a:p>
            <a:endParaRPr lang="ru-RU" dirty="0" smtClean="0"/>
          </a:p>
          <a:p>
            <a:r>
              <a:rPr lang="ru-RU" dirty="0" smtClean="0"/>
              <a:t>градостроительный </a:t>
            </a:r>
            <a:r>
              <a:rPr lang="ru-RU" dirty="0"/>
              <a:t>объект воздействует на существующую, сложившуюся среду жизнедеятельности человека</a:t>
            </a:r>
            <a:r>
              <a:rPr lang="ru-RU" dirty="0" smtClean="0"/>
              <a:t>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3247" y="3814095"/>
            <a:ext cx="3201537" cy="696036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3879374" y="4009544"/>
            <a:ext cx="464024" cy="3548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97990" y="3814095"/>
            <a:ext cx="3201537" cy="696036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223913" y="3814095"/>
            <a:ext cx="3201537" cy="67124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7708709" y="4009544"/>
            <a:ext cx="464024" cy="3548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836717" y="3863800"/>
            <a:ext cx="24139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 smtClean="0"/>
              <a:t>градостроительный </a:t>
            </a:r>
          </a:p>
          <a:p>
            <a:pPr algn="ctr"/>
            <a:r>
              <a:rPr lang="ru-RU" b="1" i="1" dirty="0" smtClean="0"/>
              <a:t>объект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9298190" y="3965049"/>
            <a:ext cx="1052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человек.</a:t>
            </a:r>
            <a:endParaRPr lang="ru-RU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1130606" y="3970039"/>
            <a:ext cx="2186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окружающая среда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23247" y="5692421"/>
            <a:ext cx="3201537" cy="696036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>
            <a:off x="3879374" y="5887870"/>
            <a:ext cx="464024" cy="3548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397990" y="5692421"/>
            <a:ext cx="3201537" cy="696036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8223913" y="5692421"/>
            <a:ext cx="3201537" cy="67124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 вправо 19"/>
          <p:cNvSpPr/>
          <p:nvPr/>
        </p:nvSpPr>
        <p:spPr>
          <a:xfrm>
            <a:off x="7708709" y="5887870"/>
            <a:ext cx="464024" cy="3548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017048" y="5742126"/>
            <a:ext cx="24139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 smtClean="0"/>
              <a:t>градостроительный </a:t>
            </a:r>
          </a:p>
          <a:p>
            <a:pPr algn="ctr"/>
            <a:r>
              <a:rPr lang="ru-RU" b="1" i="1" dirty="0" smtClean="0"/>
              <a:t>объект 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9298190" y="5843375"/>
            <a:ext cx="1052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человек.</a:t>
            </a:r>
            <a:endParaRPr lang="ru-RU" dirty="0" smtClean="0"/>
          </a:p>
        </p:txBody>
      </p:sp>
      <p:sp>
        <p:nvSpPr>
          <p:cNvPr id="23" name="Прямоугольник 22"/>
          <p:cNvSpPr/>
          <p:nvPr/>
        </p:nvSpPr>
        <p:spPr>
          <a:xfrm>
            <a:off x="4839743" y="5843375"/>
            <a:ext cx="2186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окружающая среда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4839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Учет экологических факторов в градостроительном планировании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Градостроительным решением по сохранению природного </a:t>
            </a:r>
            <a:r>
              <a:rPr lang="ru-RU" dirty="0" smtClean="0"/>
              <a:t>ландшафта:</a:t>
            </a:r>
          </a:p>
          <a:p>
            <a:pPr lvl="0"/>
            <a:r>
              <a:rPr lang="ru-RU" dirty="0"/>
              <a:t>увеличением этажности зданий;</a:t>
            </a:r>
          </a:p>
          <a:p>
            <a:pPr lvl="0"/>
            <a:r>
              <a:rPr lang="ru-RU" dirty="0"/>
              <a:t>применением заглубленных и подземных зданий и сооружений (подземные переходы, тоннели, склады, торговые предприятия и др.);</a:t>
            </a:r>
          </a:p>
          <a:p>
            <a:pPr lvl="0"/>
            <a:r>
              <a:rPr lang="ru-RU" dirty="0"/>
              <a:t>использованием неудобных для строительства территорий (выемок, насыпей и др.);</a:t>
            </a:r>
          </a:p>
          <a:p>
            <a:pPr lvl="0"/>
            <a:r>
              <a:rPr lang="ru-RU" dirty="0"/>
              <a:t>использование эксплуатируемых крыш с размещением на них кафе, соляриев, спортплощадок.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2134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Учет экологических факторов в градостроительном планировании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При разработке проектов планировки и проектов застройки учитываются данные об инсоляционном  и ветровом режимах местности. Для этого строят картограммы инсоляционного режима застройки территории и используют различные архитектурно-планировочные приемы по регулированию инсоляции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Выделяют 2 аспекта учета факторов природной среды:</a:t>
            </a:r>
          </a:p>
          <a:p>
            <a:pPr lvl="0"/>
            <a:r>
              <a:rPr lang="ru-RU" dirty="0"/>
              <a:t>Создание экологически безопасных и комфортных условий для жизнедеятельности населения в городе;</a:t>
            </a:r>
          </a:p>
          <a:p>
            <a:pPr lvl="0"/>
            <a:r>
              <a:rPr lang="ru-RU" dirty="0"/>
              <a:t>Регулирование состояния, охрана и экологическая безопасность окружающей среды.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6108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Процесс  </a:t>
            </a:r>
            <a:r>
              <a:rPr lang="ru-RU" b="1" i="1" dirty="0"/>
              <a:t>экологического </a:t>
            </a:r>
            <a:r>
              <a:rPr lang="ru-RU" b="1" i="1" dirty="0" smtClean="0"/>
              <a:t>строительства</a:t>
            </a:r>
            <a:r>
              <a:rPr lang="ru-RU" i="1" dirty="0" smtClean="0"/>
              <a:t>-</a:t>
            </a:r>
            <a:r>
              <a:rPr lang="ru-RU" dirty="0"/>
              <a:t>комплекс мероприятий по обоснованию и практической реализации архитектурно-технических решений, направленных на формирование экологически безопасной среды обитания, населения города при строительстве на свободных территориях, реконструкции и модернизации существующей материальной структуры. </a:t>
            </a:r>
            <a:endParaRPr lang="ru-RU" dirty="0" smtClean="0"/>
          </a:p>
          <a:p>
            <a:r>
              <a:rPr lang="ru-RU" i="1" dirty="0" err="1"/>
              <a:t>Коэволюция</a:t>
            </a:r>
            <a:r>
              <a:rPr lang="ru-RU" i="1" dirty="0"/>
              <a:t> </a:t>
            </a:r>
            <a:r>
              <a:rPr lang="ru-RU" dirty="0"/>
              <a:t>– это соотношение темпов развития природы и общества. Человек развивается быстрыми темпами, а у природы свои темпы развития. </a:t>
            </a:r>
            <a:endParaRPr lang="ru-RU" dirty="0" smtClean="0"/>
          </a:p>
          <a:p>
            <a:r>
              <a:rPr lang="ru-RU" i="1" dirty="0"/>
              <a:t>Экологическая безопасность</a:t>
            </a:r>
            <a:r>
              <a:rPr lang="ru-RU" dirty="0"/>
              <a:t> – это состояние защищенности жизненно важных интересов человека, территории от угроз, создаваемых природными объектами, загрязненными при осуществлении антропогенной деятельности.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140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Последовательность задач </a:t>
            </a:r>
            <a:r>
              <a:rPr lang="ru-RU" sz="3200" dirty="0" err="1" smtClean="0"/>
              <a:t>урбоэкологии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/>
              <a:t>планирование экологической совместимости города, как устойчиво развивающейся социально-экономической системы, с окружающей средой; </a:t>
            </a:r>
          </a:p>
          <a:p>
            <a:pPr lvl="0"/>
            <a:r>
              <a:rPr lang="ru-RU" dirty="0" err="1"/>
              <a:t>градостроительно</a:t>
            </a:r>
            <a:r>
              <a:rPr lang="ru-RU" dirty="0"/>
              <a:t>-функциональное зонирование территории города и  разработка ее архитектурно-планировочных решений;</a:t>
            </a:r>
          </a:p>
          <a:p>
            <a:pPr lvl="0"/>
            <a:r>
              <a:rPr lang="ru-RU" dirty="0"/>
              <a:t>оценка динамики показателей экологического состояния локальных территорий (по данным мониторинга);</a:t>
            </a:r>
          </a:p>
          <a:p>
            <a:pPr lvl="0"/>
            <a:r>
              <a:rPr lang="ru-RU" dirty="0"/>
              <a:t>оценка экологических факторов территории строительства или реконструкции застройки (по данным инженерных изысканий);</a:t>
            </a:r>
          </a:p>
          <a:p>
            <a:pPr lvl="0"/>
            <a:r>
              <a:rPr lang="ru-RU" dirty="0"/>
              <a:t>проектирование строительных систем с учетом факторов окружающей среды, влияющих на качество формируемой среды обитания;</a:t>
            </a:r>
          </a:p>
          <a:p>
            <a:pPr lvl="0"/>
            <a:r>
              <a:rPr lang="ru-RU" dirty="0"/>
              <a:t>разработка с учетом конкретных условий </a:t>
            </a:r>
            <a:r>
              <a:rPr lang="ru-RU" dirty="0" err="1"/>
              <a:t>средообразующих</a:t>
            </a:r>
            <a:r>
              <a:rPr lang="ru-RU" dirty="0"/>
              <a:t> мероприятий, обеспечивающих выполнение требований к качеству среды обитания.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8229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Экологическое строительство при формировании жилой среды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Основной задачей экологического строительства является создание благоприятных условий для сохранения и развития здоровых людей, жилой среды, как одного из важнейших условий перехода страны к устойчивому социально-экономическому развитию. </a:t>
            </a:r>
            <a:endParaRPr lang="ru-RU" dirty="0" smtClean="0"/>
          </a:p>
          <a:p>
            <a:r>
              <a:rPr lang="ru-RU" dirty="0"/>
              <a:t>Жилая среда представляет непосредственно жилище – помещения, квартиры, дом (здание) с инженерными системами жизнеобеспечения жителя с которыми жилище непосредственно связано общностью ограждающих конструкций и тепло и массообменных процессов, а также прилегающая к зданию селитебных территориях в пределах шаговой доступности объектов социально-бытового сектора обслуживания.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46796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Компоненты среды обитания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6726698"/>
              </p:ext>
            </p:extLst>
          </p:nvPr>
        </p:nvGraphicFramePr>
        <p:xfrm>
          <a:off x="4372970" y="2197290"/>
          <a:ext cx="7353300" cy="424132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{5A111915-BE36-4E01-A7E5-04B1672EAD32}</a:tableStyleId>
              </a:tblPr>
              <a:tblGrid>
                <a:gridCol w="2167685"/>
                <a:gridCol w="5185615"/>
              </a:tblGrid>
              <a:tr h="512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Компоненты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Составляющие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6077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Техногенные объекты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дома, дороги, предприятия, инженерные системы теплоснабжения, водоснабжения, энергоснабжения, водоотведения, удаления отходов, озеленение территории, и т.д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603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Элементы природной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среды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воздух, животный мир, биота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603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Социально-экономические факторы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культурно-бытовое обслуживание, здравоохранение и др.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122" name="Picture 2" descr="http://techliter.ru/_nw/1/341450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67" y="2790341"/>
            <a:ext cx="2137249" cy="145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mg1.goodfon.ru/original/1280x720/0/fc/chicago-chikago-neboskreby-45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576" y="3518535"/>
            <a:ext cx="2157335" cy="121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im0-tub-ru.yandex.net/i?id=6c32ccafa1b5a3af1952029d58cd76d7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243" y="4307032"/>
            <a:ext cx="2137249" cy="1335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459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4625"/>
            <a:ext cx="10515600" cy="132556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Характеристики экологической жилой среды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38232"/>
            <a:ext cx="10515600" cy="4334017"/>
          </a:xfrm>
        </p:spPr>
        <p:txBody>
          <a:bodyPr>
            <a:noAutofit/>
          </a:bodyPr>
          <a:lstStyle/>
          <a:p>
            <a:r>
              <a:rPr lang="ru-RU" sz="1400" dirty="0" smtClean="0"/>
              <a:t>благоприятный </a:t>
            </a:r>
            <a:r>
              <a:rPr lang="ru-RU" sz="1400" dirty="0"/>
              <a:t>тепловой микроклимат помещений;</a:t>
            </a:r>
          </a:p>
          <a:p>
            <a:r>
              <a:rPr lang="ru-RU" sz="1400" dirty="0" smtClean="0"/>
              <a:t>чистота </a:t>
            </a:r>
            <a:r>
              <a:rPr lang="ru-RU" sz="1400" dirty="0"/>
              <a:t>воздушной среды помещений </a:t>
            </a:r>
          </a:p>
          <a:p>
            <a:r>
              <a:rPr lang="ru-RU" sz="1400" dirty="0" smtClean="0"/>
              <a:t>рациональное </a:t>
            </a:r>
            <a:r>
              <a:rPr lang="ru-RU" sz="1400" dirty="0"/>
              <a:t>использование топливно-энергетических ресурсов на обогрев и охлаждение зданий и бытовые нужды;</a:t>
            </a:r>
          </a:p>
          <a:p>
            <a:r>
              <a:rPr lang="ru-RU" sz="1400" dirty="0" smtClean="0"/>
              <a:t>защищенность </a:t>
            </a:r>
            <a:r>
              <a:rPr lang="ru-RU" sz="1400" dirty="0"/>
              <a:t>помещений и придомовых территорий от чрезмерного шума, вибраций и электромагнитных полей;</a:t>
            </a:r>
          </a:p>
          <a:p>
            <a:r>
              <a:rPr lang="ru-RU" sz="1400" dirty="0" smtClean="0"/>
              <a:t>надлежащее </a:t>
            </a:r>
            <a:r>
              <a:rPr lang="ru-RU" sz="1400" dirty="0"/>
              <a:t>естественное освещение и инсоляционный режим помещений, а также придомовой территории;</a:t>
            </a:r>
          </a:p>
          <a:p>
            <a:r>
              <a:rPr lang="ru-RU" sz="1400" dirty="0" smtClean="0"/>
              <a:t>защищенность </a:t>
            </a:r>
            <a:r>
              <a:rPr lang="ru-RU" sz="1400" dirty="0"/>
              <a:t>помещений от токсичных химических веществ, выделяемых строительными и отделочными материалами;</a:t>
            </a:r>
          </a:p>
          <a:p>
            <a:r>
              <a:rPr lang="ru-RU" sz="1400" dirty="0" smtClean="0"/>
              <a:t>защищенность </a:t>
            </a:r>
            <a:r>
              <a:rPr lang="ru-RU" sz="1400" dirty="0"/>
              <a:t>помещений от радиационного загрязнения;</a:t>
            </a:r>
          </a:p>
          <a:p>
            <a:r>
              <a:rPr lang="ru-RU" sz="1400" dirty="0" smtClean="0"/>
              <a:t>надлежащее </a:t>
            </a:r>
            <a:r>
              <a:rPr lang="ru-RU" sz="1400" dirty="0"/>
              <a:t>санитарное содержание придомовой территории систем </a:t>
            </a:r>
            <a:r>
              <a:rPr lang="ru-RU" sz="1400" dirty="0" err="1"/>
              <a:t>мусороудаления</a:t>
            </a:r>
            <a:r>
              <a:rPr lang="ru-RU" sz="1400" dirty="0"/>
              <a:t> и площадок лестничных клеток зданий;</a:t>
            </a:r>
          </a:p>
          <a:p>
            <a:r>
              <a:rPr lang="ru-RU" sz="1400" dirty="0" smtClean="0"/>
              <a:t>достаточная </a:t>
            </a:r>
            <a:r>
              <a:rPr lang="ru-RU" sz="1400" dirty="0"/>
              <a:t>обеспеченность жителей озелененными территориями, площадками функционального </a:t>
            </a:r>
            <a:r>
              <a:rPr lang="ru-RU" sz="1400" dirty="0" smtClean="0"/>
              <a:t>назначения</a:t>
            </a:r>
          </a:p>
          <a:p>
            <a:r>
              <a:rPr lang="ru-RU" sz="1400" dirty="0" smtClean="0"/>
              <a:t> обеспечение </a:t>
            </a:r>
            <a:r>
              <a:rPr lang="ru-RU" sz="1400" dirty="0"/>
              <a:t>безопасности </a:t>
            </a:r>
            <a:r>
              <a:rPr lang="ru-RU" sz="1400" dirty="0" smtClean="0"/>
              <a:t>жилища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674901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Комплексная оценка </a:t>
            </a:r>
            <a:r>
              <a:rPr lang="ru-RU" dirty="0" err="1"/>
              <a:t>градоэкологических</a:t>
            </a:r>
            <a:r>
              <a:rPr lang="ru-RU" dirty="0"/>
              <a:t> условий жилой </a:t>
            </a:r>
            <a:r>
              <a:rPr lang="ru-RU" dirty="0" smtClean="0"/>
              <a:t>застройки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0052" y="1690688"/>
            <a:ext cx="4686300" cy="4351338"/>
          </a:xfrm>
        </p:spPr>
        <p:txBody>
          <a:bodyPr/>
          <a:lstStyle/>
          <a:p>
            <a:r>
              <a:rPr lang="ru-RU" dirty="0"/>
              <a:t>Оценка состояния окружающей среды основывается на соответствующих нормах, стандартах, кадастрах и показателях статистической отчётности. 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42366380"/>
              </p:ext>
            </p:extLst>
          </p:nvPr>
        </p:nvGraphicFramePr>
        <p:xfrm>
          <a:off x="4954137" y="2173917"/>
          <a:ext cx="6894963" cy="460334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{5A111915-BE36-4E01-A7E5-04B1672EAD32}</a:tableStyleId>
              </a:tblPr>
              <a:tblGrid>
                <a:gridCol w="1009966"/>
                <a:gridCol w="1875490"/>
                <a:gridCol w="2856455"/>
                <a:gridCol w="1153052"/>
              </a:tblGrid>
              <a:tr h="11331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Уровень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Состояние качества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Оценка по комплексным баллам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Сумма баллов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</a:tr>
              <a:tr h="9104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I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Отлично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Отрицательное воздействие ФОС отсутствует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&lt; 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</a:tr>
              <a:tr h="598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II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Хорошо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Незначительное изменение ФОС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3-15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</a:tr>
              <a:tr h="9104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III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Удовлетворительно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Изменение ФОС в предельно допустимых границах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15-30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</a:tr>
              <a:tr h="9103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IV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Неудовлетворительно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Изменения выше предельно допустимых границ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&gt;30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414" marR="5741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60662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Цитаты">
  <a:themeElements>
    <a:clrScheme name="Цитаты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Цитаты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Цитаты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TM03457503[[fn=Цитаты]]</Template>
  <TotalTime>201</TotalTime>
  <Words>1238</Words>
  <Application>Microsoft Office PowerPoint</Application>
  <PresentationFormat>Широкоэкранный</PresentationFormat>
  <Paragraphs>122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Century Gothic</vt:lpstr>
      <vt:lpstr>Times New Roman</vt:lpstr>
      <vt:lpstr>Wingdings 2</vt:lpstr>
      <vt:lpstr>Цитаты</vt:lpstr>
      <vt:lpstr>Градостроительное планирование среды обитания с учетом природно-техногенных факторов</vt:lpstr>
      <vt:lpstr>Учет экологических факторов в градостроительном планировании</vt:lpstr>
      <vt:lpstr>Учет экологических факторов в градостроительном планировании</vt:lpstr>
      <vt:lpstr>Презентация PowerPoint</vt:lpstr>
      <vt:lpstr>Последовательность задач урбоэкологии</vt:lpstr>
      <vt:lpstr>Экологическое строительство при формировании жилой среды</vt:lpstr>
      <vt:lpstr>Компоненты среды обитания </vt:lpstr>
      <vt:lpstr>Характеристики экологической жилой среды</vt:lpstr>
      <vt:lpstr>Комплексная оценка градоэкологических условий жилой застройки</vt:lpstr>
      <vt:lpstr>Оценка состояния качества градоэкологических условий жизни застройки</vt:lpstr>
      <vt:lpstr>Оценка воздействия градостроительных объектов на окружающую среду</vt:lpstr>
      <vt:lpstr>Основные задачи ОВОС</vt:lpstr>
      <vt:lpstr>Пример состава и порядка разработки раздела «Охрана окружающей среды» проектной документации объекта строительства по пособию к СНиП 11-01-95. </vt:lpstr>
      <vt:lpstr>В предпроектной и проектной документации должны быть обоснованы: </vt:lpstr>
      <vt:lpstr>Воздействие среды на человека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Прогнозирование использования и управления городскими территориями</dc:title>
  <dc:creator>Анна</dc:creator>
  <cp:lastModifiedBy>Владимир Федоровский</cp:lastModifiedBy>
  <cp:revision>17</cp:revision>
  <dcterms:created xsi:type="dcterms:W3CDTF">2017-11-28T19:06:08Z</dcterms:created>
  <dcterms:modified xsi:type="dcterms:W3CDTF">2018-02-22T22:29:33Z</dcterms:modified>
</cp:coreProperties>
</file>