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83E4-1A2B-44B5-988D-1F1B4A0CA08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F698-84B8-42AB-9FF8-E7C027242E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83E4-1A2B-44B5-988D-1F1B4A0CA08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F698-84B8-42AB-9FF8-E7C027242E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83E4-1A2B-44B5-988D-1F1B4A0CA08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F698-84B8-42AB-9FF8-E7C027242E53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83E4-1A2B-44B5-988D-1F1B4A0CA08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F698-84B8-42AB-9FF8-E7C027242E5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83E4-1A2B-44B5-988D-1F1B4A0CA08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F698-84B8-42AB-9FF8-E7C027242E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83E4-1A2B-44B5-988D-1F1B4A0CA08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F698-84B8-42AB-9FF8-E7C027242E5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83E4-1A2B-44B5-988D-1F1B4A0CA08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F698-84B8-42AB-9FF8-E7C027242E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83E4-1A2B-44B5-988D-1F1B4A0CA08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F698-84B8-42AB-9FF8-E7C027242E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83E4-1A2B-44B5-988D-1F1B4A0CA08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F698-84B8-42AB-9FF8-E7C027242E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83E4-1A2B-44B5-988D-1F1B4A0CA08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F698-84B8-42AB-9FF8-E7C027242E53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83E4-1A2B-44B5-988D-1F1B4A0CA08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F698-84B8-42AB-9FF8-E7C027242E5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1B383E4-1A2B-44B5-988D-1F1B4A0CA08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7A9F698-84B8-42AB-9FF8-E7C027242E5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772400" cy="1008112"/>
          </a:xfrm>
        </p:spPr>
        <p:txBody>
          <a:bodyPr/>
          <a:lstStyle/>
          <a:p>
            <a:r>
              <a:rPr lang="ru-RU" b="1" dirty="0"/>
              <a:t>ГОРОД КАК ЭКОСИСТЕМА</a:t>
            </a:r>
            <a:endParaRPr lang="ru-RU" dirty="0"/>
          </a:p>
        </p:txBody>
      </p:sp>
      <p:pic>
        <p:nvPicPr>
          <p:cNvPr id="1026" name="Picture 2" descr="C:\Users\ПК\Desktop\depositphotos_37033789-stock-illustration-green-ci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7181056" cy="434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121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980728"/>
            <a:ext cx="8208912" cy="374441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2900" dirty="0"/>
              <a:t>Многообразие компонентов, формирующих окружающую среду города, может быть разделено на две группы: </a:t>
            </a:r>
          </a:p>
          <a:p>
            <a:pPr lvl="0"/>
            <a:r>
              <a:rPr lang="ru-RU" sz="2900" dirty="0"/>
              <a:t>природные (климат, рельеф, вода, почва, растительность и др.) </a:t>
            </a:r>
          </a:p>
          <a:p>
            <a:pPr lvl="0"/>
            <a:r>
              <a:rPr lang="ru-RU" sz="2900" dirty="0"/>
              <a:t>антропогенные (шум, вибрация, электромагнитное излучение и др.). </a:t>
            </a:r>
          </a:p>
          <a:p>
            <a:pPr marL="0" indent="0">
              <a:buNone/>
            </a:pPr>
            <a:r>
              <a:rPr lang="ru-RU" sz="2900" dirty="0" smtClean="0"/>
              <a:t>В </a:t>
            </a:r>
            <a:r>
              <a:rPr lang="ru-RU" sz="2900" dirty="0"/>
              <a:t>основе </a:t>
            </a:r>
            <a:r>
              <a:rPr lang="ru-RU" sz="2900" i="1" dirty="0"/>
              <a:t>экологического подхода</a:t>
            </a:r>
            <a:r>
              <a:rPr lang="ru-RU" sz="2900" dirty="0"/>
              <a:t> к планировке и застройке городов лежит изучение взаимосвязей и взаимодействия между ними и выявление порождаемых этим взаимодействием их новых качеств и характеристик, влияющих на окружающую среду. </a:t>
            </a:r>
            <a:endParaRPr lang="ru-RU" sz="2900" dirty="0" smtClean="0"/>
          </a:p>
          <a:p>
            <a:pPr marL="0" indent="0">
              <a:buNone/>
            </a:pPr>
            <a:r>
              <a:rPr lang="ru-RU" sz="2900" dirty="0"/>
              <a:t>Оценка состояния окружающей среды, включающая анализ существующего положения и прогноз будущего, нацелена на выявление характера изменений в ней и установление территориальных масштабов их проявления. Исследуются все компоненты среды, которые в итоге синтезируются в суммарную, комплексную оценку её состояния.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498384"/>
          </a:xfrm>
        </p:spPr>
        <p:txBody>
          <a:bodyPr>
            <a:normAutofit fontScale="90000"/>
          </a:bodyPr>
          <a:lstStyle/>
          <a:p>
            <a:r>
              <a:rPr lang="ru-RU" sz="2800" b="1" dirty="0"/>
              <a:t>Экологические факторы планировки городов</a:t>
            </a:r>
            <a:endParaRPr lang="ru-RU" sz="2800" dirty="0"/>
          </a:p>
        </p:txBody>
      </p:sp>
      <p:pic>
        <p:nvPicPr>
          <p:cNvPr id="2050" name="Picture 2" descr="C:\Users\ПК\Desktop\3cea50f093de2e83e3ea3e38e6a44aa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213" y="4005064"/>
            <a:ext cx="4163380" cy="275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К\Desktop\1031180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148716"/>
            <a:ext cx="2608804" cy="260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8139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188640"/>
            <a:ext cx="7408333" cy="465501"/>
          </a:xfrm>
        </p:spPr>
        <p:txBody>
          <a:bodyPr/>
          <a:lstStyle/>
          <a:p>
            <a:r>
              <a:rPr lang="ru-RU" dirty="0"/>
              <a:t>Критерии оценки городской среды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152198"/>
              </p:ext>
            </p:extLst>
          </p:nvPr>
        </p:nvGraphicFramePr>
        <p:xfrm>
          <a:off x="251520" y="692696"/>
          <a:ext cx="8712968" cy="5849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6870"/>
                <a:gridCol w="2658194"/>
                <a:gridCol w="5537904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 п/п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Критерий оценки городской среды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Описание процесса оценки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Инсоляция территорий и помещений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решающая роль отводится оценке прямой солнечной радиации, поскольку она имеет существенно большую интенсивность, чем рассеянная и отражённая.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Тепловой режим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определяется суммарной солнечной радиацией и температурой воздуха и показывается на картах инсоляции территории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Аэрационный режим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производится исходя из закономерностей его формирования и принимая во внимание специфику застроенных и открытых пространств города, ориентацию улиц, рельеф, водоёмы, определяющие направления и скорости ветровых потоков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Водные объекты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Анализ опирается на характеристики таких крупных источников загрязнений, как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жилищно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коммунальное хозяйство, промышленные предприятия, сельское хозяйство, современное использование водных объектов, источников питания водотоков и водоёмов (подземные воды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атмосферные осадки).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Главное внимание в защите водных объектов от загрязнений отводится мероприятиям технического характера. 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Воздушный бассейн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анализируется с позиций опасности его загрязнения, связанной с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природно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климатическими факторами конкретной территории города, их способностью поглощать или рассеивать вредные примеси. В процессе анализа определяются источники вредных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выбросов,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районы сверхнормативной концентрации загрязнений, что позволяет оценить и выделить на территории города участки с допустимым, слабым, умеренным и сильным уровнями загрязнений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35919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815949"/>
              </p:ext>
            </p:extLst>
          </p:nvPr>
        </p:nvGraphicFramePr>
        <p:xfrm>
          <a:off x="226724" y="116632"/>
          <a:ext cx="8712968" cy="36412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6870"/>
                <a:gridCol w="2658194"/>
                <a:gridCol w="5537904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Почвенный покров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анализ эрозия почв и их загрязнение, а также инвентаризация нарушенных в результате хозяйственной деятельности территорий. На основании водной и ветровой эрозии производится оценка территорий с выявлением участков различной эрозионной опасности и разрабатываются предложения по охране почв. Степень химического загрязнения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почв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определяется величиной отклонения уровня концентрации загрязнений от предельно допустимых показателей. 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Шум, вибрация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Электромагнитное загрязнение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Источники шума и вибрации - автомобильный, авиационный, рельсовый транспорт и метрополитен,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прочее.</a:t>
                      </a:r>
                      <a:r>
                        <a:rPr lang="ru-RU" sz="14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Производится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анализ выявления источников загрязнений и зон их распространения, разработке мероприятий, смягчающих и нейтрализующих их вредное воздействие, которые могут носить технологический,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санитарно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гигиенический и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проектно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планировочный характер и иметь разную степень детализации в зависимости от стадий проектных работ.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074" name="Picture 2" descr="C:\Users\ПК\Desktop\0015-01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33056"/>
            <a:ext cx="4032448" cy="276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К\Desktop\0_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933056"/>
            <a:ext cx="3816424" cy="264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3548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88640"/>
            <a:ext cx="8280920" cy="2520280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итоге комплексной оценки разрабатывается карта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градоэкологического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зонирования территории города, и выявляются проблемные (ухудшенные по сравнению с нормативным состоянием среды) экологические ареалы в тех или иных его зонах.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Градоэкологическое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зонирование имеет следующие цели:</a:t>
            </a:r>
          </a:p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  обоснование перспектив территориального развития;</a:t>
            </a:r>
          </a:p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  установление режима использования функциональных зон города с учетом экологических требований;</a:t>
            </a:r>
          </a:p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  разработка мероприятий для каждой зоны.</a:t>
            </a:r>
          </a:p>
          <a:p>
            <a:endParaRPr lang="ru-RU" dirty="0"/>
          </a:p>
        </p:txBody>
      </p:sp>
      <p:pic>
        <p:nvPicPr>
          <p:cNvPr id="4098" name="Picture 2" descr="C:\Users\ПК\Desktop\g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708920"/>
            <a:ext cx="5341020" cy="396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6532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268760"/>
            <a:ext cx="8640960" cy="302433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 концу XX века учёные пришли к выводу, что взаимодействие городов с окружающей природной средой имеет свои особенности. Городская среда обитания связана с высокой концентрацией материальных, энергетических и морских ресурсов, а также отходов производства и потребления на ограниченной территории, что негативно сказывается на здоровье и благополучии населения и экологической продуктивности</a:t>
            </a:r>
            <a:r>
              <a:rPr lang="ru-RU" dirty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476672"/>
            <a:ext cx="9036496" cy="1252728"/>
          </a:xfrm>
        </p:spPr>
        <p:txBody>
          <a:bodyPr>
            <a:normAutofit fontScale="90000"/>
          </a:bodyPr>
          <a:lstStyle/>
          <a:p>
            <a:r>
              <a:rPr lang="ru-RU" sz="2700" b="1" i="1" dirty="0">
                <a:latin typeface="Times New Roman" pitchFamily="18" charset="0"/>
                <a:cs typeface="Times New Roman" pitchFamily="18" charset="0"/>
              </a:rPr>
              <a:t>Городская экосистема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– это искусственно созданная человеком система, равновесие которой может поддерживаться только человеком.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 descr="C:\Users\ПК\Desktop\eko_novosti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109" y="4005065"/>
            <a:ext cx="3570807" cy="2701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1930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Структура городской среды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34196" t="34546" r="26773" b="27389"/>
          <a:stretch/>
        </p:blipFill>
        <p:spPr bwMode="auto">
          <a:xfrm>
            <a:off x="1691680" y="836712"/>
            <a:ext cx="5616624" cy="35115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95222" y="4355620"/>
            <a:ext cx="7344816" cy="22467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Город – это динамично функционирующая экосистема.</a:t>
            </a:r>
            <a:endParaRPr lang="en-US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Город – аккумулирующая экосистема.</a:t>
            </a:r>
            <a:endParaRPr lang="en-US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Город – зависимая экосистема.</a:t>
            </a:r>
            <a:endParaRPr lang="en-US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en-US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 Город – неравновесная экосистема.</a:t>
            </a:r>
            <a:endParaRPr lang="en-US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en-US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5. Город – конгломерат искусственных экологических микросистем: зданий и сооружений жилой, промышленной и коммуникативно-складской застройки.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4052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88641"/>
            <a:ext cx="8424936" cy="396044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Основные задачи по обеспечению условий перехода к экологически безопасному социально-экономическому развитию:</a:t>
            </a:r>
          </a:p>
          <a:p>
            <a:r>
              <a:rPr lang="ru-RU" dirty="0"/>
              <a:t>1.	Снижение негативного техногенного воздействия на окружающую среду;</a:t>
            </a:r>
          </a:p>
          <a:p>
            <a:r>
              <a:rPr lang="ru-RU" dirty="0"/>
              <a:t>2.	Обеспечение сбалансированного развития экологических, экономических, социальных и управленческих процессов;</a:t>
            </a:r>
          </a:p>
          <a:p>
            <a:r>
              <a:rPr lang="ru-RU" dirty="0"/>
              <a:t>3.	Необходимость учета взаимосвязи города с пригородными территориями.</a:t>
            </a:r>
          </a:p>
          <a:p>
            <a:endParaRPr lang="ru-RU" dirty="0"/>
          </a:p>
        </p:txBody>
      </p:sp>
      <p:pic>
        <p:nvPicPr>
          <p:cNvPr id="3074" name="Picture 2" descr="C:\Users\ПК\Desktop\vozduh_0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28001"/>
            <a:ext cx="4186436" cy="2788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К\Desktop\Depositphotos_2544804_original-1-1600x0-c-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672" y="4022606"/>
            <a:ext cx="4264807" cy="239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161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484784"/>
            <a:ext cx="7668840" cy="4968551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Экологическое право – совокупность эколого-правовых норм, регулирующих отношения в сфере взаимодействия общества и природы с целью охраны окружающей природной среды, предупреждения вредных экологических последствий, оздоровления и улучшения качества окружающей человека среды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Источники экологического права:</a:t>
            </a:r>
          </a:p>
          <a:p>
            <a:pPr marL="0" indent="0">
              <a:buNone/>
            </a:pPr>
            <a:r>
              <a:rPr lang="ru-RU" dirty="0"/>
              <a:t>1) Конституция РФ; </a:t>
            </a:r>
          </a:p>
          <a:p>
            <a:pPr marL="0" indent="0">
              <a:buNone/>
            </a:pPr>
            <a:r>
              <a:rPr lang="ru-RU" dirty="0"/>
              <a:t>2) законы и иные нормативные акты РФ и субъектов РФ в области природопользования и охраны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окружающей </a:t>
            </a:r>
            <a:r>
              <a:rPr lang="ru-RU" dirty="0"/>
              <a:t>среды; </a:t>
            </a:r>
          </a:p>
          <a:p>
            <a:pPr marL="0" indent="0">
              <a:buNone/>
            </a:pPr>
            <a:r>
              <a:rPr lang="ru-RU" dirty="0"/>
              <a:t>3) указы и распоряжения Президента РФ и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постановления </a:t>
            </a:r>
            <a:r>
              <a:rPr lang="ru-RU" dirty="0"/>
              <a:t>Правительства РФ; </a:t>
            </a:r>
          </a:p>
          <a:p>
            <a:pPr marL="0" indent="0">
              <a:buNone/>
            </a:pPr>
            <a:r>
              <a:rPr lang="ru-RU" dirty="0"/>
              <a:t>4) нормативные акты министерств и ведомств; </a:t>
            </a:r>
          </a:p>
          <a:p>
            <a:pPr marL="0" indent="0">
              <a:buNone/>
            </a:pPr>
            <a:r>
              <a:rPr lang="ru-RU" dirty="0"/>
              <a:t>5) нормативные решения органов местного самоуправления.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252728"/>
          </a:xfrm>
        </p:spPr>
        <p:txBody>
          <a:bodyPr>
            <a:normAutofit/>
          </a:bodyPr>
          <a:lstStyle/>
          <a:p>
            <a:r>
              <a:rPr lang="ru-RU" sz="3200" b="1" dirty="0"/>
              <a:t>Правовое законодательство и нормативная база регулирования городской среды</a:t>
            </a:r>
            <a:endParaRPr lang="ru-RU" sz="3200" dirty="0"/>
          </a:p>
        </p:txBody>
      </p:sp>
      <p:pic>
        <p:nvPicPr>
          <p:cNvPr id="4098" name="Picture 2" descr="C:\Users\ПК\Desktop\ko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9" y="4202985"/>
            <a:ext cx="1791198" cy="2538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01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648072"/>
          </a:xfrm>
        </p:spPr>
        <p:txBody>
          <a:bodyPr>
            <a:normAutofit/>
          </a:bodyPr>
          <a:lstStyle/>
          <a:p>
            <a:r>
              <a:rPr lang="ru-RU" sz="2800" dirty="0"/>
              <a:t>Нормативная база экологического права</a:t>
            </a: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1533809"/>
              </p:ext>
            </p:extLst>
          </p:nvPr>
        </p:nvGraphicFramePr>
        <p:xfrm>
          <a:off x="323528" y="808736"/>
          <a:ext cx="8568952" cy="60142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8711"/>
                <a:gridCol w="1893577"/>
                <a:gridCol w="597666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нормативного документа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Назначение и описание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Федеральные законы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Федеральный закон «Об охране окружающей среды» (2002 г.)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лежит в основе природоохранного законодательства РФ. Задачами природоохранного законодательства Российской Федерации являются регулирование отношений в сфере взаимодействия общества и природы с целью сохранения природных богатств и естественной среды обитания человека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Федеральный закон «Об экологической экспертизе» (1995г.)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регулирует отношения в области экологической экспертизы. Направлен на реализацию конституционного права граждан Российской Федерации на благоприятную окружающую среду посредством предупреждения негативных воздействий хозяйственной и иной деятельности и на окружающую природную 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среду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Федеральные закон «Об особо охраняемых природных территориях» (1995г.)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регулирует отношения в области организаций охраны и использования особо охраняемых природных территорий в целях сохранения уникальных природных комплектов и объектов, достопримечательных природных образований, объектов растительного и животного мира, их генетического фонда, изучения естественных процессов в биосфере и контроля за изменением её состояния, экологического воспитания населения. 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Закон РФ «Об охране атмосферного воздуха» (1999г.)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устанавливает правовые основы охраны атмосферного воздуха. Атмосферный воздух является жизненно важным компонентом окружающей среды, неотъемлемой частью среды обитания человека, растений и животных.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5654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8232748"/>
              </p:ext>
            </p:extLst>
          </p:nvPr>
        </p:nvGraphicFramePr>
        <p:xfrm>
          <a:off x="251520" y="116632"/>
          <a:ext cx="8568952" cy="66248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8711"/>
                <a:gridCol w="1893577"/>
                <a:gridCol w="5976664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Закон РФ «О радиационной безопасности населения» (1995г.)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определяет правовые основы обеспечения радиационной безопасности населения в целях охраны его здоровья. Он провозглашает принцип приоритета здоровья человека и окружающей среды при практическом использовании и эксплуатации объектов ионизирующих излучений. В случаи радиационной аварии Закон гарантирует возмещение ущерба здоровью и имуществу граждан. Законом устанавливается также компенсация за повышенный риск, связанный с проживанием вблизи ядерных и радиационных установок, в виде улучшения социально-бытовых условий населения и др.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Закон РФ «Об отходах производства и потребления» (1998г.)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определяет правовые основы обращения с отходами производства и потреблении я в целях предотвращения их вредного воздействия на здоровье человека и окружающую среду, а также вовлечения таких отходов в хозяйственный оборот в качестве дополнительных источников сырья.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Основы законодательства Российской Федерации об охране здоровья (1993г.)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регулирует отношения граждан, органов государственной власти и управления, хозяйствующих субъектов,  субъектов государственной, муниципальной и частной систем здравоохранения в области охраны здоровья граждан.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Закон РФ «О недрах» (1992г.)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регулирует правовые отношения при изучении, использовании и охране недр. Закон направлен, в первую очередь, на рациональное использование недр и их загрязнение.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Закон РФ «О животном мире» (1995г.)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регулирует отношения в области охраны и использования животного мира, а также в сфере сохранения и восстановления среды его обитания в целях обеспечения биологического разнообразия, устойчивого использования всех его компонентов, создания условий для устойчивого существования животного мира, сохранения генетического фонда диких животных и иной зашиты животного мира как неотъемлемого элемента природной среды.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08716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6181618"/>
              </p:ext>
            </p:extLst>
          </p:nvPr>
        </p:nvGraphicFramePr>
        <p:xfrm>
          <a:off x="323528" y="260648"/>
          <a:ext cx="8568952" cy="35017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8711"/>
                <a:gridCol w="1893577"/>
                <a:gridCol w="5976664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Кодексы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Земельный кодекс РФ (2001г.)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регламентирует охрану земель и защиту окружающей природной среды от возможного вредного воздействия при использовании земли. Основными правовыми функциями охраны земель являются сохранение и повышение плодородия почв, сохранение фонда сельскохозяйственных земель. Экологическими нарушениями считаются порча, загрязнения, засорение и истощение земель. Кодекс регламентирует куплю-продажу  земель и совершение других земельных сделок. 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Водный кодекс РФ (1995г.)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регулирует правовые отношения в области использования и охраны водных объектов. Закон направлен на охрану вод от загрязнения, засорения и истощения.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Лесной кодекс РФ (1997г.)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устанавливает правовые основы рационального использования, охраны, защиты и воспроизводства лесов, повышения их экологического и ресурсного потенциала.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7" name="Picture 3" descr="C:\Users\ПК\Desktop\zem_k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912109"/>
            <a:ext cx="1982755" cy="279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090114_1341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900160"/>
            <a:ext cx="2161589" cy="271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К\Desktop\10057492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439" y="3857564"/>
            <a:ext cx="1998029" cy="290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674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88640"/>
            <a:ext cx="7408333" cy="2304256"/>
          </a:xfrm>
        </p:spPr>
        <p:txBody>
          <a:bodyPr>
            <a:normAutofit fontScale="92500" lnSpcReduction="1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 объектам экологического права относятся:</a:t>
            </a:r>
          </a:p>
          <a:p>
            <a:pPr lvl="0"/>
            <a:r>
              <a:rPr lang="ru-RU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окружающая среда, </a:t>
            </a:r>
          </a:p>
          <a:p>
            <a:pPr lvl="0"/>
            <a:r>
              <a:rPr lang="ru-RU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природные объекты, </a:t>
            </a:r>
          </a:p>
          <a:p>
            <a:pPr lvl="0"/>
            <a:r>
              <a:rPr lang="ru-RU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природные ресурсы, </a:t>
            </a:r>
          </a:p>
          <a:p>
            <a:pPr lvl="0"/>
            <a:r>
              <a:rPr lang="ru-RU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природные комплексы, </a:t>
            </a:r>
          </a:p>
          <a:p>
            <a:pPr lvl="0"/>
            <a:r>
              <a:rPr lang="ru-RU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экологические права человека. </a:t>
            </a:r>
            <a:endParaRPr lang="ru-RU" sz="20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0" indent="0">
              <a:buNone/>
            </a:pPr>
            <a:r>
              <a:rPr lang="ru-RU" sz="2000" dirty="0" smtClean="0"/>
              <a:t>                           </a:t>
            </a:r>
            <a:r>
              <a:rPr lang="ru-RU" sz="2200" dirty="0" smtClean="0"/>
              <a:t>Категории </a:t>
            </a:r>
            <a:r>
              <a:rPr lang="ru-RU" sz="2200" dirty="0"/>
              <a:t>объектов экологического права</a:t>
            </a:r>
          </a:p>
          <a:p>
            <a:pPr marL="0" lvl="0" indent="0">
              <a:buNone/>
            </a:pPr>
            <a:endParaRPr lang="ru-RU" sz="2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240956"/>
              </p:ext>
            </p:extLst>
          </p:nvPr>
        </p:nvGraphicFramePr>
        <p:xfrm>
          <a:off x="251520" y="2492896"/>
          <a:ext cx="8496943" cy="4171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4747"/>
                <a:gridCol w="2728377"/>
                <a:gridCol w="3663819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Категория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объектов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Наименование объектов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Описание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Интегрированные объекты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окружающая природная среда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природа и окружающая человека среды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Дифференцированные объекты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отдельные природные объекты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земля, недра, воды, леса, нелесная растительность, атмосферный воздух, животный мир, генетический фонд, природные ландшафты, природные ресурсы и природные комплексы (заповедники, национальные парки, лесопарки и др.)</a:t>
                      </a:r>
                    </a:p>
                  </a:txBody>
                  <a:tcPr marL="68580" marR="68580" marT="0" marB="0"/>
                </a:tc>
              </a:tr>
              <a:tr h="12092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Особо охраняемые объекты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экологические права и интересы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право человека на чистую, здоровую и благоприятную для жизни окружающую среду;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право гражданина на охрану здоровья от неблагоприятного влияния окружающей среды, являющегося следствием антропогенного воздействия.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43109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58</TotalTime>
  <Words>1459</Words>
  <Application>Microsoft Office PowerPoint</Application>
  <PresentationFormat>Экран (4:3)</PresentationFormat>
  <Paragraphs>128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ГОРОД КАК ЭКОСИСТЕМА</vt:lpstr>
      <vt:lpstr>Городская экосистема – это искусственно созданная человеком система, равновесие которой может поддерживаться только человеком.  </vt:lpstr>
      <vt:lpstr>Структура городской среды </vt:lpstr>
      <vt:lpstr>Презентация PowerPoint</vt:lpstr>
      <vt:lpstr>Правовое законодательство и нормативная база регулирования городской среды</vt:lpstr>
      <vt:lpstr>Нормативная база экологического права</vt:lpstr>
      <vt:lpstr>Презентация PowerPoint</vt:lpstr>
      <vt:lpstr>Презентация PowerPoint</vt:lpstr>
      <vt:lpstr>Презентация PowerPoint</vt:lpstr>
      <vt:lpstr>Экологические факторы планировки городов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 КАК ЭКОСИСТЕМА</dc:title>
  <dc:creator>Пользователь Windows</dc:creator>
  <cp:lastModifiedBy>Пользователь Windows</cp:lastModifiedBy>
  <cp:revision>16</cp:revision>
  <dcterms:created xsi:type="dcterms:W3CDTF">2017-11-30T21:59:17Z</dcterms:created>
  <dcterms:modified xsi:type="dcterms:W3CDTF">2017-11-30T23:08:25Z</dcterms:modified>
</cp:coreProperties>
</file>