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FE17D72-44D9-4C92-AD4A-ACF13330257C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D7C860F-F02F-405F-A8BB-BCBA900F3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40160"/>
          </a:xfrm>
        </p:spPr>
        <p:txBody>
          <a:bodyPr/>
          <a:lstStyle/>
          <a:p>
            <a:r>
              <a:rPr lang="ru-RU" b="1" dirty="0"/>
              <a:t>УПРАВЛЕНИЕ КАЧЕСТВОМ ГОРОДСКОЙ СРЕДЫ</a:t>
            </a:r>
            <a:endParaRPr lang="ru-RU" dirty="0"/>
          </a:p>
        </p:txBody>
      </p:sp>
      <p:pic>
        <p:nvPicPr>
          <p:cNvPr id="1026" name="Picture 2" descr="C:\Users\ПК\Desktop\2597896dd670413cdd7642d6f34865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524" y="1988840"/>
            <a:ext cx="7757120" cy="465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3174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20688"/>
            <a:ext cx="8496943" cy="453650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Загрязнения почв и земель оцениваются следующими показателями:</a:t>
            </a:r>
          </a:p>
          <a:p>
            <a:r>
              <a:rPr lang="ru-RU" dirty="0"/>
              <a:t>   - концентрация свинца, кадмия, ртути, цинка, никеля, меди, мышьяка, фтора, нитратов, бензола, </a:t>
            </a:r>
            <a:r>
              <a:rPr lang="ru-RU" dirty="0" err="1"/>
              <a:t>бензапирена</a:t>
            </a:r>
            <a:r>
              <a:rPr lang="ru-RU" dirty="0"/>
              <a:t>, фенолов, </a:t>
            </a:r>
            <a:r>
              <a:rPr lang="ru-RU" dirty="0" err="1"/>
              <a:t>диоксинов</a:t>
            </a:r>
            <a:r>
              <a:rPr lang="ru-RU" dirty="0"/>
              <a:t>, </a:t>
            </a:r>
            <a:r>
              <a:rPr lang="ru-RU" dirty="0" err="1"/>
              <a:t>полихлорбифенилов</a:t>
            </a:r>
            <a:r>
              <a:rPr lang="ru-RU" dirty="0"/>
              <a:t>, кратность превышения ПДК;</a:t>
            </a:r>
          </a:p>
          <a:p>
            <a:r>
              <a:rPr lang="ru-RU" dirty="0"/>
              <a:t>   - содержание нефти и нефтепродуктов, мг/кг;</a:t>
            </a:r>
          </a:p>
          <a:p>
            <a:r>
              <a:rPr lang="ru-RU" dirty="0"/>
              <a:t>   - биологические показатели.</a:t>
            </a:r>
          </a:p>
          <a:p>
            <a:r>
              <a:rPr lang="ru-RU" dirty="0"/>
              <a:t>Деградация почв и земель оценивается показателями:</a:t>
            </a:r>
          </a:p>
          <a:p>
            <a:r>
              <a:rPr lang="ru-RU" dirty="0"/>
              <a:t>   - содержание гумуса, %;</a:t>
            </a:r>
          </a:p>
          <a:p>
            <a:r>
              <a:rPr lang="ru-RU" dirty="0"/>
              <a:t>   - уменьшение мощности почвенного профиля, % </a:t>
            </a:r>
            <a:r>
              <a:rPr lang="ru-RU" dirty="0" smtClean="0"/>
              <a:t>от недеформированного </a:t>
            </a:r>
            <a:r>
              <a:rPr lang="ru-RU" dirty="0"/>
              <a:t>аналога;</a:t>
            </a:r>
          </a:p>
          <a:p>
            <a:r>
              <a:rPr lang="ru-RU" dirty="0"/>
              <a:t>   - увеличение кислотности, рН;</a:t>
            </a:r>
          </a:p>
          <a:p>
            <a:r>
              <a:rPr lang="ru-RU" dirty="0"/>
              <a:t>   - увеличение содержания суммы легкорастворимых солей, %;</a:t>
            </a:r>
          </a:p>
          <a:p>
            <a:r>
              <a:rPr lang="ru-RU" dirty="0"/>
              <a:t>   - увеличение доли обменного натрия, % от емкости катионного обмена;</a:t>
            </a:r>
          </a:p>
          <a:p>
            <a:r>
              <a:rPr lang="ru-RU" dirty="0"/>
              <a:t>   - эрозия (площадь, подверженная эрозии), км2;</a:t>
            </a:r>
          </a:p>
          <a:p>
            <a:r>
              <a:rPr lang="ru-RU" dirty="0"/>
              <a:t>   - подтопление (площадь подтопленных территорий), км2.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2400"/>
          </a:xfrm>
        </p:spPr>
        <p:txBody>
          <a:bodyPr>
            <a:normAutofit/>
          </a:bodyPr>
          <a:lstStyle/>
          <a:p>
            <a:r>
              <a:rPr lang="ru-RU" sz="3200" b="1" dirty="0"/>
              <a:t>Показатели состояния почвенного покрова</a:t>
            </a:r>
            <a:endParaRPr lang="ru-RU" sz="3200" dirty="0"/>
          </a:p>
        </p:txBody>
      </p:sp>
      <p:pic>
        <p:nvPicPr>
          <p:cNvPr id="8194" name="Picture 2" descr="C:\Users\ПК\Desktop\2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07602"/>
            <a:ext cx="3240360" cy="204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К\Desktop\конкур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11109"/>
            <a:ext cx="2990106" cy="194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7529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980729"/>
            <a:ext cx="8208911" cy="410445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Информация, отражаемая в экологическом паспорте города: </a:t>
            </a:r>
          </a:p>
          <a:p>
            <a:pPr marL="0" indent="0">
              <a:buNone/>
            </a:pPr>
            <a:r>
              <a:rPr lang="ru-RU" dirty="0"/>
              <a:t>   - площадные и линейные характеристики, географическое положение;</a:t>
            </a:r>
          </a:p>
          <a:p>
            <a:pPr marL="0" indent="0">
              <a:buNone/>
            </a:pPr>
            <a:r>
              <a:rPr lang="ru-RU" dirty="0"/>
              <a:t>   - архитектурный ландшафт и планировка жилой застройки;</a:t>
            </a:r>
          </a:p>
          <a:p>
            <a:pPr marL="0" indent="0">
              <a:buNone/>
            </a:pPr>
            <a:r>
              <a:rPr lang="ru-RU" dirty="0"/>
              <a:t>   -микроклиматическая комфортность (температура и влажность воздуха, роза ветров);</a:t>
            </a:r>
          </a:p>
          <a:p>
            <a:pPr marL="0" indent="0">
              <a:buNone/>
            </a:pPr>
            <a:r>
              <a:rPr lang="ru-RU" dirty="0"/>
              <a:t>   - близость промышленных объектов, характер и степень загрязнения воздуха, водной среды и почвы, удельная нагрузка на одного жителя;</a:t>
            </a:r>
          </a:p>
          <a:p>
            <a:pPr marL="0" indent="0">
              <a:buNone/>
            </a:pPr>
            <a:r>
              <a:rPr lang="ru-RU" dirty="0"/>
              <a:t>   - наличие физических загрязнений, в том числе зон акустического дискомфорта;</a:t>
            </a:r>
          </a:p>
          <a:p>
            <a:pPr marL="0" indent="0">
              <a:buNone/>
            </a:pPr>
            <a:r>
              <a:rPr lang="ru-RU" dirty="0"/>
              <a:t>   - демографические и социальные показатели;</a:t>
            </a:r>
          </a:p>
          <a:p>
            <a:pPr marL="0" indent="0">
              <a:buNone/>
            </a:pPr>
            <a:r>
              <a:rPr lang="ru-RU" dirty="0"/>
              <a:t>   - обеспеченность зелеными насаждениями;</a:t>
            </a:r>
          </a:p>
          <a:p>
            <a:pPr marL="0" indent="0">
              <a:buNone/>
            </a:pPr>
            <a:r>
              <a:rPr lang="ru-RU" dirty="0"/>
              <a:t>   - наличие спортплощадок и оздоровительных комплексов;</a:t>
            </a:r>
          </a:p>
          <a:p>
            <a:pPr marL="0" indent="0">
              <a:buNone/>
            </a:pPr>
            <a:r>
              <a:rPr lang="ru-RU" dirty="0"/>
              <a:t>   - состояние здоровья населения.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14408"/>
          </a:xfrm>
        </p:spPr>
        <p:txBody>
          <a:bodyPr>
            <a:normAutofit/>
          </a:bodyPr>
          <a:lstStyle/>
          <a:p>
            <a:r>
              <a:rPr lang="ru-RU" sz="3200" b="1" dirty="0"/>
              <a:t>Экологическая паспортизация</a:t>
            </a:r>
            <a:endParaRPr lang="ru-RU" sz="3200" dirty="0"/>
          </a:p>
        </p:txBody>
      </p:sp>
      <p:pic>
        <p:nvPicPr>
          <p:cNvPr id="9218" name="Picture 2" descr="C:\Users\ПК\Desktop\123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3811" y="4724176"/>
            <a:ext cx="3698629" cy="213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1554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92696"/>
            <a:ext cx="8496943" cy="4392488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Объекты экологической экспертизы: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- проекты и технико-экономические обоснования (ТЭО) строительства и эксплуатации хозяйственных сооружений, а также действующие предприятия и комплексы;</a:t>
            </a:r>
          </a:p>
          <a:p>
            <a:pPr marL="0" indent="0">
              <a:buNone/>
            </a:pPr>
            <a:r>
              <a:rPr lang="ru-RU" dirty="0"/>
              <a:t>    - нормативно-техническая документация на создание новой техники, технологий и материалов, а также работающее оборудование и используемые материалы;</a:t>
            </a:r>
          </a:p>
          <a:p>
            <a:pPr marL="0" indent="0">
              <a:buNone/>
            </a:pPr>
            <a:r>
              <a:rPr lang="ru-RU" dirty="0"/>
              <a:t>   - проекты законодательных, нормативных, административных актов и действующее законодательство. Субъекты экологической экспертизы :</a:t>
            </a:r>
          </a:p>
          <a:p>
            <a:pPr marL="0" indent="0">
              <a:buNone/>
            </a:pPr>
            <a:r>
              <a:rPr lang="ru-RU" dirty="0"/>
              <a:t>   - законодательные и исполнительные органы государственной власти, а также суды различных уровней;</a:t>
            </a:r>
          </a:p>
          <a:p>
            <a:pPr marL="0" indent="0">
              <a:buNone/>
            </a:pPr>
            <a:r>
              <a:rPr lang="ru-RU" dirty="0"/>
              <a:t>   - специализированные правительственные организации (министерства, службы, агентства, комиссии, комитеты);</a:t>
            </a:r>
          </a:p>
          <a:p>
            <a:pPr marL="0" indent="0">
              <a:buNone/>
            </a:pPr>
            <a:r>
              <a:rPr lang="ru-RU" dirty="0"/>
              <a:t>   - специализированные неправительственные организации (частные, общественные).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8384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Экологическая экспертиза</a:t>
            </a:r>
            <a:endParaRPr lang="ru-RU" sz="3200" dirty="0"/>
          </a:p>
        </p:txBody>
      </p:sp>
      <p:pic>
        <p:nvPicPr>
          <p:cNvPr id="10242" name="Picture 2" descr="C:\Users\ПК\Desktop\nezavisimaya-ekologicheskaya-ekspertiza-new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81128"/>
            <a:ext cx="4680520" cy="212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1821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60648"/>
            <a:ext cx="7848872" cy="6048672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/>
              <a:t> Принципы  экологической экспертизы: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- </a:t>
            </a:r>
            <a:r>
              <a:rPr lang="ru-RU" dirty="0" smtClean="0"/>
              <a:t>презумпция </a:t>
            </a:r>
            <a:r>
              <a:rPr lang="ru-RU" dirty="0"/>
              <a:t>потенциальной экологической опасности любой намечаемой хозяйственной или иной деятельности;</a:t>
            </a:r>
          </a:p>
          <a:p>
            <a:pPr marL="0" indent="0">
              <a:buNone/>
            </a:pPr>
            <a:r>
              <a:rPr lang="ru-RU" dirty="0"/>
              <a:t>   - обязательность проведения государственной экологической экспертизы до принятия решений о реализации объекта экспертизы;</a:t>
            </a:r>
          </a:p>
          <a:p>
            <a:pPr marL="0" indent="0">
              <a:buNone/>
            </a:pPr>
            <a:r>
              <a:rPr lang="ru-RU" dirty="0"/>
              <a:t>   - комплексность оценки воздействия на окружающую среду намечаемой хозяйственной или иной деятельности;</a:t>
            </a:r>
          </a:p>
          <a:p>
            <a:pPr marL="0" indent="0">
              <a:buNone/>
            </a:pPr>
            <a:r>
              <a:rPr lang="ru-RU" dirty="0"/>
              <a:t>   - обязательность учета всех требований экологической безопасности, установленных законодательством в области охраны ОС;</a:t>
            </a:r>
          </a:p>
          <a:p>
            <a:pPr marL="0" indent="0">
              <a:buNone/>
            </a:pPr>
            <a:r>
              <a:rPr lang="ru-RU" dirty="0"/>
              <a:t>   - независимость и беспристрастность экспертов при проведении экспертизы и ответственность их за качество заключения;</a:t>
            </a:r>
          </a:p>
          <a:p>
            <a:pPr marL="0" indent="0">
              <a:buNone/>
            </a:pPr>
            <a:r>
              <a:rPr lang="ru-RU" dirty="0"/>
              <a:t>   - научная обоснованность, объективность и законность заключения;</a:t>
            </a:r>
          </a:p>
          <a:p>
            <a:pPr marL="0" indent="0">
              <a:buNone/>
            </a:pPr>
            <a:r>
              <a:rPr lang="ru-RU" dirty="0"/>
              <a:t>   - достоверность и полнота документации, представляемой на экологическую экспертизу;</a:t>
            </a:r>
          </a:p>
          <a:p>
            <a:pPr marL="0" indent="0">
              <a:buNone/>
            </a:pPr>
            <a:r>
              <a:rPr lang="ru-RU" dirty="0"/>
              <a:t>   - гласность проведения экологической экспертизы, необходимость участия общественных организаций и учета общественного мнения;</a:t>
            </a:r>
          </a:p>
          <a:p>
            <a:pPr marL="0" indent="0">
              <a:buNone/>
            </a:pPr>
            <a:r>
              <a:rPr lang="ru-RU" dirty="0"/>
              <a:t>   - ответственность должностных лиц специально уполномоченного органа исполнительной власти, заказчика объекта экспертизы за организацию и проведение  ее.  Государственная и общественная экологические экспертизы, порядок проведения. </a:t>
            </a:r>
          </a:p>
        </p:txBody>
      </p:sp>
      <p:pic>
        <p:nvPicPr>
          <p:cNvPr id="11266" name="Picture 2" descr="C:\Users\ПК\Desktop\1001537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97" y="4365104"/>
            <a:ext cx="1725188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3321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4392488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Основная задача управления качеством городской среды</a:t>
            </a:r>
            <a:r>
              <a:rPr lang="ru-RU" dirty="0"/>
              <a:t> - обеспечение устойчивого функционирования и развития всех компонентов городской экосистемы.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Качество </a:t>
            </a:r>
            <a:r>
              <a:rPr lang="ru-RU" dirty="0"/>
              <a:t>городской среды оценивается системой совокупных санитарно-гигиенических и экологических требований. Эти требования выражаются системой показателей, позволяющих охарактеризовать ухудшение состояния окружающей среды и здоровья жителей. Нормирование качества окружающей среды – это установление показателей и пределов, в которых допускается изменение этих показателей  (для воздушной и водной сред, почвы и т.д</a:t>
            </a:r>
            <a:r>
              <a:rPr lang="ru-RU" dirty="0" smtClean="0"/>
              <a:t>.).</a:t>
            </a:r>
          </a:p>
          <a:p>
            <a:r>
              <a:rPr lang="ru-RU" dirty="0"/>
              <a:t>Основные методы управления качеством окружающей среды:</a:t>
            </a:r>
          </a:p>
          <a:p>
            <a:pPr marL="0" indent="0">
              <a:buNone/>
            </a:pPr>
            <a:r>
              <a:rPr lang="ru-RU" dirty="0"/>
              <a:t>- информационные (экологический мониторинг); </a:t>
            </a:r>
          </a:p>
          <a:p>
            <a:pPr marL="0" indent="0">
              <a:buNone/>
            </a:pPr>
            <a:r>
              <a:rPr lang="ru-RU" dirty="0"/>
              <a:t>- предупредительные (административно-правовые);</a:t>
            </a:r>
          </a:p>
          <a:p>
            <a:pPr marL="0" indent="0">
              <a:buNone/>
            </a:pPr>
            <a:r>
              <a:rPr lang="ru-RU" dirty="0"/>
              <a:t>- принудительные (экономические).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C:\Users\ПК\Desktop\ARCUBE-Eglinton-at-Golden-Mile-after-the-L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93095"/>
            <a:ext cx="4386064" cy="242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445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3876" y="116632"/>
            <a:ext cx="8882620" cy="4608512"/>
          </a:xfrm>
        </p:spPr>
        <p:txBody>
          <a:bodyPr>
            <a:normAutofit fontScale="92500"/>
          </a:bodyPr>
          <a:lstStyle/>
          <a:p>
            <a:r>
              <a:rPr lang="ru-RU" sz="2200" b="1" dirty="0"/>
              <a:t>Экологический мониторинг</a:t>
            </a:r>
            <a:r>
              <a:rPr lang="ru-RU" sz="2200" dirty="0"/>
              <a:t> – это система наблюдения, оценки и прогнозирования состояния окружающей среды.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/>
              <a:t>Комплексный мониторинг окружающей среды включает в себя исследование состояния природных ресурсов воды, воздуха, почвы и биосферы в целом физическими, химическими и биологическими методами с целью обоснования и обеспечения мероприятий по сохранению стабильности природных ресурсов за счет способности их к восстановлению.</a:t>
            </a:r>
          </a:p>
          <a:p>
            <a:r>
              <a:rPr lang="ru-RU" sz="2200" dirty="0"/>
              <a:t>Основными задачами экологического мониторинга являются:</a:t>
            </a:r>
          </a:p>
          <a:p>
            <a:pPr marL="0" indent="0">
              <a:buNone/>
            </a:pPr>
            <a:r>
              <a:rPr lang="ru-RU" sz="2200" dirty="0"/>
              <a:t>- организация систематических наблюдений за изменением компонентов биосферы;</a:t>
            </a:r>
          </a:p>
          <a:p>
            <a:pPr marL="0" indent="0">
              <a:buNone/>
            </a:pPr>
            <a:r>
              <a:rPr lang="ru-RU" sz="2200" dirty="0"/>
              <a:t>- оценка наблюдаемых изменений и степени антропогенной нагрузки на окружающую среду;</a:t>
            </a:r>
          </a:p>
          <a:p>
            <a:pPr marL="0" indent="0">
              <a:buNone/>
            </a:pPr>
            <a:r>
              <a:rPr lang="ru-RU" sz="2200" dirty="0"/>
              <a:t>- прогноз тенденций в изменении биосферы. </a:t>
            </a:r>
          </a:p>
          <a:p>
            <a:endParaRPr lang="ru-RU" dirty="0"/>
          </a:p>
        </p:txBody>
      </p:sp>
      <p:pic>
        <p:nvPicPr>
          <p:cNvPr id="3074" name="Picture 2" descr="C:\Users\ПК\Desktop\1438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04506"/>
            <a:ext cx="3569723" cy="236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К\Desktop\Ekomonitor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85569"/>
            <a:ext cx="3528392" cy="234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545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32656"/>
            <a:ext cx="8856984" cy="3450696"/>
          </a:xfrm>
        </p:spPr>
        <p:txBody>
          <a:bodyPr>
            <a:normAutofit fontScale="92500"/>
          </a:bodyPr>
          <a:lstStyle/>
          <a:p>
            <a:r>
              <a:rPr lang="ru-RU" sz="2200" dirty="0"/>
              <a:t>У</a:t>
            </a:r>
            <a:r>
              <a:rPr lang="ru-RU" sz="2200" dirty="0" smtClean="0"/>
              <a:t>ровни </a:t>
            </a:r>
            <a:r>
              <a:rPr lang="ru-RU" sz="2200" dirty="0"/>
              <a:t>мониторинга окружающей среды:</a:t>
            </a:r>
          </a:p>
          <a:p>
            <a:pPr marL="0" indent="0">
              <a:buNone/>
            </a:pPr>
            <a:r>
              <a:rPr lang="ru-RU" sz="2200" dirty="0"/>
              <a:t>- глобальный, проводимый на всем земном шаре или в пределах одного-двух материков под эгидой ООН в рамках международного сотрудничества;</a:t>
            </a:r>
          </a:p>
          <a:p>
            <a:pPr marL="0" indent="0">
              <a:buNone/>
            </a:pPr>
            <a:r>
              <a:rPr lang="ru-RU" sz="2200" dirty="0" smtClean="0"/>
              <a:t>- </a:t>
            </a:r>
            <a:r>
              <a:rPr lang="ru-RU" sz="2200" dirty="0"/>
              <a:t>национальный, проводимый на территории одного государства специально уполномоченными органами (службами);</a:t>
            </a:r>
          </a:p>
          <a:p>
            <a:pPr marL="0" indent="0">
              <a:buNone/>
            </a:pPr>
            <a:r>
              <a:rPr lang="ru-RU" sz="2200" dirty="0"/>
              <a:t>- региональный, проводимый на большом участке территории одного государства или сопредельных государств (например, реки или внутренние моря);</a:t>
            </a:r>
          </a:p>
          <a:p>
            <a:pPr marL="0" indent="0">
              <a:buNone/>
            </a:pPr>
            <a:r>
              <a:rPr lang="ru-RU" sz="2200" dirty="0"/>
              <a:t>- локальный, проводимый на сравнительно небольшой территории города, водного объекта, района крупного предприятия и т.п.</a:t>
            </a:r>
          </a:p>
          <a:p>
            <a:endParaRPr lang="ru-RU" dirty="0"/>
          </a:p>
        </p:txBody>
      </p:sp>
      <p:pic>
        <p:nvPicPr>
          <p:cNvPr id="4099" name="Picture 3" descr="C:\Users\ПК\Desktop\MG_38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5922"/>
            <a:ext cx="4150476" cy="276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ПК\Desktop\Radiologicheskie-othod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0" y="3835182"/>
            <a:ext cx="4104458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5057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9075" y="116632"/>
            <a:ext cx="8229600" cy="1252728"/>
          </a:xfrm>
        </p:spPr>
        <p:txBody>
          <a:bodyPr>
            <a:normAutofit/>
          </a:bodyPr>
          <a:lstStyle/>
          <a:p>
            <a:r>
              <a:rPr lang="ru-RU" sz="2700" dirty="0"/>
              <a:t>Уровни системы глобального мониторинга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/>
          <a:srcRect l="33660" t="33759" r="26057" b="31847"/>
          <a:stretch/>
        </p:blipFill>
        <p:spPr bwMode="auto">
          <a:xfrm>
            <a:off x="1295339" y="620688"/>
            <a:ext cx="6217072" cy="32376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8" name="Объект 1"/>
          <p:cNvSpPr txBox="1">
            <a:spLocks/>
          </p:cNvSpPr>
          <p:nvPr/>
        </p:nvSpPr>
        <p:spPr>
          <a:xfrm>
            <a:off x="262755" y="3770559"/>
            <a:ext cx="885698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Организация национального мониторинга, его уровни:</a:t>
            </a:r>
          </a:p>
          <a:p>
            <a:pPr marL="0" indent="0">
              <a:buNone/>
            </a:pPr>
            <a:r>
              <a:rPr lang="ru-RU" sz="2000" dirty="0"/>
              <a:t>- станции наблюдения, осуществляющие наблюдения и определенную обработку, и обобщение данных;</a:t>
            </a:r>
          </a:p>
          <a:p>
            <a:pPr marL="0" indent="0">
              <a:buNone/>
            </a:pPr>
            <a:r>
              <a:rPr lang="ru-RU" sz="2000" dirty="0"/>
              <a:t>- территориальные и региональные центры, осуществляющие обобщение, анализ материалов, составление местных прогнозов и оценку состояния окружающей среды по своей территории;</a:t>
            </a:r>
          </a:p>
          <a:p>
            <a:pPr marL="0" indent="0">
              <a:buNone/>
            </a:pPr>
            <a:r>
              <a:rPr lang="ru-RU" sz="2000" dirty="0"/>
              <a:t>- Росгидромет и другие головные центры (НИИ), осуществляющие разработку прогнозов и оценку состояния окружающей среды в национальном и глобальном масштабах.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5452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8424"/>
          </a:xfrm>
        </p:spPr>
        <p:txBody>
          <a:bodyPr>
            <a:normAutofit/>
          </a:bodyPr>
          <a:lstStyle/>
          <a:p>
            <a:r>
              <a:rPr lang="ru-RU" sz="2800" dirty="0"/>
              <a:t>Национальный экологический мониторинг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5114" t="28615" r="26820" b="30450"/>
          <a:stretch/>
        </p:blipFill>
        <p:spPr bwMode="auto">
          <a:xfrm>
            <a:off x="1763688" y="836712"/>
            <a:ext cx="5616624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122" name="Picture 2" descr="C:\Users\ПК\Desktop\f99201d952f9a269b47215ce23ad35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03797"/>
            <a:ext cx="3149826" cy="223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К\Desktop\Raboti-1024x6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8847" y="4651974"/>
            <a:ext cx="3181345" cy="188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К\Desktop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4500" y="4586987"/>
            <a:ext cx="2687718" cy="201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2044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32859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результате к основным экологическим нормативам качества окружающей среды и воздействия на нее относят следующие:</a:t>
            </a:r>
          </a:p>
          <a:p>
            <a:pPr marL="457200" indent="-457200">
              <a:buAutoNum type="arabicPeriod"/>
            </a:pPr>
            <a:r>
              <a:rPr lang="ru-RU" dirty="0" smtClean="0"/>
              <a:t>Нормативы </a:t>
            </a:r>
            <a:r>
              <a:rPr lang="ru-RU" dirty="0"/>
              <a:t>качества (санитарно-гигиенические</a:t>
            </a:r>
            <a:r>
              <a:rPr lang="ru-RU" dirty="0" smtClean="0"/>
              <a:t>):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/>
              <a:t>- предельно допустимая концентрация (ПДК) вредных веществ по средам;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/>
              <a:t>- предельно допустимый уровень (ПДУ) вредных физических загрязнений (шума, вибрации, электромагнитных полей, радиации и др.).</a:t>
            </a:r>
          </a:p>
          <a:p>
            <a:pPr marL="0" indent="0">
              <a:buNone/>
            </a:pPr>
            <a:r>
              <a:rPr lang="ru-RU" dirty="0"/>
              <a:t>2. Нормативы воздействия (производственно-хозяйственные):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предельно допустимый выброс (ПДВ) загрязняющих веществ в атмосферу;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предельно допустимый сброс (ПДС) вредных веществ в водную среду;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лимиты размещения отходов;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лимиты физических воздействий.</a:t>
            </a:r>
          </a:p>
          <a:p>
            <a:pPr marL="0" indent="0">
              <a:buNone/>
            </a:pPr>
            <a:r>
              <a:rPr lang="ru-RU" dirty="0"/>
              <a:t>3. Комплексные нормативы: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предельно допустимая экологическая нагрузка (ПДЭН) на окружающую среду.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Итоги экологического мониторинга и использование его результатов.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3856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46085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Качество атмосферного воздуха определяется уровнем содержания в нем различных загрязняющих веществ, которые при превышении предельно допустимых значений опасны для здоровья и благополучия населения, а также наносят вред объектам ОС. Контролируемыми параметрами городского воздуха являются: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интенсивность запыления территории, </a:t>
            </a:r>
            <a:r>
              <a:rPr lang="ru-RU" dirty="0" err="1"/>
              <a:t>т∙год</a:t>
            </a:r>
            <a:r>
              <a:rPr lang="ru-RU" dirty="0"/>
              <a:t>/км2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концентрация оксидов азота, кратность превышения ПДК;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концентрация диоксида серы, кратность превышения ПДК;</a:t>
            </a:r>
          </a:p>
          <a:p>
            <a:pPr marL="0" indent="0">
              <a:buNone/>
            </a:pPr>
            <a:r>
              <a:rPr lang="ru-RU" dirty="0" smtClean="0"/>
              <a:t>- концентрация </a:t>
            </a:r>
            <a:r>
              <a:rPr lang="ru-RU" dirty="0"/>
              <a:t>сероводорода, кратность превышения </a:t>
            </a:r>
            <a:r>
              <a:rPr lang="ru-RU" dirty="0" smtClean="0"/>
              <a:t>ПДК;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концентрация формальдегида (особенно в помещениях), кратность превышения ПДК;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концентрация фенола (особенно в помещениях), кратность превышения ПДК;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концентрация </a:t>
            </a:r>
            <a:r>
              <a:rPr lang="ru-RU" dirty="0" err="1"/>
              <a:t>бензапирена</a:t>
            </a:r>
            <a:r>
              <a:rPr lang="ru-RU" dirty="0"/>
              <a:t>, кратность превышения ПДК;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концентрация </a:t>
            </a:r>
            <a:r>
              <a:rPr lang="ru-RU" dirty="0" err="1"/>
              <a:t>диоксинов</a:t>
            </a:r>
            <a:r>
              <a:rPr lang="ru-RU" dirty="0"/>
              <a:t>, кратность превышения ПДК.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0392"/>
          </a:xfrm>
        </p:spPr>
        <p:txBody>
          <a:bodyPr>
            <a:normAutofit/>
          </a:bodyPr>
          <a:lstStyle/>
          <a:p>
            <a:r>
              <a:rPr lang="ru-RU" sz="2800" b="1" dirty="0"/>
              <a:t>Показатели качества атмосферного воздуха</a:t>
            </a:r>
            <a:endParaRPr lang="ru-RU" sz="2800" dirty="0"/>
          </a:p>
        </p:txBody>
      </p:sp>
      <p:pic>
        <p:nvPicPr>
          <p:cNvPr id="6146" name="Picture 2" descr="C:\Users\ПК\Desktop\kontrol-kachestva-atmosfernogo-vozduha-700x500,2073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37787"/>
            <a:ext cx="2304256" cy="19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6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879562"/>
            <a:ext cx="3454357" cy="19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0193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Показатели качества водных ресурсов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71600" y="764704"/>
            <a:ext cx="7408333" cy="3450696"/>
          </a:xfrm>
        </p:spPr>
        <p:txBody>
          <a:bodyPr>
            <a:normAutofit fontScale="92500"/>
          </a:bodyPr>
          <a:lstStyle/>
          <a:p>
            <a:r>
              <a:rPr lang="ru-RU" dirty="0"/>
              <a:t>Оценка качества природных вод производится в соответствии с функциональным назначением водных объектов отдельно по каждой категории объектов:</a:t>
            </a:r>
          </a:p>
          <a:p>
            <a:r>
              <a:rPr lang="ru-RU" dirty="0"/>
              <a:t>   - показатели качества водных объектов </a:t>
            </a:r>
            <a:r>
              <a:rPr lang="ru-RU" dirty="0" err="1"/>
              <a:t>рыбохозяйственного</a:t>
            </a:r>
            <a:r>
              <a:rPr lang="ru-RU" dirty="0"/>
              <a:t> назначения;</a:t>
            </a:r>
          </a:p>
          <a:p>
            <a:r>
              <a:rPr lang="ru-RU" dirty="0"/>
              <a:t>   - показатели качества водных объектов культурно-бытового назначения;</a:t>
            </a:r>
          </a:p>
          <a:p>
            <a:r>
              <a:rPr lang="ru-RU" dirty="0"/>
              <a:t>   - показатели качества питьевой воды;</a:t>
            </a:r>
          </a:p>
          <a:p>
            <a:r>
              <a:rPr lang="ru-RU" dirty="0"/>
              <a:t>   - показатели качества подземных вод.</a:t>
            </a:r>
          </a:p>
          <a:p>
            <a:endParaRPr lang="ru-RU" dirty="0"/>
          </a:p>
        </p:txBody>
      </p:sp>
      <p:pic>
        <p:nvPicPr>
          <p:cNvPr id="7171" name="Picture 3" descr="C:\Users\ПК\Desktop\0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4211155"/>
            <a:ext cx="3851523" cy="263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К\Desktop\d180d0b0d0b7d0b4d0bed0bbd18cd0bdd0b0d18f-450x2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55845"/>
            <a:ext cx="42862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1693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</TotalTime>
  <Words>1142</Words>
  <Application>Microsoft Office PowerPoint</Application>
  <PresentationFormat>Экран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УПРАВЛЕНИЕ КАЧЕСТВОМ ГОРОДСКОЙ СРЕДЫ</vt:lpstr>
      <vt:lpstr>Слайд 2</vt:lpstr>
      <vt:lpstr>Слайд 3</vt:lpstr>
      <vt:lpstr>Слайд 4</vt:lpstr>
      <vt:lpstr>Уровни системы глобального мониторинга </vt:lpstr>
      <vt:lpstr>Национальный экологический мониторинг</vt:lpstr>
      <vt:lpstr>Итоги экологического мониторинга и использование его результатов.  </vt:lpstr>
      <vt:lpstr>Показатели качества атмосферного воздуха</vt:lpstr>
      <vt:lpstr>Показатели качества водных ресурсов </vt:lpstr>
      <vt:lpstr>Показатели состояния почвенного покрова</vt:lpstr>
      <vt:lpstr>Экологическая паспортизация</vt:lpstr>
      <vt:lpstr>Экологическая экспертиза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КАЧЕСТВОМ ГОРОДСКОЙ СРЕДЫ</dc:title>
  <dc:creator>Пользователь Windows</dc:creator>
  <cp:lastModifiedBy>Преподаватель</cp:lastModifiedBy>
  <cp:revision>16</cp:revision>
  <dcterms:created xsi:type="dcterms:W3CDTF">2017-11-30T23:13:34Z</dcterms:created>
  <dcterms:modified xsi:type="dcterms:W3CDTF">2017-12-01T11:25:08Z</dcterms:modified>
</cp:coreProperties>
</file>