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392"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Date Placeholder 29"/>
          <p:cNvSpPr>
            <a:spLocks noGrp="1"/>
          </p:cNvSpPr>
          <p:nvPr>
            <p:ph type="dt" sz="half" idx="10"/>
          </p:nvPr>
        </p:nvSpPr>
        <p:spPr/>
        <p:txBody>
          <a:bodyPr/>
          <a:lstStyle/>
          <a:p>
            <a:fld id="{348BC5D1-B769-4084-AFED-1B2EC56C904D}" type="datetimeFigureOut">
              <a:rPr lang="ru-RU" smtClean="0"/>
              <a:t>23.02.2018</a:t>
            </a:fld>
            <a:endParaRPr lang="ru-RU"/>
          </a:p>
        </p:txBody>
      </p:sp>
      <p:sp>
        <p:nvSpPr>
          <p:cNvPr id="19" name="Footer Placeholder 18"/>
          <p:cNvSpPr>
            <a:spLocks noGrp="1"/>
          </p:cNvSpPr>
          <p:nvPr>
            <p:ph type="ftr" sz="quarter" idx="11"/>
          </p:nvPr>
        </p:nvSpPr>
        <p:spPr/>
        <p:txBody>
          <a:bodyPr/>
          <a:lstStyle/>
          <a:p>
            <a:endParaRPr lang="ru-RU"/>
          </a:p>
        </p:txBody>
      </p:sp>
      <p:sp>
        <p:nvSpPr>
          <p:cNvPr id="27" name="Slide Number Placeholder 26"/>
          <p:cNvSpPr>
            <a:spLocks noGrp="1"/>
          </p:cNvSpPr>
          <p:nvPr>
            <p:ph type="sldNum" sz="quarter" idx="12"/>
          </p:nvPr>
        </p:nvSpPr>
        <p:spPr/>
        <p:txBody>
          <a:bodyPr/>
          <a:lstStyle/>
          <a:p>
            <a:fld id="{A2AB5F09-A4C2-44A7-9E37-AC0CE9A27E4C}"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348BC5D1-B769-4084-AFED-1B2EC56C904D}" type="datetimeFigureOut">
              <a:rPr lang="ru-RU" smtClean="0"/>
              <a:t>23.02.2018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AB5F09-A4C2-44A7-9E37-AC0CE9A27E4C}"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348BC5D1-B769-4084-AFED-1B2EC56C904D}" type="datetimeFigureOut">
              <a:rPr lang="ru-RU" smtClean="0"/>
              <a:t>23.02.2018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AB5F09-A4C2-44A7-9E37-AC0CE9A27E4C}"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Content Placeholder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348BC5D1-B769-4084-AFED-1B2EC56C904D}" type="datetimeFigureOut">
              <a:rPr lang="ru-RU" smtClean="0"/>
              <a:t>23.02.2018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AB5F09-A4C2-44A7-9E37-AC0CE9A27E4C}"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Date Placeholder 3"/>
          <p:cNvSpPr>
            <a:spLocks noGrp="1"/>
          </p:cNvSpPr>
          <p:nvPr>
            <p:ph type="dt" sz="half" idx="10"/>
          </p:nvPr>
        </p:nvSpPr>
        <p:spPr/>
        <p:txBody>
          <a:bodyPr/>
          <a:lstStyle/>
          <a:p>
            <a:fld id="{348BC5D1-B769-4084-AFED-1B2EC56C904D}" type="datetimeFigureOut">
              <a:rPr lang="ru-RU" smtClean="0"/>
              <a:t>23.02.2018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AB5F09-A4C2-44A7-9E37-AC0CE9A27E4C}"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348BC5D1-B769-4084-AFED-1B2EC56C904D}" type="datetimeFigureOut">
              <a:rPr lang="ru-RU" smtClean="0"/>
              <a:t>23.02.2018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2AB5F09-A4C2-44A7-9E37-AC0CE9A27E4C}"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Date Placeholder 6"/>
          <p:cNvSpPr>
            <a:spLocks noGrp="1"/>
          </p:cNvSpPr>
          <p:nvPr>
            <p:ph type="dt" sz="half" idx="10"/>
          </p:nvPr>
        </p:nvSpPr>
        <p:spPr/>
        <p:txBody>
          <a:bodyPr/>
          <a:lstStyle/>
          <a:p>
            <a:fld id="{348BC5D1-B769-4084-AFED-1B2EC56C904D}" type="datetimeFigureOut">
              <a:rPr lang="ru-RU" smtClean="0"/>
              <a:t>23.02.2018</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2AB5F09-A4C2-44A7-9E37-AC0CE9A27E4C}"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Date Placeholder 2"/>
          <p:cNvSpPr>
            <a:spLocks noGrp="1"/>
          </p:cNvSpPr>
          <p:nvPr>
            <p:ph type="dt" sz="half" idx="10"/>
          </p:nvPr>
        </p:nvSpPr>
        <p:spPr/>
        <p:txBody>
          <a:bodyPr/>
          <a:lstStyle/>
          <a:p>
            <a:fld id="{348BC5D1-B769-4084-AFED-1B2EC56C904D}" type="datetimeFigureOut">
              <a:rPr lang="ru-RU" smtClean="0"/>
              <a:t>23.02.2018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2AB5F09-A4C2-44A7-9E37-AC0CE9A27E4C}"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8BC5D1-B769-4084-AFED-1B2EC56C904D}" type="datetimeFigureOut">
              <a:rPr lang="ru-RU" smtClean="0"/>
              <a:t>23.02.2018</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2AB5F09-A4C2-44A7-9E37-AC0CE9A27E4C}"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348BC5D1-B769-4084-AFED-1B2EC56C904D}" type="datetimeFigureOut">
              <a:rPr lang="ru-RU" smtClean="0"/>
              <a:t>23.02.2018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2AB5F09-A4C2-44A7-9E37-AC0CE9A27E4C}"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Date Placeholder 4"/>
          <p:cNvSpPr>
            <a:spLocks noGrp="1"/>
          </p:cNvSpPr>
          <p:nvPr>
            <p:ph type="dt" sz="half" idx="10"/>
          </p:nvPr>
        </p:nvSpPr>
        <p:spPr/>
        <p:txBody>
          <a:bodyPr/>
          <a:lstStyle/>
          <a:p>
            <a:fld id="{348BC5D1-B769-4084-AFED-1B2EC56C904D}" type="datetimeFigureOut">
              <a:rPr lang="ru-RU" smtClean="0"/>
              <a:t>23.02.2018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8077200" y="6356350"/>
            <a:ext cx="609600" cy="365125"/>
          </a:xfrm>
        </p:spPr>
        <p:txBody>
          <a:bodyPr/>
          <a:lstStyle/>
          <a:p>
            <a:fld id="{A2AB5F09-A4C2-44A7-9E37-AC0CE9A27E4C}" type="slidenum">
              <a:rPr lang="ru-RU" smtClean="0"/>
              <a:t>‹#›</a:t>
            </a:fld>
            <a:endParaRPr lang="ru-RU"/>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48BC5D1-B769-4084-AFED-1B2EC56C904D}" type="datetimeFigureOut">
              <a:rPr lang="ru-RU" smtClean="0"/>
              <a:t>23.02.2018</a:t>
            </a:fld>
            <a:endParaRPr lang="ru-RU"/>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2AB5F09-A4C2-44A7-9E37-AC0CE9A27E4C}" type="slidenum">
              <a:rPr lang="ru-RU" smtClean="0"/>
              <a:t>‹#›</a:t>
            </a:fld>
            <a:endParaRPr lang="ru-RU"/>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2852936"/>
            <a:ext cx="7851648" cy="1828800"/>
          </a:xfrm>
        </p:spPr>
        <p:txBody>
          <a:bodyPr>
            <a:normAutofit fontScale="90000"/>
          </a:bodyPr>
          <a:lstStyle/>
          <a:p>
            <a:pPr algn="ctr"/>
            <a:r>
              <a:rPr lang="ru-RU" dirty="0" smtClean="0"/>
              <a:t>ПРИРОДНО-ЭКОЛОГИЧЕСКИЕ ФАКТОРЫ СОЗДАНИЯ И РАЗВИТИЯ ОЗЕЛЕННЫХ ТЕРРИТОРИЙ  </a:t>
            </a:r>
            <a:endParaRPr lang="ru-RU" dirty="0"/>
          </a:p>
        </p:txBody>
      </p:sp>
    </p:spTree>
    <p:extLst>
      <p:ext uri="{BB962C8B-B14F-4D97-AF65-F5344CB8AC3E}">
        <p14:creationId xmlns:p14="http://schemas.microsoft.com/office/powerpoint/2010/main" val="35087126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659557376"/>
              </p:ext>
            </p:extLst>
          </p:nvPr>
        </p:nvGraphicFramePr>
        <p:xfrm>
          <a:off x="323528" y="4016029"/>
          <a:ext cx="8640957" cy="2232247"/>
        </p:xfrm>
        <a:graphic>
          <a:graphicData uri="http://schemas.openxmlformats.org/drawingml/2006/table">
            <a:tbl>
              <a:tblPr>
                <a:tableStyleId>{5C22544A-7EE6-4342-B048-85BDC9FD1C3A}</a:tableStyleId>
              </a:tblPr>
              <a:tblGrid>
                <a:gridCol w="3709580"/>
                <a:gridCol w="697011"/>
                <a:gridCol w="697011"/>
                <a:gridCol w="701520"/>
                <a:gridCol w="701520"/>
                <a:gridCol w="697011"/>
                <a:gridCol w="718652"/>
                <a:gridCol w="718652"/>
              </a:tblGrid>
              <a:tr h="229599">
                <a:tc rowSpan="2">
                  <a:txBody>
                    <a:bodyPr/>
                    <a:lstStyle/>
                    <a:p>
                      <a:pPr algn="just">
                        <a:spcAft>
                          <a:spcPts val="0"/>
                        </a:spcAft>
                      </a:pPr>
                      <a:r>
                        <a:rPr lang="ru-RU" sz="1200" dirty="0">
                          <a:effectLst/>
                        </a:rPr>
                        <a:t>Разрывы</a:t>
                      </a:r>
                      <a:endParaRPr lang="ru-RU" sz="1000" dirty="0">
                        <a:effectLst/>
                        <a:latin typeface="Times New Roman"/>
                        <a:ea typeface="Times New Roman"/>
                      </a:endParaRPr>
                    </a:p>
                  </a:txBody>
                  <a:tcPr marL="25400" marR="25400" marT="0" marB="0"/>
                </a:tc>
                <a:tc gridSpan="7">
                  <a:txBody>
                    <a:bodyPr/>
                    <a:lstStyle/>
                    <a:p>
                      <a:pPr algn="just">
                        <a:spcAft>
                          <a:spcPts val="0"/>
                        </a:spcAft>
                      </a:pPr>
                      <a:r>
                        <a:rPr lang="ru-RU" sz="1200" dirty="0">
                          <a:effectLst/>
                        </a:rPr>
                        <a:t>Расстояния при застройке зданиями с количеством этажей (м)</a:t>
                      </a:r>
                      <a:endParaRPr lang="ru-RU" sz="1000" dirty="0">
                        <a:effectLst/>
                        <a:latin typeface="Times New Roman"/>
                        <a:ea typeface="Times New Roman"/>
                      </a:endParaRPr>
                    </a:p>
                  </a:txBody>
                  <a:tcPr marL="25400" marR="25400" marT="0" marB="0"/>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333896">
                <a:tc vMerge="1">
                  <a:txBody>
                    <a:bodyPr/>
                    <a:lstStyle/>
                    <a:p>
                      <a:endParaRPr lang="ru-RU"/>
                    </a:p>
                  </a:txBody>
                  <a:tcPr/>
                </a:tc>
                <a:tc>
                  <a:txBody>
                    <a:bodyPr/>
                    <a:lstStyle/>
                    <a:p>
                      <a:pPr algn="just">
                        <a:spcAft>
                          <a:spcPts val="0"/>
                        </a:spcAft>
                      </a:pPr>
                      <a:r>
                        <a:rPr lang="ru-RU" sz="1200">
                          <a:effectLst/>
                        </a:rPr>
                        <a:t>от 2 до 4</a:t>
                      </a:r>
                      <a:endParaRPr lang="ru-RU" sz="1000">
                        <a:effectLst/>
                        <a:latin typeface="Times New Roman"/>
                        <a:ea typeface="Times New Roman"/>
                      </a:endParaRPr>
                    </a:p>
                  </a:txBody>
                  <a:tcPr marL="25400" marR="25400" marT="0" marB="0"/>
                </a:tc>
                <a:tc>
                  <a:txBody>
                    <a:bodyPr/>
                    <a:lstStyle/>
                    <a:p>
                      <a:pPr algn="just">
                        <a:spcAft>
                          <a:spcPts val="0"/>
                        </a:spcAft>
                      </a:pPr>
                      <a:r>
                        <a:rPr lang="ru-RU" sz="1200">
                          <a:effectLst/>
                        </a:rPr>
                        <a:t>5</a:t>
                      </a:r>
                      <a:endParaRPr lang="ru-RU" sz="1000">
                        <a:effectLst/>
                        <a:latin typeface="Times New Roman"/>
                        <a:ea typeface="Times New Roman"/>
                      </a:endParaRPr>
                    </a:p>
                  </a:txBody>
                  <a:tcPr marL="25400" marR="25400" marT="0" marB="0"/>
                </a:tc>
                <a:tc>
                  <a:txBody>
                    <a:bodyPr/>
                    <a:lstStyle/>
                    <a:p>
                      <a:pPr algn="just">
                        <a:spcAft>
                          <a:spcPts val="0"/>
                        </a:spcAft>
                      </a:pPr>
                      <a:r>
                        <a:rPr lang="ru-RU" sz="1200">
                          <a:effectLst/>
                        </a:rPr>
                        <a:t>9</a:t>
                      </a:r>
                      <a:endParaRPr lang="ru-RU" sz="1000">
                        <a:effectLst/>
                        <a:latin typeface="Times New Roman"/>
                        <a:ea typeface="Times New Roman"/>
                      </a:endParaRPr>
                    </a:p>
                  </a:txBody>
                  <a:tcPr marL="25400" marR="25400" marT="0" marB="0"/>
                </a:tc>
                <a:tc>
                  <a:txBody>
                    <a:bodyPr/>
                    <a:lstStyle/>
                    <a:p>
                      <a:pPr algn="just">
                        <a:spcAft>
                          <a:spcPts val="0"/>
                        </a:spcAft>
                      </a:pPr>
                      <a:r>
                        <a:rPr lang="ru-RU" sz="1200" dirty="0">
                          <a:effectLst/>
                        </a:rPr>
                        <a:t>12</a:t>
                      </a:r>
                      <a:endParaRPr lang="ru-RU" sz="1000" dirty="0">
                        <a:effectLst/>
                        <a:latin typeface="Times New Roman"/>
                        <a:ea typeface="Times New Roman"/>
                      </a:endParaRPr>
                    </a:p>
                  </a:txBody>
                  <a:tcPr marL="25400" marR="25400" marT="0" marB="0"/>
                </a:tc>
                <a:tc>
                  <a:txBody>
                    <a:bodyPr/>
                    <a:lstStyle/>
                    <a:p>
                      <a:pPr algn="just">
                        <a:spcAft>
                          <a:spcPts val="0"/>
                        </a:spcAft>
                      </a:pPr>
                      <a:r>
                        <a:rPr lang="ru-RU" sz="1200">
                          <a:effectLst/>
                        </a:rPr>
                        <a:t>16</a:t>
                      </a:r>
                      <a:endParaRPr lang="ru-RU" sz="1000">
                        <a:effectLst/>
                        <a:latin typeface="Times New Roman"/>
                        <a:ea typeface="Times New Roman"/>
                      </a:endParaRPr>
                    </a:p>
                  </a:txBody>
                  <a:tcPr marL="25400" marR="25400" marT="0" marB="0"/>
                </a:tc>
                <a:tc>
                  <a:txBody>
                    <a:bodyPr/>
                    <a:lstStyle/>
                    <a:p>
                      <a:pPr algn="just">
                        <a:spcAft>
                          <a:spcPts val="0"/>
                        </a:spcAft>
                      </a:pPr>
                      <a:r>
                        <a:rPr lang="ru-RU" sz="1200">
                          <a:effectLst/>
                        </a:rPr>
                        <a:t>22</a:t>
                      </a:r>
                      <a:endParaRPr lang="ru-RU" sz="1000">
                        <a:effectLst/>
                        <a:latin typeface="Times New Roman"/>
                        <a:ea typeface="Times New Roman"/>
                      </a:endParaRPr>
                    </a:p>
                  </a:txBody>
                  <a:tcPr marL="25400" marR="25400" marT="0" marB="0"/>
                </a:tc>
                <a:tc>
                  <a:txBody>
                    <a:bodyPr/>
                    <a:lstStyle/>
                    <a:p>
                      <a:pPr algn="just">
                        <a:spcAft>
                          <a:spcPts val="0"/>
                        </a:spcAft>
                      </a:pPr>
                      <a:r>
                        <a:rPr lang="ru-RU" sz="1200">
                          <a:effectLst/>
                        </a:rPr>
                        <a:t>23</a:t>
                      </a:r>
                      <a:endParaRPr lang="ru-RU" sz="1000">
                        <a:effectLst/>
                        <a:latin typeface="Times New Roman"/>
                        <a:ea typeface="Times New Roman"/>
                      </a:endParaRPr>
                    </a:p>
                  </a:txBody>
                  <a:tcPr marL="25400" marR="25400" marT="0" marB="0"/>
                </a:tc>
              </a:tr>
              <a:tr h="417188">
                <a:tc>
                  <a:txBody>
                    <a:bodyPr/>
                    <a:lstStyle/>
                    <a:p>
                      <a:pPr algn="just">
                        <a:spcAft>
                          <a:spcPts val="0"/>
                        </a:spcAft>
                      </a:pPr>
                      <a:r>
                        <a:rPr lang="ru-RU" sz="1200">
                          <a:effectLst/>
                        </a:rPr>
                        <a:t>Между длинными сторонами зданий протяжённостью 150 м и более</a:t>
                      </a:r>
                      <a:endParaRPr lang="ru-RU" sz="1000">
                        <a:effectLst/>
                        <a:latin typeface="Times New Roman"/>
                        <a:ea typeface="Times New Roman"/>
                      </a:endParaRPr>
                    </a:p>
                  </a:txBody>
                  <a:tcPr marL="25400" marR="25400" marT="0" marB="0"/>
                </a:tc>
                <a:tc>
                  <a:txBody>
                    <a:bodyPr/>
                    <a:lstStyle/>
                    <a:p>
                      <a:pPr algn="just">
                        <a:spcAft>
                          <a:spcPts val="0"/>
                        </a:spcAft>
                      </a:pPr>
                      <a:r>
                        <a:rPr lang="ru-RU" sz="1200">
                          <a:effectLst/>
                        </a:rPr>
                        <a:t>20</a:t>
                      </a:r>
                      <a:endParaRPr lang="ru-RU" sz="1000">
                        <a:effectLst/>
                        <a:latin typeface="Times New Roman"/>
                        <a:ea typeface="Times New Roman"/>
                      </a:endParaRPr>
                    </a:p>
                  </a:txBody>
                  <a:tcPr marL="25400" marR="25400" marT="0" marB="0"/>
                </a:tc>
                <a:tc>
                  <a:txBody>
                    <a:bodyPr/>
                    <a:lstStyle/>
                    <a:p>
                      <a:pPr algn="just">
                        <a:spcAft>
                          <a:spcPts val="0"/>
                        </a:spcAft>
                      </a:pPr>
                      <a:r>
                        <a:rPr lang="ru-RU" sz="1200">
                          <a:effectLst/>
                        </a:rPr>
                        <a:t>27</a:t>
                      </a:r>
                      <a:endParaRPr lang="ru-RU" sz="1000">
                        <a:effectLst/>
                        <a:latin typeface="Times New Roman"/>
                        <a:ea typeface="Times New Roman"/>
                      </a:endParaRPr>
                    </a:p>
                  </a:txBody>
                  <a:tcPr marL="25400" marR="25400" marT="0" marB="0"/>
                </a:tc>
                <a:tc>
                  <a:txBody>
                    <a:bodyPr/>
                    <a:lstStyle/>
                    <a:p>
                      <a:pPr algn="just">
                        <a:spcAft>
                          <a:spcPts val="0"/>
                        </a:spcAft>
                      </a:pPr>
                      <a:r>
                        <a:rPr lang="ru-RU" sz="1200" dirty="0">
                          <a:effectLst/>
                        </a:rPr>
                        <a:t>48</a:t>
                      </a:r>
                      <a:endParaRPr lang="ru-RU" sz="1000" dirty="0">
                        <a:effectLst/>
                        <a:latin typeface="Times New Roman"/>
                        <a:ea typeface="Times New Roman"/>
                      </a:endParaRPr>
                    </a:p>
                  </a:txBody>
                  <a:tcPr marL="25400" marR="25400" marT="0" marB="0"/>
                </a:tc>
                <a:tc>
                  <a:txBody>
                    <a:bodyPr/>
                    <a:lstStyle/>
                    <a:p>
                      <a:pPr algn="just">
                        <a:spcAft>
                          <a:spcPts val="0"/>
                        </a:spcAft>
                      </a:pPr>
                      <a:r>
                        <a:rPr lang="ru-RU" sz="1200">
                          <a:effectLst/>
                        </a:rPr>
                        <a:t>64</a:t>
                      </a:r>
                      <a:endParaRPr lang="ru-RU" sz="1000">
                        <a:effectLst/>
                        <a:latin typeface="Times New Roman"/>
                        <a:ea typeface="Times New Roman"/>
                      </a:endParaRPr>
                    </a:p>
                  </a:txBody>
                  <a:tcPr marL="25400" marR="25400" marT="0" marB="0"/>
                </a:tc>
                <a:tc>
                  <a:txBody>
                    <a:bodyPr/>
                    <a:lstStyle/>
                    <a:p>
                      <a:pPr algn="just">
                        <a:spcAft>
                          <a:spcPts val="0"/>
                        </a:spcAft>
                      </a:pPr>
                      <a:r>
                        <a:rPr lang="ru-RU" sz="1200">
                          <a:effectLst/>
                        </a:rPr>
                        <a:t>74</a:t>
                      </a:r>
                      <a:endParaRPr lang="ru-RU" sz="1000">
                        <a:effectLst/>
                        <a:latin typeface="Times New Roman"/>
                        <a:ea typeface="Times New Roman"/>
                      </a:endParaRPr>
                    </a:p>
                  </a:txBody>
                  <a:tcPr marL="25400" marR="25400" marT="0" marB="0"/>
                </a:tc>
                <a:tc>
                  <a:txBody>
                    <a:bodyPr/>
                    <a:lstStyle/>
                    <a:p>
                      <a:pPr algn="just">
                        <a:spcAft>
                          <a:spcPts val="0"/>
                        </a:spcAft>
                      </a:pPr>
                      <a:r>
                        <a:rPr lang="ru-RU" sz="1200">
                          <a:effectLst/>
                        </a:rPr>
                        <a:t>90</a:t>
                      </a:r>
                      <a:endParaRPr lang="ru-RU" sz="1000">
                        <a:effectLst/>
                        <a:latin typeface="Times New Roman"/>
                        <a:ea typeface="Times New Roman"/>
                      </a:endParaRPr>
                    </a:p>
                  </a:txBody>
                  <a:tcPr marL="25400" marR="25400" marT="0" marB="0"/>
                </a:tc>
                <a:tc>
                  <a:txBody>
                    <a:bodyPr/>
                    <a:lstStyle/>
                    <a:p>
                      <a:pPr algn="just">
                        <a:spcAft>
                          <a:spcPts val="0"/>
                        </a:spcAft>
                      </a:pPr>
                      <a:r>
                        <a:rPr lang="ru-RU" sz="1200">
                          <a:effectLst/>
                        </a:rPr>
                        <a:t>95</a:t>
                      </a:r>
                      <a:endParaRPr lang="ru-RU" sz="1000">
                        <a:effectLst/>
                        <a:latin typeface="Times New Roman"/>
                        <a:ea typeface="Times New Roman"/>
                      </a:endParaRPr>
                    </a:p>
                  </a:txBody>
                  <a:tcPr marL="25400" marR="25400" marT="0" marB="0"/>
                </a:tc>
              </a:tr>
              <a:tr h="417188">
                <a:tc>
                  <a:txBody>
                    <a:bodyPr/>
                    <a:lstStyle/>
                    <a:p>
                      <a:pPr algn="just">
                        <a:spcAft>
                          <a:spcPts val="0"/>
                        </a:spcAft>
                      </a:pPr>
                      <a:r>
                        <a:rPr lang="ru-RU" sz="1200">
                          <a:effectLst/>
                        </a:rPr>
                        <a:t>То же, и торцами зданий, а также между торцами зданий с окнами</a:t>
                      </a:r>
                      <a:endParaRPr lang="ru-RU" sz="1000">
                        <a:effectLst/>
                        <a:latin typeface="Times New Roman"/>
                        <a:ea typeface="Times New Roman"/>
                      </a:endParaRPr>
                    </a:p>
                  </a:txBody>
                  <a:tcPr marL="25400" marR="25400" marT="0" marB="0"/>
                </a:tc>
                <a:tc>
                  <a:txBody>
                    <a:bodyPr/>
                    <a:lstStyle/>
                    <a:p>
                      <a:pPr algn="just">
                        <a:spcAft>
                          <a:spcPts val="0"/>
                        </a:spcAft>
                      </a:pPr>
                      <a:r>
                        <a:rPr lang="ru-RU" sz="1200">
                          <a:effectLst/>
                        </a:rPr>
                        <a:t>12</a:t>
                      </a:r>
                      <a:endParaRPr lang="ru-RU" sz="1000">
                        <a:effectLst/>
                        <a:latin typeface="Times New Roman"/>
                        <a:ea typeface="Times New Roman"/>
                      </a:endParaRPr>
                    </a:p>
                  </a:txBody>
                  <a:tcPr marL="25400" marR="25400" marT="0" marB="0"/>
                </a:tc>
                <a:tc>
                  <a:txBody>
                    <a:bodyPr/>
                    <a:lstStyle/>
                    <a:p>
                      <a:pPr algn="just">
                        <a:spcAft>
                          <a:spcPts val="0"/>
                        </a:spcAft>
                      </a:pPr>
                      <a:r>
                        <a:rPr lang="ru-RU" sz="1200">
                          <a:effectLst/>
                        </a:rPr>
                        <a:t>15</a:t>
                      </a:r>
                      <a:endParaRPr lang="ru-RU" sz="1000">
                        <a:effectLst/>
                        <a:latin typeface="Times New Roman"/>
                        <a:ea typeface="Times New Roman"/>
                      </a:endParaRPr>
                    </a:p>
                  </a:txBody>
                  <a:tcPr marL="25400" marR="25400" marT="0" marB="0"/>
                </a:tc>
                <a:tc>
                  <a:txBody>
                    <a:bodyPr/>
                    <a:lstStyle/>
                    <a:p>
                      <a:pPr algn="just">
                        <a:spcAft>
                          <a:spcPts val="0"/>
                        </a:spcAft>
                      </a:pPr>
                      <a:r>
                        <a:rPr lang="ru-RU" sz="1200">
                          <a:effectLst/>
                        </a:rPr>
                        <a:t>28</a:t>
                      </a:r>
                      <a:endParaRPr lang="ru-RU" sz="1000">
                        <a:effectLst/>
                        <a:latin typeface="Times New Roman"/>
                        <a:ea typeface="Times New Roman"/>
                      </a:endParaRPr>
                    </a:p>
                  </a:txBody>
                  <a:tcPr marL="25400" marR="25400" marT="0" marB="0"/>
                </a:tc>
                <a:tc>
                  <a:txBody>
                    <a:bodyPr/>
                    <a:lstStyle/>
                    <a:p>
                      <a:pPr algn="just">
                        <a:spcAft>
                          <a:spcPts val="0"/>
                        </a:spcAft>
                      </a:pPr>
                      <a:r>
                        <a:rPr lang="ru-RU" sz="1200">
                          <a:effectLst/>
                        </a:rPr>
                        <a:t>32</a:t>
                      </a:r>
                      <a:endParaRPr lang="ru-RU" sz="1000">
                        <a:effectLst/>
                        <a:latin typeface="Times New Roman"/>
                        <a:ea typeface="Times New Roman"/>
                      </a:endParaRPr>
                    </a:p>
                  </a:txBody>
                  <a:tcPr marL="25400" marR="25400" marT="0" marB="0"/>
                </a:tc>
                <a:tc>
                  <a:txBody>
                    <a:bodyPr/>
                    <a:lstStyle/>
                    <a:p>
                      <a:pPr algn="just">
                        <a:spcAft>
                          <a:spcPts val="0"/>
                        </a:spcAft>
                      </a:pPr>
                      <a:r>
                        <a:rPr lang="ru-RU" sz="1200">
                          <a:effectLst/>
                        </a:rPr>
                        <a:t>35</a:t>
                      </a:r>
                      <a:endParaRPr lang="ru-RU" sz="1000">
                        <a:effectLst/>
                        <a:latin typeface="Times New Roman"/>
                        <a:ea typeface="Times New Roman"/>
                      </a:endParaRPr>
                    </a:p>
                  </a:txBody>
                  <a:tcPr marL="25400" marR="25400" marT="0" marB="0"/>
                </a:tc>
                <a:tc>
                  <a:txBody>
                    <a:bodyPr/>
                    <a:lstStyle/>
                    <a:p>
                      <a:pPr algn="just">
                        <a:spcAft>
                          <a:spcPts val="0"/>
                        </a:spcAft>
                      </a:pPr>
                      <a:r>
                        <a:rPr lang="ru-RU" sz="1200">
                          <a:effectLst/>
                        </a:rPr>
                        <a:t>38</a:t>
                      </a:r>
                      <a:endParaRPr lang="ru-RU" sz="1000">
                        <a:effectLst/>
                        <a:latin typeface="Times New Roman"/>
                        <a:ea typeface="Times New Roman"/>
                      </a:endParaRPr>
                    </a:p>
                  </a:txBody>
                  <a:tcPr marL="25400" marR="25400" marT="0" marB="0"/>
                </a:tc>
                <a:tc>
                  <a:txBody>
                    <a:bodyPr/>
                    <a:lstStyle/>
                    <a:p>
                      <a:pPr algn="just">
                        <a:spcAft>
                          <a:spcPts val="0"/>
                        </a:spcAft>
                      </a:pPr>
                      <a:r>
                        <a:rPr lang="ru-RU" sz="1200">
                          <a:effectLst/>
                        </a:rPr>
                        <a:t>40</a:t>
                      </a:r>
                      <a:endParaRPr lang="ru-RU" sz="1000">
                        <a:effectLst/>
                        <a:latin typeface="Times New Roman"/>
                        <a:ea typeface="Times New Roman"/>
                      </a:endParaRPr>
                    </a:p>
                  </a:txBody>
                  <a:tcPr marL="25400" marR="25400" marT="0" marB="0"/>
                </a:tc>
              </a:tr>
              <a:tr h="417188">
                <a:tc>
                  <a:txBody>
                    <a:bodyPr/>
                    <a:lstStyle/>
                    <a:p>
                      <a:pPr algn="just">
                        <a:spcAft>
                          <a:spcPts val="0"/>
                        </a:spcAft>
                      </a:pPr>
                      <a:r>
                        <a:rPr lang="ru-RU" sz="1200">
                          <a:effectLst/>
                        </a:rPr>
                        <a:t>Между торцами зданий без окон из жилых комнат</a:t>
                      </a:r>
                      <a:endParaRPr lang="ru-RU" sz="1000">
                        <a:effectLst/>
                        <a:latin typeface="Times New Roman"/>
                        <a:ea typeface="Times New Roman"/>
                      </a:endParaRPr>
                    </a:p>
                  </a:txBody>
                  <a:tcPr marL="25400" marR="25400" marT="0" marB="0"/>
                </a:tc>
                <a:tc gridSpan="7">
                  <a:txBody>
                    <a:bodyPr/>
                    <a:lstStyle/>
                    <a:p>
                      <a:pPr algn="just">
                        <a:spcAft>
                          <a:spcPts val="0"/>
                        </a:spcAft>
                      </a:pPr>
                      <a:r>
                        <a:rPr lang="ru-RU" sz="1200">
                          <a:effectLst/>
                        </a:rPr>
                        <a:t>По нормам противопожарных расстояний комнат</a:t>
                      </a:r>
                      <a:endParaRPr lang="ru-RU" sz="1000">
                        <a:effectLst/>
                        <a:latin typeface="Times New Roman"/>
                        <a:ea typeface="Times New Roman"/>
                      </a:endParaRPr>
                    </a:p>
                  </a:txBody>
                  <a:tcPr marL="25400" marR="25400" marT="0" marB="0"/>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417188">
                <a:tc>
                  <a:txBody>
                    <a:bodyPr/>
                    <a:lstStyle/>
                    <a:p>
                      <a:pPr algn="just">
                        <a:spcAft>
                          <a:spcPts val="0"/>
                        </a:spcAft>
                      </a:pPr>
                      <a:r>
                        <a:rPr lang="ru-RU" sz="1200">
                          <a:effectLst/>
                        </a:rPr>
                        <a:t>Между зданиями башенного типа (протяжённостью не более 50 м)</a:t>
                      </a:r>
                      <a:endParaRPr lang="ru-RU" sz="1000">
                        <a:effectLst/>
                        <a:latin typeface="Times New Roman"/>
                        <a:ea typeface="Times New Roman"/>
                      </a:endParaRPr>
                    </a:p>
                  </a:txBody>
                  <a:tcPr marL="25400" marR="25400" marT="0" marB="0" anchor="ctr"/>
                </a:tc>
                <a:tc>
                  <a:txBody>
                    <a:bodyPr/>
                    <a:lstStyle/>
                    <a:p>
                      <a:pPr algn="just">
                        <a:spcAft>
                          <a:spcPts val="0"/>
                        </a:spcAft>
                      </a:pPr>
                      <a:r>
                        <a:rPr lang="ru-RU" sz="1200">
                          <a:effectLst/>
                        </a:rPr>
                        <a:t> </a:t>
                      </a:r>
                      <a:endParaRPr lang="ru-RU" sz="1000">
                        <a:effectLst/>
                        <a:latin typeface="Times New Roman"/>
                        <a:ea typeface="Times New Roman"/>
                      </a:endParaRPr>
                    </a:p>
                  </a:txBody>
                  <a:tcPr marL="25400" marR="25400" marT="0" marB="0"/>
                </a:tc>
                <a:tc>
                  <a:txBody>
                    <a:bodyPr/>
                    <a:lstStyle/>
                    <a:p>
                      <a:pPr algn="just">
                        <a:spcAft>
                          <a:spcPts val="0"/>
                        </a:spcAft>
                      </a:pPr>
                      <a:r>
                        <a:rPr lang="ru-RU" sz="1200" dirty="0">
                          <a:effectLst/>
                        </a:rPr>
                        <a:t>-</a:t>
                      </a:r>
                      <a:endParaRPr lang="ru-RU" sz="1000" dirty="0">
                        <a:effectLst/>
                        <a:latin typeface="Times New Roman"/>
                        <a:ea typeface="Times New Roman"/>
                      </a:endParaRPr>
                    </a:p>
                  </a:txBody>
                  <a:tcPr marL="25400" marR="25400" marT="0" marB="0"/>
                </a:tc>
                <a:tc>
                  <a:txBody>
                    <a:bodyPr/>
                    <a:lstStyle/>
                    <a:p>
                      <a:pPr algn="just">
                        <a:spcAft>
                          <a:spcPts val="0"/>
                        </a:spcAft>
                      </a:pPr>
                      <a:r>
                        <a:rPr lang="ru-RU" sz="1200">
                          <a:effectLst/>
                        </a:rPr>
                        <a:t>42</a:t>
                      </a:r>
                      <a:endParaRPr lang="ru-RU" sz="1000">
                        <a:effectLst/>
                        <a:latin typeface="Times New Roman"/>
                        <a:ea typeface="Times New Roman"/>
                      </a:endParaRPr>
                    </a:p>
                  </a:txBody>
                  <a:tcPr marL="25400" marR="25400" marT="0" marB="0"/>
                </a:tc>
                <a:tc>
                  <a:txBody>
                    <a:bodyPr/>
                    <a:lstStyle/>
                    <a:p>
                      <a:pPr algn="just">
                        <a:spcAft>
                          <a:spcPts val="0"/>
                        </a:spcAft>
                      </a:pPr>
                      <a:r>
                        <a:rPr lang="ru-RU" sz="1200">
                          <a:effectLst/>
                        </a:rPr>
                        <a:t>52</a:t>
                      </a:r>
                      <a:endParaRPr lang="ru-RU" sz="1000">
                        <a:effectLst/>
                        <a:latin typeface="Times New Roman"/>
                        <a:ea typeface="Times New Roman"/>
                      </a:endParaRPr>
                    </a:p>
                  </a:txBody>
                  <a:tcPr marL="25400" marR="25400" marT="0" marB="0"/>
                </a:tc>
                <a:tc>
                  <a:txBody>
                    <a:bodyPr/>
                    <a:lstStyle/>
                    <a:p>
                      <a:pPr algn="just">
                        <a:spcAft>
                          <a:spcPts val="0"/>
                        </a:spcAft>
                      </a:pPr>
                      <a:r>
                        <a:rPr lang="ru-RU" sz="1200">
                          <a:effectLst/>
                        </a:rPr>
                        <a:t>60</a:t>
                      </a:r>
                      <a:endParaRPr lang="ru-RU" sz="1000">
                        <a:effectLst/>
                        <a:latin typeface="Times New Roman"/>
                        <a:ea typeface="Times New Roman"/>
                      </a:endParaRPr>
                    </a:p>
                  </a:txBody>
                  <a:tcPr marL="25400" marR="25400" marT="0" marB="0"/>
                </a:tc>
                <a:tc>
                  <a:txBody>
                    <a:bodyPr/>
                    <a:lstStyle/>
                    <a:p>
                      <a:pPr algn="just">
                        <a:spcAft>
                          <a:spcPts val="0"/>
                        </a:spcAft>
                      </a:pPr>
                      <a:r>
                        <a:rPr lang="ru-RU" sz="1200">
                          <a:effectLst/>
                        </a:rPr>
                        <a:t>70</a:t>
                      </a:r>
                      <a:endParaRPr lang="ru-RU" sz="1000">
                        <a:effectLst/>
                        <a:latin typeface="Times New Roman"/>
                        <a:ea typeface="Times New Roman"/>
                      </a:endParaRPr>
                    </a:p>
                  </a:txBody>
                  <a:tcPr marL="25400" marR="25400" marT="0" marB="0"/>
                </a:tc>
                <a:tc>
                  <a:txBody>
                    <a:bodyPr/>
                    <a:lstStyle/>
                    <a:p>
                      <a:pPr algn="just">
                        <a:spcAft>
                          <a:spcPts val="0"/>
                        </a:spcAft>
                      </a:pPr>
                      <a:r>
                        <a:rPr lang="ru-RU" sz="1200" dirty="0">
                          <a:effectLst/>
                        </a:rPr>
                        <a:t>72</a:t>
                      </a:r>
                      <a:endParaRPr lang="ru-RU" sz="1000" dirty="0">
                        <a:effectLst/>
                        <a:latin typeface="Times New Roman"/>
                        <a:ea typeface="Times New Roman"/>
                      </a:endParaRPr>
                    </a:p>
                  </a:txBody>
                  <a:tcPr marL="25400" marR="25400" marT="0" marB="0"/>
                </a:tc>
              </a:tr>
            </a:tbl>
          </a:graphicData>
        </a:graphic>
      </p:graphicFrame>
      <p:sp>
        <p:nvSpPr>
          <p:cNvPr id="5" name="Rectangle 1"/>
          <p:cNvSpPr>
            <a:spLocks noChangeArrowheads="1"/>
          </p:cNvSpPr>
          <p:nvPr/>
        </p:nvSpPr>
        <p:spPr bwMode="auto">
          <a:xfrm>
            <a:off x="179512" y="3725734"/>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457200"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Санитарные разрывы между жилыми зданиями</a:t>
            </a:r>
            <a:endParaRPr kumimoji="0" lang="ru-RU" altLang="ru-RU" sz="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TextBox 5"/>
          <p:cNvSpPr txBox="1"/>
          <p:nvPr/>
        </p:nvSpPr>
        <p:spPr>
          <a:xfrm>
            <a:off x="323528" y="404664"/>
            <a:ext cx="8496944" cy="3570208"/>
          </a:xfrm>
          <a:prstGeom prst="rect">
            <a:avLst/>
          </a:prstGeom>
          <a:noFill/>
        </p:spPr>
        <p:txBody>
          <a:bodyPr wrap="square" rtlCol="0">
            <a:spAutoFit/>
          </a:bodyPr>
          <a:lstStyle/>
          <a:p>
            <a:pPr algn="just"/>
            <a:r>
              <a:rPr lang="ru-RU" sz="1600" dirty="0" smtClean="0">
                <a:latin typeface="Arial" panose="020B0604020202020204" pitchFamily="34" charset="0"/>
                <a:cs typeface="Arial" panose="020B0604020202020204" pitchFamily="34" charset="0"/>
              </a:rPr>
              <a:t>	В </a:t>
            </a:r>
            <a:r>
              <a:rPr lang="ru-RU" sz="1600" dirty="0">
                <a:latin typeface="Arial" panose="020B0604020202020204" pitchFamily="34" charset="0"/>
                <a:cs typeface="Arial" panose="020B0604020202020204" pitchFamily="34" charset="0"/>
              </a:rPr>
              <a:t>градостроительной практике установлены нормативы размещения зданий в жилой среде. В городах средней полосы и севера России здания располагают продольной осью с юга на север (по меридиану). Отклонение от этого направления на запад или восток может составлять не более чем на 45°. В южных областях распространены приёмы широтной ориентации зданий, то есть длинной осью здания «с востока на запад» или с отклонением длинной оси здания «на восток» в пределах 30°. Неблагоприятным направлением является западное. Пологие западные лучи солнца глубоко проникают в квартиры, нагретые за день, и создают перегрев. Южная ориентация более благоприятна, так как в полдень солнце высоко, и круто падающие лучи не попадают в квартиры. Для обеспечения оптимальной инсоляции самих зданий и окружающей территории в практике проектирования разработаны санитарные разрывы между зданиями. Санитарные разрывы назначаются в соответствии с высотой здания (табл. 7.1).</a:t>
            </a:r>
          </a:p>
          <a:p>
            <a:endParaRPr lang="ru-RU" dirty="0"/>
          </a:p>
        </p:txBody>
      </p:sp>
    </p:spTree>
    <p:extLst>
      <p:ext uri="{BB962C8B-B14F-4D97-AF65-F5344CB8AC3E}">
        <p14:creationId xmlns:p14="http://schemas.microsoft.com/office/powerpoint/2010/main" val="1625137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404664"/>
            <a:ext cx="8229600" cy="5919936"/>
          </a:xfrm>
        </p:spPr>
        <p:txBody>
          <a:bodyPr>
            <a:normAutofit fontScale="62500" lnSpcReduction="20000"/>
          </a:bodyPr>
          <a:lstStyle/>
          <a:p>
            <a:pPr marL="0" indent="0">
              <a:buNone/>
            </a:pPr>
            <a:r>
              <a:rPr lang="ru-RU" dirty="0">
                <a:latin typeface="Arial" panose="020B0604020202020204" pitchFamily="34" charset="0"/>
                <a:cs typeface="Arial" panose="020B0604020202020204" pitchFamily="34" charset="0"/>
              </a:rPr>
              <a:t>В задачи архитектурного проектирования входит определение теплового, ветрового режима и уровней шума на территории жилого комплекса.</a:t>
            </a:r>
          </a:p>
          <a:p>
            <a:pPr marL="0" indent="0">
              <a:buNone/>
            </a:pPr>
            <a:r>
              <a:rPr lang="ru-RU" b="1" dirty="0">
                <a:latin typeface="Arial" panose="020B0604020202020204" pitchFamily="34" charset="0"/>
                <a:cs typeface="Arial" panose="020B0604020202020204" pitchFamily="34" charset="0"/>
              </a:rPr>
              <a:t>Тепловой режим </a:t>
            </a:r>
            <a:r>
              <a:rPr lang="ru-RU" dirty="0">
                <a:latin typeface="Arial" panose="020B0604020202020204" pitchFamily="34" charset="0"/>
                <a:cs typeface="Arial" panose="020B0604020202020204" pitchFamily="34" charset="0"/>
              </a:rPr>
              <a:t>определяют путём измерения количества солнечной суммарной радиации и температуры воздуха и рассчитывают различными способами. На плане с помощью построения ин-</a:t>
            </a:r>
            <a:r>
              <a:rPr lang="ru-RU" dirty="0" err="1">
                <a:latin typeface="Arial" panose="020B0604020202020204" pitchFamily="34" charset="0"/>
                <a:cs typeface="Arial" panose="020B0604020202020204" pitchFamily="34" charset="0"/>
              </a:rPr>
              <a:t>соляционного</a:t>
            </a:r>
            <a:r>
              <a:rPr lang="ru-RU" dirty="0">
                <a:latin typeface="Arial" panose="020B0604020202020204" pitchFamily="34" charset="0"/>
                <a:cs typeface="Arial" panose="020B0604020202020204" pitchFamily="34" charset="0"/>
              </a:rPr>
              <a:t> графика рассчитывают показатели продолжительности инсоляции. Затем по специальным климатическим таблицам необходимо определить количество тепловой энергии, приходящей на территорию.</a:t>
            </a:r>
          </a:p>
          <a:p>
            <a:pPr marL="0" indent="0">
              <a:buNone/>
            </a:pPr>
            <a:r>
              <a:rPr lang="ru-RU" b="1" dirty="0">
                <a:latin typeface="Arial" panose="020B0604020202020204" pitchFamily="34" charset="0"/>
                <a:cs typeface="Arial" panose="020B0604020202020204" pitchFamily="34" charset="0"/>
              </a:rPr>
              <a:t>Ветровой режим </a:t>
            </a:r>
            <a:r>
              <a:rPr lang="ru-RU" dirty="0">
                <a:latin typeface="Arial" panose="020B0604020202020204" pitchFamily="34" charset="0"/>
                <a:cs typeface="Arial" panose="020B0604020202020204" pitchFamily="34" charset="0"/>
              </a:rPr>
              <a:t>территории учитывается при общем архитектурно-планировочном решении. В районах со штилевым режимом погоды необходимо обеспечить проветривание территории жилой застройки и движение воздушных потоков определённой расстановкой зданий. В районах с сильными ветрами застройка должна быть компактной, замкнутой. Для защиты от ветра могут быть использованы защитные полосы насаждений, специальные дома-экраны, направленные одной стороной к господствующим ветрам. Аэрационный режим застройки формируется в слое обитания человека, на высоте 2 м. Данные по направлениям ветров берутся с метеорологических станций: учитывается «роза ветров» для данных условий.</a:t>
            </a:r>
          </a:p>
          <a:p>
            <a:pPr marL="0" indent="0">
              <a:buNone/>
            </a:pPr>
            <a:r>
              <a:rPr lang="ru-RU" b="1" dirty="0">
                <a:latin typeface="Arial" panose="020B0604020202020204" pitchFamily="34" charset="0"/>
                <a:cs typeface="Arial" panose="020B0604020202020204" pitchFamily="34" charset="0"/>
              </a:rPr>
              <a:t>Уровень шума. </a:t>
            </a:r>
            <a:r>
              <a:rPr lang="ru-RU" dirty="0">
                <a:latin typeface="Arial" panose="020B0604020202020204" pitchFamily="34" charset="0"/>
                <a:cs typeface="Arial" panose="020B0604020202020204" pitchFamily="34" charset="0"/>
              </a:rPr>
              <a:t>Уровень шума в жилых зонах зависит от расположения их по отношению к городским источникам шума. Нормативные уровни шума для помещений жилых зданий и территорий микрорайонов различны для разного времени суток и составляют днём от 7...8 часов до 22 часов - 40 </a:t>
            </a:r>
            <a:r>
              <a:rPr lang="ru-RU" dirty="0" err="1">
                <a:latin typeface="Arial" panose="020B0604020202020204" pitchFamily="34" charset="0"/>
                <a:cs typeface="Arial" panose="020B0604020202020204" pitchFamily="34" charset="0"/>
              </a:rPr>
              <a:t>дБА</a:t>
            </a:r>
            <a:r>
              <a:rPr lang="ru-RU" dirty="0">
                <a:latin typeface="Arial" panose="020B0604020202020204" pitchFamily="34" charset="0"/>
                <a:cs typeface="Arial" panose="020B0604020202020204" pitchFamily="34" charset="0"/>
              </a:rPr>
              <a:t> и ночью от 23 часов до 7...8 часов - 30 </a:t>
            </a:r>
            <a:r>
              <a:rPr lang="ru-RU" dirty="0" err="1">
                <a:latin typeface="Arial" panose="020B0604020202020204" pitchFamily="34" charset="0"/>
                <a:cs typeface="Arial" panose="020B0604020202020204" pitchFamily="34" charset="0"/>
              </a:rPr>
              <a:t>дБА</a:t>
            </a:r>
            <a:r>
              <a:rPr lang="ru-RU" dirty="0">
                <a:latin typeface="Arial" panose="020B0604020202020204" pitchFamily="34" charset="0"/>
                <a:cs typeface="Arial" panose="020B0604020202020204" pitchFamily="34" charset="0"/>
              </a:rPr>
              <a:t>. Основным источником шума являются потоки транспорта на магистралях (а также заводы, авиация, шум толпы, спортивные мероприятия и т. п.). В последнее время (в конце </a:t>
            </a:r>
            <a:r>
              <a:rPr lang="en-US" dirty="0">
                <a:latin typeface="Arial" panose="020B0604020202020204" pitchFamily="34" charset="0"/>
                <a:cs typeface="Arial" panose="020B0604020202020204" pitchFamily="34" charset="0"/>
              </a:rPr>
              <a:t>XX</a:t>
            </a:r>
            <a:r>
              <a:rPr lang="ru-RU" dirty="0">
                <a:latin typeface="Arial" panose="020B0604020202020204" pitchFamily="34" charset="0"/>
                <a:cs typeface="Arial" panose="020B0604020202020204" pitchFamily="34" charset="0"/>
              </a:rPr>
              <a:t> столетия) в нашей стране и за рубежом проектируются и строятся </a:t>
            </a:r>
            <a:r>
              <a:rPr lang="ru-RU" dirty="0" err="1">
                <a:latin typeface="Arial" panose="020B0604020202020204" pitchFamily="34" charset="0"/>
                <a:cs typeface="Arial" panose="020B0604020202020204" pitchFamily="34" charset="0"/>
              </a:rPr>
              <a:t>шумозащитные</a:t>
            </a:r>
            <a:r>
              <a:rPr lang="ru-RU" dirty="0">
                <a:latin typeface="Arial" panose="020B0604020202020204" pitchFamily="34" charset="0"/>
                <a:cs typeface="Arial" panose="020B0604020202020204" pitchFamily="34" charset="0"/>
              </a:rPr>
              <a:t> стены разного вида (тяжёлые, гибкие, отражающие, гасящие). Со стороны магистралей эффективны защитного типа насаждения на приподнятом </a:t>
            </a:r>
            <a:r>
              <a:rPr lang="ru-RU" dirty="0" smtClean="0">
                <a:latin typeface="Arial" panose="020B0604020202020204" pitchFamily="34" charset="0"/>
                <a:cs typeface="Arial" panose="020B0604020202020204" pitchFamily="34" charset="0"/>
              </a:rPr>
              <a:t>рельефе.</a:t>
            </a:r>
            <a:endParaRPr lang="ru-R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77739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404664"/>
            <a:ext cx="8229600" cy="4389120"/>
          </a:xfrm>
        </p:spPr>
        <p:txBody>
          <a:bodyPr/>
          <a:lstStyle/>
          <a:p>
            <a:pPr marL="0" indent="0">
              <a:buNone/>
            </a:pPr>
            <a:r>
              <a:rPr lang="ru-RU" b="1" i="1" dirty="0">
                <a:latin typeface="Arial" panose="020B0604020202020204" pitchFamily="34" charset="0"/>
                <a:cs typeface="Arial" panose="020B0604020202020204" pitchFamily="34" charset="0"/>
              </a:rPr>
              <a:t>Контрольные вопросы</a:t>
            </a:r>
            <a:endParaRPr lang="ru-RU" dirty="0">
              <a:latin typeface="Arial" panose="020B0604020202020204" pitchFamily="34" charset="0"/>
              <a:cs typeface="Arial" panose="020B0604020202020204" pitchFamily="34" charset="0"/>
            </a:endParaRPr>
          </a:p>
          <a:p>
            <a:pPr marL="0" indent="0">
              <a:buNone/>
            </a:pPr>
            <a:r>
              <a:rPr lang="ru-RU" i="1" dirty="0">
                <a:latin typeface="Arial" panose="020B0604020202020204" pitchFamily="34" charset="0"/>
                <a:cs typeface="Arial" panose="020B0604020202020204" pitchFamily="34" charset="0"/>
              </a:rPr>
              <a:t>1. Природно-экологические условия местности</a:t>
            </a:r>
            <a:endParaRPr lang="ru-RU" dirty="0">
              <a:latin typeface="Arial" panose="020B0604020202020204" pitchFamily="34" charset="0"/>
              <a:cs typeface="Arial" panose="020B0604020202020204" pitchFamily="34" charset="0"/>
            </a:endParaRPr>
          </a:p>
          <a:p>
            <a:pPr marL="0" indent="0">
              <a:buNone/>
            </a:pPr>
            <a:r>
              <a:rPr lang="ru-RU" i="1" dirty="0">
                <a:latin typeface="Arial" panose="020B0604020202020204" pitchFamily="34" charset="0"/>
                <a:cs typeface="Arial" panose="020B0604020202020204" pitchFamily="34" charset="0"/>
              </a:rPr>
              <a:t>2. Климатическое районирование России</a:t>
            </a:r>
            <a:endParaRPr lang="ru-RU" dirty="0">
              <a:latin typeface="Arial" panose="020B0604020202020204" pitchFamily="34" charset="0"/>
              <a:cs typeface="Arial" panose="020B0604020202020204" pitchFamily="34" charset="0"/>
            </a:endParaRPr>
          </a:p>
          <a:p>
            <a:pPr marL="0" indent="0">
              <a:buNone/>
            </a:pPr>
            <a:r>
              <a:rPr lang="ru-RU" i="1" dirty="0">
                <a:latin typeface="Arial" panose="020B0604020202020204" pitchFamily="34" charset="0"/>
                <a:cs typeface="Arial" panose="020B0604020202020204" pitchFamily="34" charset="0"/>
              </a:rPr>
              <a:t>3. Учёт санитарно-гигиенических условий</a:t>
            </a:r>
            <a:endParaRPr lang="ru-RU" dirty="0">
              <a:latin typeface="Arial" panose="020B0604020202020204" pitchFamily="34" charset="0"/>
              <a:cs typeface="Arial" panose="020B0604020202020204" pitchFamily="34" charset="0"/>
            </a:endParaRPr>
          </a:p>
          <a:p>
            <a:pPr marL="0" indent="0">
              <a:buNone/>
            </a:pPr>
            <a:r>
              <a:rPr lang="ru-RU" i="1" dirty="0"/>
              <a:t> </a:t>
            </a:r>
            <a:endParaRPr lang="ru-RU" dirty="0"/>
          </a:p>
          <a:p>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9632" y="2390168"/>
            <a:ext cx="6415405" cy="4009628"/>
          </a:xfrm>
          <a:prstGeom prst="rect">
            <a:avLst/>
          </a:prstGeom>
        </p:spPr>
      </p:pic>
    </p:spTree>
    <p:extLst>
      <p:ext uri="{BB962C8B-B14F-4D97-AF65-F5344CB8AC3E}">
        <p14:creationId xmlns:p14="http://schemas.microsoft.com/office/powerpoint/2010/main" val="41010645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3228968"/>
          </a:xfrm>
        </p:spPr>
        <p:txBody>
          <a:bodyPr>
            <a:normAutofit/>
          </a:bodyPr>
          <a:lstStyle/>
          <a:p>
            <a:pPr algn="ctr"/>
            <a:r>
              <a:rPr lang="ru-RU" dirty="0" smtClean="0"/>
              <a:t>СПАСИБО ЗА </a:t>
            </a:r>
            <a:br>
              <a:rPr lang="ru-RU" dirty="0" smtClean="0"/>
            </a:br>
            <a:r>
              <a:rPr lang="ru-RU" dirty="0" smtClean="0"/>
              <a:t>ВНИМАНИЕ!</a:t>
            </a:r>
            <a:endParaRPr lang="ru-RU" dirty="0"/>
          </a:p>
        </p:txBody>
      </p:sp>
    </p:spTree>
    <p:extLst>
      <p:ext uri="{BB962C8B-B14F-4D97-AF65-F5344CB8AC3E}">
        <p14:creationId xmlns:p14="http://schemas.microsoft.com/office/powerpoint/2010/main" val="21105492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103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4284" y="2658713"/>
            <a:ext cx="8180163" cy="308067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8"/>
          <p:cNvSpPr>
            <a:spLocks noChangeArrowheads="1"/>
          </p:cNvSpPr>
          <p:nvPr/>
        </p:nvSpPr>
        <p:spPr bwMode="auto">
          <a:xfrm>
            <a:off x="107504" y="602128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457200"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Рис. 7.1. Физиолого-гигиеническая классификация погодных условий</a:t>
            </a:r>
            <a:endParaRPr kumimoji="0" lang="ru-RU" altLang="ru-RU" sz="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ru-RU" alt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при проектировании объектов ландшафтной архитектуры:</a:t>
            </a:r>
            <a:endParaRPr kumimoji="0" lang="ru-RU" altLang="ru-RU" sz="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ru-RU" alt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перегрев; </a:t>
            </a:r>
            <a:r>
              <a:rPr kumimoji="0" lang="ru-RU" altLang="ru-RU"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a:t>
            </a:r>
            <a:r>
              <a:rPr kumimoji="0" lang="ru-RU" alt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жара; </a:t>
            </a:r>
            <a:r>
              <a:rPr kumimoji="0" lang="ru-RU" altLang="ru-RU"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 </a:t>
            </a:r>
            <a:r>
              <a:rPr kumimoji="0" lang="ru-RU" alt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тёплая погода (в пределах комфорта); </a:t>
            </a:r>
            <a:r>
              <a:rPr kumimoji="0" lang="ru-RU" altLang="ru-RU"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4 </a:t>
            </a:r>
            <a:r>
              <a:rPr kumimoji="0" lang="ru-RU" alt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комфортные условия;</a:t>
            </a:r>
          </a:p>
          <a:p>
            <a:pPr marL="0" marR="0" lvl="0" indent="457200" algn="l" defTabSz="914400" rtl="0" eaLnBrk="0" fontAlgn="base" latinLnBrk="0" hangingPunct="0">
              <a:lnSpc>
                <a:spcPct val="100000"/>
              </a:lnSpc>
              <a:spcBef>
                <a:spcPct val="0"/>
              </a:spcBef>
              <a:spcAft>
                <a:spcPct val="0"/>
              </a:spcAft>
              <a:buClrTx/>
              <a:buSzTx/>
              <a:buFontTx/>
              <a:buNone/>
              <a:tabLst/>
            </a:pPr>
            <a:r>
              <a:rPr kumimoji="0" lang="ru-RU" alt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5 - прохладная погода; </a:t>
            </a:r>
            <a:r>
              <a:rPr kumimoji="0" lang="ru-RU" altLang="ru-RU"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б - </a:t>
            </a:r>
            <a:r>
              <a:rPr kumimoji="0" lang="ru-RU" alt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холод, дискомфорт; 7 - суровая погода</a:t>
            </a:r>
            <a:r>
              <a:rPr kumimoji="0" lang="ru-RU" altLang="ru-RU" sz="800" b="0" i="0" u="none" strike="noStrike" cap="none" normalizeH="0" baseline="0" dirty="0" smtClean="0">
                <a:ln>
                  <a:noFill/>
                </a:ln>
                <a:solidFill>
                  <a:schemeClr val="tx1"/>
                </a:solidFill>
                <a:effectLst/>
                <a:latin typeface="Arial" pitchFamily="34" charset="0"/>
                <a:cs typeface="Arial" pitchFamily="34" charset="0"/>
              </a:rPr>
              <a:t> </a:t>
            </a:r>
            <a:endParaRPr kumimoji="0" lang="ru-RU" alt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TextBox 7"/>
          <p:cNvSpPr txBox="1"/>
          <p:nvPr/>
        </p:nvSpPr>
        <p:spPr>
          <a:xfrm>
            <a:off x="539552" y="836712"/>
            <a:ext cx="8280920" cy="1345048"/>
          </a:xfrm>
          <a:prstGeom prst="rect">
            <a:avLst/>
          </a:prstGeom>
          <a:noFill/>
        </p:spPr>
        <p:txBody>
          <a:bodyPr wrap="square" rtlCol="0">
            <a:spAutoFit/>
          </a:bodyPr>
          <a:lstStyle/>
          <a:p>
            <a:pPr indent="457200" algn="just">
              <a:lnSpc>
                <a:spcPct val="150000"/>
              </a:lnSpc>
              <a:spcAft>
                <a:spcPts val="0"/>
              </a:spcAft>
            </a:pPr>
            <a:r>
              <a:rPr lang="ru-RU" sz="1400" dirty="0">
                <a:latin typeface="Arial" pitchFamily="34" charset="0"/>
                <a:ea typeface="Times New Roman" pitchFamily="18" charset="0"/>
                <a:cs typeface="Arial" pitchFamily="34" charset="0"/>
              </a:rPr>
              <a:t>При градостроительном проектировании следует учитывать как различное функциональное назначение объектов ландшафтной архитектуры, так и уровень отрицательного воздействия факторов среды на природные компоненты ландшафта - рельеф, водные ресурсы, растительность, животный мир (рис. 7.1).</a:t>
            </a:r>
            <a:endParaRPr lang="ru-RU" sz="1400" dirty="0">
              <a:latin typeface="Arial" pitchFamily="34" charset="0"/>
              <a:ea typeface="Times New Roman" pitchFamily="18" charset="0"/>
              <a:cs typeface="Arial" pitchFamily="34" charset="0"/>
            </a:endParaRPr>
          </a:p>
        </p:txBody>
      </p:sp>
    </p:spTree>
    <p:extLst>
      <p:ext uri="{BB962C8B-B14F-4D97-AF65-F5344CB8AC3E}">
        <p14:creationId xmlns:p14="http://schemas.microsoft.com/office/powerpoint/2010/main" val="40405074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476672"/>
            <a:ext cx="8229600" cy="2808312"/>
          </a:xfrm>
        </p:spPr>
        <p:txBody>
          <a:bodyPr>
            <a:normAutofit fontScale="47500" lnSpcReduction="20000"/>
          </a:bodyPr>
          <a:lstStyle/>
          <a:p>
            <a:pPr marL="0" indent="0" algn="just">
              <a:buNone/>
            </a:pPr>
            <a:r>
              <a:rPr lang="ru-RU" dirty="0">
                <a:latin typeface="Arial" panose="020B0604020202020204" pitchFamily="34" charset="0"/>
                <a:cs typeface="Arial" panose="020B0604020202020204" pitchFamily="34" charset="0"/>
              </a:rPr>
              <a:t>По современным теоретическим представлениям в пределах системы озеленённых пространств по уровню отрицательного воздействия антропогенных факторов среды условно можно выделить четыре </a:t>
            </a:r>
            <a:r>
              <a:rPr lang="ru-RU" i="1" dirty="0">
                <a:latin typeface="Arial" panose="020B0604020202020204" pitchFamily="34" charset="0"/>
                <a:cs typeface="Arial" panose="020B0604020202020204" pitchFamily="34" charset="0"/>
              </a:rPr>
              <a:t>ландшафтно-экологических пояса, </a:t>
            </a:r>
            <a:r>
              <a:rPr lang="ru-RU" dirty="0">
                <a:latin typeface="Arial" panose="020B0604020202020204" pitchFamily="34" charset="0"/>
                <a:cs typeface="Arial" panose="020B0604020202020204" pitchFamily="34" charset="0"/>
              </a:rPr>
              <a:t>включающих различные типы естественных природных и искусственно созданных озеленённых территорий. Это прежде всего:</a:t>
            </a:r>
          </a:p>
          <a:p>
            <a:pPr marL="0" indent="0" algn="just">
              <a:buNone/>
            </a:pPr>
            <a:r>
              <a:rPr lang="ru-RU" dirty="0">
                <a:latin typeface="Arial" panose="020B0604020202020204" pitchFamily="34" charset="0"/>
                <a:cs typeface="Arial" panose="020B0604020202020204" pitchFamily="34" charset="0"/>
              </a:rPr>
              <a:t>- природные леса внешнего кольца пространств, не подверженные заметному антропогенному влиянию. В них мало нарушена лесная экологически здоровая обстановка, и они служат своеобразным эталоном;</a:t>
            </a:r>
          </a:p>
          <a:p>
            <a:pPr marL="0" indent="0" algn="just">
              <a:buNone/>
            </a:pPr>
            <a:r>
              <a:rPr lang="ru-RU" dirty="0">
                <a:latin typeface="Arial" panose="020B0604020202020204" pitchFamily="34" charset="0"/>
                <a:cs typeface="Arial" panose="020B0604020202020204" pitchFamily="34" charset="0"/>
              </a:rPr>
              <a:t>- лесопарки и парки - зелёные массивы, входящие в городскую черту, предназначенные для периодического отдыха населения, а также объекты специального назначения, где условия произрастания растительности благоприятны;</a:t>
            </a:r>
          </a:p>
          <a:p>
            <a:pPr marL="0" indent="0" algn="just">
              <a:buNone/>
            </a:pPr>
            <a:r>
              <a:rPr lang="ru-RU" dirty="0">
                <a:latin typeface="Arial" panose="020B0604020202020204" pitchFamily="34" charset="0"/>
                <a:cs typeface="Arial" panose="020B0604020202020204" pitchFamily="34" charset="0"/>
              </a:rPr>
              <a:t>- городские скверы, сады, бульвары, объекты жилой застройки, защитные «зелёные» полосы вдоль улиц, набережные вдоль рек и водоёмов; на таких объектах ландшафтной архитектуры условия произрастания растительности находятся в прямой зависимости от проведения систематических мероприятий по содержанию зелёных насаждений (деревьев, кустарников, газонов, травянистого покрова);</a:t>
            </a:r>
          </a:p>
          <a:p>
            <a:pPr marL="0" indent="0" algn="just">
              <a:buNone/>
            </a:pPr>
            <a:r>
              <a:rPr lang="ru-RU" dirty="0">
                <a:latin typeface="Arial" panose="020B0604020202020204" pitchFamily="34" charset="0"/>
                <a:cs typeface="Arial" panose="020B0604020202020204" pitchFamily="34" charset="0"/>
              </a:rPr>
              <a:t>- озеленённые участки (полосы) магистралей и улиц площадей; территории жилой и промышленной застройки с интенсивным транспортным и пешеходным движением; на данных территориях растительность находится в условиях отрицательного воздействия неблагоприятных факторов среды и без рациональной системы интенсивного ухода не может существовать.</a:t>
            </a:r>
          </a:p>
          <a:p>
            <a:pPr marL="0" indent="0">
              <a:buNone/>
            </a:pPr>
            <a:endParaRPr lang="ru-RU" dirty="0"/>
          </a:p>
        </p:txBody>
      </p:sp>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6815" y="3205622"/>
            <a:ext cx="3133844" cy="2350383"/>
          </a:xfrm>
          <a:prstGeom prst="rect">
            <a:avLst/>
          </a:prstGeom>
        </p:spPr>
      </p:pic>
      <p:pic>
        <p:nvPicPr>
          <p:cNvPr id="10" name="Рисунок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39937" y="3167213"/>
            <a:ext cx="2946863" cy="2210147"/>
          </a:xfrm>
          <a:prstGeom prst="rect">
            <a:avLst/>
          </a:prstGeom>
        </p:spPr>
      </p:pic>
      <p:pic>
        <p:nvPicPr>
          <p:cNvPr id="11" name="Рисунок 10"/>
          <p:cNvPicPr>
            <a:picLocks noChangeAspect="1"/>
          </p:cNvPicPr>
          <p:nvPr/>
        </p:nvPicPr>
        <p:blipFill rotWithShape="1">
          <a:blip r:embed="rId4" cstate="print">
            <a:extLst>
              <a:ext uri="{28A0092B-C50C-407E-A947-70E740481C1C}">
                <a14:useLocalDpi xmlns:a14="http://schemas.microsoft.com/office/drawing/2010/main" val="0"/>
              </a:ext>
            </a:extLst>
          </a:blip>
          <a:srcRect b="16479"/>
          <a:stretch/>
        </p:blipFill>
        <p:spPr>
          <a:xfrm>
            <a:off x="2771800" y="4293096"/>
            <a:ext cx="3536687" cy="2215410"/>
          </a:xfrm>
          <a:prstGeom prst="rect">
            <a:avLst/>
          </a:prstGeom>
        </p:spPr>
      </p:pic>
    </p:spTree>
    <p:extLst>
      <p:ext uri="{BB962C8B-B14F-4D97-AF65-F5344CB8AC3E}">
        <p14:creationId xmlns:p14="http://schemas.microsoft.com/office/powerpoint/2010/main" val="1851716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692696"/>
            <a:ext cx="8229600" cy="5613256"/>
          </a:xfrm>
        </p:spPr>
        <p:txBody>
          <a:bodyPr>
            <a:normAutofit fontScale="40000" lnSpcReduction="20000"/>
          </a:bodyPr>
          <a:lstStyle/>
          <a:p>
            <a:pPr marL="0" indent="0" algn="just">
              <a:buNone/>
            </a:pPr>
            <a:r>
              <a:rPr lang="ru-RU" sz="3500" dirty="0">
                <a:latin typeface="Arial" panose="020B0604020202020204" pitchFamily="34" charset="0"/>
                <a:cs typeface="Arial" panose="020B0604020202020204" pitchFamily="34" charset="0"/>
              </a:rPr>
              <a:t>Исходя из уровня устойчивости компонентов озеленённых пространств к воздействию факторов среды в различных ландшафтно-экологических поясах городской среды, объекты ландшафтной архитектуры (озеленения) того или иного назначения требуют специального подхода к их проектированию, строительству и эксплуатации.</a:t>
            </a:r>
          </a:p>
          <a:p>
            <a:pPr marL="0" indent="0" algn="just">
              <a:buNone/>
            </a:pPr>
            <a:r>
              <a:rPr lang="ru-RU" sz="3500" dirty="0">
                <a:latin typeface="Arial" panose="020B0604020202020204" pitchFamily="34" charset="0"/>
                <a:cs typeface="Arial" panose="020B0604020202020204" pitchFamily="34" charset="0"/>
              </a:rPr>
              <a:t>Леса зелёных зон городов, городские и курортные леса, относящиеся к лесам </a:t>
            </a:r>
            <a:r>
              <a:rPr lang="ru-RU" sz="3500" i="1" dirty="0">
                <a:latin typeface="Arial" panose="020B0604020202020204" pitchFamily="34" charset="0"/>
                <a:cs typeface="Arial" panose="020B0604020202020204" pitchFamily="34" charset="0"/>
              </a:rPr>
              <a:t>первой группы, заповедники </a:t>
            </a:r>
            <a:r>
              <a:rPr lang="ru-RU" sz="3500" dirty="0">
                <a:latin typeface="Arial" panose="020B0604020202020204" pitchFamily="34" charset="0"/>
                <a:cs typeface="Arial" panose="020B0604020202020204" pitchFamily="34" charset="0"/>
              </a:rPr>
              <a:t>могут быть использованы в рекреационных, санитарно-гигиенических и оздоровительных целях с соблюдением определённых требований при размещении зданий, сооружений и коммуникаций.</a:t>
            </a:r>
          </a:p>
          <a:p>
            <a:pPr marL="0" indent="0" algn="just">
              <a:buNone/>
            </a:pPr>
            <a:r>
              <a:rPr lang="ru-RU" sz="3500" dirty="0">
                <a:latin typeface="Arial" panose="020B0604020202020204" pitchFamily="34" charset="0"/>
                <a:cs typeface="Arial" panose="020B0604020202020204" pitchFamily="34" charset="0"/>
              </a:rPr>
              <a:t>Размещение зданий и элементов инфраструктуры не </a:t>
            </a:r>
            <a:r>
              <a:rPr lang="ru-RU" sz="3500" b="1" dirty="0">
                <a:latin typeface="Arial" panose="020B0604020202020204" pitchFamily="34" charset="0"/>
                <a:cs typeface="Arial" panose="020B0604020202020204" pitchFamily="34" charset="0"/>
              </a:rPr>
              <a:t>допускается:</a:t>
            </a:r>
            <a:endParaRPr lang="ru-RU" sz="3500" dirty="0">
              <a:latin typeface="Arial" panose="020B0604020202020204" pitchFamily="34" charset="0"/>
              <a:cs typeface="Arial" panose="020B0604020202020204" pitchFamily="34" charset="0"/>
            </a:endParaRPr>
          </a:p>
          <a:p>
            <a:pPr marL="0" indent="0" algn="just">
              <a:buNone/>
            </a:pPr>
            <a:r>
              <a:rPr lang="ru-RU" sz="3500" dirty="0">
                <a:latin typeface="Arial" panose="020B0604020202020204" pitchFamily="34" charset="0"/>
                <a:cs typeface="Arial" panose="020B0604020202020204" pitchFamily="34" charset="0"/>
              </a:rPr>
              <a:t>- на землях заповедников, заказников, природных национальных парков, ботанических садов, дендрологических парков и </a:t>
            </a:r>
            <a:r>
              <a:rPr lang="ru-RU" sz="3500" dirty="0" err="1">
                <a:latin typeface="Arial" panose="020B0604020202020204" pitchFamily="34" charset="0"/>
                <a:cs typeface="Arial" panose="020B0604020202020204" pitchFamily="34" charset="0"/>
              </a:rPr>
              <a:t>водоохранных</a:t>
            </a:r>
            <a:r>
              <a:rPr lang="ru-RU" sz="3500" dirty="0">
                <a:latin typeface="Arial" panose="020B0604020202020204" pitchFamily="34" charset="0"/>
                <a:cs typeface="Arial" panose="020B0604020202020204" pitchFamily="34" charset="0"/>
              </a:rPr>
              <a:t> зелёных полос (зон);</a:t>
            </a:r>
          </a:p>
          <a:p>
            <a:pPr marL="0" indent="0" algn="just">
              <a:buNone/>
            </a:pPr>
            <a:r>
              <a:rPr lang="ru-RU" sz="3500" dirty="0">
                <a:latin typeface="Arial" panose="020B0604020202020204" pitchFamily="34" charset="0"/>
                <a:cs typeface="Arial" panose="020B0604020202020204" pitchFamily="34" charset="0"/>
              </a:rPr>
              <a:t>- на землях </a:t>
            </a:r>
            <a:r>
              <a:rPr lang="ru-RU" sz="3500" i="1" dirty="0">
                <a:latin typeface="Arial" panose="020B0604020202020204" pitchFamily="34" charset="0"/>
                <a:cs typeface="Arial" panose="020B0604020202020204" pitchFamily="34" charset="0"/>
              </a:rPr>
              <a:t>зелёных зон городов, </a:t>
            </a:r>
            <a:r>
              <a:rPr lang="ru-RU" sz="3500" dirty="0">
                <a:latin typeface="Arial" panose="020B0604020202020204" pitchFamily="34" charset="0"/>
                <a:cs typeface="Arial" panose="020B0604020202020204" pitchFamily="34" charset="0"/>
              </a:rPr>
              <a:t>включая земли городских лесов, если проектируемые объекты не предназначены для отдыха, спорта или обслуживания пригородного лесного хозяйства;</a:t>
            </a:r>
          </a:p>
          <a:p>
            <a:pPr marL="0" indent="0" algn="just">
              <a:buNone/>
            </a:pPr>
            <a:r>
              <a:rPr lang="ru-RU" sz="3500" dirty="0" smtClean="0">
                <a:latin typeface="Arial" panose="020B0604020202020204" pitchFamily="34" charset="0"/>
                <a:cs typeface="Arial" panose="020B0604020202020204" pitchFamily="34" charset="0"/>
              </a:rPr>
              <a:t>- в </a:t>
            </a:r>
            <a:r>
              <a:rPr lang="ru-RU" sz="3500" dirty="0">
                <a:latin typeface="Arial" panose="020B0604020202020204" pitchFamily="34" charset="0"/>
                <a:cs typeface="Arial" panose="020B0604020202020204" pitchFamily="34" charset="0"/>
              </a:rPr>
              <a:t>зоне санитарной охраны курортов, если проектируемые объекты не связаны с эксплуатацией природных лечебных средств курортов</a:t>
            </a:r>
            <a:r>
              <a:rPr lang="ru-RU" sz="3500" dirty="0" smtClean="0">
                <a:latin typeface="Arial" panose="020B0604020202020204" pitchFamily="34" charset="0"/>
                <a:cs typeface="Arial" panose="020B0604020202020204" pitchFamily="34" charset="0"/>
              </a:rPr>
              <a:t>.</a:t>
            </a:r>
          </a:p>
          <a:p>
            <a:pPr marL="0" indent="0" algn="just">
              <a:buNone/>
            </a:pPr>
            <a:r>
              <a:rPr lang="ru-RU" sz="3500" dirty="0">
                <a:latin typeface="Arial" panose="020B0604020202020204" pitchFamily="34" charset="0"/>
                <a:cs typeface="Arial" panose="020B0604020202020204" pitchFamily="34" charset="0"/>
              </a:rPr>
              <a:t>Одна из важных </a:t>
            </a:r>
            <a:r>
              <a:rPr lang="ru-RU" sz="3500" b="1" dirty="0">
                <a:latin typeface="Arial" panose="020B0604020202020204" pitchFamily="34" charset="0"/>
                <a:cs typeface="Arial" panose="020B0604020202020204" pitchFamily="34" charset="0"/>
              </a:rPr>
              <a:t>проблем ландшафтной архитектуры </a:t>
            </a:r>
            <a:r>
              <a:rPr lang="ru-RU" sz="3500" dirty="0">
                <a:latin typeface="Arial" panose="020B0604020202020204" pitchFamily="34" charset="0"/>
                <a:cs typeface="Arial" panose="020B0604020202020204" pitchFamily="34" charset="0"/>
              </a:rPr>
              <a:t>заключается в том, чтобы в проектах планировки и застройки городов и их пригородных зон следует предусматривать и выделять территории ценных природных ландшафтов, обеспечивать их рациональное использование и охрану. При проектировании необходимо выделять территории для отдыха населения и разрабатывать мероприятия по ограничению рекреационных нагрузок на ценные ландшафты. Кроме того, необходимо соблюдение требований по </a:t>
            </a:r>
            <a:r>
              <a:rPr lang="ru-RU" sz="3500" i="1" dirty="0">
                <a:latin typeface="Arial" panose="020B0604020202020204" pitchFamily="34" charset="0"/>
                <a:cs typeface="Arial" panose="020B0604020202020204" pitchFamily="34" charset="0"/>
              </a:rPr>
              <a:t>рекреационному режиму </a:t>
            </a:r>
            <a:r>
              <a:rPr lang="ru-RU" sz="3500" dirty="0">
                <a:latin typeface="Arial" panose="020B0604020202020204" pitchFamily="34" charset="0"/>
                <a:cs typeface="Arial" panose="020B0604020202020204" pitchFamily="34" charset="0"/>
              </a:rPr>
              <a:t>на особо охраняемых территориях, таких как государственные заповедники и заказники, национальные парки, ботанические сады и дендрологические парки, памятники природы (лесные, водные и геологические). </a:t>
            </a:r>
            <a:r>
              <a:rPr lang="ru-RU" sz="3500" i="1" dirty="0">
                <a:latin typeface="Arial" panose="020B0604020202020204" pitchFamily="34" charset="0"/>
                <a:cs typeface="Arial" panose="020B0604020202020204" pitchFamily="34" charset="0"/>
              </a:rPr>
              <a:t>Рекреационный режим </a:t>
            </a:r>
            <a:r>
              <a:rPr lang="ru-RU" sz="3500" dirty="0">
                <a:latin typeface="Arial" panose="020B0604020202020204" pitchFamily="34" charset="0"/>
                <a:cs typeface="Arial" panose="020B0604020202020204" pitchFamily="34" charset="0"/>
              </a:rPr>
              <a:t>- система мероприятий, устанавливающая порядок посещаемости объектов ландшафтной архитектуры - особо охраняемых, курортов, санаторных парков, объектов отдыха и туризма, и др., - на основе санитарно-гигиенических, медицинских, курортологических норм и правил в целях создания условий для отдыха и оздоровления населения.</a:t>
            </a:r>
          </a:p>
          <a:p>
            <a:pPr marL="0" indent="0" algn="just">
              <a:buNone/>
            </a:pPr>
            <a:endParaRPr lang="ru-RU" dirty="0">
              <a:latin typeface="Arial" panose="020B0604020202020204" pitchFamily="34" charset="0"/>
              <a:cs typeface="Arial" panose="020B0604020202020204" pitchFamily="34" charset="0"/>
            </a:endParaRPr>
          </a:p>
          <a:p>
            <a:pPr marL="0" indent="0" algn="just">
              <a:buNone/>
            </a:pPr>
            <a:endParaRPr lang="ru-R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54567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Климатическое районирование России</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99846" y="1935163"/>
            <a:ext cx="7944307" cy="4389437"/>
          </a:xfrm>
        </p:spPr>
      </p:pic>
    </p:spTree>
    <p:extLst>
      <p:ext uri="{BB962C8B-B14F-4D97-AF65-F5344CB8AC3E}">
        <p14:creationId xmlns:p14="http://schemas.microsoft.com/office/powerpoint/2010/main" val="18544763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188640"/>
            <a:ext cx="8229600" cy="3528392"/>
          </a:xfrm>
        </p:spPr>
        <p:txBody>
          <a:bodyPr>
            <a:normAutofit fontScale="62500" lnSpcReduction="20000"/>
          </a:bodyPr>
          <a:lstStyle/>
          <a:p>
            <a:pPr marL="0" indent="0" algn="just">
              <a:buNone/>
            </a:pPr>
            <a:r>
              <a:rPr lang="ru-RU" dirty="0">
                <a:latin typeface="Arial" panose="020B0604020202020204" pitchFamily="34" charset="0"/>
                <a:cs typeface="Arial" panose="020B0604020202020204" pitchFamily="34" charset="0"/>
              </a:rPr>
              <a:t>Важной градостроительной проблемой ландшафтной архитектуры является учёт природно-климатических условий местности, которые определяют характер мероприятий по созданию системы озеленённых территорий. При проектировании объектов ландшафтной архитектуры необходим учёт климатического районирования территории и характерных погодных условий (рис. 7.2).</a:t>
            </a:r>
          </a:p>
          <a:p>
            <a:pPr marL="0" indent="0" algn="just">
              <a:buNone/>
            </a:pPr>
            <a:r>
              <a:rPr lang="ru-RU" dirty="0">
                <a:latin typeface="Arial" panose="020B0604020202020204" pitchFamily="34" charset="0"/>
                <a:cs typeface="Arial" panose="020B0604020202020204" pitchFamily="34" charset="0"/>
              </a:rPr>
              <a:t>В </a:t>
            </a:r>
            <a:r>
              <a:rPr lang="ru-RU" dirty="0" err="1">
                <a:latin typeface="Arial" panose="020B0604020202020204" pitchFamily="34" charset="0"/>
                <a:cs typeface="Arial" panose="020B0604020202020204" pitchFamily="34" charset="0"/>
              </a:rPr>
              <a:t>лесополярной</a:t>
            </a:r>
            <a:r>
              <a:rPr lang="ru-RU" dirty="0">
                <a:latin typeface="Arial" panose="020B0604020202020204" pitchFamily="34" charset="0"/>
                <a:cs typeface="Arial" panose="020B0604020202020204" pitchFamily="34" charset="0"/>
              </a:rPr>
              <a:t> зоне, где расположены </a:t>
            </a:r>
            <a:r>
              <a:rPr lang="ru-RU" i="1" dirty="0">
                <a:latin typeface="Arial" panose="020B0604020202020204" pitchFamily="34" charset="0"/>
                <a:cs typeface="Arial" panose="020B0604020202020204" pitchFamily="34" charset="0"/>
              </a:rPr>
              <a:t>города Заполярья - </a:t>
            </a:r>
            <a:r>
              <a:rPr lang="ru-RU" dirty="0">
                <a:latin typeface="Arial" panose="020B0604020202020204" pitchFamily="34" charset="0"/>
                <a:cs typeface="Arial" panose="020B0604020202020204" pitchFamily="34" charset="0"/>
              </a:rPr>
              <a:t>продолжительная и суровая зима, короткое прохладное лето, долгая полярная ночь, частые сильные ветры, вечная мерзлота грунтов, малое количество тёплых дней и в целом короткий вегетационный период. Древесная растительность здесь бедна по ассортименту, низкоросла; почвенный покров состоит из мхов, лишайников.</a:t>
            </a:r>
          </a:p>
          <a:p>
            <a:pPr marL="0" indent="0" algn="just">
              <a:buNone/>
            </a:pPr>
            <a:r>
              <a:rPr lang="ru-RU" dirty="0">
                <a:latin typeface="Arial" panose="020B0604020202020204" pitchFamily="34" charset="0"/>
                <a:cs typeface="Arial" panose="020B0604020202020204" pitchFamily="34" charset="0"/>
              </a:rPr>
              <a:t>Для районов России </a:t>
            </a:r>
            <a:r>
              <a:rPr lang="ru-RU" i="1" dirty="0">
                <a:latin typeface="Arial" panose="020B0604020202020204" pitchFamily="34" charset="0"/>
                <a:cs typeface="Arial" panose="020B0604020202020204" pitchFamily="34" charset="0"/>
              </a:rPr>
              <a:t>с засушливым климатом </a:t>
            </a:r>
            <a:r>
              <a:rPr lang="ru-RU" dirty="0">
                <a:latin typeface="Arial" panose="020B0604020202020204" pitchFamily="34" charset="0"/>
                <a:cs typeface="Arial" panose="020B0604020202020204" pitchFamily="34" charset="0"/>
              </a:rPr>
              <a:t>типичны знойное лето, тёплая весна, длинный период вегетации, обилие солнечных дней, плодородные почвы и широкий ассортимент растений. В то же время отсутствие осадков, засуха делают невозможным выращивание растений без искусственного полива</a:t>
            </a:r>
            <a:r>
              <a:rPr lang="ru-RU" dirty="0" smtClean="0">
                <a:latin typeface="Arial" panose="020B0604020202020204" pitchFamily="34" charset="0"/>
                <a:cs typeface="Arial" panose="020B0604020202020204" pitchFamily="34" charset="0"/>
              </a:rPr>
              <a:t>.</a:t>
            </a:r>
          </a:p>
          <a:p>
            <a:pPr marL="0" indent="0" algn="just">
              <a:buNone/>
            </a:pPr>
            <a:endParaRPr lang="ru-RU" dirty="0">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3128501"/>
            <a:ext cx="5895975" cy="327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6300192" y="3356992"/>
            <a:ext cx="2448272" cy="3139321"/>
          </a:xfrm>
          <a:prstGeom prst="rect">
            <a:avLst/>
          </a:prstGeom>
          <a:noFill/>
        </p:spPr>
        <p:txBody>
          <a:bodyPr wrap="square" rtlCol="0">
            <a:spAutoFit/>
          </a:bodyPr>
          <a:lstStyle/>
          <a:p>
            <a:r>
              <a:rPr lang="ru-RU" sz="1100" dirty="0" smtClean="0"/>
              <a:t>Рис. 7.2 Схема климатического районирования на территории бывшего СССР: районы IA, 1Б, IB, 1Г, 1Д - неблагоприятные климатические условия, зимние температуры достигают -28 °С, летние - до +15...20 °С, скорости ветра - более 5м/с. Районы ПА, 11Б, ИВ, ИГ: зимние температуры в среднем достигают -14 °С, летние - до +22 °С, условия менее сложные. Районы ША, ШБ, ШВ: зимние температуры в пределах -5...-18 СС, летние-от+21 до 25 °С. Районы IV A, IVB </a:t>
            </a:r>
            <a:r>
              <a:rPr lang="ru-RU" sz="1100" dirty="0" err="1" smtClean="0"/>
              <a:t>IVB</a:t>
            </a:r>
            <a:r>
              <a:rPr lang="ru-RU" sz="1100" dirty="0" smtClean="0"/>
              <a:t> Г\Т: зимние температуры в пределах- 10 до +2 °С, летние температуры -в пределах +25... 30 °С</a:t>
            </a:r>
            <a:endParaRPr lang="ru-RU" sz="1100" dirty="0"/>
          </a:p>
        </p:txBody>
      </p:sp>
    </p:spTree>
    <p:extLst>
      <p:ext uri="{BB962C8B-B14F-4D97-AF65-F5344CB8AC3E}">
        <p14:creationId xmlns:p14="http://schemas.microsoft.com/office/powerpoint/2010/main" val="5418660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692696"/>
            <a:ext cx="8229600" cy="5631904"/>
          </a:xfrm>
        </p:spPr>
        <p:txBody>
          <a:bodyPr>
            <a:normAutofit fontScale="47500" lnSpcReduction="20000"/>
          </a:bodyPr>
          <a:lstStyle/>
          <a:p>
            <a:pPr marL="0" indent="0">
              <a:buNone/>
            </a:pPr>
            <a:r>
              <a:rPr lang="ru-RU" dirty="0">
                <a:latin typeface="Arial" panose="020B0604020202020204" pitchFamily="34" charset="0"/>
                <a:cs typeface="Arial" panose="020B0604020202020204" pitchFamily="34" charset="0"/>
              </a:rPr>
              <a:t>Климатические условия накладывают резкий отпечаток на жизнь людей в городе. На севере люди из-за сурового климата проводят мало времени на открытом воздухе. На юге, наоборот, жители населенных мест стремятся выйти на улицу, многие бытовые и производственные процессы летом, осенью и весной проходят на открытом воздухе. Однако на солнцепёке такая деятельность сильно ограничивается.</a:t>
            </a:r>
          </a:p>
          <a:p>
            <a:pPr marL="0" indent="0">
              <a:buNone/>
            </a:pPr>
            <a:r>
              <a:rPr lang="ru-RU" dirty="0">
                <a:latin typeface="Arial" panose="020B0604020202020204" pitchFamily="34" charset="0"/>
                <a:cs typeface="Arial" panose="020B0604020202020204" pitchFamily="34" charset="0"/>
              </a:rPr>
              <a:t>В </a:t>
            </a:r>
            <a:r>
              <a:rPr lang="ru-RU" i="1" dirty="0">
                <a:latin typeface="Arial" panose="020B0604020202020204" pitchFamily="34" charset="0"/>
                <a:cs typeface="Arial" panose="020B0604020202020204" pitchFamily="34" charset="0"/>
              </a:rPr>
              <a:t>сухих и жарких районах юга России </a:t>
            </a:r>
            <a:r>
              <a:rPr lang="ru-RU" dirty="0">
                <a:latin typeface="Arial" panose="020B0604020202020204" pitchFamily="34" charset="0"/>
                <a:cs typeface="Arial" panose="020B0604020202020204" pitchFamily="34" charset="0"/>
              </a:rPr>
              <a:t>озеленённые территории жизненно необходимы, так как они смягчают неблагоприятные погодные условия, особенно, если зелёные насаждения гармонично сочетаются с водоёмами. Создание системы озеленённых территорий в южных городах при нормальном орошении идёт быстро, и необходимо всего 10... 15 лет, чтобы получить положительный микроклиматический эффект.</a:t>
            </a:r>
          </a:p>
          <a:p>
            <a:pPr marL="0" indent="0">
              <a:buNone/>
            </a:pPr>
            <a:r>
              <a:rPr lang="ru-RU" dirty="0">
                <a:latin typeface="Arial" panose="020B0604020202020204" pitchFamily="34" charset="0"/>
                <a:cs typeface="Arial" panose="020B0604020202020204" pitchFamily="34" charset="0"/>
              </a:rPr>
              <a:t>В </a:t>
            </a:r>
            <a:r>
              <a:rPr lang="ru-RU" i="1" dirty="0">
                <a:latin typeface="Arial" panose="020B0604020202020204" pitchFamily="34" charset="0"/>
                <a:cs typeface="Arial" panose="020B0604020202020204" pitchFamily="34" charset="0"/>
              </a:rPr>
              <a:t>северных городах </a:t>
            </a:r>
            <a:r>
              <a:rPr lang="ru-RU" dirty="0">
                <a:latin typeface="Arial" panose="020B0604020202020204" pitchFamily="34" charset="0"/>
                <a:cs typeface="Arial" panose="020B0604020202020204" pitchFamily="34" charset="0"/>
              </a:rPr>
              <a:t>растительность развивается чрезвычайно медленно, создание объектов озеленения в таких условиях растянуто по времени и длится в течение 50 лет и более.</a:t>
            </a:r>
          </a:p>
          <a:p>
            <a:pPr marL="0" indent="0">
              <a:buNone/>
            </a:pPr>
            <a:r>
              <a:rPr lang="ru-RU" dirty="0">
                <a:latin typeface="Arial" panose="020B0604020202020204" pitchFamily="34" charset="0"/>
                <a:cs typeface="Arial" panose="020B0604020202020204" pitchFamily="34" charset="0"/>
              </a:rPr>
              <a:t>Во многих районах России наблюдаются сильные ветры со снежными заносами (северные районы)» пыльные бури и барханы (юго-восточные степи и пустыни), суховеи (южные области), сильные горно-долинные ветры (Закавказье). При создании системы озеленённых территорий в городах с неблагоприятными условиями рекомендуются приёмы и методы размещения объектов озеленения, способствующие ослаблению их действия.</a:t>
            </a:r>
          </a:p>
          <a:p>
            <a:pPr marL="0" indent="0">
              <a:buNone/>
            </a:pPr>
            <a:r>
              <a:rPr lang="ru-RU" dirty="0">
                <a:latin typeface="Arial" panose="020B0604020202020204" pitchFamily="34" charset="0"/>
                <a:cs typeface="Arial" panose="020B0604020202020204" pitchFamily="34" charset="0"/>
              </a:rPr>
              <a:t>В городах, расположенных в зоне сухих степей, где ветры приносят много песчаной пыли и оказывают иссушающее действие, в системе озеленения необходимо предусматривать защитные зоны в виде «зелёных полос» из древесных насаждений со стороны господствующих направлений ветра. Насаждения должны обеспечить максимальное торможение ветрового потока (до скорости 6...7 м/сек). Ширина зон, где размещают «зелёные полосы», должна быть 150...200 м. Ширина каждой полосы должна достигать не менее 20 м. Между полосами насаждений должен быть предусмотрен травянистый покров. Защитные зоны могут включать бульвары вдоль дорог, городские сады, парки.</a:t>
            </a:r>
          </a:p>
          <a:p>
            <a:pPr marL="0" indent="0">
              <a:buNone/>
            </a:pPr>
            <a:r>
              <a:rPr lang="ru-RU" dirty="0">
                <a:latin typeface="Arial" panose="020B0604020202020204" pitchFamily="34" charset="0"/>
                <a:cs typeface="Arial" panose="020B0604020202020204" pitchFamily="34" charset="0"/>
              </a:rPr>
              <a:t>На </a:t>
            </a:r>
            <a:r>
              <a:rPr lang="ru-RU" i="1" dirty="0">
                <a:latin typeface="Arial" panose="020B0604020202020204" pitchFamily="34" charset="0"/>
                <a:cs typeface="Arial" panose="020B0604020202020204" pitchFamily="34" charset="0"/>
              </a:rPr>
              <a:t>Черноморском побережье Кавказа </a:t>
            </a:r>
            <a:r>
              <a:rPr lang="ru-RU" dirty="0">
                <a:latin typeface="Arial" panose="020B0604020202020204" pitchFamily="34" charset="0"/>
                <a:cs typeface="Arial" panose="020B0604020202020204" pitchFamily="34" charset="0"/>
              </a:rPr>
              <a:t>в условиях повышенной влажности (до 1300 мм осадков в год) и высоких температур формирование системы озеленённых территорий решается так, чтобы обеспечить хорошее проветривание улиц и жилой застройки. Опыт показывает, что в этих городах сады и парки целесообразнее создавать по берегам рек и на склонах прилегающих гор. Внутри жилой застройки во избежание застоя тёплого и влажного воздуха необходимо предусматривать открытые пространства в виде лужаек с травянистым покровом, площадок с цветниками и навесами для отдыха. При этом нужно обеспечить интенсивный уход за объектами озеленения и, в частности, достаточное орошение газонов и цветников, особенно в жаркий период времени. Наличие открытых пространств улучшает циркуляцию воздуха внутри застройки, что благоприятно отразится на микроклимате территорий.</a:t>
            </a:r>
          </a:p>
          <a:p>
            <a:pPr marL="0" indent="0">
              <a:buNone/>
            </a:pPr>
            <a:r>
              <a:rPr lang="ru-RU" dirty="0">
                <a:latin typeface="Arial" panose="020B0604020202020204" pitchFamily="34" charset="0"/>
                <a:cs typeface="Arial" panose="020B0604020202020204" pitchFamily="34" charset="0"/>
              </a:rPr>
              <a:t>Во всех случаях при проектировании системы озеленённых территорий населённого места необходимо достичь эффекта улучшения микроклимата территорий. В южных городах в балансе территории объекта озеленения рекомендуется предусмотреть до 30.. .40 % открытых </a:t>
            </a:r>
            <a:r>
              <a:rPr lang="ru-RU" dirty="0" smtClean="0">
                <a:latin typeface="Arial" panose="020B0604020202020204" pitchFamily="34" charset="0"/>
                <a:cs typeface="Arial" panose="020B0604020202020204" pitchFamily="34" charset="0"/>
              </a:rPr>
              <a:t>пространств.</a:t>
            </a:r>
            <a:endParaRPr lang="ru-R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61058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404664"/>
            <a:ext cx="8229600" cy="3456384"/>
          </a:xfrm>
        </p:spPr>
        <p:txBody>
          <a:bodyPr>
            <a:normAutofit fontScale="55000" lnSpcReduction="20000"/>
          </a:bodyPr>
          <a:lstStyle/>
          <a:p>
            <a:pPr marL="0" indent="0">
              <a:buNone/>
            </a:pPr>
            <a:r>
              <a:rPr lang="ru-RU" dirty="0">
                <a:latin typeface="Arial" panose="020B0604020202020204" pitchFamily="34" charset="0"/>
                <a:cs typeface="Arial" panose="020B0604020202020204" pitchFamily="34" charset="0"/>
              </a:rPr>
              <a:t>В городах </a:t>
            </a:r>
            <a:r>
              <a:rPr lang="ru-RU" i="1" dirty="0">
                <a:latin typeface="Arial" panose="020B0604020202020204" pitchFamily="34" charset="0"/>
                <a:cs typeface="Arial" panose="020B0604020202020204" pitchFamily="34" charset="0"/>
              </a:rPr>
              <a:t>средней полосы Нечерноземья и Чернозёмной зон </a:t>
            </a:r>
            <a:r>
              <a:rPr lang="ru-RU" dirty="0">
                <a:latin typeface="Arial" panose="020B0604020202020204" pitchFamily="34" charset="0"/>
                <a:cs typeface="Arial" panose="020B0604020202020204" pitchFamily="34" charset="0"/>
              </a:rPr>
              <a:t>на объектах озеленения рекомендуется до 50 % открытых пространств.</a:t>
            </a:r>
          </a:p>
          <a:p>
            <a:pPr marL="0" indent="0">
              <a:buNone/>
            </a:pPr>
            <a:r>
              <a:rPr lang="ru-RU" dirty="0">
                <a:latin typeface="Arial" panose="020B0604020202020204" pitchFamily="34" charset="0"/>
                <a:cs typeface="Arial" panose="020B0604020202020204" pitchFamily="34" charset="0"/>
              </a:rPr>
              <a:t>В природно-климатических условиях </a:t>
            </a:r>
            <a:r>
              <a:rPr lang="ru-RU" i="1" dirty="0">
                <a:latin typeface="Arial" panose="020B0604020202020204" pitchFamily="34" charset="0"/>
                <a:cs typeface="Arial" panose="020B0604020202020204" pitchFamily="34" charset="0"/>
              </a:rPr>
              <a:t>Прибалтики, на широте Санкт-Петербурга и севернее, </a:t>
            </a:r>
            <a:r>
              <a:rPr lang="ru-RU" dirty="0">
                <a:latin typeface="Arial" panose="020B0604020202020204" pitchFamily="34" charset="0"/>
                <a:cs typeface="Arial" panose="020B0604020202020204" pitchFamily="34" charset="0"/>
              </a:rPr>
              <a:t>на городских и пригородных объектах ландшафтной архитектуры рекомендуется формировать </a:t>
            </a:r>
            <a:r>
              <a:rPr lang="ru-RU" i="1" dirty="0">
                <a:latin typeface="Arial" panose="020B0604020202020204" pitchFamily="34" charset="0"/>
                <a:cs typeface="Arial" panose="020B0604020202020204" pitchFamily="34" charset="0"/>
              </a:rPr>
              <a:t>ландшафт открытого типа </a:t>
            </a:r>
            <a:r>
              <a:rPr lang="ru-RU" dirty="0">
                <a:latin typeface="Arial" panose="020B0604020202020204" pitchFamily="34" charset="0"/>
                <a:cs typeface="Arial" panose="020B0604020202020204" pitchFamily="34" charset="0"/>
              </a:rPr>
              <a:t>(до 60...70 % открытых пространств).</a:t>
            </a:r>
          </a:p>
          <a:p>
            <a:pPr marL="0" indent="0">
              <a:buNone/>
            </a:pPr>
            <a:r>
              <a:rPr lang="ru-RU" dirty="0">
                <a:latin typeface="Arial" panose="020B0604020202020204" pitchFamily="34" charset="0"/>
                <a:cs typeface="Arial" panose="020B0604020202020204" pitchFamily="34" charset="0"/>
              </a:rPr>
              <a:t>В городах, расположенных в зоне сильных ветров, на объектах ландшафтной архитектуры формируется </a:t>
            </a:r>
            <a:r>
              <a:rPr lang="ru-RU" i="1" dirty="0">
                <a:latin typeface="Arial" panose="020B0604020202020204" pitchFamily="34" charset="0"/>
                <a:cs typeface="Arial" panose="020B0604020202020204" pitchFamily="34" charset="0"/>
              </a:rPr>
              <a:t>ландшафт закрытого типа. </a:t>
            </a:r>
            <a:r>
              <a:rPr lang="ru-RU" dirty="0">
                <a:latin typeface="Arial" panose="020B0604020202020204" pitchFamily="34" charset="0"/>
                <a:cs typeface="Arial" panose="020B0604020202020204" pitchFamily="34" charset="0"/>
              </a:rPr>
              <a:t>Массивы пригородных лесов не обязательно должны окружать город сплошным кольцом, а могут располагаться отдельными группировками, в зависимости от условий рельефа и влияния климатических факторов, образовывать так называемый лесопарковый пояс. По существующим рекомендациям при расположении нового города в низине складываются неблагоприятные условия вследствие притока холодного воздуха в ночное время. Нарушается тепловой баланс территории. В этом случае размещение полос насаждений по склонам рекомендуется перпендикулярно потоку воздуха. Если же город, посёлок, или его отдельные районы расположены на вершине или склоне холма, то полосы насаждений необходимо распределять по склонам параллельно стоку воздуха.</a:t>
            </a:r>
          </a:p>
          <a:p>
            <a:pPr marL="0" indent="0">
              <a:buNone/>
            </a:pPr>
            <a:endParaRPr lang="ru-RU" dirty="0">
              <a:latin typeface="Arial" panose="020B0604020202020204" pitchFamily="34" charset="0"/>
              <a:cs typeface="Arial" panose="020B0604020202020204" pitchFamily="34"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5896" y="3314661"/>
            <a:ext cx="5364401" cy="3120616"/>
          </a:xfrm>
          <a:prstGeom prst="rect">
            <a:avLst/>
          </a:prstGeom>
        </p:spPr>
      </p:pic>
      <p:sp>
        <p:nvSpPr>
          <p:cNvPr id="5" name="TextBox 4"/>
          <p:cNvSpPr txBox="1"/>
          <p:nvPr/>
        </p:nvSpPr>
        <p:spPr>
          <a:xfrm>
            <a:off x="467544" y="3212976"/>
            <a:ext cx="3024336" cy="3323987"/>
          </a:xfrm>
          <a:prstGeom prst="rect">
            <a:avLst/>
          </a:prstGeom>
          <a:noFill/>
        </p:spPr>
        <p:txBody>
          <a:bodyPr wrap="square" rtlCol="0">
            <a:spAutoFit/>
          </a:bodyPr>
          <a:lstStyle/>
          <a:p>
            <a:pPr algn="just"/>
            <a:r>
              <a:rPr lang="ru-RU" sz="1200" dirty="0" smtClean="0">
                <a:latin typeface="Arial" panose="020B0604020202020204" pitchFamily="34" charset="0"/>
                <a:cs typeface="Arial" panose="020B0604020202020204" pitchFamily="34" charset="0"/>
              </a:rPr>
              <a:t>В городах России, находящихся в </a:t>
            </a:r>
            <a:r>
              <a:rPr lang="ru-RU" sz="1200" i="1" dirty="0" smtClean="0">
                <a:latin typeface="Arial" panose="020B0604020202020204" pitchFamily="34" charset="0"/>
                <a:cs typeface="Arial" panose="020B0604020202020204" pitchFamily="34" charset="0"/>
              </a:rPr>
              <a:t>условиях штилевой маловетреной </a:t>
            </a:r>
            <a:r>
              <a:rPr lang="ru-RU" sz="1200" dirty="0" smtClean="0">
                <a:latin typeface="Arial" panose="020B0604020202020204" pitchFamily="34" charset="0"/>
                <a:cs typeface="Arial" panose="020B0604020202020204" pitchFamily="34" charset="0"/>
              </a:rPr>
              <a:t>погоды, должно быть постоянное проветривание городской застройки. Озеленённые территории, при этом, следует размещать клиньями вдоль постоянных потоков воздуха, с тем, чтобы сохранить его подвижность. При соответствующем чередовании на озеленённых территориях закрытых пространств (древесные группы или массивы) и открытых (поляны или водоёмы) пространств можно вызвать желательные в этих условиях необходимые «дуновенья» ветра и местные бризы.</a:t>
            </a:r>
          </a:p>
          <a:p>
            <a:endParaRPr lang="ru-RU" dirty="0"/>
          </a:p>
        </p:txBody>
      </p:sp>
    </p:spTree>
    <p:extLst>
      <p:ext uri="{BB962C8B-B14F-4D97-AF65-F5344CB8AC3E}">
        <p14:creationId xmlns:p14="http://schemas.microsoft.com/office/powerpoint/2010/main" val="12007718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a:t>Учёт санитарно-гигиенических </a:t>
            </a:r>
            <a:r>
              <a:rPr lang="ru-RU" b="1" dirty="0" smtClean="0"/>
              <a:t>условий</a:t>
            </a:r>
            <a:endParaRPr lang="ru-RU" dirty="0"/>
          </a:p>
        </p:txBody>
      </p:sp>
      <p:sp>
        <p:nvSpPr>
          <p:cNvPr id="3" name="Объект 2"/>
          <p:cNvSpPr>
            <a:spLocks noGrp="1"/>
          </p:cNvSpPr>
          <p:nvPr>
            <p:ph idx="1"/>
          </p:nvPr>
        </p:nvSpPr>
        <p:spPr/>
        <p:txBody>
          <a:bodyPr>
            <a:normAutofit fontScale="55000" lnSpcReduction="20000"/>
          </a:bodyPr>
          <a:lstStyle/>
          <a:p>
            <a:pPr marL="0" indent="0" algn="just">
              <a:buNone/>
            </a:pPr>
            <a:r>
              <a:rPr lang="ru-RU" dirty="0" smtClean="0"/>
              <a:t> </a:t>
            </a:r>
            <a:r>
              <a:rPr lang="ru-RU" dirty="0"/>
              <a:t>В </a:t>
            </a:r>
            <a:r>
              <a:rPr lang="ru-RU" dirty="0">
                <a:latin typeface="Arial" panose="020B0604020202020204" pitchFamily="34" charset="0"/>
                <a:cs typeface="Arial" panose="020B0604020202020204" pitchFamily="34" charset="0"/>
              </a:rPr>
              <a:t>данном случае учитываются следующие факторы среды:</a:t>
            </a:r>
          </a:p>
          <a:p>
            <a:pPr marL="0" indent="0" algn="just">
              <a:buNone/>
            </a:pPr>
            <a:r>
              <a:rPr lang="ru-RU" dirty="0">
                <a:latin typeface="Arial" panose="020B0604020202020204" pitchFamily="34" charset="0"/>
                <a:cs typeface="Arial" panose="020B0604020202020204" pitchFamily="34" charset="0"/>
              </a:rPr>
              <a:t>- солнечное облучение (инсоляция) территории и температурный режим; на территории между домами должна обеспечиваться нормальная освещённость мест отдыха населения и произрастания растительности. По санитарным нормам размещение зданий по отношению к сторонам света должно определять освещение комнатных помещений не менее 2...3 час. в сутки в период с 22 марта по 22 сентября в районах, расположенных южнее 60° с. ш. и с 22 апреля по 22 августа - севернее 60° с. ш.</a:t>
            </a:r>
          </a:p>
          <a:p>
            <a:pPr marL="0" indent="0" algn="just">
              <a:buNone/>
            </a:pPr>
            <a:r>
              <a:rPr lang="ru-RU" dirty="0">
                <a:latin typeface="Arial" panose="020B0604020202020204" pitchFamily="34" charset="0"/>
                <a:cs typeface="Arial" panose="020B0604020202020204" pitchFamily="34" charset="0"/>
              </a:rPr>
              <a:t>- нормальный воздухообмен на территории жилой застройки, устраняющий застой воздуха и обеспечивающий проветривание; в районах с сильными ветрами возникает необходимость торможения ветрового потока системой архитектурно-планировочных мероприятий (увеличение плотности застройки, устройство защитных экранов и т.п.).</a:t>
            </a:r>
          </a:p>
          <a:p>
            <a:pPr marL="0" indent="0" algn="just">
              <a:buNone/>
            </a:pPr>
            <a:r>
              <a:rPr lang="ru-RU" dirty="0">
                <a:latin typeface="Arial" panose="020B0604020202020204" pitchFamily="34" charset="0"/>
                <a:cs typeface="Arial" panose="020B0604020202020204" pitchFamily="34" charset="0"/>
              </a:rPr>
              <a:t>Солнечное облучение территории жилой застройки, температурный и ветровой режим определяются природно-климатическими факторами местности, играют жизненно важную роль, оказывают тепловое, световое и биофизическое воздействие на организм человека. Чрезмерная инсоляция приводит к перегреву поверхностей, ухудшая среду обитания человека. Существует определённая зависимость температурных и ветровых характеристик, выведенных экспериментальным путём.</a:t>
            </a:r>
          </a:p>
          <a:p>
            <a:pPr marL="0" indent="0" algn="just">
              <a:buNone/>
            </a:pPr>
            <a:r>
              <a:rPr lang="ru-RU" dirty="0">
                <a:latin typeface="Arial" panose="020B0604020202020204" pitchFamily="34" charset="0"/>
                <a:cs typeface="Arial" panose="020B0604020202020204" pitchFamily="34" charset="0"/>
              </a:rPr>
              <a:t>Так при температуре воздуха от 10 до 28 °С скорость ветра должна быть в пределах 1,5...3,5 м/сек. При температуре до -15°С - до 3 м/сек. При температуре -20...-30 °С - 0,6...2,5 м/сек. Установлено, что пределы температурного комфорта внешней среды составляют + 16...+24°С при скорости ветра в 3... 5 м/сек.</a:t>
            </a:r>
          </a:p>
          <a:p>
            <a:pPr marL="0" indent="0" algn="just">
              <a:buNone/>
            </a:pPr>
            <a:endParaRPr lang="ru-R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3928520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360</TotalTime>
  <Words>2241</Words>
  <Application>Microsoft Office PowerPoint</Application>
  <PresentationFormat>Экран (4:3)</PresentationFormat>
  <Paragraphs>87</Paragraphs>
  <Slides>13</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13</vt:i4>
      </vt:variant>
    </vt:vector>
  </HeadingPairs>
  <TitlesOfParts>
    <vt:vector size="19" baseType="lpstr">
      <vt:lpstr>Arial</vt:lpstr>
      <vt:lpstr>Calibri</vt:lpstr>
      <vt:lpstr>Constantia</vt:lpstr>
      <vt:lpstr>Times New Roman</vt:lpstr>
      <vt:lpstr>Wingdings 2</vt:lpstr>
      <vt:lpstr>Поток</vt:lpstr>
      <vt:lpstr>ПРИРОДНО-ЭКОЛОГИЧЕСКИЕ ФАКТОРЫ СОЗДАНИЯ И РАЗВИТИЯ ОЗЕЛЕННЫХ ТЕРРИТОРИЙ  </vt:lpstr>
      <vt:lpstr>Презентация PowerPoint</vt:lpstr>
      <vt:lpstr>Презентация PowerPoint</vt:lpstr>
      <vt:lpstr>Презентация PowerPoint</vt:lpstr>
      <vt:lpstr>Климатическое районирование России</vt:lpstr>
      <vt:lpstr>Презентация PowerPoint</vt:lpstr>
      <vt:lpstr>Презентация PowerPoint</vt:lpstr>
      <vt:lpstr>Презентация PowerPoint</vt:lpstr>
      <vt:lpstr>Учёт санитарно-гигиенических условий</vt:lpstr>
      <vt:lpstr>Презентация PowerPoint</vt:lpstr>
      <vt:lpstr>Презентация PowerPoint</vt:lpstr>
      <vt:lpstr>Презентация PowerPoint</vt:lpstr>
      <vt:lpstr>СПАСИБО ЗА  ВНИМАНИЕ!</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оля</dc:creator>
  <cp:lastModifiedBy>Владимир Федоровский</cp:lastModifiedBy>
  <cp:revision>11</cp:revision>
  <dcterms:created xsi:type="dcterms:W3CDTF">2017-12-01T00:44:27Z</dcterms:created>
  <dcterms:modified xsi:type="dcterms:W3CDTF">2018-02-22T22:37:07Z</dcterms:modified>
</cp:coreProperties>
</file>