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10D2"/>
    <a:srgbClr val="F90F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228" autoAdjust="0"/>
  </p:normalViewPr>
  <p:slideViewPr>
    <p:cSldViewPr>
      <p:cViewPr varScale="1">
        <p:scale>
          <a:sx n="63" d="100"/>
          <a:sy n="63" d="100"/>
        </p:scale>
        <p:origin x="1512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8EBD5AB1-DBF0-4D8B-BA2C-0E16FACD8585}" type="datetimeFigureOut">
              <a:rPr lang="ru-RU" smtClean="0"/>
              <a:t>23.02.2018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6B87328-74EF-44DD-BFE6-9AE6516CD03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22857"/>
            <a:ext cx="8452792" cy="42263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7772400" cy="936104"/>
          </a:xfrm>
        </p:spPr>
        <p:txBody>
          <a:bodyPr/>
          <a:lstStyle/>
          <a:p>
            <a:r>
              <a:rPr lang="ru-RU" dirty="0" smtClean="0"/>
              <a:t>УСТОЙЧИВЫЙ ГОРОД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82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4"/>
            <a:ext cx="7992888" cy="5760640"/>
          </a:xfrm>
        </p:spPr>
        <p:txBody>
          <a:bodyPr>
            <a:noAutofit/>
          </a:bodyPr>
          <a:lstStyle/>
          <a:p>
            <a:r>
              <a:rPr lang="ru-RU" sz="1350" b="1" dirty="0" smtClean="0"/>
              <a:t>Повышение устойчивости путем обеспечения общения, связей и равных возможностей по качеству жилья и обслуживания жителей. </a:t>
            </a:r>
            <a:r>
              <a:rPr lang="ru-RU" sz="1350" dirty="0" smtClean="0"/>
              <a:t>В составе эко – кварталов города предусматривается строительство залов общественных собраний (театров), экологического центра образования и воспитания с видеозалом, небольшим зоопарком, аквариумом, террариумом, оранжереей; многие жилые дома соединены на уровне 2 этажа верандами, играющими роль тротуаров, отделенных от проезжей части; отдельные здания имеют общие кровли-газоны или площадки-газоны на уровне 2 этажа для общения и прогулок соседей; отдельные жилые дома имеют общие сети сбора и очистки сточных и дождевых вод и общие установки для утилизации </a:t>
            </a:r>
            <a:r>
              <a:rPr lang="ru-RU" sz="1350" dirty="0" err="1" smtClean="0"/>
              <a:t>биоотходов</a:t>
            </a:r>
            <a:r>
              <a:rPr lang="ru-RU" sz="1350" dirty="0" smtClean="0"/>
              <a:t> и производства биогумуса.</a:t>
            </a:r>
          </a:p>
          <a:p>
            <a:r>
              <a:rPr lang="ru-RU" sz="1350" b="1" dirty="0" smtClean="0"/>
              <a:t>Устойчивая энергия</a:t>
            </a:r>
            <a:r>
              <a:rPr lang="ru-RU" sz="1350" dirty="0" smtClean="0"/>
              <a:t>. Приняты все возможные решения по устойчивости энергопотребления, экономии энергопотребления и использованию </a:t>
            </a:r>
            <a:r>
              <a:rPr lang="ru-RU" sz="1350" dirty="0" err="1" smtClean="0"/>
              <a:t>возобновимой</a:t>
            </a:r>
            <a:r>
              <a:rPr lang="ru-RU" sz="1350" dirty="0" smtClean="0"/>
              <a:t> энергии: энергосберегающие объемно - планировочные и конструктивные решения зданий, </a:t>
            </a:r>
            <a:r>
              <a:rPr lang="ru-RU" sz="1350" dirty="0" err="1" smtClean="0"/>
              <a:t>гелиоколлекторы</a:t>
            </a:r>
            <a:r>
              <a:rPr lang="ru-RU" sz="1350" dirty="0" smtClean="0"/>
              <a:t> и солнечные батареи на кровлях и экранах лоджий, регуляторы тепла на каждой батарее и счетчики тепла, пассивное солнечное отопление и летнее охлаждение, использование стратегии "зеленого проектирования"("</a:t>
            </a:r>
            <a:r>
              <a:rPr lang="ru-RU" sz="1350" dirty="0" err="1" smtClean="0"/>
              <a:t>green</a:t>
            </a:r>
            <a:r>
              <a:rPr lang="ru-RU" sz="1350" dirty="0" smtClean="0"/>
              <a:t> </a:t>
            </a:r>
            <a:r>
              <a:rPr lang="ru-RU" sz="1350" dirty="0" err="1" smtClean="0"/>
              <a:t>design</a:t>
            </a:r>
            <a:r>
              <a:rPr lang="ru-RU" sz="1350" dirty="0" smtClean="0"/>
              <a:t> </a:t>
            </a:r>
            <a:r>
              <a:rPr lang="ru-RU" sz="1350" dirty="0" err="1" smtClean="0"/>
              <a:t>strategy</a:t>
            </a:r>
            <a:r>
              <a:rPr lang="ru-RU" sz="1350" dirty="0" smtClean="0"/>
              <a:t>") и т.д.</a:t>
            </a:r>
          </a:p>
          <a:p>
            <a:r>
              <a:rPr lang="ru-RU" sz="1350" b="1" dirty="0" smtClean="0"/>
              <a:t>Устойчивые материалы</a:t>
            </a:r>
            <a:r>
              <a:rPr lang="ru-RU" sz="1350" dirty="0" smtClean="0"/>
              <a:t>. Максимально используются природные (главным образом имеющиеся в большом количестве в данном регионе и традиционные для него - кирпич, природный камень, дерево, черепица, стекло и др.) материалы, не вредные для человека.</a:t>
            </a:r>
          </a:p>
          <a:p>
            <a:r>
              <a:rPr lang="ru-RU" sz="1350" b="1" dirty="0" smtClean="0"/>
              <a:t>Устойчивая деятельность в городе. </a:t>
            </a:r>
            <a:r>
              <a:rPr lang="ru-RU" sz="1350" dirty="0" smtClean="0"/>
              <a:t>Использование только </a:t>
            </a:r>
            <a:r>
              <a:rPr lang="ru-RU" sz="1350" dirty="0" err="1" smtClean="0"/>
              <a:t>экологичной</a:t>
            </a:r>
            <a:r>
              <a:rPr lang="ru-RU" sz="1350" dirty="0" smtClean="0"/>
              <a:t> техники и технологий, безотходность, </a:t>
            </a:r>
            <a:r>
              <a:rPr lang="ru-RU" sz="1350" dirty="0" err="1" smtClean="0"/>
              <a:t>природоподобие</a:t>
            </a:r>
            <a:r>
              <a:rPr lang="ru-RU" sz="1350" dirty="0" smtClean="0"/>
              <a:t>.</a:t>
            </a:r>
          </a:p>
          <a:p>
            <a:r>
              <a:rPr lang="ru-RU" sz="1350" b="1" dirty="0" smtClean="0"/>
              <a:t>Устойчивый транспорт</a:t>
            </a:r>
            <a:r>
              <a:rPr lang="ru-RU" sz="1350" dirty="0" smtClean="0"/>
              <a:t>. В эко - сити поощряется общественный транспорт, не загрязняющий среду или выбрасывающий малые загрязнения, причем преимущество отдается электротранспорту (идеальным является электротранспорт в подземной трубе - типа метро) или личным электромобилям или автомобилям на газе; всячески поощряется пешеходное движение</a:t>
            </a: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34495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08912" cy="6192688"/>
          </a:xfrm>
        </p:spPr>
        <p:txBody>
          <a:bodyPr>
            <a:noAutofit/>
          </a:bodyPr>
          <a:lstStyle/>
          <a:p>
            <a:r>
              <a:rPr lang="ru-RU" sz="1350" b="1" dirty="0"/>
              <a:t>Устойчивое водопотребление</a:t>
            </a:r>
            <a:r>
              <a:rPr lang="ru-RU" sz="1350" dirty="0"/>
              <a:t>. Вводятся меры по экономному использованию воды: предусматривается сбор и использование дождевой воды, стекающей с крыш (после небольшой очистки - как питьевой воды), сбор и использование дождевой воды с покрытий автодорог и проездов (после небольшой очистки - для полива зеленых насаждений, смыва в туалетах), сбор и повторное использование сточных бытовых вод после глубокой очистки (для полива зелени, смыва в туалетах), устройство подземного резервуара чистой воды для района; в некоторых работах предлагается устройство небольшого центра внутри </a:t>
            </a:r>
            <a:r>
              <a:rPr lang="ru-RU" sz="1350" dirty="0" err="1"/>
              <a:t>экокварталов</a:t>
            </a:r>
            <a:r>
              <a:rPr lang="ru-RU" sz="1350" dirty="0"/>
              <a:t> по подготовке, использованию и очистке всей воды внутри этого квартала </a:t>
            </a:r>
            <a:r>
              <a:rPr lang="ru-RU" sz="1350" dirty="0" smtClean="0"/>
              <a:t>и т.д.</a:t>
            </a:r>
          </a:p>
          <a:p>
            <a:r>
              <a:rPr lang="ru-RU" sz="1350" b="1" dirty="0"/>
              <a:t>Устойчивая система отходов</a:t>
            </a:r>
            <a:r>
              <a:rPr lang="ru-RU" sz="1350" dirty="0"/>
              <a:t>. Внутри эко-сити действует система сбора и утилизации всех твердых бытовых отходов с целью, во - первых, их минимизации, и, во - вторых, полного </a:t>
            </a:r>
            <a:r>
              <a:rPr lang="ru-RU" sz="1350" dirty="0" err="1"/>
              <a:t>рециклинга</a:t>
            </a:r>
            <a:r>
              <a:rPr lang="ru-RU" sz="1350" dirty="0"/>
              <a:t>. Для этого отходы сортируют при их сдаче (в развитых странах принята сортировка бытовых отходов населением на горючие, утилизируемые и бросовые (только последние идут на свалку). Как правило, в эко - квартале все жители должны собирать отходы бумаги, стекла, металла, пластмасс в раздельные сборники. Отдельно собирают органические отходы</a:t>
            </a:r>
            <a:r>
              <a:rPr lang="ru-RU" sz="1350" dirty="0" smtClean="0"/>
              <a:t>.</a:t>
            </a:r>
          </a:p>
          <a:p>
            <a:r>
              <a:rPr lang="ru-RU" sz="1350" b="1" dirty="0"/>
              <a:t>Очистка, </a:t>
            </a:r>
            <a:r>
              <a:rPr lang="ru-RU" sz="1350" b="1" dirty="0" err="1"/>
              <a:t>рециклинг</a:t>
            </a:r>
            <a:r>
              <a:rPr lang="ru-RU" sz="1350" b="1" dirty="0"/>
              <a:t>, восстановление свойств</a:t>
            </a:r>
            <a:r>
              <a:rPr lang="ru-RU" sz="1350" dirty="0"/>
              <a:t>. Предусмотрена очистка всех загрязнений, сокращение (минимизация) поступления отходов и их повторное использование в результате </a:t>
            </a:r>
            <a:r>
              <a:rPr lang="ru-RU" sz="1350" dirty="0" err="1"/>
              <a:t>рециклинга</a:t>
            </a:r>
            <a:r>
              <a:rPr lang="ru-RU" sz="1350" dirty="0"/>
              <a:t> и переработки; очистка воздуха от пыли и загрязнений и улучшение его состава с помощью озеленения и сокращения выбросов, очистка воды, очистка и восстановление свойств почвы с помощью растений и биогумуса, и др.</a:t>
            </a:r>
          </a:p>
          <a:p>
            <a:r>
              <a:rPr lang="ru-RU" sz="1350" b="1" dirty="0"/>
              <a:t>Устойчивые ландшафты и устойчивое озеленение;</a:t>
            </a:r>
            <a:r>
              <a:rPr lang="ru-RU" sz="1350" dirty="0"/>
              <a:t> возможное производство </a:t>
            </a:r>
            <a:r>
              <a:rPr lang="ru-RU" sz="1350" dirty="0" err="1" smtClean="0"/>
              <a:t>биопродукции</a:t>
            </a:r>
            <a:r>
              <a:rPr lang="ru-RU" sz="1350" dirty="0" smtClean="0"/>
              <a:t>. </a:t>
            </a:r>
            <a:r>
              <a:rPr lang="ru-RU" sz="1350" dirty="0"/>
              <a:t>Устойчивому озеленению и </a:t>
            </a:r>
            <a:r>
              <a:rPr lang="ru-RU" sz="1350" dirty="0" err="1"/>
              <a:t>фитомелиорации</a:t>
            </a:r>
            <a:r>
              <a:rPr lang="ru-RU" sz="1350" dirty="0"/>
              <a:t> города и </a:t>
            </a:r>
            <a:r>
              <a:rPr lang="ru-RU" sz="1350" dirty="0" err="1"/>
              <a:t>экокварталов</a:t>
            </a:r>
            <a:r>
              <a:rPr lang="ru-RU" sz="1350" dirty="0"/>
              <a:t> уделено специальное внимание: высокий индекс </a:t>
            </a:r>
            <a:r>
              <a:rPr lang="ru-RU" sz="1350" dirty="0" err="1" smtClean="0"/>
              <a:t>озелененности,специально</a:t>
            </a:r>
            <a:r>
              <a:rPr lang="ru-RU" sz="1350" dirty="0" smtClean="0"/>
              <a:t> </a:t>
            </a:r>
            <a:r>
              <a:rPr lang="ru-RU" sz="1350" dirty="0"/>
              <a:t>подобраны виды деревьев, кустарника, трав с целью наиболее продуктивной очистки воздуха и дождевой воды и поступления в воздух целебных фитонцидов, создания наиболее эстетичных ландшафтов, наиболее </a:t>
            </a:r>
            <a:r>
              <a:rPr lang="ru-RU" sz="1350" dirty="0" err="1" smtClean="0"/>
              <a:t>биопродуктивных</a:t>
            </a:r>
            <a:r>
              <a:rPr lang="ru-RU" sz="1350" dirty="0" smtClean="0"/>
              <a:t>; </a:t>
            </a:r>
            <a:r>
              <a:rPr lang="ru-RU" sz="1350" dirty="0"/>
              <a:t>озеленение всех доступных для этого горизонтальных и вертикальных поверхностей зданий и </a:t>
            </a:r>
            <a:r>
              <a:rPr lang="ru-RU" sz="1350" dirty="0" err="1" smtClean="0"/>
              <a:t>соор</a:t>
            </a:r>
            <a:r>
              <a:rPr lang="ru-RU" sz="1350" dirty="0" smtClean="0"/>
              <a:t>.</a:t>
            </a: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3280546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08912" cy="6192688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Устойчивая фауна</a:t>
            </a:r>
            <a:r>
              <a:rPr lang="ru-RU" dirty="0"/>
              <a:t> (мероприятия по сохранению биологического разнообразия, создание "ниш" для животных). Отвод небольшой части территории в зоне парка для создания участка "дикой природы" и расселения мелких животных, характерных для данного ландшафта и климата; устройство в конструкциях зданий и инженерных сооружений специальных "ниш" и скворечников для привлечения и расселения мелких животных и птиц; поддержание "зеленых коридоров", чистой среды, отсутствия шумового загрязнения для привлечения, обеспечения существования, размножения и свободной миграции животных; введение этого хозяйства в общую систему экологического воспитания детей.</a:t>
            </a:r>
          </a:p>
          <a:p>
            <a:r>
              <a:rPr lang="ru-RU" b="1" dirty="0"/>
              <a:t>Экологическое образование и воспитание</a:t>
            </a:r>
            <a:r>
              <a:rPr lang="ru-RU" dirty="0"/>
              <a:t>, проверка перспективных </a:t>
            </a:r>
            <a:r>
              <a:rPr lang="ru-RU" dirty="0" err="1"/>
              <a:t>экологичных</a:t>
            </a:r>
            <a:r>
              <a:rPr lang="ru-RU" dirty="0"/>
              <a:t> решений. Выделение участков на территории города и эко - кварталов для возведения новых типов перспективных </a:t>
            </a:r>
            <a:r>
              <a:rPr lang="ru-RU" dirty="0" err="1"/>
              <a:t>экологичных</a:t>
            </a:r>
            <a:r>
              <a:rPr lang="ru-RU" dirty="0"/>
              <a:t> зданий: например, полностью энергетически автономный дом, </a:t>
            </a:r>
            <a:r>
              <a:rPr lang="ru-RU" dirty="0" err="1"/>
              <a:t>энергоактивные</a:t>
            </a:r>
            <a:r>
              <a:rPr lang="ru-RU" dirty="0"/>
              <a:t> здания, здания с пристроенными вертикальными теплицами с южной стороны, здания с полной утилизацией внутреннего тепла, </a:t>
            </a:r>
            <a:r>
              <a:rPr lang="ru-RU" dirty="0" err="1"/>
              <a:t>надземно</a:t>
            </a:r>
            <a:r>
              <a:rPr lang="ru-RU" dirty="0"/>
              <a:t> - подземные жилые дома (вся поверхность почвы не занята застройкой, кроме опор), активно - </a:t>
            </a:r>
            <a:r>
              <a:rPr lang="ru-RU" dirty="0" err="1"/>
              <a:t>биопозитивные</a:t>
            </a:r>
            <a:r>
              <a:rPr lang="ru-RU" dirty="0"/>
              <a:t> здания с очисткой воздуха и воды через все поверхности, контактирующие с воздухом и грунтовой водой, "умные" здания с автоматическим слежением за состоянием здоровья жильцов и поддержанием нормального их состояния, здания с естественными и не требующими </a:t>
            </a:r>
            <a:r>
              <a:rPr lang="ru-RU" dirty="0" err="1"/>
              <a:t>энергозатрат</a:t>
            </a:r>
            <a:r>
              <a:rPr lang="ru-RU" dirty="0"/>
              <a:t> технологиями (например, технологией вентиляции), и др</a:t>
            </a:r>
            <a:r>
              <a:rPr lang="ru-RU" dirty="0" smtClean="0"/>
              <a:t>.</a:t>
            </a:r>
          </a:p>
          <a:p>
            <a:r>
              <a:rPr lang="ru-RU" dirty="0"/>
              <a:t>Оригинальной частью эко - сити является идея "</a:t>
            </a:r>
            <a:r>
              <a:rPr lang="ru-RU" dirty="0" err="1"/>
              <a:t>самостроя</a:t>
            </a:r>
            <a:r>
              <a:rPr lang="ru-RU" dirty="0"/>
              <a:t>" (окончания строительства и отделки каждого жилого дома его будущим владельцем) с целью внесения элемента индивидуальности в отделку зданий. Участие будущего владельца может начинаться и раньше возведения "коробки", на стадии разработки объемно-планировочных решений. Таким образом поддерживается участие и заинтересованность будущих жителей в наиболее приемлемом для них жилье).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468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920880" cy="59367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Сбор и переработка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отходов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570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6876091"/>
              </p:ext>
            </p:extLst>
          </p:nvPr>
        </p:nvGraphicFramePr>
        <p:xfrm>
          <a:off x="179512" y="188640"/>
          <a:ext cx="4680520" cy="6332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909"/>
                <a:gridCol w="982909"/>
                <a:gridCol w="982909"/>
                <a:gridCol w="982909"/>
                <a:gridCol w="748884"/>
              </a:tblGrid>
              <a:tr h="391320">
                <a:tc gridSpan="5"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БИОПОЗИТИВНАЯ ИНДУСТРИЯ ГОРОДСКИХ ОТХОДОВ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9773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err="1" smtClean="0">
                          <a:effectLst/>
                        </a:rPr>
                        <a:t>Совешенствание</a:t>
                      </a:r>
                      <a:r>
                        <a:rPr lang="ru-RU" sz="1000" dirty="0" smtClean="0">
                          <a:effectLst/>
                        </a:rPr>
                        <a:t> </a:t>
                      </a:r>
                      <a:r>
                        <a:rPr lang="ru-RU" sz="1000" dirty="0">
                          <a:effectLst/>
                        </a:rPr>
                        <a:t>существующей индустрии отходов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Введение системы раздельного сбора и пакетирования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Система рекуперации, глубокой очистки, утилизации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Система обезвреживания, новые экологичные типы свалок и хранилищ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Разведка и санирование с переработкой старых свалок. Миниатюризация свалок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</a:tr>
              <a:tr h="2051798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50" dirty="0">
                          <a:effectLst/>
                        </a:rPr>
                        <a:t>Новые </a:t>
                      </a:r>
                      <a:r>
                        <a:rPr lang="ru-RU" sz="1050" dirty="0" err="1">
                          <a:effectLst/>
                        </a:rPr>
                        <a:t>экологичные</a:t>
                      </a:r>
                      <a:r>
                        <a:rPr lang="ru-RU" sz="1050" dirty="0">
                          <a:effectLst/>
                        </a:rPr>
                        <a:t> направления в индустрии отходов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Система управления отходами и проектирования всех изделий с учетом их полного </a:t>
                      </a:r>
                      <a:r>
                        <a:rPr lang="ru-RU" sz="1000" dirty="0" err="1">
                          <a:effectLst/>
                        </a:rPr>
                        <a:t>рециклирования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Эко – биотехнологии переработки органических отходов с получением гумуса и газа.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Повторное использование очищенных сточных вод, полное исключение сброса отходов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Эко - биотехнологии для очистки и переработки твердых, жидких и газообразных отходов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</a:tr>
              <a:tr h="1628782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Принципиально</a:t>
                      </a:r>
                      <a:r>
                        <a:rPr lang="ru-RU" sz="1050" baseline="0" dirty="0" smtClean="0">
                          <a:effectLst/>
                        </a:rPr>
                        <a:t> </a:t>
                      </a:r>
                      <a:r>
                        <a:rPr lang="ru-RU" sz="1050" dirty="0" smtClean="0">
                          <a:effectLst/>
                        </a:rPr>
                        <a:t>новые </a:t>
                      </a:r>
                      <a:r>
                        <a:rPr lang="ru-RU" sz="1050" dirty="0">
                          <a:effectLst/>
                        </a:rPr>
                        <a:t>разработки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Техногенные месторождения (накопление отходов и их естественная переработка)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Биорекуперация отходов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err="1">
                          <a:effectLst/>
                        </a:rPr>
                        <a:t>Биодезодорация</a:t>
                      </a:r>
                      <a:r>
                        <a:rPr lang="ru-RU" sz="1000" dirty="0">
                          <a:effectLst/>
                        </a:rPr>
                        <a:t> с целью удаления плохих запахов и вредных веществ. </a:t>
                      </a:r>
                      <a:r>
                        <a:rPr lang="ru-RU" sz="1000" dirty="0" err="1">
                          <a:effectLst/>
                        </a:rPr>
                        <a:t>Одорация</a:t>
                      </a:r>
                      <a:r>
                        <a:rPr lang="ru-RU" sz="1000" dirty="0">
                          <a:effectLst/>
                        </a:rPr>
                        <a:t> городской среды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Достижение </a:t>
                      </a:r>
                      <a:r>
                        <a:rPr lang="ru-RU" sz="1000" dirty="0" err="1">
                          <a:effectLst/>
                        </a:rPr>
                        <a:t>отходности</a:t>
                      </a:r>
                      <a:r>
                        <a:rPr lang="ru-RU" sz="1000" dirty="0">
                          <a:effectLst/>
                        </a:rPr>
                        <a:t>, равной биосферной по составу и объему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</a:tr>
              <a:tr h="271016">
                <a:tc gridSpan="5"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50" dirty="0" err="1">
                          <a:effectLst/>
                        </a:rPr>
                        <a:t>Негэнтропийная</a:t>
                      </a:r>
                      <a:r>
                        <a:rPr lang="ru-RU" sz="1050" dirty="0">
                          <a:effectLst/>
                        </a:rPr>
                        <a:t> </a:t>
                      </a:r>
                      <a:r>
                        <a:rPr lang="ru-RU" sz="1050" dirty="0" err="1">
                          <a:effectLst/>
                        </a:rPr>
                        <a:t>природоподобная</a:t>
                      </a:r>
                      <a:r>
                        <a:rPr lang="ru-RU" sz="1050" dirty="0">
                          <a:effectLst/>
                        </a:rPr>
                        <a:t> система отходов будущего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9" marR="7759" marT="7759" marB="775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4048" y="692696"/>
            <a:ext cx="3600400" cy="5424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Особое внимание в </a:t>
            </a:r>
            <a:r>
              <a:rPr lang="ru-RU" sz="1050" dirty="0" err="1" smtClean="0"/>
              <a:t>биопозитивной</a:t>
            </a:r>
            <a:r>
              <a:rPr lang="ru-RU" sz="1050" dirty="0" smtClean="0"/>
              <a:t> стране и городе должно уделяться сбору и переработке отходов. Индустрия сбора и переработки отходов в настоящее время стала одним из самых современных направлений </a:t>
            </a:r>
            <a:r>
              <a:rPr lang="ru-RU" sz="1050" dirty="0" err="1" smtClean="0"/>
              <a:t>экобизнеса</a:t>
            </a:r>
            <a:r>
              <a:rPr lang="ru-RU" sz="1050" dirty="0" smtClean="0"/>
              <a:t> в ряде развитых стран (ФРГ, Япония и др.). Можно предположить ряд направлений совершенствования </a:t>
            </a:r>
            <a:r>
              <a:rPr lang="ru-RU" sz="1050" dirty="0" err="1" smtClean="0"/>
              <a:t>экологичности</a:t>
            </a:r>
            <a:r>
              <a:rPr lang="ru-RU" sz="1050" dirty="0" smtClean="0"/>
              <a:t> индустрии отходов и использования принципов </a:t>
            </a:r>
            <a:r>
              <a:rPr lang="ru-RU" sz="1050" dirty="0" err="1" smtClean="0"/>
              <a:t>биопозитивности</a:t>
            </a:r>
            <a:r>
              <a:rPr lang="ru-RU" sz="1050" dirty="0" smtClean="0"/>
              <a:t> в этом актуальном направлении деятельности человека (табл.). Однако, проблема свалок, переработки их содержимого, сбора отходов, современного их хранения очень актуальна в связи с постоянным ростом объема отходов.</a:t>
            </a:r>
          </a:p>
          <a:p>
            <a:r>
              <a:rPr lang="ru-RU" sz="1050" dirty="0" smtClean="0"/>
              <a:t>Сейчас практически в любом месте земли (даже на почти недоступном Эвересте и в океане) располагаются свалки. Среди них - масса действующих, официально отведенных и стихийных, а также старых заброшенных свалок и захоронений. Их объем и количество постоянно растут, стихийные свалки сопровождают места "дикого" отдыха, в том числе в уникальных и практически невосстанавливаемых местах. В связи с ростом числа индивидуальных жилых домов на прилегающих к ним территориях также мгновенно возникают свалки. Любые балки, лощины, низины осваиваются как свалки отходов. Особым (так как эти свалки на видны) и крайне опасным видом свалок являются свалки отходов в море через так называемые "глубоководные" </a:t>
            </a:r>
            <a:r>
              <a:rPr lang="ru-RU" sz="1050" dirty="0" err="1" smtClean="0"/>
              <a:t>водовыпуски</a:t>
            </a:r>
            <a:r>
              <a:rPr lang="ru-RU" sz="1050" dirty="0" smtClean="0"/>
              <a:t>.</a:t>
            </a:r>
          </a:p>
          <a:p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617803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024744" cy="710952"/>
          </a:xfrm>
        </p:spPr>
        <p:txBody>
          <a:bodyPr>
            <a:normAutofit/>
          </a:bodyPr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24744"/>
            <a:ext cx="7056784" cy="518457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Устойчивый </a:t>
            </a:r>
            <a:r>
              <a:rPr lang="ru-RU" dirty="0"/>
              <a:t>город – это город будущего, включающий в себя все решения по </a:t>
            </a:r>
            <a:r>
              <a:rPr lang="ru-RU" dirty="0" err="1"/>
              <a:t>экологизации</a:t>
            </a:r>
            <a:r>
              <a:rPr lang="ru-RU" dirty="0"/>
              <a:t> зданий и сооружений. по </a:t>
            </a:r>
            <a:r>
              <a:rPr lang="ru-RU" dirty="0" err="1"/>
              <a:t>экологизации</a:t>
            </a:r>
            <a:r>
              <a:rPr lang="ru-RU" dirty="0"/>
              <a:t> всей деятельности в городе, а также и </a:t>
            </a:r>
            <a:r>
              <a:rPr lang="ru-RU" dirty="0" err="1"/>
              <a:t>экологизацию</a:t>
            </a:r>
            <a:r>
              <a:rPr lang="ru-RU" dirty="0"/>
              <a:t> потребления. В устойчивом городе должны быть применены новые </a:t>
            </a:r>
            <a:r>
              <a:rPr lang="ru-RU" dirty="0" err="1"/>
              <a:t>биопозитивные</a:t>
            </a:r>
            <a:r>
              <a:rPr lang="ru-RU" dirty="0"/>
              <a:t> решения всех зданий и инженерных сооружений. Устойчивый город должен иметь в своем составе экологически обоснованный объем естественной и культурной природной среды.</a:t>
            </a:r>
          </a:p>
          <a:p>
            <a:r>
              <a:rPr lang="ru-RU" dirty="0"/>
              <a:t>В устойчивом городе должна быть использована полностью </a:t>
            </a:r>
            <a:r>
              <a:rPr lang="ru-RU" dirty="0" err="1"/>
              <a:t>биопозитивная</a:t>
            </a:r>
            <a:r>
              <a:rPr lang="ru-RU" dirty="0"/>
              <a:t> индустрия отходов и достигнут уровень безотходности, равный биосферному..</a:t>
            </a:r>
          </a:p>
          <a:p>
            <a:r>
              <a:rPr lang="ru-RU" dirty="0"/>
              <a:t>Обязательным элементом устойчивого города является его красота, достигаемая сочетанием хорошо вписывающихся в природную среду зданий и самой природы. Устойчивый город должен быть красив и любим всеми его жителями, которые должны постоянно участвовать в создании и поддержании красивой и здоровой среды</a:t>
            </a:r>
            <a:r>
              <a:rPr lang="ru-RU" dirty="0" smtClean="0"/>
              <a:t>.</a:t>
            </a:r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r>
              <a:rPr lang="ru-RU" b="1" i="1" dirty="0"/>
              <a:t>Контрольные вопросы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1 Определение Устойчивый город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2. Направления устойчивого развития города</a:t>
            </a:r>
            <a:endParaRPr lang="ru-RU" dirty="0"/>
          </a:p>
          <a:p>
            <a:pPr marL="68580" indent="0">
              <a:buNone/>
            </a:pPr>
            <a:r>
              <a:rPr lang="ru-RU" i="1" dirty="0"/>
              <a:t>3. </a:t>
            </a:r>
            <a:r>
              <a:rPr lang="ru-RU" i="1" dirty="0" err="1"/>
              <a:t>Биопозитивный</a:t>
            </a:r>
            <a:r>
              <a:rPr lang="ru-RU" i="1" dirty="0"/>
              <a:t> эко-город. Принципы создания и формирования.</a:t>
            </a:r>
            <a:endParaRPr lang="ru-RU" dirty="0"/>
          </a:p>
          <a:p>
            <a:pPr marL="6858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2536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8333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СПАСИБО ЗА </a:t>
            </a:r>
            <a:br>
              <a:rPr lang="ru-RU" dirty="0" smtClean="0"/>
            </a:br>
            <a:r>
              <a:rPr lang="ru-RU" dirty="0" smtClean="0"/>
              <a:t>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49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понятия темы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Устойчивый город</a:t>
            </a:r>
            <a:r>
              <a:rPr lang="ru-RU" dirty="0">
                <a:solidFill>
                  <a:schemeClr val="bg1"/>
                </a:solidFill>
              </a:rPr>
              <a:t> – это </a:t>
            </a:r>
            <a:r>
              <a:rPr lang="ru-RU" dirty="0" err="1">
                <a:solidFill>
                  <a:schemeClr val="bg1"/>
                </a:solidFill>
              </a:rPr>
              <a:t>экологичный</a:t>
            </a:r>
            <a:r>
              <a:rPr lang="ru-RU" dirty="0">
                <a:solidFill>
                  <a:schemeClr val="bg1"/>
                </a:solidFill>
              </a:rPr>
              <a:t> (</a:t>
            </a:r>
            <a:r>
              <a:rPr lang="ru-RU" dirty="0" err="1">
                <a:solidFill>
                  <a:schemeClr val="bg1"/>
                </a:solidFill>
              </a:rPr>
              <a:t>биопозитивный</a:t>
            </a:r>
            <a:r>
              <a:rPr lang="ru-RU" dirty="0">
                <a:solidFill>
                  <a:schemeClr val="bg1"/>
                </a:solidFill>
              </a:rPr>
              <a:t>), красивый. «здоровый», любимый жителями город, место расселения, в котором удовлетворяются все условия устойчивого развития.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err="1" smtClean="0">
                <a:solidFill>
                  <a:schemeClr val="bg1"/>
                </a:solidFill>
              </a:rPr>
              <a:t>Биопозитивная</a:t>
            </a:r>
            <a:r>
              <a:rPr lang="ru-RU" b="1" dirty="0" smtClean="0">
                <a:solidFill>
                  <a:schemeClr val="bg1"/>
                </a:solidFill>
              </a:rPr>
              <a:t> страна </a:t>
            </a:r>
            <a:r>
              <a:rPr lang="ru-RU" dirty="0" smtClean="0">
                <a:solidFill>
                  <a:schemeClr val="bg1"/>
                </a:solidFill>
              </a:rPr>
              <a:t>–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это </a:t>
            </a:r>
            <a:r>
              <a:rPr lang="ru-RU" dirty="0">
                <a:solidFill>
                  <a:schemeClr val="bg1"/>
                </a:solidFill>
              </a:rPr>
              <a:t>устойчиво развивающийся регион с устойчивыми местами расселения, постоянно поддерживаемым экологическим равновесием между освоенными и естественными территориями, с сохранением </a:t>
            </a:r>
            <a:r>
              <a:rPr lang="ru-RU" dirty="0" err="1">
                <a:solidFill>
                  <a:schemeClr val="bg1"/>
                </a:solidFill>
              </a:rPr>
              <a:t>невозобновимых</a:t>
            </a:r>
            <a:r>
              <a:rPr lang="ru-RU" dirty="0">
                <a:solidFill>
                  <a:schemeClr val="bg1"/>
                </a:solidFill>
              </a:rPr>
              <a:t> природных ресурсов и использованием </a:t>
            </a:r>
            <a:r>
              <a:rPr lang="ru-RU" dirty="0" err="1">
                <a:solidFill>
                  <a:schemeClr val="bg1"/>
                </a:solidFill>
              </a:rPr>
              <a:t>возобновимых</a:t>
            </a:r>
            <a:r>
              <a:rPr lang="ru-RU" dirty="0">
                <a:solidFill>
                  <a:schemeClr val="bg1"/>
                </a:solidFill>
              </a:rPr>
              <a:t> ресурсов в экологически допустимых пределах (в том числе и с учетом скорости их восстановления), с поддержанием экологически оптимального соотношения форм землепользования ( леса, сельскохозяйственные территории, места расселения, дороги, национальные парки, заповедники и др.), с </a:t>
            </a:r>
            <a:r>
              <a:rPr lang="ru-RU" dirty="0" err="1">
                <a:solidFill>
                  <a:schemeClr val="bg1"/>
                </a:solidFill>
              </a:rPr>
              <a:t>экологизацией</a:t>
            </a:r>
            <a:r>
              <a:rPr lang="ru-RU" dirty="0">
                <a:solidFill>
                  <a:schemeClr val="bg1"/>
                </a:solidFill>
              </a:rPr>
              <a:t> всех направлений человеческой деятельности и всех потребностей, с сохранением и восстановлением биоразнообразия и естественных природных ландшафтов, с обеспечением экологически обоснованной территории естественной природной среды для существования дикой природы, с обеспечением высокого качества жизни, и др.</a:t>
            </a:r>
          </a:p>
        </p:txBody>
      </p:sp>
    </p:spTree>
    <p:extLst>
      <p:ext uri="{BB962C8B-B14F-4D97-AF65-F5344CB8AC3E}">
        <p14:creationId xmlns:p14="http://schemas.microsoft.com/office/powerpoint/2010/main" val="387740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620688"/>
            <a:ext cx="6777317" cy="5400600"/>
          </a:xfrm>
        </p:spPr>
        <p:txBody>
          <a:bodyPr>
            <a:normAutofit fontScale="62500" lnSpcReduction="20000"/>
          </a:bodyPr>
          <a:lstStyle/>
          <a:p>
            <a:pPr marL="68580" indent="45000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урбоэкологии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рассматриваются проблемы взаимодействия мест расселения и окружающей природной среды и создания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экологичных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мест расселения с достижением экологического равновесия и роста качества жизни.</a:t>
            </a:r>
          </a:p>
          <a:p>
            <a:pPr marL="68580" indent="45000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ЦНИИП Градостроительства разработана Генеральная схема расселения и разрабатываются региональные схемы расселения, в которых в разделе "Охрана окружающей природной среды" решаются подразделы: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экологическая характеристика;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атмосферного воздуха;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поверхностных и подземных вод;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почвенного растительного покрова и восстановление нарушенных земель;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улучшение санитарно-эпидемиологических условий;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животного мира;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окружающей среды от воздействия шума, электромагнитных колебаний и теплового загрязнения;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памятников культуры и истории;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единой системы зеленых насаждений;</a:t>
            </a:r>
          </a:p>
          <a:p>
            <a:pPr lvl="0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сохранение и улучшение комфорта;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инженерно-экологическое зонирование и комплексная схема охраны окружающей среды</a:t>
            </a:r>
          </a:p>
        </p:txBody>
      </p:sp>
    </p:spTree>
    <p:extLst>
      <p:ext uri="{BB962C8B-B14F-4D97-AF65-F5344CB8AC3E}">
        <p14:creationId xmlns:p14="http://schemas.microsoft.com/office/powerpoint/2010/main" val="374756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764704"/>
            <a:ext cx="6777317" cy="5067925"/>
          </a:xfrm>
        </p:spPr>
        <p:txBody>
          <a:bodyPr>
            <a:normAutofit lnSpcReduction="10000"/>
          </a:bodyPr>
          <a:lstStyle/>
          <a:p>
            <a:r>
              <a:rPr lang="ru-RU" dirty="0" err="1"/>
              <a:t>Биопозитивный</a:t>
            </a:r>
            <a:r>
              <a:rPr lang="ru-RU" dirty="0"/>
              <a:t> устойчивый город (эко – сити). При новом строительстве может быть рекомендовано возведение принципиально нового устойчивого эко - сити или эко - района с максимальным использованием </a:t>
            </a:r>
            <a:r>
              <a:rPr lang="ru-RU" dirty="0" err="1"/>
              <a:t>экосовместимых</a:t>
            </a:r>
            <a:r>
              <a:rPr lang="ru-RU" dirty="0"/>
              <a:t> решений, позволяющих минимизировать или полностью исключить внесение загрязнений в среду, повысить качество жизни, приблизить жителя к природе, улучшить понимание поддержки природной среды, снизить энергопотребление, и др. (</a:t>
            </a:r>
            <a:r>
              <a:rPr lang="ru-RU" dirty="0" smtClean="0"/>
              <a:t>табл</a:t>
            </a:r>
            <a:r>
              <a:rPr lang="ru-RU" dirty="0"/>
              <a:t>.</a:t>
            </a:r>
            <a:r>
              <a:rPr lang="ru-RU" dirty="0" smtClean="0"/>
              <a:t>)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0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99288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/>
              <a:t>Биопозитивный</a:t>
            </a:r>
            <a:r>
              <a:rPr lang="ru-RU" dirty="0"/>
              <a:t> устойчивый город (эко – сити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060848"/>
            <a:ext cx="5264047" cy="3508375"/>
          </a:xfrm>
        </p:spPr>
      </p:pic>
    </p:spTree>
    <p:extLst>
      <p:ext uri="{BB962C8B-B14F-4D97-AF65-F5344CB8AC3E}">
        <p14:creationId xmlns:p14="http://schemas.microsoft.com/office/powerpoint/2010/main" val="263374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3456384" cy="5472608"/>
          </a:xfrm>
        </p:spPr>
        <p:txBody>
          <a:bodyPr>
            <a:noAutofit/>
          </a:bodyPr>
          <a:lstStyle/>
          <a:p>
            <a:r>
              <a:rPr lang="ru-RU" sz="1400" i="1" dirty="0" smtClean="0"/>
              <a:t>При </a:t>
            </a:r>
            <a:r>
              <a:rPr lang="ru-RU" sz="1400" i="1" dirty="0"/>
              <a:t>новом строительстве может быть рекомендовано возведение принципиально нового устойчивого эко - сити или эко - района с максимальным использованием </a:t>
            </a:r>
            <a:r>
              <a:rPr lang="ru-RU" sz="1400" i="1" dirty="0" err="1"/>
              <a:t>экосовместимых</a:t>
            </a:r>
            <a:r>
              <a:rPr lang="ru-RU" sz="1400" i="1" dirty="0"/>
              <a:t> решений, позволяющих минимизировать или полностью исключить внесение загрязнений в среду, повысить качество жизни, приблизить жителя к природе, улучшить понимание поддержки природной среды, снизить энергопотребление, и др. (табл. 6.1). К</a:t>
            </a:r>
            <a:r>
              <a:rPr lang="ru-RU" sz="1400" dirty="0" smtClean="0"/>
              <a:t>онцепция </a:t>
            </a:r>
            <a:r>
              <a:rPr lang="ru-RU" sz="1400" dirty="0"/>
              <a:t>(идеология) устойчивого эко - сити является основой для разработки принципиальных решений и поэтому представляет особый интерес. Отметим, что в разных работах концепция эко - сити несколько варьируется и различается степенью детализации, но имеются некоторые общие положения: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038368"/>
              </p:ext>
            </p:extLst>
          </p:nvPr>
        </p:nvGraphicFramePr>
        <p:xfrm>
          <a:off x="4139952" y="620688"/>
          <a:ext cx="4320476" cy="57073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300"/>
                <a:gridCol w="907300"/>
                <a:gridCol w="907300"/>
                <a:gridCol w="907300"/>
                <a:gridCol w="691276"/>
              </a:tblGrid>
              <a:tr h="248268">
                <a:tc gridSpan="5"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НАПРАВЛЕНИЯ СОЗДАНИЯ УСТОЙЧИВОГО ГОРОДА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094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Совершенствование сложившихся мест расселения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 err="1">
                          <a:effectLst/>
                        </a:rPr>
                        <a:t>Экореконструкция</a:t>
                      </a:r>
                      <a:r>
                        <a:rPr lang="ru-RU" sz="700" dirty="0">
                          <a:effectLst/>
                        </a:rPr>
                        <a:t> города и зданий. </a:t>
                      </a:r>
                      <a:r>
                        <a:rPr lang="ru-RU" sz="700" dirty="0" err="1">
                          <a:effectLst/>
                        </a:rPr>
                        <a:t>Визио</a:t>
                      </a:r>
                      <a:r>
                        <a:rPr lang="ru-RU" sz="700" dirty="0">
                          <a:effectLst/>
                        </a:rPr>
                        <a:t> - экология. Перевод под землю ряда объектов. Энергосбережение, использование НВИЭ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Экологическое зонирование, благоприятное размещение промышленности. Экологизация транспорта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Фитомелиорация. Озеленение всех вертикальных и горизонтальных поверхностей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Глубокая очистка сточных вод и система сбора отходов. Сбор и использование дождевой воды.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</a:tr>
              <a:tr h="1636007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Разработка новых экологичных решений для мест расселения, зданий и сооружений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Достижение экологического равновесия, миниатюризация мест расселения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Решение проблем сенсорной экологии (зрение, запах, звук)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Глубокая очистка загрязнений, система утилизации и повторного использования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Полностью устойчивое биопозитивное место расселения (эко - сити)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</a:tr>
              <a:tr h="132605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Принципиально новые решения экологичных мест расселения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Достижение экологического равновесия на Земле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Биопозитивные места расселения на шельфе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Биопозитивные места расселения на Луне и в космосе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Биопозитивные места расселения на других планетах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</a:tr>
              <a:tr h="396104">
                <a:tc gridSpan="5"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Принципиально новое </a:t>
                      </a:r>
                      <a:r>
                        <a:rPr lang="ru-RU" sz="700" dirty="0" err="1">
                          <a:effectLst/>
                        </a:rPr>
                        <a:t>негэнтропийное</a:t>
                      </a:r>
                      <a:r>
                        <a:rPr lang="ru-RU" sz="700" dirty="0">
                          <a:effectLst/>
                        </a:rPr>
                        <a:t> устойчивое место расселения будущего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30" marR="38130" marT="38130" marB="3813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790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7920880" cy="5832648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1200" b="1" dirty="0"/>
              <a:t>Смысл создания эко - сити состоит</a:t>
            </a:r>
            <a:r>
              <a:rPr lang="ru-RU" sz="1200" dirty="0"/>
              <a:t>:</a:t>
            </a:r>
          </a:p>
          <a:p>
            <a:pPr marL="68580" indent="0">
              <a:buNone/>
            </a:pPr>
            <a:r>
              <a:rPr lang="ru-RU" sz="1200" dirty="0"/>
              <a:t>- в обеспечении устойчивости города; в сокращении глобальных и региональных воздействий от города на природную среду, достижении состояния экологического равновесия;</a:t>
            </a:r>
          </a:p>
          <a:p>
            <a:pPr marL="68580" indent="0">
              <a:buNone/>
            </a:pPr>
            <a:r>
              <a:rPr lang="ru-RU" sz="1200" dirty="0"/>
              <a:t>- в создании высокого качества жизни людей и достойного жилища для каждого человека;</a:t>
            </a:r>
          </a:p>
          <a:p>
            <a:pPr marL="68580" indent="0">
              <a:buNone/>
            </a:pPr>
            <a:r>
              <a:rPr lang="ru-RU" sz="1200" dirty="0"/>
              <a:t>- в создании устойчивых и хороших условий для жизни животных и растений;</a:t>
            </a:r>
          </a:p>
          <a:p>
            <a:pPr marL="68580" indent="0">
              <a:buNone/>
            </a:pPr>
            <a:r>
              <a:rPr lang="ru-RU" sz="1200" b="1" dirty="0" smtClean="0"/>
              <a:t>Степень </a:t>
            </a:r>
            <a:r>
              <a:rPr lang="ru-RU" sz="1200" b="1" dirty="0"/>
              <a:t>устойчивости и </a:t>
            </a:r>
            <a:r>
              <a:rPr lang="ru-RU" sz="1200" b="1" dirty="0" err="1"/>
              <a:t>экологичности</a:t>
            </a:r>
            <a:r>
              <a:rPr lang="ru-RU" sz="1200" b="1" dirty="0"/>
              <a:t> города можно оценить следующими критериями:</a:t>
            </a:r>
          </a:p>
          <a:p>
            <a:pPr marL="68580" indent="0">
              <a:buNone/>
            </a:pPr>
            <a:r>
              <a:rPr lang="ru-RU" sz="1200" dirty="0"/>
              <a:t>•	минимизирует ли город глобальные воздействия (минимизация использования энергии и ресурсов, исключение отходов и загрязнений).</a:t>
            </a:r>
          </a:p>
          <a:p>
            <a:pPr marL="68580" indent="0">
              <a:buNone/>
            </a:pPr>
            <a:r>
              <a:rPr lang="ru-RU" sz="1200" dirty="0"/>
              <a:t>•	минимизирует ли город региональные воздействия (загрязнения водных бассейнов, рек, воздуха, земли, и др.).</a:t>
            </a:r>
          </a:p>
          <a:p>
            <a:pPr marL="68580" indent="0">
              <a:buNone/>
            </a:pPr>
            <a:r>
              <a:rPr lang="ru-RU" sz="1200" dirty="0"/>
              <a:t>•	обеспечивает ли город наличие многообразных и обширных естественных территорий для животных и растений.</a:t>
            </a:r>
          </a:p>
          <a:p>
            <a:pPr marL="68580" indent="0">
              <a:buNone/>
            </a:pPr>
            <a:r>
              <a:rPr lang="ru-RU" sz="1200" dirty="0"/>
              <a:t>•	предоставляет ли город каждому человеку широкие возможности и широкий выбор для реализации его нужд.</a:t>
            </a:r>
          </a:p>
          <a:p>
            <a:pPr marL="68580" indent="0">
              <a:buNone/>
            </a:pPr>
            <a:r>
              <a:rPr lang="ru-RU" sz="1200" dirty="0"/>
              <a:t>•	приспособлен ли город для удобной, приятной, спокойной, здоровой, устойчивой жизни каждого жителя; обеспечивает ли город возможности для постоянного общения жителей.</a:t>
            </a:r>
          </a:p>
          <a:p>
            <a:pPr marL="68580" indent="0">
              <a:buNone/>
            </a:pPr>
            <a:r>
              <a:rPr lang="ru-RU" sz="1200" dirty="0"/>
              <a:t>•	обеспечивает ли город равные возможности для различных этнических, возрастных, культурных, профессиональных и других групп.</a:t>
            </a:r>
          </a:p>
          <a:p>
            <a:pPr marL="68580" indent="0">
              <a:buNone/>
            </a:pPr>
            <a:r>
              <a:rPr lang="ru-RU" sz="1200" dirty="0"/>
              <a:t>•	является ли город саморегулирующейся структурой, развивающейся как комплексная система и реагирующей на изменения с помощью прямых и обратных связей; не прерывает ли город природные потоки веществ и энергии.</a:t>
            </a:r>
          </a:p>
          <a:p>
            <a:pPr marL="68580" indent="0">
              <a:buNone/>
            </a:pPr>
            <a:r>
              <a:rPr lang="ru-RU" sz="1200" dirty="0"/>
              <a:t>•	обеспечивает ли город наличие достаточного жизненного пространства для каждого жителя (достаточно ли мала плотность населения).</a:t>
            </a:r>
          </a:p>
          <a:p>
            <a:pPr marL="68580" indent="0">
              <a:buNone/>
            </a:pPr>
            <a:r>
              <a:rPr lang="ru-RU" sz="1200" dirty="0"/>
              <a:t>•	достаточно ли </a:t>
            </a:r>
            <a:r>
              <a:rPr lang="ru-RU" sz="1200" dirty="0" err="1"/>
              <a:t>экологичны</a:t>
            </a:r>
            <a:r>
              <a:rPr lang="ru-RU" sz="1200" dirty="0"/>
              <a:t> все формы жизни и деятельности человека в городе (транспорт, промышленность, энергетика и др.).</a:t>
            </a:r>
          </a:p>
          <a:p>
            <a:pPr marL="68580" indent="0">
              <a:buNone/>
            </a:pPr>
            <a:r>
              <a:rPr lang="ru-RU" sz="1200" dirty="0"/>
              <a:t>•	</a:t>
            </a:r>
            <a:r>
              <a:rPr lang="ru-RU" sz="1200" dirty="0" err="1"/>
              <a:t>экологичны</a:t>
            </a:r>
            <a:r>
              <a:rPr lang="ru-RU" sz="1200" dirty="0"/>
              <a:t> ли (</a:t>
            </a:r>
            <a:r>
              <a:rPr lang="ru-RU" sz="1200" dirty="0" err="1"/>
              <a:t>биопозитивны</a:t>
            </a:r>
            <a:r>
              <a:rPr lang="ru-RU" sz="1200" dirty="0"/>
              <a:t>) все решения зданий и инженерных сооружений, сохраняется ли почвенно-растительный слой от застройки.</a:t>
            </a:r>
          </a:p>
          <a:p>
            <a:pPr marL="68580" indent="0">
              <a:buNone/>
            </a:pPr>
            <a:r>
              <a:rPr lang="ru-RU" sz="1200" dirty="0"/>
              <a:t>•	обеспечивает ли город экологическое воспитание жителей и формирование новой </a:t>
            </a:r>
            <a:r>
              <a:rPr lang="ru-RU" sz="1200" dirty="0" err="1"/>
              <a:t>экологичной</a:t>
            </a:r>
            <a:r>
              <a:rPr lang="ru-RU" sz="1200" dirty="0"/>
              <a:t> этики путем новых </a:t>
            </a:r>
            <a:r>
              <a:rPr lang="ru-RU" sz="1200" dirty="0" err="1"/>
              <a:t>урбоэкологических</a:t>
            </a:r>
            <a:r>
              <a:rPr lang="ru-RU" sz="1200" dirty="0"/>
              <a:t> и архитектурно-строительных решений</a:t>
            </a:r>
            <a:r>
              <a:rPr lang="ru-RU" sz="1200" dirty="0" smtClean="0"/>
              <a:t>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47347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908720"/>
            <a:ext cx="3312368" cy="3384376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Устойчивый эко - сити создается, с одной стороны, для жителей (повышение качества жизни, приближение к природе, экономия энергии, поощрение передвижения на велосипеде или пешком и др.), и, с другой стороны, для поддержки природы. Можно выделить цели создания эко - сити: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3688924"/>
              </p:ext>
            </p:extLst>
          </p:nvPr>
        </p:nvGraphicFramePr>
        <p:xfrm>
          <a:off x="467544" y="188641"/>
          <a:ext cx="5184576" cy="66025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9644"/>
                <a:gridCol w="2504932"/>
              </a:tblGrid>
              <a:tr h="1794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Для жителей: 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Для природы: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8191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1. Повышение качества жизни (более чистый воздух, зелень, малая этажность, чистая вода, </a:t>
                      </a:r>
                      <a:r>
                        <a:rPr lang="ru-RU" sz="1000" dirty="0" err="1">
                          <a:effectLst/>
                        </a:rPr>
                        <a:t>экологичные</a:t>
                      </a:r>
                      <a:r>
                        <a:rPr lang="ru-RU" sz="1000" dirty="0">
                          <a:effectLst/>
                        </a:rPr>
                        <a:t> материалы и др.).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1. Восстановление, исцеление биосферы (воздуха, воды, почвы, биоразнообразия, </a:t>
                      </a:r>
                      <a:r>
                        <a:rPr lang="ru-RU" sz="1000" dirty="0" err="1">
                          <a:effectLst/>
                        </a:rPr>
                        <a:t>экосвязей</a:t>
                      </a:r>
                      <a:r>
                        <a:rPr lang="ru-RU" sz="1000" dirty="0">
                          <a:effectLst/>
                        </a:rPr>
                        <a:t>), пополнение энергии, биомассы, пищи.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4993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2. Постоянное экологическое воспитание жителей и детей, приближение к природе.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2. Озеленение, создание зеленых коридоров для свободной миграции животных.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6591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3. Поощрение коммун, общения жителей в коммунах (в эко - сити предусмотрено все для максимального общения).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3. Сокращение или исключение загрязнений природы от города.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6987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4. Обеспечение здоровья и безопасности жителей.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4. Использование </a:t>
                      </a:r>
                      <a:r>
                        <a:rPr lang="ru-RU" sz="1000" dirty="0" err="1">
                          <a:effectLst/>
                        </a:rPr>
                        <a:t>возобновимой</a:t>
                      </a:r>
                      <a:r>
                        <a:rPr lang="ru-RU" sz="1000" dirty="0">
                          <a:effectLst/>
                        </a:rPr>
                        <a:t> энергии и сокращение потребления </a:t>
                      </a:r>
                      <a:r>
                        <a:rPr lang="ru-RU" sz="1000" dirty="0" err="1">
                          <a:effectLst/>
                        </a:rPr>
                        <a:t>невозобновимой</a:t>
                      </a:r>
                      <a:r>
                        <a:rPr lang="ru-RU" sz="1000" dirty="0">
                          <a:effectLst/>
                        </a:rPr>
                        <a:t> энергии, </a:t>
                      </a:r>
                      <a:r>
                        <a:rPr lang="ru-RU" sz="1000" dirty="0" err="1">
                          <a:effectLst/>
                        </a:rPr>
                        <a:t>невозобновимых</a:t>
                      </a:r>
                      <a:r>
                        <a:rPr lang="ru-RU" sz="1000" dirty="0">
                          <a:effectLst/>
                        </a:rPr>
                        <a:t> материалов.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6592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5. Обеспечение общественной справедливости (нет резкого отличия в размерах и качестве жилья).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5. Сокращение площади города, недопущение "расползания" городов, сохранение естественных ландшафтов от застройки.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6591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6. Поощрение мелких товаро-производителей и торговцев (1 этаж дома - мастерские или магазин, кафе, 2 этаж - квартира).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6. Сокращение загрязнений и разрушения природы от транспорта.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5640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7. Достижение экономии энергии, вообще экономичности жилья. Поощрение естественных технологий.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7. Постепенное изменение в позитивном направлении отношения людей к природе.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4993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8. Уважение к историческому наследию.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8. Сохранение природы. Поддержание участков «дикой» природы.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6592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9. Повышение эстетических качеств города. Восприятие города как естественного компонента природной среды, включение его в экосистему.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9. Как следствие - поддержание экологического равновесия между освоенными и естественными территориями.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</a:tr>
              <a:tr h="223870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Создание устойчивого </a:t>
                      </a:r>
                      <a:r>
                        <a:rPr lang="ru-RU" sz="1000" dirty="0" err="1">
                          <a:effectLst/>
                        </a:rPr>
                        <a:t>экологичного</a:t>
                      </a:r>
                      <a:r>
                        <a:rPr lang="ru-RU" sz="1000" dirty="0">
                          <a:effectLst/>
                        </a:rPr>
                        <a:t> города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474" marR="16474" marT="16474" marB="1647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014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36904" cy="889168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На основе идеологии эко - сити и материалов по конкретным проектам эко - сити можно выделить основные направления стратегии создания эко - сити: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24744"/>
            <a:ext cx="7065233" cy="4707885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Генплан.</a:t>
            </a:r>
            <a:r>
              <a:rPr lang="ru-RU" dirty="0"/>
              <a:t> Озеленение значительной части города, района (озеленение должно быть рассчитано с учетом очистки воздуха и частичной очистки дождевой воды) и создание зеленых коридоров для прогулок жителей, свободной миграции животных; создание сети улиц с учетом устройства велодорожек и пешеходных дорожек, не пересекающихся с автомобильным транспортом; сбор дождевой воды с проезжей части и тротуаров для вторичного применения; полное использование подземного пространства для устройства складов, гаражей, стоянок, аккумуляторов тепловой энергии и др</a:t>
            </a:r>
            <a:r>
              <a:rPr lang="ru-RU" dirty="0" smtClean="0"/>
              <a:t>.</a:t>
            </a:r>
          </a:p>
          <a:p>
            <a:r>
              <a:rPr lang="ru-RU" b="1" dirty="0"/>
              <a:t>Устойчивые архитектурно-планировочные решения зданий. </a:t>
            </a:r>
            <a:r>
              <a:rPr lang="ru-RU" dirty="0"/>
              <a:t>Используется только малоэтажная высокоплотная застройка, здания не выше деревьев (2-5 этажей); первый этаж - как правило, мастерские, магазины, кафе, второй этаж - жилое помещение; кровля-газон или </a:t>
            </a:r>
            <a:r>
              <a:rPr lang="ru-RU" dirty="0" err="1"/>
              <a:t>гелиоколлектор</a:t>
            </a:r>
            <a:r>
              <a:rPr lang="ru-RU" dirty="0"/>
              <a:t>, солнечная батарея; широко используются пространственные конструкции покрытий как формы, наиболее близкие к природным формам; </a:t>
            </a:r>
            <a:r>
              <a:rPr lang="ru-RU" dirty="0" err="1"/>
              <a:t>энергоактивные</a:t>
            </a:r>
            <a:r>
              <a:rPr lang="ru-RU" dirty="0"/>
              <a:t> </a:t>
            </a:r>
            <a:r>
              <a:rPr lang="ru-RU" dirty="0" smtClean="0"/>
              <a:t>здания</a:t>
            </a:r>
            <a:r>
              <a:rPr lang="ru-RU" dirty="0"/>
              <a:t>.</a:t>
            </a:r>
            <a:endParaRPr lang="ru-RU" dirty="0" smtClean="0"/>
          </a:p>
          <a:p>
            <a:r>
              <a:rPr lang="ru-RU" b="1" dirty="0"/>
              <a:t>Устойчивые конструктивные решения зданий и сооружений: </a:t>
            </a:r>
            <a:r>
              <a:rPr lang="ru-RU" dirty="0" err="1"/>
              <a:t>надземно</a:t>
            </a:r>
            <a:r>
              <a:rPr lang="ru-RU" dirty="0"/>
              <a:t> - подземные, подземные, здания на </a:t>
            </a:r>
            <a:r>
              <a:rPr lang="ru-RU" dirty="0" err="1"/>
              <a:t>неудобъях</a:t>
            </a:r>
            <a:r>
              <a:rPr lang="ru-RU" dirty="0"/>
              <a:t>, </a:t>
            </a:r>
            <a:r>
              <a:rPr lang="ru-RU" dirty="0" err="1"/>
              <a:t>биопозитивные</a:t>
            </a:r>
            <a:r>
              <a:rPr lang="ru-RU" dirty="0"/>
              <a:t> «умные» здания и инженерные сооружения, обеспечивающие сохранение почвенно-растительного слоя, очистку и восстановление природной среды.</a:t>
            </a:r>
          </a:p>
        </p:txBody>
      </p:sp>
    </p:spTree>
    <p:extLst>
      <p:ext uri="{BB962C8B-B14F-4D97-AF65-F5344CB8AC3E}">
        <p14:creationId xmlns:p14="http://schemas.microsoft.com/office/powerpoint/2010/main" val="347617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474</TotalTime>
  <Words>1841</Words>
  <Application>Microsoft Office PowerPoint</Application>
  <PresentationFormat>Экран (4:3)</PresentationFormat>
  <Paragraphs>122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Century Gothic</vt:lpstr>
      <vt:lpstr>Times New Roman</vt:lpstr>
      <vt:lpstr>Wingdings 2</vt:lpstr>
      <vt:lpstr>Остин</vt:lpstr>
      <vt:lpstr>УСТОЙЧИВЫЙ ГОРОД</vt:lpstr>
      <vt:lpstr>             Основные понятия темы</vt:lpstr>
      <vt:lpstr>Презентация PowerPoint</vt:lpstr>
      <vt:lpstr>Презентация PowerPoint</vt:lpstr>
      <vt:lpstr>Биопозитивный устойчивый город (эко – сити)</vt:lpstr>
      <vt:lpstr>При новом строительстве может быть рекомендовано возведение принципиально нового устойчивого эко - сити или эко - района с максимальным использованием экосовместимых решений, позволяющих минимизировать или полностью исключить внесение загрязнений в среду, повысить качество жизни, приблизить жителя к природе, улучшить понимание поддержки природной среды, снизить энергопотребление, и др. (табл. 6.1). Концепция (идеология) устойчивого эко - сити является основой для разработки принципиальных решений и поэтому представляет особый интерес. Отметим, что в разных работах концепция эко - сити несколько варьируется и различается степенью детализации, но имеются некоторые общие положения:</vt:lpstr>
      <vt:lpstr>Презентация PowerPoint</vt:lpstr>
      <vt:lpstr>Устойчивый эко - сити создается, с одной стороны, для жителей (повышение качества жизни, приближение к природе, экономия энергии, поощрение передвижения на велосипеде или пешком и др.), и, с другой стороны, для поддержки природы. Можно выделить цели создания эко - сити: </vt:lpstr>
      <vt:lpstr>На основе идеологии эко - сити и материалов по конкретным проектам эко - сити можно выделить основные направления стратегии создания эко - сити: </vt:lpstr>
      <vt:lpstr>Презентация PowerPoint</vt:lpstr>
      <vt:lpstr>Презентация PowerPoint</vt:lpstr>
      <vt:lpstr>Презентация PowerPoint</vt:lpstr>
      <vt:lpstr>Сбор и переработка отходов</vt:lpstr>
      <vt:lpstr>Презентация PowerPoint</vt:lpstr>
      <vt:lpstr>Вывод</vt:lpstr>
      <vt:lpstr>СПАСИБО ЗА 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УСТОЙЧИВЫЙ ГОРОД</dc:title>
  <dc:creator>оля</dc:creator>
  <cp:lastModifiedBy>Владимир Федоровский</cp:lastModifiedBy>
  <cp:revision>17</cp:revision>
  <dcterms:created xsi:type="dcterms:W3CDTF">2017-11-30T16:41:45Z</dcterms:created>
  <dcterms:modified xsi:type="dcterms:W3CDTF">2018-02-22T22:32:20Z</dcterms:modified>
</cp:coreProperties>
</file>