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5" r:id="rId9"/>
    <p:sldId id="266" r:id="rId10"/>
    <p:sldId id="267" r:id="rId11"/>
    <p:sldId id="261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24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977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575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402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653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55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463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671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5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632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5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034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05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479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E928E1C1-56FF-46C9-9E80-CD214E2987B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8D8E81EC-B2ED-4C37-85E8-8205F268B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35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docs.cntd.ru/document/1200089976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Доступная среда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gbdoy91.ru/uploads/posts/2017-11/1510429161_dsred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92"/>
          <a:stretch/>
        </p:blipFill>
        <p:spPr bwMode="auto">
          <a:xfrm>
            <a:off x="6096001" y="525467"/>
            <a:ext cx="6601970" cy="432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564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79060" cy="1618396"/>
          </a:xfrm>
        </p:spPr>
        <p:txBody>
          <a:bodyPr/>
          <a:lstStyle/>
          <a:p>
            <a:r>
              <a:rPr lang="ru-RU" sz="2200" dirty="0"/>
              <a:t>Предупреждение, ориентация, информирование, </a:t>
            </a:r>
            <a:r>
              <a:rPr lang="ru-RU" sz="2200" dirty="0" smtClean="0"/>
              <a:t>направление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8695" y="446088"/>
            <a:ext cx="6304547" cy="5414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/>
              <a:t>Основными факторами влияния на видимость/распознание являются следующие:</a:t>
            </a:r>
          </a:p>
          <a:p>
            <a:r>
              <a:rPr lang="ru-RU" dirty="0"/>
              <a:t>- контрасты по яркости (светлое/темное);</a:t>
            </a:r>
          </a:p>
          <a:p>
            <a:r>
              <a:rPr lang="ru-RU" dirty="0"/>
              <a:t>- размер зрительного объекта;</a:t>
            </a:r>
          </a:p>
          <a:p>
            <a:r>
              <a:rPr lang="ru-RU" dirty="0"/>
              <a:t>-форма (например, шрифт);</a:t>
            </a:r>
          </a:p>
          <a:p>
            <a:r>
              <a:rPr lang="ru-RU" dirty="0"/>
              <a:t>-пространственное расположение (позиция) зрительного объекта;</a:t>
            </a:r>
          </a:p>
          <a:p>
            <a:r>
              <a:rPr lang="ru-RU" dirty="0"/>
              <a:t>- расстояние до рассматриваемого объекта;</a:t>
            </a:r>
          </a:p>
          <a:p>
            <a:r>
              <a:rPr lang="ru-RU" dirty="0"/>
              <a:t>- достаточное и неслепящее освещение/подсветка.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4236786" cy="4140062"/>
          </a:xfrm>
        </p:spPr>
        <p:txBody>
          <a:bodyPr>
            <a:normAutofit/>
          </a:bodyPr>
          <a:lstStyle/>
          <a:p>
            <a:r>
              <a:rPr lang="ru-RU" sz="1600" dirty="0"/>
              <a:t>Передача важной информации должна происходить, как минимум, для двух чувств (принцип двух чувств).</a:t>
            </a:r>
          </a:p>
          <a:p>
            <a:r>
              <a:rPr lang="ru-RU" sz="1600" dirty="0" smtClean="0"/>
              <a:t>Информация </a:t>
            </a:r>
            <a:r>
              <a:rPr lang="ru-RU" sz="1600" dirty="0"/>
              <a:t>может быть предоставлена для визуального восприятия (органами зрения), </a:t>
            </a:r>
            <a:r>
              <a:rPr lang="ru-RU" sz="1600" dirty="0" err="1"/>
              <a:t>аудитивного</a:t>
            </a:r>
            <a:r>
              <a:rPr lang="ru-RU" sz="1600" dirty="0"/>
              <a:t> восприятия (органами слуха) и тактильного восприятия (осязание, ощупывание, например, кистями рук, ступнями). Далее для каждого способа восприятия предоставлены указания для соответствующего создания архитектурно-строительных условий.</a:t>
            </a:r>
          </a:p>
        </p:txBody>
      </p:sp>
    </p:spTree>
    <p:extLst>
      <p:ext uri="{BB962C8B-B14F-4D97-AF65-F5344CB8AC3E}">
        <p14:creationId xmlns:p14="http://schemas.microsoft.com/office/powerpoint/2010/main" val="4239759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северных европейских странах забота о пожилых людях имеет государственную поддержку, которая выражается в следующем:</a:t>
            </a:r>
          </a:p>
          <a:p>
            <a:r>
              <a:rPr lang="ru-RU" dirty="0" smtClean="0"/>
              <a:t>Система службы домашней заботы и помощи</a:t>
            </a:r>
          </a:p>
          <a:p>
            <a:r>
              <a:rPr lang="ru-RU" dirty="0" smtClean="0"/>
              <a:t>Система информационных центров и инфраструктур</a:t>
            </a:r>
          </a:p>
          <a:p>
            <a:r>
              <a:rPr lang="ru-RU" dirty="0" smtClean="0"/>
              <a:t>Места социальной активности, встреч</a:t>
            </a:r>
          </a:p>
          <a:p>
            <a:r>
              <a:rPr lang="ru-RU" dirty="0" smtClean="0"/>
              <a:t>Общественный транспорт и локальные торговые центры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8075" y="2479060"/>
            <a:ext cx="5194300" cy="312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988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239377"/>
            <a:ext cx="5029200" cy="3876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320" y="0"/>
            <a:ext cx="5086350" cy="3771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199" y="4427621"/>
            <a:ext cx="758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Социальная модель призывает к интеграции инвалидов в окружающее общество, приспособление условий жизни в обществе. Это включает в себя создание так называемой доступной среды.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07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Международные конвенции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Конвенция о правах инвалидов принята резолюцией 61</a:t>
            </a:r>
            <a:r>
              <a:rPr lang="en-US" dirty="0"/>
              <a:t>/</a:t>
            </a:r>
            <a:r>
              <a:rPr lang="ru-RU" dirty="0" smtClean="0"/>
              <a:t>106 Генеральной </a:t>
            </a:r>
            <a:r>
              <a:rPr lang="ru-RU" dirty="0"/>
              <a:t>Ассамблеи ООН от 13 декабря 2006г. РФ подписала международную конвенцию 24 сентября 2008г.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/>
              <a:t>По оценкам ООН каждый 10 человек имеет </a:t>
            </a:r>
            <a:r>
              <a:rPr lang="ru-RU" dirty="0" smtClean="0"/>
              <a:t>инвалидность</a:t>
            </a:r>
          </a:p>
          <a:p>
            <a:r>
              <a:rPr lang="ru-RU" dirty="0" smtClean="0"/>
              <a:t>Цель этой Конвенции заключается в поощрении, защите о обеспечении полного и равного осуществления всеми инвалидами всех прав человека и основных свобод.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67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dirty="0" smtClean="0"/>
              <a:t>В </a:t>
            </a:r>
            <a:r>
              <a:rPr lang="ru-RU" sz="3000" dirty="0" err="1" smtClean="0"/>
              <a:t>соответсвии</a:t>
            </a:r>
            <a:r>
              <a:rPr lang="ru-RU" sz="3000" dirty="0" smtClean="0"/>
              <a:t> с документами РФ к маломобильным группам населения относятся:</a:t>
            </a:r>
            <a:endParaRPr lang="ru-RU" sz="3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Инвалиды с поражением опорно-двигательной системы</a:t>
            </a:r>
          </a:p>
          <a:p>
            <a:r>
              <a:rPr lang="ru-RU" dirty="0" smtClean="0"/>
              <a:t>Инвалиды с нарушением зрения и слуха</a:t>
            </a:r>
          </a:p>
          <a:p>
            <a:r>
              <a:rPr lang="ru-RU" dirty="0" smtClean="0"/>
              <a:t>Лица преклонного возраста(старше 60 лет)</a:t>
            </a:r>
          </a:p>
          <a:p>
            <a:r>
              <a:rPr lang="ru-RU" dirty="0" smtClean="0"/>
              <a:t>Временно нетрудоспособные</a:t>
            </a:r>
          </a:p>
          <a:p>
            <a:r>
              <a:rPr lang="ru-RU" dirty="0" smtClean="0"/>
              <a:t>Беременные женщины</a:t>
            </a:r>
          </a:p>
          <a:p>
            <a:r>
              <a:rPr lang="ru-RU" dirty="0" smtClean="0"/>
              <a:t>Люди с детскими колясками</a:t>
            </a:r>
          </a:p>
          <a:p>
            <a:r>
              <a:rPr lang="ru-RU" dirty="0" smtClean="0"/>
              <a:t>Дети школьного возраста</a:t>
            </a:r>
          </a:p>
          <a:p>
            <a:r>
              <a:rPr lang="ru-RU" dirty="0" smtClean="0"/>
              <a:t>Дети дошкольного возраста</a:t>
            </a:r>
          </a:p>
          <a:p>
            <a:endParaRPr lang="ru-RU" dirty="0"/>
          </a:p>
        </p:txBody>
      </p:sp>
      <p:pic>
        <p:nvPicPr>
          <p:cNvPr id="3074" name="Picture 2" descr="http://vagayst.ru/wp-content/uploads/2017/08/oblozhka-malomobilnye-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" t="19282" r="-309" b="-549"/>
          <a:stretch/>
        </p:blipFill>
        <p:spPr bwMode="auto">
          <a:xfrm>
            <a:off x="6188075" y="3128211"/>
            <a:ext cx="5194300" cy="237446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123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Доступная среда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0000" y="2559171"/>
            <a:ext cx="5185873" cy="4298829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Доступная среда</a:t>
            </a:r>
            <a:r>
              <a:rPr lang="ru-RU" dirty="0"/>
              <a:t> – это понятие, которое включает доступность услуги, возможности пользования вещами, предметами и доступность информации. </a:t>
            </a:r>
            <a:endParaRPr lang="ru-RU" dirty="0" smtClean="0"/>
          </a:p>
          <a:p>
            <a:pPr lvl="0"/>
            <a:r>
              <a:rPr lang="ru-RU" altLang="ru-RU" dirty="0">
                <a:ea typeface="Times New Roman" panose="02020603050405020304" pitchFamily="18" charset="0"/>
              </a:rPr>
              <a:t>Впервые в законодательных актах доступная среда была упомянута в Указе Президента Российской Федерации от 2 октября 1992 г. № 1156 «О мерах по формированию доступной для инвалидов среды жизнедеятельности» и в Постановлении Правительства Российской Федерации от 25 марта 1993 г. № 245 с идентичным названием.</a:t>
            </a:r>
            <a:endParaRPr lang="ru-RU" altLang="ru-RU" sz="2400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 descr="http://bezpregrad.com/content/photos/dostupnaya-sreda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032" y="2350624"/>
            <a:ext cx="5951620" cy="291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991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Концепция универсальной доступности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Понятие «</a:t>
            </a:r>
            <a:r>
              <a:rPr lang="ru-RU" b="1" dirty="0" smtClean="0"/>
              <a:t>универсальный дизайн</a:t>
            </a:r>
            <a:r>
              <a:rPr lang="ru-RU" dirty="0" smtClean="0"/>
              <a:t>» обозначает дизайн предметов, обстановок, программ и услуг пригодными к пользованию для всех людей без необходимости адаптации или специального дизайна.</a:t>
            </a:r>
          </a:p>
          <a:p>
            <a:r>
              <a:rPr lang="ru-RU" dirty="0" smtClean="0"/>
              <a:t>Создание доступной среды может быть реализовано только путем построения многоуровневой городской системы.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Доступность среды определяется следующими категориями:</a:t>
            </a:r>
          </a:p>
          <a:p>
            <a:r>
              <a:rPr lang="ru-RU" dirty="0" smtClean="0"/>
              <a:t>Физическая</a:t>
            </a:r>
          </a:p>
          <a:p>
            <a:r>
              <a:rPr lang="ru-RU" dirty="0" smtClean="0"/>
              <a:t>Психологическая</a:t>
            </a:r>
          </a:p>
          <a:p>
            <a:r>
              <a:rPr lang="ru-RU" dirty="0" smtClean="0"/>
              <a:t>информационная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326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Обеспечение доступности жилых помещений.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4387060"/>
          </a:xfrm>
        </p:spPr>
        <p:txBody>
          <a:bodyPr>
            <a:noAutofit/>
          </a:bodyPr>
          <a:lstStyle/>
          <a:p>
            <a:r>
              <a:rPr lang="ru-RU" sz="1400" dirty="0" smtClean="0"/>
              <a:t>Придомовая территория должна быть оборудована</a:t>
            </a:r>
          </a:p>
          <a:p>
            <a:pPr marL="625475">
              <a:buFont typeface="Arial" panose="020B0604020202020204" pitchFamily="34" charset="0"/>
              <a:buChar char="•"/>
            </a:pPr>
            <a:r>
              <a:rPr lang="ru-RU" sz="1400" dirty="0"/>
              <a:t> - площадок перед главным (или выделенным для инвалидов) входом, в том числе в нежилые помещения, расположенные на придомовой территории; </a:t>
            </a:r>
          </a:p>
          <a:p>
            <a:pPr marL="625475">
              <a:buFont typeface="Arial" panose="020B0604020202020204" pitchFamily="34" charset="0"/>
              <a:buChar char="•"/>
            </a:pPr>
            <a:r>
              <a:rPr lang="ru-RU" sz="1400" dirty="0"/>
              <a:t>- специализированных автостоянок для личного автотранспорта инвалидов; </a:t>
            </a:r>
          </a:p>
          <a:p>
            <a:pPr marL="625475">
              <a:buFont typeface="Arial" panose="020B0604020202020204" pitchFamily="34" charset="0"/>
              <a:buChar char="•"/>
            </a:pPr>
            <a:r>
              <a:rPr lang="ru-RU" sz="1400" dirty="0"/>
              <a:t>- мест кратковременной стоянки автотранспорта (вблизи зоны входа); </a:t>
            </a:r>
          </a:p>
          <a:p>
            <a:pPr marL="625475">
              <a:buFont typeface="Arial" panose="020B0604020202020204" pitchFamily="34" charset="0"/>
              <a:buChar char="•"/>
            </a:pPr>
            <a:r>
              <a:rPr lang="ru-RU" sz="1400" dirty="0"/>
              <a:t>- хозяйственных площадок (для размещения мусоросборников и др.); </a:t>
            </a:r>
          </a:p>
          <a:p>
            <a:pPr marL="625475">
              <a:buFont typeface="Arial" panose="020B0604020202020204" pitchFamily="34" charset="0"/>
              <a:buChar char="•"/>
            </a:pPr>
            <a:r>
              <a:rPr lang="ru-RU" sz="1400" dirty="0"/>
              <a:t>- площадок для отдыха взрослого населения; </a:t>
            </a:r>
          </a:p>
          <a:p>
            <a:pPr marL="625475">
              <a:buFont typeface="Arial" panose="020B0604020202020204" pitchFamily="34" charset="0"/>
              <a:buChar char="•"/>
            </a:pPr>
            <a:r>
              <a:rPr lang="ru-RU" sz="1400" dirty="0"/>
              <a:t>- площадок для игр детей, площадок для занятий физкультурой, площадок для выгула собак, в том числе собак-поводырей.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latin typeface="+mj-lt"/>
              </a:rPr>
              <a:t>На открытых автостоянках на придомовой территории для машин инвалидов резервировать зоны, а в гаражных комплексах - предусматривать места с учетом требований </a:t>
            </a:r>
            <a:r>
              <a:rPr lang="ru-RU" dirty="0">
                <a:latin typeface="+mj-lt"/>
                <a:hlinkClick r:id="rId2"/>
              </a:rPr>
              <a:t>СП 59.13330</a:t>
            </a:r>
            <a:r>
              <a:rPr lang="ru-RU" dirty="0">
                <a:latin typeface="+mj-lt"/>
              </a:rPr>
              <a:t>.</a:t>
            </a:r>
          </a:p>
          <a:p>
            <a:r>
              <a:rPr lang="ru-RU" dirty="0">
                <a:latin typeface="+mj-lt"/>
              </a:rPr>
              <a:t>При наличии перепадов уровней при входе в </a:t>
            </a:r>
            <a:r>
              <a:rPr lang="ru-RU" dirty="0" smtClean="0">
                <a:latin typeface="+mj-lt"/>
              </a:rPr>
              <a:t>здание следует </a:t>
            </a:r>
            <a:r>
              <a:rPr lang="ru-RU" dirty="0">
                <a:latin typeface="+mj-lt"/>
              </a:rPr>
              <a:t>предусматривать пандус, обеспечивая движение кресла-коляски в одном направлении с уровня земли до отметки входа. </a:t>
            </a:r>
            <a:endParaRPr lang="ru-RU" dirty="0" smtClean="0">
              <a:latin typeface="+mj-lt"/>
            </a:endParaRPr>
          </a:p>
          <a:p>
            <a:r>
              <a:rPr lang="ru-RU" dirty="0">
                <a:latin typeface="+mj-lt"/>
              </a:rPr>
              <a:t>Тамбуры, включая входные двери, </a:t>
            </a:r>
            <a:r>
              <a:rPr lang="ru-RU" dirty="0" smtClean="0">
                <a:latin typeface="+mj-lt"/>
              </a:rPr>
              <a:t>должны быть запроектированы </a:t>
            </a:r>
            <a:r>
              <a:rPr lang="ru-RU" dirty="0">
                <a:latin typeface="+mj-lt"/>
              </a:rPr>
              <a:t>согласно требованиям </a:t>
            </a:r>
            <a:r>
              <a:rPr lang="ru-RU" u="sng" dirty="0">
                <a:latin typeface="+mj-lt"/>
                <a:hlinkClick r:id="rId2"/>
              </a:rPr>
              <a:t>СП 59.13330.2012</a:t>
            </a:r>
            <a:r>
              <a:rPr lang="ru-RU" dirty="0">
                <a:latin typeface="+mj-lt"/>
              </a:rPr>
              <a:t> "СНиП </a:t>
            </a:r>
            <a:r>
              <a:rPr lang="ru-RU" dirty="0" smtClean="0">
                <a:latin typeface="+mj-lt"/>
              </a:rPr>
              <a:t>35-01-2001</a:t>
            </a:r>
          </a:p>
          <a:p>
            <a:pPr lvl="0"/>
            <a:r>
              <a:rPr lang="ru-RU" altLang="ru-RU" dirty="0">
                <a:latin typeface="+mj-lt"/>
                <a:ea typeface="Times New Roman" panose="02020603050405020304" pitchFamily="18" charset="0"/>
              </a:rPr>
              <a:t>Ширина галерей в </a:t>
            </a:r>
            <a:r>
              <a:rPr lang="ru-RU" altLang="ru-RU" dirty="0" smtClean="0">
                <a:latin typeface="+mj-lt"/>
                <a:ea typeface="Times New Roman" panose="02020603050405020304" pitchFamily="18" charset="0"/>
              </a:rPr>
              <a:t>здании должна </a:t>
            </a:r>
            <a:r>
              <a:rPr lang="ru-RU" altLang="ru-RU" dirty="0">
                <a:latin typeface="+mj-lt"/>
                <a:ea typeface="Times New Roman" panose="02020603050405020304" pitchFamily="18" charset="0"/>
              </a:rPr>
              <a:t>быть не менее 2,4 м. </a:t>
            </a:r>
            <a:endParaRPr lang="ru-RU" altLang="ru-RU" sz="2400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6266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/>
              <a:t>Наземные тактильные указатели и направляющие для предупреждения о препятствии и определения направления движения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255876" y="446088"/>
            <a:ext cx="6252633" cy="5414963"/>
          </a:xfrm>
        </p:spPr>
        <p:txBody>
          <a:bodyPr>
            <a:normAutofit/>
          </a:bodyPr>
          <a:lstStyle/>
          <a:p>
            <a:r>
              <a:rPr lang="ru-RU" sz="1400" dirty="0"/>
              <a:t>предупреждающие указатели, обеспечивающие возможность инвалидам по зрению ориентироваться в пространстве и избегать опасностей, способных нанести вред здоровью, на пути следования внутри общественных зданий и сооружений, на территории и застройке населенных пунктов по предназначенным для них пешеходным маршрутам</a:t>
            </a:r>
            <a:r>
              <a:rPr lang="ru-RU" sz="1400" dirty="0" smtClean="0"/>
              <a:t>.</a:t>
            </a:r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  <a:p>
            <a:r>
              <a:rPr lang="ru-RU" sz="1400" dirty="0"/>
              <a:t>направляющие указатели, которые обеспечивают возможность инвалидам по зрению передвигаться в нужном направлении самостоятельно, без сопровождающего лица, внутри общественных зданий и сооружений, на территории населенных пунктов по предназначенным для них пешеходным маршрутам.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019333" cy="2215009"/>
          </a:xfrm>
        </p:spPr>
        <p:txBody>
          <a:bodyPr/>
          <a:lstStyle/>
          <a:p>
            <a:r>
              <a:rPr lang="ru-RU" sz="1600" dirty="0"/>
              <a:t>В зависимости от назначения указатели подразделяют на следующие группы: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14459" t="28503" r="65515" b="21516"/>
          <a:stretch>
            <a:fillRect/>
          </a:stretch>
        </p:blipFill>
        <p:spPr bwMode="auto">
          <a:xfrm>
            <a:off x="7179583" y="2260738"/>
            <a:ext cx="12573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52667" t="28329" r="22665" b="34763"/>
          <a:stretch>
            <a:fillRect/>
          </a:stretch>
        </p:blipFill>
        <p:spPr bwMode="auto">
          <a:xfrm>
            <a:off x="9200032" y="2260738"/>
            <a:ext cx="15525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 l="13707" t="34251" r="60060" b="15868"/>
          <a:stretch>
            <a:fillRect/>
          </a:stretch>
        </p:blipFill>
        <p:spPr bwMode="auto">
          <a:xfrm>
            <a:off x="1065269" y="4736751"/>
            <a:ext cx="16478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 cstate="print"/>
          <a:srcRect l="58121" t="34625" r="17813" b="12326"/>
          <a:stretch>
            <a:fillRect/>
          </a:stretch>
        </p:blipFill>
        <p:spPr bwMode="auto">
          <a:xfrm>
            <a:off x="3223683" y="4631976"/>
            <a:ext cx="15144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mirkamnia.com/uploadedFiles/catalogimages/big/taktilnaya-plitka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484" y="2220713"/>
            <a:ext cx="2042193" cy="179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151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Акустические устройства и средства информации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5313" y="991168"/>
            <a:ext cx="6252633" cy="3069725"/>
          </a:xfrm>
        </p:spPr>
        <p:txBody>
          <a:bodyPr/>
          <a:lstStyle/>
          <a:p>
            <a:r>
              <a:rPr lang="ru-RU" dirty="0"/>
              <a:t>звуковые маячки; </a:t>
            </a:r>
            <a:endParaRPr lang="ru-RU" dirty="0" smtClean="0"/>
          </a:p>
          <a:p>
            <a:r>
              <a:rPr lang="ru-RU" dirty="0" smtClean="0"/>
              <a:t>шумовые </a:t>
            </a:r>
            <a:r>
              <a:rPr lang="ru-RU" dirty="0"/>
              <a:t>индикаторы; </a:t>
            </a:r>
            <a:endParaRPr lang="ru-RU" dirty="0" smtClean="0"/>
          </a:p>
          <a:p>
            <a:r>
              <a:rPr lang="ru-RU" dirty="0" smtClean="0"/>
              <a:t>средства </a:t>
            </a:r>
            <a:r>
              <a:rPr lang="ru-RU" dirty="0"/>
              <a:t>звуковоспроизведения, речевые синтезаторы; </a:t>
            </a:r>
            <a:endParaRPr lang="ru-RU" dirty="0" smtClean="0"/>
          </a:p>
          <a:p>
            <a:r>
              <a:rPr lang="ru-RU" dirty="0" smtClean="0"/>
              <a:t>индукционная </a:t>
            </a:r>
            <a:r>
              <a:rPr lang="ru-RU" dirty="0"/>
              <a:t>петля в зрительном зале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другие электроакустические (звукоусиливающие) приспособления.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По Своду правил по проектированию и строительству СП 35-101-2001 «Проектирование зданий и сооружений с учетом доступности для маломобильных групп населения. Общие положения» акустические устройства и средства информации предназначены для оказания помощи лицам с недостатками зрения, а также для дублирования визуальной информации в наиболее людных местах. </a:t>
            </a:r>
            <a:endParaRPr lang="ru-RU" dirty="0" smtClean="0"/>
          </a:p>
          <a:p>
            <a:r>
              <a:rPr lang="ru-RU" dirty="0"/>
              <a:t>К ним относятся:</a:t>
            </a:r>
          </a:p>
        </p:txBody>
      </p:sp>
      <p:pic>
        <p:nvPicPr>
          <p:cNvPr id="5124" name="Picture 4" descr="http://katransb.ru/d/1047627/d/%D0%A1%D0%B8%D1%81%D1%82%D0%B5%D0%BC%D0%B0_%D0%B2%D1%8B%D0%B7%D0%BE%D0%B2%D0%B0_%D0%BF%D0%B5%D1%80%D1%81%D0%BE%D0%BD%D0%B0%D0%BB%D0%B0_%D0%B4%D0%BB%D1%8F_%D0%B8%D0%BD%D0%B2%D0%B0%D0%BB%D0%B8%D0%B4%D0%BE%D0%B2-%D0%BA%D0%BE%D0%BB%D1%8F%D1%81%D0%BE%D1%87%D0%BD%D0%B8%D0%BA%D0%BE%D0%B2_HostCall-PI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435" y="4342775"/>
            <a:ext cx="2262571" cy="1785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astreja-ptz.ru/generic/catalog/all/4007_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757" y="4342775"/>
            <a:ext cx="1744966" cy="1810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038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Тактильные средства 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171" y="1018083"/>
            <a:ext cx="6252633" cy="2251577"/>
          </a:xfrm>
        </p:spPr>
        <p:txBody>
          <a:bodyPr>
            <a:normAutofit/>
          </a:bodyPr>
          <a:lstStyle/>
          <a:p>
            <a:r>
              <a:rPr lang="ru-RU" sz="2000" dirty="0"/>
              <a:t>Тактильные средства информации могут быть сделаны в виде схем зданий, в виде </a:t>
            </a:r>
            <a:r>
              <a:rPr lang="ru-RU" sz="2000" dirty="0" err="1"/>
              <a:t>брайлевской</a:t>
            </a:r>
            <a:r>
              <a:rPr lang="ru-RU" sz="2000" dirty="0"/>
              <a:t> </a:t>
            </a:r>
            <a:r>
              <a:rPr lang="ru-RU" sz="2000" dirty="0" smtClean="0"/>
              <a:t>досок, </a:t>
            </a:r>
            <a:r>
              <a:rPr lang="ru-RU" sz="2000" dirty="0" err="1"/>
              <a:t>брайлевские</a:t>
            </a:r>
            <a:r>
              <a:rPr lang="ru-RU" sz="2000" dirty="0"/>
              <a:t> доски, сделанные в виде трибун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4172617" cy="3600311"/>
          </a:xfrm>
        </p:spPr>
        <p:txBody>
          <a:bodyPr>
            <a:noAutofit/>
          </a:bodyPr>
          <a:lstStyle/>
          <a:p>
            <a:r>
              <a:rPr lang="ru-RU" sz="2000" i="1" dirty="0"/>
              <a:t>Тактильные средства информации</a:t>
            </a:r>
            <a:r>
              <a:rPr lang="ru-RU" sz="2000" dirty="0"/>
              <a:t> - это все поверхности, информирующие незрячего о местонахождении, назначении определенного объекта, предупреждающие об опасностях и направляющие незрячего в нужном направлении.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3344" y="2855322"/>
            <a:ext cx="49053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6330030" y="3683997"/>
            <a:ext cx="4738689" cy="589539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dirty="0"/>
              <a:t>Знаковые средства отображения информации</a:t>
            </a:r>
          </a:p>
        </p:txBody>
      </p:sp>
      <p:pic>
        <p:nvPicPr>
          <p:cNvPr id="6146" name="Picture 2" descr="https://cdn.iz.ru/sites/default/files/styles/900x506/public/article-2017-05/435465290_3b1b0836c4_o.jpg?itok=e0-9161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030" y="4791556"/>
            <a:ext cx="2748046" cy="154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tiflocentre.ru/images/news/prezentacii-taktilno-zvukovoj-mnemoshemy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091" y="4323301"/>
            <a:ext cx="1576972" cy="2013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4488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Цитаты</Template>
  <TotalTime>70</TotalTime>
  <Words>818</Words>
  <Application>Microsoft Office PowerPoint</Application>
  <PresentationFormat>Широкоэкранный</PresentationFormat>
  <Paragraphs>76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Century Gothic</vt:lpstr>
      <vt:lpstr>Times New Roman</vt:lpstr>
      <vt:lpstr>Wingdings</vt:lpstr>
      <vt:lpstr>Wingdings 2</vt:lpstr>
      <vt:lpstr>Цитаты</vt:lpstr>
      <vt:lpstr>Доступная среда</vt:lpstr>
      <vt:lpstr>Международные конвенции</vt:lpstr>
      <vt:lpstr>В соответсвии с документами РФ к маломобильным группам населения относятся:</vt:lpstr>
      <vt:lpstr>Доступная среда </vt:lpstr>
      <vt:lpstr>Концепция универсальной доступности</vt:lpstr>
      <vt:lpstr>Обеспечение доступности жилых помещений.</vt:lpstr>
      <vt:lpstr>Наземные тактильные указатели и направляющие для предупреждения о препятствии и определения направления движения</vt:lpstr>
      <vt:lpstr>Акустические устройства и средства информации </vt:lpstr>
      <vt:lpstr>Тактильные средства информации</vt:lpstr>
      <vt:lpstr>Предупреждение, ориентация, информирование, направление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Доступная среда</dc:title>
  <dc:creator>Анна</dc:creator>
  <cp:lastModifiedBy>Владимир Федоровский</cp:lastModifiedBy>
  <cp:revision>9</cp:revision>
  <dcterms:created xsi:type="dcterms:W3CDTF">2017-11-28T22:28:19Z</dcterms:created>
  <dcterms:modified xsi:type="dcterms:W3CDTF">2018-02-22T22:28:29Z</dcterms:modified>
</cp:coreProperties>
</file>