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6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54759-A266-49C3-86FE-4CAFEBCD9BF4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824EE-5D82-4BFA-88EF-0A5823AACB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824EE-5D82-4BFA-88EF-0A5823AACB53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6317B1D-DCBB-468F-9A66-4BB3E660F4D5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5C1F815-F733-402B-9B6E-E0A4CAECC0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ОСНОВЫ ТЕРРИТОРИАЛЬНО-ПРОСТРАНСТВЕННОГО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РАЗВИТИЯ ГОРОДА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9392" y="908720"/>
            <a:ext cx="9443392" cy="6298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Структура городских территорий как отражение функционирования города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484784"/>
            <a:ext cx="9144000" cy="563231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 факторы, по которым производится выбор территории, могут быть объединены в две группы: природные и антропогенные</a:t>
            </a: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основании анализа этих факторов все территории с точки зрения возможности их использования для целей градостроительства могут быть разделены: </a:t>
            </a:r>
          </a:p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− на непригодные территории; </a:t>
            </a:r>
          </a:p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− на территории, ограниченного использования; 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− на территории широкого спектра использования. </a:t>
            </a:r>
          </a:p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Городская функция – любой вид городской деятельности, отличающийся от других видов целью, средствами, продуктом деятельности, ее субъектами и объектами, ее требованиями к среде и другими признаками. </a:t>
            </a:r>
          </a:p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Традиционно различают следующие функции:</a:t>
            </a:r>
          </a:p>
          <a:p>
            <a:pPr lvl="0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жилая, </a:t>
            </a:r>
          </a:p>
          <a:p>
            <a:pPr lvl="0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промышленная, </a:t>
            </a:r>
          </a:p>
          <a:p>
            <a:pPr lvl="0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торговая, </a:t>
            </a:r>
          </a:p>
          <a:p>
            <a:pPr lvl="0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рекреационная, </a:t>
            </a:r>
          </a:p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транспортно-складская</a:t>
            </a:r>
            <a:endParaRPr lang="ru-RU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56720"/>
            <a:ext cx="9144000" cy="152015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Градостроительное прогнозирование. Градостроительный прогноз как способ формирования городской среды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0" y="1916832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Градостроительный прогноз - по законодательству РФ - результат комплексной оценки экологической и градостроительной ситуации, анализа социальных, экономических, инженерно-технических, строительных, санитарно-гигиенических условий и выявления тенденций развития территории с использованием метода научно обоснованного предвидения.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всех стадий градостроительного прогноза характерна одна и та же последовательность движения градостроительной документации: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8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20834" name="Полотно 8"/>
          <p:cNvGrpSpPr>
            <a:grpSpLocks/>
          </p:cNvGrpSpPr>
          <p:nvPr/>
        </p:nvGrpSpPr>
        <p:grpSpPr bwMode="auto">
          <a:xfrm>
            <a:off x="899592" y="4365104"/>
            <a:ext cx="7560840" cy="685800"/>
            <a:chOff x="0" y="0"/>
            <a:chExt cx="64008" cy="6858"/>
          </a:xfrm>
        </p:grpSpPr>
        <p:sp>
          <p:nvSpPr>
            <p:cNvPr id="120842" name="AutoShape 10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64008" cy="685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841" name="AutoShape 34"/>
            <p:cNvSpPr>
              <a:spLocks noChangeArrowheads="1"/>
            </p:cNvSpPr>
            <p:nvPr/>
          </p:nvSpPr>
          <p:spPr bwMode="auto">
            <a:xfrm>
              <a:off x="1143" y="1144"/>
              <a:ext cx="13717" cy="456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РАЗРАБОТКА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840" name="AutoShape 35"/>
            <p:cNvSpPr>
              <a:spLocks noChangeArrowheads="1"/>
            </p:cNvSpPr>
            <p:nvPr/>
          </p:nvSpPr>
          <p:spPr bwMode="auto">
            <a:xfrm>
              <a:off x="17147" y="1144"/>
              <a:ext cx="13717" cy="456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ЭКСПЕРТИЗА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839" name="AutoShape 36"/>
            <p:cNvSpPr>
              <a:spLocks noChangeArrowheads="1"/>
            </p:cNvSpPr>
            <p:nvPr/>
          </p:nvSpPr>
          <p:spPr bwMode="auto">
            <a:xfrm>
              <a:off x="33143" y="1144"/>
              <a:ext cx="13717" cy="456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УТВЕРЖДЕНИЕ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838" name="AutoShape 37"/>
            <p:cNvSpPr>
              <a:spLocks noChangeArrowheads="1"/>
            </p:cNvSpPr>
            <p:nvPr/>
          </p:nvSpPr>
          <p:spPr bwMode="auto">
            <a:xfrm>
              <a:off x="49147" y="1144"/>
              <a:ext cx="13734" cy="456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ЗАКЛЮЧЕНИЕ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AutoShape 38"/>
            <p:cNvSpPr>
              <a:spLocks noChangeShapeType="1"/>
            </p:cNvSpPr>
            <p:nvPr/>
          </p:nvSpPr>
          <p:spPr bwMode="auto">
            <a:xfrm>
              <a:off x="14860" y="3433"/>
              <a:ext cx="2287" cy="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AutoShape 39"/>
            <p:cNvSpPr>
              <a:spLocks noChangeShapeType="1"/>
            </p:cNvSpPr>
            <p:nvPr/>
          </p:nvSpPr>
          <p:spPr bwMode="auto">
            <a:xfrm>
              <a:off x="30864" y="3433"/>
              <a:ext cx="2279" cy="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AutoShape 40"/>
            <p:cNvSpPr>
              <a:spLocks noChangeShapeType="1"/>
            </p:cNvSpPr>
            <p:nvPr/>
          </p:nvSpPr>
          <p:spPr bwMode="auto">
            <a:xfrm>
              <a:off x="46860" y="3433"/>
              <a:ext cx="2287" cy="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20849" name="Picture 17" descr="https://riavrn.ru/upload/preview/a/0/8/a08d5aca39887e0dd8b548bdafc2378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177750"/>
            <a:ext cx="2987824" cy="168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rostov-dom.info/wp-content/uploads/2010/01/plan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9837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748464" cy="571500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На основе территориальных комплексных схем составляются проекты отдельных населенных пунктов − генеральные планы.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Проект городской черты − последний этап градостроительного прогноза или планирования развития городской территории.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Проект планировки − градостроительный документ, разрабатываемый для части городской территории и определяющий в соответствии с генпланом следующие элементы планировочной структуры: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красные линии и линии регулирования застройки;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границы земельных участков (если не разрабатывается проект межевания территорий);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размещение объектов социального и культурно-бытового обслуживания населения;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плотность параметров застройки;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параметры улиц, проездов, пешеходных зон, а также сооружений и коммуникаций транспорта, связи, инженерного оборудования и благоустройства территории.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В проектах застройки определяются: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линии регулирования застройки;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расположение зданий и сооружений, их тип, этажность и другие характеристики;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архитектурное решение застройки;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системы инженерного оборудования и связи и условия подсоединения к соответствующим коммуникациям, система благоустройства территории;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организация движения транспорта и пешеходов; </a:t>
            </a:r>
            <a:b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r>
              <a:rPr lang="ru-RU" sz="1600" b="1" i="1" u="sng" dirty="0" smtClean="0">
                <a:ln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− территории общего пользования</a:t>
            </a:r>
            <a:endParaRPr lang="ru-RU" sz="1600" b="1" i="1" u="sng" dirty="0">
              <a:ln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Структура городского плана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0" y="1124744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городского плана − это взаимное расположение всех архитектурно-планировочных элементов, обуславливающее формирование города как единого градостроительного элемента. В зависимости от типа исходных элементов городского плана и вида использования результатов структурирования различают: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 функциональное зонирование;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 административное районирование;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 планировочное районирование. 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начальных стадий градостроительного прогноза (например, на уровне территориальной комплексной схемы), особенно при предварительной оценке городского территориального ресурса, в соответствии с п.1.7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2.07.01-89* территория городов с учетом преимущественного использования подразделяется на три основных вида: селитебную, производственную и ландшафтно-рекреационную.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907" name="Picture 3" descr="https://konspekta.net/studopediaorg/baza4/765793106903.files/image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456664"/>
            <a:ext cx="6408712" cy="2401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1" name="Picture 3" descr="http://mashintop.ru/userfiles/omsk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679441" y="1916832"/>
            <a:ext cx="6464559" cy="4320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городских территорий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251520" y="1833791"/>
            <a:ext cx="64087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Городская черта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− это граница городских земель, переданных городу для застройки, благоустройства, санитарной охраны и других нужд. Она устанавливается на основе проекта городской черты или в составе генерального плана города с учетом перспектив его развития.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Градостроительным кодексом РФ определен следующий состав земель, включаемых в городскую черту: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жилые зоны;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общественно-деловые зоны;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производственные зоны;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зоны инженерной и транспортной инфраструктур;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рекреационные зоны;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зоны сельскохозяйственного использования;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зоны специального назначения;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 зоны военных объектов и иные зоны режимных территорий.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532440" cy="1069848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Классификация территорий города по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застроенности</a:t>
            </a:r>
            <a:r>
              <a:rPr lang="ru-RU" sz="5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412776"/>
          <a:ext cx="9144000" cy="474373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16516">
                <a:tc rowSpan="10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Территории городской застройки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Селитебные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Жилые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Общественно-деловые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1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Территории общего пользования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Внеселитебные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Промышленные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Коммунально-складские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Санитарно-защитные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Рекреационные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Внешнего транспорта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Специального назначения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16">
                <a:tc rowSpan="9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Территории за пределами городской застройки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Резервные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Рекреационные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Сельскохозяйственные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Коммунально-складские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Внешнего транспорта и дорог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Водные пространства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Специального назначения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Военных территорий и режимного назначения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0" y="622478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Кроме этого городские территории могут классифицироваться по местоположению относительно центра: центральные зоны;  серединные зоны;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периферийные зоны.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0698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Основы формирования и планировки жилой среды</a:t>
            </a:r>
            <a:endParaRPr lang="ru-RU" dirty="0"/>
          </a:p>
        </p:txBody>
      </p:sp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0" y="1748909"/>
            <a:ext cx="91440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функционально - планировочной структуры жилых районов и микрорайонов, направленное на создание комфортных условий жизнедеятельности населения, связано с необходимостью обеспечения: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единства их пространственной организации и связей с застройкой окружающих территорий;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зонирования территории, позволяющего рационально расположить ее различные функциональные участки по отношению друг к другу;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размещения в полном объеме всех видов учреждений культурно-бытового обслуживания и создания удобных условий пользования ими;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рациональной трассировки системы улиц и дорог, обеспечивающей быстрые сообщения между жильем, местами занятости и общественными центрами;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формирования единой системы озеленения и благоустройства территории для отдыха населения и занятий спортом;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защиты жилой среды от вредного влияния транспорта - выхлопных газов, шума, пыли и т.п.;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выразительного архитектурного облика застройки, соответствующего современным градостроительным требованиям.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https://i.archi.ru/i/650/81917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-189034"/>
            <a:ext cx="9463992" cy="70470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4968552" cy="4858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Требования, предъявляемые к объектам жилой среды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1124744"/>
          <a:ext cx="8676456" cy="5663128"/>
        </p:xfrm>
        <a:graphic>
          <a:graphicData uri="http://schemas.openxmlformats.org/drawingml/2006/table">
            <a:tbl>
              <a:tblPr/>
              <a:tblGrid>
                <a:gridCol w="3114626"/>
                <a:gridCol w="5561830"/>
              </a:tblGrid>
              <a:tr h="248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Требование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Сущность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9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Социальные требования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необходимость учета в жилой застройке особенностей быта и местных традиций населения, возведения жилых домов одновременно с учреждениями и устройствами всех видов обслуживания в удобной близости от жилья.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3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Демографические требования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необходимость использования в застройке таких типов домов, которые обеспечивали бы возможность предоставления разнообразного набора квартир для различных контингентов жителей в соответствии с конкретными характеристиками демографического состава населения.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9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Функциональные требования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рациональность взаимного размещения всех компонентов, формирующих жилое образование и обеспечивающих его жизнедеятельность, включая инженерно-техническое и транспортное обслуживание.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Санитарно-гигиенические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Требования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инсоляция,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аэрационные,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шумозащитных.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9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Противопожарные требования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является необходимость соблюдения противопожарных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разрывов между жилыми, общественными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зданиями. Эти разрывы установлены в зависимости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от степени их огнестойкости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2" marR="647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Факторы, влияющие на формирование городской среды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0" y="1466172"/>
            <a:ext cx="572412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7313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Городская среда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это комплекс условий, в которых человек проводит большую часть своей жизни, и именно эта среда оказывает наибольшее воздействие на ритмы жизненной активности и поведение человека. В формировании той или иной среды участвуют сразу несколько факторов: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экономический (бюджет, трудовые ресурсы, уровень доходов),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природно-климатический (климат, рельеф местности),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экологический (загрязненность территории),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временной (моральное и физическое устаревание территории),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уровень урбанизации (инфраструктура)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73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социально-политическая структура (численность и состав населения, уровень преступности).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1075" name="Picture 3" descr="Картинки по запросу городская среда амер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6045" y="1700808"/>
            <a:ext cx="3457955" cy="2304256"/>
          </a:xfrm>
          <a:prstGeom prst="rect">
            <a:avLst/>
          </a:prstGeom>
          <a:noFill/>
        </p:spPr>
      </p:pic>
      <p:pic>
        <p:nvPicPr>
          <p:cNvPr id="131077" name="Picture 5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05064"/>
            <a:ext cx="3491880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1" name="Picture 5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0" y="225415"/>
            <a:ext cx="9144000" cy="663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Контрольные вопросы</a:t>
            </a:r>
            <a:endParaRPr kumimoji="0" lang="ru-RU" sz="1700" b="1" u="none" strike="noStrike" cap="none" normalizeH="0" baseline="0" dirty="0" smtClean="0">
              <a:ln>
                <a:noFill/>
              </a:ln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Город: понятие и функции.</a:t>
            </a:r>
            <a:endParaRPr kumimoji="0" lang="ru-RU" sz="1700" b="1" u="none" strike="noStrike" cap="none" normalizeH="0" baseline="0" dirty="0" smtClean="0">
              <a:ln>
                <a:noFill/>
              </a:ln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Градообразующие, градообслуживающие и несамодеятельные группы населения </a:t>
            </a: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городов, их соотношение и характер деятельности.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Классификации населенных пунктов.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Городской план и его структура.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Функциональное зонирование городской территории.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понимается под планировочной структурой города?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Типы </a:t>
            </a:r>
            <a:r>
              <a:rPr kumimoji="0" lang="ru-RU" sz="1700" b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планировочно</a:t>
            </a: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пространственных схем городов и их функциональные характеристики.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Организация селитебных территорий в городах разной величины.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социально - градостроительные принципы формирования жилых районов и микрорайонов.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 функциональных участков и приёмы зонирования жилых районов и микрорайонов.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Требования, предъявляемые к объектам жилой среды.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Приемы функционального зонирования жилых районов и микрорайонов.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Градостроительная документация о застройке городских и  сельских поселений.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Комфортность городской среды.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Градостроительный прогноз и его основные составляющие.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Назначение производственных территорий.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Назначение ландшафтно-рекреационных территорий.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Назначение селитебных территорий.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Особенности использования территорий. 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077913" algn="l"/>
              </a:tabLst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Факторы, влияющие на комфортность городской среды.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Город и его планировочная организация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4464496" cy="4896544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smtClean="0"/>
              <a:t>город </a:t>
            </a:r>
            <a:r>
              <a:rPr lang="ru-RU" dirty="0" smtClean="0"/>
              <a:t>– это сложный комплекс жилых и общественных зданий, промышленных предприятий, коммунальных сооружений, улиц и площадей, транспортных устройств, мест отдыха, зеленых насаждений и водных пространств.</a:t>
            </a:r>
          </a:p>
          <a:p>
            <a:r>
              <a:rPr lang="ru-RU" u="sng" dirty="0" smtClean="0"/>
              <a:t>город – </a:t>
            </a:r>
            <a:r>
              <a:rPr lang="ru-RU" dirty="0" smtClean="0"/>
              <a:t>это функциональная и пространственно организованная система, образованная единством трех сред: географической, архитектурной и социальной.</a:t>
            </a:r>
          </a:p>
          <a:p>
            <a:endParaRPr lang="ru-RU" dirty="0"/>
          </a:p>
        </p:txBody>
      </p:sp>
      <p:pic>
        <p:nvPicPr>
          <p:cNvPr id="1026" name="Picture 2" descr="https://a.scpr.org/i/52804e6b63349a169566cfa54eab7a63/73946-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80728"/>
            <a:ext cx="4186913" cy="2592288"/>
          </a:xfrm>
          <a:prstGeom prst="rect">
            <a:avLst/>
          </a:prstGeom>
          <a:noFill/>
        </p:spPr>
      </p:pic>
      <p:pic>
        <p:nvPicPr>
          <p:cNvPr id="1028" name="Picture 4" descr="http://ingvarr.net.ru/_ph/226/171565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17032"/>
            <a:ext cx="3851920" cy="2779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2376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Предприятия, явившиеся причиной возникновения города и значение которых выходит за его пределы, называют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градообразующими.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градообслуживающей относится работа детских учреждений, школ, предприятий торговли, общественного питания, бытового обслуживания, связи, учреждений здравоохранения, культуры, зрелищ, жилищно-коммунального обслуживания, административно-общественных учреждений и других.</a:t>
            </a:r>
          </a:p>
          <a:p>
            <a:endParaRPr lang="ru-RU" dirty="0"/>
          </a:p>
        </p:txBody>
      </p:sp>
      <p:pic>
        <p:nvPicPr>
          <p:cNvPr id="113666" name="Picture 2" descr="http://www.aif.ru/pictures/201305/Aif-20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924944"/>
            <a:ext cx="5040560" cy="33314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s://icss.ru/images/research/2017-06-07%2001.39.40%20pm.png"/>
          <p:cNvPicPr>
            <a:picLocks noChangeAspect="1" noChangeArrowheads="1"/>
          </p:cNvPicPr>
          <p:nvPr/>
        </p:nvPicPr>
        <p:blipFill>
          <a:blip r:embed="rId2" cstate="print"/>
          <a:srcRect t="10431" b="10546"/>
          <a:stretch>
            <a:fillRect/>
          </a:stretch>
        </p:blipFill>
        <p:spPr bwMode="auto">
          <a:xfrm>
            <a:off x="323528" y="332656"/>
            <a:ext cx="7488832" cy="252028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924944"/>
            <a:ext cx="8136904" cy="424847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2900" dirty="0" smtClean="0"/>
              <a:t>В соответствии с градообразующими и градообслуживающими </a:t>
            </a:r>
            <a:r>
              <a:rPr lang="ru-RU" sz="2900" dirty="0" smtClean="0"/>
              <a:t>видами</a:t>
            </a:r>
          </a:p>
          <a:p>
            <a:pPr>
              <a:buNone/>
            </a:pPr>
            <a:r>
              <a:rPr lang="ru-RU" sz="2900" dirty="0" smtClean="0"/>
              <a:t>деятельности </a:t>
            </a:r>
            <a:r>
              <a:rPr lang="ru-RU" sz="2900" dirty="0" smtClean="0"/>
              <a:t>все трудоспособное население города подразделяется на группы: </a:t>
            </a:r>
          </a:p>
          <a:p>
            <a:r>
              <a:rPr lang="ru-RU" sz="2900" dirty="0" smtClean="0"/>
              <a:t>градообразующую, включающую трудящихся предприятий, учреждений и организаций градообразующего значения (промышленное производство, строительство, наука, управление, высшее образование) </a:t>
            </a:r>
          </a:p>
          <a:p>
            <a:r>
              <a:rPr lang="ru-RU" sz="2900" dirty="0" smtClean="0"/>
              <a:t>градообслуживающую, состоящую из трудящихся предприятий и учреждений обслуживания населения данного города (воспитание и образование, здравоохранение, торговля, хозяйственно-бытовое и жилищно-коммунальное обслуживание). </a:t>
            </a:r>
          </a:p>
          <a:p>
            <a:pPr>
              <a:buNone/>
            </a:pPr>
            <a:r>
              <a:rPr lang="ru-RU" sz="2900" dirty="0" smtClean="0"/>
              <a:t>Относительно постоянная численность трудоспособной возрастной группы </a:t>
            </a:r>
            <a:r>
              <a:rPr lang="ru-RU" sz="2900" dirty="0" smtClean="0"/>
              <a:t>в</a:t>
            </a:r>
          </a:p>
          <a:p>
            <a:pPr>
              <a:buNone/>
            </a:pPr>
            <a:r>
              <a:rPr lang="ru-RU" sz="2900" dirty="0" smtClean="0"/>
              <a:t>составе </a:t>
            </a:r>
            <a:r>
              <a:rPr lang="ru-RU" sz="2900" dirty="0" smtClean="0"/>
              <a:t>всего населения обеспечивает достаточно определенный </a:t>
            </a:r>
            <a:r>
              <a:rPr lang="ru-RU" sz="2900" dirty="0" smtClean="0"/>
              <a:t>трудовой</a:t>
            </a:r>
          </a:p>
          <a:p>
            <a:pPr>
              <a:buNone/>
            </a:pPr>
            <a:r>
              <a:rPr lang="ru-RU" sz="2900" dirty="0" smtClean="0"/>
              <a:t>баланс</a:t>
            </a:r>
            <a:r>
              <a:rPr lang="ru-RU" sz="2900" dirty="0" smtClean="0"/>
              <a:t>, выражающийся в следующих примерных пределах: </a:t>
            </a:r>
          </a:p>
          <a:p>
            <a:pPr lvl="0">
              <a:buNone/>
            </a:pPr>
            <a:r>
              <a:rPr lang="ru-RU" sz="2900" dirty="0" smtClean="0"/>
              <a:t>-     градообразующая </a:t>
            </a:r>
            <a:r>
              <a:rPr lang="ru-RU" sz="2900" dirty="0" smtClean="0"/>
              <a:t>группа (А) - 20-30%; </a:t>
            </a:r>
          </a:p>
          <a:p>
            <a:pPr lvl="0">
              <a:buNone/>
            </a:pPr>
            <a:r>
              <a:rPr lang="ru-RU" sz="2900" dirty="0" smtClean="0"/>
              <a:t>-     градообслуживающая </a:t>
            </a:r>
            <a:r>
              <a:rPr lang="ru-RU" sz="2900" dirty="0" smtClean="0"/>
              <a:t>группа (Б) - 15-25%; несамодеятельная группа населения (дети, неработающие пенсионеры, занятые в домашнем хозяйстве, инвалиды и др.) </a:t>
            </a:r>
          </a:p>
          <a:p>
            <a:pPr lvl="0">
              <a:buNone/>
            </a:pPr>
            <a:r>
              <a:rPr lang="ru-RU" sz="2900" dirty="0" smtClean="0"/>
              <a:t>-     (</a:t>
            </a:r>
            <a:r>
              <a:rPr lang="ru-RU" sz="2900" dirty="0" smtClean="0"/>
              <a:t>В) - 45-55%.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fotooboiplus.ru/image/cache/data/%D0%9E%D0%BA%D0%BD%D0%B0%20%D0%B8%20%D0%B1%D0%B0%D0%BB%D0%BA%D0%BE%D0%BD%D1%8B/116569990-max-694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учетом современных и прогнозных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соотношений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возрастных групп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населения и структуры трудовых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ресурсов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ориентировочную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перспективную численность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населения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определяют по формуле 1: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Н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100А/ 100-(Б+В)					(1)</a:t>
            </a:r>
          </a:p>
          <a:p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Н - расчетная численность населения, тыс. чел.; </a:t>
            </a:r>
          </a:p>
          <a:p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- абсолютная численность градообразующих кадров, тыс. чел.; </a:t>
            </a:r>
          </a:p>
          <a:p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 - удельный вес градообслуживающей группы населения, %; </a:t>
            </a:r>
          </a:p>
          <a:p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- удельный вес несамодеятельной группы населения, %.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городов, в которые значительное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Трудящихся приезжает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пригородов, и в первую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очередь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крупных, числитель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формулы получает значение 100(А-П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П  количество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трудящихся, работающих, но 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проживающих в городе</a:t>
            </a: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9" name="Picture 3" descr="http://ozon-st.cdn.ngenix.net/multimedia/audio_cd_covers/1016998488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548681"/>
            <a:ext cx="9144000" cy="630932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385404"/>
          <a:ext cx="8820472" cy="4356252"/>
        </p:xfrm>
        <a:graphic>
          <a:graphicData uri="http://schemas.openxmlformats.org/drawingml/2006/table">
            <a:tbl>
              <a:tblPr/>
              <a:tblGrid>
                <a:gridCol w="2705099"/>
                <a:gridCol w="2855383"/>
                <a:gridCol w="3259990"/>
              </a:tblGrid>
              <a:tr h="978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Наименование населенного пункта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Тип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Население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Город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сверхкрупный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свыше 3 млн. чел.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крупнейший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от 1 до 3 млн. чел.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крупный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от 250 тыс. до 1 млн. чел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большой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от 100 до 250 тыс. чел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от 50 до 100 тыс. чел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малый город и поселок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до 50 тыс. чел.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Сельское поселение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крупное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(свыше 5 тыс. чел.)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большое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(от 1 до 5 тыс. чел)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среднее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(от 200 до 1 тыс. чел.)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малое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(до 200 чел)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251520" y="711369"/>
            <a:ext cx="82809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Табл. 1.1 – Классификация населенных пунктов согласно градостроительному кодексу РФ, по численности населения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179512" y="580474"/>
            <a:ext cx="8640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Важнейшим признаком классификации городов является их народнохозяйственный профиль (ведущая производственная функция): промышленный, транспортный, административный, курортный и др.</a:t>
            </a:r>
            <a:endParaRPr kumimoji="0" lang="ru-RU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78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17762" name="Полотно 36"/>
          <p:cNvGrpSpPr>
            <a:grpSpLocks/>
          </p:cNvGrpSpPr>
          <p:nvPr/>
        </p:nvGrpSpPr>
        <p:grpSpPr bwMode="auto">
          <a:xfrm>
            <a:off x="611560" y="1484784"/>
            <a:ext cx="7920880" cy="5373216"/>
            <a:chOff x="0" y="0"/>
            <a:chExt cx="58293" cy="49149"/>
          </a:xfrm>
        </p:grpSpPr>
        <p:sp>
          <p:nvSpPr>
            <p:cNvPr id="117782" name="AutoShape 22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8293" cy="4914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781" name="Rectangle 4"/>
            <p:cNvSpPr>
              <a:spLocks noChangeArrowheads="1"/>
            </p:cNvSpPr>
            <p:nvPr/>
          </p:nvSpPr>
          <p:spPr bwMode="auto">
            <a:xfrm>
              <a:off x="4575" y="1143"/>
              <a:ext cx="50295" cy="34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Населенные пункты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80" name="Rectangle 5"/>
            <p:cNvSpPr>
              <a:spLocks noChangeArrowheads="1"/>
            </p:cNvSpPr>
            <p:nvPr/>
          </p:nvSpPr>
          <p:spPr bwMode="auto">
            <a:xfrm>
              <a:off x="11429" y="5718"/>
              <a:ext cx="43432" cy="34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столичные города республик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9" name="Rectangle 6"/>
            <p:cNvSpPr>
              <a:spLocks noChangeArrowheads="1"/>
            </p:cNvSpPr>
            <p:nvPr/>
          </p:nvSpPr>
          <p:spPr bwMode="auto">
            <a:xfrm>
              <a:off x="11429" y="10292"/>
              <a:ext cx="43441" cy="34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административные центры краев, областей, округов и районов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8" name="Rectangle 7"/>
            <p:cNvSpPr>
              <a:spLocks noChangeArrowheads="1"/>
            </p:cNvSpPr>
            <p:nvPr/>
          </p:nvSpPr>
          <p:spPr bwMode="auto">
            <a:xfrm>
              <a:off x="11429" y="14866"/>
              <a:ext cx="43432" cy="57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города республиканского, краевого, областного и окружного подчинения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7" name="Rectangle 8"/>
            <p:cNvSpPr>
              <a:spLocks noChangeArrowheads="1"/>
            </p:cNvSpPr>
            <p:nvPr/>
          </p:nvSpPr>
          <p:spPr bwMode="auto">
            <a:xfrm>
              <a:off x="11429" y="21719"/>
              <a:ext cx="43432" cy="34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города-объекты особого регулирования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6" name="Rectangle 9"/>
            <p:cNvSpPr>
              <a:spLocks noChangeArrowheads="1"/>
            </p:cNvSpPr>
            <p:nvPr/>
          </p:nvSpPr>
          <p:spPr bwMode="auto">
            <a:xfrm>
              <a:off x="16005" y="26294"/>
              <a:ext cx="38856" cy="34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города-центры субъектов РФ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5" name="Rectangle 10"/>
            <p:cNvSpPr>
              <a:spLocks noChangeArrowheads="1"/>
            </p:cNvSpPr>
            <p:nvPr/>
          </p:nvSpPr>
          <p:spPr bwMode="auto">
            <a:xfrm>
              <a:off x="16005" y="29725"/>
              <a:ext cx="38856" cy="34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города-курорты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4" name="Rectangle 11"/>
            <p:cNvSpPr>
              <a:spLocks noChangeArrowheads="1"/>
            </p:cNvSpPr>
            <p:nvPr/>
          </p:nvSpPr>
          <p:spPr bwMode="auto">
            <a:xfrm>
              <a:off x="16005" y="33147"/>
              <a:ext cx="38856" cy="570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городские и сельские поселения с особым режимом жизнедеятельности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3" name="Rectangle 12"/>
            <p:cNvSpPr>
              <a:spLocks noChangeArrowheads="1"/>
            </p:cNvSpPr>
            <p:nvPr/>
          </p:nvSpPr>
          <p:spPr bwMode="auto">
            <a:xfrm>
              <a:off x="16005" y="38865"/>
              <a:ext cx="38856" cy="45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города, расположенные в регионах с экстремальными природно-климатическими условиями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772" name="Rectangle 13"/>
            <p:cNvSpPr>
              <a:spLocks noChangeArrowheads="1"/>
            </p:cNvSpPr>
            <p:nvPr/>
          </p:nvSpPr>
          <p:spPr bwMode="auto">
            <a:xfrm>
              <a:off x="16005" y="43439"/>
              <a:ext cx="38838" cy="4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исторические поселения и поселения, на территории которых имеются памятники истории и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AutoShape 14"/>
            <p:cNvSpPr>
              <a:spLocks noChangeShapeType="1"/>
            </p:cNvSpPr>
            <p:nvPr/>
          </p:nvSpPr>
          <p:spPr bwMode="auto">
            <a:xfrm rot="10800000" flipH="1" flipV="1">
              <a:off x="4575" y="2854"/>
              <a:ext cx="6854" cy="4583"/>
            </a:xfrm>
            <a:prstGeom prst="bentConnector3">
              <a:avLst>
                <a:gd name="adj1" fmla="val -33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AutoShape 15"/>
            <p:cNvSpPr>
              <a:spLocks noChangeShapeType="1"/>
            </p:cNvSpPr>
            <p:nvPr/>
          </p:nvSpPr>
          <p:spPr bwMode="auto">
            <a:xfrm rot="10800000" flipH="1" flipV="1">
              <a:off x="4575" y="2854"/>
              <a:ext cx="6854" cy="9149"/>
            </a:xfrm>
            <a:prstGeom prst="bentConnector3">
              <a:avLst>
                <a:gd name="adj1" fmla="val -33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AutoShape 16"/>
            <p:cNvSpPr>
              <a:spLocks noChangeShapeType="1"/>
            </p:cNvSpPr>
            <p:nvPr/>
          </p:nvSpPr>
          <p:spPr bwMode="auto">
            <a:xfrm rot="10800000" flipH="1" flipV="1">
              <a:off x="4575" y="2854"/>
              <a:ext cx="6854" cy="14867"/>
            </a:xfrm>
            <a:prstGeom prst="bentConnector3">
              <a:avLst>
                <a:gd name="adj1" fmla="val -33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AutoShape 17"/>
            <p:cNvSpPr>
              <a:spLocks noChangeShapeType="1"/>
            </p:cNvSpPr>
            <p:nvPr/>
          </p:nvSpPr>
          <p:spPr bwMode="auto">
            <a:xfrm rot="10800000" flipH="1" flipV="1">
              <a:off x="4575" y="2854"/>
              <a:ext cx="6854" cy="20585"/>
            </a:xfrm>
            <a:prstGeom prst="bentConnector3">
              <a:avLst>
                <a:gd name="adj1" fmla="val -33366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AutoShape 18"/>
            <p:cNvSpPr>
              <a:spLocks noChangeShapeType="1"/>
            </p:cNvSpPr>
            <p:nvPr/>
          </p:nvSpPr>
          <p:spPr bwMode="auto">
            <a:xfrm rot="10800000" flipH="1" flipV="1">
              <a:off x="11429" y="23439"/>
              <a:ext cx="4576" cy="4575"/>
            </a:xfrm>
            <a:prstGeom prst="bentConnector3">
              <a:avLst>
                <a:gd name="adj1" fmla="val -4993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AutoShape 19"/>
            <p:cNvSpPr>
              <a:spLocks noChangeShapeType="1"/>
            </p:cNvSpPr>
            <p:nvPr/>
          </p:nvSpPr>
          <p:spPr bwMode="auto">
            <a:xfrm rot="10800000" flipH="1" flipV="1">
              <a:off x="11429" y="23439"/>
              <a:ext cx="4576" cy="7997"/>
            </a:xfrm>
            <a:prstGeom prst="bentConnector3">
              <a:avLst>
                <a:gd name="adj1" fmla="val -4993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AutoShape 20"/>
            <p:cNvSpPr>
              <a:spLocks noChangeShapeType="1"/>
            </p:cNvSpPr>
            <p:nvPr/>
          </p:nvSpPr>
          <p:spPr bwMode="auto">
            <a:xfrm rot="10800000" flipH="1" flipV="1">
              <a:off x="11429" y="23439"/>
              <a:ext cx="4576" cy="12562"/>
            </a:xfrm>
            <a:prstGeom prst="bentConnector3">
              <a:avLst>
                <a:gd name="adj1" fmla="val -4993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AutoShape 21"/>
            <p:cNvSpPr>
              <a:spLocks noChangeShapeType="1"/>
            </p:cNvSpPr>
            <p:nvPr/>
          </p:nvSpPr>
          <p:spPr bwMode="auto">
            <a:xfrm rot="10800000" flipH="1" flipV="1">
              <a:off x="11429" y="23439"/>
              <a:ext cx="4576" cy="17713"/>
            </a:xfrm>
            <a:prstGeom prst="bentConnector3">
              <a:avLst>
                <a:gd name="adj1" fmla="val -4993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AutoShape 22"/>
            <p:cNvSpPr>
              <a:spLocks noChangeShapeType="1"/>
            </p:cNvSpPr>
            <p:nvPr/>
          </p:nvSpPr>
          <p:spPr bwMode="auto">
            <a:xfrm rot="10800000" flipH="1" flipV="1">
              <a:off x="11429" y="23439"/>
              <a:ext cx="4576" cy="22287"/>
            </a:xfrm>
            <a:prstGeom prst="bentConnector3">
              <a:avLst>
                <a:gd name="adj1" fmla="val -4993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10404648" cy="19308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Городские </a:t>
            </a:r>
            <a:r>
              <a:rPr lang="ru-RU" sz="3600" b="1" dirty="0" smtClean="0"/>
              <a:t>территории.</a:t>
            </a:r>
            <a:br>
              <a:rPr lang="ru-RU" sz="3600" b="1" dirty="0" smtClean="0"/>
            </a:br>
            <a:r>
              <a:rPr lang="ru-RU" sz="3600" b="1" dirty="0" smtClean="0"/>
              <a:t>Значение территории в функционировании градостроительной системы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355584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Функциональное использование территории</a:t>
            </a:r>
            <a:r>
              <a:rPr lang="ru-RU" dirty="0" smtClean="0"/>
              <a:t> – распределение территории по ее назначению и связанными с ним ограничениями по освоению застройкой, транспортной и инженерно-технической инфраструктурой, по использованию территории для различных видов хозяйственной деятельности, проживания и отдыха населения, охраны окружающей среды. </a:t>
            </a:r>
          </a:p>
          <a:p>
            <a:r>
              <a:rPr lang="ru-RU" dirty="0" smtClean="0"/>
              <a:t>Территория как пространственный ресурс городского развития имеет ряд особенностей, выделяющих ее из числа остальных природных ресурсов. Главное отличие состоит в том, что она прямо не входит в процесс труда, являясь лишь вещественным его условием. </a:t>
            </a:r>
            <a:endParaRPr lang="ru-RU" dirty="0"/>
          </a:p>
        </p:txBody>
      </p:sp>
      <p:sp>
        <p:nvSpPr>
          <p:cNvPr id="1187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18785" name="Полотно 16"/>
          <p:cNvGrpSpPr>
            <a:grpSpLocks/>
          </p:cNvGrpSpPr>
          <p:nvPr/>
        </p:nvGrpSpPr>
        <p:grpSpPr bwMode="auto">
          <a:xfrm>
            <a:off x="1259632" y="4800600"/>
            <a:ext cx="6984776" cy="2057400"/>
            <a:chOff x="0" y="0"/>
            <a:chExt cx="56007" cy="20574"/>
          </a:xfrm>
        </p:grpSpPr>
        <p:sp>
          <p:nvSpPr>
            <p:cNvPr id="118793" name="AutoShape 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6007" cy="2057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792" name="AutoShape 25"/>
            <p:cNvSpPr>
              <a:spLocks noChangeArrowheads="1"/>
            </p:cNvSpPr>
            <p:nvPr/>
          </p:nvSpPr>
          <p:spPr bwMode="auto">
            <a:xfrm>
              <a:off x="1143" y="13713"/>
              <a:ext cx="14868" cy="4565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ТЕРРИТОРИЯ-РЕСУРС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791" name="AutoShape 26"/>
            <p:cNvSpPr>
              <a:spLocks noChangeArrowheads="1"/>
            </p:cNvSpPr>
            <p:nvPr/>
          </p:nvSpPr>
          <p:spPr bwMode="auto">
            <a:xfrm>
              <a:off x="34293" y="12587"/>
              <a:ext cx="21714" cy="684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ТЕРРИТОРИЯ-ЭЛЕМЕНТ ГРАДОСТРОИТЕЛЬНОЙ СИСТЕМЫ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AutoShape 27"/>
            <p:cNvSpPr>
              <a:spLocks noChangeShapeType="1"/>
            </p:cNvSpPr>
            <p:nvPr/>
          </p:nvSpPr>
          <p:spPr bwMode="auto">
            <a:xfrm>
              <a:off x="16011" y="15991"/>
              <a:ext cx="18282" cy="1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789" name="Rectangle 28"/>
            <p:cNvSpPr>
              <a:spLocks noChangeArrowheads="1"/>
            </p:cNvSpPr>
            <p:nvPr/>
          </p:nvSpPr>
          <p:spPr bwMode="auto">
            <a:xfrm>
              <a:off x="18290" y="13713"/>
              <a:ext cx="14860" cy="2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ПЛАНИРОВОЧНЫЕ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788" name="Rectangle 29"/>
            <p:cNvSpPr>
              <a:spLocks noChangeArrowheads="1"/>
            </p:cNvSpPr>
            <p:nvPr/>
          </p:nvSpPr>
          <p:spPr bwMode="auto">
            <a:xfrm>
              <a:off x="18290" y="16008"/>
              <a:ext cx="14860" cy="2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ОГРАНИЧЕНИЯ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787" name="AutoShape 30"/>
            <p:cNvSpPr>
              <a:spLocks noChangeArrowheads="1"/>
            </p:cNvSpPr>
            <p:nvPr/>
          </p:nvSpPr>
          <p:spPr bwMode="auto">
            <a:xfrm>
              <a:off x="8512" y="776"/>
              <a:ext cx="3422" cy="11793"/>
            </a:xfrm>
            <a:prstGeom prst="flowChartProcess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НАЗНАЧЕНИЕ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>
              <a:off x="7997" y="1143"/>
              <a:ext cx="0" cy="125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://www.reutov.net/common/upload/%D1%84%D1%83%D0%BD%D0%BA%D1%86%D0%B8%D0%BE%D0%BD%D0%B0%D0%BB%D1%8C%D0%BD%D0%BE%D0%B5%20%D0%B7%D0%BE%D0%BD%D0%B8%D1%80%D0%BE%D0%B2%D0%B0%D0%BD%D0%B8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10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112</TotalTime>
  <Words>1458</Words>
  <Application>Microsoft Office PowerPoint</Application>
  <PresentationFormat>Экран (4:3)</PresentationFormat>
  <Paragraphs>196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Городская</vt:lpstr>
      <vt:lpstr>ОСНОВЫ ТЕРРИТОРИАЛЬНО-ПРОСТРАНСТВЕННОГО  РАЗВИТИЯ ГОРОДА </vt:lpstr>
      <vt:lpstr>Город и его планировочная организация </vt:lpstr>
      <vt:lpstr>Слайд 3</vt:lpstr>
      <vt:lpstr>Слайд 4</vt:lpstr>
      <vt:lpstr>Слайд 5</vt:lpstr>
      <vt:lpstr>Слайд 6</vt:lpstr>
      <vt:lpstr>Слайд 7</vt:lpstr>
      <vt:lpstr>Городские территории. Значение территории в функционировании градостроительной системы  </vt:lpstr>
      <vt:lpstr>Слайд 9</vt:lpstr>
      <vt:lpstr>Структура городских территорий как отражение функционирования города  </vt:lpstr>
      <vt:lpstr>Градостроительное прогнозирование. Градостроительный прогноз как способ формирования городской среды  </vt:lpstr>
      <vt:lpstr>На основе территориальных комплексных схем составляются проекты отдельных населенных пунктов − генеральные планы. Проект городской черты − последний этап градостроительного прогноза или планирования развития городской территории.  Проект планировки − градостроительный документ, разрабатываемый для части городской территории и определяющий в соответствии с генпланом следующие элементы планировочной структуры:  − красные линии и линии регулирования застройки;  − границы земельных участков (если не разрабатывается проект межевания территорий);  − размещение объектов социального и культурно-бытового обслуживания населения;  − плотность параметров застройки;  − параметры улиц, проездов, пешеходных зон, а также сооружений и коммуникаций транспорта, связи, инженерного оборудования и благоустройства территории.  В проектах застройки определяются:  − линии регулирования застройки;  − расположение зданий и сооружений, их тип, этажность и другие характеристики;  − архитектурное решение застройки;  − системы инженерного оборудования и связи и условия подсоединения к соответствующим коммуникациям, система благоустройства территории;  − организация движения транспорта и пешеходов;  − территории общего пользования</vt:lpstr>
      <vt:lpstr>Структура городского плана  </vt:lpstr>
      <vt:lpstr>Классификация городских территорий  </vt:lpstr>
      <vt:lpstr>Классификация территорий города по застроенности </vt:lpstr>
      <vt:lpstr>Основы формирования и планировки жилой среды</vt:lpstr>
      <vt:lpstr>Требования, предъявляемые к объектам жилой среды </vt:lpstr>
      <vt:lpstr>Факторы, влияющие на формирование городской среды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ТЕРРИТОРИАЛЬНО-ПРОСТРАНСТВЕННОГО  РАЗВИТИЯ ГОРОДА </dc:title>
  <dc:creator>Armen</dc:creator>
  <cp:lastModifiedBy>Armen</cp:lastModifiedBy>
  <cp:revision>16</cp:revision>
  <dcterms:created xsi:type="dcterms:W3CDTF">2017-12-02T23:09:43Z</dcterms:created>
  <dcterms:modified xsi:type="dcterms:W3CDTF">2017-12-03T01:02:02Z</dcterms:modified>
</cp:coreProperties>
</file>