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860653E-E8DD-413F-BB39-2CFF25D42D17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2ADC110-AF60-4CEE-AC43-48DAAC007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ctrTitle"/>
          </p:nvPr>
        </p:nvSpPr>
        <p:spPr>
          <a:xfrm>
            <a:off x="611560" y="1052736"/>
            <a:ext cx="7772400" cy="1828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/>
          <a:p>
            <a:r>
              <a:rPr lang="ru-RU" dirty="0"/>
              <a:t>Методы и средства устройства свайных фундаментов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Способы устройства свайного фундамента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183880" cy="4187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1.Забивка и </a:t>
            </a:r>
            <a:r>
              <a:rPr lang="ru-RU" sz="1600" dirty="0" err="1" smtClean="0"/>
              <a:t>вибропогружение</a:t>
            </a:r>
            <a:r>
              <a:rPr lang="ru-RU" sz="1600" dirty="0" smtClean="0"/>
              <a:t>;</a:t>
            </a:r>
          </a:p>
          <a:p>
            <a:pPr marL="0" indent="0">
              <a:buNone/>
            </a:pPr>
            <a:r>
              <a:rPr lang="ru-RU" sz="1600" dirty="0" smtClean="0"/>
              <a:t>Забивка осуществляется при помощи копра или дизель-молота</a:t>
            </a:r>
            <a:r>
              <a:rPr lang="en-GB" sz="1600" dirty="0" smtClean="0"/>
              <a:t>*</a:t>
            </a:r>
            <a:r>
              <a:rPr lang="ru-RU" sz="1600" dirty="0" smtClean="0"/>
              <a:t>)</a:t>
            </a:r>
            <a:endParaRPr lang="en-GB" sz="1600" dirty="0" smtClean="0"/>
          </a:p>
          <a:p>
            <a:pPr marL="0" indent="0">
              <a:buNone/>
            </a:pPr>
            <a:r>
              <a:rPr lang="en-GB" sz="1600" dirty="0" smtClean="0"/>
              <a:t>*</a:t>
            </a:r>
            <a:r>
              <a:rPr lang="ru-RU" sz="1600" dirty="0" smtClean="0"/>
              <a:t>дизель-молот-это устройство для забивания свай в землю;</a:t>
            </a:r>
          </a:p>
          <a:p>
            <a:pPr marL="0" indent="0">
              <a:buNone/>
            </a:pPr>
            <a:r>
              <a:rPr lang="ru-RU" sz="1600" dirty="0" err="1" smtClean="0"/>
              <a:t>Вибропогружение</a:t>
            </a:r>
            <a:r>
              <a:rPr lang="ru-RU" sz="1600" dirty="0" smtClean="0"/>
              <a:t> осуществляется вибромолотом.</a:t>
            </a:r>
          </a:p>
          <a:p>
            <a:pPr marL="0" indent="0">
              <a:buNone/>
            </a:pPr>
            <a:r>
              <a:rPr lang="ru-RU" sz="1600" dirty="0" smtClean="0"/>
              <a:t>Технология:</a:t>
            </a:r>
          </a:p>
          <a:p>
            <a:pPr marL="0" indent="0">
              <a:buNone/>
            </a:pPr>
            <a:r>
              <a:rPr lang="ru-RU" sz="1600" dirty="0" smtClean="0"/>
              <a:t>-установка копра;</a:t>
            </a:r>
          </a:p>
          <a:p>
            <a:pPr marL="0" indent="0">
              <a:buNone/>
            </a:pPr>
            <a:r>
              <a:rPr lang="ru-RU" sz="1600" dirty="0" smtClean="0"/>
              <a:t>-подача сваи;</a:t>
            </a:r>
          </a:p>
          <a:p>
            <a:pPr marL="0" indent="0">
              <a:buNone/>
            </a:pPr>
            <a:r>
              <a:rPr lang="ru-RU" sz="1600" dirty="0" smtClean="0"/>
              <a:t>-установка сваи под молот;</a:t>
            </a:r>
          </a:p>
          <a:p>
            <a:pPr marL="0" indent="0">
              <a:buNone/>
            </a:pPr>
            <a:r>
              <a:rPr lang="ru-RU" sz="1600" dirty="0" smtClean="0"/>
              <a:t>-погружение сваи;</a:t>
            </a:r>
          </a:p>
          <a:p>
            <a:pPr marL="0" indent="0">
              <a:buNone/>
            </a:pPr>
            <a:r>
              <a:rPr lang="ru-RU" sz="1600" dirty="0" smtClean="0"/>
              <a:t>Величина погружения называется отказ.</a:t>
            </a:r>
          </a:p>
          <a:p>
            <a:pPr marL="0" indent="0">
              <a:buNone/>
            </a:pPr>
            <a:r>
              <a:rPr lang="ru-RU" sz="1600" dirty="0" smtClean="0"/>
              <a:t>Погружение осуществляется тремя способами:</a:t>
            </a:r>
          </a:p>
          <a:p>
            <a:pPr marL="0" indent="0">
              <a:buNone/>
            </a:pPr>
            <a:r>
              <a:rPr lang="ru-RU" sz="1600" dirty="0" smtClean="0"/>
              <a:t>-рядовой(последовательно забивают сваи если не связанный грунт)</a:t>
            </a:r>
          </a:p>
          <a:p>
            <a:pPr marL="0" indent="0">
              <a:buNone/>
            </a:pPr>
            <a:r>
              <a:rPr lang="ru-RU" sz="1600" dirty="0" smtClean="0"/>
              <a:t>-спирально(при слабом грунте)</a:t>
            </a:r>
          </a:p>
          <a:p>
            <a:pPr marL="0" indent="0">
              <a:buNone/>
            </a:pPr>
            <a:r>
              <a:rPr lang="ru-RU" sz="1600" dirty="0" smtClean="0"/>
              <a:t>-</a:t>
            </a:r>
            <a:r>
              <a:rPr lang="ru-RU" sz="1600" dirty="0" err="1" smtClean="0"/>
              <a:t>секционно</a:t>
            </a:r>
            <a:r>
              <a:rPr lang="ru-RU" sz="1600" dirty="0" smtClean="0"/>
              <a:t> (при связанном грунте)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36405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2. Вдавливание, завинчивание, </a:t>
            </a:r>
            <a:r>
              <a:rPr lang="ru-RU" sz="1600" dirty="0" err="1" smtClean="0"/>
              <a:t>гидроподмыв</a:t>
            </a:r>
            <a:r>
              <a:rPr lang="ru-RU" sz="1600" dirty="0" smtClean="0"/>
              <a:t>;</a:t>
            </a:r>
          </a:p>
          <a:p>
            <a:pPr marL="0" indent="0">
              <a:buNone/>
            </a:pPr>
            <a:r>
              <a:rPr lang="ru-RU" sz="1600" dirty="0" smtClean="0"/>
              <a:t>Используются металлические и железо-бетонные сваи.</a:t>
            </a:r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3. Набивные сваи;</a:t>
            </a:r>
          </a:p>
          <a:p>
            <a:pPr marL="0" indent="0">
              <a:buNone/>
            </a:pPr>
            <a:r>
              <a:rPr lang="ru-RU" sz="1600" dirty="0" smtClean="0"/>
              <a:t>Используют буронабивные установки.</a:t>
            </a:r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4. Срезка;</a:t>
            </a:r>
          </a:p>
          <a:p>
            <a:pPr marL="0" indent="0">
              <a:buNone/>
            </a:pPr>
            <a:r>
              <a:rPr lang="ru-RU" sz="1600" dirty="0" smtClean="0"/>
              <a:t>Срезку осуществляют пилами или кислородной горелкой по отметке нивелира.                          В зимнее время грунт либо оттаивают, либо</a:t>
            </a:r>
          </a:p>
          <a:p>
            <a:pPr marL="0" indent="0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                               </a:t>
            </a:r>
            <a:r>
              <a:rPr lang="ru-RU" sz="1600" dirty="0"/>
              <a:t>бурят скважину</a:t>
            </a:r>
            <a:r>
              <a:rPr lang="ru-RU" sz="1600" dirty="0" smtClean="0"/>
              <a:t>, либо </a:t>
            </a:r>
            <a:r>
              <a:rPr lang="ru-RU" sz="1600" dirty="0"/>
              <a:t>разогревают </a:t>
            </a:r>
            <a:r>
              <a:rPr lang="ru-RU" sz="1600" dirty="0" smtClean="0"/>
              <a:t>бетон.</a:t>
            </a:r>
            <a:endParaRPr lang="ru-RU" sz="1600" dirty="0"/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4" name="Изображение 3" descr="бур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988840"/>
            <a:ext cx="2088232" cy="1889850"/>
          </a:xfrm>
          <a:prstGeom prst="rect">
            <a:avLst/>
          </a:prstGeom>
        </p:spPr>
      </p:pic>
      <p:pic>
        <p:nvPicPr>
          <p:cNvPr id="5" name="Изображение 4" descr="срез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4437112"/>
            <a:ext cx="1559871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90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8388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183880" cy="45479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Свая, удовлетворяющая всем параметрам качества, должна быть изготовлена из </a:t>
            </a:r>
            <a:r>
              <a:rPr lang="ru-RU" dirty="0" err="1" smtClean="0"/>
              <a:t>высококласного</a:t>
            </a:r>
            <a:r>
              <a:rPr lang="ru-RU" dirty="0" smtClean="0"/>
              <a:t> </a:t>
            </a:r>
            <a:r>
              <a:rPr lang="ru-RU" dirty="0" err="1" smtClean="0"/>
              <a:t>цемента,качественной</a:t>
            </a:r>
            <a:r>
              <a:rPr lang="ru-RU" dirty="0" smtClean="0"/>
              <a:t> арматуры и при неукоснительном соблюдении точности расчетов.</a:t>
            </a:r>
          </a:p>
          <a:p>
            <a:pPr marL="0" indent="0">
              <a:buNone/>
            </a:pPr>
            <a:r>
              <a:rPr lang="ru-RU" dirty="0" smtClean="0"/>
              <a:t>Если все условия правильной установки сваи и других железобетонных конструкций, а также заливки бетона будут соблюдены, то здание прослужит не один десяток лет.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0976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ru-RU" dirty="0" smtClean="0"/>
              <a:t>Что такое свая?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183880" cy="418795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Сваей называется стержень, погружаемый в готовом виде в грунт или изготовленный непосредственно в скважине в грунтовом массиве. Необходимость устройства свайных фундаментов возникает, если верхние слои грунтов являются слабыми, </a:t>
            </a:r>
            <a:r>
              <a:rPr lang="ru-RU" dirty="0" err="1" smtClean="0"/>
              <a:t>малопрочными</a:t>
            </a:r>
            <a:r>
              <a:rPr lang="ru-RU" dirty="0" smtClean="0"/>
              <a:t> и </a:t>
            </a:r>
            <a:r>
              <a:rPr lang="ru-RU" dirty="0" err="1" smtClean="0"/>
              <a:t>сильносжимаемыми</a:t>
            </a:r>
            <a:r>
              <a:rPr lang="ru-RU" dirty="0" smtClean="0"/>
              <a:t>, то есть они являются малопригодными для устройства на них фундаментов мелкого заложения без улучшения свойств грунтов. Сваи передают нагрузки от сооружения на нижние, как правило, более уплотненные и прочные слои грунта.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/>
          <a:lstStyle/>
          <a:p>
            <a:r>
              <a:rPr lang="ru-RU" dirty="0" smtClean="0"/>
              <a:t>Классификация свай: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183880" cy="4187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По виду материала:  По форме поперечного</a:t>
            </a:r>
          </a:p>
          <a:p>
            <a:pPr marL="0" indent="0">
              <a:buNone/>
            </a:pPr>
            <a:r>
              <a:rPr lang="ru-RU" sz="2400" dirty="0" smtClean="0"/>
              <a:t>-бетонные                сечения:</a:t>
            </a:r>
          </a:p>
          <a:p>
            <a:pPr marL="0" indent="0">
              <a:buNone/>
            </a:pPr>
            <a:r>
              <a:rPr lang="ru-RU" sz="2400" dirty="0" smtClean="0"/>
              <a:t>-железо-бетонные    -сплошные</a:t>
            </a:r>
          </a:p>
          <a:p>
            <a:pPr marL="0" indent="0">
              <a:buNone/>
            </a:pPr>
            <a:r>
              <a:rPr lang="ru-RU" sz="2400" dirty="0" smtClean="0"/>
              <a:t>-деревянные            -квадратные с пустотой</a:t>
            </a:r>
          </a:p>
          <a:p>
            <a:pPr marL="0" indent="0">
              <a:buNone/>
            </a:pPr>
            <a:r>
              <a:rPr lang="ru-RU" sz="2400" dirty="0" smtClean="0"/>
              <a:t>-грунтовые               -квадратные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-комбинированные   -треугольная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-таврового и двутаврового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сечения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99537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183880" cy="519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По способу устройства:</a:t>
            </a:r>
          </a:p>
          <a:p>
            <a:pPr marL="0" indent="0">
              <a:buNone/>
            </a:pPr>
            <a:r>
              <a:rPr lang="ru-RU" sz="2400" dirty="0" smtClean="0"/>
              <a:t>-метод забивкой(</a:t>
            </a:r>
            <a:r>
              <a:rPr lang="ru-RU" sz="2400" dirty="0" err="1" smtClean="0"/>
              <a:t>деревянные,ж</a:t>
            </a:r>
            <a:r>
              <a:rPr lang="ru-RU" sz="2400" dirty="0" smtClean="0"/>
              <a:t>/б и металлические при помощи молота)</a:t>
            </a:r>
          </a:p>
          <a:p>
            <a:pPr marL="0" indent="0">
              <a:buNone/>
            </a:pPr>
            <a:r>
              <a:rPr lang="ru-RU" sz="2400" dirty="0" smtClean="0"/>
              <a:t>-</a:t>
            </a:r>
            <a:r>
              <a:rPr lang="ru-RU" sz="2400" dirty="0" err="1" smtClean="0"/>
              <a:t>вибропогружение</a:t>
            </a:r>
            <a:r>
              <a:rPr lang="ru-RU" sz="2400" dirty="0" smtClean="0"/>
              <a:t>(</a:t>
            </a:r>
            <a:r>
              <a:rPr lang="ru-RU" sz="2400" dirty="0" err="1" smtClean="0"/>
              <a:t>песчанные</a:t>
            </a:r>
            <a:r>
              <a:rPr lang="ru-RU" sz="2400" dirty="0" smtClean="0"/>
              <a:t> и </a:t>
            </a:r>
            <a:r>
              <a:rPr lang="ru-RU" sz="2400" dirty="0" err="1" smtClean="0"/>
              <a:t>водонасыщенные</a:t>
            </a:r>
            <a:r>
              <a:rPr lang="ru-RU" sz="2400" dirty="0" smtClean="0"/>
              <a:t> грунты)</a:t>
            </a:r>
          </a:p>
          <a:p>
            <a:pPr marL="0" indent="0">
              <a:buNone/>
            </a:pPr>
            <a:r>
              <a:rPr lang="ru-RU" sz="2400" dirty="0" smtClean="0"/>
              <a:t>-завинчиванием(слабые </a:t>
            </a:r>
            <a:r>
              <a:rPr lang="ru-RU" sz="2400" dirty="0" err="1" smtClean="0"/>
              <a:t>грунты,при</a:t>
            </a:r>
            <a:r>
              <a:rPr lang="ru-RU" sz="2400" dirty="0" smtClean="0"/>
              <a:t> помощи кабестана)</a:t>
            </a:r>
          </a:p>
          <a:p>
            <a:pPr marL="0" indent="0">
              <a:buNone/>
            </a:pPr>
            <a:r>
              <a:rPr lang="ru-RU" sz="2400" dirty="0" smtClean="0"/>
              <a:t>-метод вдавливания(короткие сваи-до 6м)</a:t>
            </a:r>
          </a:p>
          <a:p>
            <a:pPr marL="0" indent="0">
              <a:buNone/>
            </a:pPr>
            <a:r>
              <a:rPr lang="ru-RU" sz="2400" dirty="0" smtClean="0"/>
              <a:t>-</a:t>
            </a:r>
            <a:r>
              <a:rPr lang="ru-RU" sz="2400" dirty="0" err="1" smtClean="0"/>
              <a:t>гидроподмыв</a:t>
            </a:r>
            <a:r>
              <a:rPr lang="ru-RU" sz="2400" dirty="0" smtClean="0"/>
              <a:t>(</a:t>
            </a:r>
            <a:r>
              <a:rPr lang="ru-RU" sz="2400" dirty="0" err="1" smtClean="0"/>
              <a:t>песчанные</a:t>
            </a:r>
            <a:r>
              <a:rPr lang="ru-RU" sz="2400" dirty="0" smtClean="0"/>
              <a:t> и размытые грунты)</a:t>
            </a:r>
          </a:p>
          <a:p>
            <a:pPr marL="0" indent="0">
              <a:buNone/>
            </a:pPr>
            <a:r>
              <a:rPr lang="ru-RU" sz="2400" dirty="0" smtClean="0"/>
              <a:t>-набивные сваи(</a:t>
            </a:r>
            <a:r>
              <a:rPr lang="ru-RU" sz="2400" dirty="0" err="1" smtClean="0"/>
              <a:t>грунтовые,бетонные</a:t>
            </a:r>
            <a:r>
              <a:rPr lang="ru-RU" sz="2400" dirty="0" smtClean="0"/>
              <a:t>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74240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 способу передачи нагрузки:</a:t>
            </a:r>
          </a:p>
          <a:p>
            <a:pPr marL="0" indent="0">
              <a:buNone/>
            </a:pPr>
            <a:r>
              <a:rPr lang="ru-RU" dirty="0" smtClean="0"/>
              <a:t>-сваи стойки             -висячие сваи(</a:t>
            </a:r>
            <a:r>
              <a:rPr lang="ru-RU" dirty="0" err="1" smtClean="0"/>
              <a:t>а,б,в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  <p:pic>
        <p:nvPicPr>
          <p:cNvPr id="4" name="Изображение 3" descr="висячие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1700808"/>
            <a:ext cx="4248472" cy="3888432"/>
          </a:xfrm>
          <a:prstGeom prst="rect">
            <a:avLst/>
          </a:prstGeom>
        </p:spPr>
      </p:pic>
      <p:pic>
        <p:nvPicPr>
          <p:cNvPr id="5" name="Изображение 4" descr="стойка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1700808"/>
            <a:ext cx="360236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224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792088"/>
          </a:xfrm>
        </p:spPr>
        <p:txBody>
          <a:bodyPr/>
          <a:lstStyle/>
          <a:p>
            <a:r>
              <a:rPr lang="ru-RU" dirty="0" smtClean="0"/>
              <a:t>Конструкции свай: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55888" cy="4547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1. Деревянные сваи</a:t>
            </a:r>
          </a:p>
          <a:p>
            <a:pPr marL="0" indent="0">
              <a:buNone/>
            </a:pPr>
            <a:r>
              <a:rPr lang="ru-RU" sz="2000" dirty="0"/>
              <a:t>И</a:t>
            </a:r>
            <a:r>
              <a:rPr lang="ru-RU" sz="2000" dirty="0" smtClean="0"/>
              <a:t>зготавливают из сосны, дуба, ели, кедра;</a:t>
            </a:r>
          </a:p>
          <a:p>
            <a:pPr marL="0" indent="0">
              <a:buNone/>
            </a:pPr>
            <a:r>
              <a:rPr lang="ru-RU" sz="2000" dirty="0" smtClean="0"/>
              <a:t>Длинна от 4 до 12м и диаметром от 18 до 30см;</a:t>
            </a:r>
          </a:p>
          <a:p>
            <a:pPr marL="0" indent="0">
              <a:buNone/>
            </a:pPr>
            <a:r>
              <a:rPr lang="ru-RU" sz="2000" dirty="0" smtClean="0"/>
              <a:t>Пропитывают антисептиком и </a:t>
            </a:r>
            <a:r>
              <a:rPr lang="ru-RU" sz="2000" dirty="0" err="1" smtClean="0"/>
              <a:t>антипереном</a:t>
            </a:r>
            <a:r>
              <a:rPr lang="ru-RU" sz="2000" dirty="0" smtClean="0"/>
              <a:t>, возможно </a:t>
            </a:r>
            <a:r>
              <a:rPr lang="ru-RU" sz="2000" dirty="0" err="1" smtClean="0"/>
              <a:t>подращивание</a:t>
            </a:r>
            <a:r>
              <a:rPr lang="ru-RU" sz="2000" dirty="0" smtClean="0"/>
              <a:t> длины через металлическое кольцо.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" name="Изображение 3" descr="деревянные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996952"/>
            <a:ext cx="3528392" cy="2880320"/>
          </a:xfrm>
          <a:prstGeom prst="rect">
            <a:avLst/>
          </a:prstGeom>
        </p:spPr>
      </p:pic>
      <p:pic>
        <p:nvPicPr>
          <p:cNvPr id="6" name="Изображение 5" descr="дерев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2996952"/>
            <a:ext cx="3701792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69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2. Железобетонные сваи</a:t>
            </a:r>
          </a:p>
          <a:p>
            <a:pPr marL="0" indent="0">
              <a:buNone/>
            </a:pPr>
            <a:r>
              <a:rPr lang="ru-RU" sz="2000" dirty="0" smtClean="0"/>
              <a:t>Длинна от 3 до 16-20м;</a:t>
            </a:r>
          </a:p>
          <a:p>
            <a:pPr marL="0" indent="0">
              <a:buNone/>
            </a:pPr>
            <a:r>
              <a:rPr lang="ru-RU" sz="2000" dirty="0" smtClean="0"/>
              <a:t>Сплошные </a:t>
            </a:r>
            <a:r>
              <a:rPr lang="ru-RU" sz="2000" dirty="0"/>
              <a:t>с</a:t>
            </a:r>
            <a:r>
              <a:rPr lang="ru-RU" sz="2000" dirty="0" smtClean="0"/>
              <a:t>ваи выпускают размерами 20х20 или 40х40;</a:t>
            </a:r>
          </a:p>
          <a:p>
            <a:pPr marL="0" indent="0">
              <a:buNone/>
            </a:pPr>
            <a:r>
              <a:rPr lang="ru-RU" sz="2000" dirty="0" smtClean="0"/>
              <a:t>Полые – от 20 до 70см(сечение);</a:t>
            </a:r>
          </a:p>
          <a:p>
            <a:pPr marL="0" indent="0">
              <a:buNone/>
            </a:pPr>
            <a:r>
              <a:rPr lang="ru-RU" sz="2000" dirty="0"/>
              <a:t>П</a:t>
            </a:r>
            <a:r>
              <a:rPr lang="ru-RU" sz="2000" dirty="0" smtClean="0"/>
              <a:t>устоту(полость)заполняют грунтом или бетоном.</a:t>
            </a:r>
            <a:endParaRPr lang="ru-RU" sz="2000" dirty="0"/>
          </a:p>
        </p:txBody>
      </p:sp>
      <p:pic>
        <p:nvPicPr>
          <p:cNvPr id="4" name="Изображение 3" descr="жб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276872"/>
            <a:ext cx="4032448" cy="3024336"/>
          </a:xfrm>
          <a:prstGeom prst="rect">
            <a:avLst/>
          </a:prstGeom>
        </p:spPr>
      </p:pic>
      <p:pic>
        <p:nvPicPr>
          <p:cNvPr id="5" name="Изображение 4" descr="жб 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276872"/>
            <a:ext cx="381642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2981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3</a:t>
            </a:r>
            <a:r>
              <a:rPr lang="ru-RU" dirty="0" smtClean="0"/>
              <a:t>. </a:t>
            </a:r>
            <a:r>
              <a:rPr lang="ru-RU" sz="2000" dirty="0" smtClean="0"/>
              <a:t>Винтовые сваи</a:t>
            </a:r>
          </a:p>
          <a:p>
            <a:pPr marL="0" indent="0">
              <a:buNone/>
            </a:pPr>
            <a:r>
              <a:rPr lang="ru-RU" sz="2000" dirty="0" smtClean="0"/>
              <a:t>Тип свай, заглубляемых в грунт способом завинчивания;</a:t>
            </a:r>
          </a:p>
          <a:p>
            <a:pPr marL="0" indent="0">
              <a:buNone/>
            </a:pPr>
            <a:r>
              <a:rPr lang="ru-RU" sz="2000" dirty="0" smtClean="0"/>
              <a:t>Винтовые сваи состоят из ствола и лопасти(или лопастей);</a:t>
            </a:r>
          </a:p>
          <a:p>
            <a:pPr marL="0" indent="0">
              <a:buNone/>
            </a:pPr>
            <a:r>
              <a:rPr lang="ru-RU" sz="2000" dirty="0" smtClean="0"/>
              <a:t>Изготавливаются из литых либо сварных стальных деталей;</a:t>
            </a:r>
          </a:p>
          <a:p>
            <a:pPr marL="0" indent="0">
              <a:buNone/>
            </a:pPr>
            <a:r>
              <a:rPr lang="ru-RU" sz="2000" dirty="0" smtClean="0"/>
              <a:t>Применяются если есть выдергивающая сила(столбы, ЛЭП)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" name="Изображение 3" descr="в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2996952"/>
            <a:ext cx="3816424" cy="2760216"/>
          </a:xfrm>
          <a:prstGeom prst="rect">
            <a:avLst/>
          </a:prstGeom>
        </p:spPr>
      </p:pic>
      <p:pic>
        <p:nvPicPr>
          <p:cNvPr id="5" name="Изображение 4" descr="в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2996952"/>
            <a:ext cx="3816424" cy="280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6799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4. Набивные сваи</a:t>
            </a:r>
          </a:p>
          <a:p>
            <a:pPr marL="0" indent="0">
              <a:buNone/>
            </a:pPr>
            <a:r>
              <a:rPr lang="ru-RU" sz="2000" dirty="0" smtClean="0"/>
              <a:t>Изготавливают непосредственно на площадке;</a:t>
            </a:r>
          </a:p>
          <a:p>
            <a:pPr marL="0" indent="0">
              <a:buNone/>
            </a:pPr>
            <a:r>
              <a:rPr lang="ru-RU" sz="2000" dirty="0" smtClean="0"/>
              <a:t>Бурят скважину и полость заполняют бетонной смесью(сваи Страуса) или грунтом(сваи «Франки»)</a:t>
            </a:r>
          </a:p>
          <a:p>
            <a:pPr marL="0" indent="0">
              <a:buNone/>
            </a:pPr>
            <a:r>
              <a:rPr lang="ru-RU" sz="2000" dirty="0" smtClean="0"/>
              <a:t>                  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Технология изготовления:</a:t>
            </a:r>
            <a:endParaRPr lang="ru-RU" sz="2000" dirty="0"/>
          </a:p>
        </p:txBody>
      </p:sp>
      <p:pic>
        <p:nvPicPr>
          <p:cNvPr id="4" name="Изображение 3" descr="наби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2636912"/>
            <a:ext cx="5886553" cy="30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73999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365</TotalTime>
  <Words>491</Words>
  <Application>Microsoft Office PowerPoint</Application>
  <PresentationFormat>Экран (4:3)</PresentationFormat>
  <Paragraphs>74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Методы и средства устройства свайных фундаментов</vt:lpstr>
      <vt:lpstr>Что такое свая?</vt:lpstr>
      <vt:lpstr>Классификация свай:</vt:lpstr>
      <vt:lpstr>Слайд 4</vt:lpstr>
      <vt:lpstr>Слайд 5</vt:lpstr>
      <vt:lpstr>Конструкции свай:</vt:lpstr>
      <vt:lpstr>Слайд 7</vt:lpstr>
      <vt:lpstr>Слайд 8</vt:lpstr>
      <vt:lpstr>Слайд 9</vt:lpstr>
      <vt:lpstr>Способы устройства свайного фундамента</vt:lpstr>
      <vt:lpstr>Слайд 11</vt:lpstr>
      <vt:lpstr>  Вывод: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 средства устройства свайных фундаментов</dc:title>
  <dc:creator>Nestle</dc:creator>
  <cp:lastModifiedBy>Виноградова</cp:lastModifiedBy>
  <cp:revision>35</cp:revision>
  <dcterms:created xsi:type="dcterms:W3CDTF">2013-10-28T17:08:21Z</dcterms:created>
  <dcterms:modified xsi:type="dcterms:W3CDTF">2017-09-21T11:38:09Z</dcterms:modified>
</cp:coreProperties>
</file>