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4D90-6F4E-4181-B2D1-590765C25E83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17BF7-F69B-4C8F-A75E-C73623E78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10000" contrast="-10000"/>
          </a:blip>
          <a:srcRect/>
          <a:stretch>
            <a:fillRect/>
          </a:stretch>
        </p:blipFill>
        <p:spPr bwMode="auto">
          <a:xfrm>
            <a:off x="-1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8244408" cy="3960440"/>
          </a:xfrm>
        </p:spPr>
        <p:txBody>
          <a:bodyPr>
            <a:normAutofit/>
          </a:bodyPr>
          <a:lstStyle/>
          <a:p>
            <a:r>
              <a:rPr lang="ru-RU" sz="3600" b="1" i="1" dirty="0"/>
              <a:t>Производство земляных </a:t>
            </a:r>
            <a:r>
              <a:rPr lang="ru-RU" sz="3600" b="1" i="1" dirty="0" smtClean="0"/>
              <a:t>работ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ru-RU" sz="3600" b="1" i="1" dirty="0" smtClean="0"/>
              <a:t>Методы </a:t>
            </a:r>
            <a:r>
              <a:rPr lang="ru-RU" sz="3600" b="1" i="1" dirty="0"/>
              <a:t>и средства разработки и искусственного закрепления </a:t>
            </a:r>
            <a:r>
              <a:rPr lang="ru-RU" sz="3600" b="1" i="1" dirty="0" smtClean="0"/>
              <a:t>грунтов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ru-RU" sz="3600" b="1" i="1" dirty="0" smtClean="0"/>
              <a:t> </a:t>
            </a:r>
            <a:r>
              <a:rPr lang="ru-RU" sz="3600" b="1" i="1" dirty="0"/>
              <a:t>Контроль качества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653136"/>
            <a:ext cx="6624736" cy="2204864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		</a:t>
            </a: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aria\Desktop\rAbvttrzKW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077072"/>
            <a:ext cx="3897759" cy="256228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0"/>
            <a:ext cx="7776864" cy="283691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/>
              <a:t>Многоковшовые</a:t>
            </a:r>
            <a:r>
              <a:rPr lang="ru-RU" dirty="0" smtClean="0"/>
              <a:t> экскаваторы, </a:t>
            </a:r>
            <a:r>
              <a:rPr lang="ru-RU" i="1" dirty="0" smtClean="0"/>
              <a:t>цепные</a:t>
            </a:r>
            <a:r>
              <a:rPr lang="ru-RU" dirty="0" smtClean="0"/>
              <a:t> и </a:t>
            </a:r>
            <a:r>
              <a:rPr lang="ru-RU" i="1" dirty="0" smtClean="0"/>
              <a:t>роторные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Успешно работают в грунтах I—</a:t>
            </a:r>
            <a:r>
              <a:rPr lang="en-US" dirty="0" smtClean="0"/>
              <a:t>III</a:t>
            </a:r>
            <a:r>
              <a:rPr lang="ru-RU" dirty="0" smtClean="0"/>
              <a:t> групп при условии отсутствия в них камня, корней и </a:t>
            </a:r>
            <a:r>
              <a:rPr lang="ru-RU" dirty="0" err="1" smtClean="0"/>
              <a:t>тп</a:t>
            </a:r>
            <a:r>
              <a:rPr lang="ru-RU" dirty="0" smtClean="0"/>
              <a:t> </a:t>
            </a:r>
          </a:p>
          <a:p>
            <a:r>
              <a:rPr lang="ru-RU" dirty="0" smtClean="0"/>
              <a:t>Разрабатывают траншеи ограниченных размеров глубиной соответственно до 3,5 и 2 м, а шири­ной до 0,8 и 1,45 м</a:t>
            </a:r>
          </a:p>
          <a:p>
            <a:r>
              <a:rPr lang="ru-RU" dirty="0" smtClean="0"/>
              <a:t>Для отрывки траншей с откосами цепные экскаваторы снабжаются до­полнительными ножами, а роторные - оборудуются откосниками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грунта экскаваторами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aria\Desktop\Hju-BGgFkGc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3995936" y="3425957"/>
            <a:ext cx="5148064" cy="34320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землеройно-транспортными машинами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230425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i="1" dirty="0" smtClean="0"/>
              <a:t>Бульдозеры</a:t>
            </a:r>
          </a:p>
          <a:p>
            <a:r>
              <a:rPr lang="ru-RU" dirty="0" smtClean="0"/>
              <a:t>Рытье неглубоких выемок, транспортирование грунта на малые расстояния, сооружение невысоких насыпей и подъездных путей, расчистка территории, планировочные работы, зачистка оснований, разработка грунта на косогорах, обратная засыпка и </a:t>
            </a:r>
            <a:r>
              <a:rPr lang="ru-RU" dirty="0" err="1" smtClean="0"/>
              <a:t>тд</a:t>
            </a:r>
            <a:endParaRPr lang="ru-RU" dirty="0" smtClean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47936" y="1565176"/>
            <a:ext cx="8496944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3501008"/>
            <a:ext cx="4536504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Производительность зависит от дальности перемещения грунта (25-50м), скоростей рабочего и холостого ходов, от объема грунта, сохраняемого на отвале к концу рабочего хода</a:t>
            </a:r>
            <a:endParaRPr lang="ru-RU" sz="24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7032"/>
            <a:ext cx="8219256" cy="3140968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Обычное резание </a:t>
            </a:r>
            <a:r>
              <a:rPr lang="ru-RU" dirty="0" smtClean="0"/>
              <a:t>- нож вначале заглубляется на предельную для данного грунта глубину и по мере загрузки постепенно поднимается: рис а)</a:t>
            </a:r>
          </a:p>
          <a:p>
            <a:r>
              <a:rPr lang="ru-RU" i="1" dirty="0" smtClean="0"/>
              <a:t>Гребенчатое резание </a:t>
            </a:r>
            <a:r>
              <a:rPr lang="ru-RU" dirty="0" smtClean="0"/>
              <a:t>- отвал заполняется несколькими чередующимися заглублениями и поднятиями: рис б)</a:t>
            </a:r>
          </a:p>
          <a:p>
            <a:r>
              <a:rPr lang="ru-RU" b="1" i="1" dirty="0" smtClean="0"/>
              <a:t>Резание под уклон </a:t>
            </a:r>
            <a:r>
              <a:rPr lang="ru-RU" dirty="0" smtClean="0"/>
              <a:t>- высвобождается часть тягового усилия, необходимого для перемещения самой машины, за счет чего грунт можно срезывать более толстым слоем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землеройно-транспортными машинами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 l="4622" t="5048" r="4836" b="22620"/>
          <a:stretch>
            <a:fillRect/>
          </a:stretch>
        </p:blipFill>
        <p:spPr bwMode="auto">
          <a:xfrm rot="21540000">
            <a:off x="3778899" y="1527836"/>
            <a:ext cx="4951707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1844824"/>
            <a:ext cx="3941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Способы резания </a:t>
            </a:r>
            <a:br>
              <a:rPr lang="ru-RU" sz="2800" dirty="0" smtClean="0"/>
            </a:br>
            <a:r>
              <a:rPr lang="ru-RU" sz="2800" dirty="0" smtClean="0"/>
              <a:t>грунта бульдозером</a:t>
            </a:r>
            <a:endParaRPr lang="ru-RU" sz="28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aria\Desktop\автогрейдер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3851920" y="3501008"/>
            <a:ext cx="5509845" cy="335699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24847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i="1" dirty="0" smtClean="0"/>
              <a:t>Автогрейдер </a:t>
            </a:r>
          </a:p>
          <a:p>
            <a:r>
              <a:rPr lang="ru-RU" dirty="0" smtClean="0"/>
              <a:t>Грунт разрабатывается при возведении из резерва дорожных насыпей высотой соответственно до 0,75 и 1,25 м или нижних слоев более высоких насыпей</a:t>
            </a:r>
          </a:p>
          <a:p>
            <a:r>
              <a:rPr lang="ru-RU" dirty="0" smtClean="0"/>
              <a:t>При планировке территорий и откосов невысо­ких земляных сооружений</a:t>
            </a:r>
          </a:p>
          <a:p>
            <a:r>
              <a:rPr lang="ru-RU" dirty="0" smtClean="0"/>
              <a:t> Профилировании полотна дороги</a:t>
            </a:r>
          </a:p>
          <a:p>
            <a:r>
              <a:rPr lang="ru-RU" dirty="0" smtClean="0"/>
              <a:t> Зачистке дна котлованов и </a:t>
            </a:r>
            <a:r>
              <a:rPr lang="ru-RU" dirty="0" err="1" smtClean="0"/>
              <a:t>тд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землеройно-транспортными машинами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42483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в зимнее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9046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1.Глубина промерзания зависит от многочисленных факторов и их сочетаний</a:t>
            </a:r>
          </a:p>
          <a:p>
            <a:pPr lvl="1"/>
            <a:r>
              <a:rPr lang="ru-RU" dirty="0" smtClean="0"/>
              <a:t>выпадения и толщины снежного покрова</a:t>
            </a:r>
          </a:p>
          <a:p>
            <a:pPr lvl="1"/>
            <a:r>
              <a:rPr lang="ru-RU" dirty="0" smtClean="0"/>
              <a:t>срока наступления и устойчивости сильных морозов</a:t>
            </a:r>
          </a:p>
          <a:p>
            <a:pPr lvl="1"/>
            <a:r>
              <a:rPr lang="ru-RU" dirty="0" smtClean="0"/>
              <a:t>влажности грунта</a:t>
            </a:r>
          </a:p>
          <a:p>
            <a:pPr lvl="1"/>
            <a:r>
              <a:rPr lang="ru-RU" dirty="0" smtClean="0"/>
              <a:t>температуры воздуха</a:t>
            </a:r>
          </a:p>
          <a:p>
            <a:pPr lvl="1"/>
            <a:r>
              <a:rPr lang="ru-RU" dirty="0" smtClean="0"/>
              <a:t>действия ветра</a:t>
            </a:r>
          </a:p>
          <a:p>
            <a:pPr lvl="1"/>
            <a:r>
              <a:rPr lang="ru-RU" dirty="0" smtClean="0"/>
              <a:t>характера поверхностного покрова грунта и </a:t>
            </a:r>
            <a:r>
              <a:rPr lang="ru-RU" dirty="0" err="1" smtClean="0"/>
              <a:t>др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2. Разработка мерзлого грунта экскаваторами возможна при небольшой глубине промерзания. Способы защиты грунта от промерзания на больших площадях, если его предполагается разрабатывать в начале зимы</a:t>
            </a:r>
          </a:p>
          <a:p>
            <a:pPr lvl="1"/>
            <a:r>
              <a:rPr lang="ru-RU" dirty="0" smtClean="0"/>
              <a:t>применение в качестве теплоизоляции снегового покрова толщиной 1...1,5 м</a:t>
            </a:r>
          </a:p>
          <a:p>
            <a:pPr lvl="1"/>
            <a:r>
              <a:rPr lang="ru-RU" dirty="0" smtClean="0"/>
              <a:t>для создания теплоизоляции грунт предварительно рыхлят, поверхность его укрывают теплоизолирующими материалами, устраивают снегозадержание</a:t>
            </a:r>
          </a:p>
          <a:p>
            <a:pPr>
              <a:buNone/>
            </a:pPr>
            <a:r>
              <a:rPr lang="ru-RU" dirty="0" smtClean="0"/>
              <a:t>3.Покрытие поверхности грунта теплоизолирующим материалом слоем 20...40 см для предохранения его от промерзания применяется для небольших площадей выемок</a:t>
            </a:r>
          </a:p>
          <a:p>
            <a:pPr>
              <a:buNone/>
            </a:pPr>
            <a:r>
              <a:rPr lang="ru-RU" dirty="0" smtClean="0"/>
              <a:t>4.При выборе теплоизолирующего материала необходимо в первую очередь рассматривать наиболее дешевые местные утеплители: торф, сухой мох, листья, соломенные маты, опилки и </a:t>
            </a:r>
            <a:r>
              <a:rPr lang="ru-RU" dirty="0" err="1" smtClean="0"/>
              <a:t>тп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5.Химический способ предохранения грунта применяется при разработке его для укладки с уплотнением в земляные сооружения, а также при раз работке песчано-гравийных карьеров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3247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6.Массовое рыхление мерзлого грунта осуществляется преимущественно взрывным способом как наиболее дешевым и эффективным. При сравнительно небольших объемах работ и глубине промерзания 0,4...1,3 м до пускается механическое рыхление или резание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в зимнее время</a:t>
            </a:r>
            <a:endParaRPr lang="ru-RU" dirty="0"/>
          </a:p>
        </p:txBody>
      </p:sp>
      <p:pic>
        <p:nvPicPr>
          <p:cNvPr id="15362" name="Picture 2" descr="C:\Users\Daria\Desktop\массовое резание мерзлого грун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420888"/>
            <a:ext cx="3354908" cy="2517755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67544" y="2492896"/>
            <a:ext cx="4752528" cy="14401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ru-RU" dirty="0" smtClean="0"/>
              <a:t>7.Недостатки механического рыхления: высокая стоимость работ, быстрый износ машин, вредное воздействие создаваемых ими ударных нагрузок на соседние сооружения и </a:t>
            </a:r>
            <a:r>
              <a:rPr lang="ru-RU" dirty="0" err="1" smtClean="0"/>
              <a:t>др</a:t>
            </a:r>
            <a:endParaRPr lang="ru-RU" dirty="0"/>
          </a:p>
        </p:txBody>
      </p:sp>
      <p:pic>
        <p:nvPicPr>
          <p:cNvPr id="15363" name="Picture 3" descr="C:\Users\Daria\Desktop\механическое рыхл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" y="4021138"/>
            <a:ext cx="2253856" cy="1496094"/>
          </a:xfrm>
          <a:prstGeom prst="rect">
            <a:avLst/>
          </a:prstGeom>
          <a:noFill/>
        </p:spPr>
      </p:pic>
      <p:pic>
        <p:nvPicPr>
          <p:cNvPr id="15364" name="Picture 4" descr="C:\Users\Daria\Desktop\мех ре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293096"/>
            <a:ext cx="3260154" cy="21680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Разработка грунта в зимнее время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1196752"/>
            <a:ext cx="4834880" cy="5328592"/>
          </a:xfrm>
        </p:spPr>
        <p:txBody>
          <a:bodyPr>
            <a:normAutofit fontScale="67500" lnSpcReduction="20000"/>
          </a:bodyPr>
          <a:lstStyle/>
          <a:p>
            <a:pPr>
              <a:buNone/>
            </a:pPr>
            <a:r>
              <a:rPr lang="ru-RU" dirty="0" smtClean="0"/>
              <a:t>8.В практике применяют несколько способов оттаивания грунта</a:t>
            </a:r>
          </a:p>
          <a:p>
            <a:r>
              <a:rPr lang="ru-RU" dirty="0" smtClean="0"/>
              <a:t>Огневой способ, основанный на сжигании различного топлива на поверхности грунта под прикрытием металлического короба с вытяжной трубой, является наименее эффективным</a:t>
            </a:r>
          </a:p>
          <a:p>
            <a:r>
              <a:rPr lang="ru-RU" dirty="0" smtClean="0"/>
              <a:t>Оттаивание тепляками и отражательными печами при поддержании в них температуры 50...60 °С обеспечивает скорость оттаивания 1... 1,2 см/ч. Отогревание мерзлого грунта электричеством про изводится с помощью электродов, которые либо укладываются на поверхности, либо погружаются вертикально в грунт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 descr="C:\Users\Daria\Desktop\оттаивание грунтов 2 спосо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196752"/>
            <a:ext cx="3712303" cy="395731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42483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Искусственное закрепление грунтов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Применяется в сложных геологических и гидрогеологических условиях с целью создания водонепроницаемых ограждений при отрывке котлованов и траншей, борьбы с оплыванием откосов, укрепления оснований фундаментов, дорожных и аэродромных покрытий</a:t>
            </a:r>
          </a:p>
          <a:p>
            <a:r>
              <a:rPr lang="ru-RU" dirty="0" smtClean="0"/>
              <a:t>Виды: глубинное и поверхностное закрепление</a:t>
            </a:r>
          </a:p>
          <a:p>
            <a:r>
              <a:rPr lang="ru-RU" dirty="0" smtClean="0"/>
              <a:t>Способ закрепления грунта выбирают в зависимости от состава, со стояния и свойств грунта, требуемой прочности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C:\Users\Daria\Desktop\смолизац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32" y="3356992"/>
            <a:ext cx="2690408" cy="122413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766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Способы закрепления грунтов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Искусственное закрепление грунтов</a:t>
            </a:r>
            <a:endParaRPr lang="ru-RU" b="1" dirty="0"/>
          </a:p>
        </p:txBody>
      </p:sp>
      <p:pic>
        <p:nvPicPr>
          <p:cNvPr id="17410" name="Picture 2" descr="C:\Users\Daria\Desktop\способ заморажи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700808"/>
            <a:ext cx="2339601" cy="125501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76256" y="1268760"/>
            <a:ext cx="1770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замораживание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84168" y="2996952"/>
            <a:ext cx="2665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термическое укрепление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772816"/>
            <a:ext cx="4376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цементация, глинизация или битумизация</a:t>
            </a:r>
            <a:endParaRPr lang="ru-RU" dirty="0"/>
          </a:p>
        </p:txBody>
      </p:sp>
      <p:pic>
        <p:nvPicPr>
          <p:cNvPr id="17413" name="Picture 5" descr="C:\Users\Daria\Desktop\цементизация грун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132856"/>
            <a:ext cx="2880320" cy="160337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92280" y="4581128"/>
            <a:ext cx="1645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силикатизация</a:t>
            </a:r>
            <a:endParaRPr lang="ru-RU" dirty="0"/>
          </a:p>
        </p:txBody>
      </p:sp>
      <p:pic>
        <p:nvPicPr>
          <p:cNvPr id="17414" name="Picture 6" descr="C:\Users\Daria\Desktop\силикатизац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941168"/>
            <a:ext cx="3375352" cy="167642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355976" y="2996952"/>
            <a:ext cx="1364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смолизация</a:t>
            </a:r>
            <a:endParaRPr lang="ru-RU" dirty="0"/>
          </a:p>
        </p:txBody>
      </p:sp>
      <p:pic>
        <p:nvPicPr>
          <p:cNvPr id="17416" name="Picture 8" descr="C:\Users\Daria\Desktop\термозакреплени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356992"/>
            <a:ext cx="2192483" cy="1224136"/>
          </a:xfrm>
          <a:prstGeom prst="rect">
            <a:avLst/>
          </a:prstGeom>
          <a:noFill/>
        </p:spPr>
      </p:pic>
      <p:pic>
        <p:nvPicPr>
          <p:cNvPr id="17417" name="Picture 9" descr="C:\Users\Daria\Desktop\электрохимическо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509120"/>
            <a:ext cx="2659053" cy="209622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11560" y="3861048"/>
            <a:ext cx="3468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электрохимическое </a:t>
            </a:r>
            <a:br>
              <a:rPr lang="ru-RU" dirty="0" smtClean="0"/>
            </a:br>
            <a:r>
              <a:rPr lang="ru-RU" dirty="0" smtClean="0"/>
              <a:t>закрепление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42483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Контроль качества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Отклонения отметок дна выемок от проектных (кроме выемок в валунных, скальных и вечномерзлых грунтах) при черновой разработке одноковшовыми экскаваторами с механическим приводом, оснащенными ковшом с зубьями не должны превышать 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+ 25 см (для драглайна)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+10 (для прямой лопаты) 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+15 см (для обратной лопаты)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для экскаваторов с гидравлическим приводом и бульдозеров это отклонение не должно быть более +10 см.</a:t>
            </a:r>
          </a:p>
          <a:p>
            <a:r>
              <a:rPr lang="ru-RU" dirty="0" smtClean="0"/>
              <a:t>Отклонения уклона спланированной поверхности от проектного не допускается более ± 0,001 (при отсутствии замкнутых понижений). Отклонения отметок спланированной поверхности от проектных в нескальных грунтах должны быть не более ± 5 см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42483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Содержание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Введение</a:t>
            </a:r>
          </a:p>
          <a:p>
            <a:r>
              <a:rPr lang="ru-RU" dirty="0" smtClean="0"/>
              <a:t>Разработка грунта вручную</a:t>
            </a:r>
          </a:p>
          <a:p>
            <a:r>
              <a:rPr lang="ru-RU" dirty="0" smtClean="0"/>
              <a:t>Механизированная разработка </a:t>
            </a:r>
          </a:p>
          <a:p>
            <a:r>
              <a:rPr lang="ru-RU" dirty="0" smtClean="0"/>
              <a:t>Разработка грунта экскаваторами</a:t>
            </a:r>
          </a:p>
          <a:p>
            <a:r>
              <a:rPr lang="ru-RU" dirty="0" smtClean="0"/>
              <a:t>Разработка грунта землеройно-транспортными машинами</a:t>
            </a:r>
          </a:p>
          <a:p>
            <a:r>
              <a:rPr lang="ru-RU" dirty="0" smtClean="0"/>
              <a:t>Разработка грунта в зимнее время</a:t>
            </a:r>
          </a:p>
          <a:p>
            <a:r>
              <a:rPr lang="ru-RU" dirty="0" smtClean="0"/>
              <a:t>Искусственное закрепление грунтов</a:t>
            </a:r>
          </a:p>
          <a:p>
            <a:r>
              <a:rPr lang="ru-RU" dirty="0" smtClean="0"/>
              <a:t>Контроль качества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aria\Desktop\dq5e0jkql9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42483" y="0"/>
            <a:ext cx="41015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Введение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В зависимости от трудности разработки разными машинами грунты распределены на группы. Это позволяет нормировать работы дифференцированно. Различают</a:t>
            </a:r>
          </a:p>
          <a:p>
            <a:r>
              <a:rPr lang="ru-RU" b="1" dirty="0" smtClean="0"/>
              <a:t>Разработку грунта вручную</a:t>
            </a:r>
          </a:p>
          <a:p>
            <a:r>
              <a:rPr lang="ru-RU" b="1" dirty="0" smtClean="0"/>
              <a:t>Механизированную разработку грунта</a:t>
            </a:r>
          </a:p>
        </p:txBody>
      </p:sp>
      <p:pic>
        <p:nvPicPr>
          <p:cNvPr id="2050" name="Picture 2" descr="C:\Users\Daria\Desktop\cartoon-digging-spade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941168"/>
            <a:ext cx="1623392" cy="1623392"/>
          </a:xfrm>
          <a:prstGeom prst="rect">
            <a:avLst/>
          </a:prstGeom>
          <a:noFill/>
        </p:spPr>
      </p:pic>
      <p:pic>
        <p:nvPicPr>
          <p:cNvPr id="2051" name="Picture 3" descr="C:\Users\Daria\Desktop\1348347138_jt_06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8960" y="4941168"/>
            <a:ext cx="3206625" cy="16374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pPr algn="l"/>
            <a:r>
              <a:rPr lang="ru-RU" b="1" dirty="0" smtClean="0"/>
              <a:t>Разработка </a:t>
            </a:r>
            <a:br>
              <a:rPr lang="ru-RU" b="1" dirty="0" smtClean="0"/>
            </a:br>
            <a:r>
              <a:rPr lang="ru-RU" b="1" dirty="0" smtClean="0"/>
              <a:t>грунта вручную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780928"/>
            <a:ext cx="8496944" cy="4077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Разрабатывают грунт в небольших объемах при</a:t>
            </a:r>
          </a:p>
          <a:p>
            <a:r>
              <a:rPr lang="ru-RU" sz="2800" dirty="0" smtClean="0"/>
              <a:t>Копании ям и траншей</a:t>
            </a:r>
          </a:p>
          <a:p>
            <a:r>
              <a:rPr lang="ru-RU" sz="2800" dirty="0" smtClean="0"/>
              <a:t>Подчистке и планировке дна котлованов</a:t>
            </a:r>
          </a:p>
          <a:p>
            <a:r>
              <a:rPr lang="ru-RU" sz="2800" dirty="0" smtClean="0"/>
              <a:t>Других вспомогательных работах, имеющих место даже на высокомеханизированных строительных площадках</a:t>
            </a:r>
          </a:p>
          <a:p>
            <a:r>
              <a:rPr lang="ru-RU" sz="2800" dirty="0" smtClean="0"/>
              <a:t>В местах не доступных механизмам</a:t>
            </a:r>
            <a:endParaRPr lang="ru-RU" sz="2800" dirty="0"/>
          </a:p>
        </p:txBody>
      </p:sp>
      <p:pic>
        <p:nvPicPr>
          <p:cNvPr id="3074" name="Picture 2" descr="C:\Users\Daria\Desktop\лопата-копа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4024" y="1"/>
            <a:ext cx="3799975" cy="27809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Daria\Desktop\1348347138_jt_06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854292"/>
            <a:ext cx="3923928" cy="20037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Механизированная разработка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56612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Разработка грунта с помощью землеройных машин, а также средствами гидромеханизации и взрыванием. Применяются</a:t>
            </a:r>
          </a:p>
          <a:p>
            <a:r>
              <a:rPr lang="ru-RU" sz="2800" dirty="0" smtClean="0"/>
              <a:t>Одноковшовые экскаваторы, оборудованные прямой и обратной лопатами, драглайном, грейфером</a:t>
            </a:r>
          </a:p>
          <a:p>
            <a:r>
              <a:rPr lang="ru-RU" sz="2800" dirty="0" smtClean="0"/>
              <a:t>Экскаваторы непрерывного действия - цепные многоковшовые и роторные</a:t>
            </a:r>
          </a:p>
          <a:p>
            <a:r>
              <a:rPr lang="ru-RU" sz="2800" dirty="0" smtClean="0"/>
              <a:t>Землеройно-транспортные машины </a:t>
            </a:r>
          </a:p>
          <a:p>
            <a:r>
              <a:rPr lang="ru-RU" sz="2800" dirty="0" smtClean="0"/>
              <a:t>Бурильные машины</a:t>
            </a:r>
          </a:p>
          <a:p>
            <a:r>
              <a:rPr lang="ru-RU" sz="2800" dirty="0" smtClean="0"/>
              <a:t>Другие вспомогательные </a:t>
            </a:r>
            <a:br>
              <a:rPr lang="ru-RU" sz="2800" dirty="0" smtClean="0"/>
            </a:br>
            <a:r>
              <a:rPr lang="ru-RU" sz="2800" dirty="0" smtClean="0"/>
              <a:t>машины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210146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грунта экскаваторами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5256584" cy="54006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Экскаватор, оборудованный </a:t>
            </a:r>
            <a:r>
              <a:rPr lang="ru-RU" i="1" dirty="0" smtClean="0"/>
              <a:t>прямой лопатой</a:t>
            </a:r>
          </a:p>
          <a:p>
            <a:r>
              <a:rPr lang="ru-RU" dirty="0" smtClean="0"/>
              <a:t>Ковш емкостью 0,15...4,0 м</a:t>
            </a:r>
            <a:r>
              <a:rPr lang="ru-RU" baseline="30000" dirty="0" smtClean="0"/>
              <a:t>3</a:t>
            </a:r>
          </a:p>
          <a:p>
            <a:r>
              <a:rPr lang="ru-RU" dirty="0" smtClean="0"/>
              <a:t>Для грунтов </a:t>
            </a:r>
            <a:r>
              <a:rPr lang="en-US" dirty="0" smtClean="0"/>
              <a:t>I</a:t>
            </a:r>
            <a:r>
              <a:rPr lang="ru-RU" dirty="0" smtClean="0"/>
              <a:t>...</a:t>
            </a:r>
            <a:r>
              <a:rPr lang="en-US" dirty="0" smtClean="0"/>
              <a:t>III</a:t>
            </a:r>
            <a:r>
              <a:rPr lang="ru-RU" dirty="0" smtClean="0"/>
              <a:t> групп</a:t>
            </a:r>
          </a:p>
          <a:p>
            <a:r>
              <a:rPr lang="ru-RU" dirty="0" smtClean="0"/>
              <a:t>Разработка котлованов, резервов, траншей с погрузкой грунта на транспортные средства и в небольшом количестве в отвал</a:t>
            </a:r>
          </a:p>
          <a:p>
            <a:r>
              <a:rPr lang="ru-RU" dirty="0" smtClean="0"/>
              <a:t>Хорошая производительность, если уровень грунтовых вод ниже подошвы забоя</a:t>
            </a:r>
          </a:p>
          <a:p>
            <a:r>
              <a:rPr lang="ru-RU" dirty="0" smtClean="0"/>
              <a:t>Для спец работ применяют ковш до 15 м</a:t>
            </a:r>
            <a:r>
              <a:rPr lang="ru-RU" baseline="30000" dirty="0" smtClean="0"/>
              <a:t>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1" name="Picture 3" descr="C:\Users\Daria\Desktop\N69TwOCAxv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7951" y="1412777"/>
            <a:ext cx="3127204" cy="2736304"/>
          </a:xfrm>
          <a:prstGeom prst="rect">
            <a:avLst/>
          </a:prstGeom>
          <a:noFill/>
        </p:spPr>
      </p:pic>
      <p:pic>
        <p:nvPicPr>
          <p:cNvPr id="7172" name="Picture 4" descr="C:\Users\Daria\Desktop\qv49CZM0r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293096"/>
            <a:ext cx="1980480" cy="219086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aria\Desktop\KUzxxbndrr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628800"/>
            <a:ext cx="3168352" cy="30736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грунта экскаваторами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554960" cy="499715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Экскаватор, оборудованный </a:t>
            </a:r>
            <a:r>
              <a:rPr lang="ru-RU" i="1" dirty="0" smtClean="0"/>
              <a:t>обратной лопатой</a:t>
            </a:r>
          </a:p>
          <a:p>
            <a:r>
              <a:rPr lang="ru-RU" dirty="0" smtClean="0"/>
              <a:t>Ковш емкостью 0,15...1,4 м</a:t>
            </a:r>
            <a:r>
              <a:rPr lang="ru-RU" baseline="30000" dirty="0" smtClean="0"/>
              <a:t>3</a:t>
            </a:r>
          </a:p>
          <a:p>
            <a:r>
              <a:rPr lang="ru-RU" dirty="0" smtClean="0"/>
              <a:t>Разработка траншей, котлованов с выгрузкой грунта в транспортные средства и в отвал</a:t>
            </a:r>
          </a:p>
          <a:p>
            <a:r>
              <a:rPr lang="ru-RU" dirty="0" smtClean="0"/>
              <a:t>Способен работать в </a:t>
            </a:r>
            <a:r>
              <a:rPr lang="ru-RU" dirty="0" err="1" smtClean="0"/>
              <a:t>переувлажненных</a:t>
            </a:r>
            <a:r>
              <a:rPr lang="ru-RU" dirty="0" smtClean="0"/>
              <a:t> грунтах</a:t>
            </a:r>
          </a:p>
          <a:p>
            <a:r>
              <a:rPr lang="ru-RU" dirty="0" smtClean="0"/>
              <a:t>Удобен для рытья котлованов небольших размеров</a:t>
            </a:r>
          </a:p>
          <a:p>
            <a:r>
              <a:rPr lang="ru-RU" dirty="0" smtClean="0"/>
              <a:t>Недостаток: ограниченная глубина копания</a:t>
            </a:r>
          </a:p>
        </p:txBody>
      </p:sp>
      <p:pic>
        <p:nvPicPr>
          <p:cNvPr id="8195" name="Picture 3" descr="C:\Users\Daria\Desktop\qkOXzIuIlh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25144"/>
            <a:ext cx="3168352" cy="1930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Daria\Desktop\JonfvFFS46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5340" y="1268761"/>
            <a:ext cx="4355261" cy="2952327"/>
          </a:xfrm>
          <a:prstGeom prst="rect">
            <a:avLst/>
          </a:prstGeom>
          <a:noFill/>
        </p:spPr>
      </p:pic>
      <p:pic>
        <p:nvPicPr>
          <p:cNvPr id="9218" name="Picture 2" descr="C:\Users\Daria\Desktop\wa63qZ0W4A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869160"/>
            <a:ext cx="3902286" cy="151216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5184576" cy="511256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	Экскаватор, </a:t>
            </a:r>
            <a:br>
              <a:rPr lang="ru-RU" dirty="0" smtClean="0"/>
            </a:br>
            <a:r>
              <a:rPr lang="ru-RU" dirty="0" smtClean="0"/>
              <a:t>оборудованный </a:t>
            </a:r>
            <a:r>
              <a:rPr lang="ru-RU" i="1" dirty="0" smtClean="0"/>
              <a:t>драглайном</a:t>
            </a:r>
          </a:p>
          <a:p>
            <a:r>
              <a:rPr lang="ru-RU" dirty="0" smtClean="0"/>
              <a:t>Ковш емкостью 0,25...2 м</a:t>
            </a:r>
            <a:r>
              <a:rPr lang="ru-RU" baseline="30000" dirty="0" smtClean="0"/>
              <a:t>3</a:t>
            </a:r>
          </a:p>
          <a:p>
            <a:r>
              <a:rPr lang="ru-RU" dirty="0" smtClean="0"/>
              <a:t>Широкое применение в ПГС</a:t>
            </a:r>
          </a:p>
          <a:p>
            <a:r>
              <a:rPr lang="ru-RU" dirty="0" smtClean="0"/>
              <a:t>Разработки котлованов, траншей и каналов, для возведения насыпей из резервов, при добыче песка и гравия из-под воды</a:t>
            </a:r>
          </a:p>
          <a:p>
            <a:r>
              <a:rPr lang="ru-RU" dirty="0" smtClean="0"/>
              <a:t>Эффективная работа в отвал</a:t>
            </a:r>
          </a:p>
          <a:p>
            <a:r>
              <a:rPr lang="ru-RU" dirty="0" smtClean="0"/>
              <a:t>Недостаток: затруднительная наводка ковша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грунта экскаваторами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aria\Desktop\is7hJ56IBj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40768"/>
            <a:ext cx="3466299" cy="259972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5410944" cy="558924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i="1" dirty="0" smtClean="0"/>
              <a:t>Грейфер </a:t>
            </a:r>
            <a:endParaRPr lang="ru-RU" dirty="0" smtClean="0"/>
          </a:p>
          <a:p>
            <a:r>
              <a:rPr lang="ru-RU" dirty="0" smtClean="0"/>
              <a:t>Ковш емкостью 0,35...1,5 м</a:t>
            </a:r>
            <a:r>
              <a:rPr lang="ru-RU" baseline="30000" dirty="0" smtClean="0"/>
              <a:t>3</a:t>
            </a:r>
            <a:endParaRPr lang="ru-RU" dirty="0" smtClean="0"/>
          </a:p>
          <a:p>
            <a:r>
              <a:rPr lang="ru-RU" dirty="0" smtClean="0"/>
              <a:t>Наименее производительный одноковшовый экскаватор</a:t>
            </a:r>
          </a:p>
          <a:p>
            <a:r>
              <a:rPr lang="ru-RU" dirty="0" smtClean="0"/>
              <a:t>Незаменим при рытье глубоких котлованов с вертикальными стенками, для засыпки пазух фундаментов, при выемке песка и гравия из-под воды, погрузочно-разгрузочных работах и </a:t>
            </a:r>
            <a:r>
              <a:rPr lang="ru-RU" dirty="0" err="1" smtClean="0"/>
              <a:t>тд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Разработка грунта экскаваторами</a:t>
            </a:r>
            <a:endParaRPr lang="ru-RU" dirty="0"/>
          </a:p>
        </p:txBody>
      </p:sp>
      <p:pic>
        <p:nvPicPr>
          <p:cNvPr id="10243" name="Picture 3" descr="C:\Users\Daria\Desktop\ZQ8bA9Nj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5222" y="3573016"/>
            <a:ext cx="1887299" cy="29876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896</Words>
  <Application>Microsoft Office PowerPoint</Application>
  <PresentationFormat>Экран (4:3)</PresentationFormat>
  <Paragraphs>116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Производство земляных работ Методы и средства разработки и искусственного закрепления грунтов  Контроль качества</vt:lpstr>
      <vt:lpstr>Содержание</vt:lpstr>
      <vt:lpstr>Введение</vt:lpstr>
      <vt:lpstr>Разработка  грунта вручную</vt:lpstr>
      <vt:lpstr>Механизированная разработка</vt:lpstr>
      <vt:lpstr>Разработка грунта экскаваторами</vt:lpstr>
      <vt:lpstr>Разработка грунта экскаваторами</vt:lpstr>
      <vt:lpstr>Разработка грунта экскаваторами</vt:lpstr>
      <vt:lpstr>Разработка грунта экскаваторами</vt:lpstr>
      <vt:lpstr>Разработка грунта экскаваторами</vt:lpstr>
      <vt:lpstr>Разработка грунта землеройно-транспортными машинами </vt:lpstr>
      <vt:lpstr>Разработка грунта землеройно-транспортными машинами </vt:lpstr>
      <vt:lpstr>Разработка грунта землеройно-транспортными машинами </vt:lpstr>
      <vt:lpstr>Разработка грунта в зимнее время</vt:lpstr>
      <vt:lpstr>Разработка грунта в зимнее время</vt:lpstr>
      <vt:lpstr>Разработка грунта в зимнее время</vt:lpstr>
      <vt:lpstr>Искусственное закрепление грунтов</vt:lpstr>
      <vt:lpstr>Искусственное закрепление грунтов</vt:lpstr>
      <vt:lpstr>Контроль качества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Производство земляных работ Методы и средства разработки и искусственного закрепления грунтов  Контроль качества</dc:title>
  <dc:creator>Ирина</dc:creator>
  <cp:lastModifiedBy>Sea</cp:lastModifiedBy>
  <cp:revision>23</cp:revision>
  <dcterms:created xsi:type="dcterms:W3CDTF">2013-10-27T12:36:24Z</dcterms:created>
  <dcterms:modified xsi:type="dcterms:W3CDTF">2014-10-03T01:18:03Z</dcterms:modified>
</cp:coreProperties>
</file>