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8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99288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Введение в дисциплину. Основные положения производства работ по воспроизведению и эксплуатации зданий и сооружений. Общие принципы автоматизации процессов и функционирования автоматических систем.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404664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способу выполнения отдельных рабочих операций строительные процессы подразделяются на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автоматизированные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механизированные, процессы с частичной механизацией и выполняемые вручную.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автоматизированных процессах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рабочие операции выполняются одной или несколькими машинами, работающими без вмешательства человека, по заданной программе, предусматривающей технологическую и ор­ганизационную последовательность выполнения этих операций.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механизированных процессах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рабочие операции выполняет машина, однако последовательность их выполнения определяет машинист, затрачивающий физические усилия на приведение машины в действие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5178678"/>
            <a:ext cx="8964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Разновидностью механизированных процессов являются процессы с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комплексной механизацией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например механизированное возведение насыпи, устройство или уборка автомобильной дороги.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шина автоматизированная для литья под давление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1500" y="0"/>
            <a:ext cx="4762500" cy="3171825"/>
          </a:xfrm>
          <a:prstGeom prst="rect">
            <a:avLst/>
          </a:prstGeom>
        </p:spPr>
      </p:pic>
      <p:pic>
        <p:nvPicPr>
          <p:cNvPr id="3" name="Рисунок 2" descr="механизированная укладка тротуарной плит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067944" cy="3050958"/>
          </a:xfrm>
          <a:prstGeom prst="rect">
            <a:avLst/>
          </a:prstGeom>
        </p:spPr>
      </p:pic>
      <p:pic>
        <p:nvPicPr>
          <p:cNvPr id="4" name="Рисунок 3" descr="Рытье котлована механизированным способом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3501008"/>
            <a:ext cx="4471392" cy="29809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68960"/>
            <a:ext cx="3826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Механизированная укладка тротуарной плитки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3140968"/>
            <a:ext cx="45331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Машина автоматизированная для  литья под давлением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555776" y="6550223"/>
            <a:ext cx="382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Рытье котлована механизированным способом</a:t>
            </a:r>
            <a:endParaRPr lang="ru-RU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способу выполнения всего комплекса рабочих операций рабочие процессы подразделяются на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цикличные, непрерывные и нецикличные.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бульдозер для планировочных работ, снятия грунта, возведения насыпей, рыть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5449254" cy="4032448"/>
          </a:xfrm>
          <a:prstGeom prst="rect">
            <a:avLst/>
          </a:prstGeom>
        </p:spPr>
      </p:pic>
      <p:pic>
        <p:nvPicPr>
          <p:cNvPr id="4" name="Рисунок 3" descr="Стационарные асфальтосмесительные установки циклического действ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628800"/>
            <a:ext cx="3923928" cy="39656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5301208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Бульдозер для планировочных работ, снятия грунта, возведения насыпей, рытья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55892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Стационарные  </a:t>
            </a:r>
            <a:r>
              <a:rPr lang="ru-RU" sz="1400" dirty="0" err="1" smtClean="0"/>
              <a:t>асфальтосмесительные</a:t>
            </a:r>
            <a:r>
              <a:rPr lang="ru-RU" sz="1400" dirty="0" smtClean="0"/>
              <a:t> установки  циклического действия</a:t>
            </a:r>
            <a:endParaRPr lang="ru-RU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23528" y="332656"/>
            <a:ext cx="810039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характеристики количества затрачиваемого труда применяется ряд показателей: норма времени, норма затрат труда, норма машинного време­ни, норма выработки, норма производительности машин.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Нормой выработки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называется количество продукции, которое должен выработать рабочий в единицу времени (час, день).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Основными нормативными документами, регламентирующим все строительство и ведение городского хозяйства, осуществляемое в нашей стране, являются технические регламенты,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ГЭСН,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СНиПы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Для ведения строительства наиболее эффективными способами и с наи­лучшими технико-экономическими показателями разрабатывается </a:t>
            </a:r>
            <a:r>
              <a:rPr lang="ru-RU" sz="2000" i="1" dirty="0" smtClean="0">
                <a:solidFill>
                  <a:srgbClr val="FF0000"/>
                </a:solidFill>
              </a:rPr>
              <a:t>проект организации строительства </a:t>
            </a:r>
            <a:r>
              <a:rPr lang="ru-RU" sz="2000" dirty="0" smtClean="0"/>
              <a:t>(ПОС), который входит как раздел «Организа­ция строительства» в общий состав технической документации на стадии технического проекта. Руководствуясь решениями, принятыми в проекте ор­ганизации строительства, на стадии разработки рабочих чертежей архитек­турно-строительного проекта составляют </a:t>
            </a:r>
            <a:r>
              <a:rPr lang="ru-RU" sz="2000" i="1" dirty="0" smtClean="0">
                <a:solidFill>
                  <a:srgbClr val="FF0000"/>
                </a:solidFill>
              </a:rPr>
              <a:t>проект производства работ</a:t>
            </a:r>
            <a:r>
              <a:rPr lang="ru-RU" sz="2000" i="1" dirty="0" smtClean="0"/>
              <a:t> </a:t>
            </a:r>
            <a:r>
              <a:rPr lang="ru-RU" sz="2000" dirty="0" smtClean="0"/>
              <a:t>(ППР).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99592" y="836712"/>
            <a:ext cx="75243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 и ППР должны служить целям повышения экономической эффективности капитальных вложений путем снижения сметной стоимости строительства и себестоимости строительно-монтажных работ, сокращения продолжительности и повышения качества строительства, роста его органи­зационно-технического уровня на базе использования новейших достиже­ний науки и техники.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55576" y="548680"/>
            <a:ext cx="741682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организации строительного производства должны обеспечиваться: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согласованная работа всех участников строительства объекта с координацией их деятельности генеральным подрядчиком независимо от ведомственной подчиненности;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комплектная поставка материальных ресурсов в сроки, предусмот­ренные календарными планами и графиками работ;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выполнение строительных, монтажных и специальных строительных работ с соблюдением технологической последовательности;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соблюдение правил техники безопасности;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соблюдение требований по охране окружающей природной среды.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6912768" cy="201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Строительство должно вестись в технологической последовательности в соответствии с </a:t>
            </a:r>
            <a:r>
              <a:rPr lang="ru-RU" i="1" u="sng" dirty="0" smtClean="0"/>
              <a:t>календарным планом </a:t>
            </a:r>
            <a:r>
              <a:rPr lang="ru-RU" dirty="0" smtClean="0"/>
              <a:t>(графиком) с учетом обоснованного совмещения отдельных видов работ. Выполнение работ сезонного характе­ра (включая отдельные виды подготовительных работ) необходимо предусматривать в наиболее благоприятное время года в соответствии с решениями, принятыми в проекте организации строительства.</a:t>
            </a:r>
            <a:endParaRPr lang="ru-RU" dirty="0"/>
          </a:p>
        </p:txBody>
      </p:sp>
      <p:pic>
        <p:nvPicPr>
          <p:cNvPr id="3" name="Рисунок 2" descr="420_4bf4e32f0bdaec5e16dd5c256a02ad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780928"/>
            <a:ext cx="4153644" cy="2893705"/>
          </a:xfrm>
          <a:prstGeom prst="rect">
            <a:avLst/>
          </a:prstGeom>
        </p:spPr>
      </p:pic>
      <p:pic>
        <p:nvPicPr>
          <p:cNvPr id="4" name="Рисунок 3" descr="календарный граф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708920"/>
            <a:ext cx="4464496" cy="28054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5589240"/>
            <a:ext cx="30320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Пример календарного плана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260648"/>
            <a:ext cx="741682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начала возведения зданий и сооружений необходимо произвести: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срезку и складирование используемого для рекультивации земель растительного слоя грунта в специально отведенных местах;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вертикальную планировку строительной площадки;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по водоотводу, устройству постоянных и временных внутриплощадочных дорог и инженерных сетей (канализации,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-, тепло-, энергоснабжения и др.), необходимых на время строительства и предусмотренных ПОС и ППР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 descr="ППР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068960"/>
            <a:ext cx="5970240" cy="35373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ртикальная планировка строительной площад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995937" cy="2924944"/>
          </a:xfrm>
          <a:prstGeom prst="rect">
            <a:avLst/>
          </a:prstGeom>
        </p:spPr>
      </p:pic>
      <p:pic>
        <p:nvPicPr>
          <p:cNvPr id="3" name="Рисунок 2" descr="водоотв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645024"/>
            <a:ext cx="3672408" cy="2736304"/>
          </a:xfrm>
          <a:prstGeom prst="rect">
            <a:avLst/>
          </a:prstGeom>
        </p:spPr>
      </p:pic>
      <p:pic>
        <p:nvPicPr>
          <p:cNvPr id="6" name="Рисунок 5" descr="срезка рост сло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0"/>
            <a:ext cx="4716016" cy="2924945"/>
          </a:xfrm>
          <a:prstGeom prst="rect">
            <a:avLst/>
          </a:prstGeom>
        </p:spPr>
      </p:pic>
      <p:pic>
        <p:nvPicPr>
          <p:cNvPr id="7" name="Рисунок 6" descr="устройство канализаци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501008"/>
            <a:ext cx="4035152" cy="266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3068960"/>
            <a:ext cx="4105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Вертикальная планировка строительной площадки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115616" y="6381328"/>
            <a:ext cx="1005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Водоотвод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3068960"/>
            <a:ext cx="2233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Срезка растительного слоя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652120" y="6165304"/>
            <a:ext cx="2060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Устройство канализации</a:t>
            </a:r>
            <a:endParaRPr lang="ru-RU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71600" y="764704"/>
            <a:ext cx="66602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Запрещается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начинать работы по возведению надземных конструкций здания (сооружения) или его части (секции, пролета, яруса, участка, захват­ки и т.д.) до полного окончания устройства подземных конструкций и об­ратной засыпки котлованов, траншей и пазух с уплотнением грунта до плотности его в естественном состоянии или заданной проектом (за исклю­чением подземных конструкций, возведение которых ППР предусмотрено в другие сроки).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789040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транспортирования, складирования и хранения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материалов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деталей, конструкций и оборудования должна соответствовать требо­ваниям стандартов и технических условий и исключать возможность их повреждения, порчи и потерь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 smtClean="0"/>
              <a:t>Технология строительного производства и городского хозяйства</a:t>
            </a:r>
            <a:r>
              <a:rPr lang="ru-RU" sz="2000" i="1" dirty="0" smtClean="0"/>
              <a:t> </a:t>
            </a:r>
            <a:r>
              <a:rPr lang="ru-RU" sz="2000" dirty="0" smtClean="0"/>
              <a:t>означает совокупность процессов переработки строительных материалов в изделия и конструкции и превращение этих изделий и конструкций в готовую продукцию строительства - здания и сооружения, а также в услуги по эксплуатации объектов городского хозяйства.</a:t>
            </a:r>
            <a:endParaRPr lang="ru-RU" sz="2000" dirty="0"/>
          </a:p>
        </p:txBody>
      </p:sp>
      <p:pic>
        <p:nvPicPr>
          <p:cNvPr id="3" name="Рисунок 2" descr="строй материалы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5" y="2492896"/>
            <a:ext cx="2592288" cy="1944216"/>
          </a:xfrm>
          <a:prstGeom prst="rect">
            <a:avLst/>
          </a:prstGeom>
        </p:spPr>
      </p:pic>
      <p:pic>
        <p:nvPicPr>
          <p:cNvPr id="4" name="Рисунок 3" descr="строй материал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797152"/>
            <a:ext cx="2609987" cy="1656184"/>
          </a:xfrm>
          <a:prstGeom prst="rect">
            <a:avLst/>
          </a:prstGeom>
        </p:spPr>
      </p:pic>
      <p:pic>
        <p:nvPicPr>
          <p:cNvPr id="5" name="Рисунок 4" descr="монолитные жб конструкци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420888"/>
            <a:ext cx="2757448" cy="1944216"/>
          </a:xfrm>
          <a:prstGeom prst="rect">
            <a:avLst/>
          </a:prstGeom>
        </p:spPr>
      </p:pic>
      <p:pic>
        <p:nvPicPr>
          <p:cNvPr id="6" name="Рисунок 5" descr="зд и соор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653136"/>
            <a:ext cx="2664296" cy="1998222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3491880" y="4077072"/>
            <a:ext cx="1296144" cy="864096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628800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Производственный контроль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качества строительно-монтажных работ должен включать входной контроль рабочей документации, конструкций, изделий, материалов и оборудования, операционный контроль отдельных строительных процессов или производственных операций и приемочный контроль строительно-монтажных работ.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834432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</a:t>
            </a:r>
            <a:r>
              <a:rPr kumimoji="0" lang="ru-RU" sz="2400" b="0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входном контроле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рабочей документации должна производиться проверка ее комплектности и достаточности содержащейся в ней техниче­ской информации для производства работ.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входном контроле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строительных конструкций, изделий, материа­лов и оборудования следует проверять внешним осмотром их соответствие требованиям стандартов или других нормативных документов и рабочей документации, а также наличие и содержание паспортов, сертификатов и других сопроводительных документов.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91573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Операционный контроль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должен осуществляться в ходе выполнения строительных процессов или производственных операций и обеспечивать своевременное выявление дефектов и принятие мер по их устранению и предупреждению.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приемочном контроле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необходимо производить проверку качест­ва выполненных строительно-монтажных работ, а также ответственных конструкций.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1700808"/>
            <a:ext cx="91440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Скрытые работы подлежат освидетельствованию с составлением ак­тов. Акт освидетельствования скрытых работ должен составляться на завершенный процесс, выполненный самостоятельным подразделением исполнителей.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836712"/>
            <a:ext cx="70567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 технологически связанных рабочих движений при выполнении отдельных элементов трудового процесса образуют рабочий (трудовой) прием.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Совокупность трудовых приемов, обеспечивающих получение пер­вичной продукции, образует рабочую операцию.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Рабочая операция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это организационно обособленный трудовой про­цесс, выполнение которого позволяет получить определенный результат, поддающийся точному измерению и учету. Рабочая операция - организационно неделимый процесс, выполняемый неизменным составом исполнителей.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составе производственных процессов следует различать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строительные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т.е. процессы непосредственного возведения (разборки)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элементов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конструкций или выполнения отдельных видов работ, и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обслуживающие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работы по организации рабочего места и созданию нормальных условий труда.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gr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08920"/>
            <a:ext cx="2627784" cy="1747499"/>
          </a:xfrm>
          <a:prstGeom prst="rect">
            <a:avLst/>
          </a:prstGeom>
        </p:spPr>
      </p:pic>
      <p:pic>
        <p:nvPicPr>
          <p:cNvPr id="4" name="Рисунок 3" descr="Капитальный-ремонт-строительных-конструкц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4293096"/>
            <a:ext cx="2448272" cy="18362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380672"/>
            <a:ext cx="1907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Ремонт строительных конструкций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возведение каменных конструкци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2104" y="3140968"/>
            <a:ext cx="3961896" cy="29750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24128" y="6237312"/>
            <a:ext cx="3157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Возведение каменных зданий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1052736"/>
            <a:ext cx="80283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зависимости от вида строительной продукции и расходуемых на ее изготовление материалов и деталей различают следующие производствен­ные процессы: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монтажные;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кладочные;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отделочные;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транспортные;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обслуживающие и др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Монтажный процесс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сборочный процесс, его продукция получается путем сборки отдельных готовых деталей и конструкций без изменения их формы и свойств.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монта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7746" y="1412776"/>
            <a:ext cx="4216254" cy="3451231"/>
          </a:xfrm>
          <a:prstGeom prst="rect">
            <a:avLst/>
          </a:prstGeom>
        </p:spPr>
      </p:pic>
      <p:pic>
        <p:nvPicPr>
          <p:cNvPr id="4" name="Рисунок 3" descr="монтаж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40968"/>
            <a:ext cx="5146716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ладоч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420888"/>
            <a:ext cx="6156176" cy="4218329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63367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</a:t>
            </a:r>
            <a:r>
              <a:rPr kumimoji="0" lang="ru-RU" sz="2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кладочным процессам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относится возведение конструкций из таких материалов и деталей, часть которых меняет свою форму или свойства в процессе укладки их в конструкции.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279810"/>
            <a:ext cx="71287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отделочным относятся процессы, выполняемые с целью придания строительной продукции (конструкции) необходимого внешнего вида и улучшения ее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звуко-теплоизоляционных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качеств. Отделочные процессы не создают новых конструктивных элементов.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отделоч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130420"/>
            <a:ext cx="4970107" cy="3727580"/>
          </a:xfrm>
          <a:prstGeom prst="rect">
            <a:avLst/>
          </a:prstGeom>
        </p:spPr>
      </p:pic>
      <p:pic>
        <p:nvPicPr>
          <p:cNvPr id="4" name="Рисунок 3" descr="отделочный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492896"/>
            <a:ext cx="4196769" cy="31515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ранспортный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5040560" cy="37334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71600" y="260648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транспортным процессам относятся погрузочно-разгрузочные, переме­щение материалов и деталей к рабочему месту и в пределах рабочего места.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транспортны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4556" y="3765038"/>
            <a:ext cx="4639444" cy="30929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1080</Words>
  <Application>Microsoft Office PowerPoint</Application>
  <PresentationFormat>Экран (4:3)</PresentationFormat>
  <Paragraphs>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</dc:creator>
  <cp:lastModifiedBy>КСЕНИЯ</cp:lastModifiedBy>
  <cp:revision>9</cp:revision>
  <dcterms:created xsi:type="dcterms:W3CDTF">2013-10-29T17:30:20Z</dcterms:created>
  <dcterms:modified xsi:type="dcterms:W3CDTF">2013-10-29T18:54:37Z</dcterms:modified>
</cp:coreProperties>
</file>