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sldIdLst>
    <p:sldId id="256" r:id="rId2"/>
    <p:sldId id="275" r:id="rId3"/>
    <p:sldId id="257" r:id="rId4"/>
    <p:sldId id="258" r:id="rId5"/>
    <p:sldId id="259" r:id="rId6"/>
    <p:sldId id="260" r:id="rId7"/>
    <p:sldId id="271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Мурад" initials="М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dirty="0" smtClean="0"/>
              <a:t>Методы и средства транспортирования и складирования грузов в городском строительстве и хозяйстве.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x0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743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71600" y="5105400"/>
            <a:ext cx="743960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Стеновые панели  укладывают в пирамиды  и кассеты 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953000" cy="6858000"/>
          </a:xfrm>
          <a:prstGeom prst="rect">
            <a:avLst/>
          </a:prstGeom>
        </p:spPr>
      </p:pic>
      <p:pic>
        <p:nvPicPr>
          <p:cNvPr id="3" name="Рисунок 2" descr="37601w640h640plitygb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0"/>
            <a:ext cx="42672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" y="5334000"/>
            <a:ext cx="5791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Лестничные марши и перекрытия – в штабеля на подкладках и прокладках 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10496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5209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Горизонтальный внешний транспорт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По своему виду строительные грузы бывают:</a:t>
            </a:r>
          </a:p>
          <a:p>
            <a:r>
              <a:rPr lang="ru-RU" dirty="0" smtClean="0"/>
              <a:t>порошкообразные материалы;</a:t>
            </a:r>
          </a:p>
          <a:p>
            <a:r>
              <a:rPr lang="ru-RU" dirty="0" smtClean="0"/>
              <a:t>сыпучие материалы;</a:t>
            </a:r>
          </a:p>
          <a:p>
            <a:r>
              <a:rPr lang="ru-RU" dirty="0" smtClean="0"/>
              <a:t>штучные материалы;</a:t>
            </a:r>
          </a:p>
          <a:p>
            <a:r>
              <a:rPr lang="ru-RU" dirty="0" smtClean="0"/>
              <a:t>крупноразмерные изделия;</a:t>
            </a:r>
          </a:p>
          <a:p>
            <a:r>
              <a:rPr lang="ru-RU" dirty="0" err="1" smtClean="0"/>
              <a:t>длиноразмерные</a:t>
            </a:r>
            <a:r>
              <a:rPr lang="ru-RU" dirty="0" smtClean="0"/>
              <a:t> материалы и изделия;</a:t>
            </a:r>
          </a:p>
          <a:p>
            <a:r>
              <a:rPr lang="ru-RU" dirty="0" smtClean="0"/>
              <a:t>плоские элементы;</a:t>
            </a:r>
          </a:p>
          <a:p>
            <a:r>
              <a:rPr lang="ru-RU" dirty="0" smtClean="0"/>
              <a:t>тонкостенные элементы;</a:t>
            </a:r>
          </a:p>
          <a:p>
            <a:r>
              <a:rPr lang="ru-RU" dirty="0" smtClean="0"/>
              <a:t>объемные элементы;-</a:t>
            </a:r>
          </a:p>
          <a:p>
            <a:r>
              <a:rPr lang="ru-RU" dirty="0" smtClean="0"/>
              <a:t>теплоизоляционные материалы;</a:t>
            </a:r>
          </a:p>
          <a:p>
            <a:r>
              <a:rPr lang="ru-RU" dirty="0" smtClean="0"/>
              <a:t>вязкие материалы;</a:t>
            </a:r>
          </a:p>
          <a:p>
            <a:r>
              <a:rPr lang="ru-RU" dirty="0" smtClean="0"/>
              <a:t>жидкие материалы.</a:t>
            </a:r>
          </a:p>
          <a:p>
            <a:r>
              <a:rPr lang="ru-RU" dirty="0" smtClean="0"/>
              <a:t>Транспортировка строительных грузов может осуществляться двумя способами: открытым и закрытым. Закрытым способом перемещаются грузы, которые требуют защиты от атмосферных воздействий и специальных условий безопасности.</a:t>
            </a:r>
          </a:p>
          <a:p>
            <a:r>
              <a:rPr lang="ru-RU" i="1" dirty="0" smtClean="0"/>
              <a:t>По способу положения </a:t>
            </a:r>
            <a:r>
              <a:rPr lang="ru-RU" dirty="0" smtClean="0"/>
              <a:t>в транспортных средствах грузы могут находиться в вертикально-наклонном и горизонтальном состоянии.</a:t>
            </a:r>
          </a:p>
          <a:p>
            <a:r>
              <a:rPr lang="ru-RU" i="1" dirty="0" smtClean="0"/>
              <a:t>По способу транспортирования </a:t>
            </a:r>
            <a:r>
              <a:rPr lang="ru-RU" dirty="0" smtClean="0"/>
              <a:t>в транспортных средствах грузы могут находиться: навалом; штучно; в пакетах; в контейнерах; в специальной таре.</a:t>
            </a:r>
          </a:p>
          <a:p>
            <a:r>
              <a:rPr lang="ru-RU" dirty="0" smtClean="0"/>
              <a:t>Основным транспортным средством в строительстве является автомо­бильный транспорт, которым перевозится до 90% строительных грузов, остальной объем перевозок выполняется железнодорожным, водным и воз­душным транспортом.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rubovoz_698_255_375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200400"/>
            <a:ext cx="4572000" cy="3657601"/>
          </a:xfrm>
          <a:prstGeom prst="rect">
            <a:avLst/>
          </a:prstGeom>
        </p:spPr>
      </p:pic>
      <p:pic>
        <p:nvPicPr>
          <p:cNvPr id="3" name="Рисунок 2" descr="16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495800" cy="3200400"/>
          </a:xfrm>
          <a:prstGeom prst="rect">
            <a:avLst/>
          </a:prstGeom>
        </p:spPr>
      </p:pic>
      <p:pic>
        <p:nvPicPr>
          <p:cNvPr id="4" name="Рисунок 3" descr="3916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5800" y="0"/>
            <a:ext cx="4648200" cy="3200400"/>
          </a:xfrm>
          <a:prstGeom prst="rect">
            <a:avLst/>
          </a:prstGeom>
        </p:spPr>
      </p:pic>
      <p:pic>
        <p:nvPicPr>
          <p:cNvPr id="5" name="Рисунок 4" descr="1038745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200400"/>
            <a:ext cx="4648200" cy="3657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05000" y="2362200"/>
            <a:ext cx="67056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В автомобильном транспорте наиболее часто используются бортовые и самосвальные автомобили грузоподъемностью 0,5...40т и более, специа­лизированные транспортные средства (панелевозы,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балковозы</a:t>
            </a:r>
            <a:r>
              <a:rPr lang="ru-RU" sz="2000" b="1" i="1" dirty="0" smtClean="0">
                <a:solidFill>
                  <a:srgbClr val="FF0000"/>
                </a:solidFill>
              </a:rPr>
              <a:t>,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фермовозы</a:t>
            </a:r>
            <a:r>
              <a:rPr lang="ru-RU" sz="2000" b="1" i="1" dirty="0" smtClean="0">
                <a:solidFill>
                  <a:srgbClr val="FF0000"/>
                </a:solidFill>
              </a:rPr>
              <a:t>, трейлеры, цементовозы, лесовозы,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известевозы</a:t>
            </a:r>
            <a:r>
              <a:rPr lang="ru-RU" sz="2000" b="1" i="1" dirty="0" smtClean="0">
                <a:solidFill>
                  <a:srgbClr val="FF0000"/>
                </a:solidFill>
              </a:rPr>
              <a:t>, большегрузные прицепы для перевозки нерудных материалов и т.д.).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e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191000" cy="3657600"/>
          </a:xfrm>
          <a:prstGeom prst="rect">
            <a:avLst/>
          </a:prstGeom>
        </p:spPr>
      </p:pic>
      <p:pic>
        <p:nvPicPr>
          <p:cNvPr id="4" name="Рисунок 3" descr="4132009-07-23894812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124200"/>
            <a:ext cx="9144000" cy="3886200"/>
          </a:xfrm>
          <a:prstGeom prst="rect">
            <a:avLst/>
          </a:prstGeom>
        </p:spPr>
      </p:pic>
      <p:pic>
        <p:nvPicPr>
          <p:cNvPr id="5" name="Рисунок 4" descr="1437_fc0cc4204946bce049cdf5375fcbbe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1000" y="0"/>
            <a:ext cx="4953001" cy="3124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4800" y="990600"/>
            <a:ext cx="79248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В железнодорожном транспорте применяются для перевозки нерудных материалов большегрузные думпкары грузоподъемностью до 60 т и специализированные вагоны для перевозки цемента, битума грузоподъем­ностью до 60 т с механизированной разгрузкой.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7b64ebc26cb23b09cd89f8280bd92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 </a:t>
            </a:r>
            <a:r>
              <a:rPr lang="ru-RU" sz="2000" b="1" i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На водном транспорте применяют деревянные палубные и трюмные баржи грузоподъемностью до 400 т, металлические баржи грузоподъемностью 500...1500 т, которые используют для перевозки нерудных материалов, кирпича, сборного железобетона, а трюмные крытые баржи - для перевозки цемента.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   По отношению к строящемуся объекту транспорт в строительстве делится на внешний и внутрипостроечный.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i="1" dirty="0" smtClean="0"/>
              <a:t>Внешний транспорт </a:t>
            </a:r>
            <a:r>
              <a:rPr lang="ru-RU" dirty="0" smtClean="0"/>
              <a:t>доставляет грузы на строительные объекты от всех поставщиков и со складов (с заводов железобетонных изделий, заводов товарного бетона и раствора, деревообрабатывающих предприятий, производственно-комплектовочных баз, заводов сантехнического и электротехнического оборудования, железнодорожных складов и др.).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i="1" dirty="0" smtClean="0"/>
              <a:t>Внутрипостроечный транспорт </a:t>
            </a:r>
            <a:r>
              <a:rPr lang="ru-RU" dirty="0" smtClean="0"/>
              <a:t>работает в пределах строительной площадки и предназначен для доставки на рабочее место строительных материалов, конструкций и полуфабрикатов.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   По направлению перемещения груза транспорт классифицируется на вертикальный и горизонтальный.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5" name="Содержимое 4" descr="3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47800"/>
            <a:ext cx="9144000" cy="54102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524000"/>
            <a:ext cx="4038600" cy="4873752"/>
          </a:xfrm>
        </p:spPr>
        <p:txBody>
          <a:bodyPr/>
          <a:lstStyle/>
          <a:p>
            <a:r>
              <a:rPr lang="ru-RU" i="1" dirty="0" smtClean="0"/>
              <a:t>Горизонтальный транспорт </a:t>
            </a:r>
            <a:r>
              <a:rPr lang="ru-RU" dirty="0" smtClean="0"/>
              <a:t>осуществляет перемещение грузов от места их производства или складирования к месту их потребления.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752600"/>
            <a:ext cx="44958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Вертикальный транспорт предназначен для подъема строительных конструкций, материалов, изделий и оборудования и осуществляется различными типами кранов, подъемниками, </a:t>
            </a:r>
            <a:r>
              <a:rPr lang="ru-RU" sz="2000" b="1" i="1" dirty="0" err="1" smtClean="0"/>
              <a:t>бетоно</a:t>
            </a:r>
            <a:r>
              <a:rPr lang="ru-RU" sz="2000" b="1" i="1" dirty="0" smtClean="0"/>
              <a:t>- и  </a:t>
            </a:r>
            <a:r>
              <a:rPr lang="ru-RU" sz="2000" b="1" i="1" dirty="0" err="1" smtClean="0"/>
              <a:t>растворонасосами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и</a:t>
            </a:r>
            <a:r>
              <a:rPr lang="ru-RU" sz="2000" b="1" i="1" dirty="0" smtClean="0"/>
              <a:t> др.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8600" y="466636"/>
            <a:ext cx="766754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приспособленности к перевозке строительных грузов транспорт бывает: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-универсальный -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перевозки грузов широкой номенклатуры;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-специализированный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для перевозки грузов определенных видов;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-специальный -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конкретного вида груза или единичных перевозок.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2057400"/>
            <a:ext cx="7772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Для перевозки инертных материалов в строительстве используются самосвальные поезда с прицепами.</a:t>
            </a:r>
          </a:p>
          <a:p>
            <a:r>
              <a:rPr lang="ru-RU" sz="2000" dirty="0" smtClean="0"/>
              <a:t>Для перевозки грунта по транспортным магистралям применяются одиночные автомобили-самосвалы </a:t>
            </a:r>
            <a:r>
              <a:rPr lang="ru-RU" sz="2000" dirty="0" err="1" smtClean="0"/>
              <a:t>общетранспортного</a:t>
            </a:r>
            <a:r>
              <a:rPr lang="ru-RU" sz="2000" dirty="0" smtClean="0"/>
              <a:t> назначения и автопоезда с прицепами или полуприцепами.</a:t>
            </a:r>
          </a:p>
          <a:p>
            <a:r>
              <a:rPr lang="ru-RU" sz="2000" dirty="0" smtClean="0"/>
              <a:t>Для транспортировки бетонных смесей применяют </a:t>
            </a:r>
            <a:r>
              <a:rPr lang="ru-RU" sz="2000" dirty="0" err="1" smtClean="0"/>
              <a:t>автобетоносмесители</a:t>
            </a:r>
            <a:r>
              <a:rPr lang="ru-RU" sz="2000" dirty="0" smtClean="0"/>
              <a:t>, </a:t>
            </a:r>
            <a:r>
              <a:rPr lang="ru-RU" sz="2000" dirty="0" err="1" smtClean="0"/>
              <a:t>автобетоновозы</a:t>
            </a:r>
            <a:r>
              <a:rPr lang="ru-RU" sz="2000" dirty="0" smtClean="0"/>
              <a:t>, </a:t>
            </a:r>
            <a:r>
              <a:rPr lang="ru-RU" sz="2000" dirty="0" err="1" smtClean="0"/>
              <a:t>автобадьевозы</a:t>
            </a:r>
            <a:r>
              <a:rPr lang="ru-RU" sz="2000" dirty="0" smtClean="0"/>
              <a:t>, автомобили-самосвалы.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1025" grpId="1"/>
      <p:bldP spid="1025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Для хранения строительных материалов, деталей и конструкций, оборудования используются различные виды складов: открытые, полузакрытые, специальные.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ткрытый скла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4572000" cy="68634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Открытые склады предназначаются для хранения </a:t>
            </a:r>
          </a:p>
          <a:p>
            <a:r>
              <a:rPr lang="ru-RU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материалов, деталей и конструкций, не портящихся от</a:t>
            </a:r>
          </a:p>
          <a:p>
            <a:r>
              <a:rPr lang="ru-RU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атмосферных воздействий (песок, гравий, кирпич,</a:t>
            </a:r>
          </a:p>
          <a:p>
            <a:r>
              <a:rPr lang="ru-RU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бутовый камень, сборные железобетонные конструкции</a:t>
            </a:r>
          </a:p>
          <a:p>
            <a:r>
              <a:rPr lang="ru-RU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и т.п.), и представляют собой спланированную площадку</a:t>
            </a:r>
          </a:p>
          <a:p>
            <a:r>
              <a:rPr lang="ru-RU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с уклоном для стока воды. Укладка материалов</a:t>
            </a:r>
          </a:p>
          <a:p>
            <a:r>
              <a:rPr lang="ru-RU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производится непосредственно на землю, дощатый</a:t>
            </a:r>
          </a:p>
          <a:p>
            <a:r>
              <a:rPr lang="ru-RU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настил, уплотненный слой камня или шлака и т.д.</a:t>
            </a:r>
          </a:p>
          <a:p>
            <a:pPr algn="ctr"/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120_tdcomztm.jpe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aves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41744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4038600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 </a:t>
            </a:r>
            <a:r>
              <a:rPr lang="ru-RU" sz="2400" b="1" i="1" dirty="0" smtClean="0">
                <a:solidFill>
                  <a:srgbClr val="FF0000"/>
                </a:solidFill>
              </a:rPr>
              <a:t>полузакрытых складах (навесах) </a:t>
            </a:r>
            <a:r>
              <a:rPr lang="ru-RU" sz="2400" b="1" dirty="0" smtClean="0">
                <a:solidFill>
                  <a:srgbClr val="FF0000"/>
                </a:solidFill>
              </a:rPr>
              <a:t>хранятся материалы и детали, не изменяющие своих свойств от перемены температуры и влажности воздуха, но изменяющие свои свойства от непосредственного воздействия атмо­сферных осадков и солнца (деревянные изделия и детали и т.п.). </a:t>
            </a:r>
            <a:endParaRPr lang="ru-RU" sz="2400" b="1" cap="none" spc="0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7422438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0400" y="0"/>
            <a:ext cx="59436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600" y="381000"/>
            <a:ext cx="327660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Метод   складирования  материалов в штабеля </a:t>
            </a:r>
            <a:endParaRPr lang="ru-RU" sz="2000" b="1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" y="1153924"/>
            <a:ext cx="27432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Каждое изделие при хранении должно опираться на деревянные сквозные подкладки и прокладки, которые необходимо располагать в одной вертикальной плоскости. Подкладки и прокладки должны быть одинаковой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длины, а толщина - больше высоты выступающих монтажных петель. Применение прокладок круглого сечения запрещается.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_6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  Материалы, изделия, приборы и оборудование при хранении их на строительной площадке должны укладываться следующим образом: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novosti2505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209800"/>
            <a:ext cx="9144000" cy="4648200"/>
          </a:xfrm>
        </p:spPr>
      </p:pic>
      <p:sp>
        <p:nvSpPr>
          <p:cNvPr id="5" name="TextBox 4"/>
          <p:cNvSpPr txBox="1"/>
          <p:nvPr/>
        </p:nvSpPr>
        <p:spPr>
          <a:xfrm>
            <a:off x="0" y="14478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</a:rPr>
              <a:t>Кирпич в пакетах на поддонах - не более чем в два яруса, в контейнерах - в один ярус, без контейнеров - высотой не более 1,7 м</a:t>
            </a:r>
            <a:endParaRPr lang="ru-RU" sz="20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4724734EC74-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1000" y="0"/>
            <a:ext cx="4953000" cy="3505200"/>
          </a:xfrm>
          <a:prstGeom prst="rect">
            <a:avLst/>
          </a:prstGeom>
        </p:spPr>
      </p:pic>
      <p:pic>
        <p:nvPicPr>
          <p:cNvPr id="4" name="Рисунок 3" descr="51870_img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200400"/>
            <a:ext cx="9144000" cy="3657600"/>
          </a:xfrm>
          <a:prstGeom prst="rect">
            <a:avLst/>
          </a:prstGeom>
        </p:spPr>
      </p:pic>
      <p:pic>
        <p:nvPicPr>
          <p:cNvPr id="5" name="Рисунок 4" descr="Vodostochnyie-kolodtsy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191000" cy="3200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6800" y="1295400"/>
            <a:ext cx="1776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Ж</a:t>
            </a:r>
            <a:r>
              <a:rPr lang="en-US" sz="2400" dirty="0" smtClean="0"/>
              <a:t>/</a:t>
            </a:r>
            <a:r>
              <a:rPr lang="ru-RU" sz="2400" dirty="0" smtClean="0"/>
              <a:t>Б кольца 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800600" y="1600200"/>
            <a:ext cx="1451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Ж</a:t>
            </a:r>
            <a:r>
              <a:rPr lang="en-US" sz="2400" dirty="0" smtClean="0"/>
              <a:t>/</a:t>
            </a:r>
            <a:r>
              <a:rPr lang="ru-RU" sz="2400" dirty="0" smtClean="0"/>
              <a:t>Б сваи 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914400" y="4267200"/>
            <a:ext cx="627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Ж</a:t>
            </a:r>
            <a:r>
              <a:rPr lang="en-US" sz="2400" dirty="0" smtClean="0"/>
              <a:t>/</a:t>
            </a:r>
            <a:r>
              <a:rPr lang="ru-RU" sz="2400" dirty="0" smtClean="0"/>
              <a:t>Б блоки для фундаментов и стен подвалов 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219200" y="5715000"/>
            <a:ext cx="6364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 штабеля на подкладках и прокладках 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679</TotalTime>
  <Words>753</Words>
  <Application>Microsoft Office PowerPoint</Application>
  <PresentationFormat>Экран (4:3)</PresentationFormat>
  <Paragraphs>55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  Материалы, изделия, приборы и оборудование при хранении их на строительной площадке должны укладываться следующим образом: </vt:lpstr>
      <vt:lpstr>Слайд 9</vt:lpstr>
      <vt:lpstr>Слайд 10</vt:lpstr>
      <vt:lpstr>Слайд 11</vt:lpstr>
      <vt:lpstr>Слайд 12</vt:lpstr>
      <vt:lpstr>Горизонтальный внешний транспорт </vt:lpstr>
      <vt:lpstr>Слайд 14</vt:lpstr>
      <vt:lpstr>Слайд 15</vt:lpstr>
      <vt:lpstr>Слайд 16</vt:lpstr>
      <vt:lpstr>   По отношению к строящемуся объекту транспорт в строительстве делится на внешний и внутрипостроечный. </vt:lpstr>
      <vt:lpstr>   По направлению перемещения груза транспорт классифицируется на вертикальный и горизонтальный. 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и средства транспортирования и складирования грузов в городском строительстве и хозяйстве.</dc:title>
  <dc:creator>Мурад</dc:creator>
  <cp:lastModifiedBy>Виноградова</cp:lastModifiedBy>
  <cp:revision>59</cp:revision>
  <dcterms:created xsi:type="dcterms:W3CDTF">2013-10-27T08:45:09Z</dcterms:created>
  <dcterms:modified xsi:type="dcterms:W3CDTF">2017-09-21T11:36:54Z</dcterms:modified>
</cp:coreProperties>
</file>