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2" r:id="rId1"/>
  </p:sldMasterIdLst>
  <p:notesMasterIdLst>
    <p:notesMasterId r:id="rId12"/>
  </p:notesMasterIdLst>
  <p:sldIdLst>
    <p:sldId id="256" r:id="rId2"/>
    <p:sldId id="263" r:id="rId3"/>
    <p:sldId id="257" r:id="rId4"/>
    <p:sldId id="275" r:id="rId5"/>
    <p:sldId id="264" r:id="rId6"/>
    <p:sldId id="261" r:id="rId7"/>
    <p:sldId id="260" r:id="rId8"/>
    <p:sldId id="276" r:id="rId9"/>
    <p:sldId id="277" r:id="rId10"/>
    <p:sldId id="27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8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E87F3B4-7398-4726-B468-0CECC913505F}" type="datetimeFigureOut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BD739D6-C804-45E1-AC08-AAFC6CE7F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DE7F5-4B81-4852-AF9E-BCE404B175D8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09A215C-8D91-4DB2-99D7-DE761BE7E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70592-EFA2-4F46-B65F-258FADA32534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8338E-CD81-4ED7-950C-FA80359A91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1F989-7F10-4288-AA0A-087808EACFB5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23FFF-92D9-49C1-B6EF-53771B183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4DD2D-F122-4E06-B625-C5AF61D57ED1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019F3-962F-4F76-B3BD-6EC3E6296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82931-7ABA-4CB2-B6C0-C5807EF17923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334F9-1590-4E6A-8D95-63E5A28D4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99317-91BA-4B39-8B87-5D88FB5D94EF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36652-8B65-4FEF-B6AB-BA10236C4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0785B-5F71-4E85-8B85-FC8164125659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70F32-9929-4434-A07E-8E6988161D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34747-BD02-4F10-9042-8BEDBF73C1A5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912DF-27AC-443E-BA91-61C7C519DC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2BF29-ED18-4A76-A2FF-9F36D432BB17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D3443-77EA-4368-B88E-43D6019AD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D7545-DF5F-404E-A6D6-05862AC83D6C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50AA6-9913-4081-AABB-EAD36615F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E0A5E-F562-4538-87D3-150D18ADE46B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E3CBC-7F54-4086-8299-19D9B2DBE1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4C4E17-4A6F-427B-B7C1-8E123DEB1847}" type="datetime1">
              <a:rPr lang="ru-RU"/>
              <a:pPr>
                <a:defRPr/>
              </a:pPr>
              <a:t>09.01.2017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Cambria" pitchFamily="18" charset="0"/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6344A470-8977-441F-94F2-0D053178A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3" r:id="rId2"/>
    <p:sldLayoutId id="2147483865" r:id="rId3"/>
    <p:sldLayoutId id="2147483862" r:id="rId4"/>
    <p:sldLayoutId id="2147483861" r:id="rId5"/>
    <p:sldLayoutId id="2147483860" r:id="rId6"/>
    <p:sldLayoutId id="2147483859" r:id="rId7"/>
    <p:sldLayoutId id="2147483866" r:id="rId8"/>
    <p:sldLayoutId id="2147483867" r:id="rId9"/>
    <p:sldLayoutId id="2147483858" r:id="rId10"/>
    <p:sldLayoutId id="214748385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260350"/>
            <a:ext cx="6624637" cy="517525"/>
          </a:xfrm>
        </p:spPr>
        <p:txBody>
          <a:bodyPr/>
          <a:lstStyle/>
          <a:p>
            <a:pPr eaLnBrk="1" hangingPunct="1"/>
            <a:r>
              <a:rPr lang="ru-RU" sz="2000" smtClean="0"/>
              <a:t>Правовые основы градостроительной деятельности</a:t>
            </a:r>
          </a:p>
          <a:p>
            <a:pPr eaLnBrk="1" hangingPunct="1"/>
            <a:endParaRPr lang="ru-RU" sz="2000" smtClean="0"/>
          </a:p>
        </p:txBody>
      </p:sp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468313" y="1700213"/>
            <a:ext cx="8229600" cy="1296987"/>
          </a:xfrm>
        </p:spPr>
        <p:txBody>
          <a:bodyPr/>
          <a:lstStyle/>
          <a:p>
            <a:pPr eaLnBrk="1" hangingPunct="1"/>
            <a:r>
              <a:rPr lang="ru-RU" sz="2000" b="1" smtClean="0"/>
              <a:t>ЛЕКЦИЯ 3. Законодательное регулирование территориальной и градостроительной деятельности. Период перехода к системе правового градорегулирования неизбежность, противоречия и опасности</a:t>
            </a:r>
            <a:r>
              <a:rPr lang="ru-RU" smtClean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14339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76650"/>
            <a:ext cx="9129713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Подзаголовок 2"/>
          <p:cNvSpPr txBox="1">
            <a:spLocks/>
          </p:cNvSpPr>
          <p:nvPr/>
        </p:nvSpPr>
        <p:spPr bwMode="auto">
          <a:xfrm>
            <a:off x="827088" y="6021388"/>
            <a:ext cx="48974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1400">
                <a:solidFill>
                  <a:schemeClr val="bg1"/>
                </a:solidFill>
                <a:latin typeface="Cambria" pitchFamily="18" charset="0"/>
              </a:rPr>
              <a:t>Академия строительства и архитектуры</a:t>
            </a:r>
          </a:p>
          <a:p>
            <a:pPr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1400">
                <a:solidFill>
                  <a:schemeClr val="bg1"/>
                </a:solidFill>
                <a:latin typeface="Cambria" pitchFamily="18" charset="0"/>
              </a:rPr>
              <a:t>Донского государственного технического университета </a:t>
            </a:r>
          </a:p>
          <a:p>
            <a:pPr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1400">
                <a:solidFill>
                  <a:schemeClr val="bg1"/>
                </a:solidFill>
                <a:latin typeface="Cambria" pitchFamily="18" charset="0"/>
              </a:rPr>
              <a:t>(АСА ДГТУ)</a:t>
            </a:r>
          </a:p>
        </p:txBody>
      </p:sp>
      <p:pic>
        <p:nvPicPr>
          <p:cNvPr id="14341" name="Picture 2" descr="C:\Users\user\Desktop\лекции\logodstu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138" y="6127750"/>
            <a:ext cx="6540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7F5A3A-AD09-4CB9-9454-A02A9149A9BD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5" name="Номер слайда 2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98402A8-6632-4F2D-9777-FB5A9C7FCEE4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4578" name="Picture 5" descr="C:\Users\Фёкла\Desktop\Фон новый.jpg"/>
          <p:cNvPicPr>
            <a:picLocks noChangeAspect="1" noChangeArrowheads="1"/>
          </p:cNvPicPr>
          <p:nvPr/>
        </p:nvPicPr>
        <p:blipFill>
          <a:blip r:embed="rId2"/>
          <a:srcRect t="15082" b="46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549275"/>
            <a:ext cx="7978775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3C7E3E9-7AA9-4933-B659-088D93878227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BB8BA4-E485-44CB-AF40-EED562B3D8D9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7" name="Номер слайда 2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EC0672BC-9F0D-4D9C-8A1F-87731C47207A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549275"/>
            <a:ext cx="7772400" cy="70643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400" b="1" smtClean="0"/>
              <a:t>ЗАКОНОДАТЕЛЬНОЕ РЕГУЛИРОВАНИЕ ТЕРРИТОРИАЛЬНОЙ И ГРАДОСТРОИТЕЛЬНОЙ ДЕЯТЕЛЬНОСТИ</a:t>
            </a:r>
            <a:r>
              <a:rPr lang="ru-RU" sz="2400" smtClean="0"/>
              <a:t> </a:t>
            </a:r>
          </a:p>
        </p:txBody>
      </p:sp>
      <p:sp>
        <p:nvSpPr>
          <p:cNvPr id="16388" name="Содержимое 2"/>
          <p:cNvSpPr>
            <a:spLocks noGrp="1"/>
          </p:cNvSpPr>
          <p:nvPr>
            <p:ph sz="quarter" idx="1"/>
          </p:nvPr>
        </p:nvSpPr>
        <p:spPr>
          <a:xfrm>
            <a:off x="0" y="1268413"/>
            <a:ext cx="8713788" cy="45720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1800" b="1" smtClean="0"/>
              <a:t>Назначение законодательства о градорегулировании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		Назначение законодательства о градорегулировании состоит в том, чтобы определить права для владельцев недвижимости (или лиц, планирующих ее приобрести) в части видов разрешенного использования и параметров изменения объектов недвижимости, а также обеспечить контроль за соблюдением этих прав.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		Из трех видов прав применительно к объектам недвижимости (право владеть, право пользоваться, право распоряжаться) законодательство о градорегулировании «ведает» правами пользования, т.е. правами, связанными с извлечением пользы. 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	</a:t>
            </a:r>
            <a:r>
              <a:rPr lang="ru-RU" sz="1800" b="1" i="1" smtClean="0"/>
              <a:t>Виды разрешенного использования недвижимости</a:t>
            </a:r>
            <a:r>
              <a:rPr lang="ru-RU" sz="1800" smtClean="0"/>
              <a:t> (магазин, офис, жилье и т.д.) и ее параметры (этажность, общая площадь и т.д.) определяют величину пользы (полезности, прибыли), которую конкретный объект недвижимости может принести своему владельцу. </a:t>
            </a:r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71E47C2-FF5D-4717-BABC-844663620E45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1CB152-3AF0-45AB-BFA9-CE67EA888235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Номер слайда 2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E26AE484-5603-4EE8-B13A-5A9CF2768AFE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88C5EA02-43CA-41E9-9A05-6ECC8780C214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412" name="Содержимое 5"/>
          <p:cNvSpPr>
            <a:spLocks noGrp="1"/>
          </p:cNvSpPr>
          <p:nvPr>
            <p:ph sz="quarter" idx="1"/>
          </p:nvPr>
        </p:nvSpPr>
        <p:spPr>
          <a:xfrm>
            <a:off x="323850" y="260350"/>
            <a:ext cx="8569325" cy="45720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</a:rPr>
              <a:t>Технология зонального установления прав использования и изменения объектов недвижимости</a:t>
            </a:r>
          </a:p>
          <a:p>
            <a:pPr algn="ctr"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</a:rPr>
              <a:t>Универсальный способ решения этой задачи состоит в предоставлении так называемого пакета прав, когда свобода владельцев использовать и изменять недвижимость реализуется в рамках установленных ограничений. На практике это выглядит следующим образом:</a:t>
            </a:r>
          </a:p>
          <a:p>
            <a:pPr algn="just"/>
            <a:r>
              <a:rPr lang="ru-RU" sz="1800" smtClean="0">
                <a:latin typeface="Times New Roman" pitchFamily="18" charset="0"/>
              </a:rPr>
              <a:t>определяется ограниченное число более или менее дифференцированных классов (типов) использования недвижимости;</a:t>
            </a:r>
          </a:p>
          <a:p>
            <a:pPr algn="just"/>
            <a:r>
              <a:rPr lang="ru-RU" sz="1800" smtClean="0">
                <a:latin typeface="Times New Roman" pitchFamily="18" charset="0"/>
              </a:rPr>
              <a:t>каждый класс содержит обычно длинный перечень конкретных видов использования и соответствующих этим видам типов строительных объектов;</a:t>
            </a:r>
          </a:p>
          <a:p>
            <a:pPr algn="just"/>
            <a:r>
              <a:rPr lang="ru-RU" sz="1800" smtClean="0">
                <a:latin typeface="Times New Roman" pitchFamily="18" charset="0"/>
              </a:rPr>
              <a:t>в границах каждого класса владельцы свободны выбирать и менять заведомо разрешенные законом виды использования принадлежащих им объектов недвижимости, сообразуясь с конъюнктурой рынка и ориентируясь на максимально эффективное использование недвижимости;</a:t>
            </a:r>
          </a:p>
          <a:p>
            <a:pPr algn="just"/>
            <a:r>
              <a:rPr lang="ru-RU" sz="1800" smtClean="0">
                <a:latin typeface="Times New Roman" pitchFamily="18" charset="0"/>
              </a:rPr>
              <a:t>до тех пор, пока выбор видов использования недвижимости осуществляется в границах установленных классов, владельцы, как правило, не обязаны испрашивать дополнительных разрешений у администрации, поскольку это право свободного выбора и изменения им уже предоставлено «в пакете».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727EF-25C7-4410-A02A-8EF55ABD3723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Номер слайда 2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682CC38-97D5-486A-B370-99503E586353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DFF9729B-60AB-486C-AD24-4A951C5CAB9D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4142" y="224188"/>
            <a:ext cx="8032672" cy="167174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 Великобритании, например, новая версия типов территориальных зон была утверждена в 1987 г. Введено 16 видов использования территории, которые объединены в 4 главные группы (территориальные зоны): группа А – торговые территории, группа Б – промышленные территории, группа В – жилые территории и группа Г – территории коммунального назначения.</a:t>
            </a:r>
          </a:p>
        </p:txBody>
      </p:sp>
      <p:sp>
        <p:nvSpPr>
          <p:cNvPr id="2" name="Скругленный прямоугольник 8"/>
          <p:cNvSpPr/>
          <p:nvPr/>
        </p:nvSpPr>
        <p:spPr>
          <a:xfrm>
            <a:off x="654599" y="2098315"/>
            <a:ext cx="8052396" cy="23078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 США практикуется (с некоторыми местными вариациями) следующая градация территориальных зон: 1) жилые зоны, дифференцируемые на четыре основных подтипа территориальных зон: зоны односемейных жилых домов, зоны двухсемейных блокированных домов, зоны многоквартирных домов, зоны высокоплотной жилой застройки (более 20 квартир на 1 акр, соответственно более 50 квартир на 1 га); 2) зоны коммерческие; 3) зоны производственные; 4) сельскохозяйственные зоны.</a:t>
            </a:r>
          </a:p>
        </p:txBody>
      </p:sp>
      <p:sp>
        <p:nvSpPr>
          <p:cNvPr id="4" name="Скругленный прямоугольник 8"/>
          <p:cNvSpPr/>
          <p:nvPr/>
        </p:nvSpPr>
        <p:spPr>
          <a:xfrm>
            <a:off x="655371" y="4569899"/>
            <a:ext cx="8085777" cy="210427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600" b="1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 Германии применяются следующие типы территориальных зон: 1) центральная зона города (ядро – деловой район, каркас ядра); 2) смешанная зона; 3) жилая зона, включающая в себя зону многоэтажной застройки (выше трех этажей), зону многоэтажной блокированной застройки, зону малоэтажных домов усадебного типа; 4) производственно-деловая зона; 5) промышленная зона; 6) специальная зона</a:t>
            </a: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141753-C345-4843-B416-90BE7B41BDA6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9" name="Номер слайда 2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110FD0B0-DF72-4E07-B7EB-A5B3A0BA15A6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9266D0BD-754A-434D-A7A0-DFC0BC03CEEB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109538" y="225425"/>
            <a:ext cx="8675687" cy="5040313"/>
          </a:xfrm>
        </p:spPr>
        <p:txBody>
          <a:bodyPr>
            <a:normAutofit/>
          </a:bodyPr>
          <a:lstStyle/>
          <a:p>
            <a:pPr algn="ctr" eaLnBrk="1" hangingPunct="1">
              <a:spcBef>
                <a:spcPts val="100"/>
              </a:spcBef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</a:rPr>
              <a:t>Участие граждан в градорегулировании</a:t>
            </a:r>
          </a:p>
          <a:p>
            <a:pPr algn="just" eaLnBrk="1" hangingPunct="1">
              <a:spcBef>
                <a:spcPts val="100"/>
              </a:spcBef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</a:rPr>
              <a:t>	Положения об участии общественности и частных лиц в процессе градорегулирования носят своего рода «инфраструктурный» характер, т.е. представлены практически во всех разделах законодательства развитых зарубежных стран. Тема участия обычно раскрывается с двух позиций: 1) формы (косвенная, прямая), 2) стадии (стадия подготовки, стадия согласования и стадия реализации документов зонирования).</a:t>
            </a:r>
          </a:p>
          <a:p>
            <a:pPr algn="just" eaLnBrk="1" hangingPunct="1">
              <a:spcBef>
                <a:spcPts val="100"/>
              </a:spcBef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</a:rPr>
              <a:t>	Косвенное участие осуществляется через выборных представителей общественности в местных органах законодательной и исполнительной власти.</a:t>
            </a:r>
            <a:r>
              <a:rPr lang="ru-RU" sz="1800" smtClean="0">
                <a:latin typeface="Times New Roman" pitchFamily="18" charset="0"/>
              </a:rPr>
              <a:t> </a:t>
            </a:r>
          </a:p>
          <a:p>
            <a:pPr algn="just" eaLnBrk="1" hangingPunct="1">
              <a:spcBef>
                <a:spcPts val="100"/>
              </a:spcBef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</a:rPr>
              <a:t>	Прямое участие общественности и частных лиц в градорегулировании происходит как до, так и после принятия соответствующих официальных решений, а также в виде общественных инициатив (т.е. помимо официальных решений). </a:t>
            </a:r>
          </a:p>
          <a:p>
            <a:pPr algn="just">
              <a:spcBef>
                <a:spcPts val="100"/>
              </a:spcBef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</a:rPr>
              <a:t>		Общественность и частные лица имеют возможность воздействовать на ситуацию в сфере недвижимости и после утверждения документа градостроительного зонирования. Это воздействие может принимать разнообразные формы. Основные среди них: инициирование корректировки документа; участие в референдумах по спорным вопросам местного развития; апелляции в суд по поводу регламентаций, неправомерно ущемляющих права собственников на эффективное использование принадлежащей им недвижимости, и т.д.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D400D-7511-4C59-8516-56DECABD2321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Номер слайда 2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5F051B08-9F38-450B-A55E-04669BFA4BCC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8FE566C4-5C95-4BCB-868C-4D588C410FB8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508" name="Содержимое 6"/>
          <p:cNvSpPr>
            <a:spLocks noGrp="1"/>
          </p:cNvSpPr>
          <p:nvPr>
            <p:ph sz="quarter" idx="1"/>
          </p:nvPr>
        </p:nvSpPr>
        <p:spPr>
          <a:xfrm>
            <a:off x="323850" y="1268413"/>
            <a:ext cx="8435975" cy="5040312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2000" b="1" smtClean="0">
                <a:latin typeface="Times New Roman" pitchFamily="18" charset="0"/>
              </a:rPr>
              <a:t>Неизбежность переходного периода и его противоречия: противоборство взаимоисключающих систем градорегулирования</a:t>
            </a:r>
          </a:p>
          <a:p>
            <a:pPr algn="ctr">
              <a:buFont typeface="Wingdings 2" pitchFamily="18" charset="2"/>
              <a:buNone/>
            </a:pPr>
            <a:endParaRPr lang="ru-RU" sz="2000" b="1" smtClean="0">
              <a:latin typeface="Times New Roman" pitchFamily="18" charset="0"/>
            </a:endParaRPr>
          </a:p>
          <a:p>
            <a:pPr algn="just"/>
            <a:r>
              <a:rPr lang="ru-RU" sz="2000" smtClean="0">
                <a:latin typeface="Times New Roman" pitchFamily="18" charset="0"/>
              </a:rPr>
              <a:t>Переходный период наступил в начале 1990-х гг. с провозглашения политической установки на переход к рыночным отношениям и формированию рынка недвижимости.</a:t>
            </a:r>
          </a:p>
          <a:p>
            <a:pPr algn="just"/>
            <a:r>
              <a:rPr lang="ru-RU" sz="2000" smtClean="0">
                <a:latin typeface="Times New Roman" pitchFamily="18" charset="0"/>
              </a:rPr>
              <a:t>Это такой исторический момент, когда создано только одно из трех минимально необходимых условий для осуществления последующих действий по формированию института правового градорегулирования – принята политическая установка на развитие рынка недвижимости.</a:t>
            </a:r>
          </a:p>
        </p:txBody>
      </p:sp>
      <p:sp>
        <p:nvSpPr>
          <p:cNvPr id="2" name="Заголовок 1"/>
          <p:cNvSpPr>
            <a:spLocks/>
          </p:cNvSpPr>
          <p:nvPr/>
        </p:nvSpPr>
        <p:spPr bwMode="auto">
          <a:xfrm>
            <a:off x="971550" y="549275"/>
            <a:ext cx="77724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91440" anchor="b"/>
          <a:lstStyle/>
          <a:p>
            <a:pPr algn="ctr"/>
            <a:r>
              <a:rPr lang="ru-RU" sz="2400" b="1">
                <a:solidFill>
                  <a:schemeClr val="tx2"/>
                </a:solidFill>
                <a:latin typeface="Calibri" pitchFamily="34" charset="0"/>
              </a:rPr>
              <a:t>ПЕРИОД ПЕРЕХОДА К СИСТЕМЕ ПРАВОВОГО ГРАДОРЕГУЛИРОВАНИЯ НЕИЗБЕЖНОСТЬ, ПРОТИВОРЕЧИЯ И ОПАСНОСТИ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E58519-9F84-4E67-897E-2F7BE99945A1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5" name="Номер слайда 2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6AD8541-5F91-4205-ACBF-8CE1FB0FB1EA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A48D7560-8FB5-4BEF-851E-BAC7078C1DCB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532" name="Содержимое 6"/>
          <p:cNvSpPr>
            <a:spLocks noGrp="1"/>
          </p:cNvSpPr>
          <p:nvPr>
            <p:ph sz="quarter" idx="1"/>
          </p:nvPr>
        </p:nvSpPr>
        <p:spPr>
          <a:xfrm>
            <a:off x="323850" y="333375"/>
            <a:ext cx="8640763" cy="619125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000" b="1" smtClean="0">
                <a:latin typeface="Times New Roman" pitchFamily="18" charset="0"/>
              </a:rPr>
              <a:t>Опасности переходного периода: неизбежность возникновения монополизма в распределении земельных участков для строительства</a:t>
            </a:r>
          </a:p>
          <a:p>
            <a:r>
              <a:rPr lang="ru-RU" sz="2000" smtClean="0">
                <a:latin typeface="Times New Roman" pitchFamily="18" charset="0"/>
              </a:rPr>
              <a:t>В России большинство земель продолжает оставаться в государственной или муниципальной собственности (или в неразграниченной государственной собственности) и органы власти активно участвуют в предоставлении-распределении земельных участков частным лицам для строительства.</a:t>
            </a:r>
          </a:p>
          <a:p>
            <a:r>
              <a:rPr lang="ru-RU" sz="2000" smtClean="0">
                <a:latin typeface="Times New Roman" pitchFamily="18" charset="0"/>
              </a:rPr>
              <a:t>Чтобы понять экономические мотивации происходящих процессов, рассмотрим сначала ситуацию, когда предложение земельных участков превышает спрос на строительство жилья, а затем, в сопоставлении с первой, вторую ситуацию, когда спрос на жилье превышает предложение земельных участков для строительства жилья.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AE145A-7267-43B6-96A0-847188D45944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6" name="Номер слайда 2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71CFBF1-267A-4385-A36A-417AFF7DFFFE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7959F4DC-DA4D-4EDD-A51C-6A68D1759168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50825" y="188913"/>
            <a:ext cx="8569325" cy="5830887"/>
          </a:xfrm>
        </p:spPr>
        <p:txBody>
          <a:bodyPr>
            <a:normAutofit/>
          </a:bodyPr>
          <a:lstStyle/>
          <a:p>
            <a:pPr algn="just" eaLnBrk="1" hangingPunct="1">
              <a:spcBef>
                <a:spcPts val="100"/>
              </a:spcBef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</a:rPr>
              <a:t>Проблема возникновения административных и экономических субъектов – инициаторов перехода к системе правового градорегулирования</a:t>
            </a:r>
          </a:p>
          <a:p>
            <a:pPr algn="just">
              <a:spcBef>
                <a:spcPts val="100"/>
              </a:spcBef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</a:rPr>
              <a:t>Логика развития событий на переходном этапе такова:</a:t>
            </a:r>
          </a:p>
          <a:p>
            <a:pPr algn="just">
              <a:spcBef>
                <a:spcPts val="100"/>
              </a:spcBef>
            </a:pPr>
            <a:r>
              <a:rPr lang="ru-RU" sz="1800" smtClean="0">
                <a:latin typeface="Times New Roman" pitchFamily="18" charset="0"/>
              </a:rPr>
              <a:t>Первоначальное утверждение индивидуально-выборочных решений по усмотрению заинтересованных и уполномоченных лиц, что было неизбежно.</a:t>
            </a:r>
          </a:p>
          <a:p>
            <a:pPr algn="just">
              <a:spcBef>
                <a:spcPts val="100"/>
              </a:spcBef>
            </a:pPr>
            <a:r>
              <a:rPr lang="ru-RU" sz="1800" smtClean="0">
                <a:latin typeface="Times New Roman" pitchFamily="18" charset="0"/>
              </a:rPr>
              <a:t>Индивидуально-выборочные решения – это неопределенность, административные барьеры, повышенные риски, сопровождающие выполнение проектов.</a:t>
            </a:r>
          </a:p>
          <a:p>
            <a:pPr algn="just">
              <a:spcBef>
                <a:spcPts val="100"/>
              </a:spcBef>
            </a:pPr>
            <a:r>
              <a:rPr lang="ru-RU" sz="1800" smtClean="0">
                <a:latin typeface="Times New Roman" pitchFamily="18" charset="0"/>
              </a:rPr>
              <a:t>Риски – это потеря времени и дополнительные затраты.</a:t>
            </a:r>
          </a:p>
          <a:p>
            <a:pPr algn="just">
              <a:spcBef>
                <a:spcPts val="100"/>
              </a:spcBef>
            </a:pPr>
            <a:r>
              <a:rPr lang="ru-RU" sz="1800" smtClean="0">
                <a:latin typeface="Times New Roman" pitchFamily="18" charset="0"/>
              </a:rPr>
              <a:t>Логика экономики заставляет перекрывать дополнительные риски и связанные с ними дополнительные затраты дополнительными доходами, которые обеспечиваются одновременно и завышенной нормой прибыли, и завышенной ценой продаваемой строительной продукции.</a:t>
            </a:r>
          </a:p>
          <a:p>
            <a:pPr algn="just">
              <a:spcBef>
                <a:spcPts val="100"/>
              </a:spcBef>
            </a:pPr>
            <a:r>
              <a:rPr lang="ru-RU" sz="1800" smtClean="0">
                <a:latin typeface="Times New Roman" pitchFamily="18" charset="0"/>
              </a:rPr>
              <a:t>Завышенная норма прибыли не может выдерживаться бесконечно, наступает момент, когда она начинает снижаться.</a:t>
            </a:r>
          </a:p>
          <a:p>
            <a:pPr algn="just">
              <a:spcBef>
                <a:spcPts val="100"/>
              </a:spcBef>
            </a:pPr>
            <a:r>
              <a:rPr lang="ru-RU" sz="1800" smtClean="0">
                <a:latin typeface="Times New Roman" pitchFamily="18" charset="0"/>
              </a:rPr>
              <a:t>Возникает ситуация, когда уровень рисков продолжает оставаться высоким по причине сохранения высоких административных барьеров – утверждения антисистемы и отторжения системных действий, а прибыльность проектов достигает уровня, сопоставимого с прибыльностью проектов, реализуемых там, где степень рисков и административных барьеров существенно ниже.</a:t>
            </a:r>
          </a:p>
          <a:p>
            <a:pPr algn="just">
              <a:spcBef>
                <a:spcPts val="100"/>
              </a:spcBef>
            </a:pPr>
            <a:r>
              <a:rPr lang="ru-RU" sz="1800" smtClean="0">
                <a:latin typeface="Times New Roman" pitchFamily="18" charset="0"/>
              </a:rPr>
              <a:t>В силу экономических законов (согласно которым при прочих равных условиях – равной прибыльности проектов инвестиции будут направляться туда, где меньше рисков) с неизбежностью происходит «инвестиционная стагнация» там, где отторгалась и не создавалась правовая система градорегулирования.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6B68D4-A06F-419E-A903-32B37720281C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>
          <a:xfrm>
            <a:off x="395288" y="404813"/>
            <a:ext cx="8291512" cy="5614987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</a:rPr>
              <a:t>		Специфика переходного периода состоит в том, что растянут во времени процесс возникновения правообладателей недвижимости, которые постепенно начинают осознавать свои права и интересы сначала как интересы защиты принадлежащей им недвижимости от возможного снижения ее стоимости в результате градостроительной деятельности других субъектов (например, от «уплотнительной застройки»), а затем – как более широкие интересы участия наряду с администрацией в деятельности по градорегулированию. </a:t>
            </a:r>
          </a:p>
          <a:p>
            <a:pPr algn="just">
              <a:lnSpc>
                <a:spcPct val="80000"/>
              </a:lnSpc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</a:rPr>
              <a:t>		Широкие слои субъектов, осознающих свои права правообладателей недвижимости, еще не сформировались и не стали «мотором», подталкивающим деятельность местных администраций к созданию правовой системы градорегулирования.</a:t>
            </a:r>
          </a:p>
          <a:p>
            <a:pPr algn="just">
              <a:lnSpc>
                <a:spcPct val="80000"/>
              </a:lnSpc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</a:rPr>
              <a:t>		 В этом состоит отличие ситуации переходного периода в России от ситуации, сложившейся в период активного введения градостроительного зонирования в развитых зарубежных странах с рыночной экономикой, когда именно правообладатели недвижимости стали «мотором» этого процесса, поскольку именно они были кровно заинтересованы в его результатах.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1017</Words>
  <Application>Microsoft Office PowerPoint</Application>
  <PresentationFormat>Экран (4:3)</PresentationFormat>
  <Paragraphs>61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Arial</vt:lpstr>
      <vt:lpstr>Calibri</vt:lpstr>
      <vt:lpstr>Cambria</vt:lpstr>
      <vt:lpstr>Wingdings 2</vt:lpstr>
      <vt:lpstr>Perpetua</vt:lpstr>
      <vt:lpstr>Times New Roman</vt:lpstr>
      <vt:lpstr>Справедливость</vt:lpstr>
      <vt:lpstr>Справедливость</vt:lpstr>
      <vt:lpstr>Справедливость</vt:lpstr>
      <vt:lpstr>Справедливость</vt:lpstr>
      <vt:lpstr>Справедливость</vt:lpstr>
      <vt:lpstr>ЛЕКЦИЯ 3. Законодательное регулирование территориальной и градостроительной деятельности. Период перехода к системе правового градорегулирования неизбежность, противоречия и опасности </vt:lpstr>
      <vt:lpstr>ЗАКОНОДАТЕЛЬНОЕ РЕГУЛИРОВАНИЕ ТЕРРИТОРИАЛЬНОЙ И ГРАДОСТРОИТЕЛЬНОЙ ДЕЯТЕЛЬНОСТИ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территориального планирования и регулирования градостроительной деятельности. Территория как объект планирования и проектирования. Правовые особенности деятельности в области территориального планирования. Системный подход</dc:title>
  <dc:creator>user</dc:creator>
  <cp:lastModifiedBy>Вредная Леньтяйка</cp:lastModifiedBy>
  <cp:revision>21</cp:revision>
  <dcterms:created xsi:type="dcterms:W3CDTF">2017-01-07T11:50:04Z</dcterms:created>
  <dcterms:modified xsi:type="dcterms:W3CDTF">2017-01-08T21:14:01Z</dcterms:modified>
</cp:coreProperties>
</file>