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2" r:id="rId1"/>
  </p:sldMasterIdLst>
  <p:notesMasterIdLst>
    <p:notesMasterId r:id="rId13"/>
  </p:notesMasterIdLst>
  <p:sldIdLst>
    <p:sldId id="256" r:id="rId2"/>
    <p:sldId id="258" r:id="rId3"/>
    <p:sldId id="263" r:id="rId4"/>
    <p:sldId id="257" r:id="rId5"/>
    <p:sldId id="275" r:id="rId6"/>
    <p:sldId id="259" r:id="rId7"/>
    <p:sldId id="264" r:id="rId8"/>
    <p:sldId id="261" r:id="rId9"/>
    <p:sldId id="260" r:id="rId10"/>
    <p:sldId id="276" r:id="rId11"/>
    <p:sldId id="274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9AA99DB-033A-46EE-AA12-3D7EFEC8FA1A}" type="datetimeFigureOut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BE9876D-BE36-472A-9386-733977B830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C3AD7-E51D-4CF8-8668-06BB53DA5E83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5AF8F38-405A-493A-92DA-188BF7254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F860C-DA7D-4D22-8235-DE6237E84865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AC2D8-B714-4C64-8075-8ECF1DC2AA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DACA9-01B1-4943-83B6-DAB63506ED9E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6D565-8B2C-4428-B64E-0504843C9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A64C9-C254-41FE-AF14-F06DF034271F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CAECA-8D29-4F64-B142-200D52464C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64088-6D5A-4ACE-B8E5-44932836E273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2A2D3-E744-4DCB-B2EF-8B4222FB9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20FEA-BC1D-4329-A9DE-ADFDAC34CB4B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A895F-2509-43F6-B3BA-932699B8CD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AE0AC-D85C-4ADC-8EBE-9C770CF7D15C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22232-CE1A-41C0-A0A5-BE340B727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AEA63-E6B0-4B7B-8167-5BC6C2AEB44E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E2E18-ECEE-4770-A9D4-94878195EB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5236-C6D9-4B0D-8620-1158682B12A5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4D72C-C4A8-450A-A1F3-EC4DFB3356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D08E7-7C3B-41C0-A99C-A0AA1B24F296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F9858-9B79-4741-9FB6-4F30598EF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CC91E-F12C-417F-8271-84206557B52A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C8F7B-262D-4622-8D18-30F1EBA2D7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CBB6D6E-AF91-4997-B978-84B1F16755A6}" type="datetime1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  <a:latin typeface="Cambria" pitchFamily="18" charset="0"/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09A1077A-78B9-48CE-A5CB-5C276F572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3" r:id="rId2"/>
    <p:sldLayoutId id="2147483865" r:id="rId3"/>
    <p:sldLayoutId id="2147483862" r:id="rId4"/>
    <p:sldLayoutId id="2147483861" r:id="rId5"/>
    <p:sldLayoutId id="2147483860" r:id="rId6"/>
    <p:sldLayoutId id="2147483859" r:id="rId7"/>
    <p:sldLayoutId id="2147483866" r:id="rId8"/>
    <p:sldLayoutId id="2147483867" r:id="rId9"/>
    <p:sldLayoutId id="2147483858" r:id="rId10"/>
    <p:sldLayoutId id="2147483857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fontAlgn="base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260350"/>
            <a:ext cx="6624637" cy="517525"/>
          </a:xfrm>
        </p:spPr>
        <p:txBody>
          <a:bodyPr/>
          <a:lstStyle/>
          <a:p>
            <a:r>
              <a:rPr lang="ru-RU" sz="2000" smtClean="0"/>
              <a:t>Правовые основы градостроительной деятельности</a:t>
            </a:r>
          </a:p>
          <a:p>
            <a:endParaRPr lang="ru-RU" sz="2000" smtClean="0"/>
          </a:p>
        </p:txBody>
      </p:sp>
      <p:sp>
        <p:nvSpPr>
          <p:cNvPr id="14338" name="Заголовок 1"/>
          <p:cNvSpPr>
            <a:spLocks noGrp="1"/>
          </p:cNvSpPr>
          <p:nvPr>
            <p:ph type="ctrTitle"/>
          </p:nvPr>
        </p:nvSpPr>
        <p:spPr>
          <a:xfrm>
            <a:off x="468313" y="1700213"/>
            <a:ext cx="8229600" cy="1296987"/>
          </a:xfrm>
        </p:spPr>
        <p:txBody>
          <a:bodyPr/>
          <a:lstStyle/>
          <a:p>
            <a:r>
              <a:rPr lang="ru-RU" sz="2000" b="1" smtClean="0"/>
              <a:t>ЛЕКЦИЯ 2. Публичные объекты и субъекты градорегулирования. Инструменты и модель системы градорегулирования</a:t>
            </a:r>
            <a:endParaRPr lang="ru-RU" sz="2000" smtClean="0"/>
          </a:p>
        </p:txBody>
      </p:sp>
      <p:pic>
        <p:nvPicPr>
          <p:cNvPr id="14339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76650"/>
            <a:ext cx="9129713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Подзаголовок 2"/>
          <p:cNvSpPr txBox="1">
            <a:spLocks/>
          </p:cNvSpPr>
          <p:nvPr/>
        </p:nvSpPr>
        <p:spPr bwMode="auto">
          <a:xfrm>
            <a:off x="827088" y="6021388"/>
            <a:ext cx="48974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1400">
                <a:solidFill>
                  <a:schemeClr val="bg1"/>
                </a:solidFill>
                <a:latin typeface="Cambria" pitchFamily="18" charset="0"/>
              </a:rPr>
              <a:t>Академия строительства и архитектуры</a:t>
            </a:r>
          </a:p>
          <a:p>
            <a:pPr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1400">
                <a:solidFill>
                  <a:schemeClr val="bg1"/>
                </a:solidFill>
                <a:latin typeface="Cambria" pitchFamily="18" charset="0"/>
              </a:rPr>
              <a:t>Донского государственного технического университета </a:t>
            </a:r>
          </a:p>
          <a:p>
            <a:pPr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None/>
            </a:pPr>
            <a:r>
              <a:rPr lang="ru-RU" sz="1400">
                <a:solidFill>
                  <a:schemeClr val="bg1"/>
                </a:solidFill>
                <a:latin typeface="Cambria" pitchFamily="18" charset="0"/>
              </a:rPr>
              <a:t>(АСА ДГТУ)</a:t>
            </a:r>
          </a:p>
        </p:txBody>
      </p:sp>
      <p:pic>
        <p:nvPicPr>
          <p:cNvPr id="14341" name="Picture 2" descr="C:\Users\user\Desktop\лекции\logodstu_custo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138" y="6127750"/>
            <a:ext cx="6540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9374E3-0909-42BA-AEDF-9DB1512102D0}" type="slidenum">
              <a:rPr lang="ru-RU"/>
              <a:pPr>
                <a:defRPr/>
              </a:pPr>
              <a:t>10</a:t>
            </a:fld>
            <a:endParaRPr lang="ru-RU"/>
          </a:p>
        </p:txBody>
      </p:sp>
      <p:pic>
        <p:nvPicPr>
          <p:cNvPr id="5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73A9F23-FB9A-4807-B3A7-63944B6EBCF4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50825" y="188913"/>
            <a:ext cx="8569325" cy="5830887"/>
          </a:xfrm>
        </p:spPr>
        <p:txBody>
          <a:bodyPr>
            <a:normAutofit lnSpcReduction="10000"/>
          </a:bodyPr>
          <a:lstStyle/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Инструменты контроля за градостроительной деятельностью, проводимого путем проверки документов, подготовленных застройщиками, а также работ, выполнение которых было обеспечено застройщиками: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12) государственная экспертиза проектной документации – в установленных случаях;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13) проверка проектной документации на соответствие градостроительному плану земельного участка органом, уполномоченным на выдачу разрешений на строительство, перед выдачей такого разрешения;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14) государственный строительный надзор (в установленных случаях) и выдача заключения о соответствии построенного, реконструированного объекта требованиям технических регламентов и проектной документации;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15) проверка подготовленных застройщиками проектов документов, предшествующая публичным слушаниям и выдаче разрешений на отклонения от предельных параметров разрешенного строительства, разрешений на условно разрешенные виды использования недвижимости;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16) обсуждение на публичных слушаниях подготовленных застройщиками документов при решении вопросов о предоставлении разрешений на отклонения от предельных параметров разрешенного строительства, условно разрешенные виды использования недвижимости.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738457-7FF2-4DCD-A0D1-EA79F95BEA3C}" type="slidenum">
              <a:rPr lang="ru-RU"/>
              <a:pPr>
                <a:defRPr/>
              </a:pPr>
              <a:t>11</a:t>
            </a:fld>
            <a:endParaRPr lang="ru-RU"/>
          </a:p>
        </p:txBody>
      </p:sp>
      <p:pic>
        <p:nvPicPr>
          <p:cNvPr id="24577" name="Picture 5" descr="C:\Users\Фёкла\Desktop\Фон новый.jpg"/>
          <p:cNvPicPr>
            <a:picLocks noChangeAspect="1" noChangeArrowheads="1"/>
          </p:cNvPicPr>
          <p:nvPr/>
        </p:nvPicPr>
        <p:blipFill>
          <a:blip r:embed="rId2"/>
          <a:srcRect t="15082" b="468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549275"/>
            <a:ext cx="7978775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7EF34DF1-B026-4A98-BA99-F1B75EE1A3C6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3A77FF-BE6E-4537-B1AC-A2C5B56AFBF6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188913"/>
            <a:ext cx="8713788" cy="6669087"/>
          </a:xfrm>
        </p:spPr>
        <p:txBody>
          <a:bodyPr>
            <a:normAutofit/>
          </a:bodyPr>
          <a:lstStyle/>
          <a:p>
            <a:pPr algn="just">
              <a:buFont typeface="Wingdings 2" pitchFamily="18" charset="2"/>
              <a:buNone/>
            </a:pPr>
            <a:r>
              <a:rPr lang="ru-RU" sz="1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Регулирование</a:t>
            </a:r>
            <a:r>
              <a:rPr lang="ru-RU" sz="1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это действия регулирующего субъекта в отношении субъекта регулируемого. Регулирование – это «внешняя» деятельность, содержащая как минимум элементы контроля в отношении регулируемого. Внешнее регулирование – это функция публичной власти, выполняемая прежде всего по отношению к деятельности частных лиц.</a:t>
            </a:r>
          </a:p>
          <a:p>
            <a:pPr algn="just"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Градорегулирование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– это отношения двух ключевых субъектов: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1) частных лиц – правообладателей недвижимости, которые непосредственно осуществляют градостроительную деятельность, первичную деятельность;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2) публичной власти, которая осуществляет регулирование первичной градостроительной деятельности, т.е., выполняя градорегулирование, осуществляет вторичную деятельность по созданию условий и контролю за первичной деятельностью.</a:t>
            </a:r>
          </a:p>
          <a:p>
            <a:pPr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800" smtClean="0"/>
          </a:p>
        </p:txBody>
      </p:sp>
      <p:pic>
        <p:nvPicPr>
          <p:cNvPr id="4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8" name="Номер слайда 7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ACEA416B-52B7-4642-8313-11E994E46CCB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5364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789363"/>
            <a:ext cx="3128962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38A776-9269-48C8-8547-001E40B38BC9}" type="slidenum">
              <a:rPr lang="ru-RU"/>
              <a:pPr>
                <a:defRPr/>
              </a:pPr>
              <a:t>3</a:t>
            </a:fld>
            <a:endParaRPr lang="ru-RU"/>
          </a:p>
        </p:txBody>
      </p:sp>
      <p:pic>
        <p:nvPicPr>
          <p:cNvPr id="6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0"/>
            <a:ext cx="7772400" cy="70643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/>
              <a:t>ПУБЛИЧНЫЕ ОБЪЕКТЫ И СУБЪЕКТЫ ГРАДОРЕГУЛИРОВАНИЯ</a:t>
            </a:r>
            <a:endParaRPr lang="ru-RU" sz="2400" dirty="0"/>
          </a:p>
        </p:txBody>
      </p:sp>
      <p:sp>
        <p:nvSpPr>
          <p:cNvPr id="16387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765175"/>
            <a:ext cx="8713788" cy="45720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Субъекты, осуществляющие регулирование градостроительной деятельности</a:t>
            </a:r>
          </a:p>
          <a:p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органы власти;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граждане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– правообладатели недвижимости, через публичные слушания воздействующие на принятие решений органами власти.</a:t>
            </a:r>
          </a:p>
          <a:p>
            <a:pPr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Субъекты, градостроительная деятельность которых регулируется:</a:t>
            </a:r>
          </a:p>
          <a:p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частные лица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(регулирование осуществляется со стороны органов власти, а также других частных лиц, которые через публичные слушания воздействуют на позицию органов власти);</a:t>
            </a:r>
          </a:p>
          <a:p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органы власти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(регулирование осуществляется со стороны других органов власти, а также граждан – правообладателей недвижимости, которые через публичные слушания воздействуют на позицию органов власти).</a:t>
            </a:r>
          </a:p>
          <a:p>
            <a:pPr>
              <a:buFont typeface="Wingdings 2" pitchFamily="18" charset="2"/>
              <a:buNone/>
            </a:pPr>
            <a:r>
              <a:rPr lang="ru-RU" sz="1800" b="1" smtClean="0"/>
              <a:t>	Правовое градорегулирование</a:t>
            </a:r>
            <a:r>
              <a:rPr lang="ru-RU" sz="1800" smtClean="0"/>
              <a:t> – это круговая, замкнутая система, регулирующий не только регулирует действия регулируемого, но и сам регулируется последним. Или иначе, публичная власть не только регулирует действия частных лиц, но и регулирующие действия публичной власти подвергаются регулированию со стороны частных лиц, подконтрольных им.</a:t>
            </a:r>
          </a:p>
          <a:p>
            <a:pPr>
              <a:buFont typeface="Wingdings 2" pitchFamily="18" charset="2"/>
              <a:buNone/>
            </a:pPr>
            <a:endParaRPr lang="ru-RU" sz="1800" smtClean="0"/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D600D6C0-AB4A-40BC-A5D9-B4BD89EF07CB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F2C00-59C3-4DF1-A33C-8DC7F4E76BF4}" type="slidenum">
              <a:rPr lang="ru-RU"/>
              <a:pPr>
                <a:defRPr/>
              </a:pPr>
              <a:t>4</a:t>
            </a:fld>
            <a:endParaRPr lang="ru-RU"/>
          </a:p>
        </p:txBody>
      </p:sp>
      <p:pic>
        <p:nvPicPr>
          <p:cNvPr id="5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A567680F-AC83-4186-8A65-73B314F0CAAC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411" name="Содержимое 5"/>
          <p:cNvSpPr>
            <a:spLocks noGrp="1"/>
          </p:cNvSpPr>
          <p:nvPr>
            <p:ph sz="quarter" idx="1"/>
          </p:nvPr>
        </p:nvSpPr>
        <p:spPr>
          <a:xfrm>
            <a:off x="323850" y="260350"/>
            <a:ext cx="8569325" cy="4572000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	Чтобы понять, какие конкретно действия осуществляют регулирующие субъекты в отношении субъектов, чья градостроительная деятельность подвергается регулированию, предстоит последовательно рассмотреть следующие: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функции общего дела и их распределение между публичными субъектами градорегулирования;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субъекты градорегулирования – кто (какие субъекты публичной власти) что определяет в качестве требований градорегулирования (какие виды градорегулирования) и каким субъектам градостроительной деятельности эти требования адресуются;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инструменты градорегулирования – как, посредством чего осуществляются разные виды градорегулирования;</a:t>
            </a:r>
          </a:p>
          <a:p>
            <a:pPr algn="just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модель градорегулирования: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модель действий в системе градорегулирования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, сведение воедино предшествующих позиций кто, что и как. Какие конкретно субъекты публичной власти какие конкретно виды градорегулирования, осуществляют в отношении каких конкретно субъектов посредством каких конкретно инструментов градорегулирования;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модель функций-полномочий и органов градорегулирования на разных уровнях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853624-AB2C-4553-89D1-551201F3F8E0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3" name="Номер слайда 2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C02E34EB-4ECA-49BA-9D21-19D9400AF7E1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434" name="Содержимое 3"/>
          <p:cNvSpPr>
            <a:spLocks noGrp="1"/>
          </p:cNvSpPr>
          <p:nvPr>
            <p:ph sz="quarter" idx="1"/>
          </p:nvPr>
        </p:nvSpPr>
        <p:spPr>
          <a:xfrm>
            <a:off x="250825" y="260350"/>
            <a:ext cx="8713788" cy="3529013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1800" b="1" smtClean="0"/>
              <a:t>Объекты градорегулирования</a:t>
            </a:r>
            <a:r>
              <a:rPr lang="ru-RU" sz="1800" smtClean="0"/>
              <a:t> – это образования, неразрывно сочетающие в себе и формы, и функции, это формы-функции. Генезисом форм и функций определяется набор функций, выполняемых на уровне муниципальных образований, регионов и страны. </a:t>
            </a:r>
            <a:endParaRPr lang="en-US" sz="1800" smtClean="0"/>
          </a:p>
          <a:p>
            <a:pPr algn="just">
              <a:buFont typeface="Wingdings 2" pitchFamily="18" charset="2"/>
              <a:buNone/>
            </a:pPr>
            <a:r>
              <a:rPr lang="ru-RU" sz="1800" smtClean="0"/>
              <a:t>Существует два типа систем градорегулирования:</a:t>
            </a:r>
          </a:p>
          <a:p>
            <a:pPr algn="just"/>
            <a:r>
              <a:rPr lang="ru-RU" sz="1800" b="1" smtClean="0"/>
              <a:t>трехуровневая- </a:t>
            </a:r>
            <a:r>
              <a:rPr lang="ru-RU" sz="1800" smtClean="0"/>
              <a:t>когда каждому уровню соответствует свой субъект градорегулирования на муниципальном, региональном и общенациональном уровнях;</a:t>
            </a:r>
          </a:p>
          <a:p>
            <a:pPr algn="just"/>
            <a:r>
              <a:rPr lang="ru-RU" sz="1800" b="1" smtClean="0"/>
              <a:t>унитарная- </a:t>
            </a:r>
            <a:r>
              <a:rPr lang="ru-RU" sz="1800" smtClean="0"/>
              <a:t>когда субъект градорегулирования муниципального уровня замещается полностью или частично субъектом градорегулирования регионального и общенационального уровней.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pic>
        <p:nvPicPr>
          <p:cNvPr id="18435" name="Picture 2" descr="C:\Users\user\Desktop\лекции\tn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3573463"/>
            <a:ext cx="5461000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B43093-0B6F-494C-B7CE-FEA816628169}" type="slidenum">
              <a:rPr lang="ru-RU"/>
              <a:pPr>
                <a:defRPr/>
              </a:pPr>
              <a:t>6</a:t>
            </a:fld>
            <a:endParaRPr lang="ru-RU"/>
          </a:p>
        </p:txBody>
      </p:sp>
      <p:pic>
        <p:nvPicPr>
          <p:cNvPr id="8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pic>
        <p:nvPicPr>
          <p:cNvPr id="19458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33375"/>
            <a:ext cx="8713788" cy="605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C285B06-5256-471B-A20E-B88436947F73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1AEB18-6D29-4A91-AE8F-A5126CE733C9}" type="slidenum">
              <a:rPr lang="ru-RU"/>
              <a:pPr>
                <a:defRPr/>
              </a:pPr>
              <a:t>7</a:t>
            </a:fld>
            <a:endParaRPr lang="ru-RU"/>
          </a:p>
        </p:txBody>
      </p:sp>
      <p:pic>
        <p:nvPicPr>
          <p:cNvPr id="6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92FB579-6A14-4B55-95B1-A1A581A3607B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250825" y="836613"/>
            <a:ext cx="8713788" cy="5040312"/>
          </a:xfrm>
        </p:spPr>
        <p:txBody>
          <a:bodyPr>
            <a:normAutofit lnSpcReduction="10000"/>
          </a:bodyPr>
          <a:lstStyle/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Инструменты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градорегулирования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это совокупность документов (законов и иных нормативных правовых актов, документов градостроительного проектирования), а также регламентированных процедур, формализованных и неформализованных технологий, используя которые соответствующие органы публичной власти осуществляют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градорегулирование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Есть признаки, по которым основные инструменты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градорегулирования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могут быть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типологизированы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а именно: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разделение инструментов по признаку условия/контроль. С одной стороны, это инструменты, посредством которых создаются условия для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градорегулирования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(акты, документы, действия по мониторингу и т. д.), а с другой – это инструменты осуществления контроля за градостроительной деятельностью, осуществляемого на основе подготовленных условий (в виде актов, документов) для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градорегулирования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74320" indent="-274320" algn="just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разделение инструментов по признаку документы/действия. С одной стороны, это акты и документы, а с другой – действия. Последние могут осуществляться как на этапе подготовки условий для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градорегулирования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так и на этапе контроля в соответствии с подготовленными документами.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1800" dirty="0"/>
          </a:p>
        </p:txBody>
      </p:sp>
      <p:sp>
        <p:nvSpPr>
          <p:cNvPr id="20484" name="Заголовок 1"/>
          <p:cNvSpPr>
            <a:spLocks noGrp="1"/>
          </p:cNvSpPr>
          <p:nvPr>
            <p:ph type="title"/>
          </p:nvPr>
        </p:nvSpPr>
        <p:spPr>
          <a:xfrm>
            <a:off x="827088" y="188913"/>
            <a:ext cx="7772400" cy="706437"/>
          </a:xfrm>
        </p:spPr>
        <p:txBody>
          <a:bodyPr/>
          <a:lstStyle/>
          <a:p>
            <a:pPr algn="ctr"/>
            <a:r>
              <a:rPr lang="ru-RU" sz="2400" b="1" smtClean="0"/>
              <a:t>ИНСТРУМЕНТЫ И МОДЕЛЬ СИСТЕМЫ ГРАДОРЕГУЛИРОВАНИЯ</a:t>
            </a: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C723C8-D624-4F3F-8B6F-472D27BFF59A}" type="slidenum">
              <a:rPr lang="ru-RU"/>
              <a:pPr>
                <a:defRPr/>
              </a:pPr>
              <a:t>8</a:t>
            </a:fld>
            <a:endParaRPr lang="ru-RU"/>
          </a:p>
        </p:txBody>
      </p:sp>
      <p:pic>
        <p:nvPicPr>
          <p:cNvPr id="9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35B56975-0E23-44EF-B718-BCEA7C03F6A2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507" name="Содержимое 6"/>
          <p:cNvSpPr>
            <a:spLocks noGrp="1"/>
          </p:cNvSpPr>
          <p:nvPr>
            <p:ph sz="quarter" idx="1"/>
          </p:nvPr>
        </p:nvSpPr>
        <p:spPr>
          <a:xfrm>
            <a:off x="250825" y="260350"/>
            <a:ext cx="8435975" cy="6192838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Инструменты по созданию </a:t>
            </a:r>
            <a:r>
              <a:rPr lang="ru-RU" sz="1800" b="1" smtClean="0"/>
              <a:t>правовых оснований и информационных условий для градостроительной деятельности:</a:t>
            </a:r>
          </a:p>
          <a:p>
            <a:pPr algn="just">
              <a:buFont typeface="Wingdings 2" pitchFamily="18" charset="2"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1) законы и иные нормативнправовых оснований и информационных условий для градостроительной деятельности:ые правовые акты (тексты);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2) правила землепользования и застройки – тексты норм градорегулирования и карты градостроительного зонирования;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3) документы градостроительного проектирования, за исключением правил землепользования и застройки;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4) документы, в обязательном порядке направляемые в муниципальные ИСОГД и размещаемые в них;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5) документы, содержащиеся в архивах, фондах хранения материалов Российской Федерации, субъектов Российской Федерации;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6) мониторинг процессов градостроительной деятельности;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7) аналитические материалы, рекомендации.</a:t>
            </a:r>
          </a:p>
          <a:p>
            <a:pPr algn="just">
              <a:buFont typeface="Wingdings 2" pitchFamily="18" charset="2"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695078-0F22-4C0A-B6E4-CE05B730596A}" type="slidenum">
              <a:rPr lang="ru-RU"/>
              <a:pPr>
                <a:defRPr/>
              </a:pPr>
              <a:t>9</a:t>
            </a:fld>
            <a:endParaRPr lang="ru-RU"/>
          </a:p>
        </p:txBody>
      </p:sp>
      <p:pic>
        <p:nvPicPr>
          <p:cNvPr id="8" name="Picture 7" descr="Z:\CASIO 1150\Проект ЮРИЦ\Фирменный стиль\Untitled-4.png"/>
          <p:cNvPicPr>
            <a:picLocks noChangeAspect="1" noChangeArrowheads="1"/>
          </p:cNvPicPr>
          <p:nvPr/>
        </p:nvPicPr>
        <p:blipFill>
          <a:blip r:embed="rId2" cstate="print"/>
          <a:srcRect r="25147" b="16457"/>
          <a:stretch>
            <a:fillRect/>
          </a:stretch>
        </p:blipFill>
        <p:spPr bwMode="auto">
          <a:xfrm flipH="1">
            <a:off x="0" y="4527207"/>
            <a:ext cx="9144000" cy="233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21599994" rev="0"/>
            </a:camera>
            <a:lightRig rig="threePt" dir="t"/>
          </a:scene3d>
        </p:spPr>
      </p:pic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7DB6C56-C6E5-4BBC-ACC8-5F75A4BDEA88}" type="slidenum">
              <a:rPr lang="ru-RU" sz="1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14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531" name="Содержимое 6"/>
          <p:cNvSpPr>
            <a:spLocks noGrp="1"/>
          </p:cNvSpPr>
          <p:nvPr>
            <p:ph sz="quarter" idx="1"/>
          </p:nvPr>
        </p:nvSpPr>
        <p:spPr>
          <a:xfrm>
            <a:off x="323850" y="333375"/>
            <a:ext cx="8640763" cy="6191250"/>
          </a:xfrm>
        </p:spPr>
        <p:txBody>
          <a:bodyPr/>
          <a:lstStyle/>
          <a:p>
            <a:pPr algn="just">
              <a:buFont typeface="Wingdings 2" pitchFamily="18" charset="2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Инструменты контроля за градостроительной деятельностью, проводимого на стадии подготовки нормативных правовых актов и документов:</a:t>
            </a:r>
          </a:p>
          <a:p>
            <a:pPr algn="just">
              <a:buFont typeface="Wingdings 2" pitchFamily="18" charset="2"/>
              <a:buNone/>
            </a:pPr>
            <a:endParaRPr lang="ru-RU" sz="1800" b="1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8) проверка уполномоченными органами по градорегулированию документов градостроительного проектирования перед направлением на согласования и публичные слушания (в установленных случаях) и на утверждение;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9) проверка привлеченными экспертами (в том числе государственными – применительно к документам территориального планирования) документов градостроительного проектирования перед направлением на согласования, публичные слушания (в установленных случаях) и утверждение;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10) согласование проектов схем территориального планирования, проектов генеральных планов другими органами власти;</a:t>
            </a:r>
          </a:p>
          <a:p>
            <a:pPr algn="just">
              <a:buFont typeface="Wingdings 2" pitchFamily="18" charset="2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11) обсуждение на публичных слушаниях проектов генеральных планов городских округов, поселений, правил землепользования и застройки, документации по планировке территории, утверждаемой органами местного самоуправления.</a:t>
            </a:r>
          </a:p>
          <a:p>
            <a:endParaRPr lang="ru-RU" sz="1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</TotalTime>
  <Words>831</Words>
  <Application>Microsoft Office PowerPoint</Application>
  <PresentationFormat>Экран (4:3)</PresentationFormat>
  <Paragraphs>68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11</vt:i4>
      </vt:variant>
    </vt:vector>
  </HeadingPairs>
  <TitlesOfParts>
    <vt:vector size="22" baseType="lpstr">
      <vt:lpstr>Cambria</vt:lpstr>
      <vt:lpstr>Arial</vt:lpstr>
      <vt:lpstr>Calibri</vt:lpstr>
      <vt:lpstr>Wingdings 2</vt:lpstr>
      <vt:lpstr>Perpetua</vt:lpstr>
      <vt:lpstr>Times New Roman</vt:lpstr>
      <vt:lpstr>Справедливость</vt:lpstr>
      <vt:lpstr>Справедливость</vt:lpstr>
      <vt:lpstr>Справедливость</vt:lpstr>
      <vt:lpstr>Справедливость</vt:lpstr>
      <vt:lpstr>Справедливость</vt:lpstr>
      <vt:lpstr>ЛЕКЦИЯ 2. Публичные объекты и субъекты градорегулирования. Инструменты и модель системы градорегулирования</vt:lpstr>
      <vt:lpstr>Слайд 2</vt:lpstr>
      <vt:lpstr>ПУБЛИЧНЫЕ ОБЪЕКТЫ И СУБЪЕКТЫ ГРАДОРЕГУЛИРОВАНИЯ</vt:lpstr>
      <vt:lpstr>Слайд 4</vt:lpstr>
      <vt:lpstr>Слайд 5</vt:lpstr>
      <vt:lpstr>Слайд 6</vt:lpstr>
      <vt:lpstr>ИНСТРУМЕНТЫ И МОДЕЛЬ СИСТЕМЫ ГРАДОРЕГУЛИРОВАНИЯ</vt:lpstr>
      <vt:lpstr>Слайд 8</vt:lpstr>
      <vt:lpstr>Слайд 9</vt:lpstr>
      <vt:lpstr>Слайд 10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территориального планирования и регулирования градостроительной деятельности. Территория как объект планирования и проектирования. Правовые особенности деятельности в области территориального планирования. Системный подход</dc:title>
  <dc:creator>user</dc:creator>
  <cp:lastModifiedBy>Вредная Леньтяйка</cp:lastModifiedBy>
  <cp:revision>20</cp:revision>
  <dcterms:created xsi:type="dcterms:W3CDTF">2017-01-07T11:50:04Z</dcterms:created>
  <dcterms:modified xsi:type="dcterms:W3CDTF">2017-01-08T20:48:49Z</dcterms:modified>
</cp:coreProperties>
</file>