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2" r:id="rId1"/>
  </p:sldMasterIdLst>
  <p:notesMasterIdLst>
    <p:notesMasterId r:id="rId18"/>
  </p:notesMasterIdLst>
  <p:sldIdLst>
    <p:sldId id="256" r:id="rId2"/>
    <p:sldId id="258" r:id="rId3"/>
    <p:sldId id="263" r:id="rId4"/>
    <p:sldId id="257" r:id="rId5"/>
    <p:sldId id="259" r:id="rId6"/>
    <p:sldId id="264" r:id="rId7"/>
    <p:sldId id="261" r:id="rId8"/>
    <p:sldId id="260" r:id="rId9"/>
    <p:sldId id="267" r:id="rId10"/>
    <p:sldId id="262" r:id="rId11"/>
    <p:sldId id="268" r:id="rId12"/>
    <p:sldId id="271" r:id="rId13"/>
    <p:sldId id="269" r:id="rId14"/>
    <p:sldId id="270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6F95F20-0A65-40BB-9BFE-923B9385CEAB}" type="datetimeFigureOut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E8441AE-85D3-4422-854F-833901163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D4CA7-6E71-42A9-96CE-2428F2B92073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1337CB3-919F-4D59-A85B-484CC9BF3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C2AA0-9379-458A-8B9D-0B44C22F237C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D84-ACB5-4D3B-A00F-9D8B394F9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995E4-A35E-48BD-A00B-1E6403058254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3A69E-4308-4676-B304-EF5FB4AE8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740DB-B7CC-4BEF-8FAB-DA867ABD97BC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6EE0C-5C89-4BC2-B00D-FB65A19F5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FF162-150B-470E-B710-AEEB6A606699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04746-F09D-47BD-B421-3F360D10B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FF862-BC5F-4D03-87FD-D2EF41DCD0EA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E3842-46CC-49BB-9261-A7835F2BB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E15F5-7861-4EAE-9053-93BF5B6B6142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43D9A-2A49-45B4-A4FB-DD2C6FEFD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C114D-339E-4160-95A9-C982FD04CDC8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49E8B-7B47-44BD-8E4B-F16B936F20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1B5EA-821D-4E1A-B58A-8324625BA401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78997-CFA9-4926-9F67-D38EFCEC0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FAC4B-EFDC-4138-AE84-382CCEFDA96D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BDA9E-0DFF-47E3-AA91-5F0CD41AF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C44F5-6D31-498C-886C-DBD5936B2F99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E7ABE-0AA7-4E05-B8F2-564BA892C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254052-0AB2-4A00-A30B-CFE19EA7BC01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Cambria" pitchFamily="18" charset="0"/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C67C1DD1-79C4-440D-85AD-258E786406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3" r:id="rId2"/>
    <p:sldLayoutId id="2147483865" r:id="rId3"/>
    <p:sldLayoutId id="2147483862" r:id="rId4"/>
    <p:sldLayoutId id="2147483861" r:id="rId5"/>
    <p:sldLayoutId id="2147483860" r:id="rId6"/>
    <p:sldLayoutId id="2147483859" r:id="rId7"/>
    <p:sldLayoutId id="2147483866" r:id="rId8"/>
    <p:sldLayoutId id="2147483867" r:id="rId9"/>
    <p:sldLayoutId id="2147483858" r:id="rId10"/>
    <p:sldLayoutId id="2147483857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260350"/>
            <a:ext cx="6624637" cy="517525"/>
          </a:xfrm>
        </p:spPr>
        <p:txBody>
          <a:bodyPr/>
          <a:lstStyle/>
          <a:p>
            <a:r>
              <a:rPr lang="ru-RU" sz="2000" smtClean="0"/>
              <a:t>Правовые основы градостроительной деятельности</a:t>
            </a:r>
          </a:p>
          <a:p>
            <a:endParaRPr lang="ru-RU" sz="2000" smtClean="0"/>
          </a:p>
        </p:txBody>
      </p:sp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468313" y="1700213"/>
            <a:ext cx="8229600" cy="1296987"/>
          </a:xfrm>
        </p:spPr>
        <p:txBody>
          <a:bodyPr/>
          <a:lstStyle/>
          <a:p>
            <a:r>
              <a:rPr lang="ru-RU" sz="2000" b="1" smtClean="0"/>
              <a:t>ЛЕКЦИЯ 1. Основы территориального планирования и регулирования градостроительной деятельности. Территория как объект планирования и проектирования. Правовые особенности деятельности в области территориального планирования. Системный подход</a:t>
            </a: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4339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76650"/>
            <a:ext cx="9129713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Подзаголовок 2"/>
          <p:cNvSpPr txBox="1">
            <a:spLocks/>
          </p:cNvSpPr>
          <p:nvPr/>
        </p:nvSpPr>
        <p:spPr bwMode="auto">
          <a:xfrm>
            <a:off x="827088" y="6021388"/>
            <a:ext cx="48974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1400">
                <a:solidFill>
                  <a:schemeClr val="bg1"/>
                </a:solidFill>
                <a:latin typeface="Cambria" pitchFamily="18" charset="0"/>
              </a:rPr>
              <a:t>Академия строительства и архитектуры</a:t>
            </a:r>
          </a:p>
          <a:p>
            <a:pPr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1400">
                <a:solidFill>
                  <a:schemeClr val="bg1"/>
                </a:solidFill>
                <a:latin typeface="Cambria" pitchFamily="18" charset="0"/>
              </a:rPr>
              <a:t>Донского государственного технического университета </a:t>
            </a:r>
          </a:p>
          <a:p>
            <a:pPr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1400">
                <a:solidFill>
                  <a:schemeClr val="bg1"/>
                </a:solidFill>
                <a:latin typeface="Cambria" pitchFamily="18" charset="0"/>
              </a:rPr>
              <a:t>(АСА ДГТУ)</a:t>
            </a:r>
          </a:p>
        </p:txBody>
      </p:sp>
      <p:pic>
        <p:nvPicPr>
          <p:cNvPr id="14341" name="Picture 2" descr="C:\Users\user\Desktop\лекции\logodstu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138" y="6127750"/>
            <a:ext cx="6540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163617-4736-4BBB-AA0B-6C95582F6797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8559800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3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C1CF0FA-25BB-470A-8134-DA58265E446C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3BDC29-4607-4453-A428-3153355C809C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900113" y="476250"/>
            <a:ext cx="7772400" cy="777875"/>
          </a:xfrm>
        </p:spPr>
        <p:txBody>
          <a:bodyPr/>
          <a:lstStyle/>
          <a:p>
            <a:pPr algn="ctr"/>
            <a:r>
              <a:rPr lang="ru-RU" sz="2400" b="1" smtClean="0"/>
              <a:t>ПРАВОВЫЕ ОСОБЕННОСТИ ДЕЯТЕЛЬНОСТИ В ОБЛАСТИ ТЕРРИТОРИАЛЬНОГО ПЛАНИРОВАНИЯ</a:t>
            </a:r>
            <a:br>
              <a:rPr lang="ru-RU" sz="2400" b="1" smtClean="0"/>
            </a:br>
            <a:endParaRPr lang="ru-RU" sz="2400" b="1" smtClean="0"/>
          </a:p>
        </p:txBody>
      </p:sp>
      <p:sp>
        <p:nvSpPr>
          <p:cNvPr id="24578" name="Содержимое 2"/>
          <p:cNvSpPr>
            <a:spLocks noGrp="1"/>
          </p:cNvSpPr>
          <p:nvPr>
            <p:ph sz="quarter" idx="1"/>
          </p:nvPr>
        </p:nvSpPr>
        <p:spPr>
          <a:xfrm>
            <a:off x="468313" y="692150"/>
            <a:ext cx="8496300" cy="5761038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1800" b="1" i="1" smtClean="0">
                <a:latin typeface="Times New Roman" pitchFamily="18" charset="0"/>
                <a:cs typeface="Times New Roman" pitchFamily="18" charset="0"/>
              </a:rPr>
              <a:t>К полномочиям органов государственной власти Российской Федерации в </a:t>
            </a:r>
          </a:p>
          <a:p>
            <a:pPr algn="just">
              <a:buFont typeface="Wingdings 2" pitchFamily="18" charset="2"/>
              <a:buNone/>
            </a:pPr>
            <a:r>
              <a:rPr lang="ru-RU" sz="1800" b="1" i="1" smtClean="0">
                <a:latin typeface="Times New Roman" pitchFamily="18" charset="0"/>
                <a:cs typeface="Times New Roman" pitchFamily="18" charset="0"/>
              </a:rPr>
              <a:t>области градостроительной деятельности Градостроительный кодекс </a:t>
            </a:r>
          </a:p>
          <a:p>
            <a:pPr algn="just">
              <a:buFont typeface="Wingdings 2" pitchFamily="18" charset="2"/>
              <a:buNone/>
            </a:pPr>
            <a:r>
              <a:rPr lang="ru-RU" sz="1800" b="1" i="1" smtClean="0">
                <a:latin typeface="Times New Roman" pitchFamily="18" charset="0"/>
                <a:cs typeface="Times New Roman" pitchFamily="18" charset="0"/>
              </a:rPr>
              <a:t>относит следующие правомочия:</a:t>
            </a:r>
            <a:endParaRPr lang="ru-RU" sz="1800" b="1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подготовку и утверждение документов территориального планирования Российской Федерации;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утверждение документации по планировке территории дня размещения объектов капитального строительства федерального значения;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техническое регулирование в области градостроительной деятельности;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установление порядка ведения информационных систем обеспечения градостроительной деятельности;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организацию и проведение государственной экспертизы проектов документов территориального планирования и государственной экспертизы проектной документации;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установление порядка осуществления государственного строительного надзора и организация его научно-методического обеспечения;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осуществление государственного строительного надзора при строительстве, реконструкции, капитальном ремонте объектов использования атомной энергии;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осуществление иных полномочий, отнесенных законодательством к полномочиям органов государственной власти Российской Федерации.</a:t>
            </a:r>
          </a:p>
          <a:p>
            <a:pPr algn="just"/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EEE09ED4-AD5F-4148-8135-6758F47B6EB7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6FD7A3-5AF6-4AC3-B1AF-961C22012564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25601" name="Содержимое 2"/>
          <p:cNvSpPr>
            <a:spLocks noGrp="1"/>
          </p:cNvSpPr>
          <p:nvPr>
            <p:ph sz="quarter" idx="1"/>
          </p:nvPr>
        </p:nvSpPr>
        <p:spPr>
          <a:xfrm>
            <a:off x="0" y="476250"/>
            <a:ext cx="8785225" cy="6381750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На смену Генеральной схеме и консолидированным схемам, пере­чень которых законодательно определен не был, пришла </a:t>
            </a:r>
            <a:r>
              <a:rPr lang="ru-RU" sz="1800" b="1" i="1" smtClean="0">
                <a:latin typeface="Times New Roman" pitchFamily="18" charset="0"/>
                <a:cs typeface="Times New Roman" pitchFamily="18" charset="0"/>
              </a:rPr>
              <a:t>система документов территориального планирования,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 разрабатывае­мых в следующих областях: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развитие федерального транспорта, путей сообщения, информации и связи;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оборона и безопасность государства;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развитие энергетики;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использование и охрана лесного фонда;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использование и охрана водных объектов;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развитие и размещение особо охраняемых природных территорий федерального значения;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защита территорий двух и более субъектов РФ, подверженных риску возникновения чрезвычайных ситуаций природного и техногенного характера и воздействия их последствий;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развитие	космической деятельности;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Естественные монополии;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иные предусмотренные законодательством Российской Федерации области.</a:t>
            </a:r>
          </a:p>
          <a:p>
            <a:pPr algn="just">
              <a:buFont typeface="Wingdings 2" pitchFamily="18" charset="2"/>
              <a:buNone/>
            </a:pP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D6D5F8A5-2394-488B-BFB7-A57013DA460A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9817A7-7A67-40D5-8BDD-C523818A874C}" type="slidenum">
              <a:rPr lang="ru-RU"/>
              <a:pPr>
                <a:defRPr/>
              </a:pPr>
              <a:t>13</a:t>
            </a:fld>
            <a:endParaRPr lang="ru-RU"/>
          </a:p>
        </p:txBody>
      </p:sp>
      <p:pic>
        <p:nvPicPr>
          <p:cNvPr id="5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26626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260350"/>
            <a:ext cx="8713788" cy="61214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Схемы территориального планирования содержат: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положения о территориальном планировании;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соответствующие карты (схемы).</a:t>
            </a:r>
          </a:p>
          <a:p>
            <a:pPr>
              <a:buFont typeface="Wingdings 2" pitchFamily="18" charset="2"/>
              <a:buNone/>
            </a:pPr>
            <a:endParaRPr lang="ru-RU" sz="18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Они могут содержать также карты планируемого размещения объектов капитального строительства федерального значения, в том числе: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объектов федеральных энергетических систем;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объектов использования атомной энергии;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объектов обороны и безопасности;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объектов федерального транспорта, путей сообщения, информации и связи;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объектов, обеспечивающих космическую деятельность;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объектов, обеспечивающих статус и защиту Государственной границы РФ;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линейных объектов, обеспечивающих деятельность субъектов естественных монополий;</a:t>
            </a:r>
          </a:p>
          <a:p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иных объектов, размещение которых необходимо для осуществления установленных Конституцией Российской Федерации, федеральными законами полномочий Российской Федерации и выполнения международных обязательств Российской Федерации.</a:t>
            </a:r>
          </a:p>
          <a:p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C976EC4D-F1A7-49FB-9958-C70133C199FC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8C77B4-332C-40E3-AC31-84B507A10B7B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404813"/>
            <a:ext cx="7772400" cy="633412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/>
              <a:t>СИСТЕМНЫЙ ПОДХОД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EACE8C70-8726-45D6-8D3F-A8E5D743F621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7651" name="Picture 2" descr="C:\Users\user\Desktop\лекции\7ffd-1390780984-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836613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A5801C-D1A9-496F-B482-5FA8F4DE9A81}" type="slidenum">
              <a:rPr lang="ru-RU"/>
              <a:pPr>
                <a:defRPr/>
              </a:pPr>
              <a:t>15</a:t>
            </a:fld>
            <a:endParaRPr lang="ru-RU"/>
          </a:p>
        </p:txBody>
      </p:sp>
      <p:pic>
        <p:nvPicPr>
          <p:cNvPr id="5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EFD9E05-9E43-433A-AC43-456E048AD43B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611188" y="333375"/>
            <a:ext cx="8208962" cy="6264275"/>
          </a:xfrm>
        </p:spPr>
        <p:txBody>
          <a:bodyPr>
            <a:normAutofit fontScale="62500" lnSpcReduction="20000"/>
          </a:bodyPr>
          <a:lstStyle/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Социальная подсистема 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первичная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системообразующая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составляющая представляет собой форму жизнедеятельности людей, основанную на социальных взаимодействиях, существенной чертой которой является то, что достижение каких-либо общих целей осуществляется через достижение индивидуальных целей, а достижение индивидуальных целей осуществляется через выдвижение и достижение общих целей.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Экономическая подсистема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 представляет собой целостное единство производителей и потребителей, находящихся между собой во взаимосвязи и взаимодействии в едином пространстве. Основная функциональная задача экономической подсистемы адаптация к изменяющимся внутренним и внешним условиям. 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Пространственная подсистема 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пространство, созданное региональным сообществом для устойчивого существования и развития социальной, экономической, экологической подсистем. Пространство является интегрирующей подсистемой, определяющей принадлежность каждой из подсистем к данному месту.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Экологическая подсистема 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среда обитания регионального сообщества. В данном случае необходимо различать урбанизированную экосистему (среду в пределах черты поселений и промышленных комплексов) и природную экосистему для использования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урбосистемами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природных ресурсов.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		Основным документом, олицетворяющим собой некую модель развития территории, является 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Схема территориального планирования субъекта Федерации, 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которая определяется Градостроительным кодексом РФ как документ территориального планирования, обязательный для использования при принятии и реализации решений органами государственной власти и местного самоуправления.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096888-B83C-4C88-BA6E-C586400970C1}" type="slidenum">
              <a:rPr lang="ru-RU"/>
              <a:pPr>
                <a:defRPr/>
              </a:pPr>
              <a:t>16</a:t>
            </a:fld>
            <a:endParaRPr lang="ru-RU"/>
          </a:p>
        </p:txBody>
      </p:sp>
      <p:pic>
        <p:nvPicPr>
          <p:cNvPr id="29697" name="Picture 5" descr="C:\Users\Фёкла\Desktop\Фон новый.jpg"/>
          <p:cNvPicPr>
            <a:picLocks noChangeAspect="1" noChangeArrowheads="1"/>
          </p:cNvPicPr>
          <p:nvPr/>
        </p:nvPicPr>
        <p:blipFill>
          <a:blip r:embed="rId2"/>
          <a:srcRect t="15082" b="46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549275"/>
            <a:ext cx="7978775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54DF1AAA-4BB8-4A18-B25D-0215B0827372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1E9FDB-08C3-48C0-8FE4-77A2B71C8AEE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00113" y="1196975"/>
            <a:ext cx="7772400" cy="4572000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buFont typeface="Wingdings 2" pitchFamily="18" charset="2"/>
              <a:buNone/>
            </a:pPr>
            <a:r>
              <a:rPr lang="ru-RU" sz="1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Градостроительство</a:t>
            </a:r>
            <a:r>
              <a:rPr lang="ru-RU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— базовая отрасль, обеспечивающая устойчивое развитие населенных пунктов и являющаяся самым мощным потребителем системных и спорадических информационных потоков. Градостроители анализируют демографическую ситуацию, миграцию населения; перспективы и направления развития агломераций и населенных пунктов; развитие сетей рекреации и обслуживания; существующие и новые транспортные системы и виды транспорта; потребность в жилье, качество жилой среды; развитие городских центров, градообразующей базы и в первую очередь промышленности; состояние воздушного и водного бассейнов, загрязненность почвы, состояние растительности, ее способность к воспроизводству и др.</a:t>
            </a:r>
          </a:p>
          <a:p>
            <a:pPr algn="just">
              <a:lnSpc>
                <a:spcPct val="90000"/>
              </a:lnSpc>
              <a:buFont typeface="Wingdings 2" pitchFamily="18" charset="2"/>
              <a:buNone/>
            </a:pPr>
            <a:r>
              <a:rPr lang="ru-RU" sz="1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Целью </a:t>
            </a:r>
            <a:r>
              <a:rPr lang="ru-RU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информационного обеспечения градостроительной деятельности, является своевременное предоставление органам государственной власти, органам местного самоуправления, заинтересованным физическим и юридическим лицам полной и достоверной информации, необходимой при регулировании градостроительной деятельности и защите прав, связанных с ее осуществлением.</a:t>
            </a:r>
            <a:endParaRPr lang="ru-RU" sz="180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endParaRPr lang="ru-RU" sz="1800" smtClean="0"/>
          </a:p>
        </p:txBody>
      </p:sp>
      <p:pic>
        <p:nvPicPr>
          <p:cNvPr id="4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00113" y="0"/>
            <a:ext cx="7772400" cy="882650"/>
          </a:xfrm>
          <a:prstGeom prst="rect">
            <a:avLst/>
          </a:prstGeom>
        </p:spPr>
        <p:txBody>
          <a:bodyPr bIns="9144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Основы территориального планирования и регулирования градостроительной деятельности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Номер слайда 7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822A278B-0856-4335-B0AE-1A92B2EFBA54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BC388-22AC-41AE-9729-0D906E38B6A3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88296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D61415FE-39F2-48BB-BD3E-4C7EF02B6834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B7B547-F6C8-4C6C-962F-2A1E23814683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17409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188913"/>
            <a:ext cx="8569325" cy="5616575"/>
          </a:xfrm>
        </p:spPr>
        <p:txBody>
          <a:bodyPr/>
          <a:lstStyle/>
          <a:p>
            <a:pPr algn="just">
              <a:lnSpc>
                <a:spcPct val="120000"/>
              </a:lnSpc>
              <a:buFont typeface="Wingdings 2" pitchFamily="18" charset="2"/>
              <a:buNone/>
            </a:pPr>
            <a:r>
              <a:rPr lang="ru-RU" sz="1600" b="1" i="1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sz="1600" b="1" i="1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16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территориальным планированием </a:t>
            </a: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понимается планирование развития территорий, в том числе для установления функциональных зон. зон планируемого размещения объектов капитального строительства для государственных или муниципальных нужд, зон с особыми условиями использования территорий.</a:t>
            </a:r>
          </a:p>
          <a:p>
            <a:pPr algn="just">
              <a:lnSpc>
                <a:spcPct val="120000"/>
              </a:lnSpc>
              <a:buFont typeface="Wingdings 2" pitchFamily="18" charset="2"/>
              <a:buNone/>
            </a:pP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16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функциональными зонами</a:t>
            </a: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понимаются зоны, для которых документами территориального планирования определены границы и функциональное назначение.</a:t>
            </a:r>
          </a:p>
          <a:p>
            <a:pPr algn="just">
              <a:lnSpc>
                <a:spcPct val="120000"/>
              </a:lnSpc>
              <a:buFont typeface="Wingdings 2" pitchFamily="18" charset="2"/>
              <a:buNone/>
            </a:pP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Объекты капитального строительства </a:t>
            </a: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— это здания, строения, сооружения, объекты, строительство которых не завершено.</a:t>
            </a:r>
          </a:p>
          <a:p>
            <a:pPr algn="just">
              <a:lnSpc>
                <a:spcPct val="120000"/>
              </a:lnSpc>
              <a:buFont typeface="Wingdings 2" pitchFamily="18" charset="2"/>
              <a:buNone/>
            </a:pP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Территориальное планирование направлено на определение в документах территориального планирования назначения территорий исходя из совокупности социальных, экономических, экологических и иных факторов в целях обеспечения устойчивого развития территорий, развития инженерной, транспортной и социальной инфраструктур, обеспечения учета интересов граждан и их объединений Российской Федерации, субъектов РФ, муниципальных образований.</a:t>
            </a:r>
          </a:p>
          <a:p>
            <a:pPr algn="just">
              <a:lnSpc>
                <a:spcPct val="120000"/>
              </a:lnSpc>
              <a:buFont typeface="Wingdings 2" pitchFamily="18" charset="2"/>
              <a:buNone/>
            </a:pP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16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устойчивым развитием территорий </a:t>
            </a:r>
            <a:r>
              <a:rPr lang="ru-RU" sz="1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понимается обес­печение при градостроительной деятельности безопасности благоприятных условии жизнедеятельности человека, ограничение негативного воздействия хозяйственной и иной деятельности на окружающую среду и обеспечение охраны и рационального использования природных ресурсов в интересах настоящего и будущего поколений.</a:t>
            </a:r>
          </a:p>
          <a:p>
            <a:pPr algn="just">
              <a:buFont typeface="Wingdings 2" pitchFamily="18" charset="2"/>
              <a:buNone/>
            </a:pPr>
            <a:endParaRPr lang="ru-RU" sz="16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5912BEA-D1B9-48B4-B9F1-5F3D722BFA17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4320E3-52D4-44C6-A32C-CE7124795DC0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611188" y="836613"/>
            <a:ext cx="7772400" cy="720725"/>
          </a:xfrm>
        </p:spPr>
        <p:txBody>
          <a:bodyPr/>
          <a:lstStyle/>
          <a:p>
            <a:pPr algn="ctr"/>
            <a:r>
              <a:rPr lang="en-US" sz="2000" b="1" smtClean="0">
                <a:solidFill>
                  <a:schemeClr val="tx1"/>
                </a:solidFill>
              </a:rPr>
              <a:t>	</a:t>
            </a:r>
            <a:r>
              <a:rPr lang="ru-RU" sz="1800" b="1" smtClean="0">
                <a:solidFill>
                  <a:schemeClr val="tx1"/>
                </a:solidFill>
              </a:rPr>
              <a:t>В целом полномочия и Российской Федерации, и субъектов РФ, и органов местного самоуправления в вопросах территориального планирования вытекают из основных принципов законодательства о градостроительстве. К их числу относятся:</a:t>
            </a:r>
            <a:br>
              <a:rPr lang="ru-RU" sz="1800" b="1" smtClean="0">
                <a:solidFill>
                  <a:schemeClr val="tx1"/>
                </a:solidFill>
              </a:rPr>
            </a:br>
            <a:endParaRPr lang="ru-RU" sz="1800" b="1" smtClean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288" y="1312863"/>
            <a:ext cx="8424862" cy="5545137"/>
          </a:xfrm>
        </p:spPr>
        <p:txBody>
          <a:bodyPr>
            <a:normAutofit fontScale="25000" lnSpcReduction="20000"/>
          </a:bodyPr>
          <a:lstStyle/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обеспечение устойчивого развития территории на основе территориального планирования и градостроительного зонирования;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обеспечение сбалансированного учета экологических, экономических, социальных и иных факторов при осуществлении градостроительной деятельности;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обеспечение инвалидам условий для беспрепятственного доступа к объектам социального и иного назначения;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осуществление строительства на основе документов террито­риального планирования и правил землепользования застройки;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участие граждан и их объединении в градостроительной деятельности, обеспечение свободы такого участия;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ответственность органов государственной власти РФ, органов государственной власти субъектов РФ, органон местного самоуправления за обеспечение благоприятных условий жизнедеятельности человека;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осуществление градостроительной деятельности с соблюдением требований технических регламентов;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осуществление градостроительной деятельности с соблюдени­ем требований безопасности территорий, инженерно-технических требований, требований гражданской обороны, обеспечением предупреждения чрезвычайных ситуаций природного и техногенного характера, принятием мер по противодействию террористическим актам;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осуществление градостроительной деятельности с соблюдением требований охраны окружающей среды и экологической безопас­ности;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осуществление градостроительной деятельности с соблюдением требований сохранения объектов культурного наследия и особо охраняемых природных территорий;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ответственность за нарушение законодательства о градостроительной деятельности;</a:t>
            </a:r>
          </a:p>
          <a:p>
            <a:pPr marL="274320" indent="-274320" algn="just" fontAlgn="auto">
              <a:spcBef>
                <a:spcPts val="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возмещение вреда, причиненного физическим, юридическим лицам в результате нарушений требований законодательства о градостроительной деятельности, в полном объеме.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3034FD5-15DB-4938-9790-38EFF2D9D959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1EC911-2411-44E8-ADAE-EE08A6C95026}" type="slidenum">
              <a:rPr lang="ru-RU"/>
              <a:pPr>
                <a:defRPr/>
              </a:pPr>
              <a:t>6</a:t>
            </a:fld>
            <a:endParaRPr lang="ru-RU"/>
          </a:p>
        </p:txBody>
      </p:sp>
      <p:pic>
        <p:nvPicPr>
          <p:cNvPr id="1945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196975"/>
            <a:ext cx="8229600" cy="4989513"/>
          </a:xfrm>
        </p:spPr>
      </p:pic>
      <p:sp>
        <p:nvSpPr>
          <p:cNvPr id="19458" name="Прямоугольник 4"/>
          <p:cNvSpPr>
            <a:spLocks noChangeArrowheads="1"/>
          </p:cNvSpPr>
          <p:nvPr/>
        </p:nvSpPr>
        <p:spPr bwMode="auto">
          <a:xfrm>
            <a:off x="395288" y="404813"/>
            <a:ext cx="8280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mbria" pitchFamily="18" charset="0"/>
              </a:rPr>
              <a:t>Перспективные  направления территориального планирования </a:t>
            </a:r>
          </a:p>
        </p:txBody>
      </p:sp>
      <p:pic>
        <p:nvPicPr>
          <p:cNvPr id="6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3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E011A6E3-F93D-4F9E-9F64-48DFBF4C8DCC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31FF6-06D7-4100-BB2C-5D902130C1EA}" type="slidenum">
              <a:rPr lang="ru-RU"/>
              <a:pPr>
                <a:defRPr/>
              </a:pPr>
              <a:t>7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850" y="765175"/>
          <a:ext cx="8569325" cy="5637213"/>
        </p:xfrm>
        <a:graphic>
          <a:graphicData uri="http://schemas.openxmlformats.org/drawingml/2006/table">
            <a:tbl>
              <a:tblPr/>
              <a:tblGrid>
                <a:gridCol w="1512169"/>
                <a:gridCol w="1728192"/>
                <a:gridCol w="3482485"/>
                <a:gridCol w="1846106"/>
              </a:tblGrid>
              <a:tr h="3297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Задачи управления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Объекты управления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Процесс управления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Результат управления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777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Социальная стабильность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Население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Социологические исследования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Удовлетворение потребностей населения. Разработка стратегий и программ раз-ия муниципальных образований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Рост населения территории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57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Экономический рост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Предприятия по производству товаров и услуг. Маркетинговые исследования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Организация экономически эф-ой деятельности. Разработка маркетинговых стратегий раз-ия тер-ий. Разработка документов территориального планирования. Разработка градостоительной документации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Благополучие населения территории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17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Качественная среда обитания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Природные ресурсы территорий. Аудит территорий муниципальных образований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Сохранение экологического баланса. Разработка нормативов ведения хозяйственной деятельности. Разработка документов территориального планирования. Экспертиза документов территориального планирования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Здоровье населения территорий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1106" marR="46294" marT="41665" marB="2314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08" name="Заголовок 1"/>
          <p:cNvSpPr>
            <a:spLocks noGrp="1"/>
          </p:cNvSpPr>
          <p:nvPr>
            <p:ph type="title"/>
          </p:nvPr>
        </p:nvSpPr>
        <p:spPr>
          <a:xfrm>
            <a:off x="1371600" y="188913"/>
            <a:ext cx="7772400" cy="1143000"/>
          </a:xfrm>
        </p:spPr>
        <p:txBody>
          <a:bodyPr/>
          <a:lstStyle/>
          <a:p>
            <a:r>
              <a:rPr lang="ru-RU" sz="1800" b="1" smtClean="0">
                <a:solidFill>
                  <a:schemeClr val="tx1"/>
                </a:solidFill>
              </a:rPr>
              <a:t>Матрица эффективного управления развитие территории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C348A9AE-CB4F-4B69-9D26-B6B8D36B82BC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CD763-7E83-4577-932A-DE518545C024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21505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333375"/>
            <a:ext cx="8713788" cy="6524625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1800" b="1" i="1" smtClean="0"/>
              <a:t>Документы территориального планирования</a:t>
            </a:r>
            <a:r>
              <a:rPr lang="ru-RU" sz="1800" b="1" smtClean="0"/>
              <a:t> подразделяются на:</a:t>
            </a:r>
            <a:endParaRPr lang="ru-RU" sz="1800" smtClean="0"/>
          </a:p>
          <a:p>
            <a:pPr algn="just"/>
            <a:r>
              <a:rPr lang="ru-RU" sz="1800" smtClean="0"/>
              <a:t>документы территориального планирования РФ;</a:t>
            </a:r>
          </a:p>
          <a:p>
            <a:pPr algn="just"/>
            <a:r>
              <a:rPr lang="ru-RU" sz="1800" smtClean="0"/>
              <a:t>документы территориального планирования субъектов РФ;</a:t>
            </a:r>
          </a:p>
          <a:p>
            <a:pPr algn="just"/>
            <a:r>
              <a:rPr lang="ru-RU" sz="1800" smtClean="0"/>
              <a:t>документы территориального планирования муниципальных образований.</a:t>
            </a:r>
          </a:p>
          <a:p>
            <a:pPr algn="just">
              <a:buFont typeface="Wingdings 2" pitchFamily="18" charset="2"/>
              <a:buNone/>
            </a:pPr>
            <a:endParaRPr lang="ru-RU" sz="1800" b="1" smtClean="0"/>
          </a:p>
          <a:p>
            <a:pPr algn="just">
              <a:buFont typeface="Wingdings 2" pitchFamily="18" charset="2"/>
              <a:buNone/>
            </a:pPr>
            <a:r>
              <a:rPr lang="ru-RU" sz="1800" b="1" smtClean="0"/>
              <a:t>Градостроительная документация </a:t>
            </a:r>
            <a:r>
              <a:rPr lang="ru-RU" sz="1800" smtClean="0"/>
              <a:t>разрабатывается с учетом того, что ее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реализация - сложный процесс, развивающийся во времени и в пространстве.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Этим процессом необходимо управлять. Для этого необходимо разрабатывать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соответствующие программы управления, которые должны содержать в себе: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1. Набор подпрограмм, реализуемых по отраслям и отдельным территориям, в том числе и для уникальных территориальных предложений;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2. Систему мониторинга результатов с набором контрольных показателей;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3. Систему нормативной и законодательной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     базы, регулирующей развитие территории;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4. Организационные структуры, способные 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     принимать управляющие решения.</a:t>
            </a:r>
          </a:p>
          <a:p>
            <a:pPr algn="just">
              <a:buFont typeface="Wingdings 2" pitchFamily="18" charset="2"/>
              <a:buNone/>
            </a:pPr>
            <a:endParaRPr lang="ru-RU" sz="1800" smtClean="0"/>
          </a:p>
          <a:p>
            <a:pPr algn="just"/>
            <a:endParaRPr lang="ru-RU" smtClean="0"/>
          </a:p>
        </p:txBody>
      </p:sp>
      <p:pic>
        <p:nvPicPr>
          <p:cNvPr id="21506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4508500"/>
            <a:ext cx="3148013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249A74EF-131C-4954-9876-B7B665C562B8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89D34C-EAA1-4E71-AF9D-DCEDF6951646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8964612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5478C38-A0AF-47D7-A8F8-34913E47EFA1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1139</Words>
  <Application>Microsoft Office PowerPoint</Application>
  <PresentationFormat>Экран (4:3)</PresentationFormat>
  <Paragraphs>118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16</vt:i4>
      </vt:variant>
    </vt:vector>
  </HeadingPairs>
  <TitlesOfParts>
    <vt:vector size="28" baseType="lpstr">
      <vt:lpstr>Cambria</vt:lpstr>
      <vt:lpstr>Arial</vt:lpstr>
      <vt:lpstr>Calibri</vt:lpstr>
      <vt:lpstr>Wingdings 2</vt:lpstr>
      <vt:lpstr>Perpetua</vt:lpstr>
      <vt:lpstr>Times New Roman</vt:lpstr>
      <vt:lpstr>Franklin Gothic Book</vt:lpstr>
      <vt:lpstr>Справедливость</vt:lpstr>
      <vt:lpstr>Справедливость</vt:lpstr>
      <vt:lpstr>Справедливость</vt:lpstr>
      <vt:lpstr>Справедливость</vt:lpstr>
      <vt:lpstr>Справедливость</vt:lpstr>
      <vt:lpstr>ЛЕКЦИЯ 1. Основы территориального планирования и регулирования градостроительной деятельности. Территория как объект планирования и проектирования. Правовые особенности деятельности в области территориального планирования. Системный подход </vt:lpstr>
      <vt:lpstr>Слайд 2</vt:lpstr>
      <vt:lpstr>Слайд 3</vt:lpstr>
      <vt:lpstr>Слайд 4</vt:lpstr>
      <vt:lpstr> В целом полномочия и Российской Федерации, и субъектов РФ, и органов местного самоуправления в вопросах территориального планирования вытекают из основных принципов законодательства о градостроительстве. К их числу относятся: </vt:lpstr>
      <vt:lpstr>Слайд 6</vt:lpstr>
      <vt:lpstr>Матрица эффективного управления развитие территории </vt:lpstr>
      <vt:lpstr>Слайд 8</vt:lpstr>
      <vt:lpstr>Слайд 9</vt:lpstr>
      <vt:lpstr>Слайд 10</vt:lpstr>
      <vt:lpstr>ПРАВОВЫЕ ОСОБЕННОСТИ ДЕЯТЕЛЬНОСТИ В ОБЛАСТИ ТЕРРИТОРИАЛЬНОГО ПЛАНИРОВАНИЯ </vt:lpstr>
      <vt:lpstr>Слайд 12</vt:lpstr>
      <vt:lpstr>Слайд 13</vt:lpstr>
      <vt:lpstr>СИСТЕМНЫЙ ПОДХОД </vt:lpstr>
      <vt:lpstr>Слайд 15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территориального планирования и регулирования градостроительной деятельности. Территория как объект планирования и проектирования. Правовые особенности деятельности в области территориального планирования. Системный подход</dc:title>
  <dc:creator>user</dc:creator>
  <cp:lastModifiedBy>Вредная Леньтяйка</cp:lastModifiedBy>
  <cp:revision>17</cp:revision>
  <dcterms:created xsi:type="dcterms:W3CDTF">2017-01-07T11:50:04Z</dcterms:created>
  <dcterms:modified xsi:type="dcterms:W3CDTF">2017-01-08T20:47:55Z</dcterms:modified>
</cp:coreProperties>
</file>