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5" r:id="rId6"/>
    <p:sldId id="266" r:id="rId7"/>
    <p:sldId id="267" r:id="rId8"/>
    <p:sldId id="269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AFEC3-D277-49A8-B038-9AE7CE4F8295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5908D-1F6A-4360-84DC-1C065C441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A4B8-08E4-4794-AE69-FFCCE4FC6CBE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CBE4F-4C54-439E-B27E-CB79BF6FF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D44A-8DDD-4304-AB93-A34D25BBDB35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44C45-EB25-4639-B9C4-84D5B3C47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95308-4A39-4BDE-B682-C734059D3FD1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192A-82C7-4867-B2C9-16F1F6288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FDBBF-FDE8-4ADB-AC7D-E4DCC88AD887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9A9B-21EA-4E06-8586-5803805B8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8AE0F-6622-46A7-9D3B-54144F5C3246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1B395-920F-483F-9E38-DEB41598F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3EA2C-D8FB-4871-BFA2-4A48F0B58C4E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D3825-510E-4919-97DD-FEF6E60F6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E1C20-611D-4A08-AB66-A2252E718554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1BF5E-D908-42C0-9A81-96C808E62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9639C-E46E-4E0A-BD85-785BC600F201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F8C38-FC4A-4F88-95BE-4696F83FA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A9548-C09B-498B-A309-CD8DE674ED70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39BFE-75B0-4DA9-8BF8-8DA81D33D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7BB98-D12F-4642-9B26-3B31FD9062FD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378D7-8FC5-4D9E-9A45-E1CE17A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26C4B2-7DB9-4C5B-B842-5C5665BB65E2}" type="datetimeFigureOut">
              <a:rPr lang="ru-RU"/>
              <a:pPr>
                <a:defRPr/>
              </a:pPr>
              <a:t>25.02.2016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B97B60-33A0-4AA5-A30A-7D69589C7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8283696" cy="381642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/>
              <a:t>Элементы внутренней системы водоснабжения: вводы, водомерные узлы, водомеры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272087"/>
          </a:xfrm>
        </p:spPr>
        <p:txBody>
          <a:bodyPr/>
          <a:lstStyle/>
          <a:p>
            <a:r>
              <a:rPr lang="ru-RU" sz="3600" b="1" smtClean="0"/>
              <a:t>Подбор водомера</a:t>
            </a:r>
            <a:r>
              <a:rPr lang="ru-RU" sz="3600" smtClean="0"/>
              <a:t> осуществляется по среднесуточному расходу</a:t>
            </a:r>
          </a:p>
          <a:p>
            <a:r>
              <a:rPr lang="en-US" sz="3600" smtClean="0"/>
              <a:t>Q</a:t>
            </a:r>
            <a:r>
              <a:rPr lang="ru-RU" sz="3600" smtClean="0"/>
              <a:t>ср.сут = м</a:t>
            </a:r>
            <a:r>
              <a:rPr lang="ru-RU" sz="3600" baseline="30000" smtClean="0"/>
              <a:t>3</a:t>
            </a:r>
            <a:r>
              <a:rPr lang="ru-RU" sz="3600" smtClean="0"/>
              <a:t>/сут. где</a:t>
            </a:r>
          </a:p>
          <a:p>
            <a:r>
              <a:rPr lang="en-US" sz="3600" smtClean="0"/>
              <a:t>q</a:t>
            </a:r>
            <a:r>
              <a:rPr lang="ru-RU" sz="3600" baseline="-25000" smtClean="0"/>
              <a:t>уд</a:t>
            </a:r>
            <a:r>
              <a:rPr lang="ru-RU" sz="3600" smtClean="0"/>
              <a:t> – норма водопотребления, л/сут∙чел</a:t>
            </a:r>
          </a:p>
          <a:p>
            <a:r>
              <a:rPr lang="en-US" sz="3600" smtClean="0"/>
              <a:t>U</a:t>
            </a:r>
            <a:r>
              <a:rPr lang="ru-RU" sz="3600" smtClean="0"/>
              <a:t> – число жителей.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056187"/>
          </a:xfrm>
        </p:spPr>
        <p:txBody>
          <a:bodyPr/>
          <a:lstStyle/>
          <a:p>
            <a:r>
              <a:rPr lang="ru-RU" smtClean="0"/>
              <a:t>По табл.3 СП  находим ближайшее большее значение и выписываем из нее соответствующий диаметр счетчика, мм.  Гидравлическое сопротивление </a:t>
            </a:r>
            <a:r>
              <a:rPr lang="en-US" smtClean="0"/>
              <a:t>S</a:t>
            </a:r>
            <a:r>
              <a:rPr lang="ru-RU" smtClean="0"/>
              <a:t> м/(м</a:t>
            </a:r>
            <a:r>
              <a:rPr lang="ru-RU" baseline="-25000" smtClean="0"/>
              <a:t>3</a:t>
            </a:r>
            <a:r>
              <a:rPr lang="ru-RU" smtClean="0"/>
              <a:t>/ч)</a:t>
            </a:r>
            <a:r>
              <a:rPr lang="ru-RU" baseline="30000" smtClean="0"/>
              <a:t>2</a:t>
            </a:r>
            <a:r>
              <a:rPr lang="ru-RU" smtClean="0"/>
              <a:t> принимаем по табл.4СНиП и проверяем  водомер на допустимые потери напора, для чего по формуле СНиП</a:t>
            </a:r>
          </a:p>
          <a:p>
            <a:pPr algn="ctr"/>
            <a:r>
              <a:rPr lang="ru-RU" smtClean="0"/>
              <a:t> </a:t>
            </a:r>
            <a:r>
              <a:rPr lang="en-US" smtClean="0"/>
              <a:t>h</a:t>
            </a:r>
            <a:r>
              <a:rPr lang="ru-RU" smtClean="0"/>
              <a:t>в=</a:t>
            </a:r>
            <a:r>
              <a:rPr lang="en-US" smtClean="0"/>
              <a:t>S</a:t>
            </a:r>
            <a:r>
              <a:rPr lang="ru-RU" smtClean="0"/>
              <a:t>∙</a:t>
            </a:r>
            <a:r>
              <a:rPr lang="en-US" smtClean="0"/>
              <a:t>q</a:t>
            </a:r>
            <a:r>
              <a:rPr lang="ru-RU" baseline="30000" smtClean="0"/>
              <a:t>2</a:t>
            </a:r>
            <a:r>
              <a:rPr lang="ru-RU" smtClean="0"/>
              <a:t>, м </a:t>
            </a:r>
          </a:p>
          <a:p>
            <a:r>
              <a:rPr lang="ru-RU" smtClean="0"/>
              <a:t>определяем потери напора в водомере, где </a:t>
            </a:r>
            <a:r>
              <a:rPr lang="en-US" smtClean="0"/>
              <a:t>q</a:t>
            </a:r>
            <a:r>
              <a:rPr lang="ru-RU" smtClean="0"/>
              <a:t> – максимальный расход воды, поступающий в здание – определяется в результате гидравлического расчета внутренней системы холодного водоснабжения.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323850" y="1052513"/>
            <a:ext cx="8362950" cy="5272087"/>
          </a:xfrm>
        </p:spPr>
        <p:txBody>
          <a:bodyPr/>
          <a:lstStyle/>
          <a:p>
            <a:r>
              <a:rPr lang="ru-RU" sz="3200" smtClean="0"/>
              <a:t>Допустимые потери напора для крыльчатых водомеров при пропуске хоз.-питьевых расходов  составляют 5м.</a:t>
            </a:r>
          </a:p>
          <a:p>
            <a:r>
              <a:rPr lang="ru-RU" sz="3200" smtClean="0"/>
              <a:t>Для турбинных 2.5 м.</a:t>
            </a:r>
          </a:p>
          <a:p>
            <a:r>
              <a:rPr lang="ru-RU" sz="3200" smtClean="0"/>
              <a:t>Для крыльчатых и турбинных водомеров при пропуске дополнительного пожарного расхода соответственно-10 м и 5 м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1075"/>
            <a:ext cx="8229600" cy="11525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Магистральные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сети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При нижней разводке прокладываются  в техническом подполье, либо в каналах под полом 1ого этажа. В техническом подполье они могут прокладываться на высоте порядка 0,5-0,6м от пола подвала, или на высоте 1,6-1,7 от пола подвала, если позволяет высота подвала (&gt;2м). для крепления магистральных трубопроводов предусматриваются: кронштейны, хомуты, подвески, тумбочки (для металлических труб – через 3-4м, для пластиковых 1-2м).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4287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Водопроводные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Может </a:t>
            </a:r>
            <a:r>
              <a:rPr lang="ru-RU" dirty="0"/>
              <a:t>применяться скрытая (предусматривается в нишах капитальных стен )и открытая (возле любой строительной конструкции) прокладка. Скрытая – в малоэтажных зданиях, открытая – в высотный, т.к. более удобна в эксплуатации. Стояки необходимо крепить к строительным конструкциям с помощью хомутов. В высотных зданиях водопроводные стояки выносятся на лестничные клетки.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/>
              <a:t>Разводящая </a:t>
            </a:r>
            <a:r>
              <a:rPr lang="ru-RU" b="1" dirty="0" smtClean="0"/>
              <a:t>сеть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/>
              <a:t>Прокладывается  вдоль стен на высоте 02-0,25 от пола.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3557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Поливочный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водопровод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mtClean="0"/>
              <a:t>Предназначен </a:t>
            </a:r>
            <a:r>
              <a:rPr lang="ru-RU" dirty="0"/>
              <a:t>для уборки помещений внутри зданий и поливки в летнее время тротуаров и зеленых насаждений вокруг здания. Как правило поливочные водопроводы присоединяются к существующей системе внутреннего водоснабжения здания и представляют собой ответвления от магистральной сети, на которой устанавливается запорная арматура, поливочный кран, состоящий из вентиля и быстросмыкающейся </a:t>
            </a:r>
            <a:r>
              <a:rPr lang="ru-RU" dirty="0" err="1"/>
              <a:t>полугайки</a:t>
            </a:r>
            <a:r>
              <a:rPr lang="ru-RU" dirty="0"/>
              <a:t>, а также спускного крана, устанавливаемого в пониженной точки для опорожнения поливочного водопровода в зимнее время. Количество поливочных кранов определяется из расчета 1 кран на 60-70 м периметра здания. Устанавливаются краны в нишах наружных стен зданий на высоте 0,3-0,35 м от поверхности земли. Т.к. поливочный водопровод работает в часы </a:t>
            </a:r>
            <a:r>
              <a:rPr lang="ru-RU" dirty="0" err="1"/>
              <a:t>немаксимального</a:t>
            </a:r>
            <a:r>
              <a:rPr lang="ru-RU" dirty="0"/>
              <a:t> водопотребления, то в гидравлическом расчете внутренних систем он не участвует, а его Ø назначается конструктивно (25,32мм).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2492375"/>
            <a:ext cx="5586413" cy="234315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Арматура</a:t>
            </a:r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Водоразборная предназначена для отбора воды из системы – это наиболее многочисленный и наиболее интенсивно используемый тип арматуры. Располагается она в основном возле сан.-тех. приборов. К ней относятся: вентили, смесители (двухвентильные, одновентильные).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/>
              <a:t>Запорная арматура предназначена для изменения расхода воды от мин. до макс. значения. На трубопроводах Ø15-40 мм в качестве запорной арматуры применяются вентили, на Ø50 и &gt; - задвижки. Запорная арматура устанавливается на вводах, на полукольце магистральных трубопроводов, у основания пожарных стояков при наличии на них 5 и более пожарных кранов, у основания  хоз.-пит. стояков при этажности &gt;3 этажей, на ответвлениях, питающих 5 и &gt; водоразборных точек, на входе в квартиры, в гостиничный </a:t>
            </a:r>
            <a:r>
              <a:rPr lang="ru-RU" dirty="0" smtClean="0"/>
              <a:t>номер 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457200" y="2781300"/>
            <a:ext cx="8229600" cy="3543300"/>
          </a:xfrm>
        </p:spPr>
        <p:txBody>
          <a:bodyPr/>
          <a:lstStyle/>
          <a:p>
            <a:r>
              <a:rPr lang="ru-RU" smtClean="0"/>
              <a:t>Регулирующая арматура предназначена для поддержания в водопроводной сети здания относительно постоянного давления и расхода не- смотря на изменения этих параметров в наружных сетях.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836613"/>
            <a:ext cx="8507412" cy="5487987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Вводы водопроводов</a:t>
            </a:r>
            <a:r>
              <a:rPr lang="ru-RU" dirty="0" smtClean="0"/>
              <a:t> – участок трубопровода от наружной сети до фундамента здания.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Прокладываются по кратчайшему расстоянию, желательно с фасада здания на глубине на 0,5м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ниже глубины промерзания грунта, считая от низа трубопровода, с уклоном 0,003-0,005 в сторону наружного водопровода. Расстояние в плане между вводом и другими инженерными коммуникациями  не менее 1,5м. количество вводов зависит от назначения здания и наличия противопожарного водопровода.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Присоединение вводов к наружной сети может осуществляться как с выключением из работы участка наружной сети, так и без остановки подачи воды.	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457200" y="2997200"/>
            <a:ext cx="8229600" cy="2967038"/>
          </a:xfrm>
        </p:spPr>
        <p:txBody>
          <a:bodyPr/>
          <a:lstStyle/>
          <a:p>
            <a:r>
              <a:rPr lang="ru-RU" smtClean="0"/>
              <a:t>Предохранительная арматура: обратные клапаны и предохранительные клапаны. Обратные клапаны позволяют воде двигаться в одном направлении.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638175"/>
            <a:ext cx="6696075" cy="610393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773238"/>
            <a:ext cx="9144000" cy="399097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smtClean="0"/>
              <a:t>Водомерные узлы </a:t>
            </a:r>
            <a:r>
              <a:rPr lang="ru-RU" sz="3200" smtClean="0"/>
              <a:t>предназначены для определения интегрального расхода воды, поступающего в здание.</a:t>
            </a:r>
          </a:p>
          <a:p>
            <a:r>
              <a:rPr lang="ru-RU" sz="3200" smtClean="0"/>
              <a:t>Устанавливаются водомерные узлы в незамерзаемых помещениях (тех. подполья, колодцы).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0" y="3644900"/>
            <a:ext cx="8408988" cy="3213100"/>
          </a:xfrm>
        </p:spPr>
        <p:txBody>
          <a:bodyPr/>
          <a:lstStyle/>
          <a:p>
            <a:r>
              <a:rPr lang="ru-RU" smtClean="0"/>
              <a:t>1 – водомер;</a:t>
            </a:r>
          </a:p>
          <a:p>
            <a:r>
              <a:rPr lang="ru-RU" smtClean="0"/>
              <a:t>2 – запорная арматура;</a:t>
            </a:r>
          </a:p>
          <a:p>
            <a:r>
              <a:rPr lang="ru-RU" smtClean="0"/>
              <a:t>3 – контрольно-спускной кран;</a:t>
            </a:r>
          </a:p>
          <a:p>
            <a:r>
              <a:rPr lang="ru-RU" smtClean="0"/>
              <a:t>4 – обводной трубопровод с запорной арматурой, опломбированной в закрытом состоянии.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908050"/>
            <a:ext cx="4608513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</p:spPr>
        <p:txBody>
          <a:bodyPr/>
          <a:lstStyle/>
          <a:p>
            <a:r>
              <a:rPr lang="ru-RU" smtClean="0"/>
              <a:t>Обводная линия устраивается при наличии 1го ввода в здание или в том случае, если водомер не рассчитан на пропуск противопожарного расхода. Во внутренних системах водоснабжения применяются скоростные водомеры, принцип работы которых основан на пропорциональности линейной скорости вращения рабочего органа водомера и проходящего через него расхода воды. </a:t>
            </a:r>
          </a:p>
          <a:p>
            <a:r>
              <a:rPr lang="ru-RU" smtClean="0"/>
              <a:t>Применяются:</a:t>
            </a:r>
          </a:p>
          <a:p>
            <a:r>
              <a:rPr lang="ru-RU" smtClean="0"/>
              <a:t>- крыльчатые;</a:t>
            </a:r>
          </a:p>
          <a:p>
            <a:r>
              <a:rPr lang="ru-RU" smtClean="0"/>
              <a:t>- турбинные;</a:t>
            </a:r>
          </a:p>
          <a:p>
            <a:r>
              <a:rPr lang="ru-RU" smtClean="0"/>
              <a:t>- комбинированные.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Метрологические характеристики водомеров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35163"/>
            <a:ext cx="9144000" cy="4922837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 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эксплуатационный расход – тот расход, при котором водомер работает непрерывно;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минимальный расход – для которого нормируется погрешность;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максимальный расход – кратковременный расход без ухудшения характеристик работы водомера;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порог чувствительности – тот минимальный расход, при котором наблюдается устойчивое вращение крыльчатки или </a:t>
            </a:r>
            <a:r>
              <a:rPr lang="ru-RU" dirty="0" err="1" smtClean="0"/>
              <a:t>турбинки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погрешность показания водомера: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- для новых водомеров ±2-3% по расходу;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- для старых до 5%;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6)  гидравлическое сопротивление водомера.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Все эти характеристики приводятся в табл. 4 </a:t>
            </a:r>
            <a:r>
              <a:rPr lang="ru-RU" dirty="0" err="1" smtClean="0"/>
              <a:t>СНиП</a:t>
            </a:r>
            <a:r>
              <a:rPr lang="ru-RU" dirty="0" smtClean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Чтобы водомеры не вносили дополнительные погрешности в показания необходимо предусматривать прямые участки трубопроводов до водомера =5-8Øводомера и после водомера - 1Ø.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109</TotalTime>
  <Words>738</Words>
  <Application>Microsoft Office PowerPoint</Application>
  <PresentationFormat>Экран (4:3)</PresentationFormat>
  <Paragraphs>51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Constantia</vt:lpstr>
      <vt:lpstr>Arial</vt:lpstr>
      <vt:lpstr>Calibri</vt:lpstr>
      <vt:lpstr>Wingdings 2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Метрологические характеристики водомеров</vt:lpstr>
      <vt:lpstr>Слайд 10</vt:lpstr>
      <vt:lpstr>Слайд 11</vt:lpstr>
      <vt:lpstr>Слайд 12</vt:lpstr>
      <vt:lpstr>Магистральные сети  </vt:lpstr>
      <vt:lpstr>Водопроводные стояки </vt:lpstr>
      <vt:lpstr>Поливочный водопровод </vt:lpstr>
      <vt:lpstr>Слайд 16</vt:lpstr>
      <vt:lpstr>Арматура</vt:lpstr>
      <vt:lpstr>Слайд 18</vt:lpstr>
      <vt:lpstr>Слайд 19</vt:lpstr>
      <vt:lpstr>Слайд 20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Элементы внутренней системы водоснабжения: вводы, водомерные узлы, водомеры</dc:title>
  <dc:creator>Marti</dc:creator>
  <cp:lastModifiedBy>Кафедра ВВ</cp:lastModifiedBy>
  <cp:revision>15</cp:revision>
  <dcterms:created xsi:type="dcterms:W3CDTF">2015-02-11T21:34:58Z</dcterms:created>
  <dcterms:modified xsi:type="dcterms:W3CDTF">2016-02-25T08:31:53Z</dcterms:modified>
</cp:coreProperties>
</file>