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006B0-8F86-486F-ACF7-6FB655C92F55}" type="datetimeFigureOut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A02E9-A1E0-4D49-A892-F4198C774D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6DFE8-01DB-4DF3-BB3C-87110F7270A2}" type="datetimeFigureOut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8AC66-FA96-48B9-ABB1-CAC46B33E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9B461-48C7-48CB-91F9-9834C538474B}" type="datetimeFigureOut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BC5A1-965A-4CF6-9E8E-3BBD95BC2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F4F0A-3946-42E9-A520-E58CBC1CEA36}" type="datetimeFigureOut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32C40-E734-4293-B619-DFE1D2B3B6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55579-A726-4D11-9937-8456A645FE6B}" type="datetimeFigureOut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224C6-9366-40EA-85DF-B6FC1AC58E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DC3D1-DF89-475E-8A85-F6674FA716F5}" type="datetimeFigureOut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7843A-D93C-45BB-B2CA-3E789B5196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52633-BFA5-4B76-B417-BE62317DBC7D}" type="datetimeFigureOut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BAE30-C8F8-47C2-AF2D-7F971E6E08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D7B3A-36A1-44A2-BB96-EB1527C7595C}" type="datetimeFigureOut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69F5E-694D-4340-BE2B-2C981FD213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09617-009D-4E40-B05E-058A9B5AAD74}" type="datetimeFigureOut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A7AFF-46AF-4A05-9FBB-23FDC2023B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47148-1B95-403F-867F-F76A0F8F69DA}" type="datetimeFigureOut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8FEA5-1842-4D72-8A15-44A6C8EDE2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2B2CE-6859-4BC9-9FF7-8673D8F0FDFE}" type="datetimeFigureOut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9DD620-F11C-4BE1-83BD-8998AA78DC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9AC20CE-ACA4-45E5-BD70-4E572432EE9E}" type="datetimeFigureOut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2B1BB5E-05B5-434C-9875-753AA0FCFD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9" r:id="rId3"/>
    <p:sldLayoutId id="2147483706" r:id="rId4"/>
    <p:sldLayoutId id="2147483705" r:id="rId5"/>
    <p:sldLayoutId id="2147483704" r:id="rId6"/>
    <p:sldLayoutId id="2147483703" r:id="rId7"/>
    <p:sldLayoutId id="2147483702" r:id="rId8"/>
    <p:sldLayoutId id="2147483710" r:id="rId9"/>
    <p:sldLayoutId id="2147483701" r:id="rId10"/>
    <p:sldLayoutId id="214748370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292149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Системы и схемы водоснабжения</a:t>
            </a:r>
            <a:br>
              <a:rPr lang="ru-RU" dirty="0" smtClean="0"/>
            </a:br>
            <a:r>
              <a:rPr lang="ru-RU" dirty="0" smtClean="0"/>
              <a:t>Нормы водопотребления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284288"/>
          </a:xfrm>
        </p:spPr>
        <p:txBody>
          <a:bodyPr/>
          <a:lstStyle/>
          <a:p>
            <a:r>
              <a:rPr lang="ru-RU" sz="4400" dirty="0" smtClean="0"/>
              <a:t>2. По виду обслуживаемого объекта</a:t>
            </a: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9138"/>
            <a:ext cx="9144000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225" y="1052513"/>
            <a:ext cx="9166225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2436118"/>
          </a:xfrm>
        </p:spPr>
        <p:txBody>
          <a:bodyPr/>
          <a:lstStyle/>
          <a:p>
            <a:r>
              <a:rPr lang="ru-RU" sz="4000" dirty="0" smtClean="0"/>
              <a:t>Проектирование водопроводов</a:t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Нормы водопотребления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3356992"/>
            <a:ext cx="8229600" cy="2967608"/>
          </a:xfrm>
        </p:spPr>
        <p:txBody>
          <a:bodyPr/>
          <a:lstStyle/>
          <a:p>
            <a:r>
              <a:rPr lang="ru-RU" sz="3600" dirty="0" smtClean="0"/>
              <a:t>Это количество воды, расходуемое на определенные нужды в единицу времени или на единицу продукции.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132856"/>
            <a:ext cx="86423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65400"/>
            <a:ext cx="91440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76475"/>
            <a:ext cx="91440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Режим водопотребления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dirty="0" smtClean="0"/>
                  <a:t>Неравномерность потребления воды в течении года учитывается коэффициентом суточной неравномерности</a:t>
                </a:r>
              </a:p>
              <a:p>
                <a:pPr algn="ctr"/>
                <a:r>
                  <a:rPr lang="en-US" dirty="0"/>
                  <a:t>K</a:t>
                </a:r>
                <a:r>
                  <a:rPr lang="ru-RU" baseline="-25000" dirty="0" err="1"/>
                  <a:t>сут</a:t>
                </a:r>
                <a:r>
                  <a:rPr lang="en-US" baseline="-25000" dirty="0"/>
                  <a:t>.max</a:t>
                </a:r>
                <a14:m>
                  <m:oMath xmlns:m="http://schemas.openxmlformats.org/officeDocument/2006/math">
                    <m:r>
                      <a:rPr lang="en-US" i="1" baseline="-25000"/>
                      <m:t>=</m:t>
                    </m:r>
                    <m:f>
                      <m:fPr>
                        <m:ctrlPr>
                          <a:rPr lang="ru-RU" i="1" baseline="-25000"/>
                        </m:ctrlPr>
                      </m:fPr>
                      <m:num>
                        <m:r>
                          <a:rPr lang="en-US" i="1" baseline="-25000"/>
                          <m:t>𝑄</m:t>
                        </m:r>
                        <m:r>
                          <a:rPr lang="ru-RU" i="1" baseline="-25000"/>
                          <m:t>сут</m:t>
                        </m:r>
                        <m:r>
                          <a:rPr lang="en-US" i="1" baseline="-25000"/>
                          <m:t>.</m:t>
                        </m:r>
                        <m:r>
                          <a:rPr lang="en-US" i="1" baseline="-25000"/>
                          <m:t>𝑚𝑎𝑥</m:t>
                        </m:r>
                      </m:num>
                      <m:den>
                        <m:r>
                          <a:rPr lang="en-US" i="1" baseline="-25000"/>
                          <m:t>𝑄</m:t>
                        </m:r>
                        <m:r>
                          <a:rPr lang="ru-RU" i="1" baseline="-25000"/>
                          <m:t>ср</m:t>
                        </m:r>
                        <m:r>
                          <a:rPr lang="en-US" i="1" baseline="-25000"/>
                          <m:t>.</m:t>
                        </m:r>
                        <m:r>
                          <a:rPr lang="ru-RU" i="1" baseline="-25000"/>
                          <m:t>сут</m:t>
                        </m:r>
                      </m:den>
                    </m:f>
                    <m:r>
                      <a:rPr lang="en-US" i="1" baseline="-25000"/>
                      <m:t>=</m:t>
                    </m:r>
                    <m:r>
                      <a:rPr lang="en-US" i="1" baseline="-25000" smtClean="0"/>
                      <m:t>11−1,3</m:t>
                    </m:r>
                  </m:oMath>
                </a14:m>
                <a:endParaRPr lang="ru-RU" dirty="0"/>
              </a:p>
              <a:p>
                <a:r>
                  <a:rPr lang="ru-RU" dirty="0"/>
                  <a:t>Неравномерность потребления воды в течении </a:t>
                </a:r>
                <a:r>
                  <a:rPr lang="ru-RU" dirty="0" smtClean="0"/>
                  <a:t>суток </a:t>
                </a:r>
                <a:r>
                  <a:rPr lang="ru-RU" dirty="0"/>
                  <a:t>учитывается коэффициентом </a:t>
                </a:r>
                <a:r>
                  <a:rPr lang="ru-RU" dirty="0" smtClean="0"/>
                  <a:t>часовой неравномерности</a:t>
                </a:r>
              </a:p>
              <a:p>
                <a:pPr algn="ctr"/>
                <a:r>
                  <a:rPr lang="en-US" dirty="0"/>
                  <a:t>K</a:t>
                </a:r>
                <a:r>
                  <a:rPr lang="ru-RU" baseline="-25000" dirty="0"/>
                  <a:t>час</a:t>
                </a:r>
                <a:r>
                  <a:rPr lang="en-US" baseline="-25000" dirty="0"/>
                  <a:t>.max</a:t>
                </a:r>
                <a14:m>
                  <m:oMath xmlns:m="http://schemas.openxmlformats.org/officeDocument/2006/math">
                    <m:r>
                      <a:rPr lang="en-US" i="1" baseline="-25000"/>
                      <m:t>=</m:t>
                    </m:r>
                    <m:f>
                      <m:fPr>
                        <m:ctrlPr>
                          <a:rPr lang="ru-RU" i="1" baseline="-25000"/>
                        </m:ctrlPr>
                      </m:fPr>
                      <m:num>
                        <m:r>
                          <a:rPr lang="en-US" i="1" baseline="-25000"/>
                          <m:t>𝑄</m:t>
                        </m:r>
                        <m:r>
                          <a:rPr lang="ru-RU" i="1" baseline="-25000"/>
                          <m:t>час</m:t>
                        </m:r>
                        <m:r>
                          <a:rPr lang="en-US" i="1" baseline="-25000"/>
                          <m:t>.</m:t>
                        </m:r>
                        <m:r>
                          <a:rPr lang="en-US" i="1" baseline="-25000"/>
                          <m:t>𝑚𝑎𝑥</m:t>
                        </m:r>
                      </m:num>
                      <m:den>
                        <m:r>
                          <a:rPr lang="en-US" i="1" baseline="-25000"/>
                          <m:t>𝑄</m:t>
                        </m:r>
                        <m:r>
                          <a:rPr lang="ru-RU" i="1" baseline="-25000"/>
                          <m:t>ср</m:t>
                        </m:r>
                        <m:r>
                          <a:rPr lang="en-US" i="1" baseline="-25000"/>
                          <m:t>.</m:t>
                        </m:r>
                        <m:r>
                          <a:rPr lang="ru-RU" i="1" baseline="-25000"/>
                          <m:t>час.</m:t>
                        </m:r>
                      </m:den>
                    </m:f>
                    <m:r>
                      <a:rPr lang="en-US" i="1" baseline="-25000"/>
                      <m:t>=1,2−2</m:t>
                    </m:r>
                  </m:oMath>
                </a14:m>
                <a:endParaRPr lang="ru-RU" dirty="0"/>
              </a:p>
              <a:p>
                <a:pPr marL="0" indent="0" algn="ctr">
                  <a:buNone/>
                </a:pPr>
                <a:endParaRPr lang="ru-RU" dirty="0"/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 cstate="print"/>
                <a:stretch>
                  <a:fillRect l="-889" t="-11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7507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Определение расчетных расходов</a:t>
            </a:r>
            <a:endParaRPr lang="ru-RU" sz="44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ru-RU" sz="4400" b="0" i="1" smtClean="0">
                            <a:latin typeface="Cambria Math" panose="02040503050406030204" pitchFamily="18" charset="0"/>
                          </a:rPr>
                          <m:t>г</m:t>
                        </m:r>
                      </m:sub>
                      <m:sup>
                        <m:r>
                          <a:rPr lang="ru-RU" sz="4400" b="0" i="1" smtClean="0">
                            <a:latin typeface="Cambria Math" panose="02040503050406030204" pitchFamily="18" charset="0"/>
                          </a:rPr>
                          <m:t>х−п</m:t>
                        </m:r>
                      </m:sup>
                    </m:sSubSup>
                  </m:oMath>
                </a14:m>
                <a:r>
                  <a:rPr lang="ru-RU" sz="4400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4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44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400" b="0" i="1" dirty="0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ru-RU" sz="4400" b="0" i="1" dirty="0" smtClean="0">
                                <a:latin typeface="Cambria Math" panose="02040503050406030204" pitchFamily="18" charset="0"/>
                              </a:rPr>
                              <m:t>уд∗</m:t>
                            </m:r>
                            <m:r>
                              <a:rPr lang="en-US" sz="4400" b="0" i="1" dirty="0" smtClean="0">
                                <a:latin typeface="Cambria Math" panose="02040503050406030204" pitchFamily="18" charset="0"/>
                              </a:rPr>
                              <m:t>𝑈</m:t>
                            </m:r>
                            <m:r>
                              <a:rPr lang="ru-RU" sz="4400" b="0" i="1" dirty="0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m:rPr>
                                <m:nor/>
                              </m:rPr>
                              <a:rPr lang="en-US" sz="4400"/>
                              <m:t>K</m:t>
                            </m:r>
                            <m:r>
                              <m:rPr>
                                <m:nor/>
                              </m:rPr>
                              <a:rPr lang="ru-RU" sz="4400" baseline="-25000"/>
                              <m:t>сут</m:t>
                            </m:r>
                            <m:r>
                              <m:rPr>
                                <m:nor/>
                              </m:rPr>
                              <a:rPr lang="en-US" sz="4400" baseline="-25000"/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sz="4400" baseline="-25000"/>
                              <m:t>max</m:t>
                            </m:r>
                            <m:r>
                              <a:rPr lang="ru-RU" sz="4400" b="0" i="1" baseline="-25000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m:rPr>
                                <m:nor/>
                              </m:rPr>
                              <a:rPr lang="en-US" sz="4400"/>
                              <m:t>K</m:t>
                            </m:r>
                            <m:r>
                              <m:rPr>
                                <m:nor/>
                              </m:rPr>
                              <a:rPr lang="ru-RU" sz="4400" baseline="-25000"/>
                              <m:t>час</m:t>
                            </m:r>
                            <m:r>
                              <m:rPr>
                                <m:nor/>
                              </m:rPr>
                              <a:rPr lang="en-US" sz="4400" baseline="-25000"/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sz="4400" baseline="-25000"/>
                              <m:t>max</m:t>
                            </m:r>
                          </m:sub>
                        </m:sSub>
                      </m:num>
                      <m:den>
                        <m:r>
                          <a:rPr lang="ru-RU" sz="4400" b="0" i="1" dirty="0" smtClean="0">
                            <a:latin typeface="Cambria Math" panose="02040503050406030204" pitchFamily="18" charset="0"/>
                          </a:rPr>
                          <m:t>86400</m:t>
                        </m:r>
                      </m:den>
                    </m:f>
                  </m:oMath>
                </a14:m>
                <a:r>
                  <a:rPr lang="ru-RU" sz="4400" dirty="0" smtClean="0"/>
                  <a:t>; </a:t>
                </a:r>
                <a:r>
                  <a:rPr lang="en-US" sz="4400" dirty="0" smtClean="0"/>
                  <a:t>[</a:t>
                </a:r>
                <a:r>
                  <a:rPr lang="ru-RU" sz="4400" dirty="0" smtClean="0"/>
                  <a:t>л</a:t>
                </a:r>
                <a:r>
                  <a:rPr lang="en-US" sz="4400" dirty="0" smtClean="0"/>
                  <a:t>/c]</a:t>
                </a:r>
                <a:endParaRPr lang="ru-RU" sz="4400" dirty="0" smtClean="0"/>
              </a:p>
              <a:p>
                <a:pPr marL="0" indent="0">
                  <a:buNone/>
                </a:pPr>
                <a:endParaRPr lang="ru-RU" sz="4400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раб</m:t>
                        </m:r>
                      </m:sub>
                      <m:sup>
                        <m:r>
                          <a:rPr lang="ru-RU" sz="2800" i="1">
                            <a:latin typeface="Cambria Math" panose="02040503050406030204" pitchFamily="18" charset="0"/>
                          </a:rPr>
                          <m:t>х−п</m:t>
                        </m:r>
                      </m:sup>
                    </m:sSubSup>
                  </m:oMath>
                </a14:m>
                <a:r>
                  <a:rPr lang="ru-RU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5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54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5400" i="1" dirty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ru-RU" sz="5400" b="0" i="1" dirty="0" smtClean="0">
                                <a:latin typeface="Cambria Math" panose="02040503050406030204" pitchFamily="18" charset="0"/>
                              </a:rPr>
                              <m:t>раб</m:t>
                            </m:r>
                            <m:r>
                              <a:rPr lang="ru-RU" sz="5400" i="1" dirty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US" sz="5400" b="0" i="1" dirty="0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  <m:r>
                              <a:rPr lang="ru-RU" sz="5400" i="1" dirty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m:rPr>
                                <m:nor/>
                              </m:rPr>
                              <a:rPr lang="en-US" sz="5400"/>
                              <m:t>K</m:t>
                            </m:r>
                            <m:r>
                              <m:rPr>
                                <m:nor/>
                              </m:rPr>
                              <a:rPr lang="ru-RU" sz="5400" baseline="-25000"/>
                              <m:t>час</m:t>
                            </m:r>
                            <m:r>
                              <m:rPr>
                                <m:nor/>
                              </m:rPr>
                              <a:rPr lang="en-US" sz="5400" baseline="-25000"/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sz="5400" baseline="-25000"/>
                              <m:t>max</m:t>
                            </m:r>
                          </m:sub>
                        </m:sSub>
                      </m:num>
                      <m:den>
                        <m:r>
                          <a:rPr lang="en-US" sz="5400" b="0" i="1" baseline="-25000" smtClean="0"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US" sz="5400" b="0" i="1" baseline="-25000" smtClean="0">
                            <a:latin typeface="Cambria Math" panose="02040503050406030204" pitchFamily="18" charset="0"/>
                          </a:rPr>
                          <m:t>∗3600</m:t>
                        </m:r>
                      </m:den>
                    </m:f>
                  </m:oMath>
                </a14:m>
                <a:r>
                  <a:rPr lang="ru-RU" sz="5400" dirty="0"/>
                  <a:t>; </a:t>
                </a:r>
                <a:r>
                  <a:rPr lang="en-US" sz="5400" dirty="0"/>
                  <a:t>[</a:t>
                </a:r>
                <a:r>
                  <a:rPr lang="ru-RU" sz="5400" dirty="0"/>
                  <a:t>л</a:t>
                </a:r>
                <a:r>
                  <a:rPr lang="en-US" sz="5400" dirty="0"/>
                  <a:t>/c]</a:t>
                </a:r>
                <a:endParaRPr lang="ru-RU" sz="5400" dirty="0"/>
              </a:p>
              <a:p>
                <a:pPr marL="0" indent="0">
                  <a:buNone/>
                </a:pPr>
                <a:endParaRPr lang="ru-RU" sz="54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81995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Свободные напоры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1. При хоз.-пит. водоснабжении </a:t>
            </a:r>
            <a:r>
              <a:rPr lang="ru-RU" dirty="0" smtClean="0"/>
              <a:t>свободный напор ориентировочно определяется исходя из этажности зданий</a:t>
            </a:r>
          </a:p>
          <a:p>
            <a:r>
              <a:rPr lang="ru-RU" dirty="0" smtClean="0"/>
              <a:t>10 м – на первый этаж</a:t>
            </a:r>
          </a:p>
          <a:p>
            <a:r>
              <a:rPr lang="ru-RU" dirty="0" smtClean="0"/>
              <a:t>По 4 м - на все последующие этажи</a:t>
            </a:r>
          </a:p>
          <a:p>
            <a:r>
              <a:rPr lang="ru-RU" b="1" dirty="0" smtClean="0"/>
              <a:t>2.При пожаротушении </a:t>
            </a:r>
            <a:r>
              <a:rPr lang="ru-RU" dirty="0" smtClean="0"/>
              <a:t>существуют сети низкого и высокого давления. В сети низкого давления напор составляет 10 м и тушение пожаров предусматривается пожарными машинами.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7382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692150"/>
            <a:ext cx="8229600" cy="439261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/>
              <a:t>Наружная система водоснабжения - </a:t>
            </a:r>
            <a:r>
              <a:rPr lang="ru-RU" sz="4000" dirty="0" smtClean="0"/>
              <a:t>это комплекс инженерных сооружений предназначенный для забора воды</a:t>
            </a:r>
            <a:r>
              <a:rPr lang="en-US" sz="4000" dirty="0"/>
              <a:t> </a:t>
            </a:r>
            <a:r>
              <a:rPr lang="ru-RU" sz="4000" dirty="0" smtClean="0"/>
              <a:t>из источника водоснабжения, транспортирования на ОС, обработки ее, хранения и подачи в наружную водопроводную сеть.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395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914400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44675"/>
            <a:ext cx="8786813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484313"/>
            <a:ext cx="88296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211982"/>
          </a:xfrm>
        </p:spPr>
        <p:txBody>
          <a:bodyPr/>
          <a:lstStyle/>
          <a:p>
            <a:r>
              <a:rPr lang="ru-RU" sz="3600" dirty="0" smtClean="0"/>
              <a:t>Классификация систем водоснабжения:</a:t>
            </a:r>
            <a:br>
              <a:rPr lang="ru-RU" sz="3600" dirty="0" smtClean="0"/>
            </a:br>
            <a:r>
              <a:rPr lang="ru-RU" sz="3600" dirty="0" smtClean="0"/>
              <a:t>1. по назначению</a:t>
            </a: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7" y="2565400"/>
            <a:ext cx="7992573" cy="24477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113"/>
            <a:ext cx="9144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0938"/>
            <a:ext cx="914400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114</TotalTime>
  <Words>124</Words>
  <Application>Microsoft Office PowerPoint</Application>
  <PresentationFormat>Экран (4:3)</PresentationFormat>
  <Paragraphs>15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Системы и схемы водоснабжения Нормы водопотребления</vt:lpstr>
      <vt:lpstr>Наружная система водоснабжения - это комплекс инженерных сооружений предназначенный для забора воды из источника водоснабжения, транспортирования на ОС, обработки ее, хранения и подачи в наружную водопроводную сеть.</vt:lpstr>
      <vt:lpstr>Слайд 3</vt:lpstr>
      <vt:lpstr>Слайд 4</vt:lpstr>
      <vt:lpstr>Слайд 5</vt:lpstr>
      <vt:lpstr>Слайд 6</vt:lpstr>
      <vt:lpstr>Классификация систем водоснабжения: 1. по назначению</vt:lpstr>
      <vt:lpstr>Слайд 8</vt:lpstr>
      <vt:lpstr>Слайд 9</vt:lpstr>
      <vt:lpstr>2. По виду обслуживаемого объекта</vt:lpstr>
      <vt:lpstr>Слайд 11</vt:lpstr>
      <vt:lpstr>Проектирование водопроводов   Нормы водопотребления</vt:lpstr>
      <vt:lpstr>Слайд 13</vt:lpstr>
      <vt:lpstr>Слайд 14</vt:lpstr>
      <vt:lpstr>Слайд 15</vt:lpstr>
      <vt:lpstr>Режим водопотребления</vt:lpstr>
      <vt:lpstr>Определение расчетных расходов</vt:lpstr>
      <vt:lpstr>Свободные напоры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Системы и схемы водоснабжения Нормы водопотребления</dc:title>
  <dc:creator>Marti</dc:creator>
  <cp:lastModifiedBy>user</cp:lastModifiedBy>
  <cp:revision>12</cp:revision>
  <dcterms:created xsi:type="dcterms:W3CDTF">2015-03-04T17:22:41Z</dcterms:created>
  <dcterms:modified xsi:type="dcterms:W3CDTF">2016-01-25T19:51:52Z</dcterms:modified>
</cp:coreProperties>
</file>