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4" r:id="rId7"/>
    <p:sldId id="262" r:id="rId8"/>
    <p:sldId id="263" r:id="rId9"/>
    <p:sldId id="265" r:id="rId10"/>
    <p:sldId id="266" r:id="rId11"/>
    <p:sldId id="267"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318" y="-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A10EDA-ECF3-4403-8803-B6E984025317}" type="datetimeFigureOut">
              <a:rPr lang="ru-RU" smtClean="0"/>
              <a:pPr/>
              <a:t>14.11.2016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A03FA07-7891-41D8-A701-7B6089817EC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A10EDA-ECF3-4403-8803-B6E984025317}" type="datetimeFigureOut">
              <a:rPr lang="ru-RU" smtClean="0"/>
              <a:pPr/>
              <a:t>14.11.2016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03FA07-7891-41D8-A701-7B6089817EC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4"/>
            <a:ext cx="8643998" cy="6848029"/>
          </a:xfrm>
          <a:prstGeom prst="rect">
            <a:avLst/>
          </a:prstGeom>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fontAlgn="base"/>
            <a:r>
              <a:rPr lang="ru-RU" sz="2400" b="1" dirty="0" smtClean="0">
                <a:solidFill>
                  <a:srgbClr val="C00000"/>
                </a:solidFill>
              </a:rPr>
              <a:t>СИСТЕМЫ РАСПОЗНАВАНИЯ ОБРАЗОВ</a:t>
            </a:r>
          </a:p>
          <a:p>
            <a:pPr algn="just" fontAlgn="base">
              <a:lnSpc>
                <a:spcPct val="125000"/>
              </a:lnSpc>
            </a:pPr>
            <a:r>
              <a:rPr lang="ru-RU" sz="2000" dirty="0" smtClean="0"/>
              <a:t>	</a:t>
            </a:r>
            <a:r>
              <a:rPr lang="ru-RU" sz="2000" b="1" dirty="0" smtClean="0">
                <a:latin typeface="Arial" pitchFamily="34" charset="0"/>
                <a:cs typeface="Arial" pitchFamily="34" charset="0"/>
              </a:rPr>
              <a:t>Интеллектуальная </a:t>
            </a:r>
            <a:r>
              <a:rPr lang="ru-RU" sz="2000" b="1" dirty="0">
                <a:latin typeface="Arial" pitchFamily="34" charset="0"/>
                <a:cs typeface="Arial" pitchFamily="34" charset="0"/>
              </a:rPr>
              <a:t>система распознавания образов преобразует воздействия внешнего мира во внутренние (машинные) представления о нем. Такими внешними воздействиями могут быть, например, свет, звук, механическое давление и т. п</a:t>
            </a:r>
            <a:r>
              <a:rPr lang="ru-RU" sz="2000" dirty="0">
                <a:latin typeface="Arial" pitchFamily="34" charset="0"/>
                <a:cs typeface="Arial" pitchFamily="34" charset="0"/>
              </a:rPr>
              <a:t>. Соответствующие им сигналы формируются при помощи разнообразных устройств. Таким внешним устройством может быть  видеокамера, микрофон, а также датчики самых разнообразных физических величин. Существуют ситуации, когда «понимание» поступивших сигналов, их правильная интерпретации представляет собой серьезную проблему. В частности, такая ситуация возникает при необходимости правильно интерпретировать изображения и речевые сообщения.</a:t>
            </a:r>
          </a:p>
          <a:p>
            <a:pPr algn="just" fontAlgn="base">
              <a:lnSpc>
                <a:spcPct val="125000"/>
              </a:lnSpc>
            </a:pPr>
            <a:r>
              <a:rPr lang="ru-RU" sz="2000" dirty="0">
                <a:latin typeface="Arial" pitchFamily="34" charset="0"/>
                <a:cs typeface="Arial" pitchFamily="34" charset="0"/>
              </a:rPr>
              <a:t>Основное </a:t>
            </a:r>
            <a:r>
              <a:rPr lang="ru-RU" sz="2000" dirty="0" smtClean="0">
                <a:latin typeface="Arial" pitchFamily="34" charset="0"/>
                <a:cs typeface="Arial" pitchFamily="34" charset="0"/>
              </a:rPr>
              <a:t>значение придается проблеме </a:t>
            </a:r>
            <a:r>
              <a:rPr lang="ru-RU" sz="2000" b="1" dirty="0">
                <a:latin typeface="Arial" pitchFamily="34" charset="0"/>
                <a:cs typeface="Arial" pitchFamily="34" charset="0"/>
              </a:rPr>
              <a:t>правильной интерпретации сигналов компьютером</a:t>
            </a:r>
            <a:r>
              <a:rPr lang="ru-RU" sz="2000" dirty="0">
                <a:latin typeface="Arial" pitchFamily="34" charset="0"/>
                <a:cs typeface="Arial" pitchFamily="34" charset="0"/>
              </a:rPr>
              <a:t> подобно тому, как это происходит в системах зрения, слуха, осязания живых организмов</a:t>
            </a:r>
            <a:r>
              <a:rPr lang="ru-RU" sz="2000" b="1" dirty="0" smtClean="0">
                <a:latin typeface="Arial" pitchFamily="34" charset="0"/>
                <a:cs typeface="Arial" pitchFamily="34" charset="0"/>
              </a:rPr>
              <a:t>.</a:t>
            </a:r>
          </a:p>
          <a:p>
            <a:pPr fontAlgn="base"/>
            <a:r>
              <a:rPr lang="ru-RU" sz="2000" b="1" i="1" dirty="0" smtClean="0">
                <a:latin typeface="Arial" pitchFamily="34" charset="0"/>
                <a:cs typeface="Arial" pitchFamily="34" charset="0"/>
              </a:rPr>
              <a:t>	Образ</a:t>
            </a:r>
            <a:r>
              <a:rPr lang="ru-RU" sz="2000" b="1" dirty="0">
                <a:latin typeface="Arial" pitchFamily="34" charset="0"/>
                <a:cs typeface="Arial" pitchFamily="34" charset="0"/>
              </a:rPr>
              <a:t> представляет собой описание (</a:t>
            </a:r>
            <a:r>
              <a:rPr lang="ru-RU" sz="2000" b="1" dirty="0" smtClean="0">
                <a:latin typeface="Arial" pitchFamily="34" charset="0"/>
                <a:cs typeface="Arial" pitchFamily="34" charset="0"/>
              </a:rPr>
              <a:t>отображение</a:t>
            </a:r>
            <a:r>
              <a:rPr lang="ru-RU" sz="2000" b="1" dirty="0">
                <a:latin typeface="Arial" pitchFamily="34" charset="0"/>
                <a:cs typeface="Arial" pitchFamily="34" charset="0"/>
              </a:rPr>
              <a:t>) некоторого объекта, представляемое в виде сигналов.</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4"/>
            <a:ext cx="8643998" cy="701730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b="1" dirty="0" smtClean="0"/>
              <a:t>ПАКЕТЫ ПРОГРАММ РАСОЗНАВАНИЯ ОБРАЗОВ</a:t>
            </a:r>
          </a:p>
          <a:p>
            <a:pPr>
              <a:buFont typeface="Arial" pitchFamily="34" charset="0"/>
              <a:buChar char="•"/>
            </a:pPr>
            <a:r>
              <a:rPr lang="ru-RU" dirty="0" smtClean="0">
                <a:latin typeface="Arial" pitchFamily="34" charset="0"/>
                <a:cs typeface="Arial" pitchFamily="34" charset="0"/>
              </a:rPr>
              <a:t>Пакет </a:t>
            </a:r>
            <a:r>
              <a:rPr lang="ru-RU" dirty="0">
                <a:latin typeface="Arial" pitchFamily="34" charset="0"/>
                <a:cs typeface="Arial" pitchFamily="34" charset="0"/>
              </a:rPr>
              <a:t>программ </a:t>
            </a:r>
            <a:r>
              <a:rPr lang="ru-RU" dirty="0" smtClean="0">
                <a:latin typeface="Arial" pitchFamily="34" charset="0"/>
                <a:cs typeface="Arial" pitchFamily="34" charset="0"/>
              </a:rPr>
              <a:t>«Графит». </a:t>
            </a:r>
          </a:p>
          <a:p>
            <a:pPr>
              <a:buFont typeface="Arial" pitchFamily="34" charset="0"/>
              <a:buChar char="•"/>
            </a:pPr>
            <a:r>
              <a:rPr lang="ru-RU" dirty="0" smtClean="0">
                <a:latin typeface="Arial" pitchFamily="34" charset="0"/>
                <a:cs typeface="Arial" pitchFamily="34" charset="0"/>
              </a:rPr>
              <a:t>Программы </a:t>
            </a:r>
            <a:r>
              <a:rPr lang="ru-RU" dirty="0">
                <a:latin typeface="Arial" pitchFamily="34" charset="0"/>
                <a:cs typeface="Arial" pitchFamily="34" charset="0"/>
              </a:rPr>
              <a:t>FineReader-рукопись и </a:t>
            </a:r>
            <a:r>
              <a:rPr lang="ru-RU" dirty="0" err="1">
                <a:latin typeface="Arial" pitchFamily="34" charset="0"/>
                <a:cs typeface="Arial" pitchFamily="34" charset="0"/>
              </a:rPr>
              <a:t>FormReader</a:t>
            </a:r>
            <a:r>
              <a:rPr lang="ru-RU" dirty="0">
                <a:latin typeface="Arial" pitchFamily="34" charset="0"/>
                <a:cs typeface="Arial" pitchFamily="34" charset="0"/>
              </a:rPr>
              <a:t> - для распознавания рукописных символов и, частично, в программе </a:t>
            </a:r>
            <a:r>
              <a:rPr lang="ru-RU" dirty="0" err="1">
                <a:latin typeface="Arial" pitchFamily="34" charset="0"/>
                <a:cs typeface="Arial" pitchFamily="34" charset="0"/>
              </a:rPr>
              <a:t>FineReader</a:t>
            </a:r>
            <a:r>
              <a:rPr lang="ru-RU" dirty="0">
                <a:latin typeface="Arial" pitchFamily="34" charset="0"/>
                <a:cs typeface="Arial" pitchFamily="34" charset="0"/>
              </a:rPr>
              <a:t> для </a:t>
            </a:r>
            <a:r>
              <a:rPr lang="ru-RU" i="1" dirty="0">
                <a:latin typeface="Arial" pitchFamily="34" charset="0"/>
                <a:cs typeface="Arial" pitchFamily="34" charset="0"/>
              </a:rPr>
              <a:t>распознавания печатных </a:t>
            </a:r>
            <a:r>
              <a:rPr lang="ru-RU" i="1" dirty="0" smtClean="0">
                <a:latin typeface="Arial" pitchFamily="34" charset="0"/>
                <a:cs typeface="Arial" pitchFamily="34" charset="0"/>
              </a:rPr>
              <a:t>текстов</a:t>
            </a:r>
            <a:r>
              <a:rPr lang="ru-RU" dirty="0" smtClean="0">
                <a:latin typeface="Arial" pitchFamily="34" charset="0"/>
                <a:cs typeface="Arial" pitchFamily="34" charset="0"/>
              </a:rPr>
              <a:t>.</a:t>
            </a:r>
          </a:p>
          <a:p>
            <a:pPr>
              <a:buFont typeface="Arial" pitchFamily="34" charset="0"/>
              <a:buChar char="•"/>
            </a:pPr>
            <a:r>
              <a:rPr lang="ru-RU" dirty="0" smtClean="0">
                <a:latin typeface="Arial" pitchFamily="34" charset="0"/>
                <a:cs typeface="Arial" pitchFamily="34" charset="0"/>
              </a:rPr>
              <a:t>Входящая </a:t>
            </a:r>
            <a:r>
              <a:rPr lang="ru-RU" dirty="0">
                <a:latin typeface="Arial" pitchFamily="34" charset="0"/>
                <a:cs typeface="Arial" pitchFamily="34" charset="0"/>
              </a:rPr>
              <a:t>в </a:t>
            </a:r>
            <a:r>
              <a:rPr lang="ru-RU" dirty="0" err="1" smtClean="0">
                <a:latin typeface="Arial" pitchFamily="34" charset="0"/>
                <a:cs typeface="Arial" pitchFamily="34" charset="0"/>
              </a:rPr>
              <a:t>Form</a:t>
            </a:r>
            <a:r>
              <a:rPr lang="en-US" dirty="0" smtClean="0">
                <a:latin typeface="Arial" pitchFamily="34" charset="0"/>
                <a:cs typeface="Arial" pitchFamily="34" charset="0"/>
              </a:rPr>
              <a:t> </a:t>
            </a:r>
            <a:r>
              <a:rPr lang="ru-RU" dirty="0" err="1" smtClean="0">
                <a:latin typeface="Arial" pitchFamily="34" charset="0"/>
                <a:cs typeface="Arial" pitchFamily="34" charset="0"/>
              </a:rPr>
              <a:t>Reader</a:t>
            </a:r>
            <a:r>
              <a:rPr lang="ru-RU" dirty="0">
                <a:latin typeface="Arial" pitchFamily="34" charset="0"/>
                <a:cs typeface="Arial" pitchFamily="34" charset="0"/>
              </a:rPr>
              <a:t> </a:t>
            </a:r>
            <a:r>
              <a:rPr lang="ru-RU" i="1" dirty="0" smtClean="0">
                <a:latin typeface="Arial" pitchFamily="34" charset="0"/>
                <a:cs typeface="Arial" pitchFamily="34" charset="0"/>
              </a:rPr>
              <a:t>программа</a:t>
            </a:r>
            <a:r>
              <a:rPr lang="en-US" i="1" dirty="0" smtClean="0">
                <a:latin typeface="Arial" pitchFamily="34" charset="0"/>
                <a:cs typeface="Arial" pitchFamily="34" charset="0"/>
              </a:rPr>
              <a:t> </a:t>
            </a:r>
            <a:r>
              <a:rPr lang="ru-RU" i="1" dirty="0" smtClean="0">
                <a:latin typeface="Arial" pitchFamily="34" charset="0"/>
                <a:cs typeface="Arial" pitchFamily="34" charset="0"/>
              </a:rPr>
              <a:t>чтения </a:t>
            </a:r>
            <a:r>
              <a:rPr lang="ru-RU" i="1" dirty="0">
                <a:latin typeface="Arial" pitchFamily="34" charset="0"/>
                <a:cs typeface="Arial" pitchFamily="34" charset="0"/>
              </a:rPr>
              <a:t>рукописных </a:t>
            </a:r>
            <a:r>
              <a:rPr lang="ru-RU" i="1" dirty="0" smtClean="0">
                <a:latin typeface="Arial" pitchFamily="34" charset="0"/>
                <a:cs typeface="Arial" pitchFamily="34" charset="0"/>
              </a:rPr>
              <a:t>текстов,</a:t>
            </a:r>
            <a:r>
              <a:rPr lang="ru-RU" dirty="0">
                <a:latin typeface="Arial" pitchFamily="34" charset="0"/>
                <a:cs typeface="Arial" pitchFamily="34" charset="0"/>
              </a:rPr>
              <a:t> </a:t>
            </a:r>
            <a:r>
              <a:rPr lang="ru-RU" dirty="0" smtClean="0">
                <a:latin typeface="Arial" pitchFamily="34" charset="0"/>
                <a:cs typeface="Arial" pitchFamily="34" charset="0"/>
              </a:rPr>
              <a:t>1998 г. </a:t>
            </a:r>
          </a:p>
          <a:p>
            <a:r>
              <a:rPr lang="ru-RU" dirty="0" smtClean="0">
                <a:latin typeface="Arial" pitchFamily="34" charset="0"/>
                <a:cs typeface="Arial" pitchFamily="34" charset="0"/>
              </a:rPr>
              <a:t>Система </a:t>
            </a:r>
            <a:r>
              <a:rPr lang="ru-RU" dirty="0">
                <a:latin typeface="Arial" pitchFamily="34" charset="0"/>
                <a:cs typeface="Arial" pitchFamily="34" charset="0"/>
              </a:rPr>
              <a:t>ABBYY </a:t>
            </a:r>
            <a:r>
              <a:rPr lang="ru-RU" dirty="0" err="1" smtClean="0">
                <a:latin typeface="Arial" pitchFamily="34" charset="0"/>
                <a:cs typeface="Arial" pitchFamily="34" charset="0"/>
              </a:rPr>
              <a:t>Fine</a:t>
            </a:r>
            <a:r>
              <a:rPr lang="en-US" dirty="0" smtClean="0">
                <a:latin typeface="Arial" pitchFamily="34" charset="0"/>
                <a:cs typeface="Arial" pitchFamily="34" charset="0"/>
              </a:rPr>
              <a:t> </a:t>
            </a:r>
            <a:r>
              <a:rPr lang="ru-RU" dirty="0" err="1" smtClean="0">
                <a:latin typeface="Arial" pitchFamily="34" charset="0"/>
                <a:cs typeface="Arial" pitchFamily="34" charset="0"/>
              </a:rPr>
              <a:t>Reader</a:t>
            </a:r>
            <a:r>
              <a:rPr lang="ru-RU" dirty="0" smtClean="0">
                <a:latin typeface="Arial" pitchFamily="34" charset="0"/>
                <a:cs typeface="Arial" pitchFamily="34" charset="0"/>
              </a:rPr>
              <a:t> </a:t>
            </a:r>
            <a:r>
              <a:rPr lang="ru-RU" dirty="0">
                <a:latin typeface="Arial" pitchFamily="34" charset="0"/>
                <a:cs typeface="Arial" pitchFamily="34" charset="0"/>
              </a:rPr>
              <a:t>4.0. Эта </a:t>
            </a:r>
            <a:r>
              <a:rPr lang="ru-RU" i="1" dirty="0">
                <a:latin typeface="Arial" pitchFamily="34" charset="0"/>
                <a:cs typeface="Arial" pitchFamily="34" charset="0"/>
              </a:rPr>
              <a:t>программа</a:t>
            </a:r>
            <a:r>
              <a:rPr lang="ru-RU" dirty="0">
                <a:latin typeface="Arial" pitchFamily="34" charset="0"/>
                <a:cs typeface="Arial" pitchFamily="34" charset="0"/>
              </a:rPr>
              <a:t> может читать все рукописные строчные и заглавные символы, допускает ограниченные соприкосновения символов между собой и с графическими линиями и обеспечивает поддержку 10 языков. Основное применение программы - </a:t>
            </a:r>
            <a:r>
              <a:rPr lang="ru-RU" i="1" dirty="0">
                <a:latin typeface="Arial" pitchFamily="34" charset="0"/>
                <a:cs typeface="Arial" pitchFamily="34" charset="0"/>
              </a:rPr>
              <a:t>распознавание</a:t>
            </a:r>
            <a:r>
              <a:rPr lang="ru-RU" dirty="0">
                <a:latin typeface="Arial" pitchFamily="34" charset="0"/>
                <a:cs typeface="Arial" pitchFamily="34" charset="0"/>
              </a:rPr>
              <a:t> и ввод информации с машиночитаемых бланков.</a:t>
            </a:r>
          </a:p>
          <a:p>
            <a:r>
              <a:rPr lang="ru-RU" dirty="0">
                <a:latin typeface="Arial" pitchFamily="34" charset="0"/>
                <a:cs typeface="Arial" pitchFamily="34" charset="0"/>
              </a:rPr>
              <a:t>В системе ABBYY </a:t>
            </a:r>
            <a:r>
              <a:rPr lang="ru-RU" dirty="0" err="1">
                <a:latin typeface="Arial" pitchFamily="34" charset="0"/>
                <a:cs typeface="Arial" pitchFamily="34" charset="0"/>
              </a:rPr>
              <a:t>FormReader</a:t>
            </a:r>
            <a:r>
              <a:rPr lang="ru-RU" dirty="0">
                <a:latin typeface="Arial" pitchFamily="34" charset="0"/>
                <a:cs typeface="Arial" pitchFamily="34" charset="0"/>
              </a:rPr>
              <a:t> при </a:t>
            </a:r>
            <a:r>
              <a:rPr lang="ru-RU" i="1" dirty="0">
                <a:latin typeface="Arial" pitchFamily="34" charset="0"/>
                <a:cs typeface="Arial" pitchFamily="34" charset="0"/>
              </a:rPr>
              <a:t>распознавании рукописных текстов</a:t>
            </a:r>
            <a:r>
              <a:rPr lang="ru-RU" dirty="0">
                <a:latin typeface="Arial" pitchFamily="34" charset="0"/>
                <a:cs typeface="Arial" pitchFamily="34" charset="0"/>
              </a:rPr>
              <a:t> используются структурный, растровый, </a:t>
            </a:r>
            <a:r>
              <a:rPr lang="ru-RU" i="1" dirty="0">
                <a:latin typeface="Arial" pitchFamily="34" charset="0"/>
                <a:cs typeface="Arial" pitchFamily="34" charset="0"/>
              </a:rPr>
              <a:t>признаковый</a:t>
            </a:r>
            <a:r>
              <a:rPr lang="ru-RU" dirty="0">
                <a:latin typeface="Arial" pitchFamily="34" charset="0"/>
                <a:cs typeface="Arial" pitchFamily="34" charset="0"/>
              </a:rPr>
              <a:t>, дифференциальный и лингвистический уровни распознавания. Для более подробного освоения подходов к </a:t>
            </a:r>
            <a:r>
              <a:rPr lang="ru-RU" i="1" dirty="0">
                <a:latin typeface="Arial" pitchFamily="34" charset="0"/>
                <a:cs typeface="Arial" pitchFamily="34" charset="0"/>
              </a:rPr>
              <a:t>распознаванию машинописных и рукописных текстов</a:t>
            </a:r>
            <a:r>
              <a:rPr lang="ru-RU" dirty="0">
                <a:latin typeface="Arial" pitchFamily="34" charset="0"/>
                <a:cs typeface="Arial" pitchFamily="34" charset="0"/>
              </a:rPr>
              <a:t> в системе ABBYY </a:t>
            </a:r>
            <a:r>
              <a:rPr lang="ru-RU" dirty="0" err="1">
                <a:latin typeface="Arial" pitchFamily="34" charset="0"/>
                <a:cs typeface="Arial" pitchFamily="34" charset="0"/>
              </a:rPr>
              <a:t>FormReader</a:t>
            </a:r>
            <a:r>
              <a:rPr lang="ru-RU" dirty="0">
                <a:latin typeface="Arial" pitchFamily="34" charset="0"/>
                <a:cs typeface="Arial" pitchFamily="34" charset="0"/>
              </a:rPr>
              <a:t> читателю рекомендуется непосредственно ознакомиться с работой А. </a:t>
            </a:r>
            <a:r>
              <a:rPr lang="ru-RU" dirty="0" err="1" smtClean="0">
                <a:latin typeface="Arial" pitchFamily="34" charset="0"/>
                <a:cs typeface="Arial" pitchFamily="34" charset="0"/>
              </a:rPr>
              <a:t>Шамиса</a:t>
            </a:r>
            <a:r>
              <a:rPr lang="ru-RU" dirty="0" smtClean="0">
                <a:latin typeface="Arial" pitchFamily="34" charset="0"/>
                <a:cs typeface="Arial" pitchFamily="34" charset="0"/>
              </a:rPr>
              <a:t>, при этом</a:t>
            </a:r>
            <a:r>
              <a:rPr lang="ru-RU" dirty="0">
                <a:latin typeface="Arial" pitchFamily="34" charset="0"/>
                <a:cs typeface="Arial" pitchFamily="34" charset="0"/>
              </a:rPr>
              <a:t> </a:t>
            </a:r>
            <a:r>
              <a:rPr lang="ru-RU" dirty="0" smtClean="0">
                <a:latin typeface="Arial" pitchFamily="34" charset="0"/>
                <a:cs typeface="Arial" pitchFamily="34" charset="0"/>
              </a:rPr>
              <a:t>подразумевается</a:t>
            </a:r>
            <a:r>
              <a:rPr lang="en-US" dirty="0" smtClean="0">
                <a:latin typeface="Arial" pitchFamily="34" charset="0"/>
                <a:cs typeface="Arial" pitchFamily="34" charset="0"/>
              </a:rPr>
              <a:t> </a:t>
            </a:r>
            <a:r>
              <a:rPr lang="ru-RU" i="1" dirty="0" smtClean="0">
                <a:latin typeface="Arial" pitchFamily="34" charset="0"/>
                <a:cs typeface="Arial" pitchFamily="34" charset="0"/>
              </a:rPr>
              <a:t>знание</a:t>
            </a:r>
            <a:r>
              <a:rPr lang="ru-RU" dirty="0">
                <a:latin typeface="Arial" pitchFamily="34" charset="0"/>
                <a:cs typeface="Arial" pitchFamily="34" charset="0"/>
              </a:rPr>
              <a:t> основ машинной </a:t>
            </a:r>
            <a:r>
              <a:rPr lang="ru-RU" dirty="0" smtClean="0">
                <a:latin typeface="Arial" pitchFamily="34" charset="0"/>
                <a:cs typeface="Arial" pitchFamily="34" charset="0"/>
              </a:rPr>
              <a:t>графики.</a:t>
            </a:r>
          </a:p>
          <a:p>
            <a:pPr>
              <a:buFont typeface="Arial" pitchFamily="34" charset="0"/>
              <a:buChar char="•"/>
            </a:pPr>
            <a:r>
              <a:rPr lang="ru-RU" dirty="0" smtClean="0">
                <a:latin typeface="Arial" pitchFamily="34" charset="0"/>
                <a:cs typeface="Arial" pitchFamily="34" charset="0"/>
              </a:rPr>
              <a:t>Пакет </a:t>
            </a:r>
            <a:r>
              <a:rPr lang="en-US" dirty="0" smtClean="0">
                <a:latin typeface="Arial" pitchFamily="34" charset="0"/>
                <a:cs typeface="Arial" pitchFamily="34" charset="0"/>
              </a:rPr>
              <a:t>ERDAS Imagine</a:t>
            </a:r>
            <a:r>
              <a:rPr lang="ru-RU" dirty="0" smtClean="0">
                <a:latin typeface="Arial" pitchFamily="34" charset="0"/>
                <a:cs typeface="Arial" pitchFamily="34" charset="0"/>
              </a:rPr>
              <a:t> – обработка и анализ данных дистанционного зондирования</a:t>
            </a:r>
            <a:endParaRPr lang="en-US" dirty="0" smtClean="0">
              <a:latin typeface="Arial" pitchFamily="34" charset="0"/>
              <a:cs typeface="Arial" pitchFamily="34" charset="0"/>
            </a:endParaRPr>
          </a:p>
          <a:p>
            <a:pPr marL="342900" indent="-342900">
              <a:buFont typeface="+mj-lt"/>
              <a:buAutoNum type="arabicPeriod"/>
            </a:pPr>
            <a:r>
              <a:rPr lang="ru-RU" sz="1600" dirty="0" err="1" smtClean="0">
                <a:latin typeface="Arial" pitchFamily="34" charset="0"/>
                <a:cs typeface="Arial" pitchFamily="34" charset="0"/>
              </a:rPr>
              <a:t>Шамис</a:t>
            </a:r>
            <a:r>
              <a:rPr lang="ru-RU" sz="1600" dirty="0" smtClean="0">
                <a:latin typeface="Arial" pitchFamily="34" charset="0"/>
                <a:cs typeface="Arial" pitchFamily="34" charset="0"/>
              </a:rPr>
              <a:t> А.Л. Принципы интеллектуализации машинного распознавания изображений и их реализация в системах оптического чтения текстов – </a:t>
            </a:r>
            <a:r>
              <a:rPr lang="en-US" sz="1600" dirty="0" smtClean="0">
                <a:latin typeface="Arial" pitchFamily="34" charset="0"/>
                <a:cs typeface="Arial" pitchFamily="34" charset="0"/>
              </a:rPr>
              <a:t>ABBYY </a:t>
            </a:r>
            <a:r>
              <a:rPr lang="en-US" sz="1600" dirty="0" err="1" smtClean="0">
                <a:latin typeface="Arial" pitchFamily="34" charset="0"/>
                <a:cs typeface="Arial" pitchFamily="34" charset="0"/>
              </a:rPr>
              <a:t>FainReader</a:t>
            </a:r>
            <a:r>
              <a:rPr lang="en-US" sz="1600" dirty="0" smtClean="0">
                <a:latin typeface="Arial" pitchFamily="34" charset="0"/>
                <a:cs typeface="Arial" pitchFamily="34" charset="0"/>
              </a:rPr>
              <a:t> </a:t>
            </a:r>
            <a:r>
              <a:rPr lang="ru-RU" sz="1600" dirty="0" smtClean="0">
                <a:latin typeface="Arial" pitchFamily="34" charset="0"/>
                <a:cs typeface="Arial" pitchFamily="34" charset="0"/>
              </a:rPr>
              <a:t>и </a:t>
            </a:r>
            <a:r>
              <a:rPr lang="en-US" sz="1600" dirty="0" err="1" smtClean="0">
                <a:latin typeface="Arial" pitchFamily="34" charset="0"/>
                <a:cs typeface="Arial" pitchFamily="34" charset="0"/>
              </a:rPr>
              <a:t>FormReader</a:t>
            </a:r>
            <a:r>
              <a:rPr lang="en-US" sz="1600" dirty="0" smtClean="0">
                <a:latin typeface="Arial" pitchFamily="34" charset="0"/>
                <a:cs typeface="Arial" pitchFamily="34" charset="0"/>
              </a:rPr>
              <a:t>. </a:t>
            </a:r>
            <a:endParaRPr lang="ru-RU" sz="1600" dirty="0" smtClean="0">
              <a:latin typeface="Arial" pitchFamily="34" charset="0"/>
              <a:cs typeface="Arial" pitchFamily="34" charset="0"/>
            </a:endParaRPr>
          </a:p>
          <a:p>
            <a:pPr marL="342900" indent="-342900">
              <a:buFont typeface="+mj-lt"/>
              <a:buAutoNum type="arabicPeriod"/>
            </a:pPr>
            <a:r>
              <a:rPr lang="ru-RU" sz="1600" dirty="0" smtClean="0">
                <a:latin typeface="Arial" pitchFamily="34" charset="0"/>
                <a:cs typeface="Arial" pitchFamily="34" charset="0"/>
              </a:rPr>
              <a:t>Чабан Л.Н.. Теория и алгоритмы распознавания образов. Учебное пособие. М.: </a:t>
            </a:r>
            <a:r>
              <a:rPr lang="ru-RU" sz="1600" dirty="0" err="1" smtClean="0">
                <a:latin typeface="Arial" pitchFamily="34" charset="0"/>
                <a:cs typeface="Arial" pitchFamily="34" charset="0"/>
              </a:rPr>
              <a:t>МИИГАиК</a:t>
            </a:r>
            <a:r>
              <a:rPr lang="ru-RU" sz="1600" dirty="0" smtClean="0">
                <a:latin typeface="Arial" pitchFamily="34" charset="0"/>
                <a:cs typeface="Arial" pitchFamily="34" charset="0"/>
              </a:rPr>
              <a:t>. 2004. – 70с. </a:t>
            </a:r>
            <a:endParaRPr lang="ru-RU" sz="1600" dirty="0">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357166"/>
            <a:ext cx="8786874" cy="618630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t>ОСОБЕННОСТИ ЗАДАЧИ ЗРИТЕЛЬНОГО ВОСПРИЯТИЯ РОБОТОВ ПО СРАВНЕНИЮ С ТРАДИЦИОННЫМИ ПОДХОДАМИ РАСПОЗНАВАНИЯ ОБРАЗОВ И МАШИННОЙ ОБРАБОТКИ ИЗОБРАЖЕНИЙ :</a:t>
            </a:r>
          </a:p>
          <a:p>
            <a:pPr>
              <a:buFont typeface="Arial" pitchFamily="34" charset="0"/>
              <a:buChar char="•"/>
            </a:pPr>
            <a:r>
              <a:rPr lang="ru-RU" dirty="0" smtClean="0"/>
              <a:t>необходимость </a:t>
            </a:r>
            <a:r>
              <a:rPr lang="ru-RU" dirty="0"/>
              <a:t>построения комплексного описания среды на основе учета значительной априорной информации (модели проблемной среды) в </a:t>
            </a:r>
            <a:r>
              <a:rPr lang="ru-RU" dirty="0" err="1"/>
              <a:t>отличиие</a:t>
            </a:r>
            <a:r>
              <a:rPr lang="ru-RU" dirty="0"/>
              <a:t> от традиционной задачи выделения фиксированных </a:t>
            </a:r>
            <a:r>
              <a:rPr lang="ru-RU" i="1" dirty="0"/>
              <a:t>признаков</a:t>
            </a:r>
            <a:r>
              <a:rPr lang="ru-RU" dirty="0"/>
              <a:t> или измерения отдельных параметров;</a:t>
            </a:r>
          </a:p>
          <a:p>
            <a:pPr>
              <a:buFont typeface="Arial" pitchFamily="34" charset="0"/>
              <a:buChar char="•"/>
            </a:pPr>
            <a:r>
              <a:rPr lang="ru-RU" dirty="0"/>
              <a:t>необходимость анализа трехмерных сцен не только в плане анализа трехмерных объектов по их плоским проекциям, но и в плане определения объемных пространственных отношений;</a:t>
            </a:r>
          </a:p>
          <a:p>
            <a:pPr>
              <a:buFont typeface="Arial" pitchFamily="34" charset="0"/>
              <a:buChar char="•"/>
            </a:pPr>
            <a:r>
              <a:rPr lang="ru-RU" dirty="0"/>
              <a:t>необходимость анализа изображений, включающих одновременно несколько произвольно расположенных объектов (в общем случае произвольной формы) в отличие от традиционной задачи, когда для распознавания предъявляется, как правило, один объект;</a:t>
            </a:r>
          </a:p>
          <a:p>
            <a:pPr>
              <a:buFont typeface="Arial" pitchFamily="34" charset="0"/>
              <a:buChar char="•"/>
            </a:pPr>
            <a:r>
              <a:rPr lang="ru-RU" dirty="0"/>
              <a:t>необходимость анализировать реальную динамическую среду, а не статические изображения;</a:t>
            </a:r>
          </a:p>
          <a:p>
            <a:pPr>
              <a:buFont typeface="Arial" pitchFamily="34" charset="0"/>
              <a:buChar char="•"/>
            </a:pPr>
            <a:r>
              <a:rPr lang="ru-RU" dirty="0"/>
              <a:t>отсутствие постоянной фиксированной задачи и необходимость оперативно решать возникающие по ходу дела задачи;</a:t>
            </a:r>
          </a:p>
          <a:p>
            <a:pPr>
              <a:buFont typeface="Arial" pitchFamily="34" charset="0"/>
              <a:buChar char="•"/>
            </a:pPr>
            <a:r>
              <a:rPr lang="ru-RU" dirty="0"/>
              <a:t>необходимость следить за изменениями в среде, которые могут порождать новые оперативные задачи;</a:t>
            </a:r>
          </a:p>
          <a:p>
            <a:pPr>
              <a:buFont typeface="Arial" pitchFamily="34" charset="0"/>
              <a:buChar char="•"/>
            </a:pPr>
            <a:r>
              <a:rPr lang="ru-RU" dirty="0"/>
              <a:t>необходимость организации системного процесса взаимодействия в реальном времени нескольких подсистем робота ("глаз-мозг", "глаз-мозг-рука").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142852"/>
            <a:ext cx="8215370" cy="6740307"/>
          </a:xfrm>
          <a:prstGeom prst="rect">
            <a:avLst/>
          </a:prstGeom>
        </p:spPr>
        <p:txBody>
          <a:bodyPr wrap="square">
            <a:spAutoFit/>
          </a:bodyPr>
          <a:lstStyle/>
          <a:p>
            <a:r>
              <a:rPr lang="ru-RU" sz="1400" b="1" i="1" dirty="0" smtClean="0"/>
              <a:t>Ж.П. </a:t>
            </a:r>
            <a:r>
              <a:rPr lang="ru-RU" sz="1400" b="1" i="1" dirty="0" err="1" smtClean="0"/>
              <a:t>Маргес</a:t>
            </a:r>
            <a:r>
              <a:rPr lang="ru-RU" sz="1400" b="1" i="1" dirty="0" smtClean="0"/>
              <a:t> де </a:t>
            </a:r>
            <a:r>
              <a:rPr lang="ru-RU" sz="1400" b="1" i="1" dirty="0" err="1" smtClean="0"/>
              <a:t>Са</a:t>
            </a:r>
            <a:r>
              <a:rPr lang="ru-RU" sz="1400" b="1" i="1" dirty="0" smtClean="0"/>
              <a:t>  (J.P. </a:t>
            </a:r>
            <a:r>
              <a:rPr lang="ru-RU" sz="1400" b="1" i="1" dirty="0" err="1" smtClean="0"/>
              <a:t>Margues</a:t>
            </a:r>
            <a:r>
              <a:rPr lang="ru-RU" sz="1400" b="1" i="1" dirty="0" smtClean="0"/>
              <a:t> </a:t>
            </a:r>
            <a:r>
              <a:rPr lang="ru-RU" sz="1400" b="1" i="1" dirty="0" err="1" smtClean="0"/>
              <a:t>de</a:t>
            </a:r>
            <a:r>
              <a:rPr lang="ru-RU" sz="1400" b="1" i="1" dirty="0" smtClean="0"/>
              <a:t> </a:t>
            </a:r>
            <a:r>
              <a:rPr lang="ru-RU" sz="1400" b="1" i="1" dirty="0" err="1" smtClean="0"/>
              <a:t>Sa</a:t>
            </a:r>
            <a:r>
              <a:rPr lang="ru-RU" sz="1400" b="1" i="1" dirty="0" smtClean="0"/>
              <a:t>)</a:t>
            </a:r>
            <a:r>
              <a:rPr lang="ru-RU" sz="1400" dirty="0" smtClean="0"/>
              <a:t> </a:t>
            </a:r>
            <a:br>
              <a:rPr lang="ru-RU" sz="1400" dirty="0" smtClean="0"/>
            </a:br>
            <a:r>
              <a:rPr lang="ru-RU" sz="1400" b="1" i="1" dirty="0" smtClean="0"/>
              <a:t>"</a:t>
            </a:r>
            <a:r>
              <a:rPr lang="ru-RU" sz="1400" b="1" dirty="0" smtClean="0"/>
              <a:t>Распознавание образов</a:t>
            </a:r>
            <a:r>
              <a:rPr lang="ru-RU" sz="1400" b="1" i="1" dirty="0" smtClean="0"/>
              <a:t>. </a:t>
            </a:r>
            <a:r>
              <a:rPr lang="ru-RU" sz="1400" i="1" dirty="0" smtClean="0"/>
              <a:t>Понятия, методы и приложения«</a:t>
            </a:r>
          </a:p>
          <a:p>
            <a:r>
              <a:rPr lang="ru-RU" sz="1400" i="1" dirty="0" smtClean="0"/>
              <a:t>Книга – учебник с </a:t>
            </a:r>
            <a:r>
              <a:rPr lang="en-US" sz="1400" i="1" dirty="0" smtClean="0"/>
              <a:t>CD</a:t>
            </a:r>
          </a:p>
          <a:p>
            <a:endParaRPr lang="en-US" sz="1400" i="1" dirty="0" smtClean="0"/>
          </a:p>
          <a:p>
            <a:pPr lvl="1"/>
            <a:r>
              <a:rPr lang="ru-RU" sz="1400" b="1" cap="all" dirty="0" smtClean="0"/>
              <a:t>Список основной литературы</a:t>
            </a:r>
            <a:endParaRPr lang="ru-RU" sz="1400" b="1" u="sng" cap="all" dirty="0" smtClean="0"/>
          </a:p>
          <a:p>
            <a:pPr lvl="0"/>
            <a:r>
              <a:rPr lang="ru-RU" sz="1400" dirty="0" smtClean="0"/>
              <a:t>Горелик А. Л., Скрипкин В. А. Методы распознавания: Учебное пособие для вузов. - 4-е изд., </a:t>
            </a:r>
            <a:r>
              <a:rPr lang="ru-RU" sz="1400" dirty="0" err="1" smtClean="0"/>
              <a:t>испр</a:t>
            </a:r>
            <a:r>
              <a:rPr lang="ru-RU" sz="1400" dirty="0" smtClean="0"/>
              <a:t>. - М.: Высшая школа, 1984, 2008. – 260 с.</a:t>
            </a:r>
          </a:p>
          <a:p>
            <a:pPr lvl="0"/>
            <a:r>
              <a:rPr lang="ru-RU" sz="1400" dirty="0" smtClean="0"/>
              <a:t>Левин Л.Л. Введение в теорию распознавания образов: Учебное пособие. - Томск: ТГУ, 1982, 2004, 2008 - 97 с.</a:t>
            </a:r>
          </a:p>
          <a:p>
            <a:r>
              <a:rPr lang="ru-RU" sz="1400" dirty="0" smtClean="0"/>
              <a:t> </a:t>
            </a:r>
            <a:r>
              <a:rPr lang="ru-RU" sz="1400" b="1" cap="all" dirty="0" smtClean="0"/>
              <a:t>Список дополнительной литературы</a:t>
            </a:r>
            <a:endParaRPr lang="ru-RU" sz="1400" b="1" u="sng" cap="all" dirty="0" smtClean="0"/>
          </a:p>
          <a:p>
            <a:pPr lvl="0"/>
            <a:r>
              <a:rPr lang="ru-RU" sz="1400" dirty="0" err="1" smtClean="0"/>
              <a:t>Загоруйко</a:t>
            </a:r>
            <a:r>
              <a:rPr lang="ru-RU" sz="1400" dirty="0" smtClean="0"/>
              <a:t> Н.Г. Прикладные методы анализа данных и знаний. // Новосибирск. Изд-во института математики. 1999, 2008. </a:t>
            </a:r>
          </a:p>
          <a:p>
            <a:pPr lvl="0" hangingPunct="0"/>
            <a:r>
              <a:rPr lang="ru-RU" sz="1400" dirty="0" err="1" smtClean="0"/>
              <a:t>Дадашев</a:t>
            </a:r>
            <a:r>
              <a:rPr lang="ru-RU" sz="1400" dirty="0" smtClean="0"/>
              <a:t> Т.М. Теория распознавания образов (логические методы): Учебное пособие. - М.: МФТИ, 1982, 2006. - 84 с.</a:t>
            </a:r>
          </a:p>
          <a:p>
            <a:pPr lvl="0" hangingPunct="0"/>
            <a:r>
              <a:rPr lang="ru-RU" sz="1400" dirty="0" smtClean="0"/>
              <a:t>Ту Д., Гонсалес Р. Принципы распознавания образов. – М.: Мир, 1978, 2008.</a:t>
            </a:r>
          </a:p>
          <a:p>
            <a:pPr lvl="0" hangingPunct="0"/>
            <a:r>
              <a:rPr lang="ru-RU" sz="1400" dirty="0" err="1" smtClean="0"/>
              <a:t>Вапник</a:t>
            </a:r>
            <a:r>
              <a:rPr lang="ru-RU" sz="1400" dirty="0" smtClean="0"/>
              <a:t> В.Н., </a:t>
            </a:r>
            <a:r>
              <a:rPr lang="ru-RU" sz="1400" dirty="0" err="1" smtClean="0"/>
              <a:t>Червоненкис</a:t>
            </a:r>
            <a:r>
              <a:rPr lang="ru-RU" sz="1400" dirty="0" smtClean="0"/>
              <a:t> А.Я. Теория распознавания образов. М.: Наука, 1974, 2002.- 415 с. </a:t>
            </a:r>
          </a:p>
          <a:p>
            <a:pPr lvl="0" hangingPunct="0"/>
            <a:r>
              <a:rPr lang="ru-RU" sz="1400" dirty="0" err="1" smtClean="0"/>
              <a:t>Гренандер</a:t>
            </a:r>
            <a:r>
              <a:rPr lang="ru-RU" sz="1400" dirty="0" smtClean="0"/>
              <a:t> У. Лекции по теории образов. // М.: Мир, 1979, 1 том; 1981, 2 том; 1983, 3 том.</a:t>
            </a:r>
          </a:p>
          <a:p>
            <a:r>
              <a:rPr lang="ru-RU" sz="1400" dirty="0" smtClean="0"/>
              <a:t> </a:t>
            </a:r>
          </a:p>
          <a:p>
            <a:r>
              <a:rPr lang="ru-RU" sz="1400" dirty="0" smtClean="0"/>
              <a:t> </a:t>
            </a:r>
            <a:r>
              <a:rPr lang="ru-RU" sz="1400" b="1" cap="all" dirty="0" smtClean="0"/>
              <a:t>Литература для организации самостоятельной работы</a:t>
            </a:r>
            <a:endParaRPr lang="ru-RU" sz="1400" b="1" u="sng" cap="all" dirty="0" smtClean="0"/>
          </a:p>
          <a:p>
            <a:r>
              <a:rPr lang="ru-RU" sz="1400" dirty="0" smtClean="0"/>
              <a:t> Журавлев Ю.И. Об алгебраическом подходе к решению задач распознавания и  классификации. // Проблемы кибернетики. М.: Наука. 1978.-вып.    33. с.5-68. </a:t>
            </a:r>
          </a:p>
          <a:p>
            <a:pPr lvl="0"/>
            <a:r>
              <a:rPr lang="ru-RU" sz="1400" dirty="0" smtClean="0"/>
              <a:t>Жданов А. А., Метод автономного адаптивного управления // Известия Академии Наук. Теория и системы управления, 1999, 5, с. 127-134 </a:t>
            </a:r>
          </a:p>
          <a:p>
            <a:pPr lvl="0"/>
            <a:r>
              <a:rPr lang="ru-RU" sz="1400" dirty="0" err="1" smtClean="0"/>
              <a:t>Чечкин</a:t>
            </a:r>
            <a:r>
              <a:rPr lang="ru-RU" sz="1400" dirty="0" smtClean="0"/>
              <a:t> А.В. Математическая информатика. -М.: Наука, 1991. </a:t>
            </a:r>
          </a:p>
          <a:p>
            <a:pPr lvl="0" hangingPunct="0"/>
            <a:r>
              <a:rPr lang="ru-RU" sz="1400" dirty="0" err="1" smtClean="0"/>
              <a:t>Айзерман</a:t>
            </a:r>
            <a:r>
              <a:rPr lang="ru-RU" sz="1400" dirty="0" smtClean="0"/>
              <a:t> А.А., </a:t>
            </a:r>
            <a:r>
              <a:rPr lang="ru-RU" sz="1400" dirty="0" err="1" smtClean="0"/>
              <a:t>Браверман</a:t>
            </a:r>
            <a:r>
              <a:rPr lang="ru-RU" sz="1400" dirty="0" smtClean="0"/>
              <a:t> Э.М., </a:t>
            </a:r>
            <a:r>
              <a:rPr lang="ru-RU" sz="1400" dirty="0" err="1" smtClean="0"/>
              <a:t>Розоноэр</a:t>
            </a:r>
            <a:r>
              <a:rPr lang="ru-RU" sz="1400" dirty="0" smtClean="0"/>
              <a:t> Э.И. Метод потенциальных функций в теории обучения машин. – М.: Наука, 1970.</a:t>
            </a:r>
          </a:p>
          <a:p>
            <a:pPr lvl="0" hangingPunct="0"/>
            <a:r>
              <a:rPr lang="ru-RU" sz="1400" dirty="0" smtClean="0"/>
              <a:t>Патрик Э. Основы теории распознавания образов. – М.: Сов. радио, 1980.</a:t>
            </a:r>
          </a:p>
          <a:p>
            <a:pPr lvl="0" hangingPunct="0"/>
            <a:r>
              <a:rPr lang="ru-RU" sz="1400" dirty="0" smtClean="0"/>
              <a:t>Фу К.С. Структурные методы в распознавании образов. – М.: Мир, 1977.</a:t>
            </a:r>
          </a:p>
          <a:p>
            <a:pPr lvl="0" hangingPunct="0"/>
            <a:r>
              <a:rPr lang="ru-RU" sz="1400" dirty="0" smtClean="0"/>
              <a:t>Дуда Р.,  </a:t>
            </a:r>
            <a:r>
              <a:rPr lang="ru-RU" sz="1400" dirty="0" err="1" smtClean="0"/>
              <a:t>Харт</a:t>
            </a:r>
            <a:r>
              <a:rPr lang="ru-RU" sz="1400" dirty="0" smtClean="0"/>
              <a:t> П.  Распознавание образов и анализ сцен.  - М.: Мир,  1976.- 511 с. </a:t>
            </a:r>
          </a:p>
          <a:p>
            <a:endParaRPr lang="ru-RU"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4"/>
            <a:ext cx="8358246" cy="717119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endParaRPr lang="ru-RU" sz="2000" dirty="0" smtClean="0">
              <a:latin typeface="Arial" pitchFamily="34" charset="0"/>
              <a:cs typeface="Arial" pitchFamily="34" charset="0"/>
            </a:endParaRPr>
          </a:p>
          <a:p>
            <a:pPr fontAlgn="base"/>
            <a:r>
              <a:rPr lang="ru-RU" sz="2000" dirty="0" smtClean="0">
                <a:latin typeface="Arial" pitchFamily="34" charset="0"/>
                <a:cs typeface="Arial" pitchFamily="34" charset="0"/>
              </a:rPr>
              <a:t>Из-за </a:t>
            </a:r>
            <a:r>
              <a:rPr lang="ru-RU" sz="2000" dirty="0">
                <a:latin typeface="Arial" pitchFamily="34" charset="0"/>
                <a:cs typeface="Arial" pitchFamily="34" charset="0"/>
              </a:rPr>
              <a:t>наличия у </a:t>
            </a:r>
            <a:r>
              <a:rPr lang="ru-RU" sz="2000" b="1" dirty="0">
                <a:latin typeface="Arial" pitchFamily="34" charset="0"/>
                <a:cs typeface="Arial" pitchFamily="34" charset="0"/>
              </a:rPr>
              <a:t>конкретных объектов</a:t>
            </a:r>
            <a:r>
              <a:rPr lang="ru-RU" sz="2000" dirty="0">
                <a:latin typeface="Arial" pitchFamily="34" charset="0"/>
                <a:cs typeface="Arial" pitchFamily="34" charset="0"/>
              </a:rPr>
              <a:t> </a:t>
            </a:r>
            <a:r>
              <a:rPr lang="ru-RU" sz="2000" b="1" dirty="0">
                <a:latin typeface="Arial" pitchFamily="34" charset="0"/>
                <a:cs typeface="Arial" pitchFamily="34" charset="0"/>
              </a:rPr>
              <a:t>некоторых общих признаков</a:t>
            </a:r>
            <a:r>
              <a:rPr lang="ru-RU" sz="2000" dirty="0">
                <a:latin typeface="Arial" pitchFamily="34" charset="0"/>
                <a:cs typeface="Arial" pitchFamily="34" charset="0"/>
              </a:rPr>
              <a:t> мы </a:t>
            </a:r>
            <a:r>
              <a:rPr lang="ru-RU" sz="2000" b="1" dirty="0">
                <a:latin typeface="Arial" pitchFamily="34" charset="0"/>
                <a:cs typeface="Arial" pitchFamily="34" charset="0"/>
              </a:rPr>
              <a:t>объединяем их в классы</a:t>
            </a:r>
            <a:r>
              <a:rPr lang="ru-RU" sz="2000" dirty="0">
                <a:latin typeface="Arial" pitchFamily="34" charset="0"/>
                <a:cs typeface="Arial" pitchFamily="34" charset="0"/>
              </a:rPr>
              <a:t>, </a:t>
            </a:r>
            <a:r>
              <a:rPr lang="ru-RU" sz="2000" b="1" dirty="0">
                <a:latin typeface="Arial" pitchFamily="34" charset="0"/>
                <a:cs typeface="Arial" pitchFamily="34" charset="0"/>
              </a:rPr>
              <a:t>обозначаемые тем или иным термином </a:t>
            </a:r>
            <a:r>
              <a:rPr lang="ru-RU" sz="2000" dirty="0">
                <a:latin typeface="Arial" pitchFamily="34" charset="0"/>
                <a:cs typeface="Arial" pitchFamily="34" charset="0"/>
              </a:rPr>
              <a:t>(именем): яблоко, автомобиль, стол и т.п., так как конкретные яблоко, автомобиль, стол похожи чем-то на все прочие яблоки, автомобили и столы соответственно.</a:t>
            </a:r>
          </a:p>
          <a:p>
            <a:pPr fontAlgn="base"/>
            <a:r>
              <a:rPr lang="ru-RU" sz="2000" b="1" dirty="0" smtClean="0">
                <a:latin typeface="Arial" pitchFamily="34" charset="0"/>
                <a:cs typeface="Arial" pitchFamily="34" charset="0"/>
              </a:rPr>
              <a:t>Распознавание </a:t>
            </a:r>
            <a:r>
              <a:rPr lang="ru-RU" sz="2000" b="1" dirty="0">
                <a:latin typeface="Arial" pitchFamily="34" charset="0"/>
                <a:cs typeface="Arial" pitchFamily="34" charset="0"/>
              </a:rPr>
              <a:t>образов есть отнесение конкретного образа к некоторому классу. Иными словами распознавание образов есть не что иное как их классификация.</a:t>
            </a:r>
          </a:p>
          <a:p>
            <a:pPr fontAlgn="base"/>
            <a:r>
              <a:rPr lang="ru-RU" sz="2000" dirty="0">
                <a:latin typeface="Arial" pitchFamily="34" charset="0"/>
                <a:cs typeface="Arial" pitchFamily="34" charset="0"/>
              </a:rPr>
              <a:t>Примеры:</a:t>
            </a:r>
          </a:p>
          <a:p>
            <a:pPr lvl="0" fontAlgn="base"/>
            <a:r>
              <a:rPr lang="ru-RU" sz="2000" dirty="0">
                <a:latin typeface="Arial" pitchFamily="34" charset="0"/>
                <a:cs typeface="Arial" pitchFamily="34" charset="0"/>
              </a:rPr>
              <a:t>буква А, написанная конкретным шрифтом или почерком, распознается и относится к классу букв А, куда входят буквы А, написанные любым другим шрифтом или почерком;</a:t>
            </a:r>
          </a:p>
          <a:p>
            <a:pPr fontAlgn="base"/>
            <a:r>
              <a:rPr lang="ru-RU" sz="2000" dirty="0">
                <a:latin typeface="Arial" pitchFamily="34" charset="0"/>
                <a:cs typeface="Arial" pitchFamily="34" charset="0"/>
              </a:rPr>
              <a:t>звук А, произнесенный конкретным человеком, распознается как звук А и относится к классу звуков А, имеющих различный тембр звучания, длительность, громкость и т.п.; — конкретная книга распознается как книга и относится к классу книг, в который могут входить книги различного формата, толщины, </a:t>
            </a:r>
            <a:r>
              <a:rPr lang="ru-RU" sz="2000" dirty="0" smtClean="0">
                <a:latin typeface="Arial" pitchFamily="34" charset="0"/>
                <a:cs typeface="Arial" pitchFamily="34" charset="0"/>
              </a:rPr>
              <a:t>содержания.</a:t>
            </a:r>
            <a:r>
              <a:rPr lang="ru-RU" sz="2000" dirty="0" smtClean="0">
                <a:solidFill>
                  <a:srgbClr val="333333"/>
                </a:solidFill>
                <a:latin typeface="Arial" pitchFamily="34" charset="0"/>
                <a:ea typeface="Times New Roman"/>
                <a:cs typeface="Arial" pitchFamily="34" charset="0"/>
              </a:rPr>
              <a:t> </a:t>
            </a:r>
          </a:p>
          <a:p>
            <a:pPr fontAlgn="base"/>
            <a:r>
              <a:rPr lang="ru-RU" sz="2000" b="1" dirty="0" smtClean="0">
                <a:solidFill>
                  <a:srgbClr val="333333"/>
                </a:solidFill>
                <a:latin typeface="Arial" pitchFamily="34" charset="0"/>
                <a:ea typeface="Times New Roman"/>
                <a:cs typeface="Arial" pitchFamily="34" charset="0"/>
              </a:rPr>
              <a:t>В широком смысле распознавание образов включает не только отнесение  их к некоторому классу, но и выделение самих классов и тех общих свойств и признаков, которые лежат в основе выделения классов.</a:t>
            </a:r>
            <a:endParaRPr lang="ru-RU" sz="2000" b="1" dirty="0" smtClean="0">
              <a:latin typeface="Arial" pitchFamily="34" charset="0"/>
              <a:ea typeface="Times New Roman"/>
              <a:cs typeface="Arial" pitchFamily="34" charset="0"/>
            </a:endParaRPr>
          </a:p>
          <a:p>
            <a:pPr lvl="0" fontAlgn="base"/>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08964"/>
            <a:ext cx="8572560" cy="646330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fontAlgn="base"/>
            <a:r>
              <a:rPr lang="ru-RU" b="1" dirty="0">
                <a:latin typeface="Arial" pitchFamily="34" charset="0"/>
                <a:cs typeface="Arial" pitchFamily="34" charset="0"/>
              </a:rPr>
              <a:t>Признаки распознавания</a:t>
            </a:r>
            <a:endParaRPr lang="ru-RU" dirty="0">
              <a:latin typeface="Arial" pitchFamily="34" charset="0"/>
              <a:cs typeface="Arial" pitchFamily="34" charset="0"/>
            </a:endParaRPr>
          </a:p>
          <a:p>
            <a:pPr fontAlgn="base"/>
            <a:r>
              <a:rPr lang="ru-RU" dirty="0" smtClean="0">
                <a:latin typeface="Arial" pitchFamily="34" charset="0"/>
                <a:cs typeface="Arial" pitchFamily="34" charset="0"/>
              </a:rPr>
              <a:t>Распознавание </a:t>
            </a:r>
            <a:r>
              <a:rPr lang="ru-RU" dirty="0">
                <a:latin typeface="Arial" pitchFamily="34" charset="0"/>
                <a:cs typeface="Arial" pitchFamily="34" charset="0"/>
              </a:rPr>
              <a:t>основано на выделении общих свойств у образов, относящихся к данному классу.</a:t>
            </a:r>
          </a:p>
          <a:p>
            <a:pPr fontAlgn="base"/>
            <a:r>
              <a:rPr lang="ru-RU" dirty="0">
                <a:latin typeface="Arial" pitchFamily="34" charset="0"/>
                <a:cs typeface="Arial" pitchFamily="34" charset="0"/>
              </a:rPr>
              <a:t>Каждое свойство общее для всех образов данного класса называют признаком распознавания.</a:t>
            </a:r>
          </a:p>
          <a:p>
            <a:pPr fontAlgn="base"/>
            <a:r>
              <a:rPr lang="ru-RU" dirty="0">
                <a:latin typeface="Arial" pitchFamily="34" charset="0"/>
                <a:cs typeface="Arial" pitchFamily="34" charset="0"/>
              </a:rPr>
              <a:t>Например, такими свойствами (признаками) </a:t>
            </a:r>
            <a:r>
              <a:rPr lang="ru-RU" dirty="0" smtClean="0">
                <a:latin typeface="Arial" pitchFamily="34" charset="0"/>
                <a:cs typeface="Arial" pitchFamily="34" charset="0"/>
              </a:rPr>
              <a:t>являются для </a:t>
            </a:r>
            <a:r>
              <a:rPr lang="ru-RU" dirty="0">
                <a:latin typeface="Arial" pitchFamily="34" charset="0"/>
                <a:cs typeface="Arial" pitchFamily="34" charset="0"/>
              </a:rPr>
              <a:t>автомобиля наличие: двигателя, четырех колес, рулевого управления, посадочных мест для водителя и (возможно) пассажиров и т.д.;</a:t>
            </a:r>
          </a:p>
          <a:p>
            <a:pPr fontAlgn="base"/>
            <a:r>
              <a:rPr lang="ru-RU" dirty="0">
                <a:latin typeface="Arial" pitchFamily="34" charset="0"/>
                <a:cs typeface="Arial" pitchFamily="34" charset="0"/>
              </a:rPr>
              <a:t>для яблока наличие специфической округлой формы, окраски, запаха и т.д.</a:t>
            </a:r>
          </a:p>
          <a:p>
            <a:pPr fontAlgn="base"/>
            <a:r>
              <a:rPr lang="ru-RU" dirty="0" smtClean="0">
                <a:latin typeface="Arial" pitchFamily="34" charset="0"/>
                <a:cs typeface="Arial" pitchFamily="34" charset="0"/>
              </a:rPr>
              <a:t>Признаки</a:t>
            </a:r>
            <a:r>
              <a:rPr lang="ru-RU" dirty="0">
                <a:latin typeface="Arial" pitchFamily="34" charset="0"/>
                <a:cs typeface="Arial" pitchFamily="34" charset="0"/>
              </a:rPr>
              <a:t>, используемых в технических системах распознавания, описываются и </a:t>
            </a:r>
            <a:r>
              <a:rPr lang="ru-RU" dirty="0" smtClean="0">
                <a:latin typeface="Arial" pitchFamily="34" charset="0"/>
                <a:cs typeface="Arial" pitchFamily="34" charset="0"/>
              </a:rPr>
              <a:t>представляются (формализуются) </a:t>
            </a:r>
            <a:r>
              <a:rPr lang="ru-RU" dirty="0">
                <a:latin typeface="Arial" pitchFamily="34" charset="0"/>
                <a:cs typeface="Arial" pitchFamily="34" charset="0"/>
              </a:rPr>
              <a:t>на некотором языке, как правило, на языке математики</a:t>
            </a:r>
            <a:r>
              <a:rPr lang="ru-RU" dirty="0" smtClean="0">
                <a:latin typeface="Arial" pitchFamily="34" charset="0"/>
                <a:cs typeface="Arial" pitchFamily="34" charset="0"/>
              </a:rPr>
              <a:t>. Учитывая </a:t>
            </a:r>
            <a:r>
              <a:rPr lang="ru-RU" dirty="0">
                <a:latin typeface="Arial" pitchFamily="34" charset="0"/>
                <a:cs typeface="Arial" pitchFamily="34" charset="0"/>
              </a:rPr>
              <a:t>ограниченные возможности формализации, процедура распознавания образов, реализованная техническими средствами, неизбежно будет в чем-то отличаться от реализуемой нами.</a:t>
            </a:r>
          </a:p>
          <a:p>
            <a:pPr fontAlgn="base"/>
            <a:r>
              <a:rPr lang="ru-RU" dirty="0">
                <a:latin typeface="Arial" pitchFamily="34" charset="0"/>
                <a:cs typeface="Arial" pitchFamily="34" charset="0"/>
              </a:rPr>
              <a:t>В некоторых случаях, выделение и формализованное описание признаков достаточных для надежного распознавания объектов заданного класса, оказывается трудноразрешимой, а порою и неразрешимой задачей. </a:t>
            </a:r>
          </a:p>
          <a:p>
            <a:pPr fontAlgn="base"/>
            <a:r>
              <a:rPr lang="ru-RU" b="1" dirty="0">
                <a:latin typeface="Arial" pitchFamily="34" charset="0"/>
                <a:cs typeface="Arial" pitchFamily="34" charset="0"/>
              </a:rPr>
              <a:t>Определение признаков распознавания представляет собой процедуру абстрагирования – выделение наиболее существенного, стабильного, повторяющегося в образах данного класса. </a:t>
            </a:r>
            <a:r>
              <a:rPr lang="ru-RU" dirty="0">
                <a:latin typeface="Arial" pitchFamily="34" charset="0"/>
                <a:cs typeface="Arial" pitchFamily="34" charset="0"/>
              </a:rPr>
              <a:t>При этом исключается из дальнейшего рассмотрения все второстепенное, малосущественное и переменчивое.</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16560"/>
            <a:ext cx="8715436" cy="705577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2000" b="1" dirty="0">
                <a:latin typeface="Arial" pitchFamily="34" charset="0"/>
                <a:cs typeface="Arial" pitchFamily="34" charset="0"/>
              </a:rPr>
              <a:t>Формирование </a:t>
            </a:r>
            <a:r>
              <a:rPr lang="ru-RU" sz="2000" b="1" dirty="0" smtClean="0">
                <a:latin typeface="Arial" pitchFamily="34" charset="0"/>
                <a:cs typeface="Arial" pitchFamily="34" charset="0"/>
              </a:rPr>
              <a:t>образа</a:t>
            </a:r>
          </a:p>
          <a:p>
            <a:pPr algn="ctr" fontAlgn="base">
              <a:spcAft>
                <a:spcPts val="0"/>
              </a:spcAft>
            </a:pPr>
            <a:r>
              <a:rPr lang="ru-RU" sz="2000" b="1" dirty="0" smtClean="0">
                <a:latin typeface="Arial" pitchFamily="34" charset="0"/>
                <a:cs typeface="Arial" pitchFamily="34" charset="0"/>
              </a:rPr>
              <a:t> </a:t>
            </a:r>
            <a:r>
              <a:rPr lang="ru-RU" sz="2000" b="1" i="1" dirty="0" smtClean="0">
                <a:solidFill>
                  <a:srgbClr val="333333"/>
                </a:solidFill>
                <a:latin typeface="Arial" pitchFamily="34" charset="0"/>
                <a:ea typeface="Times New Roman"/>
                <a:cs typeface="Arial" pitchFamily="34" charset="0"/>
              </a:rPr>
              <a:t>Выбор физических эффектов и стратегии распознавания</a:t>
            </a:r>
          </a:p>
          <a:p>
            <a:pPr algn="ctr" fontAlgn="base">
              <a:spcAft>
                <a:spcPts val="0"/>
              </a:spcAft>
            </a:pPr>
            <a:endParaRPr lang="ru-RU" sz="2000" b="1" dirty="0" smtClean="0">
              <a:latin typeface="Arial" pitchFamily="34" charset="0"/>
              <a:ea typeface="Times New Roman"/>
              <a:cs typeface="Arial" pitchFamily="34" charset="0"/>
            </a:endParaRPr>
          </a:p>
          <a:p>
            <a:pPr fontAlgn="base">
              <a:spcAft>
                <a:spcPts val="1250"/>
              </a:spcAft>
            </a:pPr>
            <a:r>
              <a:rPr lang="ru-RU" sz="2000" dirty="0" smtClean="0">
                <a:solidFill>
                  <a:srgbClr val="333333"/>
                </a:solidFill>
                <a:latin typeface="Arial" pitchFamily="34" charset="0"/>
                <a:ea typeface="Times New Roman"/>
                <a:cs typeface="Arial" pitchFamily="34" charset="0"/>
              </a:rPr>
              <a:t>Физическими эффектами могут быть воздействия объекта на систему, предполагающие регистрацию излучаемого (отражаемого) объектом света, звука, электромагнитных волн и т.д. </a:t>
            </a:r>
            <a:endParaRPr lang="ru-RU" sz="2000" dirty="0" smtClean="0">
              <a:latin typeface="Arial" pitchFamily="34" charset="0"/>
              <a:ea typeface="Times New Roman"/>
              <a:cs typeface="Arial" pitchFamily="34" charset="0"/>
            </a:endParaRPr>
          </a:p>
          <a:p>
            <a:pPr fontAlgn="base">
              <a:spcAft>
                <a:spcPts val="1250"/>
              </a:spcAft>
            </a:pPr>
            <a:r>
              <a:rPr lang="ru-RU" sz="2000" dirty="0" smtClean="0">
                <a:solidFill>
                  <a:srgbClr val="333333"/>
                </a:solidFill>
                <a:latin typeface="Arial" pitchFamily="34" charset="0"/>
                <a:ea typeface="Times New Roman"/>
                <a:cs typeface="Arial" pitchFamily="34" charset="0"/>
              </a:rPr>
              <a:t>Помимо выбора используемых физических эффектов одновременно производится выбор соответственно между пассивной и активной стратегией распознавания. Стратегия распознавания в технических системах, как и у живых организмов, является активной (лизнуть, потрогать, толкнуть и оценить реакцию), если предполагает взаимодействие системы и объекта, и является пассивной (смотреть, слушать, нюхать), если предполагает одностороннее воздействие объекта на систему распознавания. </a:t>
            </a:r>
          </a:p>
          <a:p>
            <a:pPr fontAlgn="base">
              <a:spcAft>
                <a:spcPts val="1250"/>
              </a:spcAft>
            </a:pPr>
            <a:r>
              <a:rPr lang="ru-RU" sz="2000" dirty="0" smtClean="0">
                <a:solidFill>
                  <a:srgbClr val="333333"/>
                </a:solidFill>
                <a:latin typeface="Arial" pitchFamily="34" charset="0"/>
                <a:ea typeface="Times New Roman"/>
                <a:cs typeface="Arial" pitchFamily="34" charset="0"/>
              </a:rPr>
              <a:t>Проблема выбора совокупности физических эффектов, обеспечивающей наиболее рациональное построение  системы распознавания, является трудно формализуемой задачей. Для ее решения не удается предложить сколь либо универсальный метод или систему методов. Здесь на принятие решения влияет ранее накопленный опыт проектировщика, широта его кругозора. </a:t>
            </a:r>
            <a:endParaRPr lang="ru-RU" sz="2000" dirty="0" smtClean="0">
              <a:latin typeface="Arial" pitchFamily="34" charset="0"/>
              <a:ea typeface="Times New Roman"/>
              <a:cs typeface="Arial" pitchFamily="34" charset="0"/>
            </a:endParaRPr>
          </a:p>
          <a:p>
            <a:pPr algn="ct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71414"/>
            <a:ext cx="8429684" cy="674030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fontAlgn="base"/>
            <a:r>
              <a:rPr lang="ru-RU" b="1" i="1" dirty="0">
                <a:latin typeface="Arial" pitchFamily="34" charset="0"/>
                <a:cs typeface="Arial" pitchFamily="34" charset="0"/>
              </a:rPr>
              <a:t>Вектор </a:t>
            </a:r>
            <a:r>
              <a:rPr lang="ru-RU" b="1" i="1" dirty="0" smtClean="0">
                <a:latin typeface="Arial" pitchFamily="34" charset="0"/>
                <a:cs typeface="Arial" pitchFamily="34" charset="0"/>
              </a:rPr>
              <a:t>образа</a:t>
            </a:r>
          </a:p>
          <a:p>
            <a:pPr algn="ctr" fontAlgn="base"/>
            <a:endParaRPr lang="ru-RU" dirty="0">
              <a:latin typeface="Arial" pitchFamily="34" charset="0"/>
              <a:cs typeface="Arial" pitchFamily="34" charset="0"/>
            </a:endParaRPr>
          </a:p>
          <a:p>
            <a:pPr fontAlgn="base"/>
            <a:r>
              <a:rPr lang="ru-RU" dirty="0">
                <a:latin typeface="Arial" pitchFamily="34" charset="0"/>
                <a:cs typeface="Arial" pitchFamily="34" charset="0"/>
              </a:rPr>
              <a:t>Далее будем полагать, что данные, поступающие от датчиков первичной информации, могут быть представлены вектором конечной размерности. Этот вектор далее будем называть вектором измерений или вектором образа</a:t>
            </a:r>
            <a:r>
              <a:rPr lang="ru-RU" dirty="0" smtClean="0">
                <a:latin typeface="Arial" pitchFamily="34" charset="0"/>
                <a:cs typeface="Arial" pitchFamily="34" charset="0"/>
              </a:rPr>
              <a:t>.</a:t>
            </a:r>
          </a:p>
          <a:p>
            <a:pPr fontAlgn="base">
              <a:spcAft>
                <a:spcPts val="0"/>
              </a:spcAft>
            </a:pPr>
            <a:r>
              <a:rPr lang="ru-RU" dirty="0" smtClean="0">
                <a:solidFill>
                  <a:srgbClr val="333333"/>
                </a:solidFill>
                <a:latin typeface="Arial"/>
                <a:ea typeface="Times New Roman"/>
              </a:rPr>
              <a:t>Если первичная информация поступает от сенсорной сетчатки (например, светочувствительной), состоящей из </a:t>
            </a:r>
            <a:r>
              <a:rPr lang="ru-RU" i="1" dirty="0" err="1" smtClean="0">
                <a:solidFill>
                  <a:srgbClr val="333333"/>
                </a:solidFill>
                <a:latin typeface="Arial"/>
                <a:ea typeface="Times New Roman"/>
              </a:rPr>
              <a:t>n</a:t>
            </a:r>
            <a:r>
              <a:rPr lang="ru-RU" i="1" dirty="0" smtClean="0">
                <a:solidFill>
                  <a:srgbClr val="333333"/>
                </a:solidFill>
                <a:latin typeface="Arial"/>
                <a:ea typeface="Times New Roman"/>
              </a:rPr>
              <a:t> </a:t>
            </a:r>
            <a:r>
              <a:rPr lang="ru-RU" dirty="0" smtClean="0">
                <a:solidFill>
                  <a:srgbClr val="333333"/>
                </a:solidFill>
                <a:latin typeface="Arial"/>
                <a:ea typeface="Times New Roman"/>
              </a:rPr>
              <a:t>элементов, то результаты измерений можно представить вектором</a:t>
            </a:r>
            <a:endParaRPr lang="ru-RU" dirty="0" smtClean="0">
              <a:latin typeface="Times New Roman"/>
              <a:ea typeface="Times New Roman"/>
            </a:endParaRPr>
          </a:p>
          <a:p>
            <a:pPr algn="ctr" fontAlgn="base">
              <a:spcAft>
                <a:spcPts val="0"/>
              </a:spcAft>
            </a:pPr>
            <a:r>
              <a:rPr lang="ru-RU" i="1" dirty="0" err="1" smtClean="0">
                <a:solidFill>
                  <a:srgbClr val="333333"/>
                </a:solidFill>
                <a:latin typeface="Arial"/>
                <a:ea typeface="Times New Roman"/>
              </a:rPr>
              <a:t>x</a:t>
            </a:r>
            <a:r>
              <a:rPr lang="ru-RU" dirty="0" smtClean="0">
                <a:solidFill>
                  <a:srgbClr val="333333"/>
                </a:solidFill>
                <a:latin typeface="Arial"/>
                <a:ea typeface="Times New Roman"/>
              </a:rPr>
              <a:t> = (</a:t>
            </a:r>
            <a:r>
              <a:rPr lang="ru-RU" i="1" dirty="0" smtClean="0">
                <a:solidFill>
                  <a:srgbClr val="333333"/>
                </a:solidFill>
                <a:latin typeface="Arial"/>
                <a:ea typeface="Times New Roman"/>
              </a:rPr>
              <a:t>x</a:t>
            </a:r>
            <a:r>
              <a:rPr lang="ru-RU" baseline="-25000" dirty="0" smtClean="0">
                <a:solidFill>
                  <a:srgbClr val="333333"/>
                </a:solidFill>
                <a:latin typeface="Arial"/>
                <a:ea typeface="Times New Roman"/>
              </a:rPr>
              <a:t>1</a:t>
            </a:r>
            <a:r>
              <a:rPr lang="ru-RU" dirty="0" smtClean="0">
                <a:solidFill>
                  <a:srgbClr val="333333"/>
                </a:solidFill>
                <a:latin typeface="Arial"/>
                <a:ea typeface="Times New Roman"/>
              </a:rPr>
              <a:t>, …, </a:t>
            </a:r>
            <a:r>
              <a:rPr lang="ru-RU" i="1" dirty="0" err="1" smtClean="0">
                <a:solidFill>
                  <a:srgbClr val="333333"/>
                </a:solidFill>
                <a:latin typeface="Arial"/>
                <a:ea typeface="Times New Roman"/>
              </a:rPr>
              <a:t>x</a:t>
            </a:r>
            <a:r>
              <a:rPr lang="ru-RU" i="1" baseline="-25000" dirty="0" err="1" smtClean="0">
                <a:solidFill>
                  <a:srgbClr val="333333"/>
                </a:solidFill>
                <a:latin typeface="Arial"/>
                <a:ea typeface="Times New Roman"/>
              </a:rPr>
              <a:t>i</a:t>
            </a:r>
            <a:r>
              <a:rPr lang="ru-RU" dirty="0" smtClean="0">
                <a:solidFill>
                  <a:srgbClr val="333333"/>
                </a:solidFill>
                <a:latin typeface="Arial"/>
                <a:ea typeface="Times New Roman"/>
              </a:rPr>
              <a:t> ,…., </a:t>
            </a:r>
            <a:r>
              <a:rPr lang="ru-RU" i="1" dirty="0" err="1" smtClean="0">
                <a:solidFill>
                  <a:srgbClr val="333333"/>
                </a:solidFill>
                <a:latin typeface="Arial"/>
                <a:ea typeface="Times New Roman"/>
              </a:rPr>
              <a:t>x</a:t>
            </a:r>
            <a:r>
              <a:rPr lang="ru-RU" i="1" baseline="-25000" dirty="0" err="1" smtClean="0">
                <a:solidFill>
                  <a:srgbClr val="333333"/>
                </a:solidFill>
                <a:latin typeface="Arial"/>
                <a:ea typeface="Times New Roman"/>
              </a:rPr>
              <a:t>n</a:t>
            </a:r>
            <a:r>
              <a:rPr lang="ru-RU" dirty="0" smtClean="0">
                <a:solidFill>
                  <a:srgbClr val="333333"/>
                </a:solidFill>
                <a:latin typeface="Arial"/>
                <a:ea typeface="Times New Roman"/>
              </a:rPr>
              <a:t>),</a:t>
            </a:r>
            <a:endParaRPr lang="ru-RU" dirty="0" smtClean="0">
              <a:latin typeface="Times New Roman"/>
              <a:ea typeface="Times New Roman"/>
            </a:endParaRPr>
          </a:p>
          <a:p>
            <a:pPr fontAlgn="base">
              <a:spcAft>
                <a:spcPts val="0"/>
              </a:spcAft>
            </a:pPr>
            <a:r>
              <a:rPr lang="ru-RU" dirty="0" smtClean="0">
                <a:solidFill>
                  <a:srgbClr val="333333"/>
                </a:solidFill>
                <a:latin typeface="Arial"/>
                <a:ea typeface="Times New Roman"/>
              </a:rPr>
              <a:t>где  </a:t>
            </a:r>
            <a:r>
              <a:rPr lang="ru-RU" i="1" dirty="0" err="1" smtClean="0">
                <a:solidFill>
                  <a:srgbClr val="333333"/>
                </a:solidFill>
                <a:latin typeface="Arial"/>
                <a:ea typeface="Times New Roman"/>
              </a:rPr>
              <a:t>x</a:t>
            </a:r>
            <a:r>
              <a:rPr lang="ru-RU" i="1" baseline="-25000" dirty="0" err="1" smtClean="0">
                <a:solidFill>
                  <a:srgbClr val="333333"/>
                </a:solidFill>
                <a:latin typeface="Arial"/>
                <a:ea typeface="Times New Roman"/>
              </a:rPr>
              <a:t>i</a:t>
            </a:r>
            <a:r>
              <a:rPr lang="ru-RU" i="1" baseline="-25000" dirty="0" smtClean="0">
                <a:solidFill>
                  <a:srgbClr val="333333"/>
                </a:solidFill>
                <a:latin typeface="Arial"/>
                <a:ea typeface="Times New Roman"/>
              </a:rPr>
              <a:t> </a:t>
            </a:r>
            <a:r>
              <a:rPr lang="ru-RU" dirty="0" smtClean="0">
                <a:solidFill>
                  <a:srgbClr val="333333"/>
                </a:solidFill>
                <a:latin typeface="Arial"/>
                <a:ea typeface="Times New Roman"/>
              </a:rPr>
              <a:t>- интенсивность сигнала от </a:t>
            </a:r>
            <a:r>
              <a:rPr lang="ru-RU" i="1" dirty="0" err="1" smtClean="0">
                <a:solidFill>
                  <a:srgbClr val="333333"/>
                </a:solidFill>
                <a:latin typeface="Arial"/>
                <a:ea typeface="Times New Roman"/>
              </a:rPr>
              <a:t>i</a:t>
            </a:r>
            <a:r>
              <a:rPr lang="ru-RU" dirty="0" smtClean="0">
                <a:solidFill>
                  <a:srgbClr val="333333"/>
                </a:solidFill>
                <a:latin typeface="Arial"/>
                <a:ea typeface="Times New Roman"/>
              </a:rPr>
              <a:t> – го элемента сетчатки. При этом вектор </a:t>
            </a:r>
            <a:r>
              <a:rPr lang="ru-RU" i="1" dirty="0" err="1" smtClean="0">
                <a:solidFill>
                  <a:srgbClr val="333333"/>
                </a:solidFill>
                <a:latin typeface="Arial"/>
                <a:ea typeface="Times New Roman"/>
              </a:rPr>
              <a:t>x</a:t>
            </a:r>
            <a:r>
              <a:rPr lang="ru-RU" dirty="0" smtClean="0">
                <a:solidFill>
                  <a:srgbClr val="333333"/>
                </a:solidFill>
                <a:latin typeface="Arial"/>
                <a:ea typeface="Times New Roman"/>
              </a:rPr>
              <a:t> – </a:t>
            </a:r>
            <a:r>
              <a:rPr lang="ru-RU" dirty="0" err="1" smtClean="0">
                <a:solidFill>
                  <a:srgbClr val="333333"/>
                </a:solidFill>
                <a:latin typeface="Arial"/>
                <a:ea typeface="Times New Roman"/>
              </a:rPr>
              <a:t>вектор</a:t>
            </a:r>
            <a:r>
              <a:rPr lang="ru-RU" dirty="0" smtClean="0">
                <a:solidFill>
                  <a:srgbClr val="333333"/>
                </a:solidFill>
                <a:latin typeface="Arial"/>
                <a:ea typeface="Times New Roman"/>
              </a:rPr>
              <a:t> образа.</a:t>
            </a:r>
          </a:p>
          <a:p>
            <a:pPr fontAlgn="base">
              <a:spcAft>
                <a:spcPts val="0"/>
              </a:spcAft>
            </a:pPr>
            <a:endParaRPr lang="ru-RU" dirty="0" smtClean="0">
              <a:latin typeface="Times New Roman"/>
              <a:ea typeface="Times New Roman"/>
            </a:endParaRPr>
          </a:p>
          <a:p>
            <a:pPr fontAlgn="base">
              <a:spcAft>
                <a:spcPts val="0"/>
              </a:spcAft>
            </a:pPr>
            <a:r>
              <a:rPr lang="ru-RU" dirty="0" smtClean="0">
                <a:solidFill>
                  <a:srgbClr val="333333"/>
                </a:solidFill>
                <a:latin typeface="Arial"/>
                <a:ea typeface="Times New Roman"/>
              </a:rPr>
              <a:t>В случае, если первичная информация поступает от датчика непрерывно изменяющегося воздействия (например, от микрофона, от магнитной головки магнитофона и т.п.), то вектор образа получают в результате записи значений сигнала </a:t>
            </a:r>
            <a:r>
              <a:rPr lang="ru-RU" i="1" dirty="0" err="1" smtClean="0">
                <a:solidFill>
                  <a:srgbClr val="333333"/>
                </a:solidFill>
                <a:latin typeface="Arial"/>
                <a:ea typeface="Times New Roman"/>
              </a:rPr>
              <a:t>x</a:t>
            </a:r>
            <a:r>
              <a:rPr lang="ru-RU" i="1" baseline="-25000" dirty="0" err="1" smtClean="0">
                <a:solidFill>
                  <a:srgbClr val="333333"/>
                </a:solidFill>
                <a:latin typeface="Arial"/>
                <a:ea typeface="Times New Roman"/>
              </a:rPr>
              <a:t>i</a:t>
            </a:r>
            <a:r>
              <a:rPr lang="ru-RU" dirty="0" smtClean="0">
                <a:solidFill>
                  <a:srgbClr val="333333"/>
                </a:solidFill>
                <a:latin typeface="Arial"/>
                <a:ea typeface="Times New Roman"/>
              </a:rPr>
              <a:t> в дискретные моменты на заданном интервале времени.</a:t>
            </a:r>
          </a:p>
          <a:p>
            <a:pPr fontAlgn="base">
              <a:spcAft>
                <a:spcPts val="0"/>
              </a:spcAft>
            </a:pPr>
            <a:endParaRPr lang="ru-RU" dirty="0" smtClean="0">
              <a:latin typeface="Times New Roman"/>
              <a:ea typeface="Times New Roman"/>
            </a:endParaRPr>
          </a:p>
          <a:p>
            <a:pPr fontAlgn="base">
              <a:spcAft>
                <a:spcPts val="0"/>
              </a:spcAft>
            </a:pPr>
            <a:r>
              <a:rPr lang="ru-RU" dirty="0" smtClean="0">
                <a:solidFill>
                  <a:srgbClr val="333333"/>
                </a:solidFill>
                <a:latin typeface="Arial"/>
                <a:ea typeface="Times New Roman"/>
              </a:rPr>
              <a:t>Если первичная информация получается в результате измерений различных физических величин (электропроводности, упругости, магнитных свойств объекта, его веса и т. д.), вектор образа получают в результате записи в определенном порядке результатов </a:t>
            </a:r>
            <a:r>
              <a:rPr lang="ru-RU" i="1" dirty="0" err="1" smtClean="0">
                <a:solidFill>
                  <a:srgbClr val="333333"/>
                </a:solidFill>
                <a:latin typeface="Arial"/>
                <a:ea typeface="Times New Roman"/>
              </a:rPr>
              <a:t>x</a:t>
            </a:r>
            <a:r>
              <a:rPr lang="ru-RU" i="1" baseline="-25000" dirty="0" err="1" smtClean="0">
                <a:solidFill>
                  <a:srgbClr val="333333"/>
                </a:solidFill>
                <a:latin typeface="Arial"/>
                <a:ea typeface="Times New Roman"/>
              </a:rPr>
              <a:t>i</a:t>
            </a:r>
            <a:r>
              <a:rPr lang="ru-RU" dirty="0" smtClean="0">
                <a:solidFill>
                  <a:srgbClr val="333333"/>
                </a:solidFill>
                <a:latin typeface="Arial"/>
                <a:ea typeface="Times New Roman"/>
              </a:rPr>
              <a:t> проведенных измерений.</a:t>
            </a:r>
            <a:endParaRPr lang="ru-RU" dirty="0" smtClean="0">
              <a:latin typeface="Times New Roman"/>
              <a:ea typeface="Times New Roman"/>
            </a:endParaRPr>
          </a:p>
          <a:p>
            <a:pPr fontAlgn="base"/>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Структура системы распознавания"/>
          <p:cNvPicPr/>
          <p:nvPr/>
        </p:nvPicPr>
        <p:blipFill>
          <a:blip r:embed="rId2"/>
          <a:srcRect/>
          <a:stretch>
            <a:fillRect/>
          </a:stretch>
        </p:blipFill>
        <p:spPr bwMode="auto">
          <a:xfrm>
            <a:off x="285720" y="428604"/>
            <a:ext cx="8215370" cy="4857784"/>
          </a:xfrm>
          <a:prstGeom prst="rect">
            <a:avLst/>
          </a:prstGeom>
          <a:ln>
            <a:solidFill>
              <a:schemeClr val="bg1"/>
            </a:solidFill>
            <a:headEnd/>
            <a:tailEnd/>
          </a:ln>
        </p:spPr>
        <p:style>
          <a:lnRef idx="1">
            <a:schemeClr val="accent1"/>
          </a:lnRef>
          <a:fillRef idx="2">
            <a:schemeClr val="accent1"/>
          </a:fillRef>
          <a:effectRef idx="1">
            <a:schemeClr val="accent1"/>
          </a:effectRef>
          <a:fontRef idx="minor">
            <a:schemeClr val="dk1"/>
          </a:fontRef>
        </p:style>
      </p:pic>
      <p:sp>
        <p:nvSpPr>
          <p:cNvPr id="3" name="TextBox 2"/>
          <p:cNvSpPr txBox="1"/>
          <p:nvPr/>
        </p:nvSpPr>
        <p:spPr>
          <a:xfrm>
            <a:off x="214282" y="5500702"/>
            <a:ext cx="8429684" cy="1354217"/>
          </a:xfrm>
          <a:prstGeom prst="rect">
            <a:avLst/>
          </a:prstGeom>
          <a:noFill/>
        </p:spPr>
        <p:txBody>
          <a:bodyPr wrap="square" rtlCol="0">
            <a:spAutoFit/>
          </a:bodyPr>
          <a:lstStyle/>
          <a:p>
            <a:pPr algn="ctr"/>
            <a:r>
              <a:rPr lang="ru-RU" b="1" dirty="0"/>
              <a:t>Рис.  </a:t>
            </a:r>
            <a:r>
              <a:rPr lang="ru-RU" sz="2800" dirty="0"/>
              <a:t>Структура системы </a:t>
            </a:r>
            <a:r>
              <a:rPr lang="ru-RU" sz="2800" dirty="0" smtClean="0"/>
              <a:t>распознавания</a:t>
            </a:r>
            <a:endParaRPr lang="ru-RU" sz="2800" dirty="0"/>
          </a:p>
          <a:p>
            <a:pPr>
              <a:buFont typeface="Arial" pitchFamily="34" charset="0"/>
              <a:buChar char="•"/>
            </a:pPr>
            <a:r>
              <a:rPr lang="ru-RU" dirty="0" err="1" smtClean="0">
                <a:latin typeface="Arial" pitchFamily="34" charset="0"/>
                <a:cs typeface="Arial" pitchFamily="34" charset="0"/>
              </a:rPr>
              <a:t>Афонин</a:t>
            </a:r>
            <a:r>
              <a:rPr lang="ru-RU" dirty="0" smtClean="0">
                <a:latin typeface="Arial" pitchFamily="34" charset="0"/>
                <a:cs typeface="Arial" pitchFamily="34" charset="0"/>
              </a:rPr>
              <a:t> В.Л. Интеллектуальные робототехнические системы. М. 2005</a:t>
            </a:r>
          </a:p>
          <a:p>
            <a:pPr>
              <a:buFont typeface="Arial" pitchFamily="34" charset="0"/>
              <a:buChar char="•"/>
            </a:pPr>
            <a:r>
              <a:rPr lang="en-US" dirty="0" smtClean="0">
                <a:latin typeface="Arial" pitchFamily="34" charset="0"/>
                <a:cs typeface="Arial" pitchFamily="34" charset="0"/>
              </a:rPr>
              <a:t>http://www.eclass.cc/courses/intuit_human_isrob_intellektualnye_robototehnicheskie_sistemy</a:t>
            </a:r>
            <a:endParaRPr lang="ru-RU" dirty="0">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406" y="285728"/>
            <a:ext cx="9001156" cy="624786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fontAlgn="base"/>
            <a:r>
              <a:rPr lang="ru-RU" b="1" dirty="0">
                <a:latin typeface="Arial" pitchFamily="34" charset="0"/>
                <a:cs typeface="Arial" pitchFamily="34" charset="0"/>
              </a:rPr>
              <a:t>Типовые процедуры выделения </a:t>
            </a:r>
            <a:r>
              <a:rPr lang="ru-RU" b="1" dirty="0" smtClean="0">
                <a:latin typeface="Arial" pitchFamily="34" charset="0"/>
                <a:cs typeface="Arial" pitchFamily="34" charset="0"/>
              </a:rPr>
              <a:t>признаков</a:t>
            </a:r>
          </a:p>
          <a:p>
            <a:pPr fontAlgn="base"/>
            <a:r>
              <a:rPr lang="ru-RU" dirty="0" smtClean="0">
                <a:latin typeface="Arial" pitchFamily="34" charset="0"/>
                <a:cs typeface="Arial" pitchFamily="34" charset="0"/>
              </a:rPr>
              <a:t>Наряду </a:t>
            </a:r>
            <a:r>
              <a:rPr lang="ru-RU" dirty="0">
                <a:latin typeface="Arial" pitchFamily="34" charset="0"/>
                <a:cs typeface="Arial" pitchFamily="34" charset="0"/>
              </a:rPr>
              <a:t>с эвристическим подходом к формированию признаков распознавания </a:t>
            </a:r>
            <a:r>
              <a:rPr lang="ru-RU" dirty="0" smtClean="0">
                <a:latin typeface="Arial" pitchFamily="34" charset="0"/>
                <a:cs typeface="Arial" pitchFamily="34" charset="0"/>
              </a:rPr>
              <a:t>можно использовать </a:t>
            </a:r>
            <a:r>
              <a:rPr lang="ru-RU" dirty="0">
                <a:latin typeface="Arial" pitchFamily="34" charset="0"/>
                <a:cs typeface="Arial" pitchFamily="34" charset="0"/>
              </a:rPr>
              <a:t>ряд типовых методов выявления признаков, освещенных  в соответствующей литературе. Рассмотрим один из них</a:t>
            </a:r>
            <a:r>
              <a:rPr lang="ru-RU" dirty="0" smtClean="0">
                <a:latin typeface="Arial" pitchFamily="34" charset="0"/>
                <a:cs typeface="Arial" pitchFamily="34" charset="0"/>
              </a:rPr>
              <a:t>.</a:t>
            </a:r>
          </a:p>
          <a:p>
            <a:pPr fontAlgn="base"/>
            <a:endParaRPr lang="ru-RU" dirty="0">
              <a:latin typeface="Arial" pitchFamily="34" charset="0"/>
              <a:cs typeface="Arial" pitchFamily="34" charset="0"/>
            </a:endParaRPr>
          </a:p>
          <a:p>
            <a:pPr fontAlgn="base"/>
            <a:r>
              <a:rPr lang="ru-RU" b="1" dirty="0">
                <a:latin typeface="Arial" pitchFamily="34" charset="0"/>
                <a:cs typeface="Arial" pitchFamily="34" charset="0"/>
              </a:rPr>
              <a:t>Формирование признаков для распознавания полутоновых изображений на основе Фурье — преобразований</a:t>
            </a:r>
            <a:endParaRPr lang="ru-RU" dirty="0">
              <a:latin typeface="Arial" pitchFamily="34" charset="0"/>
              <a:cs typeface="Arial" pitchFamily="34" charset="0"/>
            </a:endParaRPr>
          </a:p>
          <a:p>
            <a:pPr fontAlgn="base"/>
            <a:r>
              <a:rPr lang="ru-RU" dirty="0">
                <a:latin typeface="Arial" pitchFamily="34" charset="0"/>
                <a:cs typeface="Arial" pitchFamily="34" charset="0"/>
              </a:rPr>
              <a:t>Пусть имеется черно-белое полутоновое изображение, содержащее распознаваемый образ. При этом</a:t>
            </a:r>
            <a:r>
              <a:rPr lang="ru-RU" i="1" dirty="0">
                <a:latin typeface="Arial" pitchFamily="34" charset="0"/>
                <a:cs typeface="Arial" pitchFamily="34" charset="0"/>
              </a:rPr>
              <a:t>F</a:t>
            </a:r>
            <a:r>
              <a:rPr lang="ru-RU" baseline="-25000" dirty="0">
                <a:latin typeface="Arial" pitchFamily="34" charset="0"/>
                <a:cs typeface="Arial" pitchFamily="34" charset="0"/>
              </a:rPr>
              <a:t>1</a:t>
            </a:r>
            <a:r>
              <a:rPr lang="ru-RU" dirty="0">
                <a:latin typeface="Arial" pitchFamily="34" charset="0"/>
                <a:cs typeface="Arial" pitchFamily="34" charset="0"/>
              </a:rPr>
              <a:t>(</a:t>
            </a:r>
            <a:r>
              <a:rPr lang="ru-RU" dirty="0" err="1">
                <a:latin typeface="Arial" pitchFamily="34" charset="0"/>
                <a:cs typeface="Arial" pitchFamily="34" charset="0"/>
              </a:rPr>
              <a:t>ф</a:t>
            </a:r>
            <a:r>
              <a:rPr lang="ru-RU" dirty="0">
                <a:latin typeface="Arial" pitchFamily="34" charset="0"/>
                <a:cs typeface="Arial" pitchFamily="34" charset="0"/>
              </a:rPr>
              <a:t>) – функция изменения яркости изображения при обходе замкнутого контура в виде окружности с радиусом </a:t>
            </a:r>
            <a:r>
              <a:rPr lang="ru-RU" i="1" dirty="0">
                <a:latin typeface="Arial" pitchFamily="34" charset="0"/>
                <a:cs typeface="Arial" pitchFamily="34" charset="0"/>
              </a:rPr>
              <a:t>r</a:t>
            </a:r>
            <a:r>
              <a:rPr lang="ru-RU" baseline="-25000" dirty="0">
                <a:latin typeface="Arial" pitchFamily="34" charset="0"/>
                <a:cs typeface="Arial" pitchFamily="34" charset="0"/>
              </a:rPr>
              <a:t>1</a:t>
            </a:r>
            <a:r>
              <a:rPr lang="ru-RU" dirty="0">
                <a:latin typeface="Arial" pitchFamily="34" charset="0"/>
                <a:cs typeface="Arial" pitchFamily="34" charset="0"/>
              </a:rPr>
              <a:t> и центром, совпадающим с центром распознаваемого образа, </a:t>
            </a:r>
            <a:r>
              <a:rPr lang="ru-RU" dirty="0" err="1">
                <a:latin typeface="Arial" pitchFamily="34" charset="0"/>
                <a:cs typeface="Arial" pitchFamily="34" charset="0"/>
              </a:rPr>
              <a:t>ф</a:t>
            </a:r>
            <a:r>
              <a:rPr lang="ru-RU" dirty="0">
                <a:latin typeface="Arial" pitchFamily="34" charset="0"/>
                <a:cs typeface="Arial" pitchFamily="34" charset="0"/>
              </a:rPr>
              <a:t> — угол в полярной системе координат, определяющий положение точки на окружности с радиусом </a:t>
            </a:r>
            <a:r>
              <a:rPr lang="ru-RU" i="1" dirty="0">
                <a:latin typeface="Arial" pitchFamily="34" charset="0"/>
                <a:cs typeface="Arial" pitchFamily="34" charset="0"/>
              </a:rPr>
              <a:t>r</a:t>
            </a:r>
            <a:r>
              <a:rPr lang="ru-RU" baseline="-25000" dirty="0">
                <a:latin typeface="Arial" pitchFamily="34" charset="0"/>
                <a:cs typeface="Arial" pitchFamily="34" charset="0"/>
              </a:rPr>
              <a:t>1</a:t>
            </a:r>
            <a:r>
              <a:rPr lang="ru-RU" dirty="0">
                <a:latin typeface="Arial" pitchFamily="34" charset="0"/>
                <a:cs typeface="Arial" pitchFamily="34" charset="0"/>
              </a:rPr>
              <a:t>. Функция </a:t>
            </a:r>
            <a:r>
              <a:rPr lang="ru-RU" i="1" dirty="0">
                <a:latin typeface="Arial" pitchFamily="34" charset="0"/>
                <a:cs typeface="Arial" pitchFamily="34" charset="0"/>
              </a:rPr>
              <a:t>F</a:t>
            </a:r>
            <a:r>
              <a:rPr lang="ru-RU" baseline="-25000" dirty="0">
                <a:latin typeface="Arial" pitchFamily="34" charset="0"/>
                <a:cs typeface="Arial" pitchFamily="34" charset="0"/>
              </a:rPr>
              <a:t>1</a:t>
            </a:r>
            <a:r>
              <a:rPr lang="ru-RU" dirty="0">
                <a:latin typeface="Arial" pitchFamily="34" charset="0"/>
                <a:cs typeface="Arial" pitchFamily="34" charset="0"/>
              </a:rPr>
              <a:t>(</a:t>
            </a:r>
            <a:r>
              <a:rPr lang="ru-RU" dirty="0" err="1">
                <a:latin typeface="Arial" pitchFamily="34" charset="0"/>
                <a:cs typeface="Arial" pitchFamily="34" charset="0"/>
              </a:rPr>
              <a:t>ф</a:t>
            </a:r>
            <a:r>
              <a:rPr lang="ru-RU" dirty="0">
                <a:latin typeface="Arial" pitchFamily="34" charset="0"/>
                <a:cs typeface="Arial" pitchFamily="34" charset="0"/>
              </a:rPr>
              <a:t>) – периодическая функция с периодом 2</a:t>
            </a:r>
            <a:r>
              <a:rPr lang="ru-RU" i="1" dirty="0">
                <a:latin typeface="Arial" pitchFamily="34" charset="0"/>
                <a:cs typeface="Arial" pitchFamily="34" charset="0"/>
              </a:rPr>
              <a:t>pi</a:t>
            </a:r>
            <a:r>
              <a:rPr lang="ru-RU" dirty="0">
                <a:latin typeface="Arial" pitchFamily="34" charset="0"/>
                <a:cs typeface="Arial" pitchFamily="34" charset="0"/>
              </a:rPr>
              <a:t>. Аппроксимируем </a:t>
            </a:r>
            <a:r>
              <a:rPr lang="ru-RU" i="1" dirty="0">
                <a:latin typeface="Arial" pitchFamily="34" charset="0"/>
                <a:cs typeface="Arial" pitchFamily="34" charset="0"/>
              </a:rPr>
              <a:t>F</a:t>
            </a:r>
            <a:r>
              <a:rPr lang="ru-RU" baseline="-25000" dirty="0">
                <a:latin typeface="Arial" pitchFamily="34" charset="0"/>
                <a:cs typeface="Arial" pitchFamily="34" charset="0"/>
              </a:rPr>
              <a:t>1</a:t>
            </a:r>
            <a:r>
              <a:rPr lang="ru-RU" dirty="0">
                <a:latin typeface="Arial" pitchFamily="34" charset="0"/>
                <a:cs typeface="Arial" pitchFamily="34" charset="0"/>
              </a:rPr>
              <a:t>(</a:t>
            </a:r>
            <a:r>
              <a:rPr lang="ru-RU" dirty="0" err="1">
                <a:latin typeface="Arial" pitchFamily="34" charset="0"/>
                <a:cs typeface="Arial" pitchFamily="34" charset="0"/>
              </a:rPr>
              <a:t>ф</a:t>
            </a:r>
            <a:r>
              <a:rPr lang="ru-RU" dirty="0">
                <a:latin typeface="Arial" pitchFamily="34" charset="0"/>
                <a:cs typeface="Arial" pitchFamily="34" charset="0"/>
              </a:rPr>
              <a:t>) отрезком ряда Фурье:</a:t>
            </a:r>
          </a:p>
          <a:p>
            <a:pPr algn="ctr" fontAlgn="base"/>
            <a:r>
              <a:rPr lang="ru-RU" i="1" dirty="0">
                <a:latin typeface="Arial" pitchFamily="34" charset="0"/>
                <a:cs typeface="Arial" pitchFamily="34" charset="0"/>
              </a:rPr>
              <a:t>F</a:t>
            </a:r>
            <a:r>
              <a:rPr lang="ru-RU" baseline="-25000" dirty="0">
                <a:latin typeface="Arial" pitchFamily="34" charset="0"/>
                <a:cs typeface="Arial" pitchFamily="34" charset="0"/>
              </a:rPr>
              <a:t>1</a:t>
            </a:r>
            <a:r>
              <a:rPr lang="ru-RU" i="1" baseline="30000" dirty="0">
                <a:latin typeface="Arial" pitchFamily="34" charset="0"/>
                <a:cs typeface="Arial" pitchFamily="34" charset="0"/>
              </a:rPr>
              <a:t>*</a:t>
            </a:r>
            <a:r>
              <a:rPr lang="ru-RU" dirty="0">
                <a:latin typeface="Arial" pitchFamily="34" charset="0"/>
                <a:cs typeface="Arial" pitchFamily="34" charset="0"/>
              </a:rPr>
              <a:t>(</a:t>
            </a:r>
            <a:r>
              <a:rPr lang="ru-RU" dirty="0" err="1">
                <a:latin typeface="Arial" pitchFamily="34" charset="0"/>
                <a:cs typeface="Arial" pitchFamily="34" charset="0"/>
              </a:rPr>
              <a:t>ф</a:t>
            </a:r>
            <a:r>
              <a:rPr lang="ru-RU" dirty="0">
                <a:latin typeface="Arial" pitchFamily="34" charset="0"/>
                <a:cs typeface="Arial" pitchFamily="34" charset="0"/>
              </a:rPr>
              <a:t>)=</a:t>
            </a:r>
            <a:r>
              <a:rPr lang="ru-RU" i="1" dirty="0">
                <a:latin typeface="Arial" pitchFamily="34" charset="0"/>
                <a:cs typeface="Arial" pitchFamily="34" charset="0"/>
              </a:rPr>
              <a:t>C</a:t>
            </a:r>
            <a:r>
              <a:rPr lang="ru-RU" baseline="-25000" dirty="0">
                <a:latin typeface="Arial" pitchFamily="34" charset="0"/>
                <a:cs typeface="Arial" pitchFamily="34" charset="0"/>
              </a:rPr>
              <a:t>11</a:t>
            </a:r>
            <a:r>
              <a:rPr lang="ru-RU" dirty="0">
                <a:latin typeface="Arial" pitchFamily="34" charset="0"/>
                <a:cs typeface="Arial" pitchFamily="34" charset="0"/>
              </a:rPr>
              <a:t>sin(ф+фо</a:t>
            </a:r>
            <a:r>
              <a:rPr lang="ru-RU" baseline="-25000" dirty="0">
                <a:latin typeface="Arial" pitchFamily="34" charset="0"/>
                <a:cs typeface="Arial" pitchFamily="34" charset="0"/>
              </a:rPr>
              <a:t>11</a:t>
            </a:r>
            <a:r>
              <a:rPr lang="ru-RU" dirty="0">
                <a:latin typeface="Arial" pitchFamily="34" charset="0"/>
                <a:cs typeface="Arial" pitchFamily="34" charset="0"/>
              </a:rPr>
              <a:t>)+</a:t>
            </a:r>
            <a:r>
              <a:rPr lang="ru-RU" i="1" dirty="0">
                <a:latin typeface="Arial" pitchFamily="34" charset="0"/>
                <a:cs typeface="Arial" pitchFamily="34" charset="0"/>
              </a:rPr>
              <a:t> C</a:t>
            </a:r>
            <a:r>
              <a:rPr lang="ru-RU" baseline="-25000" dirty="0">
                <a:latin typeface="Arial" pitchFamily="34" charset="0"/>
                <a:cs typeface="Arial" pitchFamily="34" charset="0"/>
              </a:rPr>
              <a:t>12</a:t>
            </a:r>
            <a:r>
              <a:rPr lang="ru-RU" dirty="0">
                <a:latin typeface="Arial" pitchFamily="34" charset="0"/>
                <a:cs typeface="Arial" pitchFamily="34" charset="0"/>
              </a:rPr>
              <a:t>sin(2ф+фо</a:t>
            </a:r>
            <a:r>
              <a:rPr lang="ru-RU" baseline="-25000" dirty="0">
                <a:latin typeface="Arial" pitchFamily="34" charset="0"/>
                <a:cs typeface="Arial" pitchFamily="34" charset="0"/>
              </a:rPr>
              <a:t>12</a:t>
            </a:r>
            <a:r>
              <a:rPr lang="ru-RU" dirty="0">
                <a:latin typeface="Arial" pitchFamily="34" charset="0"/>
                <a:cs typeface="Arial" pitchFamily="34" charset="0"/>
              </a:rPr>
              <a:t>)+…</a:t>
            </a:r>
            <a:r>
              <a:rPr lang="ru-RU" i="1" dirty="0">
                <a:latin typeface="Arial" pitchFamily="34" charset="0"/>
                <a:cs typeface="Arial" pitchFamily="34" charset="0"/>
              </a:rPr>
              <a:t> C</a:t>
            </a:r>
            <a:r>
              <a:rPr lang="ru-RU" i="1" baseline="-25000" dirty="0">
                <a:latin typeface="Arial" pitchFamily="34" charset="0"/>
                <a:cs typeface="Arial" pitchFamily="34" charset="0"/>
              </a:rPr>
              <a:t>i</a:t>
            </a:r>
            <a:r>
              <a:rPr lang="ru-RU" baseline="-25000" dirty="0">
                <a:latin typeface="Arial" pitchFamily="34" charset="0"/>
                <a:cs typeface="Arial" pitchFamily="34" charset="0"/>
              </a:rPr>
              <a:t>1</a:t>
            </a:r>
            <a:r>
              <a:rPr lang="ru-RU" dirty="0">
                <a:latin typeface="Arial" pitchFamily="34" charset="0"/>
                <a:cs typeface="Arial" pitchFamily="34" charset="0"/>
              </a:rPr>
              <a:t>sin(</a:t>
            </a:r>
            <a:r>
              <a:rPr lang="ru-RU" i="1" dirty="0">
                <a:latin typeface="Arial" pitchFamily="34" charset="0"/>
                <a:cs typeface="Arial" pitchFamily="34" charset="0"/>
              </a:rPr>
              <a:t>i</a:t>
            </a:r>
            <a:r>
              <a:rPr lang="ru-RU" dirty="0">
                <a:latin typeface="Arial" pitchFamily="34" charset="0"/>
                <a:cs typeface="Arial" pitchFamily="34" charset="0"/>
              </a:rPr>
              <a:t>ф+фо</a:t>
            </a:r>
            <a:r>
              <a:rPr lang="ru-RU" i="1" baseline="-25000" dirty="0">
                <a:latin typeface="Arial" pitchFamily="34" charset="0"/>
                <a:cs typeface="Arial" pitchFamily="34" charset="0"/>
              </a:rPr>
              <a:t>i</a:t>
            </a:r>
            <a:r>
              <a:rPr lang="ru-RU" baseline="-25000" dirty="0">
                <a:latin typeface="Arial" pitchFamily="34" charset="0"/>
                <a:cs typeface="Arial" pitchFamily="34" charset="0"/>
              </a:rPr>
              <a:t>1</a:t>
            </a:r>
            <a:r>
              <a:rPr lang="ru-RU" dirty="0">
                <a:latin typeface="Arial" pitchFamily="34" charset="0"/>
                <a:cs typeface="Arial" pitchFamily="34" charset="0"/>
              </a:rPr>
              <a:t>)+…+</a:t>
            </a:r>
            <a:r>
              <a:rPr lang="ru-RU" i="1" dirty="0">
                <a:latin typeface="Arial" pitchFamily="34" charset="0"/>
                <a:cs typeface="Arial" pitchFamily="34" charset="0"/>
              </a:rPr>
              <a:t>C</a:t>
            </a:r>
            <a:r>
              <a:rPr lang="ru-RU" baseline="-25000" dirty="0">
                <a:latin typeface="Arial" pitchFamily="34" charset="0"/>
                <a:cs typeface="Arial" pitchFamily="34" charset="0"/>
              </a:rPr>
              <a:t>1</a:t>
            </a:r>
            <a:r>
              <a:rPr lang="ru-RU" i="1" dirty="0">
                <a:latin typeface="Arial" pitchFamily="34" charset="0"/>
                <a:cs typeface="Arial" pitchFamily="34" charset="0"/>
              </a:rPr>
              <a:t>N</a:t>
            </a:r>
            <a:r>
              <a:rPr lang="ru-RU" baseline="-25000" dirty="0">
                <a:latin typeface="Arial" pitchFamily="34" charset="0"/>
                <a:cs typeface="Arial" pitchFamily="34" charset="0"/>
              </a:rPr>
              <a:t> </a:t>
            </a:r>
            <a:r>
              <a:rPr lang="ru-RU" dirty="0" err="1">
                <a:latin typeface="Arial" pitchFamily="34" charset="0"/>
                <a:cs typeface="Arial" pitchFamily="34" charset="0"/>
              </a:rPr>
              <a:t>sin</a:t>
            </a:r>
            <a:r>
              <a:rPr lang="ru-RU" dirty="0">
                <a:latin typeface="Arial" pitchFamily="34" charset="0"/>
                <a:cs typeface="Arial" pitchFamily="34" charset="0"/>
              </a:rPr>
              <a:t>(2ф+фо</a:t>
            </a:r>
            <a:r>
              <a:rPr lang="ru-RU" baseline="-25000" dirty="0">
                <a:latin typeface="Arial" pitchFamily="34" charset="0"/>
                <a:cs typeface="Arial" pitchFamily="34" charset="0"/>
              </a:rPr>
              <a:t>1</a:t>
            </a:r>
            <a:r>
              <a:rPr lang="ru-RU" i="1" dirty="0">
                <a:latin typeface="Arial" pitchFamily="34" charset="0"/>
                <a:cs typeface="Arial" pitchFamily="34" charset="0"/>
              </a:rPr>
              <a:t>N</a:t>
            </a:r>
            <a:r>
              <a:rPr lang="ru-RU" dirty="0" smtClean="0">
                <a:latin typeface="Arial" pitchFamily="34" charset="0"/>
                <a:cs typeface="Arial" pitchFamily="34" charset="0"/>
              </a:rPr>
              <a:t>)=</a:t>
            </a:r>
            <a:r>
              <a:rPr lang="en-US" dirty="0" smtClean="0">
                <a:latin typeface="Arial" pitchFamily="34" charset="0"/>
                <a:cs typeface="Arial" pitchFamily="34" charset="0"/>
              </a:rPr>
              <a:t>sum[</a:t>
            </a:r>
            <a:r>
              <a:rPr lang="en-US" i="1" dirty="0" smtClean="0">
                <a:latin typeface="Arial" pitchFamily="34" charset="0"/>
                <a:cs typeface="Arial" pitchFamily="34" charset="0"/>
              </a:rPr>
              <a:t>C</a:t>
            </a:r>
            <a:r>
              <a:rPr lang="en-US" i="1" baseline="-25000" dirty="0" smtClean="0">
                <a:latin typeface="Arial" pitchFamily="34" charset="0"/>
                <a:cs typeface="Arial" pitchFamily="34" charset="0"/>
              </a:rPr>
              <a:t>i</a:t>
            </a:r>
            <a:r>
              <a:rPr lang="en-US" baseline="-25000" dirty="0" smtClean="0">
                <a:latin typeface="Arial" pitchFamily="34" charset="0"/>
                <a:cs typeface="Arial" pitchFamily="34" charset="0"/>
              </a:rPr>
              <a:t>1</a:t>
            </a:r>
            <a:r>
              <a:rPr lang="en-US" dirty="0" smtClean="0">
                <a:latin typeface="Arial" pitchFamily="34" charset="0"/>
                <a:cs typeface="Arial" pitchFamily="34" charset="0"/>
              </a:rPr>
              <a:t>sin(</a:t>
            </a:r>
            <a:r>
              <a:rPr lang="en-US" i="1" dirty="0" err="1" smtClean="0">
                <a:latin typeface="Arial" pitchFamily="34" charset="0"/>
                <a:cs typeface="Arial" pitchFamily="34" charset="0"/>
              </a:rPr>
              <a:t>i</a:t>
            </a:r>
            <a:r>
              <a:rPr lang="ru-RU" dirty="0" err="1">
                <a:latin typeface="Arial" pitchFamily="34" charset="0"/>
                <a:cs typeface="Arial" pitchFamily="34" charset="0"/>
              </a:rPr>
              <a:t>ф</a:t>
            </a:r>
            <a:r>
              <a:rPr lang="en-US" dirty="0">
                <a:latin typeface="Arial" pitchFamily="34" charset="0"/>
                <a:cs typeface="Arial" pitchFamily="34" charset="0"/>
              </a:rPr>
              <a:t>+</a:t>
            </a:r>
            <a:r>
              <a:rPr lang="ru-RU" dirty="0" err="1">
                <a:latin typeface="Arial" pitchFamily="34" charset="0"/>
                <a:cs typeface="Arial" pitchFamily="34" charset="0"/>
              </a:rPr>
              <a:t>фо</a:t>
            </a:r>
            <a:r>
              <a:rPr lang="en-US" i="1" baseline="-25000" dirty="0">
                <a:latin typeface="Arial" pitchFamily="34" charset="0"/>
                <a:cs typeface="Arial" pitchFamily="34" charset="0"/>
              </a:rPr>
              <a:t>i</a:t>
            </a:r>
            <a:r>
              <a:rPr lang="en-US" baseline="-25000" dirty="0">
                <a:latin typeface="Arial" pitchFamily="34" charset="0"/>
                <a:cs typeface="Arial" pitchFamily="34" charset="0"/>
              </a:rPr>
              <a:t>1</a:t>
            </a:r>
            <a:r>
              <a:rPr lang="en-US" dirty="0">
                <a:latin typeface="Arial" pitchFamily="34" charset="0"/>
                <a:cs typeface="Arial" pitchFamily="34" charset="0"/>
              </a:rPr>
              <a:t>)], </a:t>
            </a:r>
            <a:r>
              <a:rPr lang="en-US" i="1" dirty="0" err="1">
                <a:latin typeface="Arial" pitchFamily="34" charset="0"/>
                <a:cs typeface="Arial" pitchFamily="34" charset="0"/>
              </a:rPr>
              <a:t>i</a:t>
            </a:r>
            <a:r>
              <a:rPr lang="en-US" i="1" dirty="0">
                <a:latin typeface="Arial" pitchFamily="34" charset="0"/>
                <a:cs typeface="Arial" pitchFamily="34" charset="0"/>
              </a:rPr>
              <a:t>=</a:t>
            </a:r>
            <a:r>
              <a:rPr lang="en-US" dirty="0">
                <a:latin typeface="Arial" pitchFamily="34" charset="0"/>
                <a:cs typeface="Arial" pitchFamily="34" charset="0"/>
              </a:rPr>
              <a:t>1,…,</a:t>
            </a:r>
            <a:r>
              <a:rPr lang="en-US" i="1" dirty="0">
                <a:latin typeface="Arial" pitchFamily="34" charset="0"/>
                <a:cs typeface="Arial" pitchFamily="34" charset="0"/>
              </a:rPr>
              <a:t>N</a:t>
            </a:r>
            <a:r>
              <a:rPr lang="en-US" dirty="0">
                <a:latin typeface="Arial" pitchFamily="34" charset="0"/>
                <a:cs typeface="Arial" pitchFamily="34" charset="0"/>
              </a:rPr>
              <a:t>.</a:t>
            </a:r>
            <a:endParaRPr lang="ru-RU" dirty="0">
              <a:latin typeface="Arial" pitchFamily="34" charset="0"/>
              <a:cs typeface="Arial" pitchFamily="34" charset="0"/>
            </a:endParaRPr>
          </a:p>
          <a:p>
            <a:pPr fontAlgn="base"/>
            <a:r>
              <a:rPr lang="ru-RU" dirty="0">
                <a:latin typeface="Arial" pitchFamily="34" charset="0"/>
                <a:cs typeface="Arial" pitchFamily="34" charset="0"/>
              </a:rPr>
              <a:t>Использование нескольких контуров с радиусами </a:t>
            </a:r>
            <a:r>
              <a:rPr lang="ru-RU" i="1" dirty="0">
                <a:latin typeface="Arial" pitchFamily="34" charset="0"/>
                <a:cs typeface="Arial" pitchFamily="34" charset="0"/>
              </a:rPr>
              <a:t>r</a:t>
            </a:r>
            <a:r>
              <a:rPr lang="ru-RU" baseline="-25000" dirty="0">
                <a:latin typeface="Arial" pitchFamily="34" charset="0"/>
                <a:cs typeface="Arial" pitchFamily="34" charset="0"/>
              </a:rPr>
              <a:t>1</a:t>
            </a:r>
            <a:r>
              <a:rPr lang="ru-RU" dirty="0">
                <a:latin typeface="Arial" pitchFamily="34" charset="0"/>
                <a:cs typeface="Arial" pitchFamily="34" charset="0"/>
              </a:rPr>
              <a:t>,…,</a:t>
            </a:r>
            <a:r>
              <a:rPr lang="ru-RU" i="1" dirty="0" err="1">
                <a:latin typeface="Arial" pitchFamily="34" charset="0"/>
                <a:cs typeface="Arial" pitchFamily="34" charset="0"/>
              </a:rPr>
              <a:t>r</a:t>
            </a:r>
            <a:r>
              <a:rPr lang="ru-RU" i="1" baseline="-25000" dirty="0" err="1">
                <a:latin typeface="Arial" pitchFamily="34" charset="0"/>
                <a:cs typeface="Arial" pitchFamily="34" charset="0"/>
              </a:rPr>
              <a:t>j</a:t>
            </a:r>
            <a:r>
              <a:rPr lang="ru-RU" dirty="0">
                <a:latin typeface="Arial" pitchFamily="34" charset="0"/>
                <a:cs typeface="Arial" pitchFamily="34" charset="0"/>
              </a:rPr>
              <a:t>,…,</a:t>
            </a:r>
            <a:r>
              <a:rPr lang="ru-RU" i="1" dirty="0" err="1">
                <a:latin typeface="Arial" pitchFamily="34" charset="0"/>
                <a:cs typeface="Arial" pitchFamily="34" charset="0"/>
              </a:rPr>
              <a:t>r</a:t>
            </a:r>
            <a:r>
              <a:rPr lang="ru-RU" i="1" baseline="-25000" dirty="0" err="1">
                <a:latin typeface="Arial" pitchFamily="34" charset="0"/>
                <a:cs typeface="Arial" pitchFamily="34" charset="0"/>
              </a:rPr>
              <a:t>M</a:t>
            </a:r>
            <a:r>
              <a:rPr lang="ru-RU" dirty="0">
                <a:latin typeface="Arial" pitchFamily="34" charset="0"/>
                <a:cs typeface="Arial" pitchFamily="34" charset="0"/>
              </a:rPr>
              <a:t> позволяет по значениям соответствующих им коэффициентов </a:t>
            </a:r>
            <a:r>
              <a:rPr lang="ru-RU" sz="2000" i="1" dirty="0" err="1">
                <a:latin typeface="Arial" pitchFamily="34" charset="0"/>
                <a:cs typeface="Arial" pitchFamily="34" charset="0"/>
              </a:rPr>
              <a:t>C</a:t>
            </a:r>
            <a:r>
              <a:rPr lang="ru-RU" sz="2000" i="1" baseline="-25000" dirty="0" err="1">
                <a:latin typeface="Arial" pitchFamily="34" charset="0"/>
                <a:cs typeface="Arial" pitchFamily="34" charset="0"/>
              </a:rPr>
              <a:t>ij</a:t>
            </a:r>
            <a:r>
              <a:rPr lang="ru-RU" sz="2000" dirty="0">
                <a:latin typeface="Arial" pitchFamily="34" charset="0"/>
                <a:cs typeface="Arial" pitchFamily="34" charset="0"/>
              </a:rPr>
              <a:t> </a:t>
            </a:r>
            <a:r>
              <a:rPr lang="ru-RU" dirty="0">
                <a:latin typeface="Arial" pitchFamily="34" charset="0"/>
                <a:cs typeface="Arial" pitchFamily="34" charset="0"/>
              </a:rPr>
              <a:t>различать соответствующие образы.</a:t>
            </a:r>
          </a:p>
          <a:p>
            <a:pPr fontAlgn="base"/>
            <a:r>
              <a:rPr lang="ru-RU" dirty="0">
                <a:latin typeface="Arial" pitchFamily="34" charset="0"/>
                <a:cs typeface="Arial" pitchFamily="34" charset="0"/>
              </a:rPr>
              <a:t>Коэффициенты </a:t>
            </a:r>
            <a:r>
              <a:rPr lang="ru-RU" sz="2000" i="1" dirty="0" err="1">
                <a:latin typeface="Arial" pitchFamily="34" charset="0"/>
                <a:cs typeface="Arial" pitchFamily="34" charset="0"/>
              </a:rPr>
              <a:t>C</a:t>
            </a:r>
            <a:r>
              <a:rPr lang="ru-RU" sz="2000" i="1" baseline="-25000" dirty="0" err="1">
                <a:latin typeface="Arial" pitchFamily="34" charset="0"/>
                <a:cs typeface="Arial" pitchFamily="34" charset="0"/>
              </a:rPr>
              <a:t>ij</a:t>
            </a:r>
            <a:r>
              <a:rPr lang="ru-RU" sz="2000" dirty="0">
                <a:latin typeface="Arial" pitchFamily="34" charset="0"/>
                <a:cs typeface="Arial" pitchFamily="34" charset="0"/>
              </a:rPr>
              <a:t> </a:t>
            </a:r>
            <a:r>
              <a:rPr lang="ru-RU" dirty="0">
                <a:latin typeface="Arial" pitchFamily="34" charset="0"/>
                <a:cs typeface="Arial" pitchFamily="34" charset="0"/>
              </a:rPr>
              <a:t>являются, таким образом, признаками распознавания, позволяющими при достаточно больших значениях </a:t>
            </a:r>
            <a:r>
              <a:rPr lang="ru-RU" i="1" dirty="0">
                <a:latin typeface="Arial" pitchFamily="34" charset="0"/>
                <a:cs typeface="Arial" pitchFamily="34" charset="0"/>
              </a:rPr>
              <a:t>N</a:t>
            </a:r>
            <a:r>
              <a:rPr lang="ru-RU" dirty="0">
                <a:latin typeface="Arial" pitchFamily="34" charset="0"/>
                <a:cs typeface="Arial" pitchFamily="34" charset="0"/>
              </a:rPr>
              <a:t> и </a:t>
            </a:r>
            <a:r>
              <a:rPr lang="ru-RU" i="1" dirty="0">
                <a:latin typeface="Arial" pitchFamily="34" charset="0"/>
                <a:cs typeface="Arial" pitchFamily="34" charset="0"/>
              </a:rPr>
              <a:t>M</a:t>
            </a:r>
            <a:r>
              <a:rPr lang="ru-RU" dirty="0">
                <a:latin typeface="Arial" pitchFamily="34" charset="0"/>
                <a:cs typeface="Arial" pitchFamily="34" charset="0"/>
              </a:rPr>
              <a:t> надежно отличать один образ от  другого.</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24"/>
            <a:ext cx="8858312" cy="70737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dirty="0">
                <a:latin typeface="Arial" pitchFamily="34" charset="0"/>
                <a:cs typeface="Arial" pitchFamily="34" charset="0"/>
              </a:rPr>
              <a:t>Увеличение числа используемых признаков позволяет расширить набор классов объектов, поддающихся распознаванию</a:t>
            </a:r>
            <a:r>
              <a:rPr lang="ru-RU" dirty="0" smtClean="0">
                <a:latin typeface="Arial" pitchFamily="34" charset="0"/>
                <a:cs typeface="Arial" pitchFamily="34" charset="0"/>
              </a:rPr>
              <a:t>.</a:t>
            </a:r>
          </a:p>
          <a:p>
            <a:r>
              <a:rPr lang="ru-RU" dirty="0" smtClean="0">
                <a:latin typeface="Arial" pitchFamily="34" charset="0"/>
                <a:cs typeface="Arial" pitchFamily="34" charset="0"/>
              </a:rPr>
              <a:t> Существуют </a:t>
            </a:r>
            <a:r>
              <a:rPr lang="ru-RU" dirty="0">
                <a:latin typeface="Arial" pitchFamily="34" charset="0"/>
                <a:cs typeface="Arial" pitchFamily="34" charset="0"/>
              </a:rPr>
              <a:t>задачи распознавания, в которых опознание объектов основано не на их геометрическом подобии эталону, а на логическом анализе структуры изображения. Типичным примером, таких задач, является распознавание букв и цифр. Мы узнаем буквы и цифры, несмотря на их существенно различное начертание в силу различия почерков, используемых стилей и т.д. Мы узнаем их не потому, что они подобны некоторому эталону, а потому что их строение, соответствует некоторым правилам. Например, буква </a:t>
            </a:r>
            <a:r>
              <a:rPr lang="ru-RU" b="1" dirty="0">
                <a:latin typeface="Arial" pitchFamily="34" charset="0"/>
                <a:cs typeface="Arial" pitchFamily="34" charset="0"/>
              </a:rPr>
              <a:t>А</a:t>
            </a:r>
            <a:r>
              <a:rPr lang="ru-RU" dirty="0">
                <a:latin typeface="Arial" pitchFamily="34" charset="0"/>
                <a:cs typeface="Arial" pitchFamily="34" charset="0"/>
              </a:rPr>
              <a:t> по нашим представлениям обязательно должна имеет две ножки, расположенные ниже тела буквы, имеющего вид замкнутого контура. Буква </a:t>
            </a:r>
            <a:r>
              <a:rPr lang="ru-RU" b="1" dirty="0">
                <a:latin typeface="Arial" pitchFamily="34" charset="0"/>
                <a:cs typeface="Arial" pitchFamily="34" charset="0"/>
              </a:rPr>
              <a:t>В</a:t>
            </a:r>
            <a:r>
              <a:rPr lang="ru-RU" dirty="0">
                <a:latin typeface="Arial" pitchFamily="34" charset="0"/>
                <a:cs typeface="Arial" pitchFamily="34" charset="0"/>
              </a:rPr>
              <a:t> должна иметь два замкнутых контура, расположенных один под другим, причем левая грань каждого контура, должны быть образованы вертикальными прямыми линиями</a:t>
            </a:r>
            <a:r>
              <a:rPr lang="ru-RU" dirty="0" smtClean="0">
                <a:latin typeface="Arial" pitchFamily="34" charset="0"/>
                <a:cs typeface="Arial" pitchFamily="34" charset="0"/>
              </a:rPr>
              <a:t>.</a:t>
            </a:r>
            <a:r>
              <a:rPr lang="ru-RU" dirty="0" smtClean="0">
                <a:solidFill>
                  <a:srgbClr val="333333"/>
                </a:solidFill>
                <a:latin typeface="Arial" pitchFamily="34" charset="0"/>
                <a:ea typeface="Times New Roman"/>
                <a:cs typeface="Arial" pitchFamily="34" charset="0"/>
              </a:rPr>
              <a:t> Соответственно признаки распознавания в таком случае выражаются уже не числами, а гораздо более сложными математическими структурами, которые качественно, а не количественно характеризуют распознаваемый образ.</a:t>
            </a:r>
            <a:endParaRPr lang="ru-RU" dirty="0" smtClean="0">
              <a:latin typeface="Arial" pitchFamily="34" charset="0"/>
              <a:ea typeface="Times New Roman"/>
              <a:cs typeface="Arial" pitchFamily="34" charset="0"/>
            </a:endParaRPr>
          </a:p>
          <a:p>
            <a:pPr fontAlgn="base">
              <a:spcAft>
                <a:spcPts val="1250"/>
              </a:spcAft>
            </a:pPr>
            <a:r>
              <a:rPr lang="ru-RU" dirty="0" smtClean="0">
                <a:solidFill>
                  <a:srgbClr val="333333"/>
                </a:solidFill>
                <a:latin typeface="Arial" pitchFamily="34" charset="0"/>
                <a:ea typeface="Times New Roman"/>
                <a:cs typeface="Arial" pitchFamily="34" charset="0"/>
              </a:rPr>
              <a:t>На применении таких признаков базируются лингвистические (грамматические) методы распознавания образов.</a:t>
            </a:r>
            <a:endParaRPr lang="ru-RU" dirty="0" smtClean="0">
              <a:latin typeface="Arial" pitchFamily="34" charset="0"/>
              <a:ea typeface="Times New Roman"/>
              <a:cs typeface="Arial" pitchFamily="34" charset="0"/>
            </a:endParaRPr>
          </a:p>
          <a:p>
            <a:pPr algn="ctr" fontAlgn="base">
              <a:spcAft>
                <a:spcPts val="0"/>
              </a:spcAft>
            </a:pPr>
            <a:r>
              <a:rPr lang="ru-RU" i="1" dirty="0" smtClean="0">
                <a:solidFill>
                  <a:srgbClr val="333333"/>
                </a:solidFill>
                <a:latin typeface="Arial" pitchFamily="34" charset="0"/>
                <a:ea typeface="Times New Roman"/>
                <a:cs typeface="Arial" pitchFamily="34" charset="0"/>
              </a:rPr>
              <a:t>Формирование лингвистических признаков распознавания</a:t>
            </a:r>
            <a:endParaRPr lang="ru-RU" i="1" dirty="0" smtClean="0">
              <a:latin typeface="Arial" pitchFamily="34" charset="0"/>
              <a:ea typeface="Times New Roman"/>
              <a:cs typeface="Arial" pitchFamily="34" charset="0"/>
            </a:endParaRPr>
          </a:p>
          <a:p>
            <a:pPr fontAlgn="base">
              <a:spcAft>
                <a:spcPts val="1250"/>
              </a:spcAft>
            </a:pPr>
            <a:r>
              <a:rPr lang="ru-RU" dirty="0" smtClean="0">
                <a:solidFill>
                  <a:srgbClr val="333333"/>
                </a:solidFill>
                <a:latin typeface="Arial" pitchFamily="34" charset="0"/>
                <a:ea typeface="Times New Roman"/>
                <a:cs typeface="Arial" pitchFamily="34" charset="0"/>
              </a:rPr>
              <a:t>В рамках лингвистического анализа образа формирование признаков основано, во-первых, на выделении в изображении типовых элементов, в частности, замкнутых контуров, концевых точек, точек ветвления линий, и, во-вторых, на описании их взаимного расположения и ориентации.</a:t>
            </a:r>
            <a:endParaRPr lang="ru-RU" dirty="0" smtClean="0">
              <a:latin typeface="Arial" pitchFamily="34" charset="0"/>
              <a:ea typeface="Times New Roman"/>
              <a:cs typeface="Arial" pitchFamily="34" charset="0"/>
            </a:endParaRPr>
          </a:p>
          <a:p>
            <a:endParaRPr lang="ru-RU" dirty="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Пример задачи по распознаванию"/>
          <p:cNvPicPr/>
          <p:nvPr/>
        </p:nvPicPr>
        <p:blipFill>
          <a:blip r:embed="rId2"/>
          <a:srcRect/>
          <a:stretch>
            <a:fillRect/>
          </a:stretch>
        </p:blipFill>
        <p:spPr bwMode="auto">
          <a:xfrm>
            <a:off x="3000364" y="500042"/>
            <a:ext cx="3143272" cy="1285884"/>
          </a:xfrm>
          <a:prstGeom prst="rect">
            <a:avLst/>
          </a:prstGeom>
          <a:noFill/>
          <a:ln w="9525">
            <a:noFill/>
            <a:miter lim="800000"/>
            <a:headEnd/>
            <a:tailEnd/>
          </a:ln>
        </p:spPr>
      </p:pic>
      <p:sp>
        <p:nvSpPr>
          <p:cNvPr id="4" name="TextBox 3"/>
          <p:cNvSpPr txBox="1"/>
          <p:nvPr/>
        </p:nvSpPr>
        <p:spPr>
          <a:xfrm>
            <a:off x="500034" y="1000108"/>
            <a:ext cx="8286808" cy="1477328"/>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ru-RU" i="1" dirty="0" smtClean="0"/>
              <a:t>Признаки таблицы </a:t>
            </a:r>
            <a:r>
              <a:rPr lang="ru-RU" i="1" dirty="0"/>
              <a:t>обучения</a:t>
            </a:r>
            <a:r>
              <a:rPr lang="ru-RU" dirty="0"/>
              <a:t>:</a:t>
            </a:r>
          </a:p>
          <a:p>
            <a:r>
              <a:rPr lang="ru-RU" dirty="0"/>
              <a:t>x</a:t>
            </a:r>
            <a:r>
              <a:rPr lang="ru-RU" baseline="-25000" dirty="0"/>
              <a:t>1</a:t>
            </a:r>
            <a:r>
              <a:rPr lang="ru-RU" dirty="0"/>
              <a:t> - количество вертикальных линий минимального размера;</a:t>
            </a:r>
          </a:p>
          <a:p>
            <a:r>
              <a:rPr lang="ru-RU" dirty="0"/>
              <a:t>x</a:t>
            </a:r>
            <a:r>
              <a:rPr lang="ru-RU" baseline="-25000" dirty="0"/>
              <a:t>2</a:t>
            </a:r>
            <a:r>
              <a:rPr lang="ru-RU" dirty="0"/>
              <a:t> - количество горизонтальных линий;</a:t>
            </a:r>
          </a:p>
          <a:p>
            <a:r>
              <a:rPr lang="ru-RU" dirty="0"/>
              <a:t>x</a:t>
            </a:r>
            <a:r>
              <a:rPr lang="ru-RU" baseline="-25000" dirty="0"/>
              <a:t>3</a:t>
            </a:r>
            <a:r>
              <a:rPr lang="ru-RU" dirty="0"/>
              <a:t> - количество наклонных линий;</a:t>
            </a:r>
          </a:p>
          <a:p>
            <a:r>
              <a:rPr lang="ru-RU" dirty="0"/>
              <a:t>x</a:t>
            </a:r>
            <a:r>
              <a:rPr lang="ru-RU" baseline="-25000" dirty="0"/>
              <a:t>4</a:t>
            </a:r>
            <a:r>
              <a:rPr lang="ru-RU" dirty="0"/>
              <a:t> - количество горизонтальных линий снизу объекта.</a:t>
            </a:r>
          </a:p>
        </p:txBody>
      </p:sp>
      <p:pic>
        <p:nvPicPr>
          <p:cNvPr id="5" name="Рисунок 4" descr="Таблица обучения для задачи по распознаванию"/>
          <p:cNvPicPr/>
          <p:nvPr/>
        </p:nvPicPr>
        <p:blipFill>
          <a:blip r:embed="rId3"/>
          <a:srcRect/>
          <a:stretch>
            <a:fillRect/>
          </a:stretch>
        </p:blipFill>
        <p:spPr bwMode="auto">
          <a:xfrm>
            <a:off x="2571736" y="2622563"/>
            <a:ext cx="3929090" cy="3878271"/>
          </a:xfrm>
          <a:prstGeom prst="rect">
            <a:avLst/>
          </a:prstGeom>
          <a:noFill/>
          <a:ln w="9525">
            <a:noFill/>
            <a:miter lim="800000"/>
            <a:headEnd/>
            <a:tailEnd/>
          </a:ln>
        </p:spPr>
      </p:pic>
      <p:sp>
        <p:nvSpPr>
          <p:cNvPr id="6" name="TextBox 5"/>
          <p:cNvSpPr txBox="1"/>
          <p:nvPr/>
        </p:nvSpPr>
        <p:spPr>
          <a:xfrm>
            <a:off x="1000100" y="0"/>
            <a:ext cx="7143800" cy="461665"/>
          </a:xfrm>
          <a:prstGeom prst="rect">
            <a:avLst/>
          </a:prstGeom>
          <a:noFill/>
        </p:spPr>
        <p:txBody>
          <a:bodyPr wrap="square" rtlCol="0">
            <a:spAutoFit/>
          </a:bodyPr>
          <a:lstStyle/>
          <a:p>
            <a:pPr algn="ctr"/>
            <a:r>
              <a:rPr lang="ru-RU" sz="2400" b="1" dirty="0" smtClean="0"/>
              <a:t>РАСПОЗНАВАНИЕ ЦИФР</a:t>
            </a:r>
            <a:endParaRPr lang="ru-RU" sz="2400" b="1"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9272</TotalTime>
  <Words>807</Words>
  <Application>Microsoft Office PowerPoint</Application>
  <PresentationFormat>Экран (4:3)</PresentationFormat>
  <Paragraphs>95</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Андрей</dc:creator>
  <cp:lastModifiedBy>Tugengold</cp:lastModifiedBy>
  <cp:revision>24</cp:revision>
  <dcterms:created xsi:type="dcterms:W3CDTF">2015-11-05T16:03:43Z</dcterms:created>
  <dcterms:modified xsi:type="dcterms:W3CDTF">2016-11-14T09:23:36Z</dcterms:modified>
</cp:coreProperties>
</file>