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9" r:id="rId4"/>
    <p:sldId id="259" r:id="rId5"/>
    <p:sldId id="260" r:id="rId6"/>
    <p:sldId id="261" r:id="rId7"/>
    <p:sldId id="264" r:id="rId8"/>
    <p:sldId id="262" r:id="rId9"/>
    <p:sldId id="263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792" y="-1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10EDA-ECF3-4403-8803-B6E984025317}" type="datetimeFigureOut">
              <a:rPr lang="ru-RU" smtClean="0"/>
              <a:pPr/>
              <a:t>01.11.2016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FA07-7891-41D8-A701-7B6089817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10EDA-ECF3-4403-8803-B6E984025317}" type="datetimeFigureOut">
              <a:rPr lang="ru-RU" smtClean="0"/>
              <a:pPr/>
              <a:t>01.11.2016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FA07-7891-41D8-A701-7B6089817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10EDA-ECF3-4403-8803-B6E984025317}" type="datetimeFigureOut">
              <a:rPr lang="ru-RU" smtClean="0"/>
              <a:pPr/>
              <a:t>01.11.2016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FA07-7891-41D8-A701-7B6089817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10EDA-ECF3-4403-8803-B6E984025317}" type="datetimeFigureOut">
              <a:rPr lang="ru-RU" smtClean="0"/>
              <a:pPr/>
              <a:t>01.11.2016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FA07-7891-41D8-A701-7B6089817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10EDA-ECF3-4403-8803-B6E984025317}" type="datetimeFigureOut">
              <a:rPr lang="ru-RU" smtClean="0"/>
              <a:pPr/>
              <a:t>01.11.2016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FA07-7891-41D8-A701-7B6089817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10EDA-ECF3-4403-8803-B6E984025317}" type="datetimeFigureOut">
              <a:rPr lang="ru-RU" smtClean="0"/>
              <a:pPr/>
              <a:t>01.11.2016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FA07-7891-41D8-A701-7B6089817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10EDA-ECF3-4403-8803-B6E984025317}" type="datetimeFigureOut">
              <a:rPr lang="ru-RU" smtClean="0"/>
              <a:pPr/>
              <a:t>01.11.2016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FA07-7891-41D8-A701-7B6089817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10EDA-ECF3-4403-8803-B6E984025317}" type="datetimeFigureOut">
              <a:rPr lang="ru-RU" smtClean="0"/>
              <a:pPr/>
              <a:t>01.11.2016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FA07-7891-41D8-A701-7B6089817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10EDA-ECF3-4403-8803-B6E984025317}" type="datetimeFigureOut">
              <a:rPr lang="ru-RU" smtClean="0"/>
              <a:pPr/>
              <a:t>01.11.2016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FA07-7891-41D8-A701-7B6089817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10EDA-ECF3-4403-8803-B6E984025317}" type="datetimeFigureOut">
              <a:rPr lang="ru-RU" smtClean="0"/>
              <a:pPr/>
              <a:t>01.11.2016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FA07-7891-41D8-A701-7B6089817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10EDA-ECF3-4403-8803-B6E984025317}" type="datetimeFigureOut">
              <a:rPr lang="ru-RU" smtClean="0"/>
              <a:pPr/>
              <a:t>01.11.2016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FA07-7891-41D8-A701-7B6089817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A10EDA-ECF3-4403-8803-B6E984025317}" type="datetimeFigureOut">
              <a:rPr lang="ru-RU" smtClean="0"/>
              <a:pPr/>
              <a:t>01.11.2016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3FA07-7891-41D8-A701-7B6089817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-24"/>
            <a:ext cx="8643998" cy="6848029"/>
          </a:xfrm>
          <a:prstGeom prst="rect">
            <a:avLst/>
          </a:prstGeom>
          <a:ln w="28575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base"/>
            <a:r>
              <a:rPr lang="ru-RU" sz="2400" b="1" dirty="0" smtClean="0">
                <a:solidFill>
                  <a:srgbClr val="C00000"/>
                </a:solidFill>
              </a:rPr>
              <a:t>СИСТЕМЫ РАСПОЗНАВАНИЯ ОБРАЗОВ</a:t>
            </a:r>
          </a:p>
          <a:p>
            <a:pPr algn="just" fontAlgn="base">
              <a:lnSpc>
                <a:spcPct val="125000"/>
              </a:lnSpc>
            </a:pPr>
            <a:r>
              <a:rPr lang="ru-RU" sz="2000" dirty="0" smtClean="0"/>
              <a:t>	</a:t>
            </a:r>
            <a:r>
              <a:rPr lang="en-US" sz="2000" b="1" dirty="0" smtClean="0"/>
              <a:t>1</a:t>
            </a:r>
            <a:r>
              <a:rPr lang="ru-RU" sz="2000" b="1" dirty="0" smtClean="0"/>
              <a:t>.</a:t>
            </a:r>
            <a:r>
              <a:rPr lang="ru-RU" sz="2000" dirty="0" smtClean="0"/>
              <a:t>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Интеллектуальная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система распознавания образов </a:t>
            </a:r>
            <a:r>
              <a:rPr lang="ru-RU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преобразует воздействия внешнего мира во внутренние (машинные) представления о нем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. Такими внешними воздействиями могут быть, например, свет, звук, механическое давление и т. п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 Соответствующие им сигналы формируются при помощи разнообразных устройств. Таким внешним устройством может быть  видеокамера, микрофон, а также датчики самых разнообразных физических величин. Существуют ситуации, когда «понимание» поступивших сигналов, их правильная интерпретации представляет собой серьезную проблему. В частности, такая ситуация возникает при необходимости правильно интерпретировать изображения и речевые сообщения.</a:t>
            </a:r>
          </a:p>
          <a:p>
            <a:pPr algn="just" fontAlgn="base">
              <a:lnSpc>
                <a:spcPct val="125000"/>
              </a:lnSpc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Основное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значение придается проблеме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правильной интерпретации сигналов компьютером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подобно тому, как это происходит в системах зрения, слуха, осязания живых организмов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fontAlgn="base"/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	Образ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 представляет собой описание (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отображение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) некоторого объекта, представляемое в виде сигналов.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Пример задачи по распознаванию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500042"/>
            <a:ext cx="3143272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00034" y="1000108"/>
            <a:ext cx="8286808" cy="147732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Признаки таблицы </a:t>
            </a:r>
            <a:r>
              <a:rPr lang="ru-RU" i="1" dirty="0"/>
              <a:t>обучения</a:t>
            </a:r>
            <a:r>
              <a:rPr lang="ru-RU" dirty="0"/>
              <a:t>:</a:t>
            </a:r>
          </a:p>
          <a:p>
            <a:r>
              <a:rPr lang="ru-RU" dirty="0"/>
              <a:t>x</a:t>
            </a:r>
            <a:r>
              <a:rPr lang="ru-RU" baseline="-25000" dirty="0"/>
              <a:t>1</a:t>
            </a:r>
            <a:r>
              <a:rPr lang="ru-RU" dirty="0"/>
              <a:t> - количество вертикальных линий минимального размера;</a:t>
            </a:r>
          </a:p>
          <a:p>
            <a:r>
              <a:rPr lang="ru-RU" dirty="0"/>
              <a:t>x</a:t>
            </a:r>
            <a:r>
              <a:rPr lang="ru-RU" baseline="-25000" dirty="0"/>
              <a:t>2</a:t>
            </a:r>
            <a:r>
              <a:rPr lang="ru-RU" dirty="0"/>
              <a:t> - количество горизонтальных линий;</a:t>
            </a:r>
          </a:p>
          <a:p>
            <a:r>
              <a:rPr lang="ru-RU" dirty="0"/>
              <a:t>x</a:t>
            </a:r>
            <a:r>
              <a:rPr lang="ru-RU" baseline="-25000" dirty="0"/>
              <a:t>3</a:t>
            </a:r>
            <a:r>
              <a:rPr lang="ru-RU" dirty="0"/>
              <a:t> - количество наклонных линий;</a:t>
            </a:r>
          </a:p>
          <a:p>
            <a:r>
              <a:rPr lang="ru-RU" dirty="0"/>
              <a:t>x</a:t>
            </a:r>
            <a:r>
              <a:rPr lang="ru-RU" baseline="-25000" dirty="0"/>
              <a:t>4</a:t>
            </a:r>
            <a:r>
              <a:rPr lang="ru-RU" dirty="0"/>
              <a:t> - количество горизонтальных линий снизу объекта.</a:t>
            </a:r>
          </a:p>
        </p:txBody>
      </p:sp>
      <p:pic>
        <p:nvPicPr>
          <p:cNvPr id="5" name="Рисунок 4" descr="Таблица обучения для задачи по распознаванию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2622563"/>
            <a:ext cx="3929090" cy="3878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000100" y="0"/>
            <a:ext cx="71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РАСПОЗНАВАНИЕ ЦИФР</a:t>
            </a:r>
            <a:endParaRPr lang="ru-RU" sz="24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-24"/>
            <a:ext cx="8643998" cy="701730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8. ПАКЕТЫ ПРОГРАММ РАСОЗНАВАНИЯ ОБРАЗОВ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Пакет </a:t>
            </a:r>
            <a:r>
              <a:rPr lang="ru-RU" dirty="0">
                <a:latin typeface="Arial" pitchFamily="34" charset="0"/>
                <a:cs typeface="Arial" pitchFamily="34" charset="0"/>
              </a:rPr>
              <a:t>программ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«Графит».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Программы </a:t>
            </a:r>
            <a:r>
              <a:rPr lang="ru-RU" dirty="0">
                <a:latin typeface="Arial" pitchFamily="34" charset="0"/>
                <a:cs typeface="Arial" pitchFamily="34" charset="0"/>
              </a:rPr>
              <a:t>FineReader-рукопись и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FormReader</a:t>
            </a:r>
            <a:r>
              <a:rPr lang="ru-RU" dirty="0">
                <a:latin typeface="Arial" pitchFamily="34" charset="0"/>
                <a:cs typeface="Arial" pitchFamily="34" charset="0"/>
              </a:rPr>
              <a:t> - для распознавания рукописных символов и, частично, в программе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FineReader</a:t>
            </a:r>
            <a:r>
              <a:rPr lang="ru-RU" dirty="0">
                <a:latin typeface="Arial" pitchFamily="34" charset="0"/>
                <a:cs typeface="Arial" pitchFamily="34" charset="0"/>
              </a:rPr>
              <a:t> для 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распознавания печатных 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текстов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Входящая </a:t>
            </a:r>
            <a:r>
              <a:rPr lang="ru-RU" dirty="0">
                <a:latin typeface="Arial" pitchFamily="34" charset="0"/>
                <a:cs typeface="Arial" pitchFamily="34" charset="0"/>
              </a:rPr>
              <a:t>в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FormReader</a:t>
            </a:r>
            <a:r>
              <a:rPr lang="ru-RU" dirty="0">
                <a:latin typeface="Arial" pitchFamily="34" charset="0"/>
                <a:cs typeface="Arial" pitchFamily="34" charset="0"/>
              </a:rPr>
              <a:t> </a:t>
            </a:r>
            <a:r>
              <a:rPr lang="ru-RU" i="1" dirty="0" err="1">
                <a:latin typeface="Arial" pitchFamily="34" charset="0"/>
                <a:cs typeface="Arial" pitchFamily="34" charset="0"/>
              </a:rPr>
              <a:t>программачтения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 рукописных 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текстов,</a:t>
            </a:r>
            <a:r>
              <a:rPr lang="ru-RU" dirty="0">
                <a:latin typeface="Arial" pitchFamily="34" charset="0"/>
                <a:cs typeface="Arial" pitchFamily="34" charset="0"/>
              </a:rPr>
              <a:t> 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1998 г. 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Система </a:t>
            </a:r>
            <a:r>
              <a:rPr lang="ru-RU" dirty="0">
                <a:latin typeface="Arial" pitchFamily="34" charset="0"/>
                <a:cs typeface="Arial" pitchFamily="34" charset="0"/>
              </a:rPr>
              <a:t>ABBYY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FineReader</a:t>
            </a:r>
            <a:r>
              <a:rPr lang="ru-RU" dirty="0">
                <a:latin typeface="Arial" pitchFamily="34" charset="0"/>
                <a:cs typeface="Arial" pitchFamily="34" charset="0"/>
              </a:rPr>
              <a:t> 4.0. Эта 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программа</a:t>
            </a:r>
            <a:r>
              <a:rPr lang="ru-RU" dirty="0">
                <a:latin typeface="Arial" pitchFamily="34" charset="0"/>
                <a:cs typeface="Arial" pitchFamily="34" charset="0"/>
              </a:rPr>
              <a:t> может читать все рукописные строчные и заглавные символы, допускает ограниченные соприкосновения символов между собой и с графическими линиями и обеспечивает поддержку 10 языков. Основное применение программы - 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распознавание</a:t>
            </a:r>
            <a:r>
              <a:rPr lang="ru-RU" dirty="0">
                <a:latin typeface="Arial" pitchFamily="34" charset="0"/>
                <a:cs typeface="Arial" pitchFamily="34" charset="0"/>
              </a:rPr>
              <a:t> и ввод информации с машиночитаемых бланков.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В системе ABBYY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FormReader</a:t>
            </a:r>
            <a:r>
              <a:rPr lang="ru-RU" dirty="0">
                <a:latin typeface="Arial" pitchFamily="34" charset="0"/>
                <a:cs typeface="Arial" pitchFamily="34" charset="0"/>
              </a:rPr>
              <a:t> при 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распознавании рукописных текстов</a:t>
            </a:r>
            <a:r>
              <a:rPr lang="ru-RU" dirty="0">
                <a:latin typeface="Arial" pitchFamily="34" charset="0"/>
                <a:cs typeface="Arial" pitchFamily="34" charset="0"/>
              </a:rPr>
              <a:t> используются структурный, растровый, 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признаковый</a:t>
            </a:r>
            <a:r>
              <a:rPr lang="ru-RU" dirty="0">
                <a:latin typeface="Arial" pitchFamily="34" charset="0"/>
                <a:cs typeface="Arial" pitchFamily="34" charset="0"/>
              </a:rPr>
              <a:t>, дифференциальный и лингвистический уровни распознавания. Для более подробного освоения подходов к 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распознаванию машинописных и рукописных текстов</a:t>
            </a:r>
            <a:r>
              <a:rPr lang="ru-RU" dirty="0">
                <a:latin typeface="Arial" pitchFamily="34" charset="0"/>
                <a:cs typeface="Arial" pitchFamily="34" charset="0"/>
              </a:rPr>
              <a:t> в системе ABBYY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FormReader</a:t>
            </a:r>
            <a:r>
              <a:rPr lang="ru-RU" dirty="0">
                <a:latin typeface="Arial" pitchFamily="34" charset="0"/>
                <a:cs typeface="Arial" pitchFamily="34" charset="0"/>
              </a:rPr>
              <a:t> читателю рекомендуется непосредственно ознакомиться с работой А.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Шамиса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, при этом</a:t>
            </a:r>
            <a:r>
              <a:rPr lang="ru-RU" dirty="0">
                <a:latin typeface="Arial" pitchFamily="34" charset="0"/>
                <a:cs typeface="Arial" pitchFamily="34" charset="0"/>
              </a:rPr>
              <a:t> 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подразумевается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знание</a:t>
            </a:r>
            <a:r>
              <a:rPr lang="ru-RU" dirty="0">
                <a:latin typeface="Arial" pitchFamily="34" charset="0"/>
                <a:cs typeface="Arial" pitchFamily="34" charset="0"/>
              </a:rPr>
              <a:t> основ машинной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графики.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Пакет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ERDAS Imagine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– обработка и анализ данных дистанционного зондирования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Шамис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А.Л. Принципы интеллектуализации машинного распознавания изображений и их реализация в системах оптического чтения текстов –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ABBYY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FainReader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FormReader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. 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Чабан Л.Н.. Теория и алгоритмы распознавания образов. Учебное пособие. М.: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МИИГАиК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 2004. – 70с. 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80402"/>
            <a:ext cx="9144000" cy="646330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9. ОСОБЕННОСТИ ЗАДАЧИ ЗРИТЕЛЬНОГО ВОСПРИЯТИЯ РОБОТОВ ПО СРАВНЕНИЮ С ТРАДИЦИОННЫМИ ПОДХОДАМИ РАСПОЗНАВАНИЯ ОБРАЗОВ И МАШИННОЙ ОБРАБОТКИ ИЗОБРАЖЕНИЙ :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 smtClean="0"/>
              <a:t>необходимость </a:t>
            </a:r>
            <a:r>
              <a:rPr lang="ru-RU" sz="2000" b="1" dirty="0"/>
              <a:t>построения комплексного описания среды </a:t>
            </a:r>
            <a:r>
              <a:rPr lang="ru-RU" sz="2000" dirty="0"/>
              <a:t>на основе учета значительной априорной информации (модели проблемной среды) в </a:t>
            </a:r>
            <a:r>
              <a:rPr lang="ru-RU" sz="2000" dirty="0" smtClean="0"/>
              <a:t>отличие </a:t>
            </a:r>
            <a:r>
              <a:rPr lang="ru-RU" sz="2000" dirty="0"/>
              <a:t>от традиционной задачи выделения фиксированных </a:t>
            </a:r>
            <a:r>
              <a:rPr lang="ru-RU" sz="2000" i="1" dirty="0"/>
              <a:t>признаков</a:t>
            </a:r>
            <a:r>
              <a:rPr lang="ru-RU" sz="2000" dirty="0"/>
              <a:t> или измерения отдельных параметров;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/>
              <a:t>необходимость</a:t>
            </a:r>
            <a:r>
              <a:rPr lang="ru-RU" sz="2000" b="1" dirty="0"/>
              <a:t> анализа трехмерных сцен </a:t>
            </a:r>
            <a:r>
              <a:rPr lang="ru-RU" sz="2000" dirty="0"/>
              <a:t>не только в плане анализа трехмерных объектов по их плоским проекциям, но и в плане определения объемных пространственных отношений;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/>
              <a:t>необходимость </a:t>
            </a:r>
            <a:r>
              <a:rPr lang="ru-RU" sz="2000" b="1" dirty="0"/>
              <a:t>анализа изображений, включающих одновременно несколько произвольно расположенных объектов </a:t>
            </a:r>
            <a:r>
              <a:rPr lang="ru-RU" sz="2000" dirty="0"/>
              <a:t>(в общем случае произвольной формы) в отличие от традиционной задачи, когда для распознавания предъявляется, как правило, один объект;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/>
              <a:t>необходимость </a:t>
            </a:r>
            <a:r>
              <a:rPr lang="ru-RU" sz="2000" b="1" dirty="0"/>
              <a:t>анализировать реальную динамическую среду, а не статические изображения;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 smtClean="0"/>
              <a:t>необходимость </a:t>
            </a:r>
            <a:r>
              <a:rPr lang="ru-RU" sz="2000" b="1" dirty="0"/>
              <a:t>следить за изменениями в среде, которые могут порождать новые оперативные </a:t>
            </a:r>
            <a:r>
              <a:rPr lang="ru-RU" sz="2000" b="1" dirty="0" smtClean="0"/>
              <a:t>задачи, возникающие по ходу дела ;</a:t>
            </a:r>
            <a:endParaRPr lang="ru-RU" sz="2000" b="1" dirty="0"/>
          </a:p>
          <a:p>
            <a:pPr marL="342900" indent="-342900">
              <a:buFont typeface="+mj-lt"/>
              <a:buAutoNum type="arabicPeriod"/>
            </a:pPr>
            <a:r>
              <a:rPr lang="ru-RU" sz="2000" dirty="0"/>
              <a:t>необходимость </a:t>
            </a:r>
            <a:r>
              <a:rPr lang="ru-RU" sz="2000" b="1" dirty="0"/>
              <a:t>организации системного процесса взаимодействия в реальном времени нескольких подсистем робота ("глаз-мозг", "глаз-мозг-рука").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42852"/>
            <a:ext cx="821537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/>
              <a:t>Ж.П. </a:t>
            </a:r>
            <a:r>
              <a:rPr lang="ru-RU" sz="1400" b="1" i="1" dirty="0" err="1" smtClean="0"/>
              <a:t>Маргес</a:t>
            </a:r>
            <a:r>
              <a:rPr lang="ru-RU" sz="1400" b="1" i="1" dirty="0" smtClean="0"/>
              <a:t> де </a:t>
            </a:r>
            <a:r>
              <a:rPr lang="ru-RU" sz="1400" b="1" i="1" dirty="0" err="1" smtClean="0"/>
              <a:t>Са</a:t>
            </a:r>
            <a:r>
              <a:rPr lang="ru-RU" sz="1400" b="1" i="1" dirty="0" smtClean="0"/>
              <a:t>  (J.P. </a:t>
            </a:r>
            <a:r>
              <a:rPr lang="ru-RU" sz="1400" b="1" i="1" dirty="0" err="1" smtClean="0"/>
              <a:t>Margues</a:t>
            </a:r>
            <a:r>
              <a:rPr lang="ru-RU" sz="1400" b="1" i="1" dirty="0" smtClean="0"/>
              <a:t> </a:t>
            </a:r>
            <a:r>
              <a:rPr lang="ru-RU" sz="1400" b="1" i="1" dirty="0" err="1" smtClean="0"/>
              <a:t>de</a:t>
            </a:r>
            <a:r>
              <a:rPr lang="ru-RU" sz="1400" b="1" i="1" dirty="0" smtClean="0"/>
              <a:t> </a:t>
            </a:r>
            <a:r>
              <a:rPr lang="ru-RU" sz="1400" b="1" i="1" dirty="0" err="1" smtClean="0"/>
              <a:t>Sa</a:t>
            </a:r>
            <a:r>
              <a:rPr lang="ru-RU" sz="1400" b="1" i="1" dirty="0" smtClean="0"/>
              <a:t>)</a:t>
            </a:r>
            <a:r>
              <a:rPr lang="ru-RU" sz="1400" dirty="0" smtClean="0"/>
              <a:t> </a:t>
            </a:r>
            <a:br>
              <a:rPr lang="ru-RU" sz="1400" dirty="0" smtClean="0"/>
            </a:br>
            <a:r>
              <a:rPr lang="ru-RU" sz="1400" b="1" i="1" dirty="0" smtClean="0"/>
              <a:t>"</a:t>
            </a:r>
            <a:r>
              <a:rPr lang="ru-RU" sz="1400" b="1" dirty="0" smtClean="0"/>
              <a:t>Распознавание образов</a:t>
            </a:r>
            <a:r>
              <a:rPr lang="ru-RU" sz="1400" b="1" i="1" dirty="0" smtClean="0"/>
              <a:t>. </a:t>
            </a:r>
            <a:r>
              <a:rPr lang="ru-RU" sz="1400" i="1" dirty="0" smtClean="0"/>
              <a:t>Понятия, методы и приложения«</a:t>
            </a:r>
          </a:p>
          <a:p>
            <a:r>
              <a:rPr lang="ru-RU" sz="1400" i="1" dirty="0" smtClean="0"/>
              <a:t>Книга – учебник с </a:t>
            </a:r>
            <a:r>
              <a:rPr lang="en-US" sz="1400" i="1" dirty="0" smtClean="0"/>
              <a:t>CD</a:t>
            </a:r>
          </a:p>
          <a:p>
            <a:endParaRPr lang="en-US" sz="1400" i="1" dirty="0" smtClean="0"/>
          </a:p>
          <a:p>
            <a:pPr lvl="1"/>
            <a:r>
              <a:rPr lang="ru-RU" sz="1400" b="1" cap="all" dirty="0" smtClean="0"/>
              <a:t>Список основной литературы</a:t>
            </a:r>
            <a:endParaRPr lang="ru-RU" sz="1400" b="1" u="sng" cap="all" dirty="0" smtClean="0"/>
          </a:p>
          <a:p>
            <a:pPr lvl="0"/>
            <a:r>
              <a:rPr lang="ru-RU" sz="1400" dirty="0" smtClean="0"/>
              <a:t>Горелик А. Л., Скрипкин В. А. Методы распознавания: Учебное пособие для вузов. - 4-е изд., </a:t>
            </a:r>
            <a:r>
              <a:rPr lang="ru-RU" sz="1400" dirty="0" err="1" smtClean="0"/>
              <a:t>испр</a:t>
            </a:r>
            <a:r>
              <a:rPr lang="ru-RU" sz="1400" dirty="0" smtClean="0"/>
              <a:t>. - М.: Высшая школа, 1984, 2008. – 260 с.</a:t>
            </a:r>
          </a:p>
          <a:p>
            <a:pPr lvl="0"/>
            <a:r>
              <a:rPr lang="ru-RU" sz="1400" dirty="0" smtClean="0"/>
              <a:t>Левин Л.Л. Введение в теорию распознавания образов: Учебное пособие. - Томск: ТГУ, 1982, 2004, 2008 - 97 с.</a:t>
            </a:r>
          </a:p>
          <a:p>
            <a:r>
              <a:rPr lang="ru-RU" sz="1400" dirty="0" smtClean="0"/>
              <a:t> </a:t>
            </a:r>
            <a:r>
              <a:rPr lang="ru-RU" sz="1400" b="1" cap="all" dirty="0" smtClean="0"/>
              <a:t>Список дополнительной литературы</a:t>
            </a:r>
            <a:endParaRPr lang="ru-RU" sz="1400" b="1" u="sng" cap="all" dirty="0" smtClean="0"/>
          </a:p>
          <a:p>
            <a:pPr lvl="0"/>
            <a:r>
              <a:rPr lang="ru-RU" sz="1400" dirty="0" err="1" smtClean="0"/>
              <a:t>Загоруйко</a:t>
            </a:r>
            <a:r>
              <a:rPr lang="ru-RU" sz="1400" dirty="0" smtClean="0"/>
              <a:t> Н.Г. Прикладные методы анализа данных и знаний. // Новосибирск. Изд-во института математики. 1999, 2008. </a:t>
            </a:r>
          </a:p>
          <a:p>
            <a:pPr lvl="0" hangingPunct="0"/>
            <a:r>
              <a:rPr lang="ru-RU" sz="1400" dirty="0" err="1" smtClean="0"/>
              <a:t>Дадашев</a:t>
            </a:r>
            <a:r>
              <a:rPr lang="ru-RU" sz="1400" dirty="0" smtClean="0"/>
              <a:t> Т.М. Теория распознавания образов (логические методы): Учебное пособие. - М.: МФТИ, 1982, 2006. - 84 с.</a:t>
            </a:r>
          </a:p>
          <a:p>
            <a:pPr lvl="0" hangingPunct="0"/>
            <a:r>
              <a:rPr lang="ru-RU" sz="1400" dirty="0" smtClean="0"/>
              <a:t>Ту Д., Гонсалес Р. Принципы распознавания образов. – М.: Мир, 1978, 2008.</a:t>
            </a:r>
          </a:p>
          <a:p>
            <a:pPr lvl="0" hangingPunct="0"/>
            <a:r>
              <a:rPr lang="ru-RU" sz="1400" dirty="0" err="1" smtClean="0"/>
              <a:t>Вапник</a:t>
            </a:r>
            <a:r>
              <a:rPr lang="ru-RU" sz="1400" dirty="0" smtClean="0"/>
              <a:t> В.Н., </a:t>
            </a:r>
            <a:r>
              <a:rPr lang="ru-RU" sz="1400" dirty="0" err="1" smtClean="0"/>
              <a:t>Червоненкис</a:t>
            </a:r>
            <a:r>
              <a:rPr lang="ru-RU" sz="1400" dirty="0" smtClean="0"/>
              <a:t> А.Я. Теория распознавания образов. М.: Наука, 1974, 2002.- 415 с. </a:t>
            </a:r>
          </a:p>
          <a:p>
            <a:pPr lvl="0" hangingPunct="0"/>
            <a:r>
              <a:rPr lang="ru-RU" sz="1400" dirty="0" err="1" smtClean="0"/>
              <a:t>Гренандер</a:t>
            </a:r>
            <a:r>
              <a:rPr lang="ru-RU" sz="1400" dirty="0" smtClean="0"/>
              <a:t> У. Лекции по теории образов. // М.: Мир, 1979, 1 том; 1981, 2 том; 1983, 3 том.</a:t>
            </a:r>
          </a:p>
          <a:p>
            <a:r>
              <a:rPr lang="ru-RU" sz="1400" dirty="0" smtClean="0"/>
              <a:t> </a:t>
            </a:r>
          </a:p>
          <a:p>
            <a:r>
              <a:rPr lang="ru-RU" sz="1400" dirty="0" smtClean="0"/>
              <a:t> </a:t>
            </a:r>
            <a:r>
              <a:rPr lang="ru-RU" sz="1400" b="1" cap="all" dirty="0" smtClean="0"/>
              <a:t>Литература для организации самостоятельной работы</a:t>
            </a:r>
            <a:endParaRPr lang="ru-RU" sz="1400" b="1" u="sng" cap="all" dirty="0" smtClean="0"/>
          </a:p>
          <a:p>
            <a:r>
              <a:rPr lang="ru-RU" sz="1400" dirty="0" smtClean="0"/>
              <a:t> Журавлев Ю.И. Об алгебраическом подходе к решению задач распознавания и  классификации. // Проблемы кибернетики. М.: Наука. 1978.-вып.    33. с.5-68. </a:t>
            </a:r>
          </a:p>
          <a:p>
            <a:pPr lvl="0"/>
            <a:r>
              <a:rPr lang="ru-RU" sz="1400" dirty="0" smtClean="0"/>
              <a:t>Жданов А. А., Метод автономного адаптивного управления // Известия Академии Наук. Теория и системы управления, 1999, 5, с. 127-134 </a:t>
            </a:r>
          </a:p>
          <a:p>
            <a:pPr lvl="0"/>
            <a:r>
              <a:rPr lang="ru-RU" sz="1400" dirty="0" err="1" smtClean="0"/>
              <a:t>Чечкин</a:t>
            </a:r>
            <a:r>
              <a:rPr lang="ru-RU" sz="1400" dirty="0" smtClean="0"/>
              <a:t> А.В. Математическая информатика. -М.: Наука, 1991. </a:t>
            </a:r>
          </a:p>
          <a:p>
            <a:pPr lvl="0" hangingPunct="0"/>
            <a:r>
              <a:rPr lang="ru-RU" sz="1400" dirty="0" err="1" smtClean="0"/>
              <a:t>Айзерман</a:t>
            </a:r>
            <a:r>
              <a:rPr lang="ru-RU" sz="1400" dirty="0" smtClean="0"/>
              <a:t> А.А., </a:t>
            </a:r>
            <a:r>
              <a:rPr lang="ru-RU" sz="1400" dirty="0" err="1" smtClean="0"/>
              <a:t>Браверман</a:t>
            </a:r>
            <a:r>
              <a:rPr lang="ru-RU" sz="1400" dirty="0" smtClean="0"/>
              <a:t> Э.М., </a:t>
            </a:r>
            <a:r>
              <a:rPr lang="ru-RU" sz="1400" dirty="0" err="1" smtClean="0"/>
              <a:t>Розоноэр</a:t>
            </a:r>
            <a:r>
              <a:rPr lang="ru-RU" sz="1400" dirty="0" smtClean="0"/>
              <a:t> Э.И. Метод потенциальных функций в теории обучения машин. – М.: Наука, 1970.</a:t>
            </a:r>
          </a:p>
          <a:p>
            <a:pPr lvl="0" hangingPunct="0"/>
            <a:r>
              <a:rPr lang="ru-RU" sz="1400" dirty="0" smtClean="0"/>
              <a:t>Патрик Э. Основы теории распознавания образов. – М.: Сов. радио, 1980.</a:t>
            </a:r>
          </a:p>
          <a:p>
            <a:pPr lvl="0" hangingPunct="0"/>
            <a:r>
              <a:rPr lang="ru-RU" sz="1400" dirty="0" smtClean="0"/>
              <a:t>Фу К.С. Структурные методы в распознавании образов. – М.: Мир, 1977.</a:t>
            </a:r>
          </a:p>
          <a:p>
            <a:pPr lvl="0" hangingPunct="0"/>
            <a:r>
              <a:rPr lang="ru-RU" sz="1400" dirty="0" smtClean="0"/>
              <a:t>Дуда Р.,  </a:t>
            </a:r>
            <a:r>
              <a:rPr lang="ru-RU" sz="1400" dirty="0" err="1" smtClean="0"/>
              <a:t>Харт</a:t>
            </a:r>
            <a:r>
              <a:rPr lang="ru-RU" sz="1400" dirty="0" smtClean="0"/>
              <a:t> П.  Распознавание образов и анализ сцен.  - М.: Мир,  1976.- 511 с. </a:t>
            </a:r>
          </a:p>
          <a:p>
            <a:endParaRPr lang="ru-RU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-24"/>
            <a:ext cx="8358246" cy="717119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base"/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fontAlgn="base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2.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Из-за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наличия у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конкретных объектов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некоторых общих признаков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мы </a:t>
            </a:r>
            <a:r>
              <a:rPr lang="ru-RU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объединяем их в классы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обозначаемые тем или иным термином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(именем): яблоко, автомобиль, стол и т.п., так как конкретные яблоко, автомобиль, стол похожи чем-то на все прочие яблоки, автомобили и столы соответственно.</a:t>
            </a:r>
          </a:p>
          <a:p>
            <a:pPr fontAlgn="base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Распознавание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образов есть отнесение конкретного образа к некоторому классу. Иными словами распознавание образов есть не что иное как их </a:t>
            </a:r>
            <a:r>
              <a:rPr lang="ru-RU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классификация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.</a:t>
            </a:r>
          </a:p>
          <a:p>
            <a:pPr fontAlgn="base"/>
            <a:r>
              <a:rPr lang="ru-RU" sz="2000" dirty="0">
                <a:latin typeface="Arial" pitchFamily="34" charset="0"/>
                <a:cs typeface="Arial" pitchFamily="34" charset="0"/>
              </a:rPr>
              <a:t>Примеры:</a:t>
            </a:r>
          </a:p>
          <a:p>
            <a:pPr lvl="0" fontAlgn="base"/>
            <a:r>
              <a:rPr lang="ru-RU" sz="2000" dirty="0">
                <a:latin typeface="Arial" pitchFamily="34" charset="0"/>
                <a:cs typeface="Arial" pitchFamily="34" charset="0"/>
              </a:rPr>
              <a:t>буква А, написанная конкретным шрифтом или почерком, распознается и относится к классу букв А, куда входят буквы А, написанные любым другим шрифтом или почерком;</a:t>
            </a:r>
          </a:p>
          <a:p>
            <a:pPr fontAlgn="base"/>
            <a:r>
              <a:rPr lang="ru-RU" sz="2000" dirty="0">
                <a:latin typeface="Arial" pitchFamily="34" charset="0"/>
                <a:cs typeface="Arial" pitchFamily="34" charset="0"/>
              </a:rPr>
              <a:t>звук А, произнесенный конкретным человеком, распознается как звук А и относится к классу звуков А, имеющих различный тембр звучания, длительность, громкость и т.п.; — конкретная книга распознается как книга и относится к классу книг, в который могут входить книги различного формата, толщины,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содержания.</a:t>
            </a:r>
            <a:r>
              <a:rPr lang="ru-RU" sz="2000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</a:p>
          <a:p>
            <a:pPr fontAlgn="base"/>
            <a:r>
              <a:rPr lang="ru-RU" sz="2000" b="1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3. В широком смысле распознавание образов включает не только отнесение  их к некоторому классу, но и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выделение самих классов и тех общих свойств и признаков</a:t>
            </a:r>
            <a:r>
              <a:rPr lang="ru-RU" sz="2000" b="1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, которые лежат в основе выделения классов.</a:t>
            </a:r>
            <a:endParaRPr lang="ru-RU" sz="2000" b="1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lvl="0" fontAlgn="base"/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6732"/>
            <a:ext cx="9144000" cy="12557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самом общем случае в качестве образа может рассматриваться любая информационная модель объекта или процесса абстрактного или реального мира. Отличительная  особенность такой модели в задаче распознавания - это использование только того подмножества характеристик объектов исследования, которое обеспечивает выделение одной или нескольких групп объектов совершенно определенного типа. Целью процедуры распознавания является ответ на вопрос: относится ли объект, описанный заданными характеристиками, к интересующим нас категориям и если относится, то к какой именно. Исходя из этого, можно сказать, что образ - это описание объекта или процесса, позволяющее выделять его из окружающей среды и группировать с другими объектами или процессами для принятия необходимых решений.  Те категории объектов, которые мы хотим выделить или на которые хотим разделить все множество образов в процессе распознавания, обычно называют классами. Понятие класса в распознавании появилось существенно раньше, чем в объектных информационных моделях. И способ задания классов здесь определяется не столько сущностью предмета исследования, сколько особенностями имеющейся информации об объектах и способами ее представления.   Для системы обработки информации образ - это совокупность данных об объекте или явлении, включающая параметры и связи. Параметры представляют собой количественные характеристики, полученные с помощью измерительных систем или математических моделей. Связи могут </a:t>
            </a:r>
          </a:p>
          <a:p>
            <a:r>
              <a:rPr lang="ru-RU" dirty="0"/>
              <a:t> 6 </a:t>
            </a:r>
          </a:p>
          <a:p>
            <a:r>
              <a:rPr lang="ru-RU" dirty="0"/>
              <a:t>описывать как внутреннюю структуру образа, так и особенности его поведения, если мы имеем дело с динамическим  объектом или процессом.  Любой алгоритм распознавания можно представить как абстрактную функциональную систему R, состоящую из трех компонент: </a:t>
            </a:r>
          </a:p>
          <a:p>
            <a:r>
              <a:rPr lang="ru-RU" dirty="0"/>
              <a:t> </a:t>
            </a:r>
          </a:p>
          <a:p>
            <a:r>
              <a:rPr lang="ru-RU" dirty="0"/>
              <a:t>R={A,S,P},                 (1.1) </a:t>
            </a:r>
          </a:p>
          <a:p>
            <a:r>
              <a:rPr lang="ru-RU" dirty="0"/>
              <a:t>где  A={</a:t>
            </a:r>
            <a:r>
              <a:rPr lang="ru-RU" dirty="0" err="1"/>
              <a:t>Ak</a:t>
            </a:r>
            <a:r>
              <a:rPr lang="ru-RU" dirty="0"/>
              <a:t> },  k=1,...,K – алфавит классов – множество категорий,  по которым мы должны распределить наши образы, S={</a:t>
            </a:r>
            <a:r>
              <a:rPr lang="ru-RU" dirty="0" err="1"/>
              <a:t>Sj</a:t>
            </a:r>
            <a:r>
              <a:rPr lang="ru-RU" dirty="0"/>
              <a:t>},  j=1,...,n - словарь признаков - множество характеристик, из которых составляется описание образа, P={</a:t>
            </a:r>
            <a:r>
              <a:rPr lang="ru-RU" dirty="0" err="1"/>
              <a:t>Pl</a:t>
            </a:r>
            <a:r>
              <a:rPr lang="ru-RU" dirty="0"/>
              <a:t>}, l=1,...,L - множество правил принятия решения.  Функционирование этой системы сводится к следующему: на вход подается образ – некоторая конфигурация из элементов множества S, к ней применяется определенная последовательность правил из Р, в результате конфигурации </a:t>
            </a:r>
            <a:r>
              <a:rPr lang="ru-RU" dirty="0" err="1"/>
              <a:t>присваевается</a:t>
            </a:r>
            <a:r>
              <a:rPr lang="ru-RU" dirty="0"/>
              <a:t> индекс, соответствующий одному из элементов множества A. Качество функционирования системы определяется тем, насколько часто присвоенный образу индекс совпадает с ожидаемым нами результатом.   Компоненты A,S  представляют собой информационную часть системы, а P – методологическую. Ясно, что смысл понятия класс для различных способов описания образов будет различным. В свою очередь, способ описания образа зависит от физической природы объектов распознавания и возможностей формализации соответствующих им понятий. Методы принятия решений, естественно, взаимосвязаны со способом представления объектов распознавания. Поэтому любая система распознавания включает и процесс синтеза образов, то есть формирования описаний объектов распознавания и их классов, и анализа образов, то есть сам процесс принятия решений. В зависимости от особенностей информационных компонент системы R, выделяют три подхода к задаче распознавания образов: 1) принцип сравнения с эталоном; 2) принцип кластеризации; 3) принцип общности свойств. </a:t>
            </a:r>
          </a:p>
        </p:txBody>
      </p:sp>
    </p:spTree>
    <p:extLst>
      <p:ext uri="{BB962C8B-B14F-4D97-AF65-F5344CB8AC3E}">
        <p14:creationId xmlns:p14="http://schemas.microsoft.com/office/powerpoint/2010/main" val="449811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108964"/>
            <a:ext cx="8572560" cy="646330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base"/>
            <a:r>
              <a:rPr lang="ru-RU" b="1" dirty="0" smtClean="0">
                <a:latin typeface="Arial" pitchFamily="34" charset="0"/>
                <a:cs typeface="Arial" pitchFamily="34" charset="0"/>
              </a:rPr>
              <a:t>4. 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Признаки </a:t>
            </a:r>
            <a:r>
              <a:rPr lang="ru-RU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распознавания</a:t>
            </a:r>
            <a:endParaRPr lang="ru-RU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fontAlgn="base"/>
            <a:r>
              <a:rPr lang="ru-RU" b="1" dirty="0" smtClean="0">
                <a:latin typeface="Arial" pitchFamily="34" charset="0"/>
                <a:cs typeface="Arial" pitchFamily="34" charset="0"/>
              </a:rPr>
              <a:t>Распознавание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основано на выделении общих свойств у образов, относящихся к данному классу.</a:t>
            </a:r>
          </a:p>
          <a:p>
            <a:pPr fontAlgn="base"/>
            <a:r>
              <a:rPr lang="ru-RU" b="1" dirty="0">
                <a:latin typeface="Arial" pitchFamily="34" charset="0"/>
                <a:cs typeface="Arial" pitchFamily="34" charset="0"/>
              </a:rPr>
              <a:t>Каждое свойство общее для всех образов данного класса называют признаком распознавания.</a:t>
            </a:r>
          </a:p>
          <a:p>
            <a:pPr fontAlgn="base"/>
            <a:r>
              <a:rPr lang="ru-RU" dirty="0">
                <a:latin typeface="Arial" pitchFamily="34" charset="0"/>
                <a:cs typeface="Arial" pitchFamily="34" charset="0"/>
              </a:rPr>
              <a:t>Например, такими свойствами (признаками)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являются для </a:t>
            </a:r>
            <a:r>
              <a:rPr lang="ru-RU" dirty="0">
                <a:latin typeface="Arial" pitchFamily="34" charset="0"/>
                <a:cs typeface="Arial" pitchFamily="34" charset="0"/>
              </a:rPr>
              <a:t>автомобиля наличие: двигателя, четырех колес, рулевого управления, посадочных мест для водителя и (возможно) пассажиров и т.д.;</a:t>
            </a:r>
          </a:p>
          <a:p>
            <a:pPr fontAlgn="base"/>
            <a:r>
              <a:rPr lang="ru-RU" dirty="0">
                <a:latin typeface="Arial" pitchFamily="34" charset="0"/>
                <a:cs typeface="Arial" pitchFamily="34" charset="0"/>
              </a:rPr>
              <a:t>для яблока наличие специфической округлой формы, окраски, запаха и т.д.</a:t>
            </a:r>
          </a:p>
          <a:p>
            <a:pPr fontAlgn="base"/>
            <a:r>
              <a:rPr lang="ru-RU" dirty="0" smtClean="0">
                <a:latin typeface="Arial" pitchFamily="34" charset="0"/>
                <a:cs typeface="Arial" pitchFamily="34" charset="0"/>
              </a:rPr>
              <a:t>Признаки</a:t>
            </a:r>
            <a:r>
              <a:rPr lang="ru-RU" dirty="0">
                <a:latin typeface="Arial" pitchFamily="34" charset="0"/>
                <a:cs typeface="Arial" pitchFamily="34" charset="0"/>
              </a:rPr>
              <a:t>, используемых в технических системах распознавания, описываются и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представляются (формализуются) </a:t>
            </a:r>
            <a:r>
              <a:rPr lang="ru-RU" dirty="0">
                <a:latin typeface="Arial" pitchFamily="34" charset="0"/>
                <a:cs typeface="Arial" pitchFamily="34" charset="0"/>
              </a:rPr>
              <a:t>на некотором языке, как правило, на языке математики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 Учитывая </a:t>
            </a:r>
            <a:r>
              <a:rPr lang="ru-RU" dirty="0">
                <a:latin typeface="Arial" pitchFamily="34" charset="0"/>
                <a:cs typeface="Arial" pitchFamily="34" charset="0"/>
              </a:rPr>
              <a:t>ограниченные возможности формализации, процедура распознавания образов, реализованная техническими средствами, неизбежно будет в чем-то отличаться от реализуемой нами.</a:t>
            </a:r>
          </a:p>
          <a:p>
            <a:pPr fontAlgn="base"/>
            <a:r>
              <a:rPr lang="ru-RU" dirty="0">
                <a:latin typeface="Arial" pitchFamily="34" charset="0"/>
                <a:cs typeface="Arial" pitchFamily="34" charset="0"/>
              </a:rPr>
              <a:t>В некоторых случаях, выделение и формализованное описание признаков достаточных для надежного распознавания объектов заданного класса, оказывается трудноразрешимой, а порою и неразрешимой задачей. </a:t>
            </a:r>
          </a:p>
          <a:p>
            <a:pPr fontAlgn="base"/>
            <a:r>
              <a:rPr lang="ru-RU" b="1" dirty="0">
                <a:latin typeface="Arial" pitchFamily="34" charset="0"/>
                <a:cs typeface="Arial" pitchFamily="34" charset="0"/>
              </a:rPr>
              <a:t>Определение признаков распознавания представляет собой </a:t>
            </a:r>
            <a:r>
              <a:rPr lang="ru-RU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процедуру абстрагирования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– выделение наиболее существенного, стабильного, повторяющегося в образах данного класса. </a:t>
            </a:r>
            <a:r>
              <a:rPr lang="ru-RU" dirty="0">
                <a:latin typeface="Arial" pitchFamily="34" charset="0"/>
                <a:cs typeface="Arial" pitchFamily="34" charset="0"/>
              </a:rPr>
              <a:t>При этом исключается из дальнейшего рассмотрения все второстепенное, малосущественное и переменчивое.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16560"/>
            <a:ext cx="8715436" cy="705577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Arial" pitchFamily="34" charset="0"/>
                <a:cs typeface="Arial" pitchFamily="34" charset="0"/>
              </a:rPr>
              <a:t>Формирование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образа</a:t>
            </a:r>
          </a:p>
          <a:p>
            <a:pPr algn="ctr" fontAlgn="base">
              <a:spcAft>
                <a:spcPts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5. </a:t>
            </a:r>
            <a:r>
              <a:rPr lang="ru-RU" sz="2000" b="1" i="1" dirty="0" smtClean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Выбор физических эффектов и стратегии распознавания</a:t>
            </a:r>
          </a:p>
          <a:p>
            <a:pPr algn="ctr" fontAlgn="base">
              <a:spcAft>
                <a:spcPts val="0"/>
              </a:spcAft>
            </a:pPr>
            <a:endParaRPr lang="ru-RU" sz="2000" b="1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fontAlgn="base">
              <a:spcAft>
                <a:spcPts val="1250"/>
              </a:spcAft>
            </a:pPr>
            <a:r>
              <a:rPr lang="ru-RU" sz="2000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Физическими эффектами могут быть воздействия объекта на систему, предполагающие регистрацию излучаемого (отражаемого) объектом света, звука, электромагнитных волн и т.д. </a:t>
            </a:r>
            <a:endParaRPr lang="ru-RU" sz="2000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fontAlgn="base">
              <a:spcAft>
                <a:spcPts val="1250"/>
              </a:spcAft>
            </a:pPr>
            <a:r>
              <a:rPr lang="ru-RU" sz="2000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Помимо выбора используемых физических эффектов одновременно производится выбор соответственно между </a:t>
            </a:r>
            <a:r>
              <a:rPr lang="ru-RU" sz="2000" b="1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пассивной и активной стратегией распознавания</a:t>
            </a:r>
            <a:r>
              <a:rPr lang="ru-RU" sz="2000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. Стратегия распознавания в технических системах, как и у живых организмов, является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активной</a:t>
            </a:r>
            <a:r>
              <a:rPr lang="ru-RU" sz="2000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 (лизнуть, потрогать, толкнуть и оценить реакцию), если предполагает взаимодействие системы и объекта, и является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пассивной</a:t>
            </a:r>
            <a:r>
              <a:rPr lang="ru-RU" sz="2000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 (смотреть, слушать, нюхать), если предполагает одностороннее воздействие объекта на систему распознавания. </a:t>
            </a:r>
          </a:p>
          <a:p>
            <a:pPr fontAlgn="base">
              <a:spcAft>
                <a:spcPts val="1250"/>
              </a:spcAft>
            </a:pPr>
            <a:r>
              <a:rPr lang="ru-RU" sz="2000" b="1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Проблема выбора совокупности физических эффектов, обеспечивающей наиболее рациональное построение  системы распознавания, является трудно формализуемой задачей. </a:t>
            </a:r>
            <a:r>
              <a:rPr lang="ru-RU" sz="2000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Для ее решения не удается предложить сколь либо универсальный метод или систему методов. Здесь на принятие решения влияет ранее накопленный опыт проектировщика, широта его кругозора. </a:t>
            </a:r>
            <a:endParaRPr lang="ru-RU" sz="2000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algn="ctr"/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71414"/>
            <a:ext cx="8715436" cy="67403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base"/>
            <a:r>
              <a:rPr lang="ru-RU" b="1" i="1" dirty="0" smtClean="0">
                <a:latin typeface="Arial" pitchFamily="34" charset="0"/>
                <a:cs typeface="Arial" pitchFamily="34" charset="0"/>
              </a:rPr>
              <a:t>6. Вектор образа</a:t>
            </a:r>
          </a:p>
          <a:p>
            <a:pPr algn="ctr" fontAlgn="base"/>
            <a:endParaRPr lang="ru-RU" dirty="0">
              <a:latin typeface="Arial" pitchFamily="34" charset="0"/>
              <a:cs typeface="Arial" pitchFamily="34" charset="0"/>
            </a:endParaRPr>
          </a:p>
          <a:p>
            <a:pPr fontAlgn="base"/>
            <a:r>
              <a:rPr lang="ru-RU" b="1" dirty="0">
                <a:latin typeface="Arial" pitchFamily="34" charset="0"/>
                <a:cs typeface="Arial" pitchFamily="34" charset="0"/>
              </a:rPr>
              <a:t>Далее будем полагать, что данные, поступающие от датчиков первичной информации, могут быть представлены вектором конечной размерности. </a:t>
            </a:r>
            <a:r>
              <a:rPr lang="ru-RU" dirty="0">
                <a:latin typeface="Arial" pitchFamily="34" charset="0"/>
                <a:cs typeface="Arial" pitchFamily="34" charset="0"/>
              </a:rPr>
              <a:t>Этот вектор далее будем называть вектором измерений или </a:t>
            </a:r>
            <a:r>
              <a:rPr lang="ru-RU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вектором образа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fontAlgn="base">
              <a:spcAft>
                <a:spcPts val="0"/>
              </a:spcAft>
            </a:pPr>
            <a:r>
              <a:rPr lang="ru-RU" dirty="0" smtClean="0">
                <a:solidFill>
                  <a:srgbClr val="333333"/>
                </a:solidFill>
                <a:latin typeface="Arial"/>
                <a:ea typeface="Times New Roman"/>
              </a:rPr>
              <a:t>Если первичная информация поступает от сенсорной сетчатки (например, светочувствительной), состоящей из </a:t>
            </a:r>
            <a:r>
              <a:rPr lang="ru-RU" i="1" dirty="0" err="1" smtClean="0">
                <a:solidFill>
                  <a:srgbClr val="333333"/>
                </a:solidFill>
                <a:latin typeface="Arial"/>
                <a:ea typeface="Times New Roman"/>
              </a:rPr>
              <a:t>n</a:t>
            </a:r>
            <a:r>
              <a:rPr lang="ru-RU" i="1" dirty="0" smtClean="0">
                <a:solidFill>
                  <a:srgbClr val="333333"/>
                </a:solidFill>
                <a:latin typeface="Arial"/>
                <a:ea typeface="Times New Roman"/>
              </a:rPr>
              <a:t> </a:t>
            </a:r>
            <a:r>
              <a:rPr lang="ru-RU" dirty="0" smtClean="0">
                <a:solidFill>
                  <a:srgbClr val="333333"/>
                </a:solidFill>
                <a:latin typeface="Arial"/>
                <a:ea typeface="Times New Roman"/>
              </a:rPr>
              <a:t>элементов, то результаты измерений можно представить вектором</a:t>
            </a:r>
            <a:endParaRPr lang="ru-RU" dirty="0" smtClean="0">
              <a:latin typeface="Times New Roman"/>
              <a:ea typeface="Times New Roman"/>
            </a:endParaRPr>
          </a:p>
          <a:p>
            <a:pPr algn="ctr" fontAlgn="base">
              <a:spcAft>
                <a:spcPts val="0"/>
              </a:spcAft>
            </a:pPr>
            <a:r>
              <a:rPr lang="ru-RU" b="1" i="1" dirty="0" err="1" smtClean="0">
                <a:solidFill>
                  <a:srgbClr val="333333"/>
                </a:solidFill>
                <a:latin typeface="Arial"/>
                <a:ea typeface="Times New Roman"/>
              </a:rPr>
              <a:t>x</a:t>
            </a:r>
            <a:r>
              <a:rPr lang="ru-RU" b="1" dirty="0" smtClean="0">
                <a:solidFill>
                  <a:srgbClr val="333333"/>
                </a:solidFill>
                <a:latin typeface="Arial"/>
                <a:ea typeface="Times New Roman"/>
              </a:rPr>
              <a:t> = (</a:t>
            </a:r>
            <a:r>
              <a:rPr lang="ru-RU" b="1" i="1" dirty="0" smtClean="0">
                <a:solidFill>
                  <a:srgbClr val="333333"/>
                </a:solidFill>
                <a:latin typeface="Arial"/>
                <a:ea typeface="Times New Roman"/>
              </a:rPr>
              <a:t>x</a:t>
            </a:r>
            <a:r>
              <a:rPr lang="ru-RU" b="1" baseline="-25000" dirty="0" smtClean="0">
                <a:solidFill>
                  <a:srgbClr val="333333"/>
                </a:solidFill>
                <a:latin typeface="Arial"/>
                <a:ea typeface="Times New Roman"/>
              </a:rPr>
              <a:t>1</a:t>
            </a:r>
            <a:r>
              <a:rPr lang="ru-RU" b="1" dirty="0" smtClean="0">
                <a:solidFill>
                  <a:srgbClr val="333333"/>
                </a:solidFill>
                <a:latin typeface="Arial"/>
                <a:ea typeface="Times New Roman"/>
              </a:rPr>
              <a:t>, …, </a:t>
            </a:r>
            <a:r>
              <a:rPr lang="ru-RU" b="1" i="1" dirty="0" err="1" smtClean="0">
                <a:solidFill>
                  <a:srgbClr val="333333"/>
                </a:solidFill>
                <a:latin typeface="Arial"/>
                <a:ea typeface="Times New Roman"/>
              </a:rPr>
              <a:t>x</a:t>
            </a:r>
            <a:r>
              <a:rPr lang="ru-RU" b="1" i="1" baseline="-25000" dirty="0" err="1" smtClean="0">
                <a:solidFill>
                  <a:srgbClr val="333333"/>
                </a:solidFill>
                <a:latin typeface="Arial"/>
                <a:ea typeface="Times New Roman"/>
              </a:rPr>
              <a:t>i</a:t>
            </a:r>
            <a:r>
              <a:rPr lang="ru-RU" b="1" dirty="0" smtClean="0">
                <a:solidFill>
                  <a:srgbClr val="333333"/>
                </a:solidFill>
                <a:latin typeface="Arial"/>
                <a:ea typeface="Times New Roman"/>
              </a:rPr>
              <a:t> ,…., </a:t>
            </a:r>
            <a:r>
              <a:rPr lang="ru-RU" b="1" i="1" dirty="0" err="1" smtClean="0">
                <a:solidFill>
                  <a:srgbClr val="333333"/>
                </a:solidFill>
                <a:latin typeface="Arial"/>
                <a:ea typeface="Times New Roman"/>
              </a:rPr>
              <a:t>x</a:t>
            </a:r>
            <a:r>
              <a:rPr lang="ru-RU" b="1" i="1" baseline="-25000" dirty="0" err="1" smtClean="0">
                <a:solidFill>
                  <a:srgbClr val="333333"/>
                </a:solidFill>
                <a:latin typeface="Arial"/>
                <a:ea typeface="Times New Roman"/>
              </a:rPr>
              <a:t>n</a:t>
            </a:r>
            <a:r>
              <a:rPr lang="ru-RU" b="1" dirty="0" smtClean="0">
                <a:solidFill>
                  <a:srgbClr val="333333"/>
                </a:solidFill>
                <a:latin typeface="Arial"/>
                <a:ea typeface="Times New Roman"/>
              </a:rPr>
              <a:t>),</a:t>
            </a:r>
            <a:endParaRPr lang="ru-RU" b="1" dirty="0" smtClean="0">
              <a:latin typeface="Times New Roman"/>
              <a:ea typeface="Times New Roman"/>
            </a:endParaRPr>
          </a:p>
          <a:p>
            <a:pPr fontAlgn="base">
              <a:spcAft>
                <a:spcPts val="0"/>
              </a:spcAft>
            </a:pPr>
            <a:r>
              <a:rPr lang="ru-RU" dirty="0" smtClean="0">
                <a:solidFill>
                  <a:srgbClr val="333333"/>
                </a:solidFill>
                <a:latin typeface="Arial"/>
                <a:ea typeface="Times New Roman"/>
              </a:rPr>
              <a:t>где  </a:t>
            </a:r>
            <a:r>
              <a:rPr lang="ru-RU" i="1" dirty="0" err="1" smtClean="0">
                <a:solidFill>
                  <a:srgbClr val="333333"/>
                </a:solidFill>
                <a:latin typeface="Arial"/>
                <a:ea typeface="Times New Roman"/>
              </a:rPr>
              <a:t>x</a:t>
            </a:r>
            <a:r>
              <a:rPr lang="ru-RU" i="1" baseline="-25000" dirty="0" err="1" smtClean="0">
                <a:solidFill>
                  <a:srgbClr val="333333"/>
                </a:solidFill>
                <a:latin typeface="Arial"/>
                <a:ea typeface="Times New Roman"/>
              </a:rPr>
              <a:t>i</a:t>
            </a:r>
            <a:r>
              <a:rPr lang="ru-RU" i="1" baseline="-25000" dirty="0" smtClean="0">
                <a:solidFill>
                  <a:srgbClr val="333333"/>
                </a:solidFill>
                <a:latin typeface="Arial"/>
                <a:ea typeface="Times New Roman"/>
              </a:rPr>
              <a:t> </a:t>
            </a:r>
            <a:r>
              <a:rPr lang="ru-RU" dirty="0" smtClean="0">
                <a:solidFill>
                  <a:srgbClr val="333333"/>
                </a:solidFill>
                <a:latin typeface="Arial"/>
                <a:ea typeface="Times New Roman"/>
              </a:rPr>
              <a:t>- интенсивность сигнала от </a:t>
            </a:r>
            <a:r>
              <a:rPr lang="ru-RU" i="1" dirty="0" err="1" smtClean="0">
                <a:solidFill>
                  <a:srgbClr val="333333"/>
                </a:solidFill>
                <a:latin typeface="Arial"/>
                <a:ea typeface="Times New Roman"/>
              </a:rPr>
              <a:t>i</a:t>
            </a:r>
            <a:r>
              <a:rPr lang="ru-RU" dirty="0" smtClean="0">
                <a:solidFill>
                  <a:srgbClr val="333333"/>
                </a:solidFill>
                <a:latin typeface="Arial"/>
                <a:ea typeface="Times New Roman"/>
              </a:rPr>
              <a:t> – го элемента сетчатки. При этом вектор </a:t>
            </a:r>
            <a:r>
              <a:rPr lang="ru-RU" i="1" dirty="0" err="1" smtClean="0">
                <a:solidFill>
                  <a:srgbClr val="333333"/>
                </a:solidFill>
                <a:latin typeface="Arial"/>
                <a:ea typeface="Times New Roman"/>
              </a:rPr>
              <a:t>x</a:t>
            </a:r>
            <a:r>
              <a:rPr lang="ru-RU" dirty="0" smtClean="0">
                <a:solidFill>
                  <a:srgbClr val="333333"/>
                </a:solidFill>
                <a:latin typeface="Arial"/>
                <a:ea typeface="Times New Roman"/>
              </a:rPr>
              <a:t> – </a:t>
            </a:r>
            <a:r>
              <a:rPr lang="ru-RU" dirty="0" err="1" smtClean="0">
                <a:solidFill>
                  <a:srgbClr val="333333"/>
                </a:solidFill>
                <a:latin typeface="Arial"/>
                <a:ea typeface="Times New Roman"/>
              </a:rPr>
              <a:t>вектор</a:t>
            </a:r>
            <a:r>
              <a:rPr lang="ru-RU" dirty="0" smtClean="0">
                <a:solidFill>
                  <a:srgbClr val="333333"/>
                </a:solidFill>
                <a:latin typeface="Arial"/>
                <a:ea typeface="Times New Roman"/>
              </a:rPr>
              <a:t> образа.</a:t>
            </a:r>
          </a:p>
          <a:p>
            <a:pPr fontAlgn="base">
              <a:spcAft>
                <a:spcPts val="0"/>
              </a:spcAft>
            </a:pPr>
            <a:endParaRPr lang="ru-RU" dirty="0" smtClean="0">
              <a:latin typeface="Times New Roman"/>
              <a:ea typeface="Times New Roman"/>
            </a:endParaRPr>
          </a:p>
          <a:p>
            <a:pPr fontAlgn="base">
              <a:spcAft>
                <a:spcPts val="0"/>
              </a:spcAft>
            </a:pPr>
            <a:r>
              <a:rPr lang="ru-RU" dirty="0" smtClean="0">
                <a:solidFill>
                  <a:srgbClr val="333333"/>
                </a:solidFill>
                <a:latin typeface="Arial"/>
                <a:ea typeface="Times New Roman"/>
              </a:rPr>
              <a:t>В случае, </a:t>
            </a:r>
            <a:r>
              <a:rPr lang="ru-RU" b="1" dirty="0" smtClean="0">
                <a:solidFill>
                  <a:srgbClr val="333333"/>
                </a:solidFill>
                <a:latin typeface="Arial"/>
                <a:ea typeface="Times New Roman"/>
              </a:rPr>
              <a:t>если первичная информация поступает от датчика непрерывно изменяющегося воздействия (например, от микрофона, от магнитной головки магнитофона и т.п.), то вектор образа получают в результате записи значений сигнала </a:t>
            </a:r>
            <a:r>
              <a:rPr lang="ru-RU" b="1" i="1" dirty="0" err="1" smtClean="0">
                <a:solidFill>
                  <a:srgbClr val="333333"/>
                </a:solidFill>
                <a:latin typeface="Arial"/>
                <a:ea typeface="Times New Roman"/>
              </a:rPr>
              <a:t>x</a:t>
            </a:r>
            <a:r>
              <a:rPr lang="ru-RU" b="1" i="1" baseline="-25000" dirty="0" err="1" smtClean="0">
                <a:solidFill>
                  <a:srgbClr val="333333"/>
                </a:solidFill>
                <a:latin typeface="Arial"/>
                <a:ea typeface="Times New Roman"/>
              </a:rPr>
              <a:t>i</a:t>
            </a:r>
            <a:r>
              <a:rPr lang="ru-RU" b="1" dirty="0" smtClean="0">
                <a:solidFill>
                  <a:srgbClr val="333333"/>
                </a:solidFill>
                <a:latin typeface="Arial"/>
                <a:ea typeface="Times New Roman"/>
              </a:rPr>
              <a:t> в дискретные моменты на заданном интервале времени.</a:t>
            </a:r>
          </a:p>
          <a:p>
            <a:pPr fontAlgn="base">
              <a:spcAft>
                <a:spcPts val="0"/>
              </a:spcAft>
            </a:pPr>
            <a:endParaRPr lang="ru-RU" dirty="0" smtClean="0">
              <a:latin typeface="Times New Roman"/>
              <a:ea typeface="Times New Roman"/>
            </a:endParaRPr>
          </a:p>
          <a:p>
            <a:pPr fontAlgn="base">
              <a:spcAft>
                <a:spcPts val="0"/>
              </a:spcAft>
            </a:pPr>
            <a:r>
              <a:rPr lang="ru-RU" b="1" dirty="0" smtClean="0">
                <a:solidFill>
                  <a:srgbClr val="333333"/>
                </a:solidFill>
                <a:latin typeface="Arial"/>
                <a:ea typeface="Times New Roman"/>
              </a:rPr>
              <a:t>Если первичная информация получается в результате измерений различных физических величин (электропроводности, упругости, магнитных свойств объекта, его веса и т. д.), вектор образа получают в результате записи в определенном порядке результатов </a:t>
            </a:r>
            <a:r>
              <a:rPr lang="ru-RU" b="1" i="1" dirty="0" err="1" smtClean="0">
                <a:solidFill>
                  <a:srgbClr val="333333"/>
                </a:solidFill>
                <a:latin typeface="Arial"/>
                <a:ea typeface="Times New Roman"/>
              </a:rPr>
              <a:t>x</a:t>
            </a:r>
            <a:r>
              <a:rPr lang="ru-RU" b="1" i="1" baseline="-25000" dirty="0" err="1" smtClean="0">
                <a:solidFill>
                  <a:srgbClr val="333333"/>
                </a:solidFill>
                <a:latin typeface="Arial"/>
                <a:ea typeface="Times New Roman"/>
              </a:rPr>
              <a:t>i</a:t>
            </a:r>
            <a:r>
              <a:rPr lang="ru-RU" b="1" dirty="0" smtClean="0">
                <a:solidFill>
                  <a:srgbClr val="333333"/>
                </a:solidFill>
                <a:latin typeface="Arial"/>
                <a:ea typeface="Times New Roman"/>
              </a:rPr>
              <a:t> проведенных измерений.</a:t>
            </a:r>
            <a:endParaRPr lang="ru-RU" b="1" dirty="0" smtClean="0">
              <a:latin typeface="Times New Roman"/>
              <a:ea typeface="Times New Roman"/>
            </a:endParaRPr>
          </a:p>
          <a:p>
            <a:pPr fontAlgn="base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труктура системы распознавания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8215370" cy="4857784"/>
          </a:xfrm>
          <a:prstGeom prst="rect">
            <a:avLst/>
          </a:prstGeom>
          <a:ln>
            <a:solidFill>
              <a:schemeClr val="bg1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3" name="TextBox 2"/>
          <p:cNvSpPr txBox="1"/>
          <p:nvPr/>
        </p:nvSpPr>
        <p:spPr>
          <a:xfrm>
            <a:off x="214282" y="5500702"/>
            <a:ext cx="842968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Рис.  </a:t>
            </a:r>
            <a:r>
              <a:rPr lang="ru-RU" sz="2800" dirty="0"/>
              <a:t>Структура системы </a:t>
            </a:r>
            <a:r>
              <a:rPr lang="ru-RU" sz="2800" dirty="0" smtClean="0"/>
              <a:t>распознавания</a:t>
            </a:r>
            <a:endParaRPr lang="ru-RU" sz="2800" dirty="0"/>
          </a:p>
          <a:p>
            <a:pPr>
              <a:buFont typeface="Arial" pitchFamily="34" charset="0"/>
              <a:buChar char="•"/>
            </a:pPr>
            <a:r>
              <a:rPr lang="ru-RU" dirty="0" err="1" smtClean="0">
                <a:latin typeface="Arial" pitchFamily="34" charset="0"/>
                <a:cs typeface="Arial" pitchFamily="34" charset="0"/>
              </a:rPr>
              <a:t>Афонин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В.Л. Интеллектуальные робототехнические системы. М. 2005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http://www.eclass.cc/courses/intuit_human_isrob_intellektualnye_robototehnicheskie_sistemy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06" y="285728"/>
            <a:ext cx="9001156" cy="62478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base"/>
            <a:r>
              <a:rPr lang="ru-RU" b="1" dirty="0" smtClean="0">
                <a:latin typeface="Arial" pitchFamily="34" charset="0"/>
                <a:cs typeface="Arial" pitchFamily="34" charset="0"/>
              </a:rPr>
              <a:t>7. Типовые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процедуры выделения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признаков</a:t>
            </a:r>
          </a:p>
          <a:p>
            <a:pPr fontAlgn="base"/>
            <a:r>
              <a:rPr lang="ru-RU" dirty="0" smtClean="0">
                <a:latin typeface="Arial" pitchFamily="34" charset="0"/>
                <a:cs typeface="Arial" pitchFamily="34" charset="0"/>
              </a:rPr>
              <a:t>Наряду </a:t>
            </a:r>
            <a:r>
              <a:rPr lang="ru-RU" dirty="0">
                <a:latin typeface="Arial" pitchFamily="34" charset="0"/>
                <a:cs typeface="Arial" pitchFamily="34" charset="0"/>
              </a:rPr>
              <a:t>с эвристическим подходом к формированию признаков распознавания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можно использовать </a:t>
            </a:r>
            <a:r>
              <a:rPr lang="ru-RU" dirty="0">
                <a:latin typeface="Arial" pitchFamily="34" charset="0"/>
                <a:cs typeface="Arial" pitchFamily="34" charset="0"/>
              </a:rPr>
              <a:t>ряд типовых методов выявления признаков, освещенных  в соответствующей литературе. Рассмотрим один из них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fontAlgn="base"/>
            <a:endParaRPr lang="ru-RU" dirty="0">
              <a:latin typeface="Arial" pitchFamily="34" charset="0"/>
              <a:cs typeface="Arial" pitchFamily="34" charset="0"/>
            </a:endParaRPr>
          </a:p>
          <a:p>
            <a:pPr fontAlgn="base"/>
            <a:r>
              <a:rPr lang="ru-RU" b="1" dirty="0" smtClean="0">
                <a:latin typeface="Arial" pitchFamily="34" charset="0"/>
                <a:cs typeface="Arial" pitchFamily="34" charset="0"/>
              </a:rPr>
              <a:t>7.1. Формирование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признаков для распознавания полутоновых изображений на основе Фурье — преобразований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pPr fontAlgn="base"/>
            <a:r>
              <a:rPr lang="ru-RU" dirty="0">
                <a:latin typeface="Arial" pitchFamily="34" charset="0"/>
                <a:cs typeface="Arial" pitchFamily="34" charset="0"/>
              </a:rPr>
              <a:t>Пусть имеется черно-белое полутоновое изображение, содержащее распознаваемый образ. При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этом 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F</a:t>
            </a:r>
            <a:r>
              <a:rPr lang="ru-RU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ф</a:t>
            </a:r>
            <a:r>
              <a:rPr lang="ru-RU" dirty="0">
                <a:latin typeface="Arial" pitchFamily="34" charset="0"/>
                <a:cs typeface="Arial" pitchFamily="34" charset="0"/>
              </a:rPr>
              <a:t>) – функция изменения яркости изображения при обходе замкнутого контура в виде окружности с радиусом 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r</a:t>
            </a:r>
            <a:r>
              <a:rPr lang="ru-RU" baseline="-25000" dirty="0">
                <a:latin typeface="Arial" pitchFamily="34" charset="0"/>
                <a:cs typeface="Arial" pitchFamily="34" charset="0"/>
              </a:rPr>
              <a:t>1</a:t>
            </a:r>
            <a:r>
              <a:rPr lang="ru-RU" dirty="0">
                <a:latin typeface="Arial" pitchFamily="34" charset="0"/>
                <a:cs typeface="Arial" pitchFamily="34" charset="0"/>
              </a:rPr>
              <a:t> и центром, совпадающим с центром распознаваемого образа,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ф</a:t>
            </a:r>
            <a:r>
              <a:rPr lang="ru-RU" dirty="0">
                <a:latin typeface="Arial" pitchFamily="34" charset="0"/>
                <a:cs typeface="Arial" pitchFamily="34" charset="0"/>
              </a:rPr>
              <a:t> — угол в полярной системе координат, определяющий положение точки на окружности с радиусом 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r</a:t>
            </a:r>
            <a:r>
              <a:rPr lang="ru-RU" baseline="-25000" dirty="0">
                <a:latin typeface="Arial" pitchFamily="34" charset="0"/>
                <a:cs typeface="Arial" pitchFamily="34" charset="0"/>
              </a:rPr>
              <a:t>1</a:t>
            </a:r>
            <a:r>
              <a:rPr lang="ru-RU" dirty="0">
                <a:latin typeface="Arial" pitchFamily="34" charset="0"/>
                <a:cs typeface="Arial" pitchFamily="34" charset="0"/>
              </a:rPr>
              <a:t>. Функция 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F</a:t>
            </a:r>
            <a:r>
              <a:rPr lang="ru-RU" baseline="-25000" dirty="0">
                <a:latin typeface="Arial" pitchFamily="34" charset="0"/>
                <a:cs typeface="Arial" pitchFamily="34" charset="0"/>
              </a:rPr>
              <a:t>1</a:t>
            </a:r>
            <a:r>
              <a:rPr lang="ru-RU" dirty="0">
                <a:latin typeface="Arial" pitchFamily="34" charset="0"/>
                <a:cs typeface="Arial" pitchFamily="34" charset="0"/>
              </a:rPr>
              <a:t>(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ф</a:t>
            </a:r>
            <a:r>
              <a:rPr lang="ru-RU" dirty="0">
                <a:latin typeface="Arial" pitchFamily="34" charset="0"/>
                <a:cs typeface="Arial" pitchFamily="34" charset="0"/>
              </a:rPr>
              <a:t>) – периодическая функция с периодом 2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pi</a:t>
            </a:r>
            <a:r>
              <a:rPr lang="ru-RU" dirty="0">
                <a:latin typeface="Arial" pitchFamily="34" charset="0"/>
                <a:cs typeface="Arial" pitchFamily="34" charset="0"/>
              </a:rPr>
              <a:t>. Аппроксимируем 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F</a:t>
            </a:r>
            <a:r>
              <a:rPr lang="ru-RU" baseline="-25000" dirty="0">
                <a:latin typeface="Arial" pitchFamily="34" charset="0"/>
                <a:cs typeface="Arial" pitchFamily="34" charset="0"/>
              </a:rPr>
              <a:t>1</a:t>
            </a:r>
            <a:r>
              <a:rPr lang="ru-RU" dirty="0">
                <a:latin typeface="Arial" pitchFamily="34" charset="0"/>
                <a:cs typeface="Arial" pitchFamily="34" charset="0"/>
              </a:rPr>
              <a:t>(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ф</a:t>
            </a:r>
            <a:r>
              <a:rPr lang="ru-RU" dirty="0">
                <a:latin typeface="Arial" pitchFamily="34" charset="0"/>
                <a:cs typeface="Arial" pitchFamily="34" charset="0"/>
              </a:rPr>
              <a:t>) отрезком ряда Фурье:</a:t>
            </a:r>
          </a:p>
          <a:p>
            <a:pPr algn="ctr" fontAlgn="base"/>
            <a:r>
              <a:rPr lang="ru-RU" i="1" dirty="0">
                <a:latin typeface="Arial" pitchFamily="34" charset="0"/>
                <a:cs typeface="Arial" pitchFamily="34" charset="0"/>
              </a:rPr>
              <a:t>F</a:t>
            </a:r>
            <a:r>
              <a:rPr lang="ru-RU" baseline="-25000" dirty="0">
                <a:latin typeface="Arial" pitchFamily="34" charset="0"/>
                <a:cs typeface="Arial" pitchFamily="34" charset="0"/>
              </a:rPr>
              <a:t>1</a:t>
            </a:r>
            <a:r>
              <a:rPr lang="ru-RU" i="1" baseline="30000" dirty="0">
                <a:latin typeface="Arial" pitchFamily="34" charset="0"/>
                <a:cs typeface="Arial" pitchFamily="34" charset="0"/>
              </a:rPr>
              <a:t>*</a:t>
            </a:r>
            <a:r>
              <a:rPr lang="ru-RU" dirty="0">
                <a:latin typeface="Arial" pitchFamily="34" charset="0"/>
                <a:cs typeface="Arial" pitchFamily="34" charset="0"/>
              </a:rPr>
              <a:t>(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ф</a:t>
            </a:r>
            <a:r>
              <a:rPr lang="ru-RU" dirty="0">
                <a:latin typeface="Arial" pitchFamily="34" charset="0"/>
                <a:cs typeface="Arial" pitchFamily="34" charset="0"/>
              </a:rPr>
              <a:t>)=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C</a:t>
            </a:r>
            <a:r>
              <a:rPr lang="ru-RU" baseline="-25000" dirty="0">
                <a:latin typeface="Arial" pitchFamily="34" charset="0"/>
                <a:cs typeface="Arial" pitchFamily="34" charset="0"/>
              </a:rPr>
              <a:t>11</a:t>
            </a:r>
            <a:r>
              <a:rPr lang="ru-RU" dirty="0">
                <a:latin typeface="Arial" pitchFamily="34" charset="0"/>
                <a:cs typeface="Arial" pitchFamily="34" charset="0"/>
              </a:rPr>
              <a:t>sin(ф+фо</a:t>
            </a:r>
            <a:r>
              <a:rPr lang="ru-RU" baseline="-25000" dirty="0">
                <a:latin typeface="Arial" pitchFamily="34" charset="0"/>
                <a:cs typeface="Arial" pitchFamily="34" charset="0"/>
              </a:rPr>
              <a:t>11</a:t>
            </a:r>
            <a:r>
              <a:rPr lang="ru-RU" dirty="0">
                <a:latin typeface="Arial" pitchFamily="34" charset="0"/>
                <a:cs typeface="Arial" pitchFamily="34" charset="0"/>
              </a:rPr>
              <a:t>)+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 C</a:t>
            </a:r>
            <a:r>
              <a:rPr lang="ru-RU" baseline="-25000" dirty="0">
                <a:latin typeface="Arial" pitchFamily="34" charset="0"/>
                <a:cs typeface="Arial" pitchFamily="34" charset="0"/>
              </a:rPr>
              <a:t>12</a:t>
            </a:r>
            <a:r>
              <a:rPr lang="ru-RU" dirty="0">
                <a:latin typeface="Arial" pitchFamily="34" charset="0"/>
                <a:cs typeface="Arial" pitchFamily="34" charset="0"/>
              </a:rPr>
              <a:t>sin(2ф+фо</a:t>
            </a:r>
            <a:r>
              <a:rPr lang="ru-RU" baseline="-25000" dirty="0">
                <a:latin typeface="Arial" pitchFamily="34" charset="0"/>
                <a:cs typeface="Arial" pitchFamily="34" charset="0"/>
              </a:rPr>
              <a:t>12</a:t>
            </a:r>
            <a:r>
              <a:rPr lang="ru-RU" dirty="0">
                <a:latin typeface="Arial" pitchFamily="34" charset="0"/>
                <a:cs typeface="Arial" pitchFamily="34" charset="0"/>
              </a:rPr>
              <a:t>)+…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 C</a:t>
            </a:r>
            <a:r>
              <a:rPr lang="ru-RU" i="1" baseline="-25000" dirty="0">
                <a:latin typeface="Arial" pitchFamily="34" charset="0"/>
                <a:cs typeface="Arial" pitchFamily="34" charset="0"/>
              </a:rPr>
              <a:t>i</a:t>
            </a:r>
            <a:r>
              <a:rPr lang="ru-RU" baseline="-25000" dirty="0">
                <a:latin typeface="Arial" pitchFamily="34" charset="0"/>
                <a:cs typeface="Arial" pitchFamily="34" charset="0"/>
              </a:rPr>
              <a:t>1</a:t>
            </a:r>
            <a:r>
              <a:rPr lang="ru-RU" dirty="0">
                <a:latin typeface="Arial" pitchFamily="34" charset="0"/>
                <a:cs typeface="Arial" pitchFamily="34" charset="0"/>
              </a:rPr>
              <a:t>sin(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i</a:t>
            </a:r>
            <a:r>
              <a:rPr lang="ru-RU" dirty="0">
                <a:latin typeface="Arial" pitchFamily="34" charset="0"/>
                <a:cs typeface="Arial" pitchFamily="34" charset="0"/>
              </a:rPr>
              <a:t>ф+фо</a:t>
            </a:r>
            <a:r>
              <a:rPr lang="ru-RU" i="1" baseline="-25000" dirty="0">
                <a:latin typeface="Arial" pitchFamily="34" charset="0"/>
                <a:cs typeface="Arial" pitchFamily="34" charset="0"/>
              </a:rPr>
              <a:t>i</a:t>
            </a:r>
            <a:r>
              <a:rPr lang="ru-RU" baseline="-25000" dirty="0">
                <a:latin typeface="Arial" pitchFamily="34" charset="0"/>
                <a:cs typeface="Arial" pitchFamily="34" charset="0"/>
              </a:rPr>
              <a:t>1</a:t>
            </a:r>
            <a:r>
              <a:rPr lang="ru-RU" dirty="0">
                <a:latin typeface="Arial" pitchFamily="34" charset="0"/>
                <a:cs typeface="Arial" pitchFamily="34" charset="0"/>
              </a:rPr>
              <a:t>)+…+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C</a:t>
            </a:r>
            <a:r>
              <a:rPr lang="ru-RU" baseline="-25000" dirty="0">
                <a:latin typeface="Arial" pitchFamily="34" charset="0"/>
                <a:cs typeface="Arial" pitchFamily="34" charset="0"/>
              </a:rPr>
              <a:t>1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N</a:t>
            </a:r>
            <a:r>
              <a:rPr lang="ru-RU" baseline="-25000" dirty="0">
                <a:latin typeface="Arial" pitchFamily="34" charset="0"/>
                <a:cs typeface="Arial" pitchFamily="34" charset="0"/>
              </a:rPr>
              <a:t> 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sin</a:t>
            </a:r>
            <a:r>
              <a:rPr lang="ru-RU" dirty="0">
                <a:latin typeface="Arial" pitchFamily="34" charset="0"/>
                <a:cs typeface="Arial" pitchFamily="34" charset="0"/>
              </a:rPr>
              <a:t>(2ф+фо</a:t>
            </a:r>
            <a:r>
              <a:rPr lang="ru-RU" baseline="-25000" dirty="0">
                <a:latin typeface="Arial" pitchFamily="34" charset="0"/>
                <a:cs typeface="Arial" pitchFamily="34" charset="0"/>
              </a:rPr>
              <a:t>1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N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)=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sum[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C</a:t>
            </a:r>
            <a:r>
              <a:rPr lang="en-US" i="1" baseline="-25000" dirty="0" smtClean="0">
                <a:latin typeface="Arial" pitchFamily="34" charset="0"/>
                <a:cs typeface="Arial" pitchFamily="34" charset="0"/>
              </a:rPr>
              <a:t>i</a:t>
            </a:r>
            <a:r>
              <a:rPr lang="en-US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sin(</a:t>
            </a:r>
            <a:r>
              <a:rPr lang="en-US" i="1" dirty="0" err="1" smtClean="0">
                <a:latin typeface="Arial" pitchFamily="34" charset="0"/>
                <a:cs typeface="Arial" pitchFamily="34" charset="0"/>
              </a:rPr>
              <a:t>i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ф</a:t>
            </a:r>
            <a:r>
              <a:rPr lang="en-US" dirty="0">
                <a:latin typeface="Arial" pitchFamily="34" charset="0"/>
                <a:cs typeface="Arial" pitchFamily="34" charset="0"/>
              </a:rPr>
              <a:t>+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фо</a:t>
            </a:r>
            <a:r>
              <a:rPr lang="en-US" i="1" baseline="-25000" dirty="0">
                <a:latin typeface="Arial" pitchFamily="34" charset="0"/>
                <a:cs typeface="Arial" pitchFamily="34" charset="0"/>
              </a:rPr>
              <a:t>i</a:t>
            </a:r>
            <a:r>
              <a:rPr lang="en-US" baseline="-25000" dirty="0">
                <a:latin typeface="Arial" pitchFamily="34" charset="0"/>
                <a:cs typeface="Arial" pitchFamily="34" charset="0"/>
              </a:rPr>
              <a:t>1</a:t>
            </a:r>
            <a:r>
              <a:rPr lang="en-US" dirty="0">
                <a:latin typeface="Arial" pitchFamily="34" charset="0"/>
                <a:cs typeface="Arial" pitchFamily="34" charset="0"/>
              </a:rPr>
              <a:t>)], </a:t>
            </a:r>
            <a:r>
              <a:rPr lang="en-US" i="1" dirty="0" err="1">
                <a:latin typeface="Arial" pitchFamily="34" charset="0"/>
                <a:cs typeface="Arial" pitchFamily="34" charset="0"/>
              </a:rPr>
              <a:t>i</a:t>
            </a:r>
            <a:r>
              <a:rPr lang="en-US" i="1" dirty="0">
                <a:latin typeface="Arial" pitchFamily="34" charset="0"/>
                <a:cs typeface="Arial" pitchFamily="34" charset="0"/>
              </a:rPr>
              <a:t>=</a:t>
            </a:r>
            <a:r>
              <a:rPr lang="en-US" dirty="0">
                <a:latin typeface="Arial" pitchFamily="34" charset="0"/>
                <a:cs typeface="Arial" pitchFamily="34" charset="0"/>
              </a:rPr>
              <a:t>1,…,</a:t>
            </a:r>
            <a:r>
              <a:rPr lang="en-US" i="1" dirty="0">
                <a:latin typeface="Arial" pitchFamily="34" charset="0"/>
                <a:cs typeface="Arial" pitchFamily="34" charset="0"/>
              </a:rPr>
              <a:t>N</a:t>
            </a:r>
            <a:r>
              <a:rPr lang="en-US" dirty="0">
                <a:latin typeface="Arial" pitchFamily="34" charset="0"/>
                <a:cs typeface="Arial" pitchFamily="34" charset="0"/>
              </a:rPr>
              <a:t>.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pPr fontAlgn="base"/>
            <a:r>
              <a:rPr lang="ru-RU" dirty="0">
                <a:latin typeface="Arial" pitchFamily="34" charset="0"/>
                <a:cs typeface="Arial" pitchFamily="34" charset="0"/>
              </a:rPr>
              <a:t>Использование нескольких контуров с радиусами 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r</a:t>
            </a:r>
            <a:r>
              <a:rPr lang="ru-RU" baseline="-25000" dirty="0">
                <a:latin typeface="Arial" pitchFamily="34" charset="0"/>
                <a:cs typeface="Arial" pitchFamily="34" charset="0"/>
              </a:rPr>
              <a:t>1</a:t>
            </a:r>
            <a:r>
              <a:rPr lang="ru-RU" dirty="0">
                <a:latin typeface="Arial" pitchFamily="34" charset="0"/>
                <a:cs typeface="Arial" pitchFamily="34" charset="0"/>
              </a:rPr>
              <a:t>,…,</a:t>
            </a:r>
            <a:r>
              <a:rPr lang="ru-RU" i="1" dirty="0" err="1">
                <a:latin typeface="Arial" pitchFamily="34" charset="0"/>
                <a:cs typeface="Arial" pitchFamily="34" charset="0"/>
              </a:rPr>
              <a:t>r</a:t>
            </a:r>
            <a:r>
              <a:rPr lang="ru-RU" i="1" baseline="-25000" dirty="0" err="1">
                <a:latin typeface="Arial" pitchFamily="34" charset="0"/>
                <a:cs typeface="Arial" pitchFamily="34" charset="0"/>
              </a:rPr>
              <a:t>j</a:t>
            </a:r>
            <a:r>
              <a:rPr lang="ru-RU" dirty="0">
                <a:latin typeface="Arial" pitchFamily="34" charset="0"/>
                <a:cs typeface="Arial" pitchFamily="34" charset="0"/>
              </a:rPr>
              <a:t>,…,</a:t>
            </a:r>
            <a:r>
              <a:rPr lang="ru-RU" i="1" dirty="0" err="1">
                <a:latin typeface="Arial" pitchFamily="34" charset="0"/>
                <a:cs typeface="Arial" pitchFamily="34" charset="0"/>
              </a:rPr>
              <a:t>r</a:t>
            </a:r>
            <a:r>
              <a:rPr lang="ru-RU" i="1" baseline="-25000" dirty="0" err="1">
                <a:latin typeface="Arial" pitchFamily="34" charset="0"/>
                <a:cs typeface="Arial" pitchFamily="34" charset="0"/>
              </a:rPr>
              <a:t>M</a:t>
            </a:r>
            <a:r>
              <a:rPr lang="ru-RU" dirty="0">
                <a:latin typeface="Arial" pitchFamily="34" charset="0"/>
                <a:cs typeface="Arial" pitchFamily="34" charset="0"/>
              </a:rPr>
              <a:t> позволяет по значениям соответствующих им коэффициентов </a:t>
            </a:r>
            <a:r>
              <a:rPr lang="ru-RU" sz="2000" i="1" dirty="0" err="1">
                <a:latin typeface="Arial" pitchFamily="34" charset="0"/>
                <a:cs typeface="Arial" pitchFamily="34" charset="0"/>
              </a:rPr>
              <a:t>C</a:t>
            </a:r>
            <a:r>
              <a:rPr lang="ru-RU" sz="2000" i="1" baseline="-25000" dirty="0" err="1">
                <a:latin typeface="Arial" pitchFamily="34" charset="0"/>
                <a:cs typeface="Arial" pitchFamily="34" charset="0"/>
              </a:rPr>
              <a:t>ij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 </a:t>
            </a:r>
            <a:r>
              <a:rPr lang="ru-RU" dirty="0">
                <a:latin typeface="Arial" pitchFamily="34" charset="0"/>
                <a:cs typeface="Arial" pitchFamily="34" charset="0"/>
              </a:rPr>
              <a:t>различать соответствующие образы.</a:t>
            </a:r>
          </a:p>
          <a:p>
            <a:pPr fontAlgn="base"/>
            <a:r>
              <a:rPr lang="ru-RU" dirty="0">
                <a:latin typeface="Arial" pitchFamily="34" charset="0"/>
                <a:cs typeface="Arial" pitchFamily="34" charset="0"/>
              </a:rPr>
              <a:t>Коэффициенты </a:t>
            </a:r>
            <a:r>
              <a:rPr lang="ru-RU" sz="2000" i="1" dirty="0" err="1">
                <a:latin typeface="Arial" pitchFamily="34" charset="0"/>
                <a:cs typeface="Arial" pitchFamily="34" charset="0"/>
              </a:rPr>
              <a:t>C</a:t>
            </a:r>
            <a:r>
              <a:rPr lang="ru-RU" sz="2000" i="1" baseline="-25000" dirty="0" err="1">
                <a:latin typeface="Arial" pitchFamily="34" charset="0"/>
                <a:cs typeface="Arial" pitchFamily="34" charset="0"/>
              </a:rPr>
              <a:t>ij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 </a:t>
            </a:r>
            <a:r>
              <a:rPr lang="ru-RU" dirty="0">
                <a:latin typeface="Arial" pitchFamily="34" charset="0"/>
                <a:cs typeface="Arial" pitchFamily="34" charset="0"/>
              </a:rPr>
              <a:t>являются, таким образом, признаками распознавания, позволяющими при достаточно больших значениях 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N</a:t>
            </a:r>
            <a:r>
              <a:rPr lang="ru-RU" dirty="0">
                <a:latin typeface="Arial" pitchFamily="34" charset="0"/>
                <a:cs typeface="Arial" pitchFamily="34" charset="0"/>
              </a:rPr>
              <a:t> и 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M</a:t>
            </a:r>
            <a:r>
              <a:rPr lang="ru-RU" dirty="0">
                <a:latin typeface="Arial" pitchFamily="34" charset="0"/>
                <a:cs typeface="Arial" pitchFamily="34" charset="0"/>
              </a:rPr>
              <a:t> надежно отличать один образ от  другого.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-24"/>
            <a:ext cx="8858312" cy="73507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Увеличение числа используемых признаков позволяет расширить набор классов объектов, поддающихся распознаванию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7.2.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Существуют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задачи распознавания, в которых опознание объектов основано не на их геометрическом подобии эталону, а на логическом анализе структуры изображения</a:t>
            </a:r>
            <a:r>
              <a:rPr lang="ru-RU" dirty="0">
                <a:latin typeface="Arial" pitchFamily="34" charset="0"/>
                <a:cs typeface="Arial" pitchFamily="34" charset="0"/>
              </a:rPr>
              <a:t>. Типичным примером, таких задач, является распознавание букв и цифр. Мы узнаем буквы и цифры, несмотря на их существенно различное начертание в силу различия почерков, используемых стилей и т.д. Мы узнаем их не потому, что они подобны некоторому эталону, а потому что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их строение, соответствует некоторым правилам. </a:t>
            </a:r>
            <a:r>
              <a:rPr lang="ru-RU" dirty="0">
                <a:latin typeface="Arial" pitchFamily="34" charset="0"/>
                <a:cs typeface="Arial" pitchFamily="34" charset="0"/>
              </a:rPr>
              <a:t>Например, буква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А</a:t>
            </a:r>
            <a:r>
              <a:rPr lang="ru-RU" dirty="0">
                <a:latin typeface="Arial" pitchFamily="34" charset="0"/>
                <a:cs typeface="Arial" pitchFamily="34" charset="0"/>
              </a:rPr>
              <a:t> по нашим представлениям обязательно должна имеет две ножки, расположенные ниже тела буквы, имеющего вид замкнутого контура. Буква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В</a:t>
            </a:r>
            <a:r>
              <a:rPr lang="ru-RU" dirty="0">
                <a:latin typeface="Arial" pitchFamily="34" charset="0"/>
                <a:cs typeface="Arial" pitchFamily="34" charset="0"/>
              </a:rPr>
              <a:t> должна иметь два замкнутых контура, расположенных один под другим, причем левая грань каждого контура, должны быть образованы вертикальными прямыми линиями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ru-RU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 Соответственно признаки распознавания в таком случае выражаются уже не числами, а гораздо более сложными математическими структурами, которые </a:t>
            </a:r>
            <a:r>
              <a:rPr lang="ru-RU" b="1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качественно, а не количественно характеризуют распознаваемый образ.</a:t>
            </a:r>
            <a:endParaRPr lang="ru-RU" b="1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fontAlgn="base">
              <a:spcAft>
                <a:spcPts val="1250"/>
              </a:spcAft>
            </a:pPr>
            <a:r>
              <a:rPr lang="ru-RU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На применении таких признаков базируются лингвистические (грамматические) методы распознавания образов.</a:t>
            </a:r>
            <a:endParaRPr lang="ru-RU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fontAlgn="base">
              <a:spcAft>
                <a:spcPts val="0"/>
              </a:spcAft>
            </a:pPr>
            <a:r>
              <a:rPr lang="ru-RU" b="1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7.3. Формирование лингвистических признаков распознавания.</a:t>
            </a:r>
            <a:endParaRPr lang="ru-RU" b="1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fontAlgn="base">
              <a:spcAft>
                <a:spcPts val="1250"/>
              </a:spcAft>
            </a:pPr>
            <a:r>
              <a:rPr lang="ru-RU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В рамках лингвистического анализа образа формирование признаков основано, во-первых, на выделении в изображении типовых элементов, в частности, замкнутых контуров, концевых точек, точек ветвления линий, и, во-вторых, на описании их взаимного расположения и ориентации.</a:t>
            </a:r>
            <a:endParaRPr lang="ru-RU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26551</TotalTime>
  <Words>1324</Words>
  <Application>Microsoft Office PowerPoint</Application>
  <PresentationFormat>Экран (4:3)</PresentationFormat>
  <Paragraphs>100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asus</cp:lastModifiedBy>
  <cp:revision>26</cp:revision>
  <dcterms:created xsi:type="dcterms:W3CDTF">2015-11-05T16:03:43Z</dcterms:created>
  <dcterms:modified xsi:type="dcterms:W3CDTF">2016-11-01T09:23:35Z</dcterms:modified>
</cp:coreProperties>
</file>