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79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0CEEF-47D9-4520-8E17-DFAE4154BA60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-27384"/>
            <a:ext cx="8715436" cy="72019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МУЛЬТИАГЕНТНЫЕ  (MULTI-AGENT </a:t>
            </a:r>
            <a:r>
              <a:rPr lang="en-US" sz="2400" b="1" dirty="0" smtClean="0">
                <a:solidFill>
                  <a:srgbClr val="C00000"/>
                </a:solidFill>
              </a:rPr>
              <a:t>S</a:t>
            </a:r>
            <a:r>
              <a:rPr lang="ru-RU" sz="2400" b="1" dirty="0" smtClean="0">
                <a:solidFill>
                  <a:srgbClr val="C00000"/>
                </a:solidFill>
              </a:rPr>
              <a:t>YSTEM) 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ИЛИ МНОГОАГЕНТНЫЕ СИСТЕМЫ (MAC)</a:t>
            </a:r>
          </a:p>
          <a:p>
            <a:pPr algn="ctr"/>
            <a:endParaRPr lang="ru-RU" b="1" dirty="0" smtClean="0"/>
          </a:p>
          <a:p>
            <a:r>
              <a:rPr lang="ru-RU" sz="2400" dirty="0" smtClean="0"/>
              <a:t>МАС </a:t>
            </a:r>
            <a:r>
              <a:rPr lang="ru-RU" sz="2400" dirty="0"/>
              <a:t>– это открытые, активные, развивающихся системы, в которых главное внимание уделяется процессу взаимодействия агентов как причине возникновения системы с новыми качествами</a:t>
            </a:r>
            <a:r>
              <a:rPr lang="ru-RU" sz="2400" dirty="0" smtClean="0"/>
              <a:t>.</a:t>
            </a:r>
          </a:p>
          <a:p>
            <a:r>
              <a:rPr lang="ru-RU" sz="2400" dirty="0" err="1" smtClean="0"/>
              <a:t>Агентные</a:t>
            </a:r>
            <a:r>
              <a:rPr lang="ru-RU" sz="2400" dirty="0" smtClean="0"/>
              <a:t> </a:t>
            </a:r>
            <a:r>
              <a:rPr lang="ru-RU" sz="2400" dirty="0"/>
              <a:t>технологии используют  спектр типологий агентов и их модулей, архитектур МАС, </a:t>
            </a:r>
            <a:r>
              <a:rPr lang="ru-RU" sz="2400" dirty="0" err="1"/>
              <a:t>агентные</a:t>
            </a:r>
            <a:r>
              <a:rPr lang="ru-RU" sz="2400" dirty="0"/>
              <a:t> библиотеки и средства поддержки разработки разных типов МАС. Решаются задачи управления, оптимизации использования ресурсов, сложные виды транспортных задач и т.д., которые составляют целые классы плохо формализуемых задач и далеко не всегда поддаются решению на основе обычных методов оптимизации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000" dirty="0"/>
              <a:t>К а л я е в И. А., Га й д у к А. Р., К а п у с т я н С. Г. Модели и </a:t>
            </a:r>
            <a:r>
              <a:rPr lang="ru-RU" sz="2000" dirty="0" smtClean="0"/>
              <a:t>алгоритмы </a:t>
            </a:r>
            <a:r>
              <a:rPr lang="ru-RU" sz="2000" dirty="0"/>
              <a:t>коллективного управления в группах роботов. — М.: ФИЗМАТЛИТ, 2009. — 280 с. — ISBN 978-5-9221-1141-6. </a:t>
            </a:r>
            <a:endParaRPr lang="ru-RU" sz="2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82771"/>
            <a:ext cx="8572560" cy="563231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АГЕНТ-КООРДИНАТОР  -  АМР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Иерархическая архитектура взаимодействия агентов предполагает использование хотя бы одного агента </a:t>
            </a:r>
            <a:r>
              <a:rPr lang="ru-RU" sz="2400" dirty="0" err="1" smtClean="0"/>
              <a:t>метауровня</a:t>
            </a:r>
            <a:r>
              <a:rPr lang="ru-RU" sz="2400" dirty="0" smtClean="0"/>
              <a:t>, осуществляющего координацию распределенного решения задач(и) агентами. </a:t>
            </a:r>
          </a:p>
          <a:p>
            <a:pPr algn="just"/>
            <a:r>
              <a:rPr lang="ru-RU" sz="2400" dirty="0" smtClean="0"/>
              <a:t>Агент-Координатор может быть привязан к конкретному серверу, и тогда он называется “местом встречи агентов”(АМР —</a:t>
            </a:r>
            <a:r>
              <a:rPr lang="ru-RU" sz="2400" dirty="0" err="1" smtClean="0"/>
              <a:t>Agent</a:t>
            </a:r>
            <a:r>
              <a:rPr lang="ru-RU" sz="2400" dirty="0" smtClean="0"/>
              <a:t> </a:t>
            </a:r>
            <a:r>
              <a:rPr lang="ru-RU" sz="2400" dirty="0" err="1" smtClean="0"/>
              <a:t>Meeting</a:t>
            </a:r>
            <a:r>
              <a:rPr lang="ru-RU" sz="2400" dirty="0" smtClean="0"/>
              <a:t> </a:t>
            </a:r>
            <a:r>
              <a:rPr lang="ru-RU" sz="2400" dirty="0" err="1" smtClean="0"/>
              <a:t>Place</a:t>
            </a:r>
            <a:r>
              <a:rPr lang="ru-RU" sz="2400" dirty="0" smtClean="0"/>
              <a:t>). Это по сути дела агент, играющий роль брокера между агентами, запрашивающими некоторые требующиеся им ресурсы, и агентами, которые эти ресурсы могут предоставить. Поэтому архитектура АМР есть архитектура обычного агента, дополненная некоторыми вспомогательными компонентами, характеризующими функции координатора взаимодействия других агентов. 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-24"/>
            <a:ext cx="8786874" cy="7171194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ДОПОЛНИТЕЛЬНЫЕ КОМПОНЕНТЫ     АМР 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Объекты базовых сервисов - удаленный вызов объектов, упорядочение объектов, их дублирование и другие базовые возможности, которые поддерживаются открытой распределенной обработки.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Связные порты, ответственные за прием и отправку агентов в АМР с помощью соответствующих протоколов.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err="1" smtClean="0"/>
              <a:t>Маршрутизатор</a:t>
            </a:r>
            <a:r>
              <a:rPr lang="ru-RU" sz="2000" dirty="0" smtClean="0"/>
              <a:t>, который выполняет функции интерфейса между агентами и компонентами АМР, которые сами по себе регистрируются в этом </a:t>
            </a:r>
            <a:r>
              <a:rPr lang="ru-RU" sz="2000" dirty="0" err="1" smtClean="0"/>
              <a:t>маршрутизаторе</a:t>
            </a:r>
            <a:r>
              <a:rPr lang="ru-RU" sz="2000" dirty="0" smtClean="0"/>
              <a:t>; он поддерживает ограниченный словарь для удовлетворения агентских запросов.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Лингвистический журнал, который представляет собой базу данных, помогающую агентам и АМР понимать друг друга в процессе коммуникаций.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Менеджер ресурсов; он регистрирует агентов на АМР и связанные с ними ресурсы, а также управляет ресурсами АМР.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Среда реализации агента, которая регистрируется в АМР и управляет доступом к компонентам агента; она интерпретирует сценарии, обеспечивает доступ к базовым возможностям и др.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Система доставки событий; система регистрирует события и выполняет поиск агентов для соответствующего типа событий, сообщений. </a:t>
            </a:r>
          </a:p>
          <a:p>
            <a:pPr marL="342900" lvl="0" indent="-342900">
              <a:buFont typeface="+mj-lt"/>
              <a:buAutoNum type="arabicPeriod"/>
            </a:pPr>
            <a:endParaRPr lang="ru-RU" sz="2000" dirty="0" smtClean="0"/>
          </a:p>
          <a:p>
            <a:pPr marL="342900" lvl="0" indent="-3429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1414"/>
            <a:ext cx="8643998" cy="6740307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ТРЕБОВАНИЯ К ПРОГРАММИРОВАНИЮ АГЕНТОВ</a:t>
            </a:r>
          </a:p>
          <a:p>
            <a:pPr algn="just"/>
            <a:r>
              <a:rPr lang="ru-RU" sz="2400" b="1" dirty="0" smtClean="0"/>
              <a:t> </a:t>
            </a:r>
            <a:r>
              <a:rPr lang="ru-RU" sz="2400" dirty="0" smtClean="0"/>
              <a:t>Интеллектуальные агенты должны работать в гетерогенной (разнородной) компьютерной среде.  Свойство агентов участвовать в переговорах и многие другие характеристики агентов опираются на доступ к удаленным ресурсам. Поддержка сетевых услуг может включать </a:t>
            </a:r>
            <a:r>
              <a:rPr lang="ru-RU" sz="2400" u="sng" dirty="0" smtClean="0"/>
              <a:t>семейства соответствующих программных интерфейсов таких как: </a:t>
            </a:r>
            <a:r>
              <a:rPr lang="ru-RU" sz="2400" u="sng" dirty="0" err="1" smtClean="0"/>
              <a:t>sockets</a:t>
            </a:r>
            <a:r>
              <a:rPr lang="ru-RU" sz="2400" u="sng" dirty="0" smtClean="0"/>
              <a:t>, интерфейсы к базам данных, интерфейсы взаимодействия объектов (CORBA, OLE, </a:t>
            </a:r>
            <a:r>
              <a:rPr lang="ru-RU" sz="2400" u="sng" dirty="0" err="1" smtClean="0"/>
              <a:t>ActiveX</a:t>
            </a:r>
            <a:r>
              <a:rPr lang="ru-RU" sz="2400" u="sng" dirty="0" smtClean="0"/>
              <a:t> и т.д.), специальные механизмы, встроенные в язык (типа </a:t>
            </a:r>
            <a:r>
              <a:rPr lang="ru-RU" sz="2400" u="sng" dirty="0" err="1" smtClean="0"/>
              <a:t>Remote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Method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Invocation</a:t>
            </a:r>
            <a:r>
              <a:rPr lang="ru-RU" sz="2400" u="sng" dirty="0" smtClean="0"/>
              <a:t> в языке </a:t>
            </a:r>
            <a:r>
              <a:rPr lang="ru-RU" sz="2400" u="sng" dirty="0" err="1" smtClean="0"/>
              <a:t>Java</a:t>
            </a:r>
            <a:r>
              <a:rPr lang="ru-RU" sz="2400" u="sng" dirty="0" smtClean="0"/>
              <a:t>), специальные примитивы языка для осуществления переговоров агента и т.д. </a:t>
            </a:r>
          </a:p>
          <a:p>
            <a:pPr algn="just"/>
            <a:r>
              <a:rPr lang="ru-RU" sz="2400" dirty="0" smtClean="0"/>
              <a:t>В рамках современных взглядов агент должен активно использовать достижения и методы ИИ. Поэтому необходимо иметь поддержку символьных вычислений и, возможно, логического программирования, встроенную в язык (подобно PROLOG- или LISP-системам), а также иметь встроенный механизм вывода, включающий различные стратегии поиска решения. 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16894"/>
            <a:ext cx="8643998" cy="5355312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ЯЗЫКИ ПРОГРАММИРОВАНИЯ  МАС </a:t>
            </a: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Java</a:t>
            </a:r>
            <a:r>
              <a:rPr lang="ru-RU" i="1" dirty="0" smtClean="0"/>
              <a:t> — </a:t>
            </a:r>
            <a:r>
              <a:rPr lang="ru-RU" dirty="0" smtClean="0"/>
              <a:t>один из наиболее популярных языков, используемых в последнее время для программирования агентов. Он представляет собой чисто объектно-ориентированный язык программирования с сильной типизацией. </a:t>
            </a:r>
          </a:p>
          <a:p>
            <a:r>
              <a:rPr lang="ru-RU" b="1" dirty="0" smtClean="0"/>
              <a:t>Язык</a:t>
            </a:r>
            <a:r>
              <a:rPr lang="ru-RU" i="1" dirty="0" smtClean="0"/>
              <a:t> </a:t>
            </a:r>
            <a:r>
              <a:rPr lang="ru-RU" b="1" i="1" dirty="0" smtClean="0"/>
              <a:t>KQML</a:t>
            </a:r>
            <a:r>
              <a:rPr lang="ru-RU" i="1" dirty="0" smtClean="0"/>
              <a:t> —</a:t>
            </a:r>
            <a:r>
              <a:rPr lang="ru-RU" dirty="0" smtClean="0"/>
              <a:t>язык и протокол для поддержки взаимодействия агентов в распределенных приложениях. 3 аспекта, важных для коммуникации интеллектуальных агентов: </a:t>
            </a:r>
          </a:p>
          <a:p>
            <a:r>
              <a:rPr lang="ru-RU" dirty="0" smtClean="0"/>
              <a:t>а) </a:t>
            </a:r>
            <a:r>
              <a:rPr lang="ru-RU" i="1" dirty="0" smtClean="0"/>
              <a:t>связность </a:t>
            </a:r>
            <a:r>
              <a:rPr lang="ru-RU" dirty="0" smtClean="0"/>
              <a:t>(</a:t>
            </a:r>
            <a:r>
              <a:rPr lang="ru-RU" dirty="0" err="1" smtClean="0"/>
              <a:t>connectivity</a:t>
            </a:r>
            <a:r>
              <a:rPr lang="ru-RU" dirty="0" smtClean="0"/>
              <a:t>) — определение способа связывания агентов между собой; </a:t>
            </a:r>
          </a:p>
          <a:p>
            <a:r>
              <a:rPr lang="ru-RU" dirty="0" smtClean="0"/>
              <a:t>б) </a:t>
            </a:r>
            <a:r>
              <a:rPr lang="ru-RU" i="1" dirty="0" smtClean="0"/>
              <a:t>архитектура — </a:t>
            </a:r>
            <a:r>
              <a:rPr lang="ru-RU" dirty="0" smtClean="0"/>
              <a:t>акцентирует внимание на способе построения будущей системы ;</a:t>
            </a:r>
          </a:p>
          <a:p>
            <a:r>
              <a:rPr lang="ru-RU" dirty="0" smtClean="0"/>
              <a:t>в) собственно </a:t>
            </a:r>
            <a:r>
              <a:rPr lang="ru-RU" i="1" dirty="0" smtClean="0"/>
              <a:t>коммуникация</a:t>
            </a:r>
            <a:r>
              <a:rPr lang="ru-RU" dirty="0" smtClean="0"/>
              <a:t>, которая связана с рассмотрением синхронности/асинхронности обмена сообщениями между агентами. </a:t>
            </a:r>
          </a:p>
          <a:p>
            <a:r>
              <a:rPr lang="ru-RU" b="1" dirty="0" smtClean="0"/>
              <a:t>Язык </a:t>
            </a:r>
            <a:r>
              <a:rPr lang="ru-RU" b="1" i="1" dirty="0" smtClean="0"/>
              <a:t>KIF</a:t>
            </a:r>
            <a:r>
              <a:rPr lang="ru-RU" i="1" dirty="0" smtClean="0"/>
              <a:t> </a:t>
            </a:r>
            <a:r>
              <a:rPr lang="ru-RU" dirty="0" smtClean="0"/>
              <a:t>предназначен для обмена знаниями между различными программами, написанными различными людьми, на разных языках и в разное время. </a:t>
            </a: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AgentSpeak</a:t>
            </a:r>
            <a:r>
              <a:rPr lang="ru-RU" dirty="0" smtClean="0"/>
              <a:t>, в котором аналогом класса выступает семейство, а представителем (экземпляром) семейства является агент. Язык обеспечивает распределенность хранения информации в пространстве функционирования агентов. </a:t>
            </a: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TeleScript</a:t>
            </a:r>
            <a:r>
              <a:rPr lang="ru-RU" dirty="0" smtClean="0"/>
              <a:t>  - первая коммерческая реализация концепции мобильного агента была сделана в среде TeleScript-технологии фирмы </a:t>
            </a:r>
            <a:r>
              <a:rPr lang="ru-RU" dirty="0" err="1" smtClean="0"/>
              <a:t>General</a:t>
            </a:r>
            <a:r>
              <a:rPr lang="ru-RU" dirty="0" smtClean="0"/>
              <a:t> </a:t>
            </a:r>
            <a:r>
              <a:rPr lang="ru-RU" dirty="0" err="1" smtClean="0"/>
              <a:t>Magic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5857892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Технологическая схема процесса разработки </a:t>
            </a:r>
            <a:r>
              <a:rPr lang="ru-RU" sz="2400" dirty="0" err="1" smtClean="0"/>
              <a:t>агентно-ориентированных</a:t>
            </a:r>
            <a:r>
              <a:rPr lang="ru-RU" sz="2400" dirty="0" smtClean="0"/>
              <a:t> приложений</a:t>
            </a:r>
            <a:endParaRPr lang="ru-RU" sz="2400" dirty="0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1714480" y="142852"/>
          <a:ext cx="5572164" cy="5572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Image" r:id="rId3" imgW="3643256" imgH="3643256" progId="Photoshop.Image.8">
                  <p:embed/>
                </p:oleObj>
              </mc:Choice>
              <mc:Fallback>
                <p:oleObj name="Image" r:id="rId3" imgW="3643256" imgH="3643256" progId="Photoshop.Image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142852"/>
                        <a:ext cx="5572164" cy="55721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1406" y="0"/>
            <a:ext cx="8929718" cy="68580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4282" y="255112"/>
            <a:ext cx="8715436" cy="6198005"/>
            <a:chOff x="214282" y="255112"/>
            <a:chExt cx="8715436" cy="6198005"/>
          </a:xfrm>
        </p:grpSpPr>
        <p:sp>
          <p:nvSpPr>
            <p:cNvPr id="4" name="TextBox 3"/>
            <p:cNvSpPr txBox="1"/>
            <p:nvPr/>
          </p:nvSpPr>
          <p:spPr>
            <a:xfrm>
              <a:off x="214282" y="255112"/>
              <a:ext cx="8715436" cy="196960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АГЕНТ</a:t>
              </a:r>
            </a:p>
            <a:p>
              <a:pPr algn="just"/>
              <a:r>
                <a:rPr lang="ru-RU" sz="2000" b="1" dirty="0" smtClean="0"/>
                <a:t>Агент </a:t>
              </a:r>
              <a:r>
                <a:rPr lang="ru-RU" sz="2000" b="1" dirty="0"/>
                <a:t>- активный объект, который находится в некоторой среде, воспринимает ее посредством сенсоров, получая данные, которые отражают события, происходящие в среде, интерпретирует эти данные и действует на среду посредством эффекторов.</a:t>
              </a:r>
              <a:r>
                <a:rPr lang="ru-RU" sz="2000" dirty="0"/>
                <a:t> </a:t>
              </a:r>
              <a:endParaRPr lang="ru-RU" sz="2000" dirty="0" smtClean="0"/>
            </a:p>
            <a:p>
              <a:pPr lvl="2"/>
              <a:r>
                <a:rPr lang="ru-RU" sz="2000" i="1" dirty="0" smtClean="0"/>
                <a:t>						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4282" y="1857364"/>
              <a:ext cx="8715435" cy="4595753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Агент = &lt;Объект, Среда, Восприятие, Интерпретация, Действие&gt;,</a:t>
              </a:r>
              <a:endParaRPr lang="ru-RU" dirty="0"/>
            </a:p>
            <a:p>
              <a:r>
                <a:rPr lang="ru-RU" dirty="0"/>
                <a:t> </a:t>
              </a:r>
              <a:r>
                <a:rPr lang="ru-RU" dirty="0" smtClean="0"/>
                <a:t>где     </a:t>
              </a:r>
              <a:r>
                <a:rPr lang="ru-RU" b="1" dirty="0"/>
                <a:t>Объект</a:t>
              </a:r>
              <a:r>
                <a:rPr lang="ru-RU" dirty="0"/>
                <a:t>  –  имеется в виду активный объект как программный или аппаратный элемент или любая физическая или виртуальная единица, </a:t>
              </a:r>
              <a:r>
                <a:rPr lang="ru-RU" dirty="0" smtClean="0"/>
                <a:t>представляющий абстракцию </a:t>
              </a:r>
              <a:r>
                <a:rPr lang="ru-RU" dirty="0"/>
                <a:t>множества экземпляров предметов реального мира, имеющих одни и те же свойства и правила поведения;</a:t>
              </a:r>
            </a:p>
            <a:p>
              <a:r>
                <a:rPr lang="ru-RU" dirty="0"/>
                <a:t>	</a:t>
              </a:r>
              <a:r>
                <a:rPr lang="ru-RU" b="1" dirty="0"/>
                <a:t>Среда </a:t>
              </a:r>
              <a:r>
                <a:rPr lang="ru-RU" dirty="0"/>
                <a:t>или проблемная среда, по сути представляющая собой "проблему", в которой  агент функционирует. Примером может быть среда вождения, в которой действует такси или тренажер, имитирующий крупный пассажирский </a:t>
              </a:r>
              <a:r>
                <a:rPr lang="ru-RU" dirty="0" smtClean="0"/>
                <a:t>самолет и пр.; , </a:t>
              </a:r>
              <a:endParaRPr lang="ru-RU" dirty="0"/>
            </a:p>
            <a:p>
              <a:r>
                <a:rPr lang="ru-RU" b="1" dirty="0" smtClean="0"/>
                <a:t>	Восприятие</a:t>
              </a:r>
              <a:r>
                <a:rPr lang="ru-RU" dirty="0" smtClean="0"/>
                <a:t> </a:t>
              </a:r>
              <a:r>
                <a:rPr lang="ru-RU" dirty="0"/>
                <a:t>– термин, используемый для обозначения полученных агентом  сенсорных данных в любой конкретный момент времени;</a:t>
              </a:r>
            </a:p>
            <a:p>
              <a:r>
                <a:rPr lang="ru-RU" b="1" dirty="0" smtClean="0"/>
                <a:t>	Интерпретация</a:t>
              </a:r>
              <a:r>
                <a:rPr lang="ru-RU" dirty="0"/>
                <a:t>— </a:t>
              </a:r>
              <a:r>
                <a:rPr lang="ru-RU" dirty="0" smtClean="0"/>
                <a:t>процесс </a:t>
              </a:r>
              <a:r>
                <a:rPr lang="ru-RU" dirty="0"/>
                <a:t>покомандного выполнения программы без предварительной компиляции, «на </a:t>
              </a:r>
              <a:r>
                <a:rPr lang="ru-RU" dirty="0" smtClean="0"/>
                <a:t>лету». </a:t>
              </a:r>
              <a:r>
                <a:rPr lang="ru-RU" dirty="0"/>
                <a:t>Агент должен выбирать в реальном времени наиболее целесообразные целенаправленные решения из широкого диапазона возможных выполняемых </a:t>
              </a:r>
              <a:r>
                <a:rPr lang="ru-RU" dirty="0" smtClean="0"/>
                <a:t>действий;</a:t>
              </a:r>
              <a:endParaRPr lang="ru-RU" dirty="0"/>
            </a:p>
            <a:p>
              <a:r>
                <a:rPr lang="ru-RU" b="1" dirty="0" smtClean="0"/>
                <a:t>	Действие</a:t>
              </a:r>
              <a:r>
                <a:rPr lang="ru-RU" dirty="0" smtClean="0"/>
                <a:t> </a:t>
              </a:r>
              <a:r>
                <a:rPr lang="ru-RU" dirty="0"/>
                <a:t>– воздействие агента на среду с помощью исполнительных механизмов.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571504"/>
          <a:ext cx="9155994" cy="5715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3" imgW="5829210" imgH="3643256" progId="Photoshop.Image.8">
                  <p:embed/>
                </p:oleObj>
              </mc:Choice>
              <mc:Fallback>
                <p:oleObj name="Image" r:id="rId3" imgW="5829210" imgH="3643256" progId="Photoshop.Image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71504"/>
                        <a:ext cx="9155994" cy="57150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0" y="285728"/>
            <a:ext cx="9144000" cy="6357982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71414"/>
            <a:ext cx="8572560" cy="67403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НАБОР БАЗОВЫХ ХАРАКТЕРИСТИК  АГЕНТА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Автономность: агенты функционируют без прямого вмешательства людей и кого-либо другого и обладают определенной способностью контролировать свои действия и внутреннее состояние.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Способность общения: агенты взаимодействуют с другими агентами (и, возможно, людьми) посредством какого-либо коммуникационного языка.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Реактивность: агенты обладают способностью воспринимать среду (которая может быть физическим миром, пользователем, взаимодействующим посредством графического интерфейса, коллекцией других агентов, Интернетом, или, возможно, всем вместе взятым) и адекватно реагировать в определенных временных рамках на происходящие изменения.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Активность: агенты не просто реагируют на изменения среды, но и обладают целенаправленным поведением и способностью проявлять инициативу.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51993"/>
            <a:ext cx="8643998" cy="5663089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Задача искусственного интеллекта </a:t>
            </a:r>
            <a:r>
              <a:rPr lang="ru-RU" sz="2000" dirty="0" smtClean="0"/>
              <a:t>состоит в разработке  программы агента,  которая реализует функцию агента, отображая восприятия на действия. </a:t>
            </a:r>
            <a:endParaRPr lang="en-US" sz="2000" dirty="0" smtClean="0"/>
          </a:p>
          <a:p>
            <a:r>
              <a:rPr lang="ru-RU" sz="2000" dirty="0" smtClean="0"/>
              <a:t>Предполагается, что эта программа должна работать в своего рода вычислительном устройстве с  физическими датчиками и исполнительными механизмами. В целом эти компоненты именуются в дальнейшем  архитектурой, а структуру агента условно можно представить следующей формулой:</a:t>
            </a:r>
          </a:p>
          <a:p>
            <a:endParaRPr lang="ru-RU" sz="2000" dirty="0" smtClean="0"/>
          </a:p>
          <a:p>
            <a:pPr algn="ctr"/>
            <a:r>
              <a:rPr lang="ru-RU" sz="2400" b="1" dirty="0" smtClean="0"/>
              <a:t>Агент = &lt;Архитектура, Программа&gt;</a:t>
            </a:r>
          </a:p>
          <a:p>
            <a:r>
              <a:rPr lang="ru-RU" sz="2000" b="1" dirty="0" smtClean="0"/>
              <a:t> </a:t>
            </a:r>
            <a:endParaRPr lang="ru-RU" sz="2000" dirty="0" smtClean="0"/>
          </a:p>
          <a:p>
            <a:pPr algn="ctr"/>
            <a:r>
              <a:rPr lang="ru-RU" sz="2000" b="1" dirty="0" smtClean="0"/>
              <a:t>Архитектура агента</a:t>
            </a:r>
            <a:endParaRPr lang="ru-RU" sz="20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smtClean="0"/>
              <a:t>архитектура, которая базируется на принципах и методах классического искусственного интеллекта, т.е. систем, основанных на знаниях или “архитектура разумного агента”, 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smtClean="0"/>
              <a:t>архитектура, основанная на поведении или  “архитектура планирующего агента”, которая исходит из реакций системы на события внешнего мира, среды.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-24"/>
            <a:ext cx="8572560" cy="6858024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УРОВНИ В АРХИТЕКТУРЕ АГЕНТОВ</a:t>
            </a:r>
          </a:p>
          <a:p>
            <a:endParaRPr lang="ru-RU" sz="2400" dirty="0" smtClean="0"/>
          </a:p>
          <a:p>
            <a:r>
              <a:rPr lang="ru-RU" sz="2400" dirty="0" smtClean="0"/>
              <a:t>Архитектура агента организуется в виде нескольких уровней, представляющих различные функциональные характеристики агентов: </a:t>
            </a:r>
          </a:p>
          <a:p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восприятие внешних событий и простые реакции на них;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поведение, управляемое целями;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координация действий с поведением других агентов;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обновление внутреннего состояния агента, т.е. убеждений о внешнем мире;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прогнозирование состояний внешнего мира;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определение своих действий на очередном шаге и др. 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-24"/>
            <a:ext cx="8572560" cy="674030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МНОГОАГЕНТНАЯ СИСТЕМА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МАС представляет собой систему, в которой несколько агентов сотрудничают, чтобы достигнуть некоторой цели. Для каждого по отдельности агента, поставленная перед системой задача была бы невыполнима, поэтому агенты должны решать ее вместе.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При решении задачи агенты, в пределах своего пространства, могут обмениваться информацией, делегировать друг другу подзадачи. </a:t>
            </a:r>
          </a:p>
          <a:p>
            <a:r>
              <a:rPr lang="ru-RU" sz="2400" dirty="0" smtClean="0"/>
              <a:t>Понятие МАС представляется множеством из трех элементов -</a:t>
            </a:r>
          </a:p>
          <a:p>
            <a:r>
              <a:rPr lang="ru-RU" sz="2400" dirty="0" smtClean="0"/>
              <a:t> </a:t>
            </a:r>
          </a:p>
          <a:p>
            <a:pPr algn="ctr"/>
            <a:r>
              <a:rPr lang="ru-RU" sz="2400" b="1" dirty="0" smtClean="0"/>
              <a:t>МАС = &lt;Агенты, Среда, Связи&gt;</a:t>
            </a:r>
          </a:p>
          <a:p>
            <a:pPr algn="ctr"/>
            <a:endParaRPr lang="ru-RU" sz="2400" b="1" dirty="0" smtClean="0"/>
          </a:p>
          <a:p>
            <a:r>
              <a:rPr lang="ru-RU" sz="2400" dirty="0" smtClean="0"/>
              <a:t>      Новая парадигма сообщества </a:t>
            </a:r>
            <a:r>
              <a:rPr lang="ru-RU" sz="2400" b="1" i="1" dirty="0" smtClean="0"/>
              <a:t>“программных роботов”                           </a:t>
            </a:r>
            <a:r>
              <a:rPr lang="ru-RU" sz="2400" i="1" dirty="0" smtClean="0"/>
              <a:t>(softbots), </a:t>
            </a:r>
            <a:r>
              <a:rPr lang="ru-RU" sz="2400" dirty="0" smtClean="0"/>
              <a:t>цель которых — удовлетворение различных информационных, вычислительных и преобразующих (двигательных) потребностей.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5632311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Область MAC </a:t>
            </a:r>
            <a:r>
              <a:rPr lang="ru-RU" sz="2400" dirty="0" smtClean="0"/>
              <a:t>очень широка, что обусловлено следующими факторами 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архитектуры и многообразие компонент каждого отдельного агента,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многообразие математических и программных средств, используемых при их описании и разработке,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структуры и разнообразие вариантов взаимодействия агентов между собой,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и разнообразие компонент внешней среды, в которой функционируют агенты, и т.д.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Идея </a:t>
            </a:r>
            <a:r>
              <a:rPr lang="ru-RU" sz="2400" b="1" dirty="0" err="1" smtClean="0"/>
              <a:t>многоагентности</a:t>
            </a:r>
            <a:r>
              <a:rPr lang="ru-RU" sz="2400" b="1" dirty="0" smtClean="0"/>
              <a:t> предполагает кооперацию агентов при коллективном решении задач.</a:t>
            </a:r>
            <a:r>
              <a:rPr lang="ru-RU" sz="2400" dirty="0" smtClean="0"/>
              <a:t> В MAC агент, который не способен решить некоторую задачу самостоятельно, может обратиться к другим агентам. 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82771"/>
            <a:ext cx="8429684" cy="563231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ПРОБЛЕМЫ  МАС   ПРИ РЕАЛИЗЦИИ ИДЕИ КОЛЛЕКТИВНОГО ПОВЕДЕНИЯ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формирование совместных планов действий,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возможность учета интересов компаньонов агента,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синхронизация совместных действий,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наличие конфликтующих целей,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наличие конкуренции за общие ресурсы,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организацию переговоров о совместных действиях,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распознавание необходимости кооперации,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выбор подходящего партнера,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обучение поведению в коллективе,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декомпозиция задач и разделение обязанностей,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определение правил поведения в коллективе,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заключение совместных обязательств, и т. д. 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1132</Words>
  <Application>Microsoft Office PowerPoint</Application>
  <PresentationFormat>Экран (4:3)</PresentationFormat>
  <Paragraphs>102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family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atugengold</dc:creator>
  <cp:lastModifiedBy>asus</cp:lastModifiedBy>
  <cp:revision>18</cp:revision>
  <dcterms:created xsi:type="dcterms:W3CDTF">2010-11-26T10:37:23Z</dcterms:created>
  <dcterms:modified xsi:type="dcterms:W3CDTF">2016-10-18T16:13:00Z</dcterms:modified>
</cp:coreProperties>
</file>